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8" r:id="rId2"/>
    <p:sldId id="320" r:id="rId3"/>
    <p:sldId id="309" r:id="rId4"/>
    <p:sldId id="310" r:id="rId5"/>
    <p:sldId id="311" r:id="rId6"/>
    <p:sldId id="312" r:id="rId7"/>
    <p:sldId id="345" r:id="rId8"/>
    <p:sldId id="315" r:id="rId9"/>
    <p:sldId id="335" r:id="rId10"/>
    <p:sldId id="322" r:id="rId11"/>
    <p:sldId id="347" r:id="rId12"/>
    <p:sldId id="344" r:id="rId13"/>
    <p:sldId id="318" r:id="rId14"/>
    <p:sldId id="323" r:id="rId15"/>
    <p:sldId id="325" r:id="rId16"/>
    <p:sldId id="324" r:id="rId17"/>
    <p:sldId id="333" r:id="rId18"/>
    <p:sldId id="349" r:id="rId19"/>
    <p:sldId id="326" r:id="rId20"/>
    <p:sldId id="327" r:id="rId21"/>
    <p:sldId id="328" r:id="rId22"/>
    <p:sldId id="270" r:id="rId23"/>
    <p:sldId id="329" r:id="rId24"/>
    <p:sldId id="269" r:id="rId25"/>
    <p:sldId id="332" r:id="rId26"/>
    <p:sldId id="334" r:id="rId27"/>
    <p:sldId id="330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00"/>
    <a:srgbClr val="D89B06"/>
    <a:srgbClr val="609FC7"/>
    <a:srgbClr val="3C657F"/>
    <a:srgbClr val="64827E"/>
    <a:srgbClr val="951A1D"/>
    <a:srgbClr val="BB8707"/>
    <a:srgbClr val="D11E33"/>
    <a:srgbClr val="DCD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/>
    <p:restoredTop sz="87331"/>
  </p:normalViewPr>
  <p:slideViewPr>
    <p:cSldViewPr>
      <p:cViewPr varScale="1">
        <p:scale>
          <a:sx n="83" d="100"/>
          <a:sy n="83" d="100"/>
        </p:scale>
        <p:origin x="9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342DD0-A2BA-BE4D-BF6A-4C55C0144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-65" charset="-128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333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Moving on to the next slide we have a coastline of the WAP, where we see Anvers Is, where Palmer Station is,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Adeleide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 Is where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Rothera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 (the UK station) is. Highlighted are 3 canyon systems which are known biological hotspots in the WAP, Palmer Deep,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Margarite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 Trough and Canyon near Charcot Is.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8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16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95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5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6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40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1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2DD0-A2BA-BE4D-BF6A-4C55C014493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84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3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F9821EB-D29A-B54B-8BA7-2ECC33528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30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038B3BA-BB87-BE4B-8066-721356A10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2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3A877B27-F0EA-004B-A6ED-8727D3ACB551}" type="datetimeFigureOut">
              <a:rPr lang="en-US" smtClean="0"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093BE0AC-E100-8D40-B811-7C9BC0A38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87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-73371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  <a:prstGeom prst="rect">
            <a:avLst/>
          </a:prstGeo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  <a:prstGeom prst="rect">
            <a:avLst/>
          </a:prstGeo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/>
          </p:nvPr>
        </p:nvSpPr>
        <p:spPr>
          <a:xfrm rot="21540000">
            <a:off x="930489" y="3609756"/>
            <a:ext cx="3388557" cy="244231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/>
          </p:nvPr>
        </p:nvSpPr>
        <p:spPr>
          <a:xfrm rot="60000">
            <a:off x="4919900" y="1207458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 rot="60000">
            <a:off x="4885911" y="3581621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 rot="21540000">
            <a:off x="1106423" y="337450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/>
          </p:nvPr>
        </p:nvSpPr>
        <p:spPr>
          <a:xfrm rot="21540000">
            <a:off x="1146882" y="1937696"/>
            <a:ext cx="3044952" cy="1500121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61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-73371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540000">
            <a:off x="1127440" y="1230180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  <a:prstGeom prst="rect">
            <a:avLst/>
          </a:prstGeo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  <a:prstGeom prst="rect">
            <a:avLst/>
          </a:prstGeo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/>
          </p:nvPr>
        </p:nvSpPr>
        <p:spPr>
          <a:xfrm rot="21540000">
            <a:off x="1182261" y="3639867"/>
            <a:ext cx="2913863" cy="2100181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4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 dirty="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35F7E98-A1E8-FE4B-94C7-C02C179B6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93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B29C3FA-6E5C-3F4A-B0B6-F960C5C4E0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0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F183170-7B60-CE4E-BB88-0B7E03816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1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DA2474D-0D81-4946-845C-2EF3D7990A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40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6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348F737-FC52-5642-BAAA-05E6A5A8E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7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C5D1DAC-82CD-0848-844A-934916D6D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4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pitchFamily="-65" charset="-128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pitchFamily="-65" charset="-128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hdphoto1.wdp"/><Relationship Id="rId10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jpg"/><Relationship Id="rId12" Type="http://schemas.openxmlformats.org/officeDocument/2006/relationships/image" Target="../media/image44.jpg"/><Relationship Id="rId13" Type="http://schemas.openxmlformats.org/officeDocument/2006/relationships/image" Target="../media/image45.jpg"/><Relationship Id="rId14" Type="http://schemas.openxmlformats.org/officeDocument/2006/relationships/image" Target="../media/image46.jpg"/><Relationship Id="rId15" Type="http://schemas.openxmlformats.org/officeDocument/2006/relationships/image" Target="../media/image47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40.png"/><Relationship Id="rId9" Type="http://schemas.openxmlformats.org/officeDocument/2006/relationships/image" Target="../media/image41.jpg"/><Relationship Id="rId10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emf"/><Relationship Id="rId12" Type="http://schemas.openxmlformats.org/officeDocument/2006/relationships/image" Target="../media/image63.jpg"/><Relationship Id="rId13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59.jpg"/><Relationship Id="rId9" Type="http://schemas.openxmlformats.org/officeDocument/2006/relationships/image" Target="../media/image60.jpg"/><Relationship Id="rId10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em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emf"/><Relationship Id="rId20" Type="http://schemas.openxmlformats.org/officeDocument/2006/relationships/image" Target="../media/image86.png"/><Relationship Id="rId21" Type="http://schemas.openxmlformats.org/officeDocument/2006/relationships/image" Target="../media/image87.png"/><Relationship Id="rId22" Type="http://schemas.openxmlformats.org/officeDocument/2006/relationships/image" Target="../media/image88.png"/><Relationship Id="rId23" Type="http://schemas.openxmlformats.org/officeDocument/2006/relationships/image" Target="../media/image89.png"/><Relationship Id="rId24" Type="http://schemas.openxmlformats.org/officeDocument/2006/relationships/image" Target="../media/image90.png"/><Relationship Id="rId25" Type="http://schemas.openxmlformats.org/officeDocument/2006/relationships/image" Target="../media/image91.png"/><Relationship Id="rId10" Type="http://schemas.openxmlformats.org/officeDocument/2006/relationships/image" Target="../media/image79.png"/><Relationship Id="rId11" Type="http://schemas.microsoft.com/office/2007/relationships/hdphoto" Target="../media/hdphoto3.wdp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microsoft.com/office/2007/relationships/hdphoto" Target="../media/hdphoto4.wdp"/><Relationship Id="rId16" Type="http://schemas.openxmlformats.org/officeDocument/2006/relationships/image" Target="../media/image83.png"/><Relationship Id="rId17" Type="http://schemas.openxmlformats.org/officeDocument/2006/relationships/image" Target="../media/image84.png"/><Relationship Id="rId18" Type="http://schemas.microsoft.com/office/2007/relationships/hdphoto" Target="../media/hdphoto5.wdp"/><Relationship Id="rId19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eg"/><Relationship Id="rId3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g"/><Relationship Id="rId12" Type="http://schemas.openxmlformats.org/officeDocument/2006/relationships/image" Target="../media/image31.gif"/><Relationship Id="rId13" Type="http://schemas.openxmlformats.org/officeDocument/2006/relationships/image" Target="../media/image32.jpg"/><Relationship Id="rId14" Type="http://schemas.openxmlformats.org/officeDocument/2006/relationships/image" Target="../media/image33.jpg"/><Relationship Id="rId15" Type="http://schemas.openxmlformats.org/officeDocument/2006/relationships/image" Target="../media/image34.jp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" y="1551693"/>
            <a:ext cx="6283722" cy="2182107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b="1" cap="small" spc="-150" dirty="0" smtClean="0">
                <a:solidFill>
                  <a:srgbClr val="D89B06"/>
                </a:solidFill>
                <a:latin typeface="Calibri"/>
                <a:ea typeface="ＭＳ Ｐゴシック" charset="0"/>
                <a:cs typeface="Calibri"/>
              </a:rPr>
              <a:t>THE LONG-TERM ECOLOGICAL RESEARCH (PAL-LTER) IN THE WEST ANTARCTIC PENINSULA</a:t>
            </a:r>
            <a:endParaRPr lang="en-US" sz="4000" b="1" cap="small" spc="-150" dirty="0">
              <a:solidFill>
                <a:srgbClr val="D89B06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91000" y="4343400"/>
            <a:ext cx="4270214" cy="1117406"/>
          </a:xfrm>
        </p:spPr>
        <p:txBody>
          <a:bodyPr/>
          <a:lstStyle/>
          <a:p>
            <a:pPr algn="r"/>
            <a:r>
              <a:rPr lang="en-US" sz="2100" dirty="0"/>
              <a:t>Filipa Carvalho, </a:t>
            </a:r>
            <a:r>
              <a:rPr lang="en-US" sz="2100" dirty="0" smtClean="0"/>
              <a:t>Oscar </a:t>
            </a:r>
            <a:r>
              <a:rPr lang="en-US" sz="2100" dirty="0"/>
              <a:t>Schofield, Josh </a:t>
            </a:r>
            <a:r>
              <a:rPr lang="en-US" sz="2100" dirty="0" err="1" smtClean="0"/>
              <a:t>Kohut</a:t>
            </a:r>
            <a:r>
              <a:rPr lang="en-US" sz="2100" dirty="0" smtClean="0"/>
              <a:t>, Hugh </a:t>
            </a:r>
            <a:r>
              <a:rPr lang="en-US" sz="2100" dirty="0" err="1" smtClean="0"/>
              <a:t>Ducklow</a:t>
            </a:r>
            <a:r>
              <a:rPr lang="en-US" sz="2100" dirty="0" smtClean="0"/>
              <a:t> and many (many) others …</a:t>
            </a:r>
            <a:endParaRPr lang="en-US" sz="2100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55626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09FC7"/>
                </a:solidFill>
                <a:latin typeface="Calibri"/>
                <a:cs typeface="Calibri"/>
              </a:rPr>
              <a:t>7ª </a:t>
            </a:r>
            <a:r>
              <a:rPr lang="en-US" dirty="0" err="1">
                <a:solidFill>
                  <a:srgbClr val="609FC7"/>
                </a:solidFill>
                <a:latin typeface="Calibri"/>
                <a:cs typeface="Calibri"/>
              </a:rPr>
              <a:t>Conferência</a:t>
            </a:r>
            <a:r>
              <a:rPr lang="en-US" dirty="0">
                <a:solidFill>
                  <a:srgbClr val="609FC7"/>
                </a:solidFill>
                <a:latin typeface="Calibri"/>
                <a:cs typeface="Calibri"/>
              </a:rPr>
              <a:t> Portuguesa de </a:t>
            </a:r>
            <a:r>
              <a:rPr lang="en-US" dirty="0" err="1">
                <a:solidFill>
                  <a:srgbClr val="609FC7"/>
                </a:solidFill>
                <a:latin typeface="Calibri"/>
                <a:cs typeface="Calibri"/>
              </a:rPr>
              <a:t>Ciências</a:t>
            </a:r>
            <a:r>
              <a:rPr lang="en-US" dirty="0">
                <a:solidFill>
                  <a:srgbClr val="609FC7"/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rgbClr val="609FC7"/>
                </a:solidFill>
                <a:latin typeface="Calibri"/>
                <a:cs typeface="Calibri"/>
              </a:rPr>
              <a:t>Polares</a:t>
            </a:r>
            <a:endParaRPr lang="en-US" dirty="0" smtClean="0">
              <a:solidFill>
                <a:srgbClr val="609FC7"/>
              </a:solidFill>
              <a:latin typeface="Calibri"/>
              <a:cs typeface="Calibri"/>
            </a:endParaRPr>
          </a:p>
          <a:p>
            <a:pPr algn="ctr"/>
            <a:r>
              <a:rPr lang="pt-BR" dirty="0" smtClean="0">
                <a:solidFill>
                  <a:srgbClr val="609FC7"/>
                </a:solidFill>
                <a:latin typeface="Calibri"/>
                <a:cs typeface="Calibri"/>
              </a:rPr>
              <a:t>É</a:t>
            </a:r>
            <a:r>
              <a:rPr lang="en-US" dirty="0" err="1" smtClean="0">
                <a:solidFill>
                  <a:srgbClr val="609FC7"/>
                </a:solidFill>
                <a:latin typeface="Calibri"/>
                <a:cs typeface="Calibri"/>
              </a:rPr>
              <a:t>vora</a:t>
            </a:r>
            <a:r>
              <a:rPr lang="en-US" dirty="0" smtClean="0">
                <a:solidFill>
                  <a:srgbClr val="609FC7"/>
                </a:solidFill>
                <a:latin typeface="Calibri"/>
                <a:cs typeface="Calibri"/>
              </a:rPr>
              <a:t>, </a:t>
            </a:r>
            <a:r>
              <a:rPr lang="en-US" dirty="0">
                <a:solidFill>
                  <a:srgbClr val="609FC7"/>
                </a:solidFill>
                <a:latin typeface="Calibri"/>
                <a:cs typeface="Calibri"/>
              </a:rPr>
              <a:t>Portugal, October </a:t>
            </a:r>
            <a:r>
              <a:rPr lang="en-US" dirty="0" smtClean="0">
                <a:solidFill>
                  <a:srgbClr val="609FC7"/>
                </a:solidFill>
                <a:latin typeface="Calibri"/>
                <a:cs typeface="Calibri"/>
              </a:rPr>
              <a:t>29</a:t>
            </a:r>
            <a:r>
              <a:rPr lang="en-US" baseline="30000" dirty="0" smtClean="0">
                <a:solidFill>
                  <a:srgbClr val="609FC7"/>
                </a:solidFill>
                <a:latin typeface="Calibri"/>
                <a:cs typeface="Calibri"/>
              </a:rPr>
              <a:t>th</a:t>
            </a:r>
            <a:r>
              <a:rPr lang="en-US" dirty="0" smtClean="0">
                <a:solidFill>
                  <a:srgbClr val="609FC7"/>
                </a:solidFill>
                <a:latin typeface="Calibri"/>
                <a:cs typeface="Calibri"/>
              </a:rPr>
              <a:t>, 2015</a:t>
            </a:r>
            <a:endParaRPr lang="en-US" dirty="0">
              <a:solidFill>
                <a:srgbClr val="609FC7"/>
              </a:solidFill>
              <a:latin typeface="Calibri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r="33213"/>
          <a:stretch/>
        </p:blipFill>
        <p:spPr>
          <a:xfrm>
            <a:off x="152401" y="160354"/>
            <a:ext cx="838200" cy="423653"/>
          </a:xfrm>
          <a:prstGeom prst="rect">
            <a:avLst/>
          </a:prstGeom>
        </p:spPr>
      </p:pic>
      <p:pic>
        <p:nvPicPr>
          <p:cNvPr id="16" name="Picture 15" descr="Untitled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30" y="160354"/>
            <a:ext cx="809139" cy="423653"/>
          </a:xfrm>
          <a:prstGeom prst="rect">
            <a:avLst/>
          </a:prstGeom>
        </p:spPr>
      </p:pic>
      <p:pic>
        <p:nvPicPr>
          <p:cNvPr id="17" name="Picture 16" descr="qren_ver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98" y="160354"/>
            <a:ext cx="1010665" cy="423653"/>
          </a:xfrm>
          <a:prstGeom prst="rect">
            <a:avLst/>
          </a:prstGeom>
        </p:spPr>
      </p:pic>
      <p:pic>
        <p:nvPicPr>
          <p:cNvPr id="18" name="Picture 17" descr="UE_F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92" y="135588"/>
            <a:ext cx="614901" cy="473185"/>
          </a:xfrm>
          <a:prstGeom prst="rect">
            <a:avLst/>
          </a:prstGeom>
        </p:spPr>
      </p:pic>
      <p:pic>
        <p:nvPicPr>
          <p:cNvPr id="19" name="Picture 18" descr="portugal_gov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22" y="160354"/>
            <a:ext cx="521253" cy="423653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8534400" y="96799"/>
            <a:ext cx="550762" cy="550763"/>
            <a:chOff x="5346251" y="2037645"/>
            <a:chExt cx="1645921" cy="1645920"/>
          </a:xfrm>
        </p:grpSpPr>
        <p:sp>
          <p:nvSpPr>
            <p:cNvPr id="22" name="Oval 21"/>
            <p:cNvSpPr/>
            <p:nvPr/>
          </p:nvSpPr>
          <p:spPr>
            <a:xfrm>
              <a:off x="5397048" y="2081082"/>
              <a:ext cx="1554480" cy="155448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874">
                          <a14:backgroundMark x1="59459" y1="70721" x2="59459" y2="70721"/>
                          <a14:backgroundMark x1="54054" y1="65315" x2="54054" y2="65315"/>
                          <a14:backgroundMark x1="61036" y1="63739" x2="61036" y2="63739"/>
                          <a14:backgroundMark x1="46396" y1="44369" x2="46396" y2="44369"/>
                          <a14:backgroundMark x1="43919" y1="49099" x2="43919" y2="49099"/>
                          <a14:backgroundMark x1="27027" y1="38964" x2="27027" y2="38964"/>
                          <a14:backgroundMark x1="30856" y1="35135" x2="30856" y2="35135"/>
                          <a14:backgroundMark x1="39414" y1="29054" x2="39414" y2="29054"/>
                          <a14:backgroundMark x1="63964" y1="29054" x2="63964" y2="29054"/>
                          <a14:backgroundMark x1="71847" y1="35811" x2="71847" y2="35811"/>
                          <a14:backgroundMark x1="57207" y1="10360" x2="57207" y2="10360"/>
                          <a14:backgroundMark x1="77252" y1="18243" x2="77252" y2="18243"/>
                          <a14:backgroundMark x1="44820" y1="82883" x2="44820" y2="82883"/>
                          <a14:backgroundMark x1="57883" y1="82207" x2="57883" y2="82207"/>
                          <a14:backgroundMark x1="65541" y1="79955" x2="65541" y2="79955"/>
                          <a14:backgroundMark x1="70946" y1="73649" x2="70946" y2="73649"/>
                          <a14:backgroundMark x1="82658" y1="62838" x2="82658" y2="62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251" y="2037645"/>
              <a:ext cx="1645921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3" descr="nsf1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706" y="46300"/>
            <a:ext cx="651762" cy="651761"/>
          </a:xfrm>
          <a:prstGeom prst="rect">
            <a:avLst/>
          </a:prstGeom>
        </p:spPr>
      </p:pic>
      <p:pic>
        <p:nvPicPr>
          <p:cNvPr id="25" name="Picture 24" descr="Rutgers,_The_State_University_of_New_Jersey_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07" y="58546"/>
            <a:ext cx="627270" cy="627269"/>
          </a:xfrm>
          <a:prstGeom prst="rect">
            <a:avLst/>
          </a:prstGeom>
        </p:spPr>
      </p:pic>
      <p:pic>
        <p:nvPicPr>
          <p:cNvPr id="29" name="Picture 28" descr="teledyne-marine-logo-large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04" y="214873"/>
            <a:ext cx="1541374" cy="314614"/>
          </a:xfrm>
          <a:prstGeom prst="rect">
            <a:avLst/>
          </a:prstGeom>
        </p:spPr>
      </p:pic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6400800" y="1439772"/>
            <a:ext cx="2522624" cy="2522628"/>
            <a:chOff x="5346251" y="2037645"/>
            <a:chExt cx="1645921" cy="1645920"/>
          </a:xfrm>
        </p:grpSpPr>
        <p:sp>
          <p:nvSpPr>
            <p:cNvPr id="51" name="Oval 50"/>
            <p:cNvSpPr/>
            <p:nvPr/>
          </p:nvSpPr>
          <p:spPr>
            <a:xfrm>
              <a:off x="5397048" y="2081082"/>
              <a:ext cx="1554480" cy="155448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874">
                          <a14:backgroundMark x1="59459" y1="70721" x2="59459" y2="70721"/>
                          <a14:backgroundMark x1="54054" y1="65315" x2="54054" y2="65315"/>
                          <a14:backgroundMark x1="61036" y1="63739" x2="61036" y2="63739"/>
                          <a14:backgroundMark x1="46396" y1="44369" x2="46396" y2="44369"/>
                          <a14:backgroundMark x1="43919" y1="49099" x2="43919" y2="49099"/>
                          <a14:backgroundMark x1="27027" y1="38964" x2="27027" y2="38964"/>
                          <a14:backgroundMark x1="30856" y1="35135" x2="30856" y2="35135"/>
                          <a14:backgroundMark x1="39414" y1="29054" x2="39414" y2="29054"/>
                          <a14:backgroundMark x1="63964" y1="29054" x2="63964" y2="29054"/>
                          <a14:backgroundMark x1="71847" y1="35811" x2="71847" y2="35811"/>
                          <a14:backgroundMark x1="57207" y1="10360" x2="57207" y2="10360"/>
                          <a14:backgroundMark x1="77252" y1="18243" x2="77252" y2="18243"/>
                          <a14:backgroundMark x1="44820" y1="82883" x2="44820" y2="82883"/>
                          <a14:backgroundMark x1="57883" y1="82207" x2="57883" y2="82207"/>
                          <a14:backgroundMark x1="65541" y1="79955" x2="65541" y2="79955"/>
                          <a14:backgroundMark x1="70946" y1="73649" x2="70946" y2="73649"/>
                          <a14:backgroundMark x1="82658" y1="62838" x2="82658" y2="62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251" y="2037645"/>
              <a:ext cx="1645921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Straight Connector 6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28575">
            <a:solidFill>
              <a:srgbClr val="951A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8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7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7015"/>
          <a:stretch/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891605"/>
            <a:ext cx="5791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Land-Shelf-Ocean </a:t>
            </a:r>
            <a:r>
              <a:rPr lang="en-US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Connectivity, Ecosystem Resilience and Transformation in a Sea-Ice Influenced Pelagic Ecosystem</a:t>
            </a:r>
            <a:r>
              <a:rPr lang="en-US" i="1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endParaRPr lang="en-US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endParaRPr lang="en-US" sz="2000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2036" y="3760121"/>
            <a:ext cx="249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4"/>
                </a:solidFill>
              </a:rPr>
              <a:t>The team </a:t>
            </a:r>
            <a:r>
              <a:rPr lang="en-US" b="1" dirty="0" smtClean="0">
                <a:solidFill>
                  <a:schemeClr val="accent4"/>
                </a:solidFill>
              </a:rPr>
              <a:t>(PIs)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7" name="Picture 6" descr="bill-fraser-pengui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9668"/>
          <a:stretch/>
        </p:blipFill>
        <p:spPr>
          <a:xfrm>
            <a:off x="7086600" y="4537561"/>
            <a:ext cx="1069922" cy="103466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 descr="ari_friedlaender_for_websit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7231" r="16023"/>
          <a:stretch/>
        </p:blipFill>
        <p:spPr>
          <a:xfrm>
            <a:off x="4557549" y="4808496"/>
            <a:ext cx="743314" cy="86700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Picture 8" descr="P101034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2"/>
          <a:stretch/>
        </p:blipFill>
        <p:spPr>
          <a:xfrm>
            <a:off x="289224" y="4866295"/>
            <a:ext cx="853776" cy="751408"/>
          </a:xfrm>
          <a:prstGeom prst="rect">
            <a:avLst/>
          </a:prstGeom>
          <a:effectLst>
            <a:glow rad="101600">
              <a:srgbClr val="FFFF00">
                <a:alpha val="75000"/>
              </a:srgbClr>
            </a:glow>
            <a:softEdge rad="76200"/>
          </a:effectLst>
        </p:spPr>
      </p:pic>
      <p:pic>
        <p:nvPicPr>
          <p:cNvPr id="11" name="Picture 10" descr="image_334536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2"/>
          <a:stretch/>
        </p:blipFill>
        <p:spPr>
          <a:xfrm>
            <a:off x="4394928" y="5972643"/>
            <a:ext cx="771470" cy="75187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Picture 11" descr="Picture-9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1"/>
          <a:stretch/>
        </p:blipFill>
        <p:spPr>
          <a:xfrm>
            <a:off x="5798784" y="4713277"/>
            <a:ext cx="1065096" cy="76372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Picture 12" descr="phot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9"/>
          <a:stretch/>
        </p:blipFill>
        <p:spPr>
          <a:xfrm>
            <a:off x="1790110" y="5429437"/>
            <a:ext cx="907402" cy="73399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4" name="Picture 13" descr="graphics-S_Donney_Nadily_Goodkin-_DSC4646_102165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b="34237"/>
          <a:stretch/>
        </p:blipFill>
        <p:spPr>
          <a:xfrm>
            <a:off x="1580494" y="4561322"/>
            <a:ext cx="948710" cy="86811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5" name="Picture 14" descr="IMG_0129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4"/>
          <a:stretch/>
        </p:blipFill>
        <p:spPr>
          <a:xfrm>
            <a:off x="3038953" y="4630312"/>
            <a:ext cx="1065213" cy="79857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6" name="Picture 15" descr="IMG_5771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60"/>
          <a:stretch/>
        </p:blipFill>
        <p:spPr>
          <a:xfrm>
            <a:off x="3046985" y="5523632"/>
            <a:ext cx="872830" cy="84260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8" name="Picture 17" descr="DSC_6518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5"/>
          <a:stretch/>
        </p:blipFill>
        <p:spPr>
          <a:xfrm>
            <a:off x="5586294" y="5896767"/>
            <a:ext cx="986886" cy="798623"/>
          </a:xfrm>
          <a:prstGeom prst="rect">
            <a:avLst/>
          </a:prstGeom>
        </p:spPr>
      </p:pic>
      <p:pic>
        <p:nvPicPr>
          <p:cNvPr id="19" name="Picture 18" descr="photo-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20" y="5877025"/>
            <a:ext cx="755126" cy="7521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35321" y="5741810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Hugh </a:t>
            </a:r>
            <a:r>
              <a:rPr lang="en-US" sz="1200" dirty="0" err="1" smtClean="0">
                <a:solidFill>
                  <a:srgbClr val="FFFF00"/>
                </a:solidFill>
              </a:rPr>
              <a:t>Ducklow</a:t>
            </a:r>
            <a:r>
              <a:rPr lang="en-US" sz="1200" dirty="0" smtClean="0">
                <a:solidFill>
                  <a:srgbClr val="FFFF00"/>
                </a:solidFill>
              </a:rPr>
              <a:t> PI 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(Bacteria, </a:t>
            </a:r>
            <a:r>
              <a:rPr lang="en-US" sz="1200" dirty="0" err="1" smtClean="0">
                <a:solidFill>
                  <a:srgbClr val="FFFF00"/>
                </a:solidFill>
              </a:rPr>
              <a:t>Biogeochem</a:t>
            </a:r>
            <a:r>
              <a:rPr lang="en-US" sz="1200" dirty="0" smtClean="0">
                <a:solidFill>
                  <a:srgbClr val="FFFF00"/>
                </a:solidFill>
              </a:rPr>
              <a:t>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0291" y="4168647"/>
            <a:ext cx="1592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Scott </a:t>
            </a:r>
            <a:r>
              <a:rPr lang="en-US" sz="1200" dirty="0" err="1" smtClean="0">
                <a:solidFill>
                  <a:srgbClr val="FFFF00"/>
                </a:solidFill>
              </a:rPr>
              <a:t>Doney</a:t>
            </a:r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(Models, </a:t>
            </a:r>
            <a:r>
              <a:rPr lang="en-US" sz="1200" dirty="0" err="1" smtClean="0">
                <a:solidFill>
                  <a:srgbClr val="FFFF00"/>
                </a:solidFill>
              </a:rPr>
              <a:t>Biogeochem</a:t>
            </a:r>
            <a:r>
              <a:rPr lang="en-US" sz="1200" dirty="0" smtClean="0">
                <a:solidFill>
                  <a:srgbClr val="FFFF00"/>
                </a:solidFill>
              </a:rPr>
              <a:t>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8270" y="6081851"/>
            <a:ext cx="128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Janice McDonnell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(Outreach)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78783" y="4191600"/>
            <a:ext cx="146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Doug Martinson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(Physical Ocean, Ice)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30544" y="6282079"/>
            <a:ext cx="126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Debbie Steinberg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(Zooplankton)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1555" y="4313396"/>
            <a:ext cx="119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Ari </a:t>
            </a:r>
            <a:r>
              <a:rPr lang="en-US" sz="1200" dirty="0" err="1" smtClean="0">
                <a:solidFill>
                  <a:srgbClr val="FFFF00"/>
                </a:solidFill>
              </a:rPr>
              <a:t>Friedlaender</a:t>
            </a:r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(Whales, Seals)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47382" y="5558978"/>
            <a:ext cx="1131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Dave Johnston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(Whales, Seals)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9248" y="4232443"/>
            <a:ext cx="151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Sharon </a:t>
            </a:r>
            <a:r>
              <a:rPr lang="en-US" sz="1200" dirty="0" err="1" smtClean="0">
                <a:solidFill>
                  <a:srgbClr val="FFFF00"/>
                </a:solidFill>
              </a:rPr>
              <a:t>Stammerjohn</a:t>
            </a:r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(Climate, Ice)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76225" y="5444669"/>
            <a:ext cx="119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Oscar Schofield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(Phytoplankton)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04021" y="41294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Bill Fraser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(Birds)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4802" y="5431820"/>
            <a:ext cx="1124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Doug </a:t>
            </a:r>
            <a:r>
              <a:rPr lang="en-US" sz="1200" dirty="0" err="1" smtClean="0">
                <a:solidFill>
                  <a:srgbClr val="FFFF00"/>
                </a:solidFill>
              </a:rPr>
              <a:t>Nowacek</a:t>
            </a:r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(Whales, Seals)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32" name="Picture 31" descr="James&amp;penguins2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1" t="33284" r="35152"/>
          <a:stretch/>
        </p:blipFill>
        <p:spPr>
          <a:xfrm>
            <a:off x="8321278" y="5094850"/>
            <a:ext cx="813162" cy="12378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111925" y="4612406"/>
            <a:ext cx="112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James Connors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(Data)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590" y="223590"/>
            <a:ext cx="1224210" cy="122421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90600" y="443805"/>
            <a:ext cx="5791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PALMER ANTARCTICA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LONG TERM ECOLOGICAL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645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arctic_ecosyste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1" y="101600"/>
            <a:ext cx="8875059" cy="6858000"/>
          </a:xfrm>
          <a:prstGeom prst="rect">
            <a:avLst/>
          </a:prstGeom>
        </p:spPr>
      </p:pic>
      <p:pic>
        <p:nvPicPr>
          <p:cNvPr id="5" name="Picture 4" descr="antarctic_ecosystem.pdf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24187" r="71950" b="49236"/>
          <a:stretch/>
        </p:blipFill>
        <p:spPr>
          <a:xfrm>
            <a:off x="796212" y="1760376"/>
            <a:ext cx="1822580" cy="18225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sz="4000" spc="-300" dirty="0" smtClean="0"/>
              <a:t>West Antarctic Peninsula LTER </a:t>
            </a:r>
            <a:r>
              <a:rPr lang="en-US" sz="4000" spc="-300" smtClean="0"/>
              <a:t>Marine Ecosystem</a:t>
            </a:r>
            <a:endParaRPr lang="en-US" sz="4000" spc="-300"/>
          </a:p>
        </p:txBody>
      </p:sp>
      <p:sp>
        <p:nvSpPr>
          <p:cNvPr id="6" name="Chord 5"/>
          <p:cNvSpPr/>
          <p:nvPr/>
        </p:nvSpPr>
        <p:spPr>
          <a:xfrm rot="17571331">
            <a:off x="1460010" y="669215"/>
            <a:ext cx="494984" cy="503858"/>
          </a:xfrm>
          <a:prstGeom prst="chord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nual Operation 6"/>
          <p:cNvSpPr/>
          <p:nvPr/>
        </p:nvSpPr>
        <p:spPr>
          <a:xfrm rot="8222942">
            <a:off x="2005414" y="1077180"/>
            <a:ext cx="154750" cy="401269"/>
          </a:xfrm>
          <a:prstGeom prst="flowChartManualOperat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nual Operation 7"/>
          <p:cNvSpPr/>
          <p:nvPr/>
        </p:nvSpPr>
        <p:spPr>
          <a:xfrm rot="10539433">
            <a:off x="1655509" y="1229328"/>
            <a:ext cx="154750" cy="401269"/>
          </a:xfrm>
          <a:prstGeom prst="flowChartManualOperat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nual Operation 8"/>
          <p:cNvSpPr/>
          <p:nvPr/>
        </p:nvSpPr>
        <p:spPr>
          <a:xfrm rot="13120377">
            <a:off x="1272890" y="1116150"/>
            <a:ext cx="154750" cy="401269"/>
          </a:xfrm>
          <a:prstGeom prst="flowChartManualOperat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nual Operation 9"/>
          <p:cNvSpPr/>
          <p:nvPr/>
        </p:nvSpPr>
        <p:spPr>
          <a:xfrm rot="5804301">
            <a:off x="2166732" y="750180"/>
            <a:ext cx="154750" cy="401269"/>
          </a:xfrm>
          <a:prstGeom prst="flowChartManualOperati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未标题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6730" flipH="1">
            <a:off x="5266398" y="4229618"/>
            <a:ext cx="2017987" cy="14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Bi-weekly sampling at station B &amp; 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0" y="13716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0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PAL-LTER HAS MAINTAINED A 24 YEAR TIME SERIES ALONG THE WAP</a:t>
            </a:r>
            <a:endParaRPr lang="en-US" dirty="0"/>
          </a:p>
        </p:txBody>
      </p:sp>
      <p:pic>
        <p:nvPicPr>
          <p:cNvPr id="16" name="Picture 15" descr="LM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/>
          <a:stretch/>
        </p:blipFill>
        <p:spPr>
          <a:xfrm>
            <a:off x="2514600" y="2199922"/>
            <a:ext cx="6607322" cy="465807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52400" y="1816659"/>
            <a:ext cx="4038600" cy="3572583"/>
            <a:chOff x="2414016" y="950976"/>
            <a:chExt cx="6666709" cy="5486400"/>
          </a:xfrm>
        </p:grpSpPr>
        <p:pic>
          <p:nvPicPr>
            <p:cNvPr id="4" name="Picture 3" descr="peninsula_plus_gri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016" y="950976"/>
              <a:ext cx="6666709" cy="5486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8376014">
              <a:off x="6227230" y="3347353"/>
              <a:ext cx="162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Antarctic Peninsula</a:t>
              </a:r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81700" y="1282700"/>
              <a:ext cx="542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600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62600" y="1753632"/>
              <a:ext cx="528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500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39670" y="2240315"/>
              <a:ext cx="54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400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7564" y="2659802"/>
              <a:ext cx="52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300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41800" y="3092634"/>
              <a:ext cx="53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200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41921" y="3561115"/>
              <a:ext cx="525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100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89483" y="4062562"/>
              <a:ext cx="303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7748" y="4559300"/>
              <a:ext cx="60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-100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106989" y="5327250"/>
            <a:ext cx="2407611" cy="153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400" kern="0" dirty="0" smtClean="0">
                <a:solidFill>
                  <a:schemeClr val="bg1"/>
                </a:solidFill>
              </a:rPr>
              <a:t>Our research platform – ARSV Laurence M. Gould</a:t>
            </a:r>
            <a:endParaRPr lang="en-US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8906" y="6109356"/>
            <a:ext cx="8063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1990			2000				2010								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751" y="327221"/>
            <a:ext cx="3115204" cy="328726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939388" y="6086812"/>
            <a:ext cx="7778130" cy="5260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27265" y="5786223"/>
            <a:ext cx="7920918" cy="8266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SC_04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5" y="4997192"/>
            <a:ext cx="509085" cy="766487"/>
          </a:xfrm>
          <a:prstGeom prst="rect">
            <a:avLst/>
          </a:prstGeom>
        </p:spPr>
      </p:pic>
      <p:pic>
        <p:nvPicPr>
          <p:cNvPr id="12" name="Picture 11" descr="DSC_05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7" r="20444"/>
          <a:stretch/>
        </p:blipFill>
        <p:spPr>
          <a:xfrm>
            <a:off x="7870407" y="4228972"/>
            <a:ext cx="743995" cy="45545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892952" y="4712011"/>
            <a:ext cx="1149811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MG_178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r="25375"/>
          <a:stretch/>
        </p:blipFill>
        <p:spPr>
          <a:xfrm>
            <a:off x="7039987" y="4090718"/>
            <a:ext cx="593693" cy="78433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084161" y="4909487"/>
            <a:ext cx="1958602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2581" y="5921488"/>
            <a:ext cx="8805602" cy="12023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ntarctica - Jan 12 - 3 19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2" t="14126" r="60879" b="20047"/>
          <a:stretch/>
        </p:blipFill>
        <p:spPr>
          <a:xfrm>
            <a:off x="242581" y="4969242"/>
            <a:ext cx="545812" cy="899517"/>
          </a:xfrm>
          <a:prstGeom prst="rect">
            <a:avLst/>
          </a:prstGeom>
        </p:spPr>
      </p:pic>
      <p:pic>
        <p:nvPicPr>
          <p:cNvPr id="22" name="Picture 21" descr="P1190037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2" t="24849" r="32341" b="40433"/>
          <a:stretch/>
        </p:blipFill>
        <p:spPr>
          <a:xfrm>
            <a:off x="5678379" y="4705767"/>
            <a:ext cx="698906" cy="59289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5916479" y="5323703"/>
            <a:ext cx="3131704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P101040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10" y="4258533"/>
            <a:ext cx="527570" cy="703427"/>
          </a:xfrm>
          <a:prstGeom prst="rect">
            <a:avLst/>
          </a:prstGeom>
        </p:spPr>
      </p:pic>
      <p:pic>
        <p:nvPicPr>
          <p:cNvPr id="26" name="Picture 25" descr="IMG_6351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t="17765" r="14177"/>
          <a:stretch/>
        </p:blipFill>
        <p:spPr>
          <a:xfrm>
            <a:off x="3213141" y="4793091"/>
            <a:ext cx="993082" cy="83926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3213141" y="5660316"/>
            <a:ext cx="5835042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18881" y="636053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YEAR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3568" y="448400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Penguins 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(late 1970’s)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8363" y="3681452"/>
            <a:ext cx="19672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Palmer Station summer seasons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January cruise 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(Traditional PO, CO, BO)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3134" y="4441583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Year Long Sediment 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Trap Deployments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00839" y="4451851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Gliders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1330" y="3813849"/>
            <a:ext cx="883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Trace Metals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55566" y="3955028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Whales &amp; Seals</a:t>
            </a:r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b="3206"/>
          <a:stretch/>
        </p:blipFill>
        <p:spPr>
          <a:xfrm>
            <a:off x="3267703" y="2030180"/>
            <a:ext cx="1298378" cy="15899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b="2661"/>
          <a:stretch/>
        </p:blipFill>
        <p:spPr>
          <a:xfrm>
            <a:off x="1648230" y="2030180"/>
            <a:ext cx="1289013" cy="15814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Rectangle 37"/>
          <p:cNvSpPr/>
          <p:nvPr/>
        </p:nvSpPr>
        <p:spPr>
          <a:xfrm>
            <a:off x="837070" y="19946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central hypothesis when the LTER began was that sea ice timing and magnitude </a:t>
            </a:r>
            <a:r>
              <a:rPr lang="en-US" dirty="0" smtClean="0">
                <a:solidFill>
                  <a:schemeClr val="bg1"/>
                </a:solidFill>
              </a:rPr>
              <a:t>structured </a:t>
            </a:r>
            <a:r>
              <a:rPr lang="en-US" dirty="0">
                <a:solidFill>
                  <a:schemeClr val="bg1"/>
                </a:solidFill>
              </a:rPr>
              <a:t>the productivity and composition of the Antarctic ecosystem.  </a:t>
            </a:r>
            <a:r>
              <a:rPr lang="en-US" dirty="0">
                <a:solidFill>
                  <a:schemeClr val="accent1"/>
                </a:solidFill>
              </a:rPr>
              <a:t>The ice dynamics are driven by large-scale interactions of the atmosphere and ocean.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654379" y="5115439"/>
            <a:ext cx="2388384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48944" y="4119893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Moorings</a:t>
            </a:r>
            <a:endParaRPr lang="en-US" sz="900" b="1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494876" y="5483752"/>
            <a:ext cx="4553307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DSC_4880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3" r="50000"/>
          <a:stretch/>
        </p:blipFill>
        <p:spPr>
          <a:xfrm>
            <a:off x="4479576" y="4655887"/>
            <a:ext cx="1032671" cy="80491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501874" y="424623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Radio-tagged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animals</a:t>
            </a:r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9265" y="4373809"/>
            <a:ext cx="614232" cy="707971"/>
          </a:xfrm>
          <a:prstGeom prst="rect">
            <a:avLst/>
          </a:prstGeom>
        </p:spPr>
      </p:pic>
      <p:sp>
        <p:nvSpPr>
          <p:cNvPr id="51" name="Sun 50"/>
          <p:cNvSpPr/>
          <p:nvPr/>
        </p:nvSpPr>
        <p:spPr>
          <a:xfrm>
            <a:off x="7710507" y="1751861"/>
            <a:ext cx="197902" cy="166577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7510" r="6659"/>
          <a:stretch>
            <a:fillRect/>
          </a:stretch>
        </p:blipFill>
        <p:spPr bwMode="auto">
          <a:xfrm>
            <a:off x="216976" y="2131556"/>
            <a:ext cx="5500039" cy="451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57010" y="6035298"/>
            <a:ext cx="19812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/>
              </a:rPr>
              <a:t>Montes-Hugo et al. Science 2009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910303" y="2177855"/>
            <a:ext cx="782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Arial"/>
              </a:rPr>
              <a:t>-90%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910303" y="4112755"/>
            <a:ext cx="846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3300"/>
                </a:solidFill>
                <a:latin typeface="Arial"/>
              </a:rPr>
              <a:t>+67%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44490" y="2890294"/>
            <a:ext cx="2442310" cy="1265238"/>
          </a:xfrm>
        </p:spPr>
        <p:txBody>
          <a:bodyPr/>
          <a:lstStyle/>
          <a:p>
            <a:pPr>
              <a:lnSpc>
                <a:spcPts val="4320"/>
              </a:lnSpc>
            </a:pPr>
            <a:r>
              <a:rPr lang="en-US" sz="3600" dirty="0" smtClean="0">
                <a:solidFill>
                  <a:schemeClr val="bg1"/>
                </a:solidFill>
                <a:latin typeface="Arial"/>
              </a:rPr>
              <a:t>12% decrease in </a:t>
            </a:r>
            <a:r>
              <a:rPr lang="en-US" sz="3600" dirty="0" err="1" smtClean="0">
                <a:solidFill>
                  <a:schemeClr val="bg1"/>
                </a:solidFill>
                <a:latin typeface="Arial"/>
              </a:rPr>
              <a:t>chl</a:t>
            </a:r>
            <a:endParaRPr lang="en-US" sz="24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0556" y="873859"/>
            <a:ext cx="4931044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</a:rPr>
              <a:t>Two regimes: </a:t>
            </a:r>
            <a:r>
              <a:rPr lang="en-US" sz="2400" dirty="0" smtClean="0">
                <a:solidFill>
                  <a:schemeClr val="bg1"/>
                </a:solidFill>
                <a:latin typeface="Arial"/>
              </a:rPr>
              <a:t>	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Arial"/>
              </a:rPr>
              <a:t>- high </a:t>
            </a:r>
            <a:r>
              <a:rPr lang="en-US" sz="2400" dirty="0" err="1">
                <a:solidFill>
                  <a:schemeClr val="bg1"/>
                </a:solidFill>
                <a:latin typeface="Arial"/>
              </a:rPr>
              <a:t>chl</a:t>
            </a:r>
            <a:r>
              <a:rPr lang="en-US" sz="2400" dirty="0">
                <a:solidFill>
                  <a:schemeClr val="bg1"/>
                </a:solidFill>
                <a:latin typeface="Arial"/>
              </a:rPr>
              <a:t>/large cells (south)</a:t>
            </a:r>
            <a:br>
              <a:rPr lang="en-US" sz="2400" dirty="0">
                <a:solidFill>
                  <a:schemeClr val="bg1"/>
                </a:solidFill>
                <a:latin typeface="Arial"/>
              </a:rPr>
            </a:br>
            <a:r>
              <a:rPr lang="en-US" sz="2400" dirty="0" smtClean="0">
                <a:solidFill>
                  <a:schemeClr val="bg1"/>
                </a:solidFill>
                <a:latin typeface="Arial"/>
              </a:rPr>
              <a:t>- low </a:t>
            </a:r>
            <a:r>
              <a:rPr lang="en-US" sz="2400" dirty="0" err="1">
                <a:solidFill>
                  <a:schemeClr val="bg1"/>
                </a:solidFill>
                <a:latin typeface="Arial"/>
              </a:rPr>
              <a:t>chl</a:t>
            </a:r>
            <a:r>
              <a:rPr lang="en-US" sz="2400" dirty="0">
                <a:solidFill>
                  <a:schemeClr val="bg1"/>
                </a:solidFill>
                <a:latin typeface="Arial"/>
              </a:rPr>
              <a:t>/small cells (north)</a:t>
            </a:r>
            <a:endParaRPr lang="en-US" sz="2400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167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Phytoplankton in the WAP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746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58" t="11362" r="4214" b="1057"/>
          <a:stretch/>
        </p:blipFill>
        <p:spPr>
          <a:xfrm>
            <a:off x="381000" y="1571682"/>
            <a:ext cx="6477000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9893" y="5943600"/>
            <a:ext cx="2021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Saba et al.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Nat. </a:t>
            </a:r>
            <a:r>
              <a:rPr lang="en-US" sz="1600" dirty="0" err="1" smtClean="0">
                <a:solidFill>
                  <a:schemeClr val="bg1"/>
                </a:solidFill>
              </a:rPr>
              <a:t>Commun</a:t>
            </a:r>
            <a:r>
              <a:rPr lang="en-US" sz="1600" dirty="0" smtClean="0">
                <a:solidFill>
                  <a:schemeClr val="bg1"/>
                </a:solidFill>
              </a:rPr>
              <a:t>, 2014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400"/>
              <a:t>Big ice winters drive the larger phytoplankton spring </a:t>
            </a:r>
            <a:r>
              <a:rPr lang="en-US" sz="3400" smtClean="0"/>
              <a:t>blooms, which </a:t>
            </a:r>
            <a:r>
              <a:rPr lang="en-US" sz="3400"/>
              <a:t>primes the food web as a </a:t>
            </a:r>
            <a:r>
              <a:rPr lang="en-US" sz="3400" smtClean="0"/>
              <a:t>whole</a:t>
            </a: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18061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167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Phytoplankton in the WAP</a:t>
            </a:r>
            <a:endParaRPr lang="en-US" kern="0" dirty="0"/>
          </a:p>
        </p:txBody>
      </p:sp>
      <p:sp>
        <p:nvSpPr>
          <p:cNvPr id="14" name="TextBox 13"/>
          <p:cNvSpPr txBox="1"/>
          <p:nvPr/>
        </p:nvSpPr>
        <p:spPr>
          <a:xfrm>
            <a:off x="5093573" y="6519446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Saba et al</a:t>
            </a:r>
            <a:r>
              <a:rPr lang="en-US" sz="1600" smtClean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Nat. </a:t>
            </a:r>
            <a:r>
              <a:rPr lang="en-US" sz="1600" dirty="0" err="1" smtClean="0">
                <a:solidFill>
                  <a:schemeClr val="bg1"/>
                </a:solidFill>
              </a:rPr>
              <a:t>Commun</a:t>
            </a:r>
            <a:r>
              <a:rPr lang="en-US" sz="1600" dirty="0" smtClean="0">
                <a:solidFill>
                  <a:schemeClr val="bg1"/>
                </a:solidFill>
              </a:rPr>
              <a:t>, 2014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076002" cy="5486400"/>
          </a:xfrm>
        </p:spPr>
      </p:pic>
    </p:spTree>
    <p:extLst>
      <p:ext uri="{BB962C8B-B14F-4D97-AF65-F5344CB8AC3E}">
        <p14:creationId xmlns:p14="http://schemas.microsoft.com/office/powerpoint/2010/main" val="190524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85704"/>
            <a:ext cx="6746174" cy="1333346"/>
          </a:xfrm>
        </p:spPr>
        <p:txBody>
          <a:bodyPr/>
          <a:lstStyle/>
          <a:p>
            <a:r>
              <a:rPr lang="en-US" sz="4000" dirty="0"/>
              <a:t>Phytoplankton blooms associated with shallower </a:t>
            </a:r>
            <a:r>
              <a:rPr lang="en-US" sz="4000" smtClean="0"/>
              <a:t>mixed layer depths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5800" y="5715000"/>
            <a:ext cx="8162099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</a:rPr>
              <a:t>Shallower </a:t>
            </a:r>
            <a:r>
              <a:rPr lang="en-US" sz="2400" dirty="0" smtClean="0">
                <a:solidFill>
                  <a:schemeClr val="bg1"/>
                </a:solidFill>
                <a:latin typeface="Arial"/>
              </a:rPr>
              <a:t>MLD consistently </a:t>
            </a:r>
            <a:r>
              <a:rPr lang="en-US" sz="2400" dirty="0">
                <a:solidFill>
                  <a:schemeClr val="bg1"/>
                </a:solidFill>
                <a:latin typeface="Arial"/>
              </a:rPr>
              <a:t>associated with lower salinity water (glacial and sea ice melt)</a:t>
            </a:r>
            <a:br>
              <a:rPr lang="en-US" sz="2400" dirty="0">
                <a:solidFill>
                  <a:schemeClr val="bg1"/>
                </a:solidFill>
                <a:latin typeface="Arial"/>
              </a:rPr>
            </a:br>
            <a:endParaRPr lang="en-US" sz="2400" dirty="0" smtClean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3" name="Content Placeholder 2" descr="Screen Shot 2015-07-28 at 6.48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49207" r="62868"/>
          <a:stretch/>
        </p:blipFill>
        <p:spPr bwMode="auto">
          <a:xfrm>
            <a:off x="206322" y="1989252"/>
            <a:ext cx="4323031" cy="349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Content Placeholder 2" descr="Screen Shot 2015-07-28 at 6.48.54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11486" r="31617" b="52397"/>
          <a:stretch/>
        </p:blipFill>
        <p:spPr>
          <a:xfrm>
            <a:off x="4770365" y="1936979"/>
            <a:ext cx="3584850" cy="2308686"/>
          </a:xfrm>
        </p:spPr>
      </p:pic>
      <p:grpSp>
        <p:nvGrpSpPr>
          <p:cNvPr id="4" name="Group 3"/>
          <p:cNvGrpSpPr/>
          <p:nvPr/>
        </p:nvGrpSpPr>
        <p:grpSpPr>
          <a:xfrm>
            <a:off x="4687899" y="4539204"/>
            <a:ext cx="3667316" cy="743811"/>
            <a:chOff x="6204046" y="4222599"/>
            <a:chExt cx="2557050" cy="518625"/>
          </a:xfrm>
        </p:grpSpPr>
        <p:pic>
          <p:nvPicPr>
            <p:cNvPr id="15" name="Content Placeholder 2" descr="Screen Shot 2015-07-28 at 6.48.54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9" t="7298" r="31617" b="87940"/>
            <a:stretch/>
          </p:blipFill>
          <p:spPr bwMode="auto">
            <a:xfrm>
              <a:off x="6204046" y="4222599"/>
              <a:ext cx="25570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pic>
          <p:nvPicPr>
            <p:cNvPr id="17" name="Content Placeholder 2" descr="Screen Shot 2015-07-28 at 6.48.54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-1" r="31617" b="96119"/>
            <a:stretch/>
          </p:blipFill>
          <p:spPr bwMode="auto">
            <a:xfrm>
              <a:off x="6257087" y="4554873"/>
              <a:ext cx="2501632" cy="186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</p:grpSp>
      <p:pic>
        <p:nvPicPr>
          <p:cNvPr id="18" name="Content Placeholder 2" descr="Screen Shot 2015-07-28 at 6.48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4025" r="31617" b="92800"/>
          <a:stretch/>
        </p:blipFill>
        <p:spPr bwMode="auto">
          <a:xfrm>
            <a:off x="4770365" y="4820704"/>
            <a:ext cx="3149581" cy="19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0" name="Content Placeholder 2" descr="Screen Shot 2015-07-28 at 6.48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83158" r="62868" b="14364"/>
          <a:stretch/>
        </p:blipFill>
        <p:spPr bwMode="auto">
          <a:xfrm>
            <a:off x="4643346" y="4326778"/>
            <a:ext cx="3738654" cy="17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8855" y="292257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Low salinity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2573" y="287897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 err="1" smtClean="0">
                <a:solidFill>
                  <a:srgbClr val="FF0000"/>
                </a:solidFill>
              </a:rPr>
              <a:t>chl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23293" y="2089552"/>
            <a:ext cx="0" cy="410901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99037" y="21078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Shallow MLD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779769" y="2528545"/>
            <a:ext cx="2401878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181647" y="2233753"/>
            <a:ext cx="156452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15242" y="2261845"/>
            <a:ext cx="156452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6557888" y="2528545"/>
            <a:ext cx="159258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50969" y="2528545"/>
            <a:ext cx="35788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未标题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0111">
            <a:off x="6780931" y="351252"/>
            <a:ext cx="2231615" cy="16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Zooplankton ecology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958334"/>
            <a:ext cx="317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 as clear </a:t>
            </a:r>
            <a:r>
              <a:rPr lang="en-US" smtClean="0">
                <a:solidFill>
                  <a:schemeClr val="bg1"/>
                </a:solidFill>
              </a:rPr>
              <a:t>in the PAL-LTER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3260" y="6096000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Steinberg et al, Deep Sea Res I, 2015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9" y="6096000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Atkinson et al,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Nature, 2004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371600"/>
            <a:ext cx="3733800" cy="4744278"/>
            <a:chOff x="0" y="1371600"/>
            <a:chExt cx="3733800" cy="47442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12012" r="59167"/>
            <a:stretch/>
          </p:blipFill>
          <p:spPr>
            <a:xfrm>
              <a:off x="0" y="1371600"/>
              <a:ext cx="3733800" cy="47442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5257800"/>
              <a:ext cx="1600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5396" t="12012"/>
          <a:stretch/>
        </p:blipFill>
        <p:spPr>
          <a:xfrm>
            <a:off x="4038600" y="1371600"/>
            <a:ext cx="4993009" cy="47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05000"/>
            <a:ext cx="7162800" cy="4221163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Intro to PAL-LTER</a:t>
            </a:r>
          </a:p>
          <a:p>
            <a:r>
              <a:rPr lang="en-US" dirty="0" smtClean="0"/>
              <a:t>Main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400800" y="1439772"/>
            <a:ext cx="2522624" cy="2522628"/>
            <a:chOff x="5346251" y="2037645"/>
            <a:chExt cx="1645921" cy="1645920"/>
          </a:xfrm>
        </p:grpSpPr>
        <p:sp>
          <p:nvSpPr>
            <p:cNvPr id="5" name="Oval 4"/>
            <p:cNvSpPr/>
            <p:nvPr/>
          </p:nvSpPr>
          <p:spPr>
            <a:xfrm>
              <a:off x="5397048" y="2081082"/>
              <a:ext cx="1554480" cy="155448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8874">
                          <a14:backgroundMark x1="59459" y1="70721" x2="59459" y2="70721"/>
                          <a14:backgroundMark x1="54054" y1="65315" x2="54054" y2="65315"/>
                          <a14:backgroundMark x1="61036" y1="63739" x2="61036" y2="63739"/>
                          <a14:backgroundMark x1="46396" y1="44369" x2="46396" y2="44369"/>
                          <a14:backgroundMark x1="43919" y1="49099" x2="43919" y2="49099"/>
                          <a14:backgroundMark x1="27027" y1="38964" x2="27027" y2="38964"/>
                          <a14:backgroundMark x1="30856" y1="35135" x2="30856" y2="35135"/>
                          <a14:backgroundMark x1="39414" y1="29054" x2="39414" y2="29054"/>
                          <a14:backgroundMark x1="63964" y1="29054" x2="63964" y2="29054"/>
                          <a14:backgroundMark x1="71847" y1="35811" x2="71847" y2="35811"/>
                          <a14:backgroundMark x1="57207" y1="10360" x2="57207" y2="10360"/>
                          <a14:backgroundMark x1="77252" y1="18243" x2="77252" y2="18243"/>
                          <a14:backgroundMark x1="44820" y1="82883" x2="44820" y2="82883"/>
                          <a14:backgroundMark x1="57883" y1="82207" x2="57883" y2="82207"/>
                          <a14:backgroundMark x1="65541" y1="79955" x2="65541" y2="79955"/>
                          <a14:backgroundMark x1="70946" y1="73649" x2="70946" y2="73649"/>
                          <a14:backgroundMark x1="82658" y1="62838" x2="82658" y2="62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251" y="2037645"/>
              <a:ext cx="1645921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1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9" r="907"/>
          <a:stretch/>
        </p:blipFill>
        <p:spPr>
          <a:xfrm>
            <a:off x="112850" y="1196316"/>
            <a:ext cx="8920225" cy="4671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827" y="5997714"/>
            <a:ext cx="8502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Changes reflect decrease in food resource, changes in the type 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of food (Antarctic silverfish gone), and increase in atmospheric deposition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Decadal shifts in highest trophic levels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angle 294"/>
          <p:cNvSpPr/>
          <p:nvPr/>
        </p:nvSpPr>
        <p:spPr>
          <a:xfrm>
            <a:off x="4351010" y="2855955"/>
            <a:ext cx="3309845" cy="3678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667052" y="2855955"/>
            <a:ext cx="3567698" cy="3678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7523" y="3740544"/>
            <a:ext cx="2827320" cy="2691876"/>
          </a:xfrm>
          <a:prstGeom prst="rect">
            <a:avLst/>
          </a:prstGeom>
          <a:gradFill>
            <a:gsLst>
              <a:gs pos="0">
                <a:srgbClr val="FF6666"/>
              </a:gs>
              <a:gs pos="26000">
                <a:srgbClr val="3366FF"/>
              </a:gs>
              <a:gs pos="50000">
                <a:srgbClr val="FF6666"/>
              </a:gs>
            </a:gsLst>
            <a:lin ang="4620000" scaled="0"/>
          </a:gradFill>
          <a:ln>
            <a:noFill/>
          </a:ln>
          <a:scene3d>
            <a:camera prst="orthographicFront">
              <a:rot lat="0" lon="17999983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39103" y="3748203"/>
            <a:ext cx="2827320" cy="2718137"/>
          </a:xfrm>
          <a:prstGeom prst="rect">
            <a:avLst/>
          </a:prstGeom>
          <a:solidFill>
            <a:srgbClr val="FF6666"/>
          </a:solidFill>
          <a:ln>
            <a:noFill/>
          </a:ln>
          <a:scene3d>
            <a:camera prst="orthographicFront">
              <a:rot lat="0" lon="17999983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ap_blues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6675" r="17260" b="10543"/>
          <a:stretch/>
        </p:blipFill>
        <p:spPr>
          <a:xfrm rot="16200000">
            <a:off x="3288710" y="-1665791"/>
            <a:ext cx="1722993" cy="6837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67" y="2409901"/>
            <a:ext cx="388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-76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621" y="1911464"/>
            <a:ext cx="388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-72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774" y="1413026"/>
            <a:ext cx="388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-68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928" y="91458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-64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5485" y="2546919"/>
            <a:ext cx="388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-68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7442" y="2540766"/>
            <a:ext cx="388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-70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9399" y="2534612"/>
            <a:ext cx="388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Gill Sans"/>
                <a:cs typeface="Gill Sans"/>
              </a:rPr>
              <a:t>-72</a:t>
            </a:r>
            <a:endParaRPr lang="en-US" sz="12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4260640" y="1556000"/>
            <a:ext cx="169247" cy="15528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Left Arrow 12"/>
          <p:cNvSpPr/>
          <p:nvPr/>
        </p:nvSpPr>
        <p:spPr>
          <a:xfrm rot="1133877">
            <a:off x="2571291" y="2026984"/>
            <a:ext cx="1342242" cy="244700"/>
          </a:xfrm>
          <a:prstGeom prst="lef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 rot="1109798">
            <a:off x="2897222" y="2241806"/>
            <a:ext cx="480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ACC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2024591" y="996027"/>
            <a:ext cx="169247" cy="15528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646044" y="1076023"/>
            <a:ext cx="0" cy="1501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55060" y="883821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Gill Sans"/>
                <a:cs typeface="Gill Sans"/>
              </a:rPr>
              <a:t>present</a:t>
            </a:r>
            <a:endParaRPr lang="en-US" sz="12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30445" y="1521078"/>
            <a:ext cx="618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Gill Sans"/>
                <a:cs typeface="Gill Sans"/>
              </a:rPr>
              <a:t>-20 </a:t>
            </a:r>
            <a:r>
              <a:rPr lang="en-US" sz="1200" dirty="0" err="1" smtClean="0">
                <a:solidFill>
                  <a:schemeClr val="bg1"/>
                </a:solidFill>
                <a:latin typeface="Gill Sans"/>
                <a:cs typeface="Gill Sans"/>
              </a:rPr>
              <a:t>yrs</a:t>
            </a:r>
            <a:endParaRPr lang="en-US" sz="12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5060" y="2154894"/>
            <a:ext cx="575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Gill Sans"/>
                <a:cs typeface="Gill Sans"/>
              </a:rPr>
              <a:t>-40yrs</a:t>
            </a:r>
            <a:endParaRPr lang="en-US" sz="12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41778" y="719384"/>
            <a:ext cx="5384057" cy="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29887" y="614774"/>
            <a:ext cx="3077487" cy="0"/>
          </a:xfrm>
          <a:prstGeom prst="straightConnector1">
            <a:avLst/>
          </a:prstGeom>
          <a:ln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70647" y="448628"/>
            <a:ext cx="2136727" cy="0"/>
          </a:xfrm>
          <a:prstGeom prst="straightConnector1">
            <a:avLst/>
          </a:prstGeom>
          <a:ln>
            <a:prstDash val="lg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5-Point Star 22"/>
          <p:cNvSpPr/>
          <p:nvPr/>
        </p:nvSpPr>
        <p:spPr>
          <a:xfrm>
            <a:off x="5715245" y="2332260"/>
            <a:ext cx="169247" cy="15528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TextBox 23"/>
          <p:cNvSpPr txBox="1"/>
          <p:nvPr/>
        </p:nvSpPr>
        <p:spPr>
          <a:xfrm>
            <a:off x="1311571" y="254691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-64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3528" y="2540766"/>
            <a:ext cx="388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-66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1699" y="547086"/>
            <a:ext cx="2000316" cy="26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7C97CC"/>
                </a:solidFill>
                <a:latin typeface="Gill Sans"/>
                <a:cs typeface="Gill Sans"/>
              </a:rPr>
              <a:t>Ice fish range Pre-Pal LTER</a:t>
            </a:r>
            <a:endParaRPr lang="en-US" sz="1100" dirty="0">
              <a:solidFill>
                <a:srgbClr val="7C97CC"/>
              </a:solidFill>
              <a:latin typeface="Gill Sans"/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7080" y="463262"/>
            <a:ext cx="1941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7C97CC"/>
                </a:solidFill>
                <a:latin typeface="Gill Sans"/>
                <a:cs typeface="Gill Sans"/>
              </a:rPr>
              <a:t>Ice fish range current Pal LTER</a:t>
            </a:r>
            <a:endParaRPr lang="en-US" sz="1100" dirty="0">
              <a:solidFill>
                <a:srgbClr val="7C97CC"/>
              </a:solidFill>
              <a:latin typeface="Gill Sans"/>
              <a:cs typeface="Gill San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4088" y="310013"/>
            <a:ext cx="2061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7C97CC"/>
                </a:solidFill>
                <a:latin typeface="Gill Sans"/>
                <a:cs typeface="Gill Sans"/>
              </a:rPr>
              <a:t>Ice fish range Mid-21st Pal LTER?</a:t>
            </a:r>
            <a:endParaRPr lang="en-US" sz="1100" dirty="0">
              <a:solidFill>
                <a:srgbClr val="7C97CC"/>
              </a:solidFill>
              <a:latin typeface="Gill Sans"/>
              <a:cs typeface="Gill San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78278" y="2072739"/>
            <a:ext cx="1825333" cy="635418"/>
          </a:xfrm>
          <a:prstGeom prst="straightConnector1">
            <a:avLst/>
          </a:prstGeom>
          <a:ln>
            <a:solidFill>
              <a:srgbClr val="FFFF00"/>
            </a:solidFill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868416" y="932497"/>
            <a:ext cx="2000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Gill Sans"/>
                <a:cs typeface="Gill Sans"/>
              </a:rPr>
              <a:t>MIZ Phytoplankton bloom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Gill Sans"/>
                <a:cs typeface="Gill Sans"/>
              </a:rPr>
              <a:t>Pre-Pal LTER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Gill Sans"/>
                <a:cs typeface="Gill Sans"/>
              </a:rPr>
              <a:t>Current LTER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Gill Sans"/>
                <a:cs typeface="Gill Sans"/>
              </a:rPr>
              <a:t>     Mid-21</a:t>
            </a:r>
            <a:r>
              <a:rPr lang="en-US" sz="1100" baseline="30000" dirty="0" smtClean="0">
                <a:solidFill>
                  <a:srgbClr val="FFFF00"/>
                </a:solidFill>
                <a:latin typeface="Gill Sans"/>
                <a:cs typeface="Gill Sans"/>
              </a:rPr>
              <a:t>st</a:t>
            </a:r>
            <a:r>
              <a:rPr lang="en-US" sz="1100" dirty="0" smtClean="0">
                <a:solidFill>
                  <a:srgbClr val="FFFF00"/>
                </a:solidFill>
                <a:latin typeface="Gill Sans"/>
                <a:cs typeface="Gill Sans"/>
              </a:rPr>
              <a:t> Century?</a:t>
            </a:r>
            <a:endParaRPr lang="en-US" sz="110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066427" y="1255919"/>
            <a:ext cx="36837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47966" y="1428219"/>
            <a:ext cx="368378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54119" y="1575904"/>
            <a:ext cx="368378" cy="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5400000">
            <a:off x="7903891" y="1281033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Time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(Relative to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 Palmer Station)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59526" y="1650151"/>
            <a:ext cx="11411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Gill Sans"/>
                <a:cs typeface="Gill Sans"/>
              </a:rPr>
              <a:t>Penguin Process</a:t>
            </a:r>
          </a:p>
          <a:p>
            <a:r>
              <a:rPr lang="en-US" sz="1100" dirty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en-US" sz="1100" dirty="0" smtClean="0">
                <a:solidFill>
                  <a:srgbClr val="FF0000"/>
                </a:solidFill>
                <a:latin typeface="Gill Sans"/>
                <a:cs typeface="Gill Sans"/>
              </a:rPr>
              <a:t>    Locations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792257" y="2540766"/>
            <a:ext cx="5442" cy="292102"/>
          </a:xfrm>
          <a:prstGeom prst="line">
            <a:avLst/>
          </a:prstGeom>
          <a:ln w="38100" cmpd="sng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1600" y="340821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38" name="Freeform 37"/>
          <p:cNvSpPr/>
          <p:nvPr/>
        </p:nvSpPr>
        <p:spPr>
          <a:xfrm>
            <a:off x="4419236" y="3759406"/>
            <a:ext cx="1270967" cy="2673013"/>
          </a:xfrm>
          <a:custGeom>
            <a:avLst/>
            <a:gdLst>
              <a:gd name="connsiteX0" fmla="*/ 1171222 w 1538111"/>
              <a:gd name="connsiteY0" fmla="*/ 409222 h 3118555"/>
              <a:gd name="connsiteX1" fmla="*/ 1171222 w 1538111"/>
              <a:gd name="connsiteY1" fmla="*/ 409222 h 3118555"/>
              <a:gd name="connsiteX2" fmla="*/ 1044222 w 1538111"/>
              <a:gd name="connsiteY2" fmla="*/ 592666 h 3118555"/>
              <a:gd name="connsiteX3" fmla="*/ 1030111 w 1538111"/>
              <a:gd name="connsiteY3" fmla="*/ 790222 h 3118555"/>
              <a:gd name="connsiteX4" fmla="*/ 945444 w 1538111"/>
              <a:gd name="connsiteY4" fmla="*/ 945444 h 3118555"/>
              <a:gd name="connsiteX5" fmla="*/ 860778 w 1538111"/>
              <a:gd name="connsiteY5" fmla="*/ 1255889 h 3118555"/>
              <a:gd name="connsiteX6" fmla="*/ 719667 w 1538111"/>
              <a:gd name="connsiteY6" fmla="*/ 1552222 h 3118555"/>
              <a:gd name="connsiteX7" fmla="*/ 719667 w 1538111"/>
              <a:gd name="connsiteY7" fmla="*/ 1792111 h 3118555"/>
              <a:gd name="connsiteX8" fmla="*/ 620889 w 1538111"/>
              <a:gd name="connsiteY8" fmla="*/ 1961444 h 3118555"/>
              <a:gd name="connsiteX9" fmla="*/ 423333 w 1538111"/>
              <a:gd name="connsiteY9" fmla="*/ 2300111 h 3118555"/>
              <a:gd name="connsiteX10" fmla="*/ 112889 w 1538111"/>
              <a:gd name="connsiteY10" fmla="*/ 2582333 h 3118555"/>
              <a:gd name="connsiteX11" fmla="*/ 28222 w 1538111"/>
              <a:gd name="connsiteY11" fmla="*/ 2850444 h 3118555"/>
              <a:gd name="connsiteX12" fmla="*/ 0 w 1538111"/>
              <a:gd name="connsiteY12" fmla="*/ 3118555 h 3118555"/>
              <a:gd name="connsiteX13" fmla="*/ 1439333 w 1538111"/>
              <a:gd name="connsiteY13" fmla="*/ 1834444 h 3118555"/>
              <a:gd name="connsiteX14" fmla="*/ 1538111 w 1538111"/>
              <a:gd name="connsiteY14" fmla="*/ 0 h 3118555"/>
              <a:gd name="connsiteX15" fmla="*/ 1312333 w 1538111"/>
              <a:gd name="connsiteY15" fmla="*/ 155222 h 3118555"/>
              <a:gd name="connsiteX16" fmla="*/ 1284111 w 1538111"/>
              <a:gd name="connsiteY16" fmla="*/ 310444 h 3118555"/>
              <a:gd name="connsiteX17" fmla="*/ 1171222 w 1538111"/>
              <a:gd name="connsiteY17" fmla="*/ 409222 h 31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8111" h="3118555">
                <a:moveTo>
                  <a:pt x="1171222" y="409222"/>
                </a:moveTo>
                <a:lnTo>
                  <a:pt x="1171222" y="409222"/>
                </a:lnTo>
                <a:lnTo>
                  <a:pt x="1044222" y="592666"/>
                </a:lnTo>
                <a:lnTo>
                  <a:pt x="1030111" y="790222"/>
                </a:lnTo>
                <a:lnTo>
                  <a:pt x="945444" y="945444"/>
                </a:lnTo>
                <a:lnTo>
                  <a:pt x="860778" y="1255889"/>
                </a:lnTo>
                <a:lnTo>
                  <a:pt x="719667" y="1552222"/>
                </a:lnTo>
                <a:lnTo>
                  <a:pt x="719667" y="1792111"/>
                </a:lnTo>
                <a:lnTo>
                  <a:pt x="620889" y="1961444"/>
                </a:lnTo>
                <a:lnTo>
                  <a:pt x="423333" y="2300111"/>
                </a:lnTo>
                <a:lnTo>
                  <a:pt x="112889" y="2582333"/>
                </a:lnTo>
                <a:lnTo>
                  <a:pt x="28222" y="2850444"/>
                </a:lnTo>
                <a:lnTo>
                  <a:pt x="0" y="3118555"/>
                </a:lnTo>
                <a:lnTo>
                  <a:pt x="1439333" y="1834444"/>
                </a:lnTo>
                <a:lnTo>
                  <a:pt x="1538111" y="0"/>
                </a:lnTo>
                <a:lnTo>
                  <a:pt x="1312333" y="155222"/>
                </a:lnTo>
                <a:lnTo>
                  <a:pt x="1284111" y="310444"/>
                </a:lnTo>
                <a:lnTo>
                  <a:pt x="1171222" y="409222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Freeform 38"/>
          <p:cNvSpPr/>
          <p:nvPr/>
        </p:nvSpPr>
        <p:spPr>
          <a:xfrm>
            <a:off x="4433356" y="3771501"/>
            <a:ext cx="3194909" cy="2660920"/>
          </a:xfrm>
          <a:custGeom>
            <a:avLst/>
            <a:gdLst>
              <a:gd name="connsiteX0" fmla="*/ 2356556 w 3866445"/>
              <a:gd name="connsiteY0" fmla="*/ 3048000 h 3104445"/>
              <a:gd name="connsiteX1" fmla="*/ 2356556 w 3866445"/>
              <a:gd name="connsiteY1" fmla="*/ 2765778 h 3104445"/>
              <a:gd name="connsiteX2" fmla="*/ 2525889 w 3866445"/>
              <a:gd name="connsiteY2" fmla="*/ 2469445 h 3104445"/>
              <a:gd name="connsiteX3" fmla="*/ 2808111 w 3866445"/>
              <a:gd name="connsiteY3" fmla="*/ 2286000 h 3104445"/>
              <a:gd name="connsiteX4" fmla="*/ 3104445 w 3866445"/>
              <a:gd name="connsiteY4" fmla="*/ 1749778 h 3104445"/>
              <a:gd name="connsiteX5" fmla="*/ 3104445 w 3866445"/>
              <a:gd name="connsiteY5" fmla="*/ 1453445 h 3104445"/>
              <a:gd name="connsiteX6" fmla="*/ 3259667 w 3866445"/>
              <a:gd name="connsiteY6" fmla="*/ 1114778 h 3104445"/>
              <a:gd name="connsiteX7" fmla="*/ 3400778 w 3866445"/>
              <a:gd name="connsiteY7" fmla="*/ 691445 h 3104445"/>
              <a:gd name="connsiteX8" fmla="*/ 3598334 w 3866445"/>
              <a:gd name="connsiteY8" fmla="*/ 254000 h 3104445"/>
              <a:gd name="connsiteX9" fmla="*/ 3866445 w 3866445"/>
              <a:gd name="connsiteY9" fmla="*/ 0 h 3104445"/>
              <a:gd name="connsiteX10" fmla="*/ 1524000 w 3866445"/>
              <a:gd name="connsiteY10" fmla="*/ 0 h 3104445"/>
              <a:gd name="connsiteX11" fmla="*/ 1312334 w 3866445"/>
              <a:gd name="connsiteY11" fmla="*/ 127000 h 3104445"/>
              <a:gd name="connsiteX12" fmla="*/ 1227667 w 3866445"/>
              <a:gd name="connsiteY12" fmla="*/ 324556 h 3104445"/>
              <a:gd name="connsiteX13" fmla="*/ 1016000 w 3866445"/>
              <a:gd name="connsiteY13" fmla="*/ 564445 h 3104445"/>
              <a:gd name="connsiteX14" fmla="*/ 987778 w 3866445"/>
              <a:gd name="connsiteY14" fmla="*/ 762000 h 3104445"/>
              <a:gd name="connsiteX15" fmla="*/ 832556 w 3866445"/>
              <a:gd name="connsiteY15" fmla="*/ 1100667 h 3104445"/>
              <a:gd name="connsiteX16" fmla="*/ 733778 w 3866445"/>
              <a:gd name="connsiteY16" fmla="*/ 1509889 h 3104445"/>
              <a:gd name="connsiteX17" fmla="*/ 733778 w 3866445"/>
              <a:gd name="connsiteY17" fmla="*/ 1721556 h 3104445"/>
              <a:gd name="connsiteX18" fmla="*/ 550334 w 3866445"/>
              <a:gd name="connsiteY18" fmla="*/ 1961445 h 3104445"/>
              <a:gd name="connsiteX19" fmla="*/ 437445 w 3866445"/>
              <a:gd name="connsiteY19" fmla="*/ 2215445 h 3104445"/>
              <a:gd name="connsiteX20" fmla="*/ 197556 w 3866445"/>
              <a:gd name="connsiteY20" fmla="*/ 2469445 h 3104445"/>
              <a:gd name="connsiteX21" fmla="*/ 56445 w 3866445"/>
              <a:gd name="connsiteY21" fmla="*/ 2695223 h 3104445"/>
              <a:gd name="connsiteX22" fmla="*/ 0 w 3866445"/>
              <a:gd name="connsiteY22" fmla="*/ 3104445 h 3104445"/>
              <a:gd name="connsiteX23" fmla="*/ 2356556 w 3866445"/>
              <a:gd name="connsiteY23" fmla="*/ 3048000 h 310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66445" h="3104445">
                <a:moveTo>
                  <a:pt x="2356556" y="3048000"/>
                </a:moveTo>
                <a:lnTo>
                  <a:pt x="2356556" y="2765778"/>
                </a:lnTo>
                <a:lnTo>
                  <a:pt x="2525889" y="2469445"/>
                </a:lnTo>
                <a:lnTo>
                  <a:pt x="2808111" y="2286000"/>
                </a:lnTo>
                <a:lnTo>
                  <a:pt x="3104445" y="1749778"/>
                </a:lnTo>
                <a:lnTo>
                  <a:pt x="3104445" y="1453445"/>
                </a:lnTo>
                <a:lnTo>
                  <a:pt x="3259667" y="1114778"/>
                </a:lnTo>
                <a:lnTo>
                  <a:pt x="3400778" y="691445"/>
                </a:lnTo>
                <a:lnTo>
                  <a:pt x="3598334" y="254000"/>
                </a:lnTo>
                <a:lnTo>
                  <a:pt x="3866445" y="0"/>
                </a:lnTo>
                <a:lnTo>
                  <a:pt x="1524000" y="0"/>
                </a:lnTo>
                <a:lnTo>
                  <a:pt x="1312334" y="127000"/>
                </a:lnTo>
                <a:lnTo>
                  <a:pt x="1227667" y="324556"/>
                </a:lnTo>
                <a:lnTo>
                  <a:pt x="1016000" y="564445"/>
                </a:lnTo>
                <a:lnTo>
                  <a:pt x="987778" y="762000"/>
                </a:lnTo>
                <a:lnTo>
                  <a:pt x="832556" y="1100667"/>
                </a:lnTo>
                <a:lnTo>
                  <a:pt x="733778" y="1509889"/>
                </a:lnTo>
                <a:lnTo>
                  <a:pt x="733778" y="1721556"/>
                </a:lnTo>
                <a:lnTo>
                  <a:pt x="550334" y="1961445"/>
                </a:lnTo>
                <a:lnTo>
                  <a:pt x="437445" y="2215445"/>
                </a:lnTo>
                <a:lnTo>
                  <a:pt x="197556" y="2469445"/>
                </a:lnTo>
                <a:lnTo>
                  <a:pt x="56445" y="2695223"/>
                </a:lnTo>
                <a:lnTo>
                  <a:pt x="0" y="3104445"/>
                </a:lnTo>
                <a:lnTo>
                  <a:pt x="2356556" y="30480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rgbClr val="000090"/>
              </a:gs>
              <a:gs pos="50000">
                <a:srgbClr val="9999CC"/>
              </a:gs>
            </a:gsLst>
            <a:lin ang="5400000" scaled="0"/>
            <a:tileRect/>
          </a:gra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0" name="Freeform 39"/>
          <p:cNvSpPr/>
          <p:nvPr/>
        </p:nvSpPr>
        <p:spPr>
          <a:xfrm>
            <a:off x="6345637" y="3723121"/>
            <a:ext cx="1270967" cy="2673013"/>
          </a:xfrm>
          <a:custGeom>
            <a:avLst/>
            <a:gdLst>
              <a:gd name="connsiteX0" fmla="*/ 1171222 w 1538111"/>
              <a:gd name="connsiteY0" fmla="*/ 409222 h 3118555"/>
              <a:gd name="connsiteX1" fmla="*/ 1171222 w 1538111"/>
              <a:gd name="connsiteY1" fmla="*/ 409222 h 3118555"/>
              <a:gd name="connsiteX2" fmla="*/ 1044222 w 1538111"/>
              <a:gd name="connsiteY2" fmla="*/ 592666 h 3118555"/>
              <a:gd name="connsiteX3" fmla="*/ 1030111 w 1538111"/>
              <a:gd name="connsiteY3" fmla="*/ 790222 h 3118555"/>
              <a:gd name="connsiteX4" fmla="*/ 945444 w 1538111"/>
              <a:gd name="connsiteY4" fmla="*/ 945444 h 3118555"/>
              <a:gd name="connsiteX5" fmla="*/ 860778 w 1538111"/>
              <a:gd name="connsiteY5" fmla="*/ 1255889 h 3118555"/>
              <a:gd name="connsiteX6" fmla="*/ 719667 w 1538111"/>
              <a:gd name="connsiteY6" fmla="*/ 1552222 h 3118555"/>
              <a:gd name="connsiteX7" fmla="*/ 719667 w 1538111"/>
              <a:gd name="connsiteY7" fmla="*/ 1792111 h 3118555"/>
              <a:gd name="connsiteX8" fmla="*/ 620889 w 1538111"/>
              <a:gd name="connsiteY8" fmla="*/ 1961444 h 3118555"/>
              <a:gd name="connsiteX9" fmla="*/ 423333 w 1538111"/>
              <a:gd name="connsiteY9" fmla="*/ 2300111 h 3118555"/>
              <a:gd name="connsiteX10" fmla="*/ 112889 w 1538111"/>
              <a:gd name="connsiteY10" fmla="*/ 2582333 h 3118555"/>
              <a:gd name="connsiteX11" fmla="*/ 28222 w 1538111"/>
              <a:gd name="connsiteY11" fmla="*/ 2850444 h 3118555"/>
              <a:gd name="connsiteX12" fmla="*/ 0 w 1538111"/>
              <a:gd name="connsiteY12" fmla="*/ 3118555 h 3118555"/>
              <a:gd name="connsiteX13" fmla="*/ 1439333 w 1538111"/>
              <a:gd name="connsiteY13" fmla="*/ 1834444 h 3118555"/>
              <a:gd name="connsiteX14" fmla="*/ 1538111 w 1538111"/>
              <a:gd name="connsiteY14" fmla="*/ 0 h 3118555"/>
              <a:gd name="connsiteX15" fmla="*/ 1312333 w 1538111"/>
              <a:gd name="connsiteY15" fmla="*/ 155222 h 3118555"/>
              <a:gd name="connsiteX16" fmla="*/ 1284111 w 1538111"/>
              <a:gd name="connsiteY16" fmla="*/ 310444 h 3118555"/>
              <a:gd name="connsiteX17" fmla="*/ 1171222 w 1538111"/>
              <a:gd name="connsiteY17" fmla="*/ 409222 h 31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8111" h="3118555">
                <a:moveTo>
                  <a:pt x="1171222" y="409222"/>
                </a:moveTo>
                <a:lnTo>
                  <a:pt x="1171222" y="409222"/>
                </a:lnTo>
                <a:lnTo>
                  <a:pt x="1044222" y="592666"/>
                </a:lnTo>
                <a:lnTo>
                  <a:pt x="1030111" y="790222"/>
                </a:lnTo>
                <a:lnTo>
                  <a:pt x="945444" y="945444"/>
                </a:lnTo>
                <a:lnTo>
                  <a:pt x="860778" y="1255889"/>
                </a:lnTo>
                <a:lnTo>
                  <a:pt x="719667" y="1552222"/>
                </a:lnTo>
                <a:lnTo>
                  <a:pt x="719667" y="1792111"/>
                </a:lnTo>
                <a:lnTo>
                  <a:pt x="620889" y="1961444"/>
                </a:lnTo>
                <a:lnTo>
                  <a:pt x="423333" y="2300111"/>
                </a:lnTo>
                <a:lnTo>
                  <a:pt x="112889" y="2582333"/>
                </a:lnTo>
                <a:lnTo>
                  <a:pt x="28222" y="2850444"/>
                </a:lnTo>
                <a:lnTo>
                  <a:pt x="0" y="3118555"/>
                </a:lnTo>
                <a:lnTo>
                  <a:pt x="1439333" y="1834444"/>
                </a:lnTo>
                <a:lnTo>
                  <a:pt x="1538111" y="0"/>
                </a:lnTo>
                <a:lnTo>
                  <a:pt x="1312333" y="155222"/>
                </a:lnTo>
                <a:lnTo>
                  <a:pt x="1284111" y="310444"/>
                </a:lnTo>
                <a:lnTo>
                  <a:pt x="1171222" y="409222"/>
                </a:lnTo>
                <a:close/>
              </a:path>
            </a:pathLst>
          </a:custGeom>
          <a:gradFill flip="none" rotWithShape="1">
            <a:gsLst>
              <a:gs pos="35000">
                <a:schemeClr val="bg2">
                  <a:lumMod val="90000"/>
                </a:schemeClr>
              </a:gs>
              <a:gs pos="100000">
                <a:srgbClr val="000000"/>
              </a:gs>
            </a:gsLst>
            <a:lin ang="3060000" scaled="0"/>
            <a:tileRect/>
          </a:gra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1" name="Freeform 40"/>
          <p:cNvSpPr/>
          <p:nvPr/>
        </p:nvSpPr>
        <p:spPr>
          <a:xfrm>
            <a:off x="5226253" y="3759406"/>
            <a:ext cx="1317608" cy="2636729"/>
          </a:xfrm>
          <a:custGeom>
            <a:avLst/>
            <a:gdLst>
              <a:gd name="connsiteX0" fmla="*/ 1298222 w 1594555"/>
              <a:gd name="connsiteY0" fmla="*/ 0 h 3076222"/>
              <a:gd name="connsiteX1" fmla="*/ 1255889 w 1594555"/>
              <a:gd name="connsiteY1" fmla="*/ 338667 h 3076222"/>
              <a:gd name="connsiteX2" fmla="*/ 1157111 w 1594555"/>
              <a:gd name="connsiteY2" fmla="*/ 493889 h 3076222"/>
              <a:gd name="connsiteX3" fmla="*/ 1157111 w 1594555"/>
              <a:gd name="connsiteY3" fmla="*/ 719667 h 3076222"/>
              <a:gd name="connsiteX4" fmla="*/ 1157111 w 1594555"/>
              <a:gd name="connsiteY4" fmla="*/ 1100667 h 3076222"/>
              <a:gd name="connsiteX5" fmla="*/ 973666 w 1594555"/>
              <a:gd name="connsiteY5" fmla="*/ 1453445 h 3076222"/>
              <a:gd name="connsiteX6" fmla="*/ 1016000 w 1594555"/>
              <a:gd name="connsiteY6" fmla="*/ 1735667 h 3076222"/>
              <a:gd name="connsiteX7" fmla="*/ 903111 w 1594555"/>
              <a:gd name="connsiteY7" fmla="*/ 2017889 h 3076222"/>
              <a:gd name="connsiteX8" fmla="*/ 508000 w 1594555"/>
              <a:gd name="connsiteY8" fmla="*/ 2384778 h 3076222"/>
              <a:gd name="connsiteX9" fmla="*/ 338666 w 1594555"/>
              <a:gd name="connsiteY9" fmla="*/ 2751667 h 3076222"/>
              <a:gd name="connsiteX10" fmla="*/ 0 w 1594555"/>
              <a:gd name="connsiteY10" fmla="*/ 3076222 h 3076222"/>
              <a:gd name="connsiteX11" fmla="*/ 860778 w 1594555"/>
              <a:gd name="connsiteY11" fmla="*/ 3076222 h 3076222"/>
              <a:gd name="connsiteX12" fmla="*/ 1086555 w 1594555"/>
              <a:gd name="connsiteY12" fmla="*/ 2370667 h 3076222"/>
              <a:gd name="connsiteX13" fmla="*/ 1368778 w 1594555"/>
              <a:gd name="connsiteY13" fmla="*/ 1763889 h 3076222"/>
              <a:gd name="connsiteX14" fmla="*/ 1255889 w 1594555"/>
              <a:gd name="connsiteY14" fmla="*/ 1425222 h 3076222"/>
              <a:gd name="connsiteX15" fmla="*/ 1439333 w 1594555"/>
              <a:gd name="connsiteY15" fmla="*/ 1044222 h 3076222"/>
              <a:gd name="connsiteX16" fmla="*/ 1453444 w 1594555"/>
              <a:gd name="connsiteY16" fmla="*/ 536222 h 3076222"/>
              <a:gd name="connsiteX17" fmla="*/ 1509889 w 1594555"/>
              <a:gd name="connsiteY17" fmla="*/ 141111 h 3076222"/>
              <a:gd name="connsiteX18" fmla="*/ 1594555 w 1594555"/>
              <a:gd name="connsiteY18" fmla="*/ 42334 h 30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4555" h="3076222">
                <a:moveTo>
                  <a:pt x="1298222" y="0"/>
                </a:moveTo>
                <a:lnTo>
                  <a:pt x="1255889" y="338667"/>
                </a:lnTo>
                <a:lnTo>
                  <a:pt x="1157111" y="493889"/>
                </a:lnTo>
                <a:lnTo>
                  <a:pt x="1157111" y="719667"/>
                </a:lnTo>
                <a:lnTo>
                  <a:pt x="1157111" y="1100667"/>
                </a:lnTo>
                <a:lnTo>
                  <a:pt x="973666" y="1453445"/>
                </a:lnTo>
                <a:lnTo>
                  <a:pt x="1016000" y="1735667"/>
                </a:lnTo>
                <a:lnTo>
                  <a:pt x="903111" y="2017889"/>
                </a:lnTo>
                <a:lnTo>
                  <a:pt x="508000" y="2384778"/>
                </a:lnTo>
                <a:lnTo>
                  <a:pt x="338666" y="2751667"/>
                </a:lnTo>
                <a:lnTo>
                  <a:pt x="0" y="3076222"/>
                </a:lnTo>
                <a:lnTo>
                  <a:pt x="860778" y="3076222"/>
                </a:lnTo>
                <a:lnTo>
                  <a:pt x="1086555" y="2370667"/>
                </a:lnTo>
                <a:lnTo>
                  <a:pt x="1368778" y="1763889"/>
                </a:lnTo>
                <a:lnTo>
                  <a:pt x="1255889" y="1425222"/>
                </a:lnTo>
                <a:lnTo>
                  <a:pt x="1439333" y="1044222"/>
                </a:lnTo>
                <a:lnTo>
                  <a:pt x="1453444" y="536222"/>
                </a:lnTo>
                <a:lnTo>
                  <a:pt x="1509889" y="141111"/>
                </a:lnTo>
                <a:lnTo>
                  <a:pt x="1594555" y="42334"/>
                </a:lnTo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49000">
                <a:srgbClr val="210069"/>
              </a:gs>
            </a:gsLst>
            <a:lin ang="522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2" name="Freeform 41"/>
          <p:cNvSpPr/>
          <p:nvPr/>
        </p:nvSpPr>
        <p:spPr>
          <a:xfrm>
            <a:off x="5205910" y="4008970"/>
            <a:ext cx="645146" cy="181678"/>
          </a:xfrm>
          <a:custGeom>
            <a:avLst/>
            <a:gdLst>
              <a:gd name="connsiteX0" fmla="*/ 291966 w 780749"/>
              <a:gd name="connsiteY0" fmla="*/ 19155 h 211960"/>
              <a:gd name="connsiteX1" fmla="*/ 291966 w 780749"/>
              <a:gd name="connsiteY1" fmla="*/ 19155 h 211960"/>
              <a:gd name="connsiteX2" fmla="*/ 14599 w 780749"/>
              <a:gd name="connsiteY2" fmla="*/ 62953 h 211960"/>
              <a:gd name="connsiteX3" fmla="*/ 0 w 780749"/>
              <a:gd name="connsiteY3" fmla="*/ 106751 h 211960"/>
              <a:gd name="connsiteX4" fmla="*/ 43795 w 780749"/>
              <a:gd name="connsiteY4" fmla="*/ 150549 h 211960"/>
              <a:gd name="connsiteX5" fmla="*/ 102188 w 780749"/>
              <a:gd name="connsiteY5" fmla="*/ 165148 h 211960"/>
              <a:gd name="connsiteX6" fmla="*/ 87590 w 780749"/>
              <a:gd name="connsiteY6" fmla="*/ 208946 h 211960"/>
              <a:gd name="connsiteX7" fmla="*/ 145983 w 780749"/>
              <a:gd name="connsiteY7" fmla="*/ 194346 h 211960"/>
              <a:gd name="connsiteX8" fmla="*/ 306564 w 780749"/>
              <a:gd name="connsiteY8" fmla="*/ 179747 h 211960"/>
              <a:gd name="connsiteX9" fmla="*/ 394154 w 780749"/>
              <a:gd name="connsiteY9" fmla="*/ 150549 h 211960"/>
              <a:gd name="connsiteX10" fmla="*/ 481744 w 780749"/>
              <a:gd name="connsiteY10" fmla="*/ 106751 h 211960"/>
              <a:gd name="connsiteX11" fmla="*/ 773710 w 780749"/>
              <a:gd name="connsiteY11" fmla="*/ 106751 h 211960"/>
              <a:gd name="connsiteX12" fmla="*/ 700718 w 780749"/>
              <a:gd name="connsiteY12" fmla="*/ 4556 h 211960"/>
              <a:gd name="connsiteX13" fmla="*/ 291966 w 780749"/>
              <a:gd name="connsiteY13" fmla="*/ 19155 h 21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749" h="211960">
                <a:moveTo>
                  <a:pt x="291966" y="19155"/>
                </a:moveTo>
                <a:lnTo>
                  <a:pt x="291966" y="19155"/>
                </a:lnTo>
                <a:cubicBezTo>
                  <a:pt x="278298" y="20009"/>
                  <a:pt x="69903" y="-6180"/>
                  <a:pt x="14599" y="62953"/>
                </a:cubicBezTo>
                <a:cubicBezTo>
                  <a:pt x="4986" y="74970"/>
                  <a:pt x="4866" y="92152"/>
                  <a:pt x="0" y="106751"/>
                </a:cubicBezTo>
                <a:cubicBezTo>
                  <a:pt x="14598" y="121350"/>
                  <a:pt x="25870" y="140305"/>
                  <a:pt x="43795" y="150549"/>
                </a:cubicBezTo>
                <a:cubicBezTo>
                  <a:pt x="61215" y="160504"/>
                  <a:pt x="90150" y="149097"/>
                  <a:pt x="102188" y="165148"/>
                </a:cubicBezTo>
                <a:cubicBezTo>
                  <a:pt x="111421" y="177459"/>
                  <a:pt x="74786" y="200409"/>
                  <a:pt x="87590" y="208946"/>
                </a:cubicBezTo>
                <a:cubicBezTo>
                  <a:pt x="104284" y="220076"/>
                  <a:pt x="126096" y="196998"/>
                  <a:pt x="145983" y="194346"/>
                </a:cubicBezTo>
                <a:cubicBezTo>
                  <a:pt x="199259" y="187242"/>
                  <a:pt x="253037" y="184613"/>
                  <a:pt x="306564" y="179747"/>
                </a:cubicBezTo>
                <a:cubicBezTo>
                  <a:pt x="335761" y="170014"/>
                  <a:pt x="368547" y="167621"/>
                  <a:pt x="394154" y="150549"/>
                </a:cubicBezTo>
                <a:cubicBezTo>
                  <a:pt x="450752" y="112814"/>
                  <a:pt x="421304" y="126899"/>
                  <a:pt x="481744" y="106751"/>
                </a:cubicBezTo>
                <a:cubicBezTo>
                  <a:pt x="508827" y="109213"/>
                  <a:pt x="734331" y="140507"/>
                  <a:pt x="773710" y="106751"/>
                </a:cubicBezTo>
                <a:cubicBezTo>
                  <a:pt x="805358" y="79622"/>
                  <a:pt x="721218" y="6677"/>
                  <a:pt x="700718" y="4556"/>
                </a:cubicBezTo>
                <a:cubicBezTo>
                  <a:pt x="554181" y="-10604"/>
                  <a:pt x="360091" y="16722"/>
                  <a:pt x="291966" y="19155"/>
                </a:cubicBezTo>
                <a:close/>
              </a:path>
            </a:pathLst>
          </a:custGeom>
          <a:solidFill>
            <a:srgbClr val="FFFFFF"/>
          </a:solidFill>
          <a:ln w="57150" cmpd="sng">
            <a:solidFill>
              <a:srgbClr val="9999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3" name="Freeform 42"/>
          <p:cNvSpPr/>
          <p:nvPr/>
        </p:nvSpPr>
        <p:spPr>
          <a:xfrm>
            <a:off x="5392951" y="4053513"/>
            <a:ext cx="645146" cy="181678"/>
          </a:xfrm>
          <a:custGeom>
            <a:avLst/>
            <a:gdLst>
              <a:gd name="connsiteX0" fmla="*/ 291966 w 780749"/>
              <a:gd name="connsiteY0" fmla="*/ 19155 h 211960"/>
              <a:gd name="connsiteX1" fmla="*/ 291966 w 780749"/>
              <a:gd name="connsiteY1" fmla="*/ 19155 h 211960"/>
              <a:gd name="connsiteX2" fmla="*/ 14599 w 780749"/>
              <a:gd name="connsiteY2" fmla="*/ 62953 h 211960"/>
              <a:gd name="connsiteX3" fmla="*/ 0 w 780749"/>
              <a:gd name="connsiteY3" fmla="*/ 106751 h 211960"/>
              <a:gd name="connsiteX4" fmla="*/ 43795 w 780749"/>
              <a:gd name="connsiteY4" fmla="*/ 150549 h 211960"/>
              <a:gd name="connsiteX5" fmla="*/ 102188 w 780749"/>
              <a:gd name="connsiteY5" fmla="*/ 165148 h 211960"/>
              <a:gd name="connsiteX6" fmla="*/ 87590 w 780749"/>
              <a:gd name="connsiteY6" fmla="*/ 208946 h 211960"/>
              <a:gd name="connsiteX7" fmla="*/ 145983 w 780749"/>
              <a:gd name="connsiteY7" fmla="*/ 194346 h 211960"/>
              <a:gd name="connsiteX8" fmla="*/ 306564 w 780749"/>
              <a:gd name="connsiteY8" fmla="*/ 179747 h 211960"/>
              <a:gd name="connsiteX9" fmla="*/ 394154 w 780749"/>
              <a:gd name="connsiteY9" fmla="*/ 150549 h 211960"/>
              <a:gd name="connsiteX10" fmla="*/ 481744 w 780749"/>
              <a:gd name="connsiteY10" fmla="*/ 106751 h 211960"/>
              <a:gd name="connsiteX11" fmla="*/ 773710 w 780749"/>
              <a:gd name="connsiteY11" fmla="*/ 106751 h 211960"/>
              <a:gd name="connsiteX12" fmla="*/ 700718 w 780749"/>
              <a:gd name="connsiteY12" fmla="*/ 4556 h 211960"/>
              <a:gd name="connsiteX13" fmla="*/ 291966 w 780749"/>
              <a:gd name="connsiteY13" fmla="*/ 19155 h 21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749" h="211960">
                <a:moveTo>
                  <a:pt x="291966" y="19155"/>
                </a:moveTo>
                <a:lnTo>
                  <a:pt x="291966" y="19155"/>
                </a:lnTo>
                <a:cubicBezTo>
                  <a:pt x="278298" y="20009"/>
                  <a:pt x="69903" y="-6180"/>
                  <a:pt x="14599" y="62953"/>
                </a:cubicBezTo>
                <a:cubicBezTo>
                  <a:pt x="4986" y="74970"/>
                  <a:pt x="4866" y="92152"/>
                  <a:pt x="0" y="106751"/>
                </a:cubicBezTo>
                <a:cubicBezTo>
                  <a:pt x="14598" y="121350"/>
                  <a:pt x="25870" y="140305"/>
                  <a:pt x="43795" y="150549"/>
                </a:cubicBezTo>
                <a:cubicBezTo>
                  <a:pt x="61215" y="160504"/>
                  <a:pt x="90150" y="149097"/>
                  <a:pt x="102188" y="165148"/>
                </a:cubicBezTo>
                <a:cubicBezTo>
                  <a:pt x="111421" y="177459"/>
                  <a:pt x="74786" y="200409"/>
                  <a:pt x="87590" y="208946"/>
                </a:cubicBezTo>
                <a:cubicBezTo>
                  <a:pt x="104284" y="220076"/>
                  <a:pt x="126096" y="196998"/>
                  <a:pt x="145983" y="194346"/>
                </a:cubicBezTo>
                <a:cubicBezTo>
                  <a:pt x="199259" y="187242"/>
                  <a:pt x="253037" y="184613"/>
                  <a:pt x="306564" y="179747"/>
                </a:cubicBezTo>
                <a:cubicBezTo>
                  <a:pt x="335761" y="170014"/>
                  <a:pt x="368547" y="167621"/>
                  <a:pt x="394154" y="150549"/>
                </a:cubicBezTo>
                <a:cubicBezTo>
                  <a:pt x="450752" y="112814"/>
                  <a:pt x="421304" y="126899"/>
                  <a:pt x="481744" y="106751"/>
                </a:cubicBezTo>
                <a:cubicBezTo>
                  <a:pt x="508827" y="109213"/>
                  <a:pt x="734331" y="140507"/>
                  <a:pt x="773710" y="106751"/>
                </a:cubicBezTo>
                <a:cubicBezTo>
                  <a:pt x="805358" y="79622"/>
                  <a:pt x="721218" y="6677"/>
                  <a:pt x="700718" y="4556"/>
                </a:cubicBezTo>
                <a:cubicBezTo>
                  <a:pt x="554181" y="-10604"/>
                  <a:pt x="360091" y="16722"/>
                  <a:pt x="291966" y="19155"/>
                </a:cubicBezTo>
                <a:close/>
              </a:path>
            </a:pathLst>
          </a:custGeom>
          <a:solidFill>
            <a:srgbClr val="FFFFFF"/>
          </a:solidFill>
          <a:ln w="28575" cmpd="sng">
            <a:solidFill>
              <a:srgbClr val="9999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4" name="Freeform 43"/>
          <p:cNvSpPr/>
          <p:nvPr/>
        </p:nvSpPr>
        <p:spPr>
          <a:xfrm>
            <a:off x="5200012" y="3747432"/>
            <a:ext cx="458675" cy="363304"/>
          </a:xfrm>
          <a:custGeom>
            <a:avLst/>
            <a:gdLst>
              <a:gd name="connsiteX0" fmla="*/ 117134 w 555083"/>
              <a:gd name="connsiteY0" fmla="*/ 146474 h 423860"/>
              <a:gd name="connsiteX1" fmla="*/ 117134 w 555083"/>
              <a:gd name="connsiteY1" fmla="*/ 146474 h 423860"/>
              <a:gd name="connsiteX2" fmla="*/ 14946 w 555083"/>
              <a:gd name="connsiteY2" fmla="*/ 234070 h 423860"/>
              <a:gd name="connsiteX3" fmla="*/ 102536 w 555083"/>
              <a:gd name="connsiteY3" fmla="*/ 292467 h 423860"/>
              <a:gd name="connsiteX4" fmla="*/ 204724 w 555083"/>
              <a:gd name="connsiteY4" fmla="*/ 248669 h 423860"/>
              <a:gd name="connsiteX5" fmla="*/ 292314 w 555083"/>
              <a:gd name="connsiteY5" fmla="*/ 204871 h 423860"/>
              <a:gd name="connsiteX6" fmla="*/ 482091 w 555083"/>
              <a:gd name="connsiteY6" fmla="*/ 248669 h 423860"/>
              <a:gd name="connsiteX7" fmla="*/ 496690 w 555083"/>
              <a:gd name="connsiteY7" fmla="*/ 131875 h 423860"/>
              <a:gd name="connsiteX8" fmla="*/ 540484 w 555083"/>
              <a:gd name="connsiteY8" fmla="*/ 102676 h 423860"/>
              <a:gd name="connsiteX9" fmla="*/ 555083 w 555083"/>
              <a:gd name="connsiteY9" fmla="*/ 58878 h 423860"/>
              <a:gd name="connsiteX10" fmla="*/ 452895 w 555083"/>
              <a:gd name="connsiteY10" fmla="*/ 481 h 423860"/>
              <a:gd name="connsiteX11" fmla="*/ 350707 w 555083"/>
              <a:gd name="connsiteY11" fmla="*/ 15081 h 423860"/>
              <a:gd name="connsiteX12" fmla="*/ 263117 w 555083"/>
              <a:gd name="connsiteY12" fmla="*/ 88077 h 423860"/>
              <a:gd name="connsiteX13" fmla="*/ 204724 w 555083"/>
              <a:gd name="connsiteY13" fmla="*/ 175672 h 423860"/>
              <a:gd name="connsiteX14" fmla="*/ 175527 w 555083"/>
              <a:gd name="connsiteY14" fmla="*/ 277867 h 423860"/>
              <a:gd name="connsiteX15" fmla="*/ 146331 w 555083"/>
              <a:gd name="connsiteY15" fmla="*/ 336264 h 423860"/>
              <a:gd name="connsiteX16" fmla="*/ 131733 w 555083"/>
              <a:gd name="connsiteY16" fmla="*/ 394661 h 423860"/>
              <a:gd name="connsiteX17" fmla="*/ 87938 w 555083"/>
              <a:gd name="connsiteY17" fmla="*/ 423860 h 423860"/>
              <a:gd name="connsiteX18" fmla="*/ 44143 w 555083"/>
              <a:gd name="connsiteY18" fmla="*/ 365463 h 423860"/>
              <a:gd name="connsiteX19" fmla="*/ 348 w 555083"/>
              <a:gd name="connsiteY19" fmla="*/ 336264 h 423860"/>
              <a:gd name="connsiteX20" fmla="*/ 29545 w 555083"/>
              <a:gd name="connsiteY20" fmla="*/ 292467 h 423860"/>
              <a:gd name="connsiteX21" fmla="*/ 73339 w 555083"/>
              <a:gd name="connsiteY21" fmla="*/ 161073 h 423860"/>
              <a:gd name="connsiteX22" fmla="*/ 160929 w 555083"/>
              <a:gd name="connsiteY22" fmla="*/ 131875 h 423860"/>
              <a:gd name="connsiteX23" fmla="*/ 292314 w 555083"/>
              <a:gd name="connsiteY23" fmla="*/ 146474 h 423860"/>
              <a:gd name="connsiteX24" fmla="*/ 321510 w 555083"/>
              <a:gd name="connsiteY24" fmla="*/ 190272 h 423860"/>
              <a:gd name="connsiteX25" fmla="*/ 452895 w 555083"/>
              <a:gd name="connsiteY25" fmla="*/ 248669 h 423860"/>
              <a:gd name="connsiteX26" fmla="*/ 452895 w 555083"/>
              <a:gd name="connsiteY26" fmla="*/ 248669 h 42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5083" h="423860">
                <a:moveTo>
                  <a:pt x="117134" y="146474"/>
                </a:moveTo>
                <a:lnTo>
                  <a:pt x="117134" y="146474"/>
                </a:lnTo>
                <a:cubicBezTo>
                  <a:pt x="83071" y="175673"/>
                  <a:pt x="19410" y="189428"/>
                  <a:pt x="14946" y="234070"/>
                </a:cubicBezTo>
                <a:cubicBezTo>
                  <a:pt x="11455" y="268987"/>
                  <a:pt x="102536" y="292467"/>
                  <a:pt x="102536" y="292467"/>
                </a:cubicBezTo>
                <a:cubicBezTo>
                  <a:pt x="151667" y="276088"/>
                  <a:pt x="154218" y="277531"/>
                  <a:pt x="204724" y="248669"/>
                </a:cubicBezTo>
                <a:cubicBezTo>
                  <a:pt x="283963" y="203386"/>
                  <a:pt x="212017" y="231638"/>
                  <a:pt x="292314" y="204871"/>
                </a:cubicBezTo>
                <a:cubicBezTo>
                  <a:pt x="408532" y="282355"/>
                  <a:pt x="345165" y="268231"/>
                  <a:pt x="482091" y="248669"/>
                </a:cubicBezTo>
                <a:cubicBezTo>
                  <a:pt x="486957" y="209738"/>
                  <a:pt x="482120" y="168303"/>
                  <a:pt x="496690" y="131875"/>
                </a:cubicBezTo>
                <a:cubicBezTo>
                  <a:pt x="503206" y="115585"/>
                  <a:pt x="529524" y="116377"/>
                  <a:pt x="540484" y="102676"/>
                </a:cubicBezTo>
                <a:cubicBezTo>
                  <a:pt x="550097" y="90659"/>
                  <a:pt x="550217" y="73477"/>
                  <a:pt x="555083" y="58878"/>
                </a:cubicBezTo>
                <a:cubicBezTo>
                  <a:pt x="535623" y="45904"/>
                  <a:pt x="474338" y="2430"/>
                  <a:pt x="452895" y="481"/>
                </a:cubicBezTo>
                <a:cubicBezTo>
                  <a:pt x="418628" y="-2634"/>
                  <a:pt x="384770" y="10214"/>
                  <a:pt x="350707" y="15081"/>
                </a:cubicBezTo>
                <a:cubicBezTo>
                  <a:pt x="311776" y="41036"/>
                  <a:pt x="293380" y="49165"/>
                  <a:pt x="263117" y="88077"/>
                </a:cubicBezTo>
                <a:cubicBezTo>
                  <a:pt x="241574" y="115777"/>
                  <a:pt x="204724" y="175672"/>
                  <a:pt x="204724" y="175672"/>
                </a:cubicBezTo>
                <a:cubicBezTo>
                  <a:pt x="197314" y="205317"/>
                  <a:pt x="188097" y="248537"/>
                  <a:pt x="175527" y="277867"/>
                </a:cubicBezTo>
                <a:cubicBezTo>
                  <a:pt x="166955" y="297870"/>
                  <a:pt x="153972" y="315887"/>
                  <a:pt x="146331" y="336264"/>
                </a:cubicBezTo>
                <a:cubicBezTo>
                  <a:pt x="139286" y="355051"/>
                  <a:pt x="142862" y="377966"/>
                  <a:pt x="131733" y="394661"/>
                </a:cubicBezTo>
                <a:cubicBezTo>
                  <a:pt x="122001" y="409260"/>
                  <a:pt x="102536" y="414127"/>
                  <a:pt x="87938" y="423860"/>
                </a:cubicBezTo>
                <a:cubicBezTo>
                  <a:pt x="73340" y="404394"/>
                  <a:pt x="61347" y="382669"/>
                  <a:pt x="44143" y="365463"/>
                </a:cubicBezTo>
                <a:cubicBezTo>
                  <a:pt x="31737" y="353056"/>
                  <a:pt x="3789" y="353469"/>
                  <a:pt x="348" y="336264"/>
                </a:cubicBezTo>
                <a:cubicBezTo>
                  <a:pt x="-3093" y="319059"/>
                  <a:pt x="19813" y="307066"/>
                  <a:pt x="29545" y="292467"/>
                </a:cubicBezTo>
                <a:cubicBezTo>
                  <a:pt x="34499" y="262739"/>
                  <a:pt x="35150" y="184943"/>
                  <a:pt x="73339" y="161073"/>
                </a:cubicBezTo>
                <a:cubicBezTo>
                  <a:pt x="99437" y="144761"/>
                  <a:pt x="160929" y="131875"/>
                  <a:pt x="160929" y="131875"/>
                </a:cubicBezTo>
                <a:cubicBezTo>
                  <a:pt x="204724" y="136741"/>
                  <a:pt x="250903" y="131414"/>
                  <a:pt x="292314" y="146474"/>
                </a:cubicBezTo>
                <a:cubicBezTo>
                  <a:pt x="308803" y="152470"/>
                  <a:pt x="308306" y="178718"/>
                  <a:pt x="321510" y="190272"/>
                </a:cubicBezTo>
                <a:cubicBezTo>
                  <a:pt x="397499" y="256767"/>
                  <a:pt x="383889" y="248669"/>
                  <a:pt x="452895" y="248669"/>
                </a:cubicBezTo>
                <a:lnTo>
                  <a:pt x="452895" y="248669"/>
                </a:lnTo>
              </a:path>
            </a:pathLst>
          </a:custGeom>
          <a:solidFill>
            <a:srgbClr val="FFFFFF"/>
          </a:solidFill>
          <a:ln>
            <a:solidFill>
              <a:srgbClr val="9999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5" name="Freeform 44"/>
          <p:cNvSpPr/>
          <p:nvPr/>
        </p:nvSpPr>
        <p:spPr>
          <a:xfrm>
            <a:off x="6689844" y="3851827"/>
            <a:ext cx="645146" cy="181678"/>
          </a:xfrm>
          <a:custGeom>
            <a:avLst/>
            <a:gdLst>
              <a:gd name="connsiteX0" fmla="*/ 291966 w 780749"/>
              <a:gd name="connsiteY0" fmla="*/ 19155 h 211960"/>
              <a:gd name="connsiteX1" fmla="*/ 291966 w 780749"/>
              <a:gd name="connsiteY1" fmla="*/ 19155 h 211960"/>
              <a:gd name="connsiteX2" fmla="*/ 14599 w 780749"/>
              <a:gd name="connsiteY2" fmla="*/ 62953 h 211960"/>
              <a:gd name="connsiteX3" fmla="*/ 0 w 780749"/>
              <a:gd name="connsiteY3" fmla="*/ 106751 h 211960"/>
              <a:gd name="connsiteX4" fmla="*/ 43795 w 780749"/>
              <a:gd name="connsiteY4" fmla="*/ 150549 h 211960"/>
              <a:gd name="connsiteX5" fmla="*/ 102188 w 780749"/>
              <a:gd name="connsiteY5" fmla="*/ 165148 h 211960"/>
              <a:gd name="connsiteX6" fmla="*/ 87590 w 780749"/>
              <a:gd name="connsiteY6" fmla="*/ 208946 h 211960"/>
              <a:gd name="connsiteX7" fmla="*/ 145983 w 780749"/>
              <a:gd name="connsiteY7" fmla="*/ 194346 h 211960"/>
              <a:gd name="connsiteX8" fmla="*/ 306564 w 780749"/>
              <a:gd name="connsiteY8" fmla="*/ 179747 h 211960"/>
              <a:gd name="connsiteX9" fmla="*/ 394154 w 780749"/>
              <a:gd name="connsiteY9" fmla="*/ 150549 h 211960"/>
              <a:gd name="connsiteX10" fmla="*/ 481744 w 780749"/>
              <a:gd name="connsiteY10" fmla="*/ 106751 h 211960"/>
              <a:gd name="connsiteX11" fmla="*/ 773710 w 780749"/>
              <a:gd name="connsiteY11" fmla="*/ 106751 h 211960"/>
              <a:gd name="connsiteX12" fmla="*/ 700718 w 780749"/>
              <a:gd name="connsiteY12" fmla="*/ 4556 h 211960"/>
              <a:gd name="connsiteX13" fmla="*/ 291966 w 780749"/>
              <a:gd name="connsiteY13" fmla="*/ 19155 h 21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749" h="211960">
                <a:moveTo>
                  <a:pt x="291966" y="19155"/>
                </a:moveTo>
                <a:lnTo>
                  <a:pt x="291966" y="19155"/>
                </a:lnTo>
                <a:cubicBezTo>
                  <a:pt x="278298" y="20009"/>
                  <a:pt x="69903" y="-6180"/>
                  <a:pt x="14599" y="62953"/>
                </a:cubicBezTo>
                <a:cubicBezTo>
                  <a:pt x="4986" y="74970"/>
                  <a:pt x="4866" y="92152"/>
                  <a:pt x="0" y="106751"/>
                </a:cubicBezTo>
                <a:cubicBezTo>
                  <a:pt x="14598" y="121350"/>
                  <a:pt x="25870" y="140305"/>
                  <a:pt x="43795" y="150549"/>
                </a:cubicBezTo>
                <a:cubicBezTo>
                  <a:pt x="61215" y="160504"/>
                  <a:pt x="90150" y="149097"/>
                  <a:pt x="102188" y="165148"/>
                </a:cubicBezTo>
                <a:cubicBezTo>
                  <a:pt x="111421" y="177459"/>
                  <a:pt x="74786" y="200409"/>
                  <a:pt x="87590" y="208946"/>
                </a:cubicBezTo>
                <a:cubicBezTo>
                  <a:pt x="104284" y="220076"/>
                  <a:pt x="126096" y="196998"/>
                  <a:pt x="145983" y="194346"/>
                </a:cubicBezTo>
                <a:cubicBezTo>
                  <a:pt x="199259" y="187242"/>
                  <a:pt x="253037" y="184613"/>
                  <a:pt x="306564" y="179747"/>
                </a:cubicBezTo>
                <a:cubicBezTo>
                  <a:pt x="335761" y="170014"/>
                  <a:pt x="368547" y="167621"/>
                  <a:pt x="394154" y="150549"/>
                </a:cubicBezTo>
                <a:cubicBezTo>
                  <a:pt x="450752" y="112814"/>
                  <a:pt x="421304" y="126899"/>
                  <a:pt x="481744" y="106751"/>
                </a:cubicBezTo>
                <a:cubicBezTo>
                  <a:pt x="508827" y="109213"/>
                  <a:pt x="734331" y="140507"/>
                  <a:pt x="773710" y="106751"/>
                </a:cubicBezTo>
                <a:cubicBezTo>
                  <a:pt x="805358" y="79622"/>
                  <a:pt x="721218" y="6677"/>
                  <a:pt x="700718" y="4556"/>
                </a:cubicBezTo>
                <a:cubicBezTo>
                  <a:pt x="554181" y="-10604"/>
                  <a:pt x="360091" y="16722"/>
                  <a:pt x="291966" y="19155"/>
                </a:cubicBezTo>
                <a:close/>
              </a:path>
            </a:pathLst>
          </a:custGeom>
          <a:solidFill>
            <a:srgbClr val="FFFFFF"/>
          </a:solidFill>
          <a:ln w="57150" cmpd="sng">
            <a:solidFill>
              <a:srgbClr val="9999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Freeform 45"/>
          <p:cNvSpPr/>
          <p:nvPr/>
        </p:nvSpPr>
        <p:spPr>
          <a:xfrm>
            <a:off x="5473451" y="3756988"/>
            <a:ext cx="965468" cy="2619796"/>
          </a:xfrm>
          <a:custGeom>
            <a:avLst/>
            <a:gdLst>
              <a:gd name="connsiteX0" fmla="*/ 1066800 w 1168400"/>
              <a:gd name="connsiteY0" fmla="*/ 16933 h 3056467"/>
              <a:gd name="connsiteX1" fmla="*/ 1032934 w 1168400"/>
              <a:gd name="connsiteY1" fmla="*/ 228600 h 3056467"/>
              <a:gd name="connsiteX2" fmla="*/ 982134 w 1168400"/>
              <a:gd name="connsiteY2" fmla="*/ 499533 h 3056467"/>
              <a:gd name="connsiteX3" fmla="*/ 965200 w 1168400"/>
              <a:gd name="connsiteY3" fmla="*/ 762000 h 3056467"/>
              <a:gd name="connsiteX4" fmla="*/ 922867 w 1168400"/>
              <a:gd name="connsiteY4" fmla="*/ 939800 h 3056467"/>
              <a:gd name="connsiteX5" fmla="*/ 905934 w 1168400"/>
              <a:gd name="connsiteY5" fmla="*/ 1227667 h 3056467"/>
              <a:gd name="connsiteX6" fmla="*/ 863600 w 1168400"/>
              <a:gd name="connsiteY6" fmla="*/ 1397000 h 3056467"/>
              <a:gd name="connsiteX7" fmla="*/ 812800 w 1168400"/>
              <a:gd name="connsiteY7" fmla="*/ 1667933 h 3056467"/>
              <a:gd name="connsiteX8" fmla="*/ 821267 w 1168400"/>
              <a:gd name="connsiteY8" fmla="*/ 1761067 h 3056467"/>
              <a:gd name="connsiteX9" fmla="*/ 711200 w 1168400"/>
              <a:gd name="connsiteY9" fmla="*/ 1938867 h 3056467"/>
              <a:gd name="connsiteX10" fmla="*/ 694267 w 1168400"/>
              <a:gd name="connsiteY10" fmla="*/ 2057400 h 3056467"/>
              <a:gd name="connsiteX11" fmla="*/ 694267 w 1168400"/>
              <a:gd name="connsiteY11" fmla="*/ 2057400 h 3056467"/>
              <a:gd name="connsiteX12" fmla="*/ 516467 w 1168400"/>
              <a:gd name="connsiteY12" fmla="*/ 2319867 h 3056467"/>
              <a:gd name="connsiteX13" fmla="*/ 279400 w 1168400"/>
              <a:gd name="connsiteY13" fmla="*/ 2658533 h 3056467"/>
              <a:gd name="connsiteX14" fmla="*/ 135467 w 1168400"/>
              <a:gd name="connsiteY14" fmla="*/ 2827867 h 3056467"/>
              <a:gd name="connsiteX15" fmla="*/ 33867 w 1168400"/>
              <a:gd name="connsiteY15" fmla="*/ 2988733 h 3056467"/>
              <a:gd name="connsiteX16" fmla="*/ 0 w 1168400"/>
              <a:gd name="connsiteY16" fmla="*/ 3056467 h 3056467"/>
              <a:gd name="connsiteX17" fmla="*/ 279400 w 1168400"/>
              <a:gd name="connsiteY17" fmla="*/ 3048000 h 3056467"/>
              <a:gd name="connsiteX18" fmla="*/ 364067 w 1168400"/>
              <a:gd name="connsiteY18" fmla="*/ 2641600 h 3056467"/>
              <a:gd name="connsiteX19" fmla="*/ 626534 w 1168400"/>
              <a:gd name="connsiteY19" fmla="*/ 2226733 h 3056467"/>
              <a:gd name="connsiteX20" fmla="*/ 812800 w 1168400"/>
              <a:gd name="connsiteY20" fmla="*/ 1905000 h 3056467"/>
              <a:gd name="connsiteX21" fmla="*/ 939800 w 1168400"/>
              <a:gd name="connsiteY21" fmla="*/ 1286933 h 3056467"/>
              <a:gd name="connsiteX22" fmla="*/ 965200 w 1168400"/>
              <a:gd name="connsiteY22" fmla="*/ 651933 h 3056467"/>
              <a:gd name="connsiteX23" fmla="*/ 1016000 w 1168400"/>
              <a:gd name="connsiteY23" fmla="*/ 355600 h 3056467"/>
              <a:gd name="connsiteX24" fmla="*/ 1168400 w 1168400"/>
              <a:gd name="connsiteY24" fmla="*/ 0 h 305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8400" h="3056467">
                <a:moveTo>
                  <a:pt x="1066800" y="16933"/>
                </a:moveTo>
                <a:lnTo>
                  <a:pt x="1032934" y="228600"/>
                </a:lnTo>
                <a:lnTo>
                  <a:pt x="982134" y="499533"/>
                </a:lnTo>
                <a:lnTo>
                  <a:pt x="965200" y="762000"/>
                </a:lnTo>
                <a:lnTo>
                  <a:pt x="922867" y="939800"/>
                </a:lnTo>
                <a:lnTo>
                  <a:pt x="905934" y="1227667"/>
                </a:lnTo>
                <a:lnTo>
                  <a:pt x="863600" y="1397000"/>
                </a:lnTo>
                <a:lnTo>
                  <a:pt x="812800" y="1667933"/>
                </a:lnTo>
                <a:lnTo>
                  <a:pt x="821267" y="1761067"/>
                </a:lnTo>
                <a:lnTo>
                  <a:pt x="711200" y="1938867"/>
                </a:lnTo>
                <a:lnTo>
                  <a:pt x="694267" y="2057400"/>
                </a:lnTo>
                <a:lnTo>
                  <a:pt x="694267" y="2057400"/>
                </a:lnTo>
                <a:lnTo>
                  <a:pt x="516467" y="2319867"/>
                </a:lnTo>
                <a:lnTo>
                  <a:pt x="279400" y="2658533"/>
                </a:lnTo>
                <a:lnTo>
                  <a:pt x="135467" y="2827867"/>
                </a:lnTo>
                <a:lnTo>
                  <a:pt x="33867" y="2988733"/>
                </a:lnTo>
                <a:lnTo>
                  <a:pt x="0" y="3056467"/>
                </a:lnTo>
                <a:lnTo>
                  <a:pt x="279400" y="3048000"/>
                </a:lnTo>
                <a:lnTo>
                  <a:pt x="364067" y="2641600"/>
                </a:lnTo>
                <a:lnTo>
                  <a:pt x="626534" y="2226733"/>
                </a:lnTo>
                <a:lnTo>
                  <a:pt x="812800" y="1905000"/>
                </a:lnTo>
                <a:lnTo>
                  <a:pt x="939800" y="1286933"/>
                </a:lnTo>
                <a:lnTo>
                  <a:pt x="965200" y="651933"/>
                </a:lnTo>
                <a:lnTo>
                  <a:pt x="1016000" y="355600"/>
                </a:lnTo>
                <a:lnTo>
                  <a:pt x="1168400" y="0"/>
                </a:lnTo>
              </a:path>
            </a:pathLst>
          </a:custGeom>
          <a:gradFill flip="none" rotWithShape="1">
            <a:gsLst>
              <a:gs pos="0">
                <a:srgbClr val="7C97CC"/>
              </a:gs>
              <a:gs pos="100000">
                <a:schemeClr val="tx1"/>
              </a:gs>
            </a:gsLst>
            <a:lin ang="5640000" scaled="0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7" name="Freeform 46"/>
          <p:cNvSpPr/>
          <p:nvPr/>
        </p:nvSpPr>
        <p:spPr>
          <a:xfrm>
            <a:off x="5945688" y="4214184"/>
            <a:ext cx="293838" cy="1930374"/>
          </a:xfrm>
          <a:custGeom>
            <a:avLst/>
            <a:gdLst>
              <a:gd name="connsiteX0" fmla="*/ 0 w 355600"/>
              <a:gd name="connsiteY0" fmla="*/ 1621366 h 1621366"/>
              <a:gd name="connsiteX1" fmla="*/ 50800 w 355600"/>
              <a:gd name="connsiteY1" fmla="*/ 1591733 h 1621366"/>
              <a:gd name="connsiteX2" fmla="*/ 97367 w 355600"/>
              <a:gd name="connsiteY2" fmla="*/ 1549400 h 1621366"/>
              <a:gd name="connsiteX3" fmla="*/ 139700 w 355600"/>
              <a:gd name="connsiteY3" fmla="*/ 1456266 h 1621366"/>
              <a:gd name="connsiteX4" fmla="*/ 186267 w 355600"/>
              <a:gd name="connsiteY4" fmla="*/ 1299633 h 1621366"/>
              <a:gd name="connsiteX5" fmla="*/ 237067 w 355600"/>
              <a:gd name="connsiteY5" fmla="*/ 986366 h 1621366"/>
              <a:gd name="connsiteX6" fmla="*/ 283634 w 355600"/>
              <a:gd name="connsiteY6" fmla="*/ 774700 h 1621366"/>
              <a:gd name="connsiteX7" fmla="*/ 325967 w 355600"/>
              <a:gd name="connsiteY7" fmla="*/ 414866 h 1621366"/>
              <a:gd name="connsiteX8" fmla="*/ 355600 w 355600"/>
              <a:gd name="connsiteY8" fmla="*/ 0 h 162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600" h="1621366">
                <a:moveTo>
                  <a:pt x="0" y="1621366"/>
                </a:moveTo>
                <a:lnTo>
                  <a:pt x="50800" y="1591733"/>
                </a:lnTo>
                <a:lnTo>
                  <a:pt x="97367" y="1549400"/>
                </a:lnTo>
                <a:lnTo>
                  <a:pt x="139700" y="1456266"/>
                </a:lnTo>
                <a:lnTo>
                  <a:pt x="186267" y="1299633"/>
                </a:lnTo>
                <a:lnTo>
                  <a:pt x="237067" y="986366"/>
                </a:lnTo>
                <a:lnTo>
                  <a:pt x="283634" y="774700"/>
                </a:lnTo>
                <a:lnTo>
                  <a:pt x="325967" y="414866"/>
                </a:lnTo>
                <a:lnTo>
                  <a:pt x="355600" y="0"/>
                </a:ln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8" name="Left Arrow 47"/>
          <p:cNvSpPr/>
          <p:nvPr/>
        </p:nvSpPr>
        <p:spPr>
          <a:xfrm>
            <a:off x="4523710" y="5977646"/>
            <a:ext cx="2504166" cy="45477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9" name="Sun 48"/>
          <p:cNvSpPr/>
          <p:nvPr/>
        </p:nvSpPr>
        <p:spPr>
          <a:xfrm>
            <a:off x="7064462" y="2880701"/>
            <a:ext cx="463890" cy="452759"/>
          </a:xfrm>
          <a:prstGeom prst="sun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r="7662"/>
          <a:stretch/>
        </p:blipFill>
        <p:spPr>
          <a:xfrm>
            <a:off x="5929945" y="3384005"/>
            <a:ext cx="1698319" cy="373777"/>
          </a:xfrm>
          <a:prstGeom prst="rect">
            <a:avLst/>
          </a:prstGeom>
        </p:spPr>
      </p:pic>
      <p:sp>
        <p:nvSpPr>
          <p:cNvPr id="51" name="Freeform 50"/>
          <p:cNvSpPr/>
          <p:nvPr/>
        </p:nvSpPr>
        <p:spPr>
          <a:xfrm>
            <a:off x="5453919" y="3784746"/>
            <a:ext cx="645146" cy="181678"/>
          </a:xfrm>
          <a:custGeom>
            <a:avLst/>
            <a:gdLst>
              <a:gd name="connsiteX0" fmla="*/ 291966 w 780749"/>
              <a:gd name="connsiteY0" fmla="*/ 19155 h 211960"/>
              <a:gd name="connsiteX1" fmla="*/ 291966 w 780749"/>
              <a:gd name="connsiteY1" fmla="*/ 19155 h 211960"/>
              <a:gd name="connsiteX2" fmla="*/ 14599 w 780749"/>
              <a:gd name="connsiteY2" fmla="*/ 62953 h 211960"/>
              <a:gd name="connsiteX3" fmla="*/ 0 w 780749"/>
              <a:gd name="connsiteY3" fmla="*/ 106751 h 211960"/>
              <a:gd name="connsiteX4" fmla="*/ 43795 w 780749"/>
              <a:gd name="connsiteY4" fmla="*/ 150549 h 211960"/>
              <a:gd name="connsiteX5" fmla="*/ 102188 w 780749"/>
              <a:gd name="connsiteY5" fmla="*/ 165148 h 211960"/>
              <a:gd name="connsiteX6" fmla="*/ 87590 w 780749"/>
              <a:gd name="connsiteY6" fmla="*/ 208946 h 211960"/>
              <a:gd name="connsiteX7" fmla="*/ 145983 w 780749"/>
              <a:gd name="connsiteY7" fmla="*/ 194346 h 211960"/>
              <a:gd name="connsiteX8" fmla="*/ 306564 w 780749"/>
              <a:gd name="connsiteY8" fmla="*/ 179747 h 211960"/>
              <a:gd name="connsiteX9" fmla="*/ 394154 w 780749"/>
              <a:gd name="connsiteY9" fmla="*/ 150549 h 211960"/>
              <a:gd name="connsiteX10" fmla="*/ 481744 w 780749"/>
              <a:gd name="connsiteY10" fmla="*/ 106751 h 211960"/>
              <a:gd name="connsiteX11" fmla="*/ 773710 w 780749"/>
              <a:gd name="connsiteY11" fmla="*/ 106751 h 211960"/>
              <a:gd name="connsiteX12" fmla="*/ 700718 w 780749"/>
              <a:gd name="connsiteY12" fmla="*/ 4556 h 211960"/>
              <a:gd name="connsiteX13" fmla="*/ 291966 w 780749"/>
              <a:gd name="connsiteY13" fmla="*/ 19155 h 21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749" h="211960">
                <a:moveTo>
                  <a:pt x="291966" y="19155"/>
                </a:moveTo>
                <a:lnTo>
                  <a:pt x="291966" y="19155"/>
                </a:lnTo>
                <a:cubicBezTo>
                  <a:pt x="278298" y="20009"/>
                  <a:pt x="69903" y="-6180"/>
                  <a:pt x="14599" y="62953"/>
                </a:cubicBezTo>
                <a:cubicBezTo>
                  <a:pt x="4986" y="74970"/>
                  <a:pt x="4866" y="92152"/>
                  <a:pt x="0" y="106751"/>
                </a:cubicBezTo>
                <a:cubicBezTo>
                  <a:pt x="14598" y="121350"/>
                  <a:pt x="25870" y="140305"/>
                  <a:pt x="43795" y="150549"/>
                </a:cubicBezTo>
                <a:cubicBezTo>
                  <a:pt x="61215" y="160504"/>
                  <a:pt x="90150" y="149097"/>
                  <a:pt x="102188" y="165148"/>
                </a:cubicBezTo>
                <a:cubicBezTo>
                  <a:pt x="111421" y="177459"/>
                  <a:pt x="74786" y="200409"/>
                  <a:pt x="87590" y="208946"/>
                </a:cubicBezTo>
                <a:cubicBezTo>
                  <a:pt x="104284" y="220076"/>
                  <a:pt x="126096" y="196998"/>
                  <a:pt x="145983" y="194346"/>
                </a:cubicBezTo>
                <a:cubicBezTo>
                  <a:pt x="199259" y="187242"/>
                  <a:pt x="253037" y="184613"/>
                  <a:pt x="306564" y="179747"/>
                </a:cubicBezTo>
                <a:cubicBezTo>
                  <a:pt x="335761" y="170014"/>
                  <a:pt x="368547" y="167621"/>
                  <a:pt x="394154" y="150549"/>
                </a:cubicBezTo>
                <a:cubicBezTo>
                  <a:pt x="450752" y="112814"/>
                  <a:pt x="421304" y="126899"/>
                  <a:pt x="481744" y="106751"/>
                </a:cubicBezTo>
                <a:cubicBezTo>
                  <a:pt x="508827" y="109213"/>
                  <a:pt x="734331" y="140507"/>
                  <a:pt x="773710" y="106751"/>
                </a:cubicBezTo>
                <a:cubicBezTo>
                  <a:pt x="805358" y="79622"/>
                  <a:pt x="721218" y="6677"/>
                  <a:pt x="700718" y="4556"/>
                </a:cubicBezTo>
                <a:cubicBezTo>
                  <a:pt x="554181" y="-10604"/>
                  <a:pt x="360091" y="16722"/>
                  <a:pt x="291966" y="19155"/>
                </a:cubicBezTo>
                <a:close/>
              </a:path>
            </a:pathLst>
          </a:custGeom>
          <a:solidFill>
            <a:srgbClr val="FFFFFF"/>
          </a:solidFill>
          <a:ln w="57150" cmpd="sng">
            <a:solidFill>
              <a:srgbClr val="9999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788" y="3397723"/>
            <a:ext cx="313505" cy="363959"/>
          </a:xfrm>
          <a:prstGeom prst="rect">
            <a:avLst/>
          </a:prstGeom>
        </p:spPr>
      </p:pic>
      <p:sp>
        <p:nvSpPr>
          <p:cNvPr id="53" name="Left Arrow 52"/>
          <p:cNvSpPr/>
          <p:nvPr/>
        </p:nvSpPr>
        <p:spPr>
          <a:xfrm rot="19080000">
            <a:off x="6422573" y="3333113"/>
            <a:ext cx="727094" cy="195444"/>
          </a:xfrm>
          <a:prstGeom prst="leftArrow">
            <a:avLst/>
          </a:prstGeom>
          <a:solidFill>
            <a:srgbClr val="C3CFFF"/>
          </a:solidFill>
          <a:ln>
            <a:solidFill>
              <a:srgbClr val="270079"/>
            </a:solidFill>
          </a:ln>
          <a:scene3d>
            <a:camera prst="orthographicFront">
              <a:rot lat="424282" lon="3475713" rev="1147975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4" name="Freeform 53"/>
          <p:cNvSpPr/>
          <p:nvPr/>
        </p:nvSpPr>
        <p:spPr>
          <a:xfrm>
            <a:off x="6543861" y="3723121"/>
            <a:ext cx="984491" cy="181678"/>
          </a:xfrm>
          <a:custGeom>
            <a:avLst/>
            <a:gdLst>
              <a:gd name="connsiteX0" fmla="*/ 291966 w 780749"/>
              <a:gd name="connsiteY0" fmla="*/ 19155 h 211960"/>
              <a:gd name="connsiteX1" fmla="*/ 291966 w 780749"/>
              <a:gd name="connsiteY1" fmla="*/ 19155 h 211960"/>
              <a:gd name="connsiteX2" fmla="*/ 14599 w 780749"/>
              <a:gd name="connsiteY2" fmla="*/ 62953 h 211960"/>
              <a:gd name="connsiteX3" fmla="*/ 0 w 780749"/>
              <a:gd name="connsiteY3" fmla="*/ 106751 h 211960"/>
              <a:gd name="connsiteX4" fmla="*/ 43795 w 780749"/>
              <a:gd name="connsiteY4" fmla="*/ 150549 h 211960"/>
              <a:gd name="connsiteX5" fmla="*/ 102188 w 780749"/>
              <a:gd name="connsiteY5" fmla="*/ 165148 h 211960"/>
              <a:gd name="connsiteX6" fmla="*/ 87590 w 780749"/>
              <a:gd name="connsiteY6" fmla="*/ 208946 h 211960"/>
              <a:gd name="connsiteX7" fmla="*/ 145983 w 780749"/>
              <a:gd name="connsiteY7" fmla="*/ 194346 h 211960"/>
              <a:gd name="connsiteX8" fmla="*/ 306564 w 780749"/>
              <a:gd name="connsiteY8" fmla="*/ 179747 h 211960"/>
              <a:gd name="connsiteX9" fmla="*/ 394154 w 780749"/>
              <a:gd name="connsiteY9" fmla="*/ 150549 h 211960"/>
              <a:gd name="connsiteX10" fmla="*/ 481744 w 780749"/>
              <a:gd name="connsiteY10" fmla="*/ 106751 h 211960"/>
              <a:gd name="connsiteX11" fmla="*/ 773710 w 780749"/>
              <a:gd name="connsiteY11" fmla="*/ 106751 h 211960"/>
              <a:gd name="connsiteX12" fmla="*/ 700718 w 780749"/>
              <a:gd name="connsiteY12" fmla="*/ 4556 h 211960"/>
              <a:gd name="connsiteX13" fmla="*/ 291966 w 780749"/>
              <a:gd name="connsiteY13" fmla="*/ 19155 h 21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0749" h="211960">
                <a:moveTo>
                  <a:pt x="291966" y="19155"/>
                </a:moveTo>
                <a:lnTo>
                  <a:pt x="291966" y="19155"/>
                </a:lnTo>
                <a:cubicBezTo>
                  <a:pt x="278298" y="20009"/>
                  <a:pt x="69903" y="-6180"/>
                  <a:pt x="14599" y="62953"/>
                </a:cubicBezTo>
                <a:cubicBezTo>
                  <a:pt x="4986" y="74970"/>
                  <a:pt x="4866" y="92152"/>
                  <a:pt x="0" y="106751"/>
                </a:cubicBezTo>
                <a:cubicBezTo>
                  <a:pt x="14598" y="121350"/>
                  <a:pt x="25870" y="140305"/>
                  <a:pt x="43795" y="150549"/>
                </a:cubicBezTo>
                <a:cubicBezTo>
                  <a:pt x="61215" y="160504"/>
                  <a:pt x="90150" y="149097"/>
                  <a:pt x="102188" y="165148"/>
                </a:cubicBezTo>
                <a:cubicBezTo>
                  <a:pt x="111421" y="177459"/>
                  <a:pt x="74786" y="200409"/>
                  <a:pt x="87590" y="208946"/>
                </a:cubicBezTo>
                <a:cubicBezTo>
                  <a:pt x="104284" y="220076"/>
                  <a:pt x="126096" y="196998"/>
                  <a:pt x="145983" y="194346"/>
                </a:cubicBezTo>
                <a:cubicBezTo>
                  <a:pt x="199259" y="187242"/>
                  <a:pt x="253037" y="184613"/>
                  <a:pt x="306564" y="179747"/>
                </a:cubicBezTo>
                <a:cubicBezTo>
                  <a:pt x="335761" y="170014"/>
                  <a:pt x="368547" y="167621"/>
                  <a:pt x="394154" y="150549"/>
                </a:cubicBezTo>
                <a:cubicBezTo>
                  <a:pt x="450752" y="112814"/>
                  <a:pt x="421304" y="126899"/>
                  <a:pt x="481744" y="106751"/>
                </a:cubicBezTo>
                <a:cubicBezTo>
                  <a:pt x="508827" y="109213"/>
                  <a:pt x="734331" y="140507"/>
                  <a:pt x="773710" y="106751"/>
                </a:cubicBezTo>
                <a:cubicBezTo>
                  <a:pt x="805358" y="79622"/>
                  <a:pt x="721218" y="6677"/>
                  <a:pt x="700718" y="4556"/>
                </a:cubicBezTo>
                <a:cubicBezTo>
                  <a:pt x="554181" y="-10604"/>
                  <a:pt x="360091" y="16722"/>
                  <a:pt x="291966" y="19155"/>
                </a:cubicBezTo>
                <a:close/>
              </a:path>
            </a:pathLst>
          </a:custGeom>
          <a:solidFill>
            <a:srgbClr val="FFFFFF"/>
          </a:solidFill>
          <a:ln w="19050" cmpd="sng">
            <a:solidFill>
              <a:srgbClr val="9999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5" name="Freeform 54"/>
          <p:cNvSpPr/>
          <p:nvPr/>
        </p:nvSpPr>
        <p:spPr>
          <a:xfrm>
            <a:off x="5078199" y="4174150"/>
            <a:ext cx="252169" cy="200256"/>
          </a:xfrm>
          <a:custGeom>
            <a:avLst/>
            <a:gdLst>
              <a:gd name="connsiteX0" fmla="*/ 795866 w 795866"/>
              <a:gd name="connsiteY0" fmla="*/ 0 h 990600"/>
              <a:gd name="connsiteX1" fmla="*/ 795866 w 795866"/>
              <a:gd name="connsiteY1" fmla="*/ 101600 h 990600"/>
              <a:gd name="connsiteX2" fmla="*/ 795866 w 795866"/>
              <a:gd name="connsiteY2" fmla="*/ 101600 h 990600"/>
              <a:gd name="connsiteX3" fmla="*/ 719666 w 795866"/>
              <a:gd name="connsiteY3" fmla="*/ 245534 h 990600"/>
              <a:gd name="connsiteX4" fmla="*/ 516466 w 795866"/>
              <a:gd name="connsiteY4" fmla="*/ 457200 h 990600"/>
              <a:gd name="connsiteX5" fmla="*/ 287866 w 795866"/>
              <a:gd name="connsiteY5" fmla="*/ 694267 h 990600"/>
              <a:gd name="connsiteX6" fmla="*/ 0 w 795866"/>
              <a:gd name="connsiteY6" fmla="*/ 990600 h 990600"/>
              <a:gd name="connsiteX7" fmla="*/ 0 w 795866"/>
              <a:gd name="connsiteY7" fmla="*/ 9906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5866" h="990600">
                <a:moveTo>
                  <a:pt x="795866" y="0"/>
                </a:moveTo>
                <a:lnTo>
                  <a:pt x="795866" y="101600"/>
                </a:lnTo>
                <a:lnTo>
                  <a:pt x="795866" y="101600"/>
                </a:lnTo>
                <a:lnTo>
                  <a:pt x="719666" y="245534"/>
                </a:lnTo>
                <a:lnTo>
                  <a:pt x="516466" y="457200"/>
                </a:lnTo>
                <a:lnTo>
                  <a:pt x="287866" y="694267"/>
                </a:lnTo>
                <a:lnTo>
                  <a:pt x="0" y="990600"/>
                </a:lnTo>
                <a:lnTo>
                  <a:pt x="0" y="990600"/>
                </a:lnTo>
              </a:path>
            </a:pathLst>
          </a:custGeom>
          <a:ln>
            <a:solidFill>
              <a:srgbClr val="0000FF"/>
            </a:solidFill>
            <a:headEnd type="none"/>
            <a:tailEnd type="triangle" w="lg" len="lg"/>
          </a:ln>
          <a:scene3d>
            <a:camera prst="orthographicFront">
              <a:rot lat="0" lon="33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932" y="4644791"/>
            <a:ext cx="503318" cy="18548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79" y="4791313"/>
            <a:ext cx="503318" cy="1854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790" y="4580028"/>
            <a:ext cx="503318" cy="18548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560" y="4552826"/>
            <a:ext cx="503318" cy="18548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205910" y="4190648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511591" y="4452759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72629" y="4605788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86647" y="4310042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38293" y="4315036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66611" y="4419222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623442" y="4195525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750184" y="4301823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986647" y="4635544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98342" y="4220750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852744" y="4330628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440083" y="4247241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719265" y="4345860"/>
            <a:ext cx="236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.</a:t>
            </a:r>
          </a:p>
        </p:txBody>
      </p:sp>
      <p:sp>
        <p:nvSpPr>
          <p:cNvPr id="73" name="Up Arrow 72"/>
          <p:cNvSpPr/>
          <p:nvPr/>
        </p:nvSpPr>
        <p:spPr>
          <a:xfrm flipV="1">
            <a:off x="5519409" y="4854206"/>
            <a:ext cx="189506" cy="393499"/>
          </a:xfrm>
          <a:prstGeom prst="upArrow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74" name="Group 73"/>
          <p:cNvGrpSpPr/>
          <p:nvPr/>
        </p:nvGrpSpPr>
        <p:grpSpPr>
          <a:xfrm>
            <a:off x="5418130" y="4310249"/>
            <a:ext cx="240726" cy="263419"/>
            <a:chOff x="2992125" y="1697794"/>
            <a:chExt cx="372533" cy="584201"/>
          </a:xfrm>
        </p:grpSpPr>
        <p:sp>
          <p:nvSpPr>
            <p:cNvPr id="75" name="Oval 74"/>
            <p:cNvSpPr/>
            <p:nvPr/>
          </p:nvSpPr>
          <p:spPr>
            <a:xfrm>
              <a:off x="2992125" y="1697794"/>
              <a:ext cx="372533" cy="584201"/>
            </a:xfrm>
            <a:prstGeom prst="ellipse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3342557" y="1900994"/>
              <a:ext cx="8467" cy="194734"/>
            </a:xfrm>
            <a:prstGeom prst="straightConnector1">
              <a:avLst/>
            </a:prstGeom>
            <a:ln>
              <a:solidFill>
                <a:srgbClr val="CCFFC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2997538" y="1934859"/>
              <a:ext cx="8467" cy="194735"/>
            </a:xfrm>
            <a:prstGeom prst="straightConnector1">
              <a:avLst/>
            </a:prstGeom>
            <a:ln>
              <a:solidFill>
                <a:srgbClr val="CCFF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Left Brace 77"/>
          <p:cNvSpPr/>
          <p:nvPr/>
        </p:nvSpPr>
        <p:spPr>
          <a:xfrm rot="16200000">
            <a:off x="5547684" y="4347951"/>
            <a:ext cx="139046" cy="813793"/>
          </a:xfrm>
          <a:prstGeom prst="leftBrace">
            <a:avLst/>
          </a:prstGeom>
          <a:noFill/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9" name="Cloud 78"/>
          <p:cNvSpPr/>
          <p:nvPr/>
        </p:nvSpPr>
        <p:spPr>
          <a:xfrm>
            <a:off x="5473451" y="5242264"/>
            <a:ext cx="289275" cy="217712"/>
          </a:xfrm>
          <a:prstGeom prst="cloud">
            <a:avLst/>
          </a:prstGeom>
          <a:solidFill>
            <a:schemeClr val="bg1">
              <a:alpha val="55000"/>
            </a:schemeClr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80" name="Straight Connector 79"/>
          <p:cNvCxnSpPr/>
          <p:nvPr/>
        </p:nvCxnSpPr>
        <p:spPr>
          <a:xfrm flipH="1" flipV="1">
            <a:off x="5550616" y="5323906"/>
            <a:ext cx="34291" cy="32657"/>
          </a:xfrm>
          <a:prstGeom prst="line">
            <a:avLst/>
          </a:prstGeom>
          <a:ln>
            <a:solidFill>
              <a:srgbClr val="99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5676546" y="5345678"/>
            <a:ext cx="34291" cy="32657"/>
          </a:xfrm>
          <a:prstGeom prst="line">
            <a:avLst/>
          </a:prstGeom>
          <a:ln>
            <a:solidFill>
              <a:srgbClr val="99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5597840" y="5367449"/>
            <a:ext cx="34291" cy="32657"/>
          </a:xfrm>
          <a:prstGeom prst="line">
            <a:avLst/>
          </a:prstGeom>
          <a:ln>
            <a:solidFill>
              <a:srgbClr val="99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Can 82"/>
          <p:cNvSpPr/>
          <p:nvPr/>
        </p:nvSpPr>
        <p:spPr>
          <a:xfrm>
            <a:off x="5608334" y="5293258"/>
            <a:ext cx="41977" cy="52205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497" y="3980526"/>
            <a:ext cx="1143870" cy="620478"/>
          </a:xfrm>
          <a:prstGeom prst="rect">
            <a:avLst/>
          </a:prstGeom>
        </p:spPr>
      </p:pic>
      <p:cxnSp>
        <p:nvCxnSpPr>
          <p:cNvPr id="85" name="Straight Arrow Connector 84"/>
          <p:cNvCxnSpPr/>
          <p:nvPr/>
        </p:nvCxnSpPr>
        <p:spPr>
          <a:xfrm flipH="1">
            <a:off x="6460782" y="3385664"/>
            <a:ext cx="15949" cy="494693"/>
          </a:xfrm>
          <a:prstGeom prst="straightConnector1">
            <a:avLst/>
          </a:prstGeom>
          <a:ln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53728" y="3118138"/>
            <a:ext cx="471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CC33"/>
                </a:solidFill>
                <a:latin typeface="Gill Sans"/>
                <a:cs typeface="Gill Sans"/>
              </a:rPr>
              <a:t>CO</a:t>
            </a:r>
            <a:r>
              <a:rPr lang="en-US" sz="1200" baseline="-25000" dirty="0" smtClean="0">
                <a:solidFill>
                  <a:srgbClr val="33CC33"/>
                </a:solidFill>
                <a:latin typeface="Gill Sans"/>
                <a:cs typeface="Gill Sans"/>
              </a:rPr>
              <a:t>2</a:t>
            </a:r>
            <a:endParaRPr lang="en-US" sz="1200" baseline="-25000" dirty="0">
              <a:solidFill>
                <a:srgbClr val="33CC33"/>
              </a:solidFill>
              <a:latin typeface="Gill Sans"/>
              <a:cs typeface="Gill San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730816" y="3371134"/>
            <a:ext cx="874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FFFFFF"/>
                </a:solidFill>
                <a:latin typeface="Gill Sans"/>
                <a:cs typeface="Gill Sans"/>
              </a:rPr>
              <a:t>South</a:t>
            </a:r>
          </a:p>
          <a:p>
            <a:pPr algn="ctr"/>
            <a:r>
              <a:rPr lang="en-US" sz="900" dirty="0" smtClean="0">
                <a:solidFill>
                  <a:srgbClr val="FFFFFF"/>
                </a:solidFill>
                <a:latin typeface="Gill Sans"/>
                <a:cs typeface="Gill Sans"/>
              </a:rPr>
              <a:t>Easterly Winds</a:t>
            </a:r>
          </a:p>
          <a:p>
            <a:pPr algn="ctr"/>
            <a:endParaRPr lang="en-US" sz="900" baseline="-250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96952" y="6049968"/>
            <a:ext cx="123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"/>
                <a:cs typeface="Gill Sans"/>
              </a:rPr>
              <a:t>Offshore ACC</a:t>
            </a:r>
            <a:endParaRPr lang="en-US" sz="1400" baseline="-25000" dirty="0">
              <a:latin typeface="Gill Sans"/>
              <a:cs typeface="Gill San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15813" y="5378335"/>
            <a:ext cx="122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CFFCC"/>
                </a:solidFill>
                <a:latin typeface="Gill Sans"/>
                <a:cs typeface="Gill Sans"/>
              </a:rPr>
              <a:t>Marine Snow</a:t>
            </a:r>
          </a:p>
          <a:p>
            <a:pPr algn="ctr"/>
            <a:r>
              <a:rPr lang="en-US" sz="1200" dirty="0" smtClean="0">
                <a:solidFill>
                  <a:srgbClr val="CCFFCC"/>
                </a:solidFill>
                <a:latin typeface="Gill Sans"/>
                <a:cs typeface="Gill Sans"/>
              </a:rPr>
              <a:t>Export Flux</a:t>
            </a:r>
            <a:endParaRPr lang="en-US" sz="1200" dirty="0">
              <a:solidFill>
                <a:srgbClr val="CCFFCC"/>
              </a:solidFill>
              <a:latin typeface="Gill Sans"/>
              <a:cs typeface="Gill San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42768" y="4807657"/>
            <a:ext cx="739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latin typeface="Gill Sans"/>
                <a:cs typeface="Gill Sans"/>
              </a:rPr>
              <a:t>Organic</a:t>
            </a:r>
          </a:p>
          <a:p>
            <a:pPr algn="ctr"/>
            <a:r>
              <a:rPr lang="en-US" sz="1100" b="1" dirty="0" smtClean="0">
                <a:latin typeface="Gill Sans"/>
                <a:cs typeface="Gill Sans"/>
              </a:rPr>
              <a:t>Carbon</a:t>
            </a:r>
            <a:endParaRPr lang="en-US" sz="1100" b="1" dirty="0">
              <a:latin typeface="Gill Sans"/>
              <a:cs typeface="Gill Sans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502" y="4802003"/>
            <a:ext cx="454483" cy="9705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915" y="4207349"/>
            <a:ext cx="454483" cy="9705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523" y="4742783"/>
            <a:ext cx="454483" cy="9705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963" y="3373332"/>
            <a:ext cx="313505" cy="36395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007" y="3389037"/>
            <a:ext cx="313505" cy="363959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293" y="3564573"/>
            <a:ext cx="671909" cy="365718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4427547" y="3731575"/>
            <a:ext cx="150731" cy="561947"/>
            <a:chOff x="7317673" y="3322676"/>
            <a:chExt cx="132369" cy="699330"/>
          </a:xfrm>
        </p:grpSpPr>
        <p:sp>
          <p:nvSpPr>
            <p:cNvPr id="98" name="Donut 97"/>
            <p:cNvSpPr/>
            <p:nvPr/>
          </p:nvSpPr>
          <p:spPr>
            <a:xfrm>
              <a:off x="7317673" y="3322676"/>
              <a:ext cx="132369" cy="699330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H="1">
              <a:off x="7336211" y="3646322"/>
              <a:ext cx="2762" cy="838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H="1" flipV="1">
              <a:off x="7416072" y="3644540"/>
              <a:ext cx="2762" cy="406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4342384" y="2832869"/>
            <a:ext cx="3329074" cy="370135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2" name="TextBox 101"/>
          <p:cNvSpPr txBox="1"/>
          <p:nvPr/>
        </p:nvSpPr>
        <p:spPr>
          <a:xfrm>
            <a:off x="4321307" y="2786295"/>
            <a:ext cx="1887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C) Marine Polar System</a:t>
            </a:r>
            <a:endParaRPr lang="en-US" sz="1400" dirty="0"/>
          </a:p>
        </p:txBody>
      </p:sp>
      <p:sp>
        <p:nvSpPr>
          <p:cNvPr id="103" name="Freeform 102"/>
          <p:cNvSpPr/>
          <p:nvPr/>
        </p:nvSpPr>
        <p:spPr>
          <a:xfrm>
            <a:off x="746919" y="3719580"/>
            <a:ext cx="3438601" cy="2760917"/>
          </a:xfrm>
          <a:custGeom>
            <a:avLst/>
            <a:gdLst>
              <a:gd name="connsiteX0" fmla="*/ 2356556 w 3866445"/>
              <a:gd name="connsiteY0" fmla="*/ 3048000 h 3104445"/>
              <a:gd name="connsiteX1" fmla="*/ 2356556 w 3866445"/>
              <a:gd name="connsiteY1" fmla="*/ 2765778 h 3104445"/>
              <a:gd name="connsiteX2" fmla="*/ 2525889 w 3866445"/>
              <a:gd name="connsiteY2" fmla="*/ 2469445 h 3104445"/>
              <a:gd name="connsiteX3" fmla="*/ 2808111 w 3866445"/>
              <a:gd name="connsiteY3" fmla="*/ 2286000 h 3104445"/>
              <a:gd name="connsiteX4" fmla="*/ 3104445 w 3866445"/>
              <a:gd name="connsiteY4" fmla="*/ 1749778 h 3104445"/>
              <a:gd name="connsiteX5" fmla="*/ 3104445 w 3866445"/>
              <a:gd name="connsiteY5" fmla="*/ 1453445 h 3104445"/>
              <a:gd name="connsiteX6" fmla="*/ 3259667 w 3866445"/>
              <a:gd name="connsiteY6" fmla="*/ 1114778 h 3104445"/>
              <a:gd name="connsiteX7" fmla="*/ 3400778 w 3866445"/>
              <a:gd name="connsiteY7" fmla="*/ 691445 h 3104445"/>
              <a:gd name="connsiteX8" fmla="*/ 3598334 w 3866445"/>
              <a:gd name="connsiteY8" fmla="*/ 254000 h 3104445"/>
              <a:gd name="connsiteX9" fmla="*/ 3866445 w 3866445"/>
              <a:gd name="connsiteY9" fmla="*/ 0 h 3104445"/>
              <a:gd name="connsiteX10" fmla="*/ 1524000 w 3866445"/>
              <a:gd name="connsiteY10" fmla="*/ 0 h 3104445"/>
              <a:gd name="connsiteX11" fmla="*/ 1312334 w 3866445"/>
              <a:gd name="connsiteY11" fmla="*/ 127000 h 3104445"/>
              <a:gd name="connsiteX12" fmla="*/ 1227667 w 3866445"/>
              <a:gd name="connsiteY12" fmla="*/ 324556 h 3104445"/>
              <a:gd name="connsiteX13" fmla="*/ 1016000 w 3866445"/>
              <a:gd name="connsiteY13" fmla="*/ 564445 h 3104445"/>
              <a:gd name="connsiteX14" fmla="*/ 987778 w 3866445"/>
              <a:gd name="connsiteY14" fmla="*/ 762000 h 3104445"/>
              <a:gd name="connsiteX15" fmla="*/ 832556 w 3866445"/>
              <a:gd name="connsiteY15" fmla="*/ 1100667 h 3104445"/>
              <a:gd name="connsiteX16" fmla="*/ 733778 w 3866445"/>
              <a:gd name="connsiteY16" fmla="*/ 1509889 h 3104445"/>
              <a:gd name="connsiteX17" fmla="*/ 733778 w 3866445"/>
              <a:gd name="connsiteY17" fmla="*/ 1721556 h 3104445"/>
              <a:gd name="connsiteX18" fmla="*/ 550334 w 3866445"/>
              <a:gd name="connsiteY18" fmla="*/ 1961445 h 3104445"/>
              <a:gd name="connsiteX19" fmla="*/ 437445 w 3866445"/>
              <a:gd name="connsiteY19" fmla="*/ 2215445 h 3104445"/>
              <a:gd name="connsiteX20" fmla="*/ 197556 w 3866445"/>
              <a:gd name="connsiteY20" fmla="*/ 2469445 h 3104445"/>
              <a:gd name="connsiteX21" fmla="*/ 56445 w 3866445"/>
              <a:gd name="connsiteY21" fmla="*/ 2695223 h 3104445"/>
              <a:gd name="connsiteX22" fmla="*/ 0 w 3866445"/>
              <a:gd name="connsiteY22" fmla="*/ 3104445 h 3104445"/>
              <a:gd name="connsiteX23" fmla="*/ 2356556 w 3866445"/>
              <a:gd name="connsiteY23" fmla="*/ 3048000 h 310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66445" h="3104445">
                <a:moveTo>
                  <a:pt x="2356556" y="3048000"/>
                </a:moveTo>
                <a:lnTo>
                  <a:pt x="2356556" y="2765778"/>
                </a:lnTo>
                <a:lnTo>
                  <a:pt x="2525889" y="2469445"/>
                </a:lnTo>
                <a:lnTo>
                  <a:pt x="2808111" y="2286000"/>
                </a:lnTo>
                <a:lnTo>
                  <a:pt x="3104445" y="1749778"/>
                </a:lnTo>
                <a:lnTo>
                  <a:pt x="3104445" y="1453445"/>
                </a:lnTo>
                <a:lnTo>
                  <a:pt x="3259667" y="1114778"/>
                </a:lnTo>
                <a:lnTo>
                  <a:pt x="3400778" y="691445"/>
                </a:lnTo>
                <a:lnTo>
                  <a:pt x="3598334" y="254000"/>
                </a:lnTo>
                <a:lnTo>
                  <a:pt x="3866445" y="0"/>
                </a:lnTo>
                <a:lnTo>
                  <a:pt x="1524000" y="0"/>
                </a:lnTo>
                <a:lnTo>
                  <a:pt x="1312334" y="127000"/>
                </a:lnTo>
                <a:lnTo>
                  <a:pt x="1227667" y="324556"/>
                </a:lnTo>
                <a:lnTo>
                  <a:pt x="1016000" y="564445"/>
                </a:lnTo>
                <a:lnTo>
                  <a:pt x="987778" y="762000"/>
                </a:lnTo>
                <a:lnTo>
                  <a:pt x="832556" y="1100667"/>
                </a:lnTo>
                <a:lnTo>
                  <a:pt x="733778" y="1509889"/>
                </a:lnTo>
                <a:lnTo>
                  <a:pt x="733778" y="1721556"/>
                </a:lnTo>
                <a:lnTo>
                  <a:pt x="550334" y="1961445"/>
                </a:lnTo>
                <a:lnTo>
                  <a:pt x="437445" y="2215445"/>
                </a:lnTo>
                <a:lnTo>
                  <a:pt x="197556" y="2469445"/>
                </a:lnTo>
                <a:lnTo>
                  <a:pt x="56445" y="2695223"/>
                </a:lnTo>
                <a:lnTo>
                  <a:pt x="0" y="3104445"/>
                </a:lnTo>
                <a:lnTo>
                  <a:pt x="2356556" y="30480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rgbClr val="000090"/>
              </a:gs>
              <a:gs pos="50000">
                <a:srgbClr val="9999CC"/>
              </a:gs>
            </a:gsLst>
            <a:lin ang="5400000" scaled="0"/>
            <a:tileRect/>
          </a:gra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4" name="Freeform 103"/>
          <p:cNvSpPr/>
          <p:nvPr/>
        </p:nvSpPr>
        <p:spPr>
          <a:xfrm>
            <a:off x="2805060" y="3669383"/>
            <a:ext cx="1367911" cy="2773467"/>
          </a:xfrm>
          <a:custGeom>
            <a:avLst/>
            <a:gdLst>
              <a:gd name="connsiteX0" fmla="*/ 1171222 w 1538111"/>
              <a:gd name="connsiteY0" fmla="*/ 409222 h 3118555"/>
              <a:gd name="connsiteX1" fmla="*/ 1171222 w 1538111"/>
              <a:gd name="connsiteY1" fmla="*/ 409222 h 3118555"/>
              <a:gd name="connsiteX2" fmla="*/ 1044222 w 1538111"/>
              <a:gd name="connsiteY2" fmla="*/ 592666 h 3118555"/>
              <a:gd name="connsiteX3" fmla="*/ 1030111 w 1538111"/>
              <a:gd name="connsiteY3" fmla="*/ 790222 h 3118555"/>
              <a:gd name="connsiteX4" fmla="*/ 945444 w 1538111"/>
              <a:gd name="connsiteY4" fmla="*/ 945444 h 3118555"/>
              <a:gd name="connsiteX5" fmla="*/ 860778 w 1538111"/>
              <a:gd name="connsiteY5" fmla="*/ 1255889 h 3118555"/>
              <a:gd name="connsiteX6" fmla="*/ 719667 w 1538111"/>
              <a:gd name="connsiteY6" fmla="*/ 1552222 h 3118555"/>
              <a:gd name="connsiteX7" fmla="*/ 719667 w 1538111"/>
              <a:gd name="connsiteY7" fmla="*/ 1792111 h 3118555"/>
              <a:gd name="connsiteX8" fmla="*/ 620889 w 1538111"/>
              <a:gd name="connsiteY8" fmla="*/ 1961444 h 3118555"/>
              <a:gd name="connsiteX9" fmla="*/ 423333 w 1538111"/>
              <a:gd name="connsiteY9" fmla="*/ 2300111 h 3118555"/>
              <a:gd name="connsiteX10" fmla="*/ 112889 w 1538111"/>
              <a:gd name="connsiteY10" fmla="*/ 2582333 h 3118555"/>
              <a:gd name="connsiteX11" fmla="*/ 28222 w 1538111"/>
              <a:gd name="connsiteY11" fmla="*/ 2850444 h 3118555"/>
              <a:gd name="connsiteX12" fmla="*/ 0 w 1538111"/>
              <a:gd name="connsiteY12" fmla="*/ 3118555 h 3118555"/>
              <a:gd name="connsiteX13" fmla="*/ 1439333 w 1538111"/>
              <a:gd name="connsiteY13" fmla="*/ 1834444 h 3118555"/>
              <a:gd name="connsiteX14" fmla="*/ 1538111 w 1538111"/>
              <a:gd name="connsiteY14" fmla="*/ 0 h 3118555"/>
              <a:gd name="connsiteX15" fmla="*/ 1312333 w 1538111"/>
              <a:gd name="connsiteY15" fmla="*/ 155222 h 3118555"/>
              <a:gd name="connsiteX16" fmla="*/ 1284111 w 1538111"/>
              <a:gd name="connsiteY16" fmla="*/ 310444 h 3118555"/>
              <a:gd name="connsiteX17" fmla="*/ 1171222 w 1538111"/>
              <a:gd name="connsiteY17" fmla="*/ 409222 h 31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8111" h="3118555">
                <a:moveTo>
                  <a:pt x="1171222" y="409222"/>
                </a:moveTo>
                <a:lnTo>
                  <a:pt x="1171222" y="409222"/>
                </a:lnTo>
                <a:lnTo>
                  <a:pt x="1044222" y="592666"/>
                </a:lnTo>
                <a:lnTo>
                  <a:pt x="1030111" y="790222"/>
                </a:lnTo>
                <a:lnTo>
                  <a:pt x="945444" y="945444"/>
                </a:lnTo>
                <a:lnTo>
                  <a:pt x="860778" y="1255889"/>
                </a:lnTo>
                <a:lnTo>
                  <a:pt x="719667" y="1552222"/>
                </a:lnTo>
                <a:lnTo>
                  <a:pt x="719667" y="1792111"/>
                </a:lnTo>
                <a:lnTo>
                  <a:pt x="620889" y="1961444"/>
                </a:lnTo>
                <a:lnTo>
                  <a:pt x="423333" y="2300111"/>
                </a:lnTo>
                <a:lnTo>
                  <a:pt x="112889" y="2582333"/>
                </a:lnTo>
                <a:lnTo>
                  <a:pt x="28222" y="2850444"/>
                </a:lnTo>
                <a:lnTo>
                  <a:pt x="0" y="3118555"/>
                </a:lnTo>
                <a:lnTo>
                  <a:pt x="1439333" y="1834444"/>
                </a:lnTo>
                <a:lnTo>
                  <a:pt x="1538111" y="0"/>
                </a:lnTo>
                <a:lnTo>
                  <a:pt x="1312333" y="155222"/>
                </a:lnTo>
                <a:lnTo>
                  <a:pt x="1284111" y="310444"/>
                </a:lnTo>
                <a:lnTo>
                  <a:pt x="1171222" y="409222"/>
                </a:lnTo>
                <a:close/>
              </a:path>
            </a:pathLst>
          </a:custGeom>
          <a:gradFill flip="none" rotWithShape="1">
            <a:gsLst>
              <a:gs pos="35000">
                <a:schemeClr val="bg2">
                  <a:lumMod val="90000"/>
                </a:schemeClr>
              </a:gs>
              <a:gs pos="100000">
                <a:srgbClr val="000000"/>
              </a:gs>
            </a:gsLst>
            <a:lin ang="3060000" scaled="0"/>
            <a:tileRect/>
          </a:gra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5" name="Freeform 104"/>
          <p:cNvSpPr/>
          <p:nvPr/>
        </p:nvSpPr>
        <p:spPr>
          <a:xfrm>
            <a:off x="1600295" y="3707031"/>
            <a:ext cx="1418108" cy="2735818"/>
          </a:xfrm>
          <a:custGeom>
            <a:avLst/>
            <a:gdLst>
              <a:gd name="connsiteX0" fmla="*/ 1298222 w 1594555"/>
              <a:gd name="connsiteY0" fmla="*/ 0 h 3076222"/>
              <a:gd name="connsiteX1" fmla="*/ 1255889 w 1594555"/>
              <a:gd name="connsiteY1" fmla="*/ 338667 h 3076222"/>
              <a:gd name="connsiteX2" fmla="*/ 1157111 w 1594555"/>
              <a:gd name="connsiteY2" fmla="*/ 493889 h 3076222"/>
              <a:gd name="connsiteX3" fmla="*/ 1157111 w 1594555"/>
              <a:gd name="connsiteY3" fmla="*/ 719667 h 3076222"/>
              <a:gd name="connsiteX4" fmla="*/ 1157111 w 1594555"/>
              <a:gd name="connsiteY4" fmla="*/ 1100667 h 3076222"/>
              <a:gd name="connsiteX5" fmla="*/ 973666 w 1594555"/>
              <a:gd name="connsiteY5" fmla="*/ 1453445 h 3076222"/>
              <a:gd name="connsiteX6" fmla="*/ 1016000 w 1594555"/>
              <a:gd name="connsiteY6" fmla="*/ 1735667 h 3076222"/>
              <a:gd name="connsiteX7" fmla="*/ 903111 w 1594555"/>
              <a:gd name="connsiteY7" fmla="*/ 2017889 h 3076222"/>
              <a:gd name="connsiteX8" fmla="*/ 508000 w 1594555"/>
              <a:gd name="connsiteY8" fmla="*/ 2384778 h 3076222"/>
              <a:gd name="connsiteX9" fmla="*/ 338666 w 1594555"/>
              <a:gd name="connsiteY9" fmla="*/ 2751667 h 3076222"/>
              <a:gd name="connsiteX10" fmla="*/ 0 w 1594555"/>
              <a:gd name="connsiteY10" fmla="*/ 3076222 h 3076222"/>
              <a:gd name="connsiteX11" fmla="*/ 860778 w 1594555"/>
              <a:gd name="connsiteY11" fmla="*/ 3076222 h 3076222"/>
              <a:gd name="connsiteX12" fmla="*/ 1086555 w 1594555"/>
              <a:gd name="connsiteY12" fmla="*/ 2370667 h 3076222"/>
              <a:gd name="connsiteX13" fmla="*/ 1368778 w 1594555"/>
              <a:gd name="connsiteY13" fmla="*/ 1763889 h 3076222"/>
              <a:gd name="connsiteX14" fmla="*/ 1255889 w 1594555"/>
              <a:gd name="connsiteY14" fmla="*/ 1425222 h 3076222"/>
              <a:gd name="connsiteX15" fmla="*/ 1439333 w 1594555"/>
              <a:gd name="connsiteY15" fmla="*/ 1044222 h 3076222"/>
              <a:gd name="connsiteX16" fmla="*/ 1453444 w 1594555"/>
              <a:gd name="connsiteY16" fmla="*/ 536222 h 3076222"/>
              <a:gd name="connsiteX17" fmla="*/ 1509889 w 1594555"/>
              <a:gd name="connsiteY17" fmla="*/ 141111 h 3076222"/>
              <a:gd name="connsiteX18" fmla="*/ 1594555 w 1594555"/>
              <a:gd name="connsiteY18" fmla="*/ 42334 h 30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94555" h="3076222">
                <a:moveTo>
                  <a:pt x="1298222" y="0"/>
                </a:moveTo>
                <a:lnTo>
                  <a:pt x="1255889" y="338667"/>
                </a:lnTo>
                <a:lnTo>
                  <a:pt x="1157111" y="493889"/>
                </a:lnTo>
                <a:lnTo>
                  <a:pt x="1157111" y="719667"/>
                </a:lnTo>
                <a:lnTo>
                  <a:pt x="1157111" y="1100667"/>
                </a:lnTo>
                <a:lnTo>
                  <a:pt x="973666" y="1453445"/>
                </a:lnTo>
                <a:lnTo>
                  <a:pt x="1016000" y="1735667"/>
                </a:lnTo>
                <a:lnTo>
                  <a:pt x="903111" y="2017889"/>
                </a:lnTo>
                <a:lnTo>
                  <a:pt x="508000" y="2384778"/>
                </a:lnTo>
                <a:lnTo>
                  <a:pt x="338666" y="2751667"/>
                </a:lnTo>
                <a:lnTo>
                  <a:pt x="0" y="3076222"/>
                </a:lnTo>
                <a:lnTo>
                  <a:pt x="860778" y="3076222"/>
                </a:lnTo>
                <a:lnTo>
                  <a:pt x="1086555" y="2370667"/>
                </a:lnTo>
                <a:lnTo>
                  <a:pt x="1368778" y="1763889"/>
                </a:lnTo>
                <a:lnTo>
                  <a:pt x="1255889" y="1425222"/>
                </a:lnTo>
                <a:lnTo>
                  <a:pt x="1439333" y="1044222"/>
                </a:lnTo>
                <a:lnTo>
                  <a:pt x="1453444" y="536222"/>
                </a:lnTo>
                <a:lnTo>
                  <a:pt x="1509889" y="141111"/>
                </a:lnTo>
                <a:lnTo>
                  <a:pt x="1594555" y="42334"/>
                </a:lnTo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49000">
                <a:srgbClr val="210069"/>
              </a:gs>
            </a:gsLst>
            <a:lin ang="522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6" name="Freeform 105"/>
          <p:cNvSpPr/>
          <p:nvPr/>
        </p:nvSpPr>
        <p:spPr>
          <a:xfrm>
            <a:off x="1866346" y="3704521"/>
            <a:ext cx="1039110" cy="2718249"/>
          </a:xfrm>
          <a:custGeom>
            <a:avLst/>
            <a:gdLst>
              <a:gd name="connsiteX0" fmla="*/ 1066800 w 1168400"/>
              <a:gd name="connsiteY0" fmla="*/ 16933 h 3056467"/>
              <a:gd name="connsiteX1" fmla="*/ 1032934 w 1168400"/>
              <a:gd name="connsiteY1" fmla="*/ 228600 h 3056467"/>
              <a:gd name="connsiteX2" fmla="*/ 982134 w 1168400"/>
              <a:gd name="connsiteY2" fmla="*/ 499533 h 3056467"/>
              <a:gd name="connsiteX3" fmla="*/ 965200 w 1168400"/>
              <a:gd name="connsiteY3" fmla="*/ 762000 h 3056467"/>
              <a:gd name="connsiteX4" fmla="*/ 922867 w 1168400"/>
              <a:gd name="connsiteY4" fmla="*/ 939800 h 3056467"/>
              <a:gd name="connsiteX5" fmla="*/ 905934 w 1168400"/>
              <a:gd name="connsiteY5" fmla="*/ 1227667 h 3056467"/>
              <a:gd name="connsiteX6" fmla="*/ 863600 w 1168400"/>
              <a:gd name="connsiteY6" fmla="*/ 1397000 h 3056467"/>
              <a:gd name="connsiteX7" fmla="*/ 812800 w 1168400"/>
              <a:gd name="connsiteY7" fmla="*/ 1667933 h 3056467"/>
              <a:gd name="connsiteX8" fmla="*/ 821267 w 1168400"/>
              <a:gd name="connsiteY8" fmla="*/ 1761067 h 3056467"/>
              <a:gd name="connsiteX9" fmla="*/ 711200 w 1168400"/>
              <a:gd name="connsiteY9" fmla="*/ 1938867 h 3056467"/>
              <a:gd name="connsiteX10" fmla="*/ 694267 w 1168400"/>
              <a:gd name="connsiteY10" fmla="*/ 2057400 h 3056467"/>
              <a:gd name="connsiteX11" fmla="*/ 694267 w 1168400"/>
              <a:gd name="connsiteY11" fmla="*/ 2057400 h 3056467"/>
              <a:gd name="connsiteX12" fmla="*/ 516467 w 1168400"/>
              <a:gd name="connsiteY12" fmla="*/ 2319867 h 3056467"/>
              <a:gd name="connsiteX13" fmla="*/ 279400 w 1168400"/>
              <a:gd name="connsiteY13" fmla="*/ 2658533 h 3056467"/>
              <a:gd name="connsiteX14" fmla="*/ 135467 w 1168400"/>
              <a:gd name="connsiteY14" fmla="*/ 2827867 h 3056467"/>
              <a:gd name="connsiteX15" fmla="*/ 33867 w 1168400"/>
              <a:gd name="connsiteY15" fmla="*/ 2988733 h 3056467"/>
              <a:gd name="connsiteX16" fmla="*/ 0 w 1168400"/>
              <a:gd name="connsiteY16" fmla="*/ 3056467 h 3056467"/>
              <a:gd name="connsiteX17" fmla="*/ 279400 w 1168400"/>
              <a:gd name="connsiteY17" fmla="*/ 3048000 h 3056467"/>
              <a:gd name="connsiteX18" fmla="*/ 364067 w 1168400"/>
              <a:gd name="connsiteY18" fmla="*/ 2641600 h 3056467"/>
              <a:gd name="connsiteX19" fmla="*/ 626534 w 1168400"/>
              <a:gd name="connsiteY19" fmla="*/ 2226733 h 3056467"/>
              <a:gd name="connsiteX20" fmla="*/ 812800 w 1168400"/>
              <a:gd name="connsiteY20" fmla="*/ 1905000 h 3056467"/>
              <a:gd name="connsiteX21" fmla="*/ 939800 w 1168400"/>
              <a:gd name="connsiteY21" fmla="*/ 1286933 h 3056467"/>
              <a:gd name="connsiteX22" fmla="*/ 965200 w 1168400"/>
              <a:gd name="connsiteY22" fmla="*/ 651933 h 3056467"/>
              <a:gd name="connsiteX23" fmla="*/ 1016000 w 1168400"/>
              <a:gd name="connsiteY23" fmla="*/ 355600 h 3056467"/>
              <a:gd name="connsiteX24" fmla="*/ 1168400 w 1168400"/>
              <a:gd name="connsiteY24" fmla="*/ 0 h 305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8400" h="3056467">
                <a:moveTo>
                  <a:pt x="1066800" y="16933"/>
                </a:moveTo>
                <a:lnTo>
                  <a:pt x="1032934" y="228600"/>
                </a:lnTo>
                <a:lnTo>
                  <a:pt x="982134" y="499533"/>
                </a:lnTo>
                <a:lnTo>
                  <a:pt x="965200" y="762000"/>
                </a:lnTo>
                <a:lnTo>
                  <a:pt x="922867" y="939800"/>
                </a:lnTo>
                <a:lnTo>
                  <a:pt x="905934" y="1227667"/>
                </a:lnTo>
                <a:lnTo>
                  <a:pt x="863600" y="1397000"/>
                </a:lnTo>
                <a:lnTo>
                  <a:pt x="812800" y="1667933"/>
                </a:lnTo>
                <a:lnTo>
                  <a:pt x="821267" y="1761067"/>
                </a:lnTo>
                <a:lnTo>
                  <a:pt x="711200" y="1938867"/>
                </a:lnTo>
                <a:lnTo>
                  <a:pt x="694267" y="2057400"/>
                </a:lnTo>
                <a:lnTo>
                  <a:pt x="694267" y="2057400"/>
                </a:lnTo>
                <a:lnTo>
                  <a:pt x="516467" y="2319867"/>
                </a:lnTo>
                <a:lnTo>
                  <a:pt x="279400" y="2658533"/>
                </a:lnTo>
                <a:lnTo>
                  <a:pt x="135467" y="2827867"/>
                </a:lnTo>
                <a:lnTo>
                  <a:pt x="33867" y="2988733"/>
                </a:lnTo>
                <a:lnTo>
                  <a:pt x="0" y="3056467"/>
                </a:lnTo>
                <a:lnTo>
                  <a:pt x="279400" y="3048000"/>
                </a:lnTo>
                <a:lnTo>
                  <a:pt x="364067" y="2641600"/>
                </a:lnTo>
                <a:lnTo>
                  <a:pt x="626534" y="2226733"/>
                </a:lnTo>
                <a:lnTo>
                  <a:pt x="812800" y="1905000"/>
                </a:lnTo>
                <a:lnTo>
                  <a:pt x="939800" y="1286933"/>
                </a:lnTo>
                <a:lnTo>
                  <a:pt x="965200" y="651933"/>
                </a:lnTo>
                <a:lnTo>
                  <a:pt x="1016000" y="355600"/>
                </a:lnTo>
                <a:lnTo>
                  <a:pt x="1168400" y="0"/>
                </a:lnTo>
              </a:path>
            </a:pathLst>
          </a:custGeom>
          <a:gradFill flip="none" rotWithShape="1">
            <a:gsLst>
              <a:gs pos="0">
                <a:srgbClr val="7C97CC"/>
              </a:gs>
              <a:gs pos="100000">
                <a:schemeClr val="tx1"/>
              </a:gs>
            </a:gsLst>
            <a:lin ang="5640000" scaled="0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7" name="Freeform 106"/>
          <p:cNvSpPr/>
          <p:nvPr/>
        </p:nvSpPr>
        <p:spPr>
          <a:xfrm>
            <a:off x="2438603" y="4212781"/>
            <a:ext cx="316251" cy="1292609"/>
          </a:xfrm>
          <a:custGeom>
            <a:avLst/>
            <a:gdLst>
              <a:gd name="connsiteX0" fmla="*/ 0 w 355600"/>
              <a:gd name="connsiteY0" fmla="*/ 1621366 h 1621366"/>
              <a:gd name="connsiteX1" fmla="*/ 50800 w 355600"/>
              <a:gd name="connsiteY1" fmla="*/ 1591733 h 1621366"/>
              <a:gd name="connsiteX2" fmla="*/ 97367 w 355600"/>
              <a:gd name="connsiteY2" fmla="*/ 1549400 h 1621366"/>
              <a:gd name="connsiteX3" fmla="*/ 139700 w 355600"/>
              <a:gd name="connsiteY3" fmla="*/ 1456266 h 1621366"/>
              <a:gd name="connsiteX4" fmla="*/ 186267 w 355600"/>
              <a:gd name="connsiteY4" fmla="*/ 1299633 h 1621366"/>
              <a:gd name="connsiteX5" fmla="*/ 237067 w 355600"/>
              <a:gd name="connsiteY5" fmla="*/ 986366 h 1621366"/>
              <a:gd name="connsiteX6" fmla="*/ 283634 w 355600"/>
              <a:gd name="connsiteY6" fmla="*/ 774700 h 1621366"/>
              <a:gd name="connsiteX7" fmla="*/ 325967 w 355600"/>
              <a:gd name="connsiteY7" fmla="*/ 414866 h 1621366"/>
              <a:gd name="connsiteX8" fmla="*/ 355600 w 355600"/>
              <a:gd name="connsiteY8" fmla="*/ 0 h 162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600" h="1621366">
                <a:moveTo>
                  <a:pt x="0" y="1621366"/>
                </a:moveTo>
                <a:lnTo>
                  <a:pt x="50800" y="1591733"/>
                </a:lnTo>
                <a:lnTo>
                  <a:pt x="97367" y="1549400"/>
                </a:lnTo>
                <a:lnTo>
                  <a:pt x="139700" y="1456266"/>
                </a:lnTo>
                <a:lnTo>
                  <a:pt x="186267" y="1299633"/>
                </a:lnTo>
                <a:lnTo>
                  <a:pt x="237067" y="986366"/>
                </a:lnTo>
                <a:lnTo>
                  <a:pt x="283634" y="774700"/>
                </a:lnTo>
                <a:lnTo>
                  <a:pt x="325967" y="414866"/>
                </a:lnTo>
                <a:lnTo>
                  <a:pt x="355600" y="0"/>
                </a:lnTo>
              </a:path>
            </a:pathLst>
          </a:custGeom>
          <a:noFill/>
          <a:ln w="762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Left Arrow 107"/>
          <p:cNvSpPr/>
          <p:nvPr/>
        </p:nvSpPr>
        <p:spPr>
          <a:xfrm>
            <a:off x="1261334" y="5367661"/>
            <a:ext cx="2695173" cy="47186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9" name="Sun 108"/>
          <p:cNvSpPr/>
          <p:nvPr/>
        </p:nvSpPr>
        <p:spPr>
          <a:xfrm>
            <a:off x="3640248" y="2869146"/>
            <a:ext cx="499274" cy="469773"/>
          </a:xfrm>
          <a:prstGeom prst="sun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3"/>
          <a:srcRect r="7662"/>
          <a:stretch/>
        </p:blipFill>
        <p:spPr>
          <a:xfrm>
            <a:off x="2357664" y="3317521"/>
            <a:ext cx="1827858" cy="38782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011" y="3347076"/>
            <a:ext cx="337417" cy="377637"/>
          </a:xfrm>
          <a:prstGeom prst="rect">
            <a:avLst/>
          </a:prstGeom>
        </p:spPr>
      </p:pic>
      <p:sp>
        <p:nvSpPr>
          <p:cNvPr id="112" name="Left Arrow 111"/>
          <p:cNvSpPr/>
          <p:nvPr/>
        </p:nvSpPr>
        <p:spPr>
          <a:xfrm rot="20706488" flipH="1">
            <a:off x="2891011" y="2955865"/>
            <a:ext cx="848598" cy="575578"/>
          </a:xfrm>
          <a:prstGeom prst="leftArrow">
            <a:avLst/>
          </a:prstGeom>
          <a:solidFill>
            <a:srgbClr val="FF0000"/>
          </a:solidFill>
          <a:ln>
            <a:solidFill>
              <a:srgbClr val="270079"/>
            </a:solidFill>
          </a:ln>
          <a:scene3d>
            <a:camera prst="orthographicFront">
              <a:rot lat="424282" lon="3475713" rev="1147975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899" y="4472000"/>
            <a:ext cx="541709" cy="192449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1788015" y="4263069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139951" y="4123801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50974" y="4066629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449389" y="4273272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904946" y="4101215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386896" y="4261219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251328" y="4229213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294613" y="4086152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187313" y="4035325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23" name="Up Arrow 122"/>
          <p:cNvSpPr/>
          <p:nvPr/>
        </p:nvSpPr>
        <p:spPr>
          <a:xfrm flipV="1">
            <a:off x="2029192" y="4842973"/>
            <a:ext cx="50113" cy="362280"/>
          </a:xfrm>
          <a:prstGeom prst="upArrow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24" name="Group 123"/>
          <p:cNvGrpSpPr/>
          <p:nvPr/>
        </p:nvGrpSpPr>
        <p:grpSpPr>
          <a:xfrm>
            <a:off x="1762514" y="4259575"/>
            <a:ext cx="448695" cy="448788"/>
            <a:chOff x="2992125" y="1697794"/>
            <a:chExt cx="377946" cy="584201"/>
          </a:xfrm>
        </p:grpSpPr>
        <p:sp>
          <p:nvSpPr>
            <p:cNvPr id="125" name="Oval 124"/>
            <p:cNvSpPr/>
            <p:nvPr/>
          </p:nvSpPr>
          <p:spPr>
            <a:xfrm>
              <a:off x="2992125" y="1697794"/>
              <a:ext cx="372533" cy="584201"/>
            </a:xfrm>
            <a:prstGeom prst="ellipse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V="1">
              <a:off x="3361604" y="1900993"/>
              <a:ext cx="8467" cy="194735"/>
            </a:xfrm>
            <a:prstGeom prst="straightConnector1">
              <a:avLst/>
            </a:prstGeom>
            <a:ln>
              <a:solidFill>
                <a:srgbClr val="CCFFC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>
              <a:off x="2997538" y="1934859"/>
              <a:ext cx="8467" cy="194735"/>
            </a:xfrm>
            <a:prstGeom prst="straightConnector1">
              <a:avLst/>
            </a:prstGeom>
            <a:ln>
              <a:solidFill>
                <a:srgbClr val="CCFF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Left Brace 127"/>
          <p:cNvSpPr/>
          <p:nvPr/>
        </p:nvSpPr>
        <p:spPr>
          <a:xfrm rot="16200000">
            <a:off x="1982798" y="4318880"/>
            <a:ext cx="144271" cy="875865"/>
          </a:xfrm>
          <a:prstGeom prst="leftBrace">
            <a:avLst/>
          </a:prstGeom>
          <a:noFill/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9" name="Cloud 128"/>
          <p:cNvSpPr/>
          <p:nvPr/>
        </p:nvSpPr>
        <p:spPr>
          <a:xfrm>
            <a:off x="1891744" y="5245615"/>
            <a:ext cx="218587" cy="163773"/>
          </a:xfrm>
          <a:prstGeom prst="cloud">
            <a:avLst/>
          </a:prstGeom>
          <a:solidFill>
            <a:schemeClr val="bg1">
              <a:alpha val="55000"/>
            </a:schemeClr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30" name="Straight Connector 129"/>
          <p:cNvCxnSpPr/>
          <p:nvPr/>
        </p:nvCxnSpPr>
        <p:spPr>
          <a:xfrm flipH="1" flipV="1">
            <a:off x="1937889" y="5285431"/>
            <a:ext cx="36907" cy="33885"/>
          </a:xfrm>
          <a:prstGeom prst="line">
            <a:avLst/>
          </a:prstGeom>
          <a:ln>
            <a:solidFill>
              <a:srgbClr val="99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Can 130"/>
          <p:cNvSpPr/>
          <p:nvPr/>
        </p:nvSpPr>
        <p:spPr>
          <a:xfrm>
            <a:off x="2036916" y="5298525"/>
            <a:ext cx="45178" cy="54167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487" y="3785099"/>
            <a:ext cx="1231119" cy="643796"/>
          </a:xfrm>
          <a:prstGeom prst="rect">
            <a:avLst/>
          </a:prstGeom>
        </p:spPr>
      </p:pic>
      <p:cxnSp>
        <p:nvCxnSpPr>
          <p:cNvPr id="133" name="Straight Arrow Connector 132"/>
          <p:cNvCxnSpPr/>
          <p:nvPr/>
        </p:nvCxnSpPr>
        <p:spPr>
          <a:xfrm flipH="1">
            <a:off x="2764702" y="3347511"/>
            <a:ext cx="17165" cy="513284"/>
          </a:xfrm>
          <a:prstGeom prst="straightConnector1">
            <a:avLst/>
          </a:prstGeom>
          <a:ln w="6350" cmpd="sng">
            <a:solidFill>
              <a:srgbClr val="33CC33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588989" y="3086358"/>
            <a:ext cx="471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CC33"/>
                </a:solidFill>
                <a:latin typeface="Gill Sans"/>
                <a:cs typeface="Gill Sans"/>
              </a:rPr>
              <a:t>CO</a:t>
            </a:r>
            <a:r>
              <a:rPr lang="en-US" sz="1200" baseline="-25000" dirty="0" smtClean="0">
                <a:solidFill>
                  <a:srgbClr val="33CC33"/>
                </a:solidFill>
                <a:latin typeface="Gill Sans"/>
                <a:cs typeface="Gill Sans"/>
              </a:rPr>
              <a:t>2</a:t>
            </a:r>
            <a:endParaRPr lang="en-US" sz="1200" baseline="-25000" dirty="0">
              <a:solidFill>
                <a:srgbClr val="33CC33"/>
              </a:solidFill>
              <a:latin typeface="Gill Sans"/>
              <a:cs typeface="Gill San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259442" y="3331959"/>
            <a:ext cx="81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Gill Sans"/>
                <a:cs typeface="Gill Sans"/>
              </a:rPr>
              <a:t>Warm North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Gill Sans"/>
                <a:cs typeface="Gill Sans"/>
              </a:rPr>
              <a:t>West Winds</a:t>
            </a:r>
          </a:p>
          <a:p>
            <a:pPr algn="ctr"/>
            <a:endParaRPr lang="en-US" sz="900" baseline="-25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093555" y="5489266"/>
            <a:ext cx="994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Inshore ACC</a:t>
            </a:r>
            <a:endParaRPr lang="en-US" sz="1200" baseline="-25000" dirty="0">
              <a:latin typeface="Gill Sans"/>
              <a:cs typeface="Gill San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087059" y="4710456"/>
            <a:ext cx="1318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CFFCC"/>
                </a:solidFill>
                <a:latin typeface="Gill Sans"/>
                <a:cs typeface="Gill Sans"/>
              </a:rPr>
              <a:t>Microbial</a:t>
            </a:r>
          </a:p>
          <a:p>
            <a:pPr algn="ctr"/>
            <a:r>
              <a:rPr lang="en-US" sz="1100" dirty="0" smtClean="0">
                <a:solidFill>
                  <a:srgbClr val="CCFFCC"/>
                </a:solidFill>
                <a:latin typeface="Gill Sans"/>
                <a:cs typeface="Gill Sans"/>
              </a:rPr>
              <a:t>Loop</a:t>
            </a:r>
            <a:endParaRPr lang="en-US" sz="1100" dirty="0">
              <a:solidFill>
                <a:srgbClr val="CCFFCC"/>
              </a:solidFill>
              <a:latin typeface="Gill Sans"/>
              <a:cs typeface="Gill San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429672" y="5121422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latin typeface="Gill Sans"/>
                <a:cs typeface="Gill Sans"/>
              </a:rPr>
              <a:t>Organic</a:t>
            </a:r>
          </a:p>
          <a:p>
            <a:pPr algn="ctr"/>
            <a:r>
              <a:rPr lang="en-US" sz="800" dirty="0" smtClean="0">
                <a:latin typeface="Gill Sans"/>
                <a:cs typeface="Gill Sans"/>
              </a:rPr>
              <a:t>Carbon</a:t>
            </a:r>
            <a:endParaRPr lang="en-US" sz="800" dirty="0">
              <a:latin typeface="Gill Sans"/>
              <a:cs typeface="Gill San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361740" y="4200330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253713" y="4304388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594517" y="4300517"/>
            <a:ext cx="22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.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752073" y="3746718"/>
            <a:ext cx="121480" cy="952942"/>
            <a:chOff x="3877092" y="3236117"/>
            <a:chExt cx="121480" cy="952942"/>
          </a:xfrm>
        </p:grpSpPr>
        <p:sp>
          <p:nvSpPr>
            <p:cNvPr id="143" name="Donut 142"/>
            <p:cNvSpPr/>
            <p:nvPr/>
          </p:nvSpPr>
          <p:spPr>
            <a:xfrm>
              <a:off x="3877092" y="3236117"/>
              <a:ext cx="121480" cy="952942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3888386" y="3712589"/>
              <a:ext cx="5433" cy="114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3982510" y="3708835"/>
              <a:ext cx="5433" cy="114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/>
          <p:cNvSpPr txBox="1"/>
          <p:nvPr/>
        </p:nvSpPr>
        <p:spPr>
          <a:xfrm>
            <a:off x="807364" y="3771501"/>
            <a:ext cx="53091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Upper</a:t>
            </a:r>
          </a:p>
          <a:p>
            <a:r>
              <a:rPr lang="en-US" sz="1050" dirty="0" smtClean="0"/>
              <a:t>Mixed </a:t>
            </a:r>
          </a:p>
          <a:p>
            <a:r>
              <a:rPr lang="en-US" sz="1050" dirty="0" smtClean="0"/>
              <a:t>Layer</a:t>
            </a:r>
            <a:endParaRPr lang="en-US" sz="1050" dirty="0"/>
          </a:p>
        </p:txBody>
      </p:sp>
      <p:sp>
        <p:nvSpPr>
          <p:cNvPr id="147" name="Cloud 146"/>
          <p:cNvSpPr/>
          <p:nvPr/>
        </p:nvSpPr>
        <p:spPr>
          <a:xfrm>
            <a:off x="3464904" y="2855955"/>
            <a:ext cx="473449" cy="219705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8" name="Cloud 147"/>
          <p:cNvSpPr/>
          <p:nvPr/>
        </p:nvSpPr>
        <p:spPr>
          <a:xfrm>
            <a:off x="3636051" y="3103209"/>
            <a:ext cx="473449" cy="219705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837" y="3576371"/>
            <a:ext cx="131036" cy="126518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2638373" y="3646961"/>
            <a:ext cx="131036" cy="64946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6252" y="3604607"/>
            <a:ext cx="131036" cy="109306"/>
          </a:xfrm>
          <a:prstGeom prst="rect">
            <a:avLst/>
          </a:prstGeom>
        </p:spPr>
      </p:pic>
      <p:sp>
        <p:nvSpPr>
          <p:cNvPr id="152" name="Rectangle 151"/>
          <p:cNvSpPr/>
          <p:nvPr/>
        </p:nvSpPr>
        <p:spPr>
          <a:xfrm>
            <a:off x="667052" y="2832869"/>
            <a:ext cx="3567698" cy="370750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2115702" y="1212844"/>
            <a:ext cx="14063" cy="1609805"/>
          </a:xfrm>
          <a:prstGeom prst="line">
            <a:avLst/>
          </a:prstGeom>
          <a:ln w="38100" cmpd="sng">
            <a:solidFill>
              <a:srgbClr val="FF99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>
            <a:off x="636889" y="2813412"/>
            <a:ext cx="22156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B) Marine Sub-Polar System</a:t>
            </a:r>
            <a:endParaRPr lang="en-US" sz="1400" dirty="0"/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307" y="4680731"/>
            <a:ext cx="503318" cy="18548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736" y="4396276"/>
            <a:ext cx="447010" cy="24330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307" y="4974098"/>
            <a:ext cx="454482" cy="970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5068" y="2708110"/>
            <a:ext cx="318366" cy="356315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868" y="4097429"/>
            <a:ext cx="467697" cy="244576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8073986" y="2729240"/>
            <a:ext cx="993814" cy="253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rgbClr val="3366FF"/>
                </a:solidFill>
                <a:latin typeface="Gill Sans"/>
                <a:cs typeface="Gill Sans"/>
              </a:rPr>
              <a:t>Adelie</a:t>
            </a:r>
            <a:r>
              <a:rPr lang="en-US" sz="1050" dirty="0" smtClean="0">
                <a:solidFill>
                  <a:srgbClr val="3366FF"/>
                </a:solidFill>
                <a:latin typeface="Gill Sans"/>
                <a:cs typeface="Gill Sans"/>
              </a:rPr>
              <a:t> Penguin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8111656" y="3123005"/>
            <a:ext cx="720014" cy="417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Chinstrap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Penguin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8176657" y="3604272"/>
            <a:ext cx="610346" cy="417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Gentoo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Penguin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8100536" y="3965842"/>
            <a:ext cx="775463" cy="417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Humpback</a:t>
            </a: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Whale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8064204" y="4305082"/>
            <a:ext cx="8242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3366FF"/>
                </a:solidFill>
                <a:latin typeface="Gill Sans"/>
                <a:cs typeface="Gill Sans"/>
              </a:rPr>
              <a:t>Crab-Eater </a:t>
            </a:r>
          </a:p>
          <a:p>
            <a:pPr algn="ctr"/>
            <a:r>
              <a:rPr lang="en-US" sz="1050" dirty="0" smtClean="0">
                <a:solidFill>
                  <a:srgbClr val="3366FF"/>
                </a:solidFill>
                <a:latin typeface="Gill Sans"/>
                <a:cs typeface="Gill Sans"/>
              </a:rPr>
              <a:t>Seal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8207094" y="4656051"/>
            <a:ext cx="412637" cy="253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3366FF"/>
                </a:solidFill>
                <a:latin typeface="Gill Sans"/>
                <a:cs typeface="Gill Sans"/>
              </a:rPr>
              <a:t>Krill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8141431" y="4866211"/>
            <a:ext cx="667549" cy="253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3366FF"/>
                </a:solidFill>
                <a:latin typeface="Gill Sans"/>
                <a:cs typeface="Gill Sans"/>
              </a:rPr>
              <a:t>Silverfish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8250423" y="5088256"/>
            <a:ext cx="4026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Gill Sans"/>
                <a:cs typeface="Gill Sans"/>
              </a:rPr>
              <a:t>Salp</a:t>
            </a:r>
            <a:endParaRPr lang="en-US" sz="105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134975" y="5540138"/>
            <a:ext cx="648726" cy="253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Diatoms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8036863" y="5701352"/>
            <a:ext cx="852575" cy="253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latin typeface="Gill Sans"/>
                <a:cs typeface="Gill Sans"/>
              </a:rPr>
              <a:t>Other Algae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852042" y="5764627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7901548" y="5890736"/>
            <a:ext cx="1120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latin typeface="Gill Sans"/>
                <a:cs typeface="Gill Sans"/>
              </a:rPr>
              <a:t>Bacteria</a:t>
            </a:r>
          </a:p>
          <a:p>
            <a:pPr algn="ctr"/>
            <a:endParaRPr lang="en-US" sz="1050" dirty="0" smtClean="0">
              <a:latin typeface="Gill Sans"/>
              <a:cs typeface="Gill Sans"/>
            </a:endParaRPr>
          </a:p>
          <a:p>
            <a:pPr algn="ctr"/>
            <a:r>
              <a:rPr lang="en-US" sz="1050" dirty="0" smtClean="0">
                <a:solidFill>
                  <a:srgbClr val="3366FF"/>
                </a:solidFill>
                <a:latin typeface="Gill Sans"/>
                <a:cs typeface="Gill Sans"/>
              </a:rPr>
              <a:t>(blue denotes ice </a:t>
            </a:r>
          </a:p>
          <a:p>
            <a:pPr algn="ctr"/>
            <a:r>
              <a:rPr lang="en-US" sz="1050" dirty="0" smtClean="0">
                <a:solidFill>
                  <a:srgbClr val="3366FF"/>
                </a:solidFill>
                <a:latin typeface="Gill Sans"/>
                <a:cs typeface="Gill Sans"/>
              </a:rPr>
              <a:t>obligate species)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7907492" y="5303513"/>
            <a:ext cx="11798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Gill Sans"/>
                <a:cs typeface="Gill Sans"/>
              </a:rPr>
              <a:t>Microzooplankton</a:t>
            </a:r>
            <a:endParaRPr lang="en-US" sz="105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823452" y="1035962"/>
            <a:ext cx="365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2840487" y="901567"/>
            <a:ext cx="1092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latin typeface="Gill Sans"/>
                <a:cs typeface="Gill Sans"/>
              </a:rPr>
              <a:t>Palmer Station</a:t>
            </a:r>
            <a:endParaRPr lang="en-US" sz="120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cxnSp>
        <p:nvCxnSpPr>
          <p:cNvPr id="176" name="Straight Arrow Connector 175"/>
          <p:cNvCxnSpPr/>
          <p:nvPr/>
        </p:nvCxnSpPr>
        <p:spPr>
          <a:xfrm flipH="1">
            <a:off x="2294374" y="881783"/>
            <a:ext cx="546113" cy="3595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7" name="Picture 1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50965" y="3945741"/>
            <a:ext cx="883700" cy="462118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2220" y="987107"/>
            <a:ext cx="183251" cy="183251"/>
          </a:xfrm>
          <a:prstGeom prst="rect">
            <a:avLst/>
          </a:prstGeom>
          <a:effectLst>
            <a:glow rad="101600">
              <a:srgbClr val="FF0000">
                <a:alpha val="75000"/>
              </a:srgbClr>
            </a:glow>
          </a:effectLst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9442" y="1548768"/>
            <a:ext cx="183251" cy="183251"/>
          </a:xfrm>
          <a:prstGeom prst="rect">
            <a:avLst/>
          </a:prstGeom>
          <a:effectLst>
            <a:glow rad="101600">
              <a:srgbClr val="FF9999">
                <a:alpha val="75000"/>
              </a:srgbClr>
            </a:glow>
          </a:effectLst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4104" y="2310250"/>
            <a:ext cx="183251" cy="183251"/>
          </a:xfrm>
          <a:prstGeom prst="rect">
            <a:avLst/>
          </a:prstGeom>
          <a:effectLst>
            <a:glow rad="101600">
              <a:srgbClr val="0000FF">
                <a:alpha val="75000"/>
              </a:srgbClr>
            </a:glow>
          </a:effectLst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7822" y="1690025"/>
            <a:ext cx="183251" cy="183251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  <p:sp>
        <p:nvSpPr>
          <p:cNvPr id="182" name="TextBox 181"/>
          <p:cNvSpPr txBox="1"/>
          <p:nvPr/>
        </p:nvSpPr>
        <p:spPr>
          <a:xfrm rot="20301323">
            <a:off x="4315485" y="4239078"/>
            <a:ext cx="9412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Winter Water</a:t>
            </a:r>
          </a:p>
          <a:p>
            <a:pPr algn="ctr"/>
            <a:r>
              <a:rPr lang="en-US" sz="1050" dirty="0" smtClean="0"/>
              <a:t>Layer</a:t>
            </a:r>
            <a:endParaRPr lang="en-US" sz="1050" dirty="0"/>
          </a:p>
        </p:txBody>
      </p:sp>
      <p:sp>
        <p:nvSpPr>
          <p:cNvPr id="183" name="Freeform 182"/>
          <p:cNvSpPr/>
          <p:nvPr/>
        </p:nvSpPr>
        <p:spPr>
          <a:xfrm>
            <a:off x="3370847" y="1850313"/>
            <a:ext cx="393700" cy="196850"/>
          </a:xfrm>
          <a:custGeom>
            <a:avLst/>
            <a:gdLst>
              <a:gd name="connsiteX0" fmla="*/ 0 w 393700"/>
              <a:gd name="connsiteY0" fmla="*/ 196850 h 196850"/>
              <a:gd name="connsiteX1" fmla="*/ 0 w 393700"/>
              <a:gd name="connsiteY1" fmla="*/ 88900 h 196850"/>
              <a:gd name="connsiteX2" fmla="*/ 234950 w 393700"/>
              <a:gd name="connsiteY2" fmla="*/ 0 h 196850"/>
              <a:gd name="connsiteX3" fmla="*/ 393700 w 393700"/>
              <a:gd name="connsiteY3" fmla="*/ 0 h 196850"/>
              <a:gd name="connsiteX4" fmla="*/ 393700 w 393700"/>
              <a:gd name="connsiteY4" fmla="*/ 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00" h="196850">
                <a:moveTo>
                  <a:pt x="0" y="196850"/>
                </a:moveTo>
                <a:lnTo>
                  <a:pt x="0" y="88900"/>
                </a:lnTo>
                <a:lnTo>
                  <a:pt x="234950" y="0"/>
                </a:lnTo>
                <a:lnTo>
                  <a:pt x="393700" y="0"/>
                </a:lnTo>
                <a:lnTo>
                  <a:pt x="393700" y="0"/>
                </a:lnTo>
              </a:path>
            </a:pathLst>
          </a:custGeom>
          <a:noFill/>
          <a:ln w="28575" cmpd="sng">
            <a:solidFill>
              <a:srgbClr val="FF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Arrow Connector 183"/>
          <p:cNvCxnSpPr/>
          <p:nvPr/>
        </p:nvCxnSpPr>
        <p:spPr>
          <a:xfrm>
            <a:off x="1020478" y="969419"/>
            <a:ext cx="2859892" cy="110332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2713273" y="1521079"/>
            <a:ext cx="2011386" cy="76719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2327365" y="1374516"/>
            <a:ext cx="78371" cy="351153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834367" y="944903"/>
            <a:ext cx="78371" cy="351153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8" name="Picture 1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5453" y="6153484"/>
            <a:ext cx="131036" cy="109306"/>
          </a:xfrm>
          <a:prstGeom prst="rect">
            <a:avLst/>
          </a:prstGeom>
        </p:spPr>
      </p:pic>
      <p:sp>
        <p:nvSpPr>
          <p:cNvPr id="189" name="Rectangle 188"/>
          <p:cNvSpPr/>
          <p:nvPr/>
        </p:nvSpPr>
        <p:spPr>
          <a:xfrm>
            <a:off x="8044205" y="6056318"/>
            <a:ext cx="858391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" dirty="0" smtClean="0">
                <a:solidFill>
                  <a:schemeClr val="bg1"/>
                </a:solidFill>
                <a:latin typeface="Gill Sans"/>
                <a:cs typeface="Gill Sans"/>
              </a:rPr>
              <a:t>Land plants</a:t>
            </a:r>
            <a:endParaRPr lang="en-US" sz="115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588" y="3378220"/>
            <a:ext cx="313505" cy="363959"/>
          </a:xfrm>
          <a:prstGeom prst="rect">
            <a:avLst/>
          </a:prstGeom>
        </p:spPr>
      </p:pic>
      <p:cxnSp>
        <p:nvCxnSpPr>
          <p:cNvPr id="191" name="Straight Arrow Connector 190"/>
          <p:cNvCxnSpPr>
            <a:endCxn id="151" idx="0"/>
          </p:cNvCxnSpPr>
          <p:nvPr/>
        </p:nvCxnSpPr>
        <p:spPr>
          <a:xfrm flipH="1">
            <a:off x="2641770" y="3373332"/>
            <a:ext cx="109187" cy="231275"/>
          </a:xfrm>
          <a:prstGeom prst="straightConnector1">
            <a:avLst/>
          </a:prstGeom>
          <a:ln w="3175" cmpd="sng">
            <a:solidFill>
              <a:srgbClr val="33CC33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2" name="Picture 19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1833" y="3157390"/>
            <a:ext cx="240879" cy="478629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29" b="97637" l="6745" r="976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5983" y="3610217"/>
            <a:ext cx="240879" cy="478629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6977" y="3172332"/>
            <a:ext cx="302788" cy="564959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251" r="98745">
                        <a14:backgroundMark x1="15690" y1="18294" x2="15690" y2="18294"/>
                        <a14:backgroundMark x1="84310" y1="82155" x2="84310" y2="82155"/>
                        <a14:backgroundMark x1="28243" y1="13468" x2="28243" y2="13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1598" y="3083476"/>
            <a:ext cx="265264" cy="494945"/>
          </a:xfrm>
          <a:prstGeom prst="rect">
            <a:avLst/>
          </a:prstGeom>
        </p:spPr>
      </p:pic>
      <p:grpSp>
        <p:nvGrpSpPr>
          <p:cNvPr id="196" name="Group 195"/>
          <p:cNvGrpSpPr/>
          <p:nvPr/>
        </p:nvGrpSpPr>
        <p:grpSpPr>
          <a:xfrm>
            <a:off x="7758872" y="5537140"/>
            <a:ext cx="385650" cy="234368"/>
            <a:chOff x="4489709" y="2746254"/>
            <a:chExt cx="385650" cy="234368"/>
          </a:xfrm>
        </p:grpSpPr>
        <p:pic>
          <p:nvPicPr>
            <p:cNvPr id="197" name="Picture 196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198" name="Picture 197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199" name="Picture 198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grpSp>
        <p:nvGrpSpPr>
          <p:cNvPr id="200" name="Group 199"/>
          <p:cNvGrpSpPr/>
          <p:nvPr/>
        </p:nvGrpSpPr>
        <p:grpSpPr>
          <a:xfrm>
            <a:off x="5501705" y="4346681"/>
            <a:ext cx="385650" cy="234368"/>
            <a:chOff x="4489709" y="2746254"/>
            <a:chExt cx="385650" cy="234368"/>
          </a:xfrm>
        </p:grpSpPr>
        <p:pic>
          <p:nvPicPr>
            <p:cNvPr id="201" name="Picture 200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02" name="Picture 201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03" name="Picture 202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grpSp>
        <p:nvGrpSpPr>
          <p:cNvPr id="204" name="Group 203"/>
          <p:cNvGrpSpPr/>
          <p:nvPr/>
        </p:nvGrpSpPr>
        <p:grpSpPr>
          <a:xfrm>
            <a:off x="5816049" y="4414825"/>
            <a:ext cx="385650" cy="234368"/>
            <a:chOff x="4489709" y="2746254"/>
            <a:chExt cx="385650" cy="234368"/>
          </a:xfrm>
        </p:grpSpPr>
        <p:pic>
          <p:nvPicPr>
            <p:cNvPr id="205" name="Picture 204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06" name="Picture 205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07" name="Picture 206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grpSp>
        <p:nvGrpSpPr>
          <p:cNvPr id="208" name="Group 207"/>
          <p:cNvGrpSpPr/>
          <p:nvPr/>
        </p:nvGrpSpPr>
        <p:grpSpPr>
          <a:xfrm>
            <a:off x="6642226" y="4474105"/>
            <a:ext cx="385650" cy="234368"/>
            <a:chOff x="4489709" y="2746254"/>
            <a:chExt cx="385650" cy="234368"/>
          </a:xfrm>
        </p:grpSpPr>
        <p:pic>
          <p:nvPicPr>
            <p:cNvPr id="209" name="Picture 208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10" name="Picture 209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11" name="Picture 210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grpSp>
        <p:nvGrpSpPr>
          <p:cNvPr id="212" name="Group 211"/>
          <p:cNvGrpSpPr/>
          <p:nvPr/>
        </p:nvGrpSpPr>
        <p:grpSpPr>
          <a:xfrm>
            <a:off x="6141268" y="4390027"/>
            <a:ext cx="385650" cy="234368"/>
            <a:chOff x="4489709" y="2746254"/>
            <a:chExt cx="385650" cy="234368"/>
          </a:xfrm>
        </p:grpSpPr>
        <p:pic>
          <p:nvPicPr>
            <p:cNvPr id="213" name="Picture 212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14" name="Picture 213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15" name="Picture 214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pic>
        <p:nvPicPr>
          <p:cNvPr id="216" name="Picture 2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426" y="4537159"/>
            <a:ext cx="503318" cy="185480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794626" y="4346681"/>
            <a:ext cx="385650" cy="234368"/>
            <a:chOff x="4489709" y="2746254"/>
            <a:chExt cx="385650" cy="234368"/>
          </a:xfrm>
        </p:grpSpPr>
        <p:pic>
          <p:nvPicPr>
            <p:cNvPr id="218" name="Picture 217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19" name="Picture 218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20" name="Picture 219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grpSp>
        <p:nvGrpSpPr>
          <p:cNvPr id="221" name="Group 220"/>
          <p:cNvGrpSpPr/>
          <p:nvPr/>
        </p:nvGrpSpPr>
        <p:grpSpPr>
          <a:xfrm>
            <a:off x="6408976" y="4350870"/>
            <a:ext cx="385650" cy="234368"/>
            <a:chOff x="4489709" y="2746254"/>
            <a:chExt cx="385650" cy="234368"/>
          </a:xfrm>
        </p:grpSpPr>
        <p:pic>
          <p:nvPicPr>
            <p:cNvPr id="222" name="Picture 221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23" name="Picture 222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24" name="Picture 223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grpSp>
        <p:nvGrpSpPr>
          <p:cNvPr id="225" name="Group 224"/>
          <p:cNvGrpSpPr/>
          <p:nvPr/>
        </p:nvGrpSpPr>
        <p:grpSpPr>
          <a:xfrm>
            <a:off x="5448735" y="5239379"/>
            <a:ext cx="385650" cy="234368"/>
            <a:chOff x="4489709" y="2746254"/>
            <a:chExt cx="385650" cy="234368"/>
          </a:xfrm>
        </p:grpSpPr>
        <p:pic>
          <p:nvPicPr>
            <p:cNvPr id="226" name="Picture 225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27" name="Picture 226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28" name="Picture 227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sp>
        <p:nvSpPr>
          <p:cNvPr id="229" name="TextBox 228"/>
          <p:cNvSpPr txBox="1"/>
          <p:nvPr/>
        </p:nvSpPr>
        <p:spPr>
          <a:xfrm>
            <a:off x="6460782" y="4266296"/>
            <a:ext cx="216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,</a:t>
            </a:r>
            <a:endParaRPr lang="en-US" sz="1000" dirty="0"/>
          </a:p>
        </p:txBody>
      </p:sp>
      <p:sp>
        <p:nvSpPr>
          <p:cNvPr id="230" name="TextBox 229"/>
          <p:cNvSpPr txBox="1"/>
          <p:nvPr/>
        </p:nvSpPr>
        <p:spPr>
          <a:xfrm>
            <a:off x="6613182" y="4418696"/>
            <a:ext cx="216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,</a:t>
            </a:r>
            <a:endParaRPr lang="en-US" sz="1000" dirty="0"/>
          </a:p>
        </p:txBody>
      </p:sp>
      <p:sp>
        <p:nvSpPr>
          <p:cNvPr id="231" name="TextBox 230"/>
          <p:cNvSpPr txBox="1"/>
          <p:nvPr/>
        </p:nvSpPr>
        <p:spPr>
          <a:xfrm>
            <a:off x="5686356" y="4275256"/>
            <a:ext cx="216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,</a:t>
            </a:r>
            <a:endParaRPr lang="en-US" sz="1000" dirty="0"/>
          </a:p>
        </p:txBody>
      </p:sp>
      <p:sp>
        <p:nvSpPr>
          <p:cNvPr id="232" name="TextBox 231"/>
          <p:cNvSpPr txBox="1"/>
          <p:nvPr/>
        </p:nvSpPr>
        <p:spPr>
          <a:xfrm>
            <a:off x="5522438" y="4466108"/>
            <a:ext cx="216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,</a:t>
            </a:r>
            <a:endParaRPr lang="en-US" sz="1000" dirty="0"/>
          </a:p>
        </p:txBody>
      </p:sp>
      <p:sp>
        <p:nvSpPr>
          <p:cNvPr id="233" name="TextBox 232"/>
          <p:cNvSpPr txBox="1"/>
          <p:nvPr/>
        </p:nvSpPr>
        <p:spPr>
          <a:xfrm>
            <a:off x="5232072" y="4347477"/>
            <a:ext cx="216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,</a:t>
            </a:r>
            <a:endParaRPr lang="en-US" sz="1000" dirty="0"/>
          </a:p>
        </p:txBody>
      </p:sp>
      <p:sp>
        <p:nvSpPr>
          <p:cNvPr id="234" name="TextBox 233"/>
          <p:cNvSpPr txBox="1"/>
          <p:nvPr/>
        </p:nvSpPr>
        <p:spPr>
          <a:xfrm>
            <a:off x="7969952" y="5832225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,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015997" y="39585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6" name="Freeform 235"/>
          <p:cNvSpPr/>
          <p:nvPr/>
        </p:nvSpPr>
        <p:spPr>
          <a:xfrm>
            <a:off x="1256297" y="3458979"/>
            <a:ext cx="76599" cy="292100"/>
          </a:xfrm>
          <a:custGeom>
            <a:avLst/>
            <a:gdLst>
              <a:gd name="connsiteX0" fmla="*/ 55033 w 76599"/>
              <a:gd name="connsiteY0" fmla="*/ 292100 h 292100"/>
              <a:gd name="connsiteX1" fmla="*/ 8467 w 76599"/>
              <a:gd name="connsiteY1" fmla="*/ 220133 h 292100"/>
              <a:gd name="connsiteX2" fmla="*/ 76200 w 76599"/>
              <a:gd name="connsiteY2" fmla="*/ 169333 h 292100"/>
              <a:gd name="connsiteX3" fmla="*/ 0 w 76599"/>
              <a:gd name="connsiteY3" fmla="*/ 135467 h 292100"/>
              <a:gd name="connsiteX4" fmla="*/ 76200 w 76599"/>
              <a:gd name="connsiteY4" fmla="*/ 97367 h 292100"/>
              <a:gd name="connsiteX5" fmla="*/ 29633 w 76599"/>
              <a:gd name="connsiteY5" fmla="*/ 71967 h 292100"/>
              <a:gd name="connsiteX6" fmla="*/ 21167 w 76599"/>
              <a:gd name="connsiteY6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99" h="292100">
                <a:moveTo>
                  <a:pt x="55033" y="292100"/>
                </a:moveTo>
                <a:cubicBezTo>
                  <a:pt x="29986" y="266347"/>
                  <a:pt x="4939" y="240594"/>
                  <a:pt x="8467" y="220133"/>
                </a:cubicBezTo>
                <a:cubicBezTo>
                  <a:pt x="11995" y="199672"/>
                  <a:pt x="77611" y="183444"/>
                  <a:pt x="76200" y="169333"/>
                </a:cubicBezTo>
                <a:cubicBezTo>
                  <a:pt x="74789" y="155222"/>
                  <a:pt x="0" y="147461"/>
                  <a:pt x="0" y="135467"/>
                </a:cubicBezTo>
                <a:cubicBezTo>
                  <a:pt x="0" y="123473"/>
                  <a:pt x="71261" y="107950"/>
                  <a:pt x="76200" y="97367"/>
                </a:cubicBezTo>
                <a:cubicBezTo>
                  <a:pt x="81139" y="86784"/>
                  <a:pt x="38805" y="88195"/>
                  <a:pt x="29633" y="71967"/>
                </a:cubicBezTo>
                <a:cubicBezTo>
                  <a:pt x="20461" y="55739"/>
                  <a:pt x="21167" y="0"/>
                  <a:pt x="21167" y="0"/>
                </a:cubicBezTo>
              </a:path>
            </a:pathLst>
          </a:cu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1338279" y="3458906"/>
            <a:ext cx="76599" cy="292100"/>
          </a:xfrm>
          <a:custGeom>
            <a:avLst/>
            <a:gdLst>
              <a:gd name="connsiteX0" fmla="*/ 55033 w 76599"/>
              <a:gd name="connsiteY0" fmla="*/ 292100 h 292100"/>
              <a:gd name="connsiteX1" fmla="*/ 8467 w 76599"/>
              <a:gd name="connsiteY1" fmla="*/ 220133 h 292100"/>
              <a:gd name="connsiteX2" fmla="*/ 76200 w 76599"/>
              <a:gd name="connsiteY2" fmla="*/ 169333 h 292100"/>
              <a:gd name="connsiteX3" fmla="*/ 0 w 76599"/>
              <a:gd name="connsiteY3" fmla="*/ 135467 h 292100"/>
              <a:gd name="connsiteX4" fmla="*/ 76200 w 76599"/>
              <a:gd name="connsiteY4" fmla="*/ 97367 h 292100"/>
              <a:gd name="connsiteX5" fmla="*/ 29633 w 76599"/>
              <a:gd name="connsiteY5" fmla="*/ 71967 h 292100"/>
              <a:gd name="connsiteX6" fmla="*/ 21167 w 76599"/>
              <a:gd name="connsiteY6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99" h="292100">
                <a:moveTo>
                  <a:pt x="55033" y="292100"/>
                </a:moveTo>
                <a:cubicBezTo>
                  <a:pt x="29986" y="266347"/>
                  <a:pt x="4939" y="240594"/>
                  <a:pt x="8467" y="220133"/>
                </a:cubicBezTo>
                <a:cubicBezTo>
                  <a:pt x="11995" y="199672"/>
                  <a:pt x="77611" y="183444"/>
                  <a:pt x="76200" y="169333"/>
                </a:cubicBezTo>
                <a:cubicBezTo>
                  <a:pt x="74789" y="155222"/>
                  <a:pt x="0" y="147461"/>
                  <a:pt x="0" y="135467"/>
                </a:cubicBezTo>
                <a:cubicBezTo>
                  <a:pt x="0" y="123473"/>
                  <a:pt x="71261" y="107950"/>
                  <a:pt x="76200" y="97367"/>
                </a:cubicBezTo>
                <a:cubicBezTo>
                  <a:pt x="81139" y="86784"/>
                  <a:pt x="38805" y="88195"/>
                  <a:pt x="29633" y="71967"/>
                </a:cubicBezTo>
                <a:cubicBezTo>
                  <a:pt x="20461" y="55739"/>
                  <a:pt x="21167" y="0"/>
                  <a:pt x="21167" y="0"/>
                </a:cubicBezTo>
              </a:path>
            </a:pathLst>
          </a:cu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>
            <a:off x="1420261" y="3480577"/>
            <a:ext cx="76599" cy="265545"/>
          </a:xfrm>
          <a:custGeom>
            <a:avLst/>
            <a:gdLst>
              <a:gd name="connsiteX0" fmla="*/ 55033 w 76599"/>
              <a:gd name="connsiteY0" fmla="*/ 292100 h 292100"/>
              <a:gd name="connsiteX1" fmla="*/ 8467 w 76599"/>
              <a:gd name="connsiteY1" fmla="*/ 220133 h 292100"/>
              <a:gd name="connsiteX2" fmla="*/ 76200 w 76599"/>
              <a:gd name="connsiteY2" fmla="*/ 169333 h 292100"/>
              <a:gd name="connsiteX3" fmla="*/ 0 w 76599"/>
              <a:gd name="connsiteY3" fmla="*/ 135467 h 292100"/>
              <a:gd name="connsiteX4" fmla="*/ 76200 w 76599"/>
              <a:gd name="connsiteY4" fmla="*/ 97367 h 292100"/>
              <a:gd name="connsiteX5" fmla="*/ 29633 w 76599"/>
              <a:gd name="connsiteY5" fmla="*/ 71967 h 292100"/>
              <a:gd name="connsiteX6" fmla="*/ 21167 w 76599"/>
              <a:gd name="connsiteY6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99" h="292100">
                <a:moveTo>
                  <a:pt x="55033" y="292100"/>
                </a:moveTo>
                <a:cubicBezTo>
                  <a:pt x="29986" y="266347"/>
                  <a:pt x="4939" y="240594"/>
                  <a:pt x="8467" y="220133"/>
                </a:cubicBezTo>
                <a:cubicBezTo>
                  <a:pt x="11995" y="199672"/>
                  <a:pt x="77611" y="183444"/>
                  <a:pt x="76200" y="169333"/>
                </a:cubicBezTo>
                <a:cubicBezTo>
                  <a:pt x="74789" y="155222"/>
                  <a:pt x="0" y="147461"/>
                  <a:pt x="0" y="135467"/>
                </a:cubicBezTo>
                <a:cubicBezTo>
                  <a:pt x="0" y="123473"/>
                  <a:pt x="71261" y="107950"/>
                  <a:pt x="76200" y="97367"/>
                </a:cubicBezTo>
                <a:cubicBezTo>
                  <a:pt x="81139" y="86784"/>
                  <a:pt x="38805" y="88195"/>
                  <a:pt x="29633" y="71967"/>
                </a:cubicBezTo>
                <a:cubicBezTo>
                  <a:pt x="20461" y="55739"/>
                  <a:pt x="21167" y="0"/>
                  <a:pt x="21167" y="0"/>
                </a:cubicBezTo>
              </a:path>
            </a:pathLst>
          </a:cu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Arrow Connector 238"/>
          <p:cNvCxnSpPr/>
          <p:nvPr/>
        </p:nvCxnSpPr>
        <p:spPr>
          <a:xfrm flipV="1">
            <a:off x="1276355" y="3410202"/>
            <a:ext cx="0" cy="29555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 flipV="1">
            <a:off x="1441454" y="3427146"/>
            <a:ext cx="0" cy="29555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flipV="1">
            <a:off x="1361039" y="3431391"/>
            <a:ext cx="0" cy="29555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>
            <a:off x="937301" y="347730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  <a:latin typeface="Gill Sans"/>
                <a:cs typeface="Gill Sans"/>
              </a:rPr>
              <a:t>Heat</a:t>
            </a:r>
            <a:endParaRPr lang="en-US" sz="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1893489" y="4186629"/>
            <a:ext cx="385650" cy="234368"/>
            <a:chOff x="4489709" y="2746254"/>
            <a:chExt cx="385650" cy="234368"/>
          </a:xfrm>
        </p:grpSpPr>
        <p:pic>
          <p:nvPicPr>
            <p:cNvPr id="244" name="Picture 243" descr="phytoplankton5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5" y="2817998"/>
              <a:ext cx="171184" cy="162624"/>
            </a:xfrm>
            <a:prstGeom prst="rect">
              <a:avLst/>
            </a:prstGeom>
          </p:spPr>
        </p:pic>
        <p:pic>
          <p:nvPicPr>
            <p:cNvPr id="245" name="Picture 244" descr="phytoplankton2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6010" y="2810995"/>
              <a:ext cx="181930" cy="121438"/>
            </a:xfrm>
            <a:prstGeom prst="rect">
              <a:avLst/>
            </a:prstGeom>
          </p:spPr>
        </p:pic>
        <p:pic>
          <p:nvPicPr>
            <p:cNvPr id="246" name="Picture 245" descr="phytoplankton1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9" y="2746254"/>
              <a:ext cx="243306" cy="175180"/>
            </a:xfrm>
            <a:prstGeom prst="rect">
              <a:avLst/>
            </a:prstGeom>
          </p:spPr>
        </p:pic>
      </p:grpSp>
      <p:pic>
        <p:nvPicPr>
          <p:cNvPr id="247" name="Picture 246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22" y="4238464"/>
            <a:ext cx="84982" cy="93130"/>
          </a:xfrm>
          <a:prstGeom prst="rect">
            <a:avLst/>
          </a:prstGeom>
        </p:spPr>
      </p:pic>
      <p:pic>
        <p:nvPicPr>
          <p:cNvPr id="248" name="Picture 247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22" y="4352764"/>
            <a:ext cx="84982" cy="93130"/>
          </a:xfrm>
          <a:prstGeom prst="rect">
            <a:avLst/>
          </a:prstGeom>
        </p:spPr>
      </p:pic>
      <p:pic>
        <p:nvPicPr>
          <p:cNvPr id="249" name="Picture 248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22" y="4247989"/>
            <a:ext cx="84982" cy="93130"/>
          </a:xfrm>
          <a:prstGeom prst="rect">
            <a:avLst/>
          </a:prstGeom>
        </p:spPr>
      </p:pic>
      <p:pic>
        <p:nvPicPr>
          <p:cNvPr id="250" name="Picture 249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77" y="4346681"/>
            <a:ext cx="84982" cy="93130"/>
          </a:xfrm>
          <a:prstGeom prst="rect">
            <a:avLst/>
          </a:prstGeom>
        </p:spPr>
      </p:pic>
      <p:pic>
        <p:nvPicPr>
          <p:cNvPr id="251" name="Picture 250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61" y="4327867"/>
            <a:ext cx="84982" cy="93130"/>
          </a:xfrm>
          <a:prstGeom prst="rect">
            <a:avLst/>
          </a:prstGeom>
        </p:spPr>
      </p:pic>
      <p:pic>
        <p:nvPicPr>
          <p:cNvPr id="252" name="Picture 251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45" y="4309053"/>
            <a:ext cx="84982" cy="93130"/>
          </a:xfrm>
          <a:prstGeom prst="rect">
            <a:avLst/>
          </a:prstGeom>
        </p:spPr>
      </p:pic>
      <p:pic>
        <p:nvPicPr>
          <p:cNvPr id="253" name="Picture 252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72" y="4417143"/>
            <a:ext cx="84982" cy="93130"/>
          </a:xfrm>
          <a:prstGeom prst="rect">
            <a:avLst/>
          </a:prstGeom>
        </p:spPr>
      </p:pic>
      <p:pic>
        <p:nvPicPr>
          <p:cNvPr id="254" name="Picture 253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81" y="4414182"/>
            <a:ext cx="84982" cy="93130"/>
          </a:xfrm>
          <a:prstGeom prst="rect">
            <a:avLst/>
          </a:prstGeom>
        </p:spPr>
      </p:pic>
      <p:pic>
        <p:nvPicPr>
          <p:cNvPr id="255" name="Picture 254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22" y="4400389"/>
            <a:ext cx="84982" cy="93130"/>
          </a:xfrm>
          <a:prstGeom prst="rect">
            <a:avLst/>
          </a:prstGeom>
        </p:spPr>
      </p:pic>
      <p:pic>
        <p:nvPicPr>
          <p:cNvPr id="256" name="Picture 255" descr="phytoplankton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1" y="5810306"/>
            <a:ext cx="84982" cy="93130"/>
          </a:xfrm>
          <a:prstGeom prst="rect">
            <a:avLst/>
          </a:prstGeom>
        </p:spPr>
      </p:pic>
      <p:grpSp>
        <p:nvGrpSpPr>
          <p:cNvPr id="257" name="Group 256"/>
          <p:cNvGrpSpPr/>
          <p:nvPr/>
        </p:nvGrpSpPr>
        <p:grpSpPr>
          <a:xfrm>
            <a:off x="7788628" y="5359803"/>
            <a:ext cx="153203" cy="152940"/>
            <a:chOff x="7675331" y="4830290"/>
            <a:chExt cx="153203" cy="152940"/>
          </a:xfrm>
        </p:grpSpPr>
        <p:pic>
          <p:nvPicPr>
            <p:cNvPr id="258" name="Picture 257" descr="didinium-gargantua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331" y="4843994"/>
              <a:ext cx="84008" cy="96561"/>
            </a:xfrm>
            <a:prstGeom prst="rect">
              <a:avLst/>
            </a:prstGeom>
          </p:spPr>
        </p:pic>
        <p:pic>
          <p:nvPicPr>
            <p:cNvPr id="259" name="Picture 258" descr="tintinnid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946" y="4830290"/>
              <a:ext cx="69588" cy="152940"/>
            </a:xfrm>
            <a:prstGeom prst="rect">
              <a:avLst/>
            </a:prstGeom>
          </p:spPr>
        </p:pic>
      </p:grpSp>
      <p:grpSp>
        <p:nvGrpSpPr>
          <p:cNvPr id="260" name="Group 259"/>
          <p:cNvGrpSpPr/>
          <p:nvPr/>
        </p:nvGrpSpPr>
        <p:grpSpPr>
          <a:xfrm>
            <a:off x="1883713" y="4555533"/>
            <a:ext cx="153203" cy="152940"/>
            <a:chOff x="7675331" y="4830290"/>
            <a:chExt cx="153203" cy="152940"/>
          </a:xfrm>
        </p:grpSpPr>
        <p:pic>
          <p:nvPicPr>
            <p:cNvPr id="261" name="Picture 260" descr="didinium-gargantua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331" y="4843994"/>
              <a:ext cx="84008" cy="96561"/>
            </a:xfrm>
            <a:prstGeom prst="rect">
              <a:avLst/>
            </a:prstGeom>
          </p:spPr>
        </p:pic>
        <p:pic>
          <p:nvPicPr>
            <p:cNvPr id="262" name="Picture 261" descr="tintinnid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946" y="4830290"/>
              <a:ext cx="69588" cy="152940"/>
            </a:xfrm>
            <a:prstGeom prst="rect">
              <a:avLst/>
            </a:prstGeom>
          </p:spPr>
        </p:pic>
      </p:grpSp>
      <p:grpSp>
        <p:nvGrpSpPr>
          <p:cNvPr id="263" name="Group 262"/>
          <p:cNvGrpSpPr/>
          <p:nvPr/>
        </p:nvGrpSpPr>
        <p:grpSpPr>
          <a:xfrm>
            <a:off x="3125223" y="4317459"/>
            <a:ext cx="153203" cy="152940"/>
            <a:chOff x="7675331" y="4830290"/>
            <a:chExt cx="153203" cy="152940"/>
          </a:xfrm>
        </p:grpSpPr>
        <p:pic>
          <p:nvPicPr>
            <p:cNvPr id="264" name="Picture 263" descr="didinium-gargantua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331" y="4843994"/>
              <a:ext cx="84008" cy="96561"/>
            </a:xfrm>
            <a:prstGeom prst="rect">
              <a:avLst/>
            </a:prstGeom>
          </p:spPr>
        </p:pic>
        <p:pic>
          <p:nvPicPr>
            <p:cNvPr id="265" name="Picture 264" descr="tintinnid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946" y="4830290"/>
              <a:ext cx="69588" cy="152940"/>
            </a:xfrm>
            <a:prstGeom prst="rect">
              <a:avLst/>
            </a:prstGeom>
          </p:spPr>
        </p:pic>
      </p:grpSp>
      <p:grpSp>
        <p:nvGrpSpPr>
          <p:cNvPr id="266" name="Group 265"/>
          <p:cNvGrpSpPr/>
          <p:nvPr/>
        </p:nvGrpSpPr>
        <p:grpSpPr>
          <a:xfrm>
            <a:off x="1747903" y="4193741"/>
            <a:ext cx="153203" cy="152940"/>
            <a:chOff x="7675331" y="4830290"/>
            <a:chExt cx="153203" cy="152940"/>
          </a:xfrm>
        </p:grpSpPr>
        <p:pic>
          <p:nvPicPr>
            <p:cNvPr id="267" name="Picture 266" descr="didinium-gargantua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331" y="4843994"/>
              <a:ext cx="84008" cy="96561"/>
            </a:xfrm>
            <a:prstGeom prst="rect">
              <a:avLst/>
            </a:prstGeom>
          </p:spPr>
        </p:pic>
        <p:pic>
          <p:nvPicPr>
            <p:cNvPr id="268" name="Picture 267" descr="tintinnid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946" y="4830290"/>
              <a:ext cx="69588" cy="152940"/>
            </a:xfrm>
            <a:prstGeom prst="rect">
              <a:avLst/>
            </a:prstGeom>
          </p:spPr>
        </p:pic>
      </p:grpSp>
      <p:sp>
        <p:nvSpPr>
          <p:cNvPr id="269" name="TextBox 268"/>
          <p:cNvSpPr txBox="1"/>
          <p:nvPr/>
        </p:nvSpPr>
        <p:spPr>
          <a:xfrm>
            <a:off x="1940415" y="4415469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2092815" y="4513894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2227729" y="4174159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1957289" y="4291738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2379352" y="4336089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2781867" y="4228808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3184382" y="4121527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3317022" y="4325638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3449662" y="4529749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2739349" y="4178124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3015198" y="4467778"/>
            <a:ext cx="2182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,</a:t>
            </a:r>
          </a:p>
        </p:txBody>
      </p:sp>
      <p:pic>
        <p:nvPicPr>
          <p:cNvPr id="280" name="Picture 279" descr="salp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8" y="4117524"/>
            <a:ext cx="287048" cy="182993"/>
          </a:xfrm>
          <a:prstGeom prst="rect">
            <a:avLst/>
          </a:prstGeom>
        </p:spPr>
      </p:pic>
      <p:pic>
        <p:nvPicPr>
          <p:cNvPr id="281" name="Picture 280" descr="salp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15" y="4508107"/>
            <a:ext cx="287048" cy="182993"/>
          </a:xfrm>
          <a:prstGeom prst="rect">
            <a:avLst/>
          </a:prstGeom>
        </p:spPr>
      </p:pic>
      <p:pic>
        <p:nvPicPr>
          <p:cNvPr id="282" name="Picture 281" descr="salp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75" y="4599603"/>
            <a:ext cx="287048" cy="182993"/>
          </a:xfrm>
          <a:prstGeom prst="rect">
            <a:avLst/>
          </a:prstGeom>
        </p:spPr>
      </p:pic>
      <p:pic>
        <p:nvPicPr>
          <p:cNvPr id="283" name="Picture 282" descr="salp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04" y="4230649"/>
            <a:ext cx="287048" cy="182993"/>
          </a:xfrm>
          <a:prstGeom prst="rect">
            <a:avLst/>
          </a:prstGeom>
        </p:spPr>
      </p:pic>
      <p:pic>
        <p:nvPicPr>
          <p:cNvPr id="284" name="Picture 283" descr="salp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61" y="4123801"/>
            <a:ext cx="287048" cy="182993"/>
          </a:xfrm>
          <a:prstGeom prst="rect">
            <a:avLst/>
          </a:prstGeom>
        </p:spPr>
      </p:pic>
      <p:pic>
        <p:nvPicPr>
          <p:cNvPr id="285" name="Picture 284" descr="salp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13" y="5132805"/>
            <a:ext cx="311617" cy="198656"/>
          </a:xfrm>
          <a:prstGeom prst="rect">
            <a:avLst/>
          </a:prstGeom>
        </p:spPr>
      </p:pic>
      <p:cxnSp>
        <p:nvCxnSpPr>
          <p:cNvPr id="286" name="Straight Arrow Connector 285"/>
          <p:cNvCxnSpPr/>
          <p:nvPr/>
        </p:nvCxnSpPr>
        <p:spPr>
          <a:xfrm flipH="1" flipV="1">
            <a:off x="1261334" y="1977446"/>
            <a:ext cx="674247" cy="49093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" name="Rectangle 286"/>
          <p:cNvSpPr/>
          <p:nvPr/>
        </p:nvSpPr>
        <p:spPr>
          <a:xfrm>
            <a:off x="987932" y="1613897"/>
            <a:ext cx="601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Wind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</a:rPr>
              <a:t>(current)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1512949" y="1575904"/>
            <a:ext cx="631791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Wind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</a:rPr>
              <a:t>(mid 21</a:t>
            </a:r>
            <a:r>
              <a:rPr lang="en-US" sz="900" baseline="30000" dirty="0" smtClean="0">
                <a:solidFill>
                  <a:srgbClr val="FF0000"/>
                </a:solidFill>
              </a:rPr>
              <a:t>st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</a:rPr>
              <a:t>century?)</a:t>
            </a:r>
            <a:endParaRPr lang="en-US" sz="900" dirty="0">
              <a:solidFill>
                <a:srgbClr val="FF0000"/>
              </a:solidFill>
            </a:endParaRPr>
          </a:p>
        </p:txBody>
      </p:sp>
      <p:cxnSp>
        <p:nvCxnSpPr>
          <p:cNvPr id="289" name="Straight Arrow Connector 288"/>
          <p:cNvCxnSpPr/>
          <p:nvPr/>
        </p:nvCxnSpPr>
        <p:spPr>
          <a:xfrm flipH="1" flipV="1">
            <a:off x="1729412" y="2086550"/>
            <a:ext cx="674247" cy="490939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 flipH="1">
            <a:off x="948429" y="2219022"/>
            <a:ext cx="389850" cy="138500"/>
          </a:xfrm>
          <a:prstGeom prst="straightConnector1">
            <a:avLst/>
          </a:prstGeom>
          <a:ln>
            <a:solidFill>
              <a:srgbClr val="00CCFF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1" name="Rectangle 290"/>
          <p:cNvSpPr/>
          <p:nvPr/>
        </p:nvSpPr>
        <p:spPr>
          <a:xfrm>
            <a:off x="964109" y="2226162"/>
            <a:ext cx="671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00CCFF"/>
                </a:solidFill>
              </a:rPr>
              <a:t>Wind</a:t>
            </a:r>
          </a:p>
          <a:p>
            <a:pPr algn="ctr"/>
            <a:r>
              <a:rPr lang="en-US" sz="900" dirty="0" smtClean="0">
                <a:solidFill>
                  <a:srgbClr val="00CCFF"/>
                </a:solidFill>
              </a:rPr>
              <a:t>(Pre-LTER)</a:t>
            </a:r>
            <a:endParaRPr lang="en-US" sz="900" dirty="0">
              <a:solidFill>
                <a:srgbClr val="00CC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>
            <a:off x="1967329" y="3704513"/>
            <a:ext cx="797094" cy="200286"/>
          </a:xfrm>
          <a:custGeom>
            <a:avLst/>
            <a:gdLst>
              <a:gd name="connsiteX0" fmla="*/ 287879 w 599029"/>
              <a:gd name="connsiteY0" fmla="*/ 22225 h 165573"/>
              <a:gd name="connsiteX1" fmla="*/ 287879 w 599029"/>
              <a:gd name="connsiteY1" fmla="*/ 22225 h 165573"/>
              <a:gd name="connsiteX2" fmla="*/ 256129 w 599029"/>
              <a:gd name="connsiteY2" fmla="*/ 25400 h 165573"/>
              <a:gd name="connsiteX3" fmla="*/ 265654 w 599029"/>
              <a:gd name="connsiteY3" fmla="*/ 31750 h 165573"/>
              <a:gd name="connsiteX4" fmla="*/ 284704 w 599029"/>
              <a:gd name="connsiteY4" fmla="*/ 41275 h 165573"/>
              <a:gd name="connsiteX5" fmla="*/ 281529 w 599029"/>
              <a:gd name="connsiteY5" fmla="*/ 63500 h 165573"/>
              <a:gd name="connsiteX6" fmla="*/ 189454 w 599029"/>
              <a:gd name="connsiteY6" fmla="*/ 66675 h 165573"/>
              <a:gd name="connsiteX7" fmla="*/ 157704 w 599029"/>
              <a:gd name="connsiteY7" fmla="*/ 76200 h 165573"/>
              <a:gd name="connsiteX8" fmla="*/ 148179 w 599029"/>
              <a:gd name="connsiteY8" fmla="*/ 79375 h 165573"/>
              <a:gd name="connsiteX9" fmla="*/ 195804 w 599029"/>
              <a:gd name="connsiteY9" fmla="*/ 92075 h 165573"/>
              <a:gd name="connsiteX10" fmla="*/ 192629 w 599029"/>
              <a:gd name="connsiteY10" fmla="*/ 101600 h 165573"/>
              <a:gd name="connsiteX11" fmla="*/ 122779 w 599029"/>
              <a:gd name="connsiteY11" fmla="*/ 104775 h 165573"/>
              <a:gd name="connsiteX12" fmla="*/ 81504 w 599029"/>
              <a:gd name="connsiteY12" fmla="*/ 114300 h 165573"/>
              <a:gd name="connsiteX13" fmla="*/ 62454 w 599029"/>
              <a:gd name="connsiteY13" fmla="*/ 120650 h 165573"/>
              <a:gd name="connsiteX14" fmla="*/ 52929 w 599029"/>
              <a:gd name="connsiteY14" fmla="*/ 123825 h 165573"/>
              <a:gd name="connsiteX15" fmla="*/ 40229 w 599029"/>
              <a:gd name="connsiteY15" fmla="*/ 127000 h 165573"/>
              <a:gd name="connsiteX16" fmla="*/ 11654 w 599029"/>
              <a:gd name="connsiteY16" fmla="*/ 142875 h 165573"/>
              <a:gd name="connsiteX17" fmla="*/ 110079 w 599029"/>
              <a:gd name="connsiteY17" fmla="*/ 149225 h 165573"/>
              <a:gd name="connsiteX18" fmla="*/ 135479 w 599029"/>
              <a:gd name="connsiteY18" fmla="*/ 136525 h 165573"/>
              <a:gd name="connsiteX19" fmla="*/ 237079 w 599029"/>
              <a:gd name="connsiteY19" fmla="*/ 139700 h 165573"/>
              <a:gd name="connsiteX20" fmla="*/ 249779 w 599029"/>
              <a:gd name="connsiteY20" fmla="*/ 146050 h 165573"/>
              <a:gd name="connsiteX21" fmla="*/ 281529 w 599029"/>
              <a:gd name="connsiteY21" fmla="*/ 142875 h 165573"/>
              <a:gd name="connsiteX22" fmla="*/ 329154 w 599029"/>
              <a:gd name="connsiteY22" fmla="*/ 146050 h 165573"/>
              <a:gd name="connsiteX23" fmla="*/ 338679 w 599029"/>
              <a:gd name="connsiteY23" fmla="*/ 149225 h 165573"/>
              <a:gd name="connsiteX24" fmla="*/ 395829 w 599029"/>
              <a:gd name="connsiteY24" fmla="*/ 146050 h 165573"/>
              <a:gd name="connsiteX25" fmla="*/ 389479 w 599029"/>
              <a:gd name="connsiteY25" fmla="*/ 130175 h 165573"/>
              <a:gd name="connsiteX26" fmla="*/ 297404 w 599029"/>
              <a:gd name="connsiteY26" fmla="*/ 127000 h 165573"/>
              <a:gd name="connsiteX27" fmla="*/ 287879 w 599029"/>
              <a:gd name="connsiteY27" fmla="*/ 123825 h 165573"/>
              <a:gd name="connsiteX28" fmla="*/ 272004 w 599029"/>
              <a:gd name="connsiteY28" fmla="*/ 101600 h 165573"/>
              <a:gd name="connsiteX29" fmla="*/ 281529 w 599029"/>
              <a:gd name="connsiteY29" fmla="*/ 82550 h 165573"/>
              <a:gd name="connsiteX30" fmla="*/ 306929 w 599029"/>
              <a:gd name="connsiteY30" fmla="*/ 73025 h 165573"/>
              <a:gd name="connsiteX31" fmla="*/ 335504 w 599029"/>
              <a:gd name="connsiteY31" fmla="*/ 66675 h 165573"/>
              <a:gd name="connsiteX32" fmla="*/ 348204 w 599029"/>
              <a:gd name="connsiteY32" fmla="*/ 63500 h 165573"/>
              <a:gd name="connsiteX33" fmla="*/ 402179 w 599029"/>
              <a:gd name="connsiteY33" fmla="*/ 60325 h 165573"/>
              <a:gd name="connsiteX34" fmla="*/ 348204 w 599029"/>
              <a:gd name="connsiteY34" fmla="*/ 50800 h 165573"/>
              <a:gd name="connsiteX35" fmla="*/ 341854 w 599029"/>
              <a:gd name="connsiteY35" fmla="*/ 41275 h 165573"/>
              <a:gd name="connsiteX36" fmla="*/ 348204 w 599029"/>
              <a:gd name="connsiteY36" fmla="*/ 22225 h 165573"/>
              <a:gd name="connsiteX37" fmla="*/ 364079 w 599029"/>
              <a:gd name="connsiteY37" fmla="*/ 15875 h 165573"/>
              <a:gd name="connsiteX38" fmla="*/ 430754 w 599029"/>
              <a:gd name="connsiteY38" fmla="*/ 19050 h 165573"/>
              <a:gd name="connsiteX39" fmla="*/ 548229 w 599029"/>
              <a:gd name="connsiteY39" fmla="*/ 12700 h 165573"/>
              <a:gd name="connsiteX40" fmla="*/ 560929 w 599029"/>
              <a:gd name="connsiteY40" fmla="*/ 9525 h 165573"/>
              <a:gd name="connsiteX41" fmla="*/ 579979 w 599029"/>
              <a:gd name="connsiteY41" fmla="*/ 6350 h 165573"/>
              <a:gd name="connsiteX42" fmla="*/ 599029 w 599029"/>
              <a:gd name="connsiteY42" fmla="*/ 0 h 165573"/>
              <a:gd name="connsiteX43" fmla="*/ 370429 w 599029"/>
              <a:gd name="connsiteY43" fmla="*/ 19050 h 16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9029" h="165573">
                <a:moveTo>
                  <a:pt x="287879" y="22225"/>
                </a:moveTo>
                <a:lnTo>
                  <a:pt x="287879" y="22225"/>
                </a:lnTo>
                <a:cubicBezTo>
                  <a:pt x="277296" y="23283"/>
                  <a:pt x="265905" y="21210"/>
                  <a:pt x="256129" y="25400"/>
                </a:cubicBezTo>
                <a:cubicBezTo>
                  <a:pt x="252622" y="26903"/>
                  <a:pt x="262241" y="30043"/>
                  <a:pt x="265654" y="31750"/>
                </a:cubicBezTo>
                <a:cubicBezTo>
                  <a:pt x="291944" y="44895"/>
                  <a:pt x="257407" y="23077"/>
                  <a:pt x="284704" y="41275"/>
                </a:cubicBezTo>
                <a:cubicBezTo>
                  <a:pt x="287934" y="46121"/>
                  <a:pt x="301740" y="60342"/>
                  <a:pt x="281529" y="63500"/>
                </a:cubicBezTo>
                <a:cubicBezTo>
                  <a:pt x="251187" y="68241"/>
                  <a:pt x="220146" y="65617"/>
                  <a:pt x="189454" y="66675"/>
                </a:cubicBezTo>
                <a:cubicBezTo>
                  <a:pt x="170260" y="71473"/>
                  <a:pt x="180894" y="68470"/>
                  <a:pt x="157704" y="76200"/>
                </a:cubicBezTo>
                <a:lnTo>
                  <a:pt x="148179" y="79375"/>
                </a:lnTo>
                <a:cubicBezTo>
                  <a:pt x="156996" y="105827"/>
                  <a:pt x="143822" y="76081"/>
                  <a:pt x="195804" y="92075"/>
                </a:cubicBezTo>
                <a:cubicBezTo>
                  <a:pt x="199003" y="93059"/>
                  <a:pt x="195926" y="101027"/>
                  <a:pt x="192629" y="101600"/>
                </a:cubicBezTo>
                <a:cubicBezTo>
                  <a:pt x="169666" y="105594"/>
                  <a:pt x="146062" y="103717"/>
                  <a:pt x="122779" y="104775"/>
                </a:cubicBezTo>
                <a:cubicBezTo>
                  <a:pt x="110186" y="107294"/>
                  <a:pt x="92992" y="110471"/>
                  <a:pt x="81504" y="114300"/>
                </a:cubicBezTo>
                <a:lnTo>
                  <a:pt x="62454" y="120650"/>
                </a:lnTo>
                <a:cubicBezTo>
                  <a:pt x="59279" y="121708"/>
                  <a:pt x="56176" y="123013"/>
                  <a:pt x="52929" y="123825"/>
                </a:cubicBezTo>
                <a:lnTo>
                  <a:pt x="40229" y="127000"/>
                </a:lnTo>
                <a:cubicBezTo>
                  <a:pt x="18394" y="141556"/>
                  <a:pt x="28419" y="137287"/>
                  <a:pt x="11654" y="142875"/>
                </a:cubicBezTo>
                <a:cubicBezTo>
                  <a:pt x="-13289" y="180290"/>
                  <a:pt x="-5732" y="163348"/>
                  <a:pt x="110079" y="149225"/>
                </a:cubicBezTo>
                <a:cubicBezTo>
                  <a:pt x="119475" y="148079"/>
                  <a:pt x="135479" y="136525"/>
                  <a:pt x="135479" y="136525"/>
                </a:cubicBezTo>
                <a:cubicBezTo>
                  <a:pt x="169346" y="137583"/>
                  <a:pt x="203313" y="136886"/>
                  <a:pt x="237079" y="139700"/>
                </a:cubicBezTo>
                <a:cubicBezTo>
                  <a:pt x="241796" y="140093"/>
                  <a:pt x="245058" y="145713"/>
                  <a:pt x="249779" y="146050"/>
                </a:cubicBezTo>
                <a:cubicBezTo>
                  <a:pt x="260388" y="146808"/>
                  <a:pt x="270946" y="143933"/>
                  <a:pt x="281529" y="142875"/>
                </a:cubicBezTo>
                <a:cubicBezTo>
                  <a:pt x="297404" y="143933"/>
                  <a:pt x="313341" y="144293"/>
                  <a:pt x="329154" y="146050"/>
                </a:cubicBezTo>
                <a:cubicBezTo>
                  <a:pt x="332480" y="146420"/>
                  <a:pt x="335332" y="149225"/>
                  <a:pt x="338679" y="149225"/>
                </a:cubicBezTo>
                <a:cubicBezTo>
                  <a:pt x="357758" y="149225"/>
                  <a:pt x="376779" y="147108"/>
                  <a:pt x="395829" y="146050"/>
                </a:cubicBezTo>
                <a:cubicBezTo>
                  <a:pt x="398211" y="138903"/>
                  <a:pt x="404068" y="131543"/>
                  <a:pt x="389479" y="130175"/>
                </a:cubicBezTo>
                <a:cubicBezTo>
                  <a:pt x="358903" y="127309"/>
                  <a:pt x="328096" y="128058"/>
                  <a:pt x="297404" y="127000"/>
                </a:cubicBezTo>
                <a:cubicBezTo>
                  <a:pt x="294229" y="125942"/>
                  <a:pt x="290602" y="125770"/>
                  <a:pt x="287879" y="123825"/>
                </a:cubicBezTo>
                <a:cubicBezTo>
                  <a:pt x="274696" y="114408"/>
                  <a:pt x="276019" y="113646"/>
                  <a:pt x="272004" y="101600"/>
                </a:cubicBezTo>
                <a:cubicBezTo>
                  <a:pt x="273912" y="95877"/>
                  <a:pt x="276144" y="86397"/>
                  <a:pt x="281529" y="82550"/>
                </a:cubicBezTo>
                <a:cubicBezTo>
                  <a:pt x="283766" y="80952"/>
                  <a:pt x="301831" y="74482"/>
                  <a:pt x="306929" y="73025"/>
                </a:cubicBezTo>
                <a:cubicBezTo>
                  <a:pt x="320480" y="69153"/>
                  <a:pt x="320773" y="69949"/>
                  <a:pt x="335504" y="66675"/>
                </a:cubicBezTo>
                <a:cubicBezTo>
                  <a:pt x="339764" y="65728"/>
                  <a:pt x="343860" y="63914"/>
                  <a:pt x="348204" y="63500"/>
                </a:cubicBezTo>
                <a:cubicBezTo>
                  <a:pt x="366146" y="61791"/>
                  <a:pt x="384187" y="61383"/>
                  <a:pt x="402179" y="60325"/>
                </a:cubicBezTo>
                <a:cubicBezTo>
                  <a:pt x="374982" y="42193"/>
                  <a:pt x="417141" y="68034"/>
                  <a:pt x="348204" y="50800"/>
                </a:cubicBezTo>
                <a:cubicBezTo>
                  <a:pt x="344502" y="49875"/>
                  <a:pt x="343971" y="44450"/>
                  <a:pt x="341854" y="41275"/>
                </a:cubicBezTo>
                <a:cubicBezTo>
                  <a:pt x="343971" y="34925"/>
                  <a:pt x="343796" y="27262"/>
                  <a:pt x="348204" y="22225"/>
                </a:cubicBezTo>
                <a:cubicBezTo>
                  <a:pt x="351957" y="17936"/>
                  <a:pt x="358384" y="16094"/>
                  <a:pt x="364079" y="15875"/>
                </a:cubicBezTo>
                <a:lnTo>
                  <a:pt x="430754" y="19050"/>
                </a:lnTo>
                <a:cubicBezTo>
                  <a:pt x="501874" y="16827"/>
                  <a:pt x="504842" y="22341"/>
                  <a:pt x="548229" y="12700"/>
                </a:cubicBezTo>
                <a:cubicBezTo>
                  <a:pt x="552489" y="11753"/>
                  <a:pt x="556650" y="10381"/>
                  <a:pt x="560929" y="9525"/>
                </a:cubicBezTo>
                <a:cubicBezTo>
                  <a:pt x="567242" y="8262"/>
                  <a:pt x="573734" y="7911"/>
                  <a:pt x="579979" y="6350"/>
                </a:cubicBezTo>
                <a:cubicBezTo>
                  <a:pt x="586473" y="4727"/>
                  <a:pt x="599029" y="0"/>
                  <a:pt x="599029" y="0"/>
                </a:cubicBezTo>
                <a:lnTo>
                  <a:pt x="370429" y="19050"/>
                </a:lnTo>
              </a:path>
            </a:pathLst>
          </a:custGeom>
          <a:solidFill>
            <a:srgbClr val="00CCFF"/>
          </a:solidFill>
          <a:ln>
            <a:solidFill>
              <a:srgbClr val="00CCFF"/>
            </a:solidFill>
          </a:ln>
          <a:effectLst>
            <a:outerShdw blurRad="40000" dist="20000" dir="5400000" rotWithShape="0">
              <a:srgbClr val="0000FF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extBox 292"/>
          <p:cNvSpPr txBox="1"/>
          <p:nvPr/>
        </p:nvSpPr>
        <p:spPr>
          <a:xfrm>
            <a:off x="1774807" y="3663522"/>
            <a:ext cx="987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Gill Sans"/>
                <a:cs typeface="Gill Sans"/>
              </a:rPr>
              <a:t>Glacial </a:t>
            </a:r>
          </a:p>
          <a:p>
            <a:pPr algn="ctr"/>
            <a:r>
              <a:rPr lang="en-US" sz="800" dirty="0" smtClean="0">
                <a:latin typeface="Gill Sans"/>
                <a:cs typeface="Gill Sans"/>
              </a:rPr>
              <a:t>Melt-water</a:t>
            </a:r>
            <a:endParaRPr lang="en-US" sz="8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64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New View … New Frontier</a:t>
            </a:r>
            <a:endParaRPr lang="en-US" dirty="0"/>
          </a:p>
        </p:txBody>
      </p:sp>
      <p:pic>
        <p:nvPicPr>
          <p:cNvPr id="4" name="Content Placeholder 8" descr="4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3" r="-12743"/>
          <a:stretch>
            <a:fillRect/>
          </a:stretch>
        </p:blipFill>
        <p:spPr bwMode="auto">
          <a:xfrm>
            <a:off x="-152400" y="990600"/>
            <a:ext cx="95370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860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4" r="55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458200" cy="48006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WAP is undergoing changes driven by the circumpolar current communication to the continental shelf.</a:t>
            </a:r>
          </a:p>
          <a:p>
            <a:pPr>
              <a:spcBef>
                <a:spcPts val="300"/>
              </a:spcBef>
            </a:pPr>
            <a:endParaRPr lang="en-US" sz="3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north is transitioning to a sub-polar marine system with an increased importance of the microbial loop. </a:t>
            </a:r>
          </a:p>
          <a:p>
            <a:pPr>
              <a:spcBef>
                <a:spcPts val="300"/>
              </a:spcBef>
            </a:pPr>
            <a:endParaRPr lang="en-US" sz="3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changes in the northern system are reflected in higher trophic levels</a:t>
            </a:r>
          </a:p>
          <a:p>
            <a:pPr>
              <a:spcBef>
                <a:spcPts val="300"/>
              </a:spcBef>
            </a:pPr>
            <a:endParaRPr lang="en-US" sz="3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8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_201101220109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/>
          <a:stretch/>
        </p:blipFill>
        <p:spPr>
          <a:xfrm>
            <a:off x="-1" y="-60702"/>
            <a:ext cx="9144001" cy="632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5715000"/>
            <a:ext cx="430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rucool.marine.rutgers.edu</a:t>
            </a:r>
            <a:endParaRPr lang="en-US" sz="2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8400" y="76200"/>
            <a:ext cx="2743200" cy="1143000"/>
          </a:xfrm>
        </p:spPr>
        <p:txBody>
          <a:bodyPr/>
          <a:lstStyle/>
          <a:p>
            <a:r>
              <a:rPr lang="en-US"/>
              <a:t>Thank You</a:t>
            </a:r>
            <a:r>
              <a:rPr lang="en-US" smtClean="0"/>
              <a:t>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-1" y="303946"/>
            <a:ext cx="9024351" cy="1159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smtClean="0"/>
              <a:t>What is Mixed Layer Depth (MLD)?</a:t>
            </a:r>
          </a:p>
          <a:p>
            <a:r>
              <a:rPr lang="en-US" sz="3700" dirty="0" smtClean="0"/>
              <a:t>How does it affect Primary Productivity?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519"/>
          <a:stretch/>
        </p:blipFill>
        <p:spPr>
          <a:xfrm>
            <a:off x="4993310" y="1800245"/>
            <a:ext cx="3706745" cy="3866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2312" y="624840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Gille</a:t>
            </a:r>
            <a:r>
              <a:rPr lang="en-US" dirty="0" smtClean="0">
                <a:solidFill>
                  <a:schemeClr val="bg1"/>
                </a:solidFill>
              </a:rPr>
              <a:t>, 2010 (Nature Geosciences)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7708" r="50368"/>
          <a:stretch/>
        </p:blipFill>
        <p:spPr>
          <a:xfrm>
            <a:off x="879258" y="1800245"/>
            <a:ext cx="3658142" cy="3866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20" y="2833292"/>
            <a:ext cx="86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Well-lit</a:t>
            </a:r>
          </a:p>
          <a:p>
            <a:pPr algn="ctr"/>
            <a:r>
              <a:rPr lang="en-US" dirty="0" smtClean="0"/>
              <a:t>Zone</a:t>
            </a:r>
          </a:p>
        </p:txBody>
      </p:sp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7" y="1159788"/>
            <a:ext cx="8319067" cy="5241012"/>
          </a:xfr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167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accent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Phytoplankton in the WAP</a:t>
            </a:r>
            <a:endParaRPr lang="en-US" kern="0" dirty="0"/>
          </a:p>
        </p:txBody>
      </p:sp>
      <p:sp>
        <p:nvSpPr>
          <p:cNvPr id="11" name="Rectangle 10"/>
          <p:cNvSpPr/>
          <p:nvPr/>
        </p:nvSpPr>
        <p:spPr>
          <a:xfrm>
            <a:off x="6000705" y="6400800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ArialMT" charset="0"/>
              </a:rPr>
              <a:t>Courtesy of </a:t>
            </a:r>
            <a:r>
              <a:rPr lang="en-US" sz="1400" i="1" dirty="0" err="1">
                <a:solidFill>
                  <a:schemeClr val="bg1"/>
                </a:solidFill>
                <a:latin typeface="ArialMT" charset="0"/>
              </a:rPr>
              <a:t>Zina</a:t>
            </a:r>
            <a:r>
              <a:rPr lang="en-US" sz="1400" i="1" dirty="0">
                <a:solidFill>
                  <a:schemeClr val="bg1"/>
                </a:solidFill>
                <a:latin typeface="ArialMT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ArialMT" charset="0"/>
              </a:rPr>
              <a:t>Deretsky</a:t>
            </a:r>
            <a:r>
              <a:rPr lang="en-US" sz="1400" i="1" dirty="0">
                <a:solidFill>
                  <a:schemeClr val="bg1"/>
                </a:solidFill>
                <a:latin typeface="ArialMT" charset="0"/>
              </a:rPr>
              <a:t> / NSF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WAP Canyons: “</a:t>
            </a:r>
            <a:r>
              <a:rPr lang="en-US" i="1" dirty="0"/>
              <a:t>Biological Hotspots</a:t>
            </a:r>
            <a:r>
              <a:rPr lang="en-US" dirty="0"/>
              <a:t>”</a:t>
            </a:r>
          </a:p>
        </p:txBody>
      </p:sp>
      <p:pic>
        <p:nvPicPr>
          <p:cNvPr id="13" name="Content Placeholder 12" descr="PalLTERBathyMap_RE.pn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06835"/>
            <a:ext cx="5350527" cy="5410200"/>
          </a:xfrm>
        </p:spPr>
      </p:pic>
      <p:sp>
        <p:nvSpPr>
          <p:cNvPr id="20" name="Content Placeholder 19"/>
          <p:cNvSpPr>
            <a:spLocks noGrp="1"/>
          </p:cNvSpPr>
          <p:nvPr>
            <p:ph sz="half" idx="4294967295"/>
          </p:nvPr>
        </p:nvSpPr>
        <p:spPr>
          <a:xfrm>
            <a:off x="5105400" y="1659260"/>
            <a:ext cx="4038600" cy="1749425"/>
          </a:xfrm>
        </p:spPr>
        <p:txBody>
          <a:bodyPr/>
          <a:lstStyle/>
          <a:p>
            <a:r>
              <a:rPr lang="en-US" kern="1200" dirty="0" smtClean="0">
                <a:solidFill>
                  <a:srgbClr val="FFFFFF"/>
                </a:solidFill>
                <a:latin typeface="Calibri"/>
                <a:cs typeface="Calibri"/>
              </a:rPr>
              <a:t>“Biological Hotspots” </a:t>
            </a:r>
            <a:r>
              <a:rPr lang="en-US" kern="1200" dirty="0">
                <a:solidFill>
                  <a:srgbClr val="FFFFFF"/>
                </a:solidFill>
                <a:latin typeface="Calibri"/>
                <a:cs typeface="Calibri"/>
              </a:rPr>
              <a:t>along the </a:t>
            </a:r>
            <a:r>
              <a:rPr lang="en-US" kern="1200" dirty="0" smtClean="0">
                <a:solidFill>
                  <a:srgbClr val="FFFFFF"/>
                </a:solidFill>
                <a:latin typeface="Calibri"/>
                <a:cs typeface="Calibri"/>
              </a:rPr>
              <a:t>Peninsula associated with </a:t>
            </a:r>
            <a:r>
              <a:rPr lang="en-US" b="1" kern="1200" dirty="0" smtClean="0">
                <a:solidFill>
                  <a:srgbClr val="71CDFF"/>
                </a:solidFill>
                <a:latin typeface="Calibri"/>
                <a:cs typeface="Calibri"/>
              </a:rPr>
              <a:t>deep </a:t>
            </a:r>
            <a:r>
              <a:rPr lang="en-US" b="1" kern="1200" dirty="0">
                <a:solidFill>
                  <a:srgbClr val="71CDFF"/>
                </a:solidFill>
                <a:latin typeface="Calibri"/>
                <a:cs typeface="Calibri"/>
              </a:rPr>
              <a:t>undersea </a:t>
            </a:r>
            <a:r>
              <a:rPr lang="en-US" b="1" kern="1200" dirty="0" smtClean="0">
                <a:solidFill>
                  <a:srgbClr val="71CDFF"/>
                </a:solidFill>
                <a:latin typeface="Calibri"/>
                <a:cs typeface="Calibri"/>
              </a:rPr>
              <a:t>canyons</a:t>
            </a:r>
            <a:r>
              <a:rPr lang="en-US" kern="120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en-US" b="1" dirty="0">
              <a:solidFill>
                <a:srgbClr val="71CDFF"/>
              </a:solidFill>
              <a:latin typeface="Calibri"/>
              <a:cs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74644" y="2412784"/>
            <a:ext cx="537344" cy="30527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33266" y="4284455"/>
            <a:ext cx="537344" cy="30527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8" idx="1"/>
            <a:endCxn id="14" idx="6"/>
          </p:cNvCxnSpPr>
          <p:nvPr/>
        </p:nvCxnSpPr>
        <p:spPr>
          <a:xfrm flipH="1" flipV="1">
            <a:off x="3111988" y="2565422"/>
            <a:ext cx="2725517" cy="1466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37505" y="3709148"/>
            <a:ext cx="214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Palmer Deep Canyon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(near Anvers Island)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7505" y="4512309"/>
            <a:ext cx="193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  <a:cs typeface="Calibri"/>
              </a:rPr>
              <a:t>Margarite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 Trough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(near Avian Island)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23" name="Straight Arrow Connector 22"/>
          <p:cNvCxnSpPr>
            <a:stCxn id="21" idx="1"/>
            <a:endCxn id="15" idx="6"/>
          </p:cNvCxnSpPr>
          <p:nvPr/>
        </p:nvCxnSpPr>
        <p:spPr>
          <a:xfrm flipH="1" flipV="1">
            <a:off x="3370610" y="4437093"/>
            <a:ext cx="2466895" cy="398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837505" y="5372946"/>
            <a:ext cx="2544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ewly discovered canyon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(near Charcot Island)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466919" y="5834454"/>
            <a:ext cx="537344" cy="30527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29" idx="1"/>
            <a:endCxn id="31" idx="6"/>
          </p:cNvCxnSpPr>
          <p:nvPr/>
        </p:nvCxnSpPr>
        <p:spPr>
          <a:xfrm flipH="1">
            <a:off x="3004263" y="5696112"/>
            <a:ext cx="2833242" cy="290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667" b="16667"/>
          <a:stretch/>
        </p:blipFill>
        <p:spPr>
          <a:xfrm>
            <a:off x="0" y="1764268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6412468"/>
            <a:ext cx="416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NASA, air temperature rise 1880-2005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Antarctic Peninsula is warming and losing </a:t>
            </a:r>
            <a:r>
              <a:rPr lang="en-US" dirty="0" smtClean="0"/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antarctica_blu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193800"/>
            <a:ext cx="2281429" cy="2286000"/>
          </a:xfrm>
          <a:prstGeom prst="rect">
            <a:avLst/>
          </a:prstGeom>
        </p:spPr>
      </p:pic>
      <p:pic>
        <p:nvPicPr>
          <p:cNvPr id="8" name="Picture 7" descr="peninsula_etopo1_bathy_bedmap2coast_shelf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79" y="1143000"/>
            <a:ext cx="6666709" cy="5486400"/>
          </a:xfrm>
          <a:prstGeom prst="rect">
            <a:avLst/>
          </a:prstGeom>
        </p:spPr>
      </p:pic>
      <p:sp>
        <p:nvSpPr>
          <p:cNvPr id="9" name="5-Point Star 8"/>
          <p:cNvSpPr>
            <a:spLocks noChangeAspect="1"/>
          </p:cNvSpPr>
          <p:nvPr/>
        </p:nvSpPr>
        <p:spPr>
          <a:xfrm>
            <a:off x="6032500" y="4381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 flipH="1">
            <a:off x="7235189" y="2222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8376014">
            <a:off x="6324601" y="3347353"/>
            <a:ext cx="1623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Antarctic Peninsula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47889" y="1709460"/>
            <a:ext cx="1132191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Palmer Station</a:t>
            </a:r>
          </a:p>
          <a:p>
            <a:r>
              <a:rPr lang="en-US" sz="1200" dirty="0" smtClean="0"/>
              <a:t>(Anvers Island)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142955" y="4518660"/>
            <a:ext cx="1244902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Rothera</a:t>
            </a:r>
          </a:p>
          <a:p>
            <a:r>
              <a:rPr lang="en-US" sz="1200" dirty="0" smtClean="0"/>
              <a:t>(Adelaide Island)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10792" y="404330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 Shelf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The West Antarctic Peninsula (WAP)</a:t>
            </a:r>
            <a:br>
              <a:rPr lang="en-US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206"/>
          <a:stretch/>
        </p:blipFill>
        <p:spPr>
          <a:xfrm>
            <a:off x="355600" y="1066800"/>
            <a:ext cx="8564314" cy="554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Our research platform – Palmer </a:t>
            </a:r>
            <a:r>
              <a:rPr lang="en-US" smtClean="0"/>
              <a:t>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973395"/>
            <a:ext cx="8648700" cy="57703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Our research platform – Palmer </a:t>
            </a:r>
            <a:r>
              <a:rPr lang="en-US" smtClean="0"/>
              <a:t>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il Attachme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02" y="-323504"/>
            <a:ext cx="4217082" cy="2732318"/>
          </a:xfrm>
          <a:prstGeom prst="rect">
            <a:avLst/>
          </a:prstGeom>
        </p:spPr>
      </p:pic>
      <p:pic>
        <p:nvPicPr>
          <p:cNvPr id="4" name="Picture 3" descr="Mail Attachment 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02" y="2408814"/>
            <a:ext cx="4217082" cy="255806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228238" y="3762240"/>
            <a:ext cx="1221996" cy="5990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41572" y="3498982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Palmer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Station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 descr="Mail Attachment 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02" y="4876533"/>
            <a:ext cx="4226370" cy="2738336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9" idx="0"/>
            <a:endCxn id="9" idx="0"/>
          </p:cNvCxnSpPr>
          <p:nvPr/>
        </p:nvCxnSpPr>
        <p:spPr>
          <a:xfrm>
            <a:off x="6952104" y="965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341979" y="930275"/>
            <a:ext cx="1058324" cy="435035"/>
            <a:chOff x="5311775" y="930275"/>
            <a:chExt cx="1058324" cy="435035"/>
          </a:xfrm>
        </p:grpSpPr>
        <p:sp>
          <p:nvSpPr>
            <p:cNvPr id="9" name="TextBox 8"/>
            <p:cNvSpPr txBox="1"/>
            <p:nvPr/>
          </p:nvSpPr>
          <p:spPr>
            <a:xfrm>
              <a:off x="5473700" y="9652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150 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5311775" y="930275"/>
              <a:ext cx="234950" cy="190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261421" y="3667840"/>
            <a:ext cx="1058324" cy="435035"/>
            <a:chOff x="5311775" y="930275"/>
            <a:chExt cx="1058324" cy="435035"/>
          </a:xfrm>
        </p:grpSpPr>
        <p:sp>
          <p:nvSpPr>
            <p:cNvPr id="21" name="TextBox 20"/>
            <p:cNvSpPr txBox="1"/>
            <p:nvPr/>
          </p:nvSpPr>
          <p:spPr>
            <a:xfrm>
              <a:off x="5473700" y="9652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150 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5311775" y="930275"/>
              <a:ext cx="234950" cy="190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130290" y="5737940"/>
            <a:ext cx="1058324" cy="435035"/>
            <a:chOff x="5311775" y="930275"/>
            <a:chExt cx="1058324" cy="435035"/>
          </a:xfrm>
        </p:grpSpPr>
        <p:sp>
          <p:nvSpPr>
            <p:cNvPr id="24" name="TextBox 23"/>
            <p:cNvSpPr txBox="1"/>
            <p:nvPr/>
          </p:nvSpPr>
          <p:spPr>
            <a:xfrm>
              <a:off x="5473700" y="9652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150 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5311775" y="930275"/>
              <a:ext cx="234950" cy="190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723458" y="3702765"/>
            <a:ext cx="1344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Year 2004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3458" y="5559108"/>
            <a:ext cx="1344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Year 2013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23458" y="1083555"/>
            <a:ext cx="1344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Year 1974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Title 3"/>
          <p:cNvSpPr>
            <a:spLocks noGrp="1"/>
          </p:cNvSpPr>
          <p:nvPr>
            <p:ph type="title"/>
          </p:nvPr>
        </p:nvSpPr>
        <p:spPr>
          <a:xfrm>
            <a:off x="-152400" y="553930"/>
            <a:ext cx="3505200" cy="1143000"/>
          </a:xfrm>
        </p:spPr>
        <p:txBody>
          <a:bodyPr/>
          <a:lstStyle/>
          <a:p>
            <a:r>
              <a:rPr lang="en-US" dirty="0"/>
              <a:t>The glacier at Palmer is </a:t>
            </a:r>
            <a:r>
              <a:rPr lang="en-US" dirty="0" smtClean="0"/>
              <a:t>shrinking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08" r="3071"/>
          <a:stretch/>
        </p:blipFill>
        <p:spPr>
          <a:xfrm>
            <a:off x="0" y="0"/>
            <a:ext cx="9144000" cy="69172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724400" cy="2316162"/>
          </a:xfrm>
        </p:spPr>
        <p:txBody>
          <a:bodyPr/>
          <a:lstStyle/>
          <a:p>
            <a:r>
              <a:rPr lang="en-US" sz="4000" dirty="0" smtClean="0"/>
              <a:t>Plants at Palmer St.,</a:t>
            </a:r>
            <a:br>
              <a:rPr lang="en-US" sz="4000" dirty="0" smtClean="0"/>
            </a:br>
            <a:r>
              <a:rPr lang="en-US" sz="4000" dirty="0" smtClean="0"/>
              <a:t>Greening of Antarctica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7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7015"/>
          <a:stretch/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891605"/>
            <a:ext cx="5791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Land-Shelf-Ocean </a:t>
            </a:r>
            <a:r>
              <a:rPr lang="en-US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Connectivity, Ecosystem Resilience and Transformation in a Sea-Ice Influenced Pelagic Ecosystem</a:t>
            </a:r>
            <a:r>
              <a:rPr lang="en-US" i="1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endParaRPr lang="en-US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endParaRPr lang="en-US" sz="2000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90" y="223590"/>
            <a:ext cx="1224210" cy="122421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90600" y="443805"/>
            <a:ext cx="5791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PALMER ANTARCTICA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LONG TERM ECOLOGICAL RESEARCH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6" y="5171532"/>
            <a:ext cx="914400" cy="916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94" y="4541149"/>
            <a:ext cx="914400" cy="914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75" y="5764485"/>
            <a:ext cx="914400" cy="908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499" r="40000" b="10001"/>
          <a:stretch/>
        </p:blipFill>
        <p:spPr>
          <a:xfrm>
            <a:off x="7016489" y="4541149"/>
            <a:ext cx="914400" cy="9153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13602"/>
          <a:stretch/>
        </p:blipFill>
        <p:spPr>
          <a:xfrm>
            <a:off x="1553706" y="5761479"/>
            <a:ext cx="913431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r="31894"/>
          <a:stretch/>
        </p:blipFill>
        <p:spPr>
          <a:xfrm>
            <a:off x="5650551" y="5761479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2" name="Picture 61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b="10000"/>
          <a:stretch/>
        </p:blipFill>
        <p:spPr>
          <a:xfrm>
            <a:off x="2919402" y="4541149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164812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4" name="Picture 63"/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7"/>
          <a:stretch/>
        </p:blipFill>
        <p:spPr>
          <a:xfrm>
            <a:off x="4285098" y="4541149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5" name="Picture 64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2500"/>
          <a:stretch/>
        </p:blipFill>
        <p:spPr>
          <a:xfrm>
            <a:off x="7016489" y="5761479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3" r="15714"/>
          <a:stretch/>
        </p:blipFill>
        <p:spPr>
          <a:xfrm>
            <a:off x="4284613" y="5761479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" name="Picture 66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06" y="4541149"/>
            <a:ext cx="914400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91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7094</TotalTime>
  <Words>904</Words>
  <Application>Microsoft Macintosh PowerPoint</Application>
  <PresentationFormat>On-screen Show (4:3)</PresentationFormat>
  <Paragraphs>274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ArialMT</vt:lpstr>
      <vt:lpstr>Calibri</vt:lpstr>
      <vt:lpstr>Geneva</vt:lpstr>
      <vt:lpstr>Gill Sans</vt:lpstr>
      <vt:lpstr>ＭＳ Ｐゴシック</vt:lpstr>
      <vt:lpstr>Default Design</vt:lpstr>
      <vt:lpstr>THE LONG-TERM ECOLOGICAL RESEARCH (PAL-LTER) IN THE WEST ANTARCTIC PENINSULA</vt:lpstr>
      <vt:lpstr>Contents</vt:lpstr>
      <vt:lpstr>West Antarctic Peninsula is warming and losing ice</vt:lpstr>
      <vt:lpstr> The West Antarctic Peninsula (WAP) </vt:lpstr>
      <vt:lpstr>Our research platform – Palmer Station</vt:lpstr>
      <vt:lpstr>Our research platform – Palmer Station</vt:lpstr>
      <vt:lpstr>The glacier at Palmer is shrinking</vt:lpstr>
      <vt:lpstr>Plants at Palmer St., Greening of Antarctica</vt:lpstr>
      <vt:lpstr>PowerPoint Presentation</vt:lpstr>
      <vt:lpstr>PowerPoint Presentation</vt:lpstr>
      <vt:lpstr>West Antarctic Peninsula LTER Marine Ecosystem</vt:lpstr>
      <vt:lpstr>Bi-weekly sampling at station B &amp; E</vt:lpstr>
      <vt:lpstr>PAL-LTER HAS MAINTAINED A 24 YEAR TIME SERIES ALONG THE WAP</vt:lpstr>
      <vt:lpstr>PowerPoint Presentation</vt:lpstr>
      <vt:lpstr>12% decrease in chl</vt:lpstr>
      <vt:lpstr>Big ice winters drive the larger phytoplankton spring blooms, which primes the food web as a whole</vt:lpstr>
      <vt:lpstr>PowerPoint Presentation</vt:lpstr>
      <vt:lpstr>Phytoplankton blooms associated with shallower mixed layer depths</vt:lpstr>
      <vt:lpstr>Zooplankton ecology</vt:lpstr>
      <vt:lpstr>Decadal shifts in highest trophic levels </vt:lpstr>
      <vt:lpstr>PowerPoint Presentation</vt:lpstr>
      <vt:lpstr>New View … New Frontier</vt:lpstr>
      <vt:lpstr>Conclusions</vt:lpstr>
      <vt:lpstr>Thank You!</vt:lpstr>
      <vt:lpstr>PowerPoint Presentation</vt:lpstr>
      <vt:lpstr>PowerPoint Presentation</vt:lpstr>
      <vt:lpstr>WAP Canyons: “Biological Hotspots”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Filipa Carvalho</dc:creator>
  <cp:lastModifiedBy>Filipa Carvalho</cp:lastModifiedBy>
  <cp:revision>90</cp:revision>
  <cp:lastPrinted>2015-10-22T06:53:46Z</cp:lastPrinted>
  <dcterms:created xsi:type="dcterms:W3CDTF">2015-10-13T19:22:40Z</dcterms:created>
  <dcterms:modified xsi:type="dcterms:W3CDTF">2015-11-02T14:18:32Z</dcterms:modified>
</cp:coreProperties>
</file>