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18.xml" ContentType="application/vnd.openxmlformats-officedocument.presentationml.notesSlide+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3.xml" ContentType="application/vnd.openxmlformats-officedocument.presentationml.notesSlide+xml"/>
  <Override PartName="/ppt/notesSlides/notesSlide14.xml" ContentType="application/vnd.openxmlformats-officedocument.presentationml.notesSlide+xml"/>
  <Default Extension="wdp" ContentType="image/vnd.ms-photo"/>
  <Override PartName="/ppt/slideLayouts/slideLayout10.xml" ContentType="application/vnd.openxmlformats-officedocument.presentationml.slideLayout+xml"/>
  <Default Extension="gif" ContentType="image/gif"/>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Layouts/slideLayout3.xml" ContentType="application/vnd.openxmlformats-officedocument.presentationml.slideLayout+xml"/>
  <Default Extension="jpeg" ContentType="image/jpeg"/>
  <Override PartName="/ppt/notesSlides/notesSlide17.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1"/>
  </p:notesMasterIdLst>
  <p:sldIdLst>
    <p:sldId id="256" r:id="rId2"/>
    <p:sldId id="266" r:id="rId3"/>
    <p:sldId id="267" r:id="rId4"/>
    <p:sldId id="270" r:id="rId5"/>
    <p:sldId id="257" r:id="rId6"/>
    <p:sldId id="302" r:id="rId7"/>
    <p:sldId id="303" r:id="rId8"/>
    <p:sldId id="284" r:id="rId9"/>
    <p:sldId id="289" r:id="rId10"/>
    <p:sldId id="293" r:id="rId11"/>
    <p:sldId id="290" r:id="rId12"/>
    <p:sldId id="294" r:id="rId13"/>
    <p:sldId id="276" r:id="rId14"/>
    <p:sldId id="277" r:id="rId15"/>
    <p:sldId id="286" r:id="rId16"/>
    <p:sldId id="287" r:id="rId17"/>
    <p:sldId id="281" r:id="rId18"/>
    <p:sldId id="282" r:id="rId19"/>
    <p:sldId id="264" r:id="rId20"/>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34" autoAdjust="0"/>
    <p:restoredTop sz="87634" autoAdjust="0"/>
  </p:normalViewPr>
  <p:slideViewPr>
    <p:cSldViewPr snapToGrid="0" snapToObjects="1" showGuides="1">
      <p:cViewPr varScale="1">
        <p:scale>
          <a:sx n="64" d="100"/>
          <a:sy n="64" d="100"/>
        </p:scale>
        <p:origin x="-1560" y="-90"/>
      </p:cViewPr>
      <p:guideLst>
        <p:guide orient="horz" pos="2256"/>
        <p:guide pos="2880"/>
      </p:guideLst>
    </p:cSldViewPr>
  </p:slideViewPr>
  <p:notesTextViewPr>
    <p:cViewPr>
      <p:scale>
        <a:sx n="100" d="100"/>
        <a:sy n="100" d="100"/>
      </p:scale>
      <p:origin x="0" y="0"/>
    </p:cViewPr>
  </p:notesTextViewPr>
  <p:sorterViewPr>
    <p:cViewPr>
      <p:scale>
        <a:sx n="66" d="100"/>
        <a:sy n="66" d="100"/>
      </p:scale>
      <p:origin x="0" y="0"/>
    </p:cViewPr>
  </p:sorterViewPr>
  <p:notesViewPr>
    <p:cSldViewPr snapToGrid="0" snapToObjects="1">
      <p:cViewPr varScale="1">
        <p:scale>
          <a:sx n="55" d="100"/>
          <a:sy n="55" d="100"/>
        </p:scale>
        <p:origin x="-2892" y="-102"/>
      </p:cViewPr>
      <p:guideLst>
        <p:guide orient="horz" pos="2880"/>
        <p:guide pos="2160"/>
      </p:guideLst>
    </p:cSldViewPr>
  </p:notes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46CDB80-A82D-4FC1-B4AF-A30BC9ED7322}" type="datetimeFigureOut">
              <a:rPr lang="en-US" smtClean="0"/>
              <a:pPr/>
              <a:t>13-Apr-15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C4D476D-90FE-4E82-B72A-338BC53BE6A4}"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In this talk I will be presenting findings on how a non-standard oceanographic radar configuration can make it more possible to resolve finer-scale</a:t>
            </a:r>
            <a:r>
              <a:rPr lang="en-US" baseline="0" dirty="0" smtClean="0"/>
              <a:t> features of coastal phenomena.</a:t>
            </a:r>
            <a:endParaRPr lang="en-US" dirty="0"/>
          </a:p>
        </p:txBody>
      </p:sp>
      <p:sp>
        <p:nvSpPr>
          <p:cNvPr id="4" name="Slide Number Placeholder 3"/>
          <p:cNvSpPr>
            <a:spLocks noGrp="1"/>
          </p:cNvSpPr>
          <p:nvPr>
            <p:ph type="sldNum" sz="quarter" idx="10"/>
          </p:nvPr>
        </p:nvSpPr>
        <p:spPr/>
        <p:txBody>
          <a:bodyPr/>
          <a:lstStyle/>
          <a:p>
            <a:fld id="{EC4D476D-90FE-4E82-B72A-338BC53BE6A4}" type="slidenum">
              <a:rPr lang="en-US" smtClean="0"/>
              <a:pPr/>
              <a:t>1</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 composites</a:t>
            </a:r>
            <a:r>
              <a:rPr lang="en-US" baseline="0" dirty="0" smtClean="0"/>
              <a:t> are well within a standard deviation of the radials. </a:t>
            </a:r>
            <a:endParaRPr lang="en-US" dirty="0"/>
          </a:p>
        </p:txBody>
      </p:sp>
      <p:sp>
        <p:nvSpPr>
          <p:cNvPr id="4" name="Slide Number Placeholder 3"/>
          <p:cNvSpPr>
            <a:spLocks noGrp="1"/>
          </p:cNvSpPr>
          <p:nvPr>
            <p:ph type="sldNum" sz="quarter" idx="10"/>
          </p:nvPr>
        </p:nvSpPr>
        <p:spPr/>
        <p:txBody>
          <a:bodyPr/>
          <a:lstStyle/>
          <a:p>
            <a:fld id="{EC4D476D-90FE-4E82-B72A-338BC53BE6A4}" type="slidenum">
              <a:rPr lang="en-US" smtClean="0"/>
              <a:pPr/>
              <a:t>10</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We also compared the </a:t>
            </a:r>
            <a:r>
              <a:rPr lang="en-US" dirty="0" err="1" smtClean="0"/>
              <a:t>lowpassed</a:t>
            </a:r>
            <a:r>
              <a:rPr lang="en-US" dirty="0" smtClean="0"/>
              <a:t> radials</a:t>
            </a:r>
            <a:r>
              <a:rPr lang="en-US" baseline="0" dirty="0" smtClean="0"/>
              <a:t> and </a:t>
            </a:r>
            <a:r>
              <a:rPr lang="en-US" baseline="0" dirty="0" err="1" smtClean="0"/>
              <a:t>lowpassed</a:t>
            </a:r>
            <a:r>
              <a:rPr lang="en-US" baseline="0" dirty="0" smtClean="0"/>
              <a:t> combined radials and </a:t>
            </a:r>
            <a:r>
              <a:rPr lang="en-US" baseline="0" dirty="0" err="1" smtClean="0"/>
              <a:t>ellipticals</a:t>
            </a:r>
            <a:r>
              <a:rPr lang="en-US" baseline="0" dirty="0" smtClean="0"/>
              <a:t> to see if they resolved low-frequency signals in similar ways. </a:t>
            </a:r>
            <a:endParaRPr lang="en-US" dirty="0"/>
          </a:p>
        </p:txBody>
      </p:sp>
      <p:sp>
        <p:nvSpPr>
          <p:cNvPr id="4" name="Slide Number Placeholder 3"/>
          <p:cNvSpPr>
            <a:spLocks noGrp="1"/>
          </p:cNvSpPr>
          <p:nvPr>
            <p:ph type="sldNum" sz="quarter" idx="10"/>
          </p:nvPr>
        </p:nvSpPr>
        <p:spPr/>
        <p:txBody>
          <a:bodyPr/>
          <a:lstStyle/>
          <a:p>
            <a:fld id="{EC4D476D-90FE-4E82-B72A-338BC53BE6A4}" type="slidenum">
              <a:rPr lang="en-US" smtClean="0"/>
              <a:pPr/>
              <a:t>11</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 differences between the two are quite small,</a:t>
            </a:r>
            <a:r>
              <a:rPr lang="en-US" baseline="0" dirty="0" smtClean="0"/>
              <a:t> but since the composite surface current calculations were based on more samples (combined radial and elliptical), we have reason to believe that it provides a better measure </a:t>
            </a:r>
            <a:r>
              <a:rPr lang="en-US" baseline="0" smtClean="0"/>
              <a:t>of surface currents. </a:t>
            </a:r>
            <a:endParaRPr lang="en-US" dirty="0"/>
          </a:p>
        </p:txBody>
      </p:sp>
      <p:sp>
        <p:nvSpPr>
          <p:cNvPr id="4" name="Slide Number Placeholder 3"/>
          <p:cNvSpPr>
            <a:spLocks noGrp="1"/>
          </p:cNvSpPr>
          <p:nvPr>
            <p:ph type="sldNum" sz="quarter" idx="10"/>
          </p:nvPr>
        </p:nvSpPr>
        <p:spPr/>
        <p:txBody>
          <a:bodyPr/>
          <a:lstStyle/>
          <a:p>
            <a:fld id="{EC4D476D-90FE-4E82-B72A-338BC53BE6A4}" type="slidenum">
              <a:rPr lang="en-US" smtClean="0"/>
              <a:pPr/>
              <a:t>12</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EC4D476D-90FE-4E82-B72A-338BC53BE6A4}" type="slidenum">
              <a:rPr lang="en-US" smtClean="0"/>
              <a:pPr/>
              <a:t>13</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More observations is always better than fewer for reducing error and increasing</a:t>
            </a:r>
            <a:r>
              <a:rPr lang="en-US" baseline="0" dirty="0" smtClean="0"/>
              <a:t> coverage in surface current measurements. Quality of radar observations decreases with distance from the center of the coverage area. In this figure color represents the total quality of the surface current measurements observed by four </a:t>
            </a:r>
            <a:r>
              <a:rPr lang="en-US" baseline="0" dirty="0" err="1" smtClean="0"/>
              <a:t>monostatic</a:t>
            </a:r>
            <a:r>
              <a:rPr lang="en-US" baseline="0" dirty="0" smtClean="0"/>
              <a:t> systems, with blue being higher quality and red being lower. In radar we are most accustomed to discussing GDOP; GDOSA is essentially the same as GDOP but with the essential inclusion of effects due to the number of statistical samples available for vector calculation. The GDOP derived and applied in Chapman et. al. (1997) is not very useful without this, since with GDOP ranging as sin(angle between radars) implies perfect estimation of U and V right up to the baseline without it. </a:t>
            </a:r>
            <a:endParaRPr lang="en-US" dirty="0"/>
          </a:p>
        </p:txBody>
      </p:sp>
      <p:sp>
        <p:nvSpPr>
          <p:cNvPr id="4" name="Slide Number Placeholder 3"/>
          <p:cNvSpPr>
            <a:spLocks noGrp="1"/>
          </p:cNvSpPr>
          <p:nvPr>
            <p:ph type="sldNum" sz="quarter" idx="10"/>
          </p:nvPr>
        </p:nvSpPr>
        <p:spPr/>
        <p:txBody>
          <a:bodyPr/>
          <a:lstStyle/>
          <a:p>
            <a:fld id="{EC4D476D-90FE-4E82-B72A-338BC53BE6A4}" type="slidenum">
              <a:rPr lang="en-US" smtClean="0"/>
              <a:pPr/>
              <a:t>15</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This is the same location with the same radar units, but</a:t>
            </a:r>
            <a:r>
              <a:rPr lang="en-US" baseline="0" dirty="0" smtClean="0"/>
              <a:t> with two pairs of them operating in a </a:t>
            </a:r>
            <a:r>
              <a:rPr lang="en-US" baseline="0" dirty="0" err="1" smtClean="0"/>
              <a:t>bistatic</a:t>
            </a:r>
            <a:r>
              <a:rPr lang="en-US" baseline="0" dirty="0" smtClean="0"/>
              <a:t> mode. Notice that the overall quality of observations increases with the inclusion of the two </a:t>
            </a:r>
            <a:r>
              <a:rPr lang="en-US" baseline="0" dirty="0" err="1" smtClean="0"/>
              <a:t>bistatic</a:t>
            </a:r>
            <a:r>
              <a:rPr lang="en-US" baseline="0" dirty="0" smtClean="0"/>
              <a:t> pairs. </a:t>
            </a:r>
            <a:endParaRPr lang="en-US" dirty="0"/>
          </a:p>
        </p:txBody>
      </p:sp>
      <p:sp>
        <p:nvSpPr>
          <p:cNvPr id="4" name="Slide Number Placeholder 3"/>
          <p:cNvSpPr>
            <a:spLocks noGrp="1"/>
          </p:cNvSpPr>
          <p:nvPr>
            <p:ph type="sldNum" sz="quarter" idx="10"/>
          </p:nvPr>
        </p:nvSpPr>
        <p:spPr/>
        <p:txBody>
          <a:bodyPr/>
          <a:lstStyle/>
          <a:p>
            <a:fld id="{EC4D476D-90FE-4E82-B72A-338BC53BE6A4}" type="slidenum">
              <a:rPr lang="en-US" smtClean="0"/>
              <a:pPr/>
              <a:t>16</a:t>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HF radar units along the coast of NJ provide surface current measurements </a:t>
            </a:r>
            <a:endParaRPr lang="en-US" dirty="0"/>
          </a:p>
        </p:txBody>
      </p:sp>
      <p:sp>
        <p:nvSpPr>
          <p:cNvPr id="4" name="Slide Number Placeholder 3"/>
          <p:cNvSpPr>
            <a:spLocks noGrp="1"/>
          </p:cNvSpPr>
          <p:nvPr>
            <p:ph type="sldNum" sz="quarter" idx="10"/>
          </p:nvPr>
        </p:nvSpPr>
        <p:spPr/>
        <p:txBody>
          <a:bodyPr/>
          <a:lstStyle/>
          <a:p>
            <a:fld id="{EC4D476D-90FE-4E82-B72A-338BC53BE6A4}" type="slidenum">
              <a:rPr lang="en-US" smtClean="0"/>
              <a:pPr/>
              <a:t>17</a:t>
            </a:fld>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Total coverage along</a:t>
            </a:r>
            <a:r>
              <a:rPr lang="en-US" baseline="0" dirty="0" smtClean="0"/>
              <a:t> the whole NJ coast improves with the inclusion of </a:t>
            </a:r>
            <a:r>
              <a:rPr lang="en-US" baseline="0" dirty="0" err="1" smtClean="0"/>
              <a:t>bistatic</a:t>
            </a:r>
            <a:r>
              <a:rPr lang="en-US" baseline="0" dirty="0" smtClean="0"/>
              <a:t> data. </a:t>
            </a:r>
            <a:endParaRPr lang="en-US" dirty="0"/>
          </a:p>
        </p:txBody>
      </p:sp>
      <p:sp>
        <p:nvSpPr>
          <p:cNvPr id="4" name="Slide Number Placeholder 3"/>
          <p:cNvSpPr>
            <a:spLocks noGrp="1"/>
          </p:cNvSpPr>
          <p:nvPr>
            <p:ph type="sldNum" sz="quarter" idx="10"/>
          </p:nvPr>
        </p:nvSpPr>
        <p:spPr/>
        <p:txBody>
          <a:bodyPr/>
          <a:lstStyle/>
          <a:p>
            <a:fld id="{EC4D476D-90FE-4E82-B72A-338BC53BE6A4}" type="slidenum">
              <a:rPr lang="en-US" smtClean="0"/>
              <a:pPr/>
              <a:t>18</a:t>
            </a:fld>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Next steps:</a:t>
            </a:r>
          </a:p>
          <a:p>
            <a:r>
              <a:rPr lang="en-US" dirty="0" smtClean="0"/>
              <a:t>-Change grid size to utilize</a:t>
            </a:r>
            <a:r>
              <a:rPr lang="en-US" baseline="0" dirty="0" smtClean="0"/>
              <a:t> increased data density, resolve finer scale features</a:t>
            </a:r>
          </a:p>
          <a:p>
            <a:r>
              <a:rPr lang="en-US" baseline="0" dirty="0" smtClean="0"/>
              <a:t>-Assess errors in </a:t>
            </a:r>
            <a:r>
              <a:rPr lang="en-US" baseline="0" dirty="0" err="1" smtClean="0"/>
              <a:t>bistatic</a:t>
            </a:r>
            <a:endParaRPr lang="en-US" baseline="0" dirty="0" smtClean="0"/>
          </a:p>
          <a:p>
            <a:endParaRPr lang="en-US" dirty="0"/>
          </a:p>
        </p:txBody>
      </p:sp>
      <p:sp>
        <p:nvSpPr>
          <p:cNvPr id="4" name="Slide Number Placeholder 3"/>
          <p:cNvSpPr>
            <a:spLocks noGrp="1"/>
          </p:cNvSpPr>
          <p:nvPr>
            <p:ph type="sldNum" sz="quarter" idx="10"/>
          </p:nvPr>
        </p:nvSpPr>
        <p:spPr/>
        <p:txBody>
          <a:bodyPr/>
          <a:lstStyle/>
          <a:p>
            <a:fld id="{EC4D476D-90FE-4E82-B72A-338BC53BE6A4}" type="slidenum">
              <a:rPr lang="en-US" smtClean="0"/>
              <a:pPr/>
              <a:t>19</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We measure ocean surface currents with CODAR </a:t>
            </a:r>
            <a:r>
              <a:rPr lang="en-US" dirty="0" err="1" smtClean="0"/>
              <a:t>SeaSonde</a:t>
            </a:r>
            <a:r>
              <a:rPr lang="en-US" dirty="0" smtClean="0"/>
              <a:t> high-frequency (HF) radar systems.</a:t>
            </a:r>
            <a:r>
              <a:rPr lang="en-US" baseline="0" dirty="0" smtClean="0"/>
              <a:t> </a:t>
            </a:r>
            <a:r>
              <a:rPr lang="en-US" dirty="0" smtClean="0"/>
              <a:t>They </a:t>
            </a:r>
            <a:r>
              <a:rPr lang="en-US" baseline="0" dirty="0" smtClean="0"/>
              <a:t>come in three frequencies, which correspond to three different ranges and resolutions (since lower-frequency signals propagate farther with lower resolution). 25 MHz is the short-range and often used to get high-resolution maps of currents in harbors; 5 MHz is the long-range used to capture large-scale phenomena; and the 13-MHz mid-range radar is what we will be focusing on in this study. CODAR HF radar systems can operate in </a:t>
            </a:r>
            <a:r>
              <a:rPr lang="en-US" baseline="0" dirty="0" err="1" smtClean="0"/>
              <a:t>monostatic</a:t>
            </a:r>
            <a:r>
              <a:rPr lang="en-US" baseline="0" dirty="0" smtClean="0"/>
              <a:t> mode, transmitting and receiving at the same location, or in </a:t>
            </a:r>
            <a:r>
              <a:rPr lang="en-US" baseline="0" dirty="0" err="1" smtClean="0"/>
              <a:t>bistatic</a:t>
            </a:r>
            <a:r>
              <a:rPr lang="en-US" baseline="0" dirty="0" smtClean="0"/>
              <a:t> mode, with separate transmit and receive antennas. Radar units can operate in both modes at the same time with little loss of data. Despite this, </a:t>
            </a:r>
            <a:r>
              <a:rPr lang="en-US" baseline="0" dirty="0" err="1" smtClean="0"/>
              <a:t>bistatic</a:t>
            </a:r>
            <a:r>
              <a:rPr lang="en-US" baseline="0" dirty="0" smtClean="0"/>
              <a:t> systems are not yet in vogue.</a:t>
            </a:r>
            <a:endParaRPr lang="en-US" dirty="0"/>
          </a:p>
        </p:txBody>
      </p:sp>
      <p:sp>
        <p:nvSpPr>
          <p:cNvPr id="4" name="Slide Number Placeholder 3"/>
          <p:cNvSpPr>
            <a:spLocks noGrp="1"/>
          </p:cNvSpPr>
          <p:nvPr>
            <p:ph type="sldNum" sz="quarter" idx="10"/>
          </p:nvPr>
        </p:nvSpPr>
        <p:spPr/>
        <p:txBody>
          <a:bodyPr/>
          <a:lstStyle/>
          <a:p>
            <a:fld id="{EC4D476D-90FE-4E82-B72A-338BC53BE6A4}" type="slidenum">
              <a:rPr lang="en-US" smtClean="0"/>
              <a:pPr/>
              <a:t>2</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All HF radar systems operate based on the physical principle of Bragg scattering. When light scatters</a:t>
            </a:r>
            <a:r>
              <a:rPr lang="en-US" baseline="0" dirty="0" smtClean="0"/>
              <a:t> off of objects a distance of lambda/2 apart, the light scattered back towards the origin constructively interferes and results in a high-amplitude returned signal. 13-MHz HF radar systems have a wavelength of 25-m and so 12.5-m wavelength waves give a high return. The location of the detected wave is calculated by the CODAR </a:t>
            </a:r>
            <a:r>
              <a:rPr lang="en-US" baseline="0" dirty="0" err="1" smtClean="0"/>
              <a:t>SeaSonde</a:t>
            </a:r>
            <a:r>
              <a:rPr lang="en-US" baseline="0" dirty="0" smtClean="0"/>
              <a:t> unit based on the time delay between the frequency-modulated pulse and returned echo and a direction-finding algorithm. The component of surface currents perpendicular to contours of constant time delay can be extracted by analyzing the Doppler shift of the waves. </a:t>
            </a:r>
            <a:endParaRPr lang="en-US" dirty="0"/>
          </a:p>
        </p:txBody>
      </p:sp>
      <p:sp>
        <p:nvSpPr>
          <p:cNvPr id="4" name="Slide Number Placeholder 3"/>
          <p:cNvSpPr>
            <a:spLocks noGrp="1"/>
          </p:cNvSpPr>
          <p:nvPr>
            <p:ph type="sldNum" sz="quarter" idx="10"/>
          </p:nvPr>
        </p:nvSpPr>
        <p:spPr/>
        <p:txBody>
          <a:bodyPr/>
          <a:lstStyle/>
          <a:p>
            <a:fld id="{EC4D476D-90FE-4E82-B72A-338BC53BE6A4}" type="slidenum">
              <a:rPr lang="en-US" smtClean="0"/>
              <a:pPr/>
              <a:t>3</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Since a single radar unit cannot see</a:t>
            </a:r>
            <a:r>
              <a:rPr lang="en-US" baseline="0" dirty="0" smtClean="0"/>
              <a:t> the component of the current that is parallel to its contours of constant time delay (“zero </a:t>
            </a:r>
            <a:r>
              <a:rPr lang="en-US" baseline="0" dirty="0" err="1" smtClean="0"/>
              <a:t>isodop</a:t>
            </a:r>
            <a:r>
              <a:rPr lang="en-US" baseline="0" dirty="0" smtClean="0"/>
              <a:t> problem”), at least two units are needed to calculate total surface currents. Radars use the buddy system to produce total vectors.</a:t>
            </a:r>
            <a:endParaRPr lang="en-US" dirty="0"/>
          </a:p>
        </p:txBody>
      </p:sp>
      <p:sp>
        <p:nvSpPr>
          <p:cNvPr id="4" name="Slide Number Placeholder 3"/>
          <p:cNvSpPr>
            <a:spLocks noGrp="1"/>
          </p:cNvSpPr>
          <p:nvPr>
            <p:ph type="sldNum" sz="quarter" idx="10"/>
          </p:nvPr>
        </p:nvSpPr>
        <p:spPr/>
        <p:txBody>
          <a:bodyPr/>
          <a:lstStyle/>
          <a:p>
            <a:fld id="{EC4D476D-90FE-4E82-B72A-338BC53BE6A4}" type="slidenum">
              <a:rPr lang="en-US" smtClean="0"/>
              <a:pPr/>
              <a:t>4</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 standard oceanographic</a:t>
            </a:r>
            <a:r>
              <a:rPr lang="en-US" baseline="0" dirty="0" smtClean="0"/>
              <a:t> radar (red) operates in a </a:t>
            </a:r>
            <a:r>
              <a:rPr lang="en-US" baseline="0" dirty="0" err="1" smtClean="0"/>
              <a:t>monostatic</a:t>
            </a:r>
            <a:r>
              <a:rPr lang="en-US" baseline="0" dirty="0" smtClean="0"/>
              <a:t> mode: it has </a:t>
            </a:r>
            <a:r>
              <a:rPr lang="en-US" baseline="0" dirty="0" err="1" smtClean="0"/>
              <a:t>colocated</a:t>
            </a:r>
            <a:r>
              <a:rPr lang="en-US" baseline="0" dirty="0" smtClean="0"/>
              <a:t> transmit and receive antennas. Reflected signals from ocean waves come back along the same path as the transmitted signal, and contours of constant time delay are circular. In this study, existing radars operating in </a:t>
            </a:r>
            <a:r>
              <a:rPr lang="en-US" baseline="0" dirty="0" err="1" smtClean="0"/>
              <a:t>monostatic</a:t>
            </a:r>
            <a:r>
              <a:rPr lang="en-US" baseline="0" dirty="0" smtClean="0"/>
              <a:t> mode were configured to collect data in </a:t>
            </a:r>
            <a:r>
              <a:rPr lang="en-US" baseline="0" dirty="0" err="1" smtClean="0"/>
              <a:t>bistatic</a:t>
            </a:r>
            <a:r>
              <a:rPr lang="en-US" baseline="0" dirty="0" smtClean="0"/>
              <a:t> mode (blue) as well. </a:t>
            </a:r>
            <a:r>
              <a:rPr lang="en-US" baseline="0" dirty="0" err="1" smtClean="0"/>
              <a:t>Bistatic</a:t>
            </a:r>
            <a:r>
              <a:rPr lang="en-US" baseline="0" dirty="0" smtClean="0"/>
              <a:t> systems have separated transmit and receive antennas so their contours of constant time delay are elliptical. As a result, they provide an view of the ocean surface currents that is linearly independent of the radial perspective—while using the same instruments. In our study we validated the elliptical data as a measure of surface current velocity, which suggests that the </a:t>
            </a:r>
            <a:r>
              <a:rPr lang="en-US" baseline="0" dirty="0" err="1" smtClean="0"/>
              <a:t>bistatic</a:t>
            </a:r>
            <a:r>
              <a:rPr lang="en-US" baseline="0" dirty="0" smtClean="0"/>
              <a:t> mode can powerfully enhance existing oceanographic radars.</a:t>
            </a:r>
            <a:endParaRPr lang="en-US" dirty="0"/>
          </a:p>
        </p:txBody>
      </p:sp>
      <p:sp>
        <p:nvSpPr>
          <p:cNvPr id="4" name="Slide Number Placeholder 3"/>
          <p:cNvSpPr>
            <a:spLocks noGrp="1"/>
          </p:cNvSpPr>
          <p:nvPr>
            <p:ph type="sldNum" sz="quarter" idx="10"/>
          </p:nvPr>
        </p:nvSpPr>
        <p:spPr/>
        <p:txBody>
          <a:bodyPr/>
          <a:lstStyle/>
          <a:p>
            <a:fld id="{EC4D476D-90FE-4E82-B72A-338BC53BE6A4}" type="slidenum">
              <a:rPr lang="en-US" smtClean="0"/>
              <a:pPr/>
              <a:t>5</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Oceanographic radars are operated jointly by several</a:t>
            </a:r>
            <a:r>
              <a:rPr lang="en-US" baseline="0" dirty="0" smtClean="0"/>
              <a:t> institutions </a:t>
            </a:r>
            <a:r>
              <a:rPr lang="en-US" dirty="0" smtClean="0"/>
              <a:t>along the entire coast of the Mid-Atlantic</a:t>
            </a:r>
            <a:r>
              <a:rPr lang="en-US" baseline="0" dirty="0" smtClean="0"/>
              <a:t> Bight. Rutgers operates the only mid-range HF radar network along </a:t>
            </a:r>
            <a:r>
              <a:rPr lang="en-US" baseline="0" smtClean="0"/>
              <a:t>the coast of NJ.</a:t>
            </a:r>
            <a:endParaRPr lang="en-US" dirty="0"/>
          </a:p>
        </p:txBody>
      </p:sp>
      <p:sp>
        <p:nvSpPr>
          <p:cNvPr id="4" name="Slide Number Placeholder 3"/>
          <p:cNvSpPr>
            <a:spLocks noGrp="1"/>
          </p:cNvSpPr>
          <p:nvPr>
            <p:ph type="sldNum" sz="quarter" idx="10"/>
          </p:nvPr>
        </p:nvSpPr>
        <p:spPr/>
        <p:txBody>
          <a:bodyPr/>
          <a:lstStyle/>
          <a:p>
            <a:fld id="{E16A8395-1945-0F41-956F-980AEAF75B54}" type="slidenum">
              <a:rPr lang="en-US" smtClean="0"/>
              <a:pPr/>
              <a:t>6</a:t>
            </a:fld>
            <a:endParaRPr lang="en-US"/>
          </a:p>
        </p:txBody>
      </p:sp>
    </p:spTree>
    <p:extLst>
      <p:ext uri="{BB962C8B-B14F-4D97-AF65-F5344CB8AC3E}">
        <p14:creationId xmlns="" xmlns:p14="http://schemas.microsoft.com/office/powerpoint/2010/main" val="326809324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 many stations work together to build total vector maps</a:t>
            </a:r>
            <a:r>
              <a:rPr lang="en-US" baseline="0" dirty="0" smtClean="0"/>
              <a:t> of ocean surface currents, which have diverse applications in oceanographic research as well as for the Coast Guard and Homeland Security. </a:t>
            </a:r>
            <a:endParaRPr lang="en-US" dirty="0"/>
          </a:p>
        </p:txBody>
      </p:sp>
      <p:sp>
        <p:nvSpPr>
          <p:cNvPr id="4" name="Slide Number Placeholder 3"/>
          <p:cNvSpPr>
            <a:spLocks noGrp="1"/>
          </p:cNvSpPr>
          <p:nvPr>
            <p:ph type="sldNum" sz="quarter" idx="10"/>
          </p:nvPr>
        </p:nvSpPr>
        <p:spPr/>
        <p:txBody>
          <a:bodyPr/>
          <a:lstStyle/>
          <a:p>
            <a:fld id="{EC4D476D-90FE-4E82-B72A-338BC53BE6A4}" type="slidenum">
              <a:rPr lang="en-US" smtClean="0"/>
              <a:pPr/>
              <a:t>7</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 study was conducted on the continental shelf due east of Atlantic City, NJ. Coastal Ocean Dynamics Applications Radar (CODAR) systems are installed along the NJ coast operating at multiple frequencies but in our study we focused on four 13-MHz high-frequency (HF) radar systems</a:t>
            </a:r>
            <a:r>
              <a:rPr lang="en-US" baseline="0" dirty="0" smtClean="0"/>
              <a:t> located in Wildwood, </a:t>
            </a:r>
            <a:r>
              <a:rPr lang="en-US" baseline="0" dirty="0" err="1" smtClean="0"/>
              <a:t>Strathmere</a:t>
            </a:r>
            <a:r>
              <a:rPr lang="en-US" baseline="0" dirty="0" smtClean="0"/>
              <a:t>, Brigantine and Brant Beach, which have overlapping coverage on the shelf. All four produced radial data in a </a:t>
            </a:r>
            <a:r>
              <a:rPr lang="en-US" baseline="0" dirty="0" err="1" smtClean="0"/>
              <a:t>monostatic</a:t>
            </a:r>
            <a:r>
              <a:rPr lang="en-US" baseline="0" dirty="0" smtClean="0"/>
              <a:t> setup, and two pairs produced elliptical data in a </a:t>
            </a:r>
            <a:r>
              <a:rPr lang="en-US" baseline="0" dirty="0" err="1" smtClean="0"/>
              <a:t>bistatic</a:t>
            </a:r>
            <a:r>
              <a:rPr lang="en-US" baseline="0" dirty="0" smtClean="0"/>
              <a:t> setup (RAWO and RABR). </a:t>
            </a:r>
            <a:endParaRPr lang="en-US" dirty="0"/>
          </a:p>
        </p:txBody>
      </p:sp>
      <p:sp>
        <p:nvSpPr>
          <p:cNvPr id="4" name="Slide Number Placeholder 3"/>
          <p:cNvSpPr>
            <a:spLocks noGrp="1"/>
          </p:cNvSpPr>
          <p:nvPr>
            <p:ph type="sldNum" sz="quarter" idx="10"/>
          </p:nvPr>
        </p:nvSpPr>
        <p:spPr/>
        <p:txBody>
          <a:bodyPr/>
          <a:lstStyle/>
          <a:p>
            <a:fld id="{EC4D476D-90FE-4E82-B72A-338BC53BE6A4}" type="slidenum">
              <a:rPr lang="en-US" smtClean="0"/>
              <a:pPr/>
              <a:t>8</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err="1" smtClean="0"/>
              <a:t>Ellipticals</a:t>
            </a:r>
            <a:r>
              <a:rPr lang="en-US" dirty="0" smtClean="0"/>
              <a:t> have been validated as a measure of surface currents in the past, but just to be sure we validated our own elliptical data. W</a:t>
            </a:r>
            <a:r>
              <a:rPr lang="en-US" baseline="0" dirty="0" smtClean="0"/>
              <a:t>e compared surface current calculations with radial measurements only to surface current calculations with combined radial and elliptical data. If our </a:t>
            </a:r>
            <a:r>
              <a:rPr lang="en-US" baseline="0" dirty="0" err="1" smtClean="0"/>
              <a:t>ellipticals</a:t>
            </a:r>
            <a:r>
              <a:rPr lang="en-US" baseline="0" dirty="0" smtClean="0"/>
              <a:t> are good, there should not be a statistically significant difference between the radial-only and composite measurements. </a:t>
            </a:r>
            <a:endParaRPr lang="en-US" dirty="0"/>
          </a:p>
        </p:txBody>
      </p:sp>
      <p:sp>
        <p:nvSpPr>
          <p:cNvPr id="4" name="Slide Number Placeholder 3"/>
          <p:cNvSpPr>
            <a:spLocks noGrp="1"/>
          </p:cNvSpPr>
          <p:nvPr>
            <p:ph type="sldNum" sz="quarter" idx="10"/>
          </p:nvPr>
        </p:nvSpPr>
        <p:spPr/>
        <p:txBody>
          <a:bodyPr/>
          <a:lstStyle/>
          <a:p>
            <a:fld id="{EC4D476D-90FE-4E82-B72A-338BC53BE6A4}" type="slidenum">
              <a:rPr lang="en-US" smtClean="0"/>
              <a:pPr/>
              <a:t>9</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C342861C-1F2F-FE41-AF0D-ABF6F1A271B6}" type="datetimeFigureOut">
              <a:rPr lang="en-US" smtClean="0"/>
              <a:pPr/>
              <a:t>13-Apr-15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6BAE00C-53DA-B644-B485-6C6A655744BC}" type="slidenum">
              <a:rPr lang="en-US" smtClean="0"/>
              <a:pPr/>
              <a:t>‹#›</a:t>
            </a:fld>
            <a:endParaRPr lang="en-US"/>
          </a:p>
        </p:txBody>
      </p:sp>
    </p:spTree>
    <p:extLst>
      <p:ext uri="{BB962C8B-B14F-4D97-AF65-F5344CB8AC3E}">
        <p14:creationId xmlns:p14="http://schemas.microsoft.com/office/powerpoint/2010/main" xmlns="" val="387085388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342861C-1F2F-FE41-AF0D-ABF6F1A271B6}" type="datetimeFigureOut">
              <a:rPr lang="en-US" smtClean="0"/>
              <a:pPr/>
              <a:t>13-Apr-15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6BAE00C-53DA-B644-B485-6C6A655744BC}" type="slidenum">
              <a:rPr lang="en-US" smtClean="0"/>
              <a:pPr/>
              <a:t>‹#›</a:t>
            </a:fld>
            <a:endParaRPr lang="en-US"/>
          </a:p>
        </p:txBody>
      </p:sp>
    </p:spTree>
    <p:extLst>
      <p:ext uri="{BB962C8B-B14F-4D97-AF65-F5344CB8AC3E}">
        <p14:creationId xmlns:p14="http://schemas.microsoft.com/office/powerpoint/2010/main" xmlns="" val="238056683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342861C-1F2F-FE41-AF0D-ABF6F1A271B6}" type="datetimeFigureOut">
              <a:rPr lang="en-US" smtClean="0"/>
              <a:pPr/>
              <a:t>13-Apr-15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6BAE00C-53DA-B644-B485-6C6A655744BC}" type="slidenum">
              <a:rPr lang="en-US" smtClean="0"/>
              <a:pPr/>
              <a:t>‹#›</a:t>
            </a:fld>
            <a:endParaRPr lang="en-US"/>
          </a:p>
        </p:txBody>
      </p:sp>
    </p:spTree>
    <p:extLst>
      <p:ext uri="{BB962C8B-B14F-4D97-AF65-F5344CB8AC3E}">
        <p14:creationId xmlns:p14="http://schemas.microsoft.com/office/powerpoint/2010/main" xmlns="" val="291637909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342861C-1F2F-FE41-AF0D-ABF6F1A271B6}" type="datetimeFigureOut">
              <a:rPr lang="en-US" smtClean="0"/>
              <a:pPr/>
              <a:t>13-Apr-15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6BAE00C-53DA-B644-B485-6C6A655744BC}" type="slidenum">
              <a:rPr lang="en-US" smtClean="0"/>
              <a:pPr/>
              <a:t>‹#›</a:t>
            </a:fld>
            <a:endParaRPr lang="en-US"/>
          </a:p>
        </p:txBody>
      </p:sp>
    </p:spTree>
    <p:extLst>
      <p:ext uri="{BB962C8B-B14F-4D97-AF65-F5344CB8AC3E}">
        <p14:creationId xmlns:p14="http://schemas.microsoft.com/office/powerpoint/2010/main" xmlns="" val="137846477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342861C-1F2F-FE41-AF0D-ABF6F1A271B6}" type="datetimeFigureOut">
              <a:rPr lang="en-US" smtClean="0"/>
              <a:pPr/>
              <a:t>13-Apr-15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6BAE00C-53DA-B644-B485-6C6A655744BC}" type="slidenum">
              <a:rPr lang="en-US" smtClean="0"/>
              <a:pPr/>
              <a:t>‹#›</a:t>
            </a:fld>
            <a:endParaRPr lang="en-US"/>
          </a:p>
        </p:txBody>
      </p:sp>
    </p:spTree>
    <p:extLst>
      <p:ext uri="{BB962C8B-B14F-4D97-AF65-F5344CB8AC3E}">
        <p14:creationId xmlns:p14="http://schemas.microsoft.com/office/powerpoint/2010/main" xmlns="" val="269044631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C342861C-1F2F-FE41-AF0D-ABF6F1A271B6}" type="datetimeFigureOut">
              <a:rPr lang="en-US" smtClean="0"/>
              <a:pPr/>
              <a:t>13-Apr-15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6BAE00C-53DA-B644-B485-6C6A655744BC}" type="slidenum">
              <a:rPr lang="en-US" smtClean="0"/>
              <a:pPr/>
              <a:t>‹#›</a:t>
            </a:fld>
            <a:endParaRPr lang="en-US"/>
          </a:p>
        </p:txBody>
      </p:sp>
    </p:spTree>
    <p:extLst>
      <p:ext uri="{BB962C8B-B14F-4D97-AF65-F5344CB8AC3E}">
        <p14:creationId xmlns:p14="http://schemas.microsoft.com/office/powerpoint/2010/main" xmlns="" val="119123426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C342861C-1F2F-FE41-AF0D-ABF6F1A271B6}" type="datetimeFigureOut">
              <a:rPr lang="en-US" smtClean="0"/>
              <a:pPr/>
              <a:t>13-Apr-15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6BAE00C-53DA-B644-B485-6C6A655744BC}" type="slidenum">
              <a:rPr lang="en-US" smtClean="0"/>
              <a:pPr/>
              <a:t>‹#›</a:t>
            </a:fld>
            <a:endParaRPr lang="en-US"/>
          </a:p>
        </p:txBody>
      </p:sp>
    </p:spTree>
    <p:extLst>
      <p:ext uri="{BB962C8B-B14F-4D97-AF65-F5344CB8AC3E}">
        <p14:creationId xmlns:p14="http://schemas.microsoft.com/office/powerpoint/2010/main" xmlns="" val="368131216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C342861C-1F2F-FE41-AF0D-ABF6F1A271B6}" type="datetimeFigureOut">
              <a:rPr lang="en-US" smtClean="0"/>
              <a:pPr/>
              <a:t>13-Apr-15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6BAE00C-53DA-B644-B485-6C6A655744BC}" type="slidenum">
              <a:rPr lang="en-US" smtClean="0"/>
              <a:pPr/>
              <a:t>‹#›</a:t>
            </a:fld>
            <a:endParaRPr lang="en-US"/>
          </a:p>
        </p:txBody>
      </p:sp>
    </p:spTree>
    <p:extLst>
      <p:ext uri="{BB962C8B-B14F-4D97-AF65-F5344CB8AC3E}">
        <p14:creationId xmlns:p14="http://schemas.microsoft.com/office/powerpoint/2010/main" xmlns="" val="295353050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342861C-1F2F-FE41-AF0D-ABF6F1A271B6}" type="datetimeFigureOut">
              <a:rPr lang="en-US" smtClean="0"/>
              <a:pPr/>
              <a:t>13-Apr-15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6BAE00C-53DA-B644-B485-6C6A655744BC}" type="slidenum">
              <a:rPr lang="en-US" smtClean="0"/>
              <a:pPr/>
              <a:t>‹#›</a:t>
            </a:fld>
            <a:endParaRPr lang="en-US"/>
          </a:p>
        </p:txBody>
      </p:sp>
    </p:spTree>
    <p:extLst>
      <p:ext uri="{BB962C8B-B14F-4D97-AF65-F5344CB8AC3E}">
        <p14:creationId xmlns:p14="http://schemas.microsoft.com/office/powerpoint/2010/main" xmlns="" val="197433995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342861C-1F2F-FE41-AF0D-ABF6F1A271B6}" type="datetimeFigureOut">
              <a:rPr lang="en-US" smtClean="0"/>
              <a:pPr/>
              <a:t>13-Apr-15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6BAE00C-53DA-B644-B485-6C6A655744BC}" type="slidenum">
              <a:rPr lang="en-US" smtClean="0"/>
              <a:pPr/>
              <a:t>‹#›</a:t>
            </a:fld>
            <a:endParaRPr lang="en-US"/>
          </a:p>
        </p:txBody>
      </p:sp>
    </p:spTree>
    <p:extLst>
      <p:ext uri="{BB962C8B-B14F-4D97-AF65-F5344CB8AC3E}">
        <p14:creationId xmlns:p14="http://schemas.microsoft.com/office/powerpoint/2010/main" xmlns="" val="416389414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342861C-1F2F-FE41-AF0D-ABF6F1A271B6}" type="datetimeFigureOut">
              <a:rPr lang="en-US" smtClean="0"/>
              <a:pPr/>
              <a:t>13-Apr-15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6BAE00C-53DA-B644-B485-6C6A655744BC}" type="slidenum">
              <a:rPr lang="en-US" smtClean="0"/>
              <a:pPr/>
              <a:t>‹#›</a:t>
            </a:fld>
            <a:endParaRPr lang="en-US"/>
          </a:p>
        </p:txBody>
      </p:sp>
    </p:spTree>
    <p:extLst>
      <p:ext uri="{BB962C8B-B14F-4D97-AF65-F5344CB8AC3E}">
        <p14:creationId xmlns:p14="http://schemas.microsoft.com/office/powerpoint/2010/main" xmlns="" val="336086797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342861C-1F2F-FE41-AF0D-ABF6F1A271B6}" type="datetimeFigureOut">
              <a:rPr lang="en-US" smtClean="0"/>
              <a:pPr/>
              <a:t>13-Apr-15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6BAE00C-53DA-B644-B485-6C6A655744BC}" type="slidenum">
              <a:rPr lang="en-US" smtClean="0"/>
              <a:pPr/>
              <a:t>‹#›</a:t>
            </a:fld>
            <a:endParaRPr lang="en-US"/>
          </a:p>
        </p:txBody>
      </p:sp>
      <p:pic>
        <p:nvPicPr>
          <p:cNvPr id="7" name="Picture 6" descr="RU_banner_COOL.jpg"/>
          <p:cNvPicPr>
            <a:picLocks noChangeAspect="1"/>
          </p:cNvPicPr>
          <p:nvPr userDrawn="1"/>
        </p:nvPicPr>
        <p:blipFill rotWithShape="1">
          <a:blip r:embed="rId13">
            <a:extLst>
              <a:ext uri="{28A0092B-C50C-407E-A947-70E740481C1C}">
                <a14:useLocalDpi xmlns:a14="http://schemas.microsoft.com/office/drawing/2010/main" xmlns="" val="0"/>
              </a:ext>
            </a:extLst>
          </a:blip>
          <a:srcRect t="25964" b="13345"/>
          <a:stretch/>
        </p:blipFill>
        <p:spPr>
          <a:xfrm>
            <a:off x="0" y="6237100"/>
            <a:ext cx="9144000" cy="620900"/>
          </a:xfrm>
          <a:prstGeom prst="rect">
            <a:avLst/>
          </a:prstGeom>
        </p:spPr>
      </p:pic>
    </p:spTree>
    <p:extLst>
      <p:ext uri="{BB962C8B-B14F-4D97-AF65-F5344CB8AC3E}">
        <p14:creationId xmlns:p14="http://schemas.microsoft.com/office/powerpoint/2010/main" xmlns="" val="190303807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5.jpeg"/><Relationship Id="rId5" Type="http://schemas.openxmlformats.org/officeDocument/2006/relationships/image" Target="../media/image4.jpeg"/><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xml"/><Relationship Id="rId1" Type="http://schemas.openxmlformats.org/officeDocument/2006/relationships/slideLayout" Target="../slideLayouts/slideLayout6.xml"/><Relationship Id="rId6" Type="http://schemas.openxmlformats.org/officeDocument/2006/relationships/image" Target="../media/image9.jpeg"/><Relationship Id="rId5" Type="http://schemas.openxmlformats.org/officeDocument/2006/relationships/image" Target="../media/image8.jpeg"/><Relationship Id="rId4" Type="http://schemas.openxmlformats.org/officeDocument/2006/relationships/image" Target="../media/image7.jpeg"/></Relationships>
</file>

<file path=ppt/slides/_rels/slide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xml"/><Relationship Id="rId1" Type="http://schemas.openxmlformats.org/officeDocument/2006/relationships/slideLayout" Target="../slideLayouts/slideLayout6.xml"/><Relationship Id="rId5" Type="http://schemas.openxmlformats.org/officeDocument/2006/relationships/image" Target="../media/image12.png"/><Relationship Id="rId4" Type="http://schemas.openxmlformats.org/officeDocument/2006/relationships/image" Target="../media/image11.gif"/></Relationships>
</file>

<file path=ppt/slides/_rels/slide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8" Type="http://schemas.openxmlformats.org/officeDocument/2006/relationships/image" Target="../media/image19.png"/><Relationship Id="rId13" Type="http://schemas.openxmlformats.org/officeDocument/2006/relationships/image" Target="../media/image24.png"/><Relationship Id="rId3" Type="http://schemas.openxmlformats.org/officeDocument/2006/relationships/image" Target="../media/image15.png"/><Relationship Id="rId7" Type="http://schemas.openxmlformats.org/officeDocument/2006/relationships/image" Target="../media/image18.gif"/><Relationship Id="rId12" Type="http://schemas.openxmlformats.org/officeDocument/2006/relationships/image" Target="../media/image23.png"/><Relationship Id="rId2" Type="http://schemas.openxmlformats.org/officeDocument/2006/relationships/notesSlide" Target="../notesSlides/notesSlide6.xml"/><Relationship Id="rId1" Type="http://schemas.openxmlformats.org/officeDocument/2006/relationships/slideLayout" Target="../slideLayouts/slideLayout6.xml"/><Relationship Id="rId6" Type="http://schemas.microsoft.com/office/2007/relationships/hdphoto" Target="../media/hdphoto1.wdp"/><Relationship Id="rId11" Type="http://schemas.openxmlformats.org/officeDocument/2006/relationships/image" Target="../media/image22.jpeg"/><Relationship Id="rId5" Type="http://schemas.openxmlformats.org/officeDocument/2006/relationships/image" Target="../media/image17.png"/><Relationship Id="rId10" Type="http://schemas.openxmlformats.org/officeDocument/2006/relationships/image" Target="../media/image21.png"/><Relationship Id="rId4" Type="http://schemas.openxmlformats.org/officeDocument/2006/relationships/image" Target="../media/image16.jpeg"/><Relationship Id="rId9" Type="http://schemas.openxmlformats.org/officeDocument/2006/relationships/image" Target="../media/image20.png"/><Relationship Id="rId14" Type="http://schemas.openxmlformats.org/officeDocument/2006/relationships/image" Target="../media/image25.png"/></Relationships>
</file>

<file path=ppt/slides/_rels/slide7.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7.xml"/><Relationship Id="rId1" Type="http://schemas.openxmlformats.org/officeDocument/2006/relationships/slideLayout" Target="../slideLayouts/slideLayout6.xml"/><Relationship Id="rId4" Type="http://schemas.openxmlformats.org/officeDocument/2006/relationships/image" Target="../media/image27.png"/></Relationships>
</file>

<file path=ppt/slides/_rels/slide8.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US" dirty="0" smtClean="0"/>
              <a:t>Application of radial and elliptical surface current measurements to better resolve coastal features</a:t>
            </a:r>
            <a:endParaRPr lang="en-US" dirty="0"/>
          </a:p>
        </p:txBody>
      </p:sp>
      <p:sp>
        <p:nvSpPr>
          <p:cNvPr id="3" name="Subtitle 2"/>
          <p:cNvSpPr>
            <a:spLocks noGrp="1"/>
          </p:cNvSpPr>
          <p:nvPr>
            <p:ph type="subTitle" idx="1"/>
          </p:nvPr>
        </p:nvSpPr>
        <p:spPr/>
        <p:txBody>
          <a:bodyPr/>
          <a:lstStyle/>
          <a:p>
            <a:r>
              <a:rPr lang="en-US" dirty="0" smtClean="0"/>
              <a:t>Robert K. Forney, Hugh </a:t>
            </a:r>
            <a:r>
              <a:rPr lang="en-US" dirty="0" err="1" smtClean="0"/>
              <a:t>Roarty</a:t>
            </a:r>
            <a:r>
              <a:rPr lang="en-US" dirty="0" smtClean="0"/>
              <a:t>, Scott Glenn</a:t>
            </a:r>
          </a:p>
          <a:p>
            <a:r>
              <a:rPr lang="en-US" dirty="0" smtClean="0"/>
              <a:t>March 5</a:t>
            </a:r>
            <a:r>
              <a:rPr lang="en-US" baseline="30000" dirty="0" smtClean="0"/>
              <a:t>th</a:t>
            </a:r>
            <a:r>
              <a:rPr lang="en-US" dirty="0" smtClean="0"/>
              <a:t>, 2015</a:t>
            </a:r>
            <a:endParaRPr lang="en-US" dirty="0"/>
          </a:p>
        </p:txBody>
      </p:sp>
      <p:pic>
        <p:nvPicPr>
          <p:cNvPr id="4" name="Picture 3" descr="NSF.png"/>
          <p:cNvPicPr>
            <a:picLocks noChangeAspect="1"/>
          </p:cNvPicPr>
          <p:nvPr/>
        </p:nvPicPr>
        <p:blipFill>
          <a:blip r:embed="rId3"/>
          <a:stretch>
            <a:fillRect/>
          </a:stretch>
        </p:blipFill>
        <p:spPr>
          <a:xfrm>
            <a:off x="7585023" y="105149"/>
            <a:ext cx="1104321" cy="1059246"/>
          </a:xfrm>
          <a:prstGeom prst="rect">
            <a:avLst/>
          </a:prstGeom>
        </p:spPr>
      </p:pic>
      <p:pic>
        <p:nvPicPr>
          <p:cNvPr id="6" name="Picture 5" descr="MARACOOS_logo.jpg"/>
          <p:cNvPicPr>
            <a:picLocks noChangeAspect="1"/>
          </p:cNvPicPr>
          <p:nvPr/>
        </p:nvPicPr>
        <p:blipFill>
          <a:blip r:embed="rId4"/>
          <a:stretch>
            <a:fillRect/>
          </a:stretch>
        </p:blipFill>
        <p:spPr>
          <a:xfrm>
            <a:off x="4064878" y="396972"/>
            <a:ext cx="3047954" cy="579999"/>
          </a:xfrm>
          <a:prstGeom prst="rect">
            <a:avLst/>
          </a:prstGeom>
        </p:spPr>
      </p:pic>
      <p:pic>
        <p:nvPicPr>
          <p:cNvPr id="7" name="Picture 6" descr="IMCS_logo.jpg"/>
          <p:cNvPicPr>
            <a:picLocks noChangeAspect="1"/>
          </p:cNvPicPr>
          <p:nvPr/>
        </p:nvPicPr>
        <p:blipFill>
          <a:blip r:embed="rId5"/>
          <a:stretch>
            <a:fillRect/>
          </a:stretch>
        </p:blipFill>
        <p:spPr>
          <a:xfrm>
            <a:off x="378752" y="292197"/>
            <a:ext cx="1632045" cy="684774"/>
          </a:xfrm>
          <a:prstGeom prst="rect">
            <a:avLst/>
          </a:prstGeom>
        </p:spPr>
      </p:pic>
      <p:pic>
        <p:nvPicPr>
          <p:cNvPr id="12" name="Picture 11" descr="BPU_logo.jpg"/>
          <p:cNvPicPr>
            <a:picLocks noChangeAspect="1"/>
          </p:cNvPicPr>
          <p:nvPr/>
        </p:nvPicPr>
        <p:blipFill>
          <a:blip r:embed="rId6"/>
          <a:stretch>
            <a:fillRect/>
          </a:stretch>
        </p:blipFill>
        <p:spPr>
          <a:xfrm>
            <a:off x="2417632" y="153968"/>
            <a:ext cx="1000360" cy="1000360"/>
          </a:xfrm>
          <a:prstGeom prst="rect">
            <a:avLst/>
          </a:prstGeom>
        </p:spPr>
      </p:pic>
    </p:spTree>
    <p:extLst>
      <p:ext uri="{BB962C8B-B14F-4D97-AF65-F5344CB8AC3E}">
        <p14:creationId xmlns:p14="http://schemas.microsoft.com/office/powerpoint/2010/main" xmlns="" val="43219548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818"/>
            <a:ext cx="8229600" cy="1143000"/>
          </a:xfrm>
        </p:spPr>
        <p:txBody>
          <a:bodyPr/>
          <a:lstStyle/>
          <a:p>
            <a:r>
              <a:rPr lang="en-US" dirty="0" smtClean="0"/>
              <a:t>Composite raw measurements</a:t>
            </a:r>
            <a:endParaRPr lang="en-US" dirty="0"/>
          </a:p>
        </p:txBody>
      </p:sp>
      <p:pic>
        <p:nvPicPr>
          <p:cNvPr id="4" name="Content Placeholder 3" descr="BPU_Totals_20120830_20120920_ts_index_1674_raw(RE).png"/>
          <p:cNvPicPr>
            <a:picLocks noGrp="1" noChangeAspect="1"/>
          </p:cNvPicPr>
          <p:nvPr>
            <p:ph idx="1"/>
          </p:nvPr>
        </p:nvPicPr>
        <p:blipFill>
          <a:blip r:embed="rId3"/>
          <a:stretch>
            <a:fillRect/>
          </a:stretch>
        </p:blipFill>
        <p:spPr>
          <a:xfrm>
            <a:off x="992385" y="929389"/>
            <a:ext cx="7042338" cy="5284805"/>
          </a:xfrm>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818"/>
            <a:ext cx="8229600" cy="1143000"/>
          </a:xfrm>
        </p:spPr>
        <p:txBody>
          <a:bodyPr/>
          <a:lstStyle/>
          <a:p>
            <a:r>
              <a:rPr lang="en-US" dirty="0" smtClean="0"/>
              <a:t>Radials </a:t>
            </a:r>
            <a:r>
              <a:rPr lang="en-US" dirty="0" err="1" smtClean="0"/>
              <a:t>lowpassed</a:t>
            </a:r>
            <a:endParaRPr lang="en-US" dirty="0"/>
          </a:p>
        </p:txBody>
      </p:sp>
      <p:pic>
        <p:nvPicPr>
          <p:cNvPr id="4" name="Content Placeholder 3" descr="BPU_Totals_20120830_20120920_ts_index_1674_lowpass(R).png"/>
          <p:cNvPicPr>
            <a:picLocks noGrp="1" noChangeAspect="1"/>
          </p:cNvPicPr>
          <p:nvPr>
            <p:ph idx="1"/>
          </p:nvPr>
        </p:nvPicPr>
        <p:blipFill>
          <a:blip r:embed="rId3"/>
          <a:stretch>
            <a:fillRect/>
          </a:stretch>
        </p:blipFill>
        <p:spPr>
          <a:xfrm>
            <a:off x="944381" y="896937"/>
            <a:ext cx="7045376" cy="5287084"/>
          </a:xfrm>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818"/>
            <a:ext cx="8229600" cy="1143000"/>
          </a:xfrm>
        </p:spPr>
        <p:txBody>
          <a:bodyPr/>
          <a:lstStyle/>
          <a:p>
            <a:r>
              <a:rPr lang="en-US" dirty="0" smtClean="0"/>
              <a:t>Composite </a:t>
            </a:r>
            <a:r>
              <a:rPr lang="en-US" dirty="0" err="1" smtClean="0"/>
              <a:t>lowpassed</a:t>
            </a:r>
            <a:endParaRPr lang="en-US" dirty="0"/>
          </a:p>
        </p:txBody>
      </p:sp>
      <p:pic>
        <p:nvPicPr>
          <p:cNvPr id="4" name="Content Placeholder 3" descr="BPU_Totals_20120830_20120920_ts_index_1674_lowpass(RE).png"/>
          <p:cNvPicPr>
            <a:picLocks noGrp="1" noChangeAspect="1"/>
          </p:cNvPicPr>
          <p:nvPr>
            <p:ph idx="1"/>
          </p:nvPr>
        </p:nvPicPr>
        <p:blipFill>
          <a:blip r:embed="rId3"/>
          <a:stretch>
            <a:fillRect/>
          </a:stretch>
        </p:blipFill>
        <p:spPr>
          <a:xfrm>
            <a:off x="953605" y="1000600"/>
            <a:ext cx="6946211" cy="5212667"/>
          </a:xfrm>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818"/>
            <a:ext cx="8229600" cy="1143000"/>
          </a:xfrm>
        </p:spPr>
        <p:txBody>
          <a:bodyPr/>
          <a:lstStyle/>
          <a:p>
            <a:r>
              <a:rPr lang="en-US" dirty="0" smtClean="0"/>
              <a:t>RABR </a:t>
            </a:r>
            <a:r>
              <a:rPr lang="en-US" dirty="0" err="1" smtClean="0"/>
              <a:t>ELTm</a:t>
            </a:r>
            <a:r>
              <a:rPr lang="en-US" dirty="0" smtClean="0"/>
              <a:t> mean/std</a:t>
            </a:r>
            <a:endParaRPr lang="en-US" dirty="0"/>
          </a:p>
        </p:txBody>
      </p:sp>
      <p:pic>
        <p:nvPicPr>
          <p:cNvPr id="6" name="Content Placeholder 5" descr="RAWO_ELTm_radial_coverage_20120830_0000_20120920_0000.png"/>
          <p:cNvPicPr>
            <a:picLocks noGrp="1" noChangeAspect="1"/>
          </p:cNvPicPr>
          <p:nvPr>
            <p:ph idx="1"/>
          </p:nvPr>
        </p:nvPicPr>
        <p:blipFill>
          <a:blip r:embed="rId3"/>
          <a:stretch>
            <a:fillRect/>
          </a:stretch>
        </p:blipFill>
        <p:spPr>
          <a:xfrm>
            <a:off x="1828795" y="931040"/>
            <a:ext cx="5657139" cy="5195123"/>
          </a:xfrm>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818"/>
            <a:ext cx="8229600" cy="1143000"/>
          </a:xfrm>
        </p:spPr>
        <p:txBody>
          <a:bodyPr/>
          <a:lstStyle/>
          <a:p>
            <a:r>
              <a:rPr lang="en-US" dirty="0" smtClean="0"/>
              <a:t>RATH </a:t>
            </a:r>
            <a:r>
              <a:rPr lang="en-US" dirty="0" err="1" smtClean="0"/>
              <a:t>RDLm</a:t>
            </a:r>
            <a:r>
              <a:rPr lang="en-US" dirty="0" smtClean="0"/>
              <a:t> mean/std</a:t>
            </a:r>
            <a:endParaRPr lang="en-US" dirty="0"/>
          </a:p>
        </p:txBody>
      </p:sp>
      <p:pic>
        <p:nvPicPr>
          <p:cNvPr id="4" name="Content Placeholder 3" descr="RATH_RDLm_radial_coverage_20120830_0000_20120920_0000.png"/>
          <p:cNvPicPr>
            <a:picLocks noGrp="1" noChangeAspect="1"/>
          </p:cNvPicPr>
          <p:nvPr>
            <p:ph idx="1"/>
          </p:nvPr>
        </p:nvPicPr>
        <p:blipFill>
          <a:blip r:embed="rId2" cstate="print"/>
          <a:stretch>
            <a:fillRect/>
          </a:stretch>
        </p:blipFill>
        <p:spPr>
          <a:xfrm>
            <a:off x="1813811" y="909315"/>
            <a:ext cx="5696262" cy="5216849"/>
          </a:xfrm>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818"/>
            <a:ext cx="8229600" cy="1143000"/>
          </a:xfrm>
        </p:spPr>
        <p:txBody>
          <a:bodyPr>
            <a:normAutofit fontScale="90000"/>
          </a:bodyPr>
          <a:lstStyle/>
          <a:p>
            <a:r>
              <a:rPr lang="en-US" dirty="0" smtClean="0"/>
              <a:t>Geometrical dilution of statistical </a:t>
            </a:r>
            <a:r>
              <a:rPr lang="en-US" dirty="0" smtClean="0"/>
              <a:t>accuracy (GDOSA</a:t>
            </a:r>
            <a:r>
              <a:rPr lang="en-US" dirty="0" smtClean="0"/>
              <a:t>)</a:t>
            </a:r>
            <a:endParaRPr lang="en-US" dirty="0"/>
          </a:p>
        </p:txBody>
      </p:sp>
      <p:pic>
        <p:nvPicPr>
          <p:cNvPr id="6" name="Content Placeholder 5" descr="gdosaSitesNJ13_BPU_Backscatter.png"/>
          <p:cNvPicPr>
            <a:picLocks noGrp="1" noChangeAspect="1"/>
          </p:cNvPicPr>
          <p:nvPr>
            <p:ph idx="1"/>
          </p:nvPr>
        </p:nvPicPr>
        <p:blipFill>
          <a:blip r:embed="rId3"/>
          <a:stretch>
            <a:fillRect/>
          </a:stretch>
        </p:blipFill>
        <p:spPr>
          <a:xfrm>
            <a:off x="1409077" y="1189465"/>
            <a:ext cx="6520720" cy="4893366"/>
          </a:xfrm>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818"/>
            <a:ext cx="8229600" cy="1143000"/>
          </a:xfrm>
        </p:spPr>
        <p:txBody>
          <a:bodyPr>
            <a:normAutofit fontScale="90000"/>
          </a:bodyPr>
          <a:lstStyle/>
          <a:p>
            <a:r>
              <a:rPr lang="en-US" dirty="0" smtClean="0"/>
              <a:t>Improvement of GDOSA with </a:t>
            </a:r>
            <a:r>
              <a:rPr lang="en-US" dirty="0" err="1" smtClean="0"/>
              <a:t>bistatic</a:t>
            </a:r>
            <a:endParaRPr lang="en-US" dirty="0"/>
          </a:p>
        </p:txBody>
      </p:sp>
      <p:pic>
        <p:nvPicPr>
          <p:cNvPr id="4" name="Content Placeholder 3" descr="gdosaSitesNJ13_BPU_Backscatter_Bistatic.png"/>
          <p:cNvPicPr>
            <a:picLocks noGrp="1" noChangeAspect="1"/>
          </p:cNvPicPr>
          <p:nvPr>
            <p:ph idx="1"/>
          </p:nvPr>
        </p:nvPicPr>
        <p:blipFill>
          <a:blip r:embed="rId3"/>
          <a:stretch>
            <a:fillRect/>
          </a:stretch>
        </p:blipFill>
        <p:spPr>
          <a:xfrm>
            <a:off x="1349113" y="1133220"/>
            <a:ext cx="6595674" cy="4949614"/>
          </a:xfrm>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818"/>
            <a:ext cx="8229600" cy="1143000"/>
          </a:xfrm>
        </p:spPr>
        <p:txBody>
          <a:bodyPr/>
          <a:lstStyle/>
          <a:p>
            <a:r>
              <a:rPr lang="en-US" dirty="0" smtClean="0"/>
              <a:t>Total coverage </a:t>
            </a:r>
            <a:r>
              <a:rPr lang="en-US" dirty="0" err="1" smtClean="0"/>
              <a:t>monostatic</a:t>
            </a:r>
            <a:endParaRPr lang="en-US" dirty="0"/>
          </a:p>
        </p:txBody>
      </p:sp>
      <p:pic>
        <p:nvPicPr>
          <p:cNvPr id="4" name="Content Placeholder 3" descr="RDLm_totals_percentcoverage_uverr.png"/>
          <p:cNvPicPr>
            <a:picLocks noGrp="1" noChangeAspect="1"/>
          </p:cNvPicPr>
          <p:nvPr>
            <p:ph idx="1"/>
          </p:nvPr>
        </p:nvPicPr>
        <p:blipFill>
          <a:blip r:embed="rId3" cstate="print"/>
          <a:stretch>
            <a:fillRect/>
          </a:stretch>
        </p:blipFill>
        <p:spPr>
          <a:xfrm>
            <a:off x="2338466" y="972726"/>
            <a:ext cx="3982201" cy="5153437"/>
          </a:xfrm>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818"/>
            <a:ext cx="8229600" cy="1143000"/>
          </a:xfrm>
        </p:spPr>
        <p:txBody>
          <a:bodyPr/>
          <a:lstStyle/>
          <a:p>
            <a:r>
              <a:rPr lang="en-US" dirty="0" smtClean="0"/>
              <a:t>Total coverage with </a:t>
            </a:r>
            <a:r>
              <a:rPr lang="en-US" dirty="0" err="1" smtClean="0"/>
              <a:t>bistatic</a:t>
            </a:r>
            <a:endParaRPr lang="en-US" dirty="0"/>
          </a:p>
        </p:txBody>
      </p:sp>
      <p:pic>
        <p:nvPicPr>
          <p:cNvPr id="4" name="Content Placeholder 3" descr="ELTmRDLm_totals_percentcoverage_uverr.png"/>
          <p:cNvPicPr>
            <a:picLocks noGrp="1" noChangeAspect="1"/>
          </p:cNvPicPr>
          <p:nvPr>
            <p:ph idx="1"/>
          </p:nvPr>
        </p:nvPicPr>
        <p:blipFill>
          <a:blip r:embed="rId3" cstate="print"/>
          <a:stretch>
            <a:fillRect/>
          </a:stretch>
        </p:blipFill>
        <p:spPr>
          <a:xfrm>
            <a:off x="2308486" y="933928"/>
            <a:ext cx="4012182" cy="5192236"/>
          </a:xfrm>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Conclusions</a:t>
            </a:r>
            <a:endParaRPr lang="en-US" dirty="0"/>
          </a:p>
        </p:txBody>
      </p:sp>
      <p:sp>
        <p:nvSpPr>
          <p:cNvPr id="3" name="Content Placeholder 2"/>
          <p:cNvSpPr>
            <a:spLocks noGrp="1"/>
          </p:cNvSpPr>
          <p:nvPr>
            <p:ph idx="1"/>
          </p:nvPr>
        </p:nvSpPr>
        <p:spPr/>
        <p:txBody>
          <a:bodyPr/>
          <a:lstStyle/>
          <a:p>
            <a:r>
              <a:rPr lang="en-US" dirty="0" smtClean="0"/>
              <a:t>Elliptical data provides an additional independent view of ocean surface currents</a:t>
            </a:r>
          </a:p>
          <a:p>
            <a:r>
              <a:rPr lang="en-US" dirty="0" smtClean="0"/>
              <a:t>Inclusion of </a:t>
            </a:r>
            <a:r>
              <a:rPr lang="en-US" dirty="0" err="1" smtClean="0"/>
              <a:t>bistatic</a:t>
            </a:r>
            <a:r>
              <a:rPr lang="en-US" dirty="0" smtClean="0"/>
              <a:t> decreases the overall error of surface current measurements</a:t>
            </a:r>
          </a:p>
          <a:p>
            <a:r>
              <a:rPr lang="en-US" dirty="0" err="1" smtClean="0"/>
              <a:t>Bistatic</a:t>
            </a:r>
            <a:r>
              <a:rPr lang="en-US" dirty="0" smtClean="0"/>
              <a:t>  also increases percent coverage</a:t>
            </a:r>
          </a:p>
          <a:p>
            <a:r>
              <a:rPr lang="en-US" dirty="0" smtClean="0"/>
              <a:t>Use of measured patterns in vector-placement algorithm improves both </a:t>
            </a:r>
            <a:r>
              <a:rPr lang="en-US" dirty="0" err="1" smtClean="0"/>
              <a:t>monostatic</a:t>
            </a:r>
            <a:r>
              <a:rPr lang="en-US" dirty="0" smtClean="0"/>
              <a:t> and </a:t>
            </a:r>
            <a:r>
              <a:rPr lang="en-US" dirty="0" err="1" smtClean="0"/>
              <a:t>bistatic</a:t>
            </a:r>
            <a:r>
              <a:rPr lang="en-US" dirty="0" smtClean="0"/>
              <a:t> </a:t>
            </a:r>
            <a:r>
              <a:rPr lang="en-US" dirty="0" smtClean="0"/>
              <a:t>maps</a:t>
            </a:r>
            <a:endParaRPr lang="en-US" dirty="0" smtClean="0"/>
          </a:p>
          <a:p>
            <a:endParaRPr lang="en-US"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Title 1"/>
          <p:cNvSpPr>
            <a:spLocks noGrp="1"/>
          </p:cNvSpPr>
          <p:nvPr>
            <p:ph type="title"/>
          </p:nvPr>
        </p:nvSpPr>
        <p:spPr>
          <a:xfrm>
            <a:off x="457200" y="274638"/>
            <a:ext cx="8686800" cy="1143000"/>
          </a:xfrm>
          <a:ln>
            <a:miter lim="800000"/>
            <a:headEnd/>
            <a:tailEnd/>
          </a:ln>
        </p:spPr>
        <p:txBody>
          <a:bodyPr/>
          <a:lstStyle/>
          <a:p>
            <a:r>
              <a:rPr lang="en-US" smtClean="0">
                <a:latin typeface="Calibri" pitchFamily="34" charset="0"/>
                <a:ea typeface="ＭＳ Ｐゴシック" pitchFamily="34" charset="-128"/>
              </a:rPr>
              <a:t>CODAR Compact HF Radar Antennas </a:t>
            </a:r>
          </a:p>
        </p:txBody>
      </p:sp>
      <p:pic>
        <p:nvPicPr>
          <p:cNvPr id="29698" name="Picture 2"/>
          <p:cNvPicPr>
            <a:picLocks noChangeAspect="1" noChangeArrowheads="1"/>
          </p:cNvPicPr>
          <p:nvPr/>
        </p:nvPicPr>
        <p:blipFill>
          <a:blip r:embed="rId3"/>
          <a:srcRect/>
          <a:stretch>
            <a:fillRect/>
          </a:stretch>
        </p:blipFill>
        <p:spPr bwMode="auto">
          <a:xfrm>
            <a:off x="146050" y="1795463"/>
            <a:ext cx="2154238" cy="3070225"/>
          </a:xfrm>
          <a:prstGeom prst="rect">
            <a:avLst/>
          </a:prstGeom>
          <a:noFill/>
          <a:ln w="9525">
            <a:solidFill>
              <a:schemeClr val="tx1"/>
            </a:solidFill>
            <a:miter lim="800000"/>
            <a:headEnd/>
            <a:tailEnd/>
          </a:ln>
        </p:spPr>
      </p:pic>
      <p:sp>
        <p:nvSpPr>
          <p:cNvPr id="29699" name="TextBox 3"/>
          <p:cNvSpPr txBox="1">
            <a:spLocks noChangeArrowheads="1"/>
          </p:cNvSpPr>
          <p:nvPr/>
        </p:nvSpPr>
        <p:spPr bwMode="auto">
          <a:xfrm>
            <a:off x="779463" y="4865688"/>
            <a:ext cx="1106487" cy="369887"/>
          </a:xfrm>
          <a:prstGeom prst="rect">
            <a:avLst/>
          </a:prstGeom>
          <a:noFill/>
          <a:ln w="9525">
            <a:noFill/>
            <a:miter lim="800000"/>
            <a:headEnd/>
            <a:tailEnd/>
          </a:ln>
        </p:spPr>
        <p:txBody>
          <a:bodyPr>
            <a:spAutoFit/>
          </a:bodyPr>
          <a:lstStyle/>
          <a:p>
            <a:r>
              <a:rPr lang="en-US"/>
              <a:t>25 MHz</a:t>
            </a:r>
          </a:p>
        </p:txBody>
      </p:sp>
      <p:pic>
        <p:nvPicPr>
          <p:cNvPr id="29700" name="Picture 3"/>
          <p:cNvPicPr>
            <a:picLocks noChangeAspect="1" noChangeArrowheads="1"/>
          </p:cNvPicPr>
          <p:nvPr/>
        </p:nvPicPr>
        <p:blipFill>
          <a:blip r:embed="rId4"/>
          <a:srcRect/>
          <a:stretch>
            <a:fillRect/>
          </a:stretch>
        </p:blipFill>
        <p:spPr bwMode="auto">
          <a:xfrm>
            <a:off x="2608263" y="1771650"/>
            <a:ext cx="2243137" cy="3105150"/>
          </a:xfrm>
          <a:prstGeom prst="rect">
            <a:avLst/>
          </a:prstGeom>
          <a:noFill/>
          <a:ln w="9525">
            <a:solidFill>
              <a:schemeClr val="tx1"/>
            </a:solidFill>
            <a:miter lim="800000"/>
            <a:headEnd/>
            <a:tailEnd/>
          </a:ln>
        </p:spPr>
      </p:pic>
      <p:sp>
        <p:nvSpPr>
          <p:cNvPr id="29701" name="TextBox 5"/>
          <p:cNvSpPr txBox="1">
            <a:spLocks noChangeArrowheads="1"/>
          </p:cNvSpPr>
          <p:nvPr/>
        </p:nvSpPr>
        <p:spPr bwMode="auto">
          <a:xfrm>
            <a:off x="3257550" y="4870450"/>
            <a:ext cx="1104900" cy="369888"/>
          </a:xfrm>
          <a:prstGeom prst="rect">
            <a:avLst/>
          </a:prstGeom>
          <a:noFill/>
          <a:ln w="9525">
            <a:noFill/>
            <a:miter lim="800000"/>
            <a:headEnd/>
            <a:tailEnd/>
          </a:ln>
        </p:spPr>
        <p:txBody>
          <a:bodyPr>
            <a:spAutoFit/>
          </a:bodyPr>
          <a:lstStyle/>
          <a:p>
            <a:r>
              <a:rPr lang="en-US"/>
              <a:t>13 MHz</a:t>
            </a:r>
          </a:p>
        </p:txBody>
      </p:sp>
      <p:grpSp>
        <p:nvGrpSpPr>
          <p:cNvPr id="2" name="Group 9"/>
          <p:cNvGrpSpPr>
            <a:grpSpLocks/>
          </p:cNvGrpSpPr>
          <p:nvPr/>
        </p:nvGrpSpPr>
        <p:grpSpPr bwMode="auto">
          <a:xfrm>
            <a:off x="5203825" y="1760538"/>
            <a:ext cx="3767138" cy="3127375"/>
            <a:chOff x="5204177" y="1478844"/>
            <a:chExt cx="3766629" cy="3127024"/>
          </a:xfrm>
        </p:grpSpPr>
        <p:pic>
          <p:nvPicPr>
            <p:cNvPr id="29706" name="Picture 4"/>
            <p:cNvPicPr>
              <a:picLocks noChangeAspect="1" noChangeArrowheads="1"/>
            </p:cNvPicPr>
            <p:nvPr/>
          </p:nvPicPr>
          <p:blipFill>
            <a:blip r:embed="rId5"/>
            <a:srcRect/>
            <a:stretch>
              <a:fillRect/>
            </a:stretch>
          </p:blipFill>
          <p:spPr bwMode="auto">
            <a:xfrm>
              <a:off x="5204177" y="1478846"/>
              <a:ext cx="1341012" cy="3127022"/>
            </a:xfrm>
            <a:prstGeom prst="rect">
              <a:avLst/>
            </a:prstGeom>
            <a:noFill/>
            <a:ln w="9525">
              <a:solidFill>
                <a:schemeClr val="tx1"/>
              </a:solidFill>
              <a:miter lim="800000"/>
              <a:headEnd/>
              <a:tailEnd/>
            </a:ln>
          </p:spPr>
        </p:pic>
        <p:pic>
          <p:nvPicPr>
            <p:cNvPr id="29707" name="Picture 5"/>
            <p:cNvPicPr>
              <a:picLocks noChangeAspect="1" noChangeArrowheads="1"/>
            </p:cNvPicPr>
            <p:nvPr/>
          </p:nvPicPr>
          <p:blipFill>
            <a:blip r:embed="rId6"/>
            <a:srcRect/>
            <a:stretch>
              <a:fillRect/>
            </a:stretch>
          </p:blipFill>
          <p:spPr bwMode="auto">
            <a:xfrm>
              <a:off x="6590235" y="1478844"/>
              <a:ext cx="2380571" cy="3127023"/>
            </a:xfrm>
            <a:prstGeom prst="rect">
              <a:avLst/>
            </a:prstGeom>
            <a:noFill/>
            <a:ln w="9525">
              <a:solidFill>
                <a:schemeClr val="tx1"/>
              </a:solidFill>
              <a:miter lim="800000"/>
              <a:headEnd/>
              <a:tailEnd/>
            </a:ln>
          </p:spPr>
        </p:pic>
      </p:grpSp>
      <p:sp>
        <p:nvSpPr>
          <p:cNvPr id="29703" name="TextBox 8"/>
          <p:cNvSpPr txBox="1">
            <a:spLocks noChangeArrowheads="1"/>
          </p:cNvSpPr>
          <p:nvPr/>
        </p:nvSpPr>
        <p:spPr bwMode="auto">
          <a:xfrm>
            <a:off x="6689725" y="4899025"/>
            <a:ext cx="1106488" cy="369888"/>
          </a:xfrm>
          <a:prstGeom prst="rect">
            <a:avLst/>
          </a:prstGeom>
          <a:noFill/>
          <a:ln w="9525">
            <a:noFill/>
            <a:miter lim="800000"/>
            <a:headEnd/>
            <a:tailEnd/>
          </a:ln>
        </p:spPr>
        <p:txBody>
          <a:bodyPr>
            <a:spAutoFit/>
          </a:bodyPr>
          <a:lstStyle/>
          <a:p>
            <a:r>
              <a:rPr lang="en-US"/>
              <a:t>5 MHz</a:t>
            </a:r>
          </a:p>
        </p:txBody>
      </p:sp>
      <p:sp>
        <p:nvSpPr>
          <p:cNvPr id="29704" name="TextBox 10"/>
          <p:cNvSpPr txBox="1">
            <a:spLocks noChangeArrowheads="1"/>
          </p:cNvSpPr>
          <p:nvPr/>
        </p:nvSpPr>
        <p:spPr bwMode="auto">
          <a:xfrm>
            <a:off x="973138" y="5300663"/>
            <a:ext cx="3649662" cy="368300"/>
          </a:xfrm>
          <a:prstGeom prst="rect">
            <a:avLst/>
          </a:prstGeom>
          <a:noFill/>
          <a:ln w="9525">
            <a:noFill/>
            <a:miter lim="800000"/>
            <a:headEnd/>
            <a:tailEnd/>
          </a:ln>
        </p:spPr>
        <p:txBody>
          <a:bodyPr wrap="none">
            <a:spAutoFit/>
          </a:bodyPr>
          <a:lstStyle/>
          <a:p>
            <a:r>
              <a:rPr lang="en-US"/>
              <a:t>Combined Transmitter &amp; Receiver</a:t>
            </a:r>
          </a:p>
        </p:txBody>
      </p:sp>
      <p:sp>
        <p:nvSpPr>
          <p:cNvPr id="29705" name="TextBox 11"/>
          <p:cNvSpPr txBox="1">
            <a:spLocks noChangeArrowheads="1"/>
          </p:cNvSpPr>
          <p:nvPr/>
        </p:nvSpPr>
        <p:spPr bwMode="auto">
          <a:xfrm>
            <a:off x="5453063" y="5283200"/>
            <a:ext cx="3532187" cy="369888"/>
          </a:xfrm>
          <a:prstGeom prst="rect">
            <a:avLst/>
          </a:prstGeom>
          <a:noFill/>
          <a:ln w="9525">
            <a:noFill/>
            <a:miter lim="800000"/>
            <a:headEnd/>
            <a:tailEnd/>
          </a:ln>
        </p:spPr>
        <p:txBody>
          <a:bodyPr wrap="none">
            <a:spAutoFit/>
          </a:bodyPr>
          <a:lstStyle/>
          <a:p>
            <a:r>
              <a:rPr lang="en-US"/>
              <a:t>Separate Transmitter &amp; Receiver</a:t>
            </a:r>
          </a:p>
        </p:txBody>
      </p:sp>
    </p:spTree>
  </p:cSld>
  <p:clrMapOvr>
    <a:masterClrMapping/>
  </p:clrMapOvr>
  <p:transition spd="slow"/>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Screen shot 2014-01-15 at 7.00.50 AM.png"/>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0" y="429825"/>
            <a:ext cx="9144000" cy="5799273"/>
          </a:xfrm>
          <a:prstGeom prst="rect">
            <a:avLst/>
          </a:prstGeom>
        </p:spPr>
      </p:pic>
      <p:pic>
        <p:nvPicPr>
          <p:cNvPr id="5" name="Picture 2" descr="http://cordc.ucsd.edu/projects/mapping/documents/images/hf_equation.gif"/>
          <p:cNvPicPr>
            <a:picLocks noChangeAspect="1" noChangeArrowheads="1"/>
          </p:cNvPicPr>
          <p:nvPr/>
        </p:nvPicPr>
        <p:blipFill>
          <a:blip r:embed="rId4"/>
          <a:srcRect/>
          <a:stretch>
            <a:fillRect/>
          </a:stretch>
        </p:blipFill>
        <p:spPr bwMode="auto">
          <a:xfrm>
            <a:off x="3156251" y="18665"/>
            <a:ext cx="2667000" cy="1952625"/>
          </a:xfrm>
          <a:prstGeom prst="rect">
            <a:avLst/>
          </a:prstGeom>
          <a:noFill/>
        </p:spPr>
      </p:pic>
      <p:pic>
        <p:nvPicPr>
          <p:cNvPr id="4" name="Picture 3" descr="Screen shot 2014-01-15 at 7.01.08 AM.png"/>
          <p:cNvPicPr>
            <a:picLocks noChangeAspect="1"/>
          </p:cNvPicPr>
          <p:nvPr/>
        </p:nvPicPr>
        <p:blipFill>
          <a:blip r:embed="rId5">
            <a:extLst>
              <a:ext uri="{28A0092B-C50C-407E-A947-70E740481C1C}">
                <a14:useLocalDpi xmlns:a14="http://schemas.microsoft.com/office/drawing/2010/main" xmlns="" val="0"/>
              </a:ext>
            </a:extLst>
          </a:blip>
          <a:stretch>
            <a:fillRect/>
          </a:stretch>
        </p:blipFill>
        <p:spPr>
          <a:xfrm>
            <a:off x="0" y="-9910"/>
            <a:ext cx="3130922" cy="1981200"/>
          </a:xfrm>
          <a:prstGeom prst="rect">
            <a:avLst/>
          </a:prstGeom>
          <a:ln>
            <a:solidFill>
              <a:srgbClr val="000000"/>
            </a:solidFill>
          </a:ln>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Arctic\bergmann\mike\up.gif"/>
          <p:cNvPicPr>
            <a:picLocks noChangeAspect="1" noChangeArrowheads="1"/>
          </p:cNvPicPr>
          <p:nvPr/>
        </p:nvPicPr>
        <p:blipFill>
          <a:blip r:embed="rId3">
            <a:extLst>
              <a:ext uri="{28A0092B-C50C-407E-A947-70E740481C1C}">
                <a14:useLocalDpi xmlns:a14="http://schemas.microsoft.com/office/drawing/2010/main" xmlns="" val="0"/>
              </a:ext>
            </a:extLst>
          </a:blip>
          <a:srcRect l="16110" t="23570" r="22809" b="23932"/>
          <a:stretch>
            <a:fillRect/>
          </a:stretch>
        </p:blipFill>
        <p:spPr bwMode="auto">
          <a:xfrm>
            <a:off x="0" y="498475"/>
            <a:ext cx="9144000" cy="6359525"/>
          </a:xfrm>
          <a:prstGeom prst="rect">
            <a:avLst/>
          </a:prstGeom>
          <a:solidFill>
            <a:srgbClr val="FF3300"/>
          </a:solidFill>
          <a:ln w="28575">
            <a:solidFill>
              <a:schemeClr val="tx1"/>
            </a:solidFill>
            <a:miter lim="800000"/>
            <a:headEnd/>
            <a:tailEnd/>
          </a:ln>
        </p:spPr>
      </p:pic>
      <p:sp>
        <p:nvSpPr>
          <p:cNvPr id="3" name="Text Box 8"/>
          <p:cNvSpPr txBox="1">
            <a:spLocks noChangeArrowheads="1"/>
          </p:cNvSpPr>
          <p:nvPr/>
        </p:nvSpPr>
        <p:spPr bwMode="auto">
          <a:xfrm>
            <a:off x="1182688" y="0"/>
            <a:ext cx="7123112" cy="51911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nchor="ctr">
            <a:spAutoFit/>
          </a:bodyPr>
          <a:lstStyle/>
          <a:p>
            <a:pPr algn="ctr" eaLnBrk="0" hangingPunct="0"/>
            <a:r>
              <a:rPr lang="en-US" sz="2800" b="1" dirty="0">
                <a:solidFill>
                  <a:srgbClr val="FF3300"/>
                </a:solidFill>
                <a:effectLst>
                  <a:outerShdw blurRad="38100" dist="38100" dir="2700000" algn="tl">
                    <a:srgbClr val="DDDDDD"/>
                  </a:outerShdw>
                </a:effectLst>
              </a:rPr>
              <a:t>CODAR Total Vector Calculation</a:t>
            </a:r>
            <a:endParaRPr lang="en-US" dirty="0"/>
          </a:p>
        </p:txBody>
      </p:sp>
      <p:sp>
        <p:nvSpPr>
          <p:cNvPr id="4" name="Text Box 20"/>
          <p:cNvSpPr txBox="1">
            <a:spLocks noChangeArrowheads="1"/>
          </p:cNvSpPr>
          <p:nvPr/>
        </p:nvSpPr>
        <p:spPr bwMode="auto">
          <a:xfrm>
            <a:off x="1739900" y="2601913"/>
            <a:ext cx="774700" cy="6413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spAutoFit/>
          </a:bodyPr>
          <a:lstStyle/>
          <a:p>
            <a:pPr algn="ctr" eaLnBrk="0" hangingPunct="0"/>
            <a:r>
              <a:rPr lang="en-US" sz="1800" i="1" dirty="0">
                <a:solidFill>
                  <a:schemeClr val="bg1"/>
                </a:solidFill>
              </a:rPr>
              <a:t>Great </a:t>
            </a:r>
          </a:p>
          <a:p>
            <a:pPr algn="ctr" eaLnBrk="0" hangingPunct="0"/>
            <a:r>
              <a:rPr lang="en-US" sz="1800" i="1" dirty="0">
                <a:solidFill>
                  <a:schemeClr val="bg1"/>
                </a:solidFill>
              </a:rPr>
              <a:t>Bay</a:t>
            </a:r>
            <a:endParaRPr lang="en-US" dirty="0"/>
          </a:p>
        </p:txBody>
      </p:sp>
      <p:sp>
        <p:nvSpPr>
          <p:cNvPr id="5" name="Text Box 22"/>
          <p:cNvSpPr txBox="1">
            <a:spLocks noChangeArrowheads="1"/>
          </p:cNvSpPr>
          <p:nvPr/>
        </p:nvSpPr>
        <p:spPr bwMode="auto">
          <a:xfrm rot="18876350">
            <a:off x="6199982" y="5298281"/>
            <a:ext cx="3130550" cy="39528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spAutoFit/>
          </a:bodyPr>
          <a:lstStyle/>
          <a:p>
            <a:pPr algn="ctr" eaLnBrk="0" hangingPunct="0"/>
            <a:r>
              <a:rPr lang="en-US" sz="2000" i="1" dirty="0">
                <a:solidFill>
                  <a:schemeClr val="bg1"/>
                </a:solidFill>
              </a:rPr>
              <a:t>A T L A N T I C    O C E A N</a:t>
            </a:r>
            <a:endParaRPr lang="en-US" dirty="0">
              <a:solidFill>
                <a:schemeClr val="hlink"/>
              </a:solidFill>
            </a:endParaRPr>
          </a:p>
        </p:txBody>
      </p:sp>
      <p:sp>
        <p:nvSpPr>
          <p:cNvPr id="6" name="Oval 24"/>
          <p:cNvSpPr>
            <a:spLocks noChangeArrowheads="1"/>
          </p:cNvSpPr>
          <p:nvPr/>
        </p:nvSpPr>
        <p:spPr bwMode="auto">
          <a:xfrm>
            <a:off x="1377950" y="6121400"/>
            <a:ext cx="173038" cy="174625"/>
          </a:xfrm>
          <a:prstGeom prst="ellipse">
            <a:avLst/>
          </a:prstGeom>
          <a:solidFill>
            <a:srgbClr val="969696"/>
          </a:solidFill>
          <a:ln w="9525">
            <a:solidFill>
              <a:schemeClr val="tx1"/>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lgn="ctr" eaLnBrk="0" hangingPunct="0"/>
            <a:endParaRPr lang="en-US"/>
          </a:p>
        </p:txBody>
      </p:sp>
      <p:sp>
        <p:nvSpPr>
          <p:cNvPr id="7" name="Text Box 23"/>
          <p:cNvSpPr txBox="1">
            <a:spLocks noChangeArrowheads="1"/>
          </p:cNvSpPr>
          <p:nvPr/>
        </p:nvSpPr>
        <p:spPr bwMode="auto">
          <a:xfrm>
            <a:off x="1536700" y="6242050"/>
            <a:ext cx="1109663" cy="3048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spAutoFit/>
          </a:bodyPr>
          <a:lstStyle/>
          <a:p>
            <a:pPr algn="ctr" eaLnBrk="0" hangingPunct="0"/>
            <a:r>
              <a:rPr lang="en-US" sz="1400" dirty="0">
                <a:solidFill>
                  <a:schemeClr val="bg1"/>
                </a:solidFill>
              </a:rPr>
              <a:t>Atlantic City</a:t>
            </a:r>
            <a:endParaRPr lang="en-US" dirty="0"/>
          </a:p>
        </p:txBody>
      </p:sp>
      <p:sp>
        <p:nvSpPr>
          <p:cNvPr id="8" name="Line 25"/>
          <p:cNvSpPr>
            <a:spLocks noChangeShapeType="1"/>
          </p:cNvSpPr>
          <p:nvPr/>
        </p:nvSpPr>
        <p:spPr bwMode="auto">
          <a:xfrm flipV="1">
            <a:off x="2133600" y="3581400"/>
            <a:ext cx="3708400" cy="1854200"/>
          </a:xfrm>
          <a:prstGeom prst="line">
            <a:avLst/>
          </a:prstGeom>
          <a:noFill/>
          <a:ln w="12700">
            <a:solidFill>
              <a:srgbClr val="FFFF00"/>
            </a:solidFill>
            <a:prstDash val="sysDot"/>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9" name="Oval 4"/>
          <p:cNvSpPr>
            <a:spLocks noChangeArrowheads="1"/>
          </p:cNvSpPr>
          <p:nvPr/>
        </p:nvSpPr>
        <p:spPr bwMode="auto">
          <a:xfrm>
            <a:off x="2925763" y="2860675"/>
            <a:ext cx="260350" cy="280988"/>
          </a:xfrm>
          <a:prstGeom prst="ellipse">
            <a:avLst/>
          </a:prstGeom>
          <a:solidFill>
            <a:srgbClr val="FF3300"/>
          </a:solidFill>
          <a:ln w="9525">
            <a:solidFill>
              <a:schemeClr val="tx1"/>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0" name="Text Box 10"/>
          <p:cNvSpPr txBox="1">
            <a:spLocks noChangeArrowheads="1"/>
          </p:cNvSpPr>
          <p:nvPr/>
        </p:nvSpPr>
        <p:spPr bwMode="auto">
          <a:xfrm>
            <a:off x="1676400" y="1395413"/>
            <a:ext cx="1060450" cy="91598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nchor="ctr">
            <a:spAutoFit/>
          </a:bodyPr>
          <a:lstStyle/>
          <a:p>
            <a:pPr algn="ctr" eaLnBrk="0" hangingPunct="0"/>
            <a:r>
              <a:rPr lang="en-US" sz="1800" b="1" dirty="0">
                <a:solidFill>
                  <a:srgbClr val="FF0000"/>
                </a:solidFill>
              </a:rPr>
              <a:t>CODAR </a:t>
            </a:r>
          </a:p>
          <a:p>
            <a:pPr algn="ctr" eaLnBrk="0" hangingPunct="0"/>
            <a:r>
              <a:rPr lang="en-US" sz="1800" b="1" dirty="0">
                <a:solidFill>
                  <a:srgbClr val="FF0000"/>
                </a:solidFill>
              </a:rPr>
              <a:t>Central</a:t>
            </a:r>
          </a:p>
          <a:p>
            <a:pPr algn="ctr" eaLnBrk="0" hangingPunct="0"/>
            <a:r>
              <a:rPr lang="en-US" sz="1800" b="1" dirty="0">
                <a:solidFill>
                  <a:srgbClr val="FF0000"/>
                </a:solidFill>
              </a:rPr>
              <a:t>Site</a:t>
            </a:r>
            <a:endParaRPr lang="en-US" sz="2800" dirty="0"/>
          </a:p>
        </p:txBody>
      </p:sp>
      <p:sp>
        <p:nvSpPr>
          <p:cNvPr id="11" name="Text Box 21"/>
          <p:cNvSpPr txBox="1">
            <a:spLocks noChangeArrowheads="1"/>
          </p:cNvSpPr>
          <p:nvPr/>
        </p:nvSpPr>
        <p:spPr bwMode="auto">
          <a:xfrm>
            <a:off x="3357563" y="1035050"/>
            <a:ext cx="793750" cy="8255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spAutoFit/>
          </a:bodyPr>
          <a:lstStyle/>
          <a:p>
            <a:pPr algn="ctr" eaLnBrk="0" hangingPunct="0"/>
            <a:r>
              <a:rPr lang="en-US" sz="1600" i="1" dirty="0">
                <a:solidFill>
                  <a:schemeClr val="bg1"/>
                </a:solidFill>
              </a:rPr>
              <a:t>Little </a:t>
            </a:r>
          </a:p>
          <a:p>
            <a:pPr algn="ctr" eaLnBrk="0" hangingPunct="0"/>
            <a:r>
              <a:rPr lang="en-US" sz="1600" i="1" dirty="0">
                <a:solidFill>
                  <a:schemeClr val="bg1"/>
                </a:solidFill>
              </a:rPr>
              <a:t>Egg</a:t>
            </a:r>
          </a:p>
          <a:p>
            <a:pPr algn="ctr" eaLnBrk="0" hangingPunct="0"/>
            <a:r>
              <a:rPr lang="en-US" sz="1600" i="1" dirty="0">
                <a:solidFill>
                  <a:schemeClr val="bg1"/>
                </a:solidFill>
              </a:rPr>
              <a:t>Harbor</a:t>
            </a:r>
            <a:endParaRPr lang="en-US" dirty="0"/>
          </a:p>
        </p:txBody>
      </p:sp>
      <p:sp>
        <p:nvSpPr>
          <p:cNvPr id="12" name="Oval 32"/>
          <p:cNvSpPr>
            <a:spLocks noChangeArrowheads="1"/>
          </p:cNvSpPr>
          <p:nvPr/>
        </p:nvSpPr>
        <p:spPr bwMode="auto">
          <a:xfrm>
            <a:off x="4521200" y="1074738"/>
            <a:ext cx="285750" cy="282575"/>
          </a:xfrm>
          <a:prstGeom prst="ellipse">
            <a:avLst/>
          </a:prstGeom>
          <a:solidFill>
            <a:srgbClr val="00FF00"/>
          </a:solidFill>
          <a:ln w="9525">
            <a:solidFill>
              <a:schemeClr val="tx1"/>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lgn="ctr" eaLnBrk="0" hangingPunct="0"/>
            <a:endParaRPr lang="en-US"/>
          </a:p>
        </p:txBody>
      </p:sp>
      <p:sp>
        <p:nvSpPr>
          <p:cNvPr id="13" name="Text Box 15"/>
          <p:cNvSpPr txBox="1">
            <a:spLocks noChangeArrowheads="1"/>
          </p:cNvSpPr>
          <p:nvPr/>
        </p:nvSpPr>
        <p:spPr bwMode="auto">
          <a:xfrm>
            <a:off x="4953000" y="762000"/>
            <a:ext cx="1574800" cy="36671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spAutoFit/>
          </a:bodyPr>
          <a:lstStyle/>
          <a:p>
            <a:pPr algn="ctr" eaLnBrk="0" hangingPunct="0"/>
            <a:r>
              <a:rPr lang="en-US" sz="1800" dirty="0">
                <a:solidFill>
                  <a:schemeClr val="bg1"/>
                </a:solidFill>
              </a:rPr>
              <a:t>CODAR North</a:t>
            </a:r>
            <a:endParaRPr lang="en-US" dirty="0"/>
          </a:p>
        </p:txBody>
      </p:sp>
      <p:sp>
        <p:nvSpPr>
          <p:cNvPr id="14" name="Text Box 14"/>
          <p:cNvSpPr txBox="1">
            <a:spLocks noChangeArrowheads="1"/>
          </p:cNvSpPr>
          <p:nvPr/>
        </p:nvSpPr>
        <p:spPr bwMode="auto">
          <a:xfrm>
            <a:off x="6959600" y="941388"/>
            <a:ext cx="2184400" cy="36671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spAutoFit/>
          </a:bodyPr>
          <a:lstStyle/>
          <a:p>
            <a:pPr algn="ctr" eaLnBrk="0" hangingPunct="0"/>
            <a:r>
              <a:rPr lang="en-US" sz="1800" dirty="0">
                <a:solidFill>
                  <a:schemeClr val="bg1"/>
                </a:solidFill>
              </a:rPr>
              <a:t>0              5            10 </a:t>
            </a:r>
            <a:endParaRPr lang="en-US" dirty="0">
              <a:solidFill>
                <a:schemeClr val="bg1"/>
              </a:solidFill>
            </a:endParaRPr>
          </a:p>
        </p:txBody>
      </p:sp>
      <p:sp>
        <p:nvSpPr>
          <p:cNvPr id="15" name="Text Box 13"/>
          <p:cNvSpPr txBox="1">
            <a:spLocks noChangeArrowheads="1"/>
          </p:cNvSpPr>
          <p:nvPr/>
        </p:nvSpPr>
        <p:spPr bwMode="auto">
          <a:xfrm>
            <a:off x="7427913" y="469900"/>
            <a:ext cx="1308100" cy="3968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spAutoFit/>
          </a:bodyPr>
          <a:lstStyle/>
          <a:p>
            <a:pPr algn="ctr" eaLnBrk="0" hangingPunct="0"/>
            <a:r>
              <a:rPr lang="en-US" sz="2000">
                <a:solidFill>
                  <a:schemeClr val="bg1"/>
                </a:solidFill>
              </a:rPr>
              <a:t>Kilometers</a:t>
            </a:r>
            <a:endParaRPr lang="en-US">
              <a:solidFill>
                <a:schemeClr val="bg1"/>
              </a:solidFill>
            </a:endParaRPr>
          </a:p>
        </p:txBody>
      </p:sp>
      <p:sp>
        <p:nvSpPr>
          <p:cNvPr id="16" name="Rectangle 12"/>
          <p:cNvSpPr>
            <a:spLocks noChangeArrowheads="1"/>
          </p:cNvSpPr>
          <p:nvPr/>
        </p:nvSpPr>
        <p:spPr bwMode="auto">
          <a:xfrm>
            <a:off x="7182697" y="821957"/>
            <a:ext cx="1822450" cy="190500"/>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7" name="Rectangle 19"/>
          <p:cNvSpPr>
            <a:spLocks noChangeArrowheads="1"/>
          </p:cNvSpPr>
          <p:nvPr/>
        </p:nvSpPr>
        <p:spPr bwMode="auto">
          <a:xfrm>
            <a:off x="7182697" y="807123"/>
            <a:ext cx="952500" cy="188913"/>
          </a:xfrm>
          <a:prstGeom prst="rect">
            <a:avLst/>
          </a:prstGeom>
          <a:solidFill>
            <a:schemeClr val="tx1"/>
          </a:solidFill>
          <a:ln w="9525">
            <a:solidFill>
              <a:schemeClr val="tx1"/>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8" name="Oval 17"/>
          <p:cNvSpPr>
            <a:spLocks noChangeArrowheads="1"/>
          </p:cNvSpPr>
          <p:nvPr/>
        </p:nvSpPr>
        <p:spPr bwMode="auto">
          <a:xfrm>
            <a:off x="3843338" y="4013200"/>
            <a:ext cx="298450" cy="301625"/>
          </a:xfrm>
          <a:prstGeom prst="ellipse">
            <a:avLst/>
          </a:prstGeom>
          <a:solidFill>
            <a:schemeClr val="bg1"/>
          </a:solidFill>
          <a:ln w="9525">
            <a:solidFill>
              <a:schemeClr val="tx1"/>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lgn="ctr" eaLnBrk="0" hangingPunct="0"/>
            <a:endParaRPr lang="en-US"/>
          </a:p>
        </p:txBody>
      </p:sp>
      <p:sp>
        <p:nvSpPr>
          <p:cNvPr id="19" name="Text Box 18"/>
          <p:cNvSpPr txBox="1">
            <a:spLocks noChangeArrowheads="1"/>
          </p:cNvSpPr>
          <p:nvPr/>
        </p:nvSpPr>
        <p:spPr bwMode="auto">
          <a:xfrm>
            <a:off x="3543300" y="3665538"/>
            <a:ext cx="933450" cy="36671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spAutoFit/>
          </a:bodyPr>
          <a:lstStyle/>
          <a:p>
            <a:pPr algn="ctr" eaLnBrk="0" hangingPunct="0"/>
            <a:r>
              <a:rPr lang="en-US" sz="1800" dirty="0">
                <a:solidFill>
                  <a:schemeClr val="bg1"/>
                </a:solidFill>
              </a:rPr>
              <a:t>LEO-15</a:t>
            </a:r>
            <a:endParaRPr lang="en-US" dirty="0"/>
          </a:p>
        </p:txBody>
      </p:sp>
      <p:sp>
        <p:nvSpPr>
          <p:cNvPr id="20" name="Oval 3"/>
          <p:cNvSpPr>
            <a:spLocks noChangeArrowheads="1"/>
          </p:cNvSpPr>
          <p:nvPr/>
        </p:nvSpPr>
        <p:spPr bwMode="auto">
          <a:xfrm>
            <a:off x="2001838" y="5283200"/>
            <a:ext cx="298450" cy="301625"/>
          </a:xfrm>
          <a:prstGeom prst="ellipse">
            <a:avLst/>
          </a:prstGeom>
          <a:solidFill>
            <a:srgbClr val="FFFF00"/>
          </a:solidFill>
          <a:ln w="9525">
            <a:solidFill>
              <a:schemeClr val="tx1"/>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lgn="ctr" eaLnBrk="0" hangingPunct="0"/>
            <a:endParaRPr lang="en-US"/>
          </a:p>
        </p:txBody>
      </p:sp>
      <p:sp>
        <p:nvSpPr>
          <p:cNvPr id="21" name="Line 26"/>
          <p:cNvSpPr>
            <a:spLocks noChangeShapeType="1"/>
          </p:cNvSpPr>
          <p:nvPr/>
        </p:nvSpPr>
        <p:spPr bwMode="auto">
          <a:xfrm>
            <a:off x="4660900" y="1219200"/>
            <a:ext cx="1198563" cy="2371725"/>
          </a:xfrm>
          <a:prstGeom prst="line">
            <a:avLst/>
          </a:prstGeom>
          <a:noFill/>
          <a:ln w="12700">
            <a:solidFill>
              <a:srgbClr val="00FF00"/>
            </a:solidFill>
            <a:prstDash val="sysDot"/>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2" name="Line 29"/>
          <p:cNvSpPr>
            <a:spLocks noChangeShapeType="1"/>
          </p:cNvSpPr>
          <p:nvPr/>
        </p:nvSpPr>
        <p:spPr bwMode="auto">
          <a:xfrm rot="7801984" flipV="1">
            <a:off x="5225256" y="3866357"/>
            <a:ext cx="1166813" cy="895350"/>
          </a:xfrm>
          <a:prstGeom prst="line">
            <a:avLst/>
          </a:prstGeom>
          <a:noFill/>
          <a:ln w="38100">
            <a:solidFill>
              <a:srgbClr val="FF3300"/>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3" name="Line 11"/>
          <p:cNvSpPr>
            <a:spLocks noChangeShapeType="1"/>
          </p:cNvSpPr>
          <p:nvPr/>
        </p:nvSpPr>
        <p:spPr bwMode="auto">
          <a:xfrm rot="1968120" flipH="1">
            <a:off x="5297488" y="3414713"/>
            <a:ext cx="398462" cy="688975"/>
          </a:xfrm>
          <a:prstGeom prst="line">
            <a:avLst/>
          </a:prstGeom>
          <a:noFill/>
          <a:ln w="38100">
            <a:solidFill>
              <a:srgbClr val="FFFF00"/>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dirty="0"/>
          </a:p>
        </p:txBody>
      </p:sp>
      <p:sp>
        <p:nvSpPr>
          <p:cNvPr id="24" name="Line 30"/>
          <p:cNvSpPr>
            <a:spLocks noChangeShapeType="1"/>
          </p:cNvSpPr>
          <p:nvPr/>
        </p:nvSpPr>
        <p:spPr bwMode="auto">
          <a:xfrm rot="11369932" flipH="1" flipV="1">
            <a:off x="5738813" y="3614738"/>
            <a:ext cx="774700" cy="1022350"/>
          </a:xfrm>
          <a:prstGeom prst="line">
            <a:avLst/>
          </a:prstGeom>
          <a:noFill/>
          <a:ln w="38100">
            <a:solidFill>
              <a:srgbClr val="00FF00"/>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5" name="Line 28"/>
          <p:cNvSpPr>
            <a:spLocks noChangeShapeType="1"/>
          </p:cNvSpPr>
          <p:nvPr/>
        </p:nvSpPr>
        <p:spPr bwMode="auto">
          <a:xfrm flipH="1">
            <a:off x="5770563" y="4695825"/>
            <a:ext cx="654050" cy="358775"/>
          </a:xfrm>
          <a:prstGeom prst="line">
            <a:avLst/>
          </a:prstGeom>
          <a:noFill/>
          <a:ln w="12700" cap="rnd">
            <a:solidFill>
              <a:srgbClr val="00FF00"/>
            </a:solidFill>
            <a:prstDash val="sysDot"/>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6" name="Line 27"/>
          <p:cNvSpPr>
            <a:spLocks noChangeShapeType="1"/>
          </p:cNvSpPr>
          <p:nvPr/>
        </p:nvSpPr>
        <p:spPr bwMode="auto">
          <a:xfrm>
            <a:off x="5181600" y="3956050"/>
            <a:ext cx="584200" cy="1085850"/>
          </a:xfrm>
          <a:prstGeom prst="line">
            <a:avLst/>
          </a:prstGeom>
          <a:noFill/>
          <a:ln w="12700" cap="rnd">
            <a:solidFill>
              <a:srgbClr val="FFFF00"/>
            </a:solidFill>
            <a:prstDash val="sysDot"/>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7" name="Line 9"/>
          <p:cNvSpPr>
            <a:spLocks noChangeShapeType="1"/>
          </p:cNvSpPr>
          <p:nvPr/>
        </p:nvSpPr>
        <p:spPr bwMode="auto">
          <a:xfrm>
            <a:off x="2387600" y="2203450"/>
            <a:ext cx="534988" cy="644525"/>
          </a:xfrm>
          <a:prstGeom prst="line">
            <a:avLst/>
          </a:prstGeom>
          <a:noFill/>
          <a:ln w="38100">
            <a:solidFill>
              <a:srgbClr val="FF3300"/>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8" name="Oval 31"/>
          <p:cNvSpPr>
            <a:spLocks noChangeArrowheads="1"/>
          </p:cNvSpPr>
          <p:nvPr/>
        </p:nvSpPr>
        <p:spPr bwMode="auto">
          <a:xfrm>
            <a:off x="5772150" y="3530600"/>
            <a:ext cx="173038" cy="174625"/>
          </a:xfrm>
          <a:prstGeom prst="ellipse">
            <a:avLst/>
          </a:prstGeom>
          <a:solidFill>
            <a:schemeClr val="tx1"/>
          </a:solidFill>
          <a:ln w="9525">
            <a:solidFill>
              <a:schemeClr val="tx1"/>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lgn="ctr" eaLnBrk="0" hangingPunct="0"/>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1000"/>
                                  </p:stCondLst>
                                  <p:childTnLst>
                                    <p:set>
                                      <p:cBhvr>
                                        <p:cTn id="6" dur="1" fill="hold">
                                          <p:stCondLst>
                                            <p:cond delay="0"/>
                                          </p:stCondLst>
                                        </p:cTn>
                                        <p:tgtEl>
                                          <p:spTgt spid="8"/>
                                        </p:tgtEl>
                                        <p:attrNameLst>
                                          <p:attrName>style.visibility</p:attrName>
                                        </p:attrNameLst>
                                      </p:cBhvr>
                                      <p:to>
                                        <p:strVal val="visible"/>
                                      </p:to>
                                    </p:set>
                                    <p:animEffect transition="in" filter="wipe(down)">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dissolve">
                                      <p:cBhvr>
                                        <p:cTn id="12" dur="500"/>
                                        <p:tgtEl>
                                          <p:spTgt spid="9"/>
                                        </p:tgtEl>
                                      </p:cBhvr>
                                    </p:animEffect>
                                  </p:childTnLst>
                                </p:cTn>
                              </p:par>
                            </p:childTnLst>
                          </p:cTn>
                        </p:par>
                        <p:par>
                          <p:cTn id="13" fill="hold">
                            <p:stCondLst>
                              <p:cond delay="500"/>
                            </p:stCondLst>
                            <p:childTnLst>
                              <p:par>
                                <p:cTn id="14" presetID="9" presetClass="entr" presetSubtype="0" fill="hold" grpId="0" nodeType="afterEffect">
                                  <p:stCondLst>
                                    <p:cond delay="0"/>
                                  </p:stCondLst>
                                  <p:childTnLst>
                                    <p:set>
                                      <p:cBhvr>
                                        <p:cTn id="15" dur="1" fill="hold">
                                          <p:stCondLst>
                                            <p:cond delay="0"/>
                                          </p:stCondLst>
                                        </p:cTn>
                                        <p:tgtEl>
                                          <p:spTgt spid="10"/>
                                        </p:tgtEl>
                                        <p:attrNameLst>
                                          <p:attrName>style.visibility</p:attrName>
                                        </p:attrNameLst>
                                      </p:cBhvr>
                                      <p:to>
                                        <p:strVal val="visible"/>
                                      </p:to>
                                    </p:set>
                                    <p:animEffect transition="in" filter="dissolve">
                                      <p:cBhvr>
                                        <p:cTn id="16" dur="500"/>
                                        <p:tgtEl>
                                          <p:spTgt spid="10"/>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1" fill="hold" grpId="0" nodeType="clickEffect">
                                  <p:stCondLst>
                                    <p:cond delay="0"/>
                                  </p:stCondLst>
                                  <p:childTnLst>
                                    <p:set>
                                      <p:cBhvr>
                                        <p:cTn id="20" dur="1" fill="hold">
                                          <p:stCondLst>
                                            <p:cond delay="0"/>
                                          </p:stCondLst>
                                        </p:cTn>
                                        <p:tgtEl>
                                          <p:spTgt spid="21"/>
                                        </p:tgtEl>
                                        <p:attrNameLst>
                                          <p:attrName>style.visibility</p:attrName>
                                        </p:attrNameLst>
                                      </p:cBhvr>
                                      <p:to>
                                        <p:strVal val="visible"/>
                                      </p:to>
                                    </p:set>
                                    <p:animEffect transition="in" filter="wipe(up)">
                                      <p:cBhvr>
                                        <p:cTn id="21" dur="500"/>
                                        <p:tgtEl>
                                          <p:spTgt spid="21"/>
                                        </p:tgtEl>
                                      </p:cBhvr>
                                    </p:animEffect>
                                  </p:childTnLst>
                                </p:cTn>
                              </p:par>
                            </p:childTnLst>
                          </p:cTn>
                        </p:par>
                        <p:par>
                          <p:cTn id="22" fill="hold">
                            <p:stCondLst>
                              <p:cond delay="500"/>
                            </p:stCondLst>
                            <p:childTnLst>
                              <p:par>
                                <p:cTn id="23" presetID="22" presetClass="entr" presetSubtype="1" fill="hold" grpId="0" nodeType="afterEffect">
                                  <p:stCondLst>
                                    <p:cond delay="0"/>
                                  </p:stCondLst>
                                  <p:childTnLst>
                                    <p:set>
                                      <p:cBhvr>
                                        <p:cTn id="24" dur="1" fill="hold">
                                          <p:stCondLst>
                                            <p:cond delay="0"/>
                                          </p:stCondLst>
                                        </p:cTn>
                                        <p:tgtEl>
                                          <p:spTgt spid="22"/>
                                        </p:tgtEl>
                                        <p:attrNameLst>
                                          <p:attrName>style.visibility</p:attrName>
                                        </p:attrNameLst>
                                      </p:cBhvr>
                                      <p:to>
                                        <p:strVal val="visible"/>
                                      </p:to>
                                    </p:set>
                                    <p:animEffect transition="in" filter="wipe(up)">
                                      <p:cBhvr>
                                        <p:cTn id="25" dur="500"/>
                                        <p:tgtEl>
                                          <p:spTgt spid="22"/>
                                        </p:tgtEl>
                                      </p:cBhvr>
                                    </p:animEffect>
                                  </p:childTnLst>
                                </p:cTn>
                              </p:par>
                            </p:childTnLst>
                          </p:cTn>
                        </p:par>
                        <p:par>
                          <p:cTn id="26" fill="hold">
                            <p:stCondLst>
                              <p:cond delay="1000"/>
                            </p:stCondLst>
                            <p:childTnLst>
                              <p:par>
                                <p:cTn id="27" presetID="22" presetClass="entr" presetSubtype="1" fill="hold" grpId="0" nodeType="afterEffect">
                                  <p:stCondLst>
                                    <p:cond delay="0"/>
                                  </p:stCondLst>
                                  <p:childTnLst>
                                    <p:set>
                                      <p:cBhvr>
                                        <p:cTn id="28" dur="1" fill="hold">
                                          <p:stCondLst>
                                            <p:cond delay="0"/>
                                          </p:stCondLst>
                                        </p:cTn>
                                        <p:tgtEl>
                                          <p:spTgt spid="23"/>
                                        </p:tgtEl>
                                        <p:attrNameLst>
                                          <p:attrName>style.visibility</p:attrName>
                                        </p:attrNameLst>
                                      </p:cBhvr>
                                      <p:to>
                                        <p:strVal val="visible"/>
                                      </p:to>
                                    </p:set>
                                    <p:animEffect transition="in" filter="wipe(up)">
                                      <p:cBhvr>
                                        <p:cTn id="29" dur="500"/>
                                        <p:tgtEl>
                                          <p:spTgt spid="23"/>
                                        </p:tgtEl>
                                      </p:cBhvr>
                                    </p:animEffect>
                                  </p:childTnLst>
                                </p:cTn>
                              </p:par>
                            </p:childTnLst>
                          </p:cTn>
                        </p:par>
                        <p:par>
                          <p:cTn id="30" fill="hold">
                            <p:stCondLst>
                              <p:cond delay="1500"/>
                            </p:stCondLst>
                            <p:childTnLst>
                              <p:par>
                                <p:cTn id="31" presetID="22" presetClass="entr" presetSubtype="1" fill="hold" grpId="0" nodeType="afterEffect">
                                  <p:stCondLst>
                                    <p:cond delay="0"/>
                                  </p:stCondLst>
                                  <p:childTnLst>
                                    <p:set>
                                      <p:cBhvr>
                                        <p:cTn id="32" dur="1" fill="hold">
                                          <p:stCondLst>
                                            <p:cond delay="0"/>
                                          </p:stCondLst>
                                        </p:cTn>
                                        <p:tgtEl>
                                          <p:spTgt spid="24"/>
                                        </p:tgtEl>
                                        <p:attrNameLst>
                                          <p:attrName>style.visibility</p:attrName>
                                        </p:attrNameLst>
                                      </p:cBhvr>
                                      <p:to>
                                        <p:strVal val="visible"/>
                                      </p:to>
                                    </p:set>
                                    <p:animEffect transition="in" filter="wipe(up)">
                                      <p:cBhvr>
                                        <p:cTn id="33" dur="500"/>
                                        <p:tgtEl>
                                          <p:spTgt spid="24"/>
                                        </p:tgtEl>
                                      </p:cBhvr>
                                    </p:animEffect>
                                  </p:childTnLst>
                                </p:cTn>
                              </p:par>
                            </p:childTnLst>
                          </p:cTn>
                        </p:par>
                        <p:par>
                          <p:cTn id="34" fill="hold">
                            <p:stCondLst>
                              <p:cond delay="2000"/>
                            </p:stCondLst>
                            <p:childTnLst>
                              <p:par>
                                <p:cTn id="35" presetID="22" presetClass="entr" presetSubtype="1" fill="hold" grpId="0" nodeType="afterEffect">
                                  <p:stCondLst>
                                    <p:cond delay="0"/>
                                  </p:stCondLst>
                                  <p:childTnLst>
                                    <p:set>
                                      <p:cBhvr>
                                        <p:cTn id="36" dur="1" fill="hold">
                                          <p:stCondLst>
                                            <p:cond delay="0"/>
                                          </p:stCondLst>
                                        </p:cTn>
                                        <p:tgtEl>
                                          <p:spTgt spid="25"/>
                                        </p:tgtEl>
                                        <p:attrNameLst>
                                          <p:attrName>style.visibility</p:attrName>
                                        </p:attrNameLst>
                                      </p:cBhvr>
                                      <p:to>
                                        <p:strVal val="visible"/>
                                      </p:to>
                                    </p:set>
                                    <p:animEffect transition="in" filter="wipe(up)">
                                      <p:cBhvr>
                                        <p:cTn id="37" dur="500"/>
                                        <p:tgtEl>
                                          <p:spTgt spid="25"/>
                                        </p:tgtEl>
                                      </p:cBhvr>
                                    </p:animEffect>
                                  </p:childTnLst>
                                </p:cTn>
                              </p:par>
                            </p:childTnLst>
                          </p:cTn>
                        </p:par>
                        <p:par>
                          <p:cTn id="38" fill="hold">
                            <p:stCondLst>
                              <p:cond delay="2500"/>
                            </p:stCondLst>
                            <p:childTnLst>
                              <p:par>
                                <p:cTn id="39" presetID="22" presetClass="entr" presetSubtype="1" fill="hold" grpId="0" nodeType="afterEffect">
                                  <p:stCondLst>
                                    <p:cond delay="0"/>
                                  </p:stCondLst>
                                  <p:childTnLst>
                                    <p:set>
                                      <p:cBhvr>
                                        <p:cTn id="40" dur="1" fill="hold">
                                          <p:stCondLst>
                                            <p:cond delay="0"/>
                                          </p:stCondLst>
                                        </p:cTn>
                                        <p:tgtEl>
                                          <p:spTgt spid="26"/>
                                        </p:tgtEl>
                                        <p:attrNameLst>
                                          <p:attrName>style.visibility</p:attrName>
                                        </p:attrNameLst>
                                      </p:cBhvr>
                                      <p:to>
                                        <p:strVal val="visible"/>
                                      </p:to>
                                    </p:set>
                                    <p:animEffect transition="in" filter="wipe(up)">
                                      <p:cBhvr>
                                        <p:cTn id="41" dur="500"/>
                                        <p:tgtEl>
                                          <p:spTgt spid="26"/>
                                        </p:tgtEl>
                                      </p:cBhvr>
                                    </p:animEffect>
                                  </p:childTnLst>
                                </p:cTn>
                              </p:par>
                            </p:childTnLst>
                          </p:cTn>
                        </p:par>
                        <p:par>
                          <p:cTn id="42" fill="hold">
                            <p:stCondLst>
                              <p:cond delay="3000"/>
                            </p:stCondLst>
                            <p:childTnLst>
                              <p:par>
                                <p:cTn id="43" presetID="1" presetClass="entr" presetSubtype="0" fill="hold" grpId="0" nodeType="afterEffect">
                                  <p:stCondLst>
                                    <p:cond delay="0"/>
                                  </p:stCondLst>
                                  <p:childTnLst>
                                    <p:set>
                                      <p:cBhvr>
                                        <p:cTn id="44" dur="1" fill="hold">
                                          <p:stCondLst>
                                            <p:cond delay="499"/>
                                          </p:stCondLst>
                                        </p:cTn>
                                        <p:tgtEl>
                                          <p:spTgt spid="27"/>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5" presetClass="entr" presetSubtype="0" fill="hold" grpId="0" nodeType="clickEffect">
                                  <p:stCondLst>
                                    <p:cond delay="0"/>
                                  </p:stCondLst>
                                  <p:childTnLst>
                                    <p:set>
                                      <p:cBhvr>
                                        <p:cTn id="48" dur="1" fill="hold">
                                          <p:stCondLst>
                                            <p:cond delay="0"/>
                                          </p:stCondLst>
                                        </p:cTn>
                                        <p:tgtEl>
                                          <p:spTgt spid="28"/>
                                        </p:tgtEl>
                                        <p:attrNameLst>
                                          <p:attrName>style.visibility</p:attrName>
                                        </p:attrNameLst>
                                      </p:cBhvr>
                                      <p:to>
                                        <p:strVal val="visible"/>
                                      </p:to>
                                    </p:set>
                                    <p:anim calcmode="lin" valueType="num">
                                      <p:cBhvr>
                                        <p:cTn id="49" dur="1000" fill="hold"/>
                                        <p:tgtEl>
                                          <p:spTgt spid="28"/>
                                        </p:tgtEl>
                                        <p:attrNameLst>
                                          <p:attrName>ppt_w</p:attrName>
                                        </p:attrNameLst>
                                      </p:cBhvr>
                                      <p:tavLst>
                                        <p:tav tm="0">
                                          <p:val>
                                            <p:fltVal val="0"/>
                                          </p:val>
                                        </p:tav>
                                        <p:tav tm="100000">
                                          <p:val>
                                            <p:strVal val="#ppt_w"/>
                                          </p:val>
                                        </p:tav>
                                      </p:tavLst>
                                    </p:anim>
                                    <p:anim calcmode="lin" valueType="num">
                                      <p:cBhvr>
                                        <p:cTn id="50" dur="1000" fill="hold"/>
                                        <p:tgtEl>
                                          <p:spTgt spid="28"/>
                                        </p:tgtEl>
                                        <p:attrNameLst>
                                          <p:attrName>ppt_h</p:attrName>
                                        </p:attrNameLst>
                                      </p:cBhvr>
                                      <p:tavLst>
                                        <p:tav tm="0">
                                          <p:val>
                                            <p:fltVal val="0"/>
                                          </p:val>
                                        </p:tav>
                                        <p:tav tm="100000">
                                          <p:val>
                                            <p:strVal val="#ppt_h"/>
                                          </p:val>
                                        </p:tav>
                                      </p:tavLst>
                                    </p:anim>
                                    <p:anim calcmode="lin" valueType="num">
                                      <p:cBhvr>
                                        <p:cTn id="51" dur="1000" fill="hold"/>
                                        <p:tgtEl>
                                          <p:spTgt spid="28"/>
                                        </p:tgtEl>
                                        <p:attrNameLst>
                                          <p:attrName>ppt_x</p:attrName>
                                        </p:attrNameLst>
                                      </p:cBhvr>
                                      <p:tavLst>
                                        <p:tav tm="0" fmla="#ppt_x+(cos(-2*pi*(1-$))*-#ppt_x-sin(-2*pi*(1-$))*(1-#ppt_y))*(1-$)">
                                          <p:val>
                                            <p:fltVal val="0"/>
                                          </p:val>
                                        </p:tav>
                                        <p:tav tm="100000">
                                          <p:val>
                                            <p:fltVal val="1"/>
                                          </p:val>
                                        </p:tav>
                                      </p:tavLst>
                                    </p:anim>
                                    <p:anim calcmode="lin" valueType="num">
                                      <p:cBhvr>
                                        <p:cTn id="52" dur="1000" fill="hold"/>
                                        <p:tgtEl>
                                          <p:spTgt spid="28"/>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utoUpdateAnimBg="0"/>
      <p:bldP spid="21" grpId="0" animBg="1"/>
      <p:bldP spid="22" grpId="0" animBg="1"/>
      <p:bldP spid="23" grpId="0" animBg="1"/>
      <p:bldP spid="24" grpId="0" animBg="1"/>
      <p:bldP spid="25" grpId="0" animBg="1"/>
      <p:bldP spid="26" grpId="0" animBg="1"/>
      <p:bldP spid="27" grpId="0" animBg="1"/>
      <p:bldP spid="28" grpId="0" animBg="1" autoUpdateAnimBg="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Content Placeholder 3" descr="BPU_Map_v3.png"/>
          <p:cNvPicPr>
            <a:picLocks noChangeAspect="1"/>
          </p:cNvPicPr>
          <p:nvPr/>
        </p:nvPicPr>
        <p:blipFill>
          <a:blip r:embed="rId3" cstate="print"/>
          <a:srcRect l="25000" t="5556" r="26042" b="6945"/>
          <a:stretch>
            <a:fillRect/>
          </a:stretch>
        </p:blipFill>
        <p:spPr>
          <a:xfrm>
            <a:off x="2883736" y="1600200"/>
            <a:ext cx="3376528" cy="4525963"/>
          </a:xfrm>
          <a:prstGeom prst="rect">
            <a:avLst/>
          </a:prstGeom>
        </p:spPr>
      </p:pic>
      <p:sp>
        <p:nvSpPr>
          <p:cNvPr id="12" name="Title 1"/>
          <p:cNvSpPr txBox="1">
            <a:spLocks/>
          </p:cNvSpPr>
          <p:nvPr/>
        </p:nvSpPr>
        <p:spPr>
          <a:xfrm>
            <a:off x="457200" y="274638"/>
            <a:ext cx="8229600" cy="1143000"/>
          </a:xfrm>
          <a:prstGeom prst="rect">
            <a:avLst/>
          </a:prstGeom>
        </p:spPr>
        <p:txBody>
          <a:body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US" sz="4400" b="0" i="0" u="none" strike="noStrike" kern="1200" cap="none" spc="0" normalizeH="0" baseline="0" noProof="0" dirty="0" err="1" smtClean="0">
                <a:ln>
                  <a:noFill/>
                </a:ln>
                <a:solidFill>
                  <a:schemeClr val="tx1"/>
                </a:solidFill>
                <a:effectLst/>
                <a:uLnTx/>
                <a:uFillTx/>
                <a:latin typeface="+mj-lt"/>
                <a:ea typeface="+mj-ea"/>
                <a:cs typeface="+mj-cs"/>
              </a:rPr>
              <a:t>Monostatic</a:t>
            </a:r>
            <a:r>
              <a:rPr kumimoji="0" lang="en-US" sz="4400" b="0" i="0" u="none" strike="noStrike" kern="1200" cap="none" spc="0" normalizeH="0" baseline="0" noProof="0" dirty="0" smtClean="0">
                <a:ln>
                  <a:noFill/>
                </a:ln>
                <a:solidFill>
                  <a:schemeClr val="tx1"/>
                </a:solidFill>
                <a:effectLst/>
                <a:uLnTx/>
                <a:uFillTx/>
                <a:latin typeface="+mj-lt"/>
                <a:ea typeface="+mj-ea"/>
                <a:cs typeface="+mj-cs"/>
              </a:rPr>
              <a:t> vs. </a:t>
            </a:r>
            <a:r>
              <a:rPr kumimoji="0" lang="en-US" sz="4400" b="0" i="0" u="none" strike="noStrike" kern="1200" cap="none" spc="0" normalizeH="0" baseline="0" noProof="0" dirty="0" err="1" smtClean="0">
                <a:ln>
                  <a:noFill/>
                </a:ln>
                <a:solidFill>
                  <a:schemeClr val="tx1"/>
                </a:solidFill>
                <a:effectLst/>
                <a:uLnTx/>
                <a:uFillTx/>
                <a:latin typeface="+mj-lt"/>
                <a:ea typeface="+mj-ea"/>
                <a:cs typeface="+mj-cs"/>
              </a:rPr>
              <a:t>bistatic</a:t>
            </a:r>
            <a:r>
              <a:rPr kumimoji="0" lang="en-US" sz="4400" b="0" i="0" u="none" strike="noStrike" kern="1200" cap="none" spc="0" normalizeH="0" baseline="0" noProof="0" dirty="0" smtClean="0">
                <a:ln>
                  <a:noFill/>
                </a:ln>
                <a:solidFill>
                  <a:schemeClr val="tx1"/>
                </a:solidFill>
                <a:effectLst/>
                <a:uLnTx/>
                <a:uFillTx/>
                <a:latin typeface="+mj-lt"/>
                <a:ea typeface="+mj-ea"/>
                <a:cs typeface="+mj-cs"/>
              </a:rPr>
              <a:t> geometry</a:t>
            </a:r>
            <a:endParaRPr kumimoji="0" lang="en-US" sz="4400" b="0" i="0" u="none" strike="noStrike" kern="1200" cap="none" spc="0" normalizeH="0" baseline="0" noProof="0" dirty="0">
              <a:ln>
                <a:noFill/>
              </a:ln>
              <a:solidFill>
                <a:schemeClr val="tx1"/>
              </a:solidFill>
              <a:effectLst/>
              <a:uLnTx/>
              <a:uFillTx/>
              <a:latin typeface="+mj-lt"/>
              <a:ea typeface="+mj-ea"/>
              <a:cs typeface="+mj-cs"/>
            </a:endParaRPr>
          </a:p>
        </p:txBody>
      </p:sp>
    </p:spTree>
    <p:extLst>
      <p:ext uri="{BB962C8B-B14F-4D97-AF65-F5344CB8AC3E}">
        <p14:creationId xmlns:p14="http://schemas.microsoft.com/office/powerpoint/2010/main" xmlns="" val="129986792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ite_Map_Mercator_Maracoos_v4.png"/>
          <p:cNvPicPr>
            <a:picLocks noChangeAspect="1"/>
          </p:cNvPicPr>
          <p:nvPr/>
        </p:nvPicPr>
        <p:blipFill rotWithShape="1">
          <a:blip r:embed="rId3" cstate="print">
            <a:extLst>
              <a:ext uri="{28A0092B-C50C-407E-A947-70E740481C1C}">
                <a14:useLocalDpi xmlns="" xmlns:a14="http://schemas.microsoft.com/office/drawing/2010/main" val="0"/>
              </a:ext>
            </a:extLst>
          </a:blip>
          <a:srcRect l="24275" t="6011" r="25616" b="6369"/>
          <a:stretch/>
        </p:blipFill>
        <p:spPr>
          <a:xfrm>
            <a:off x="-12700" y="-1"/>
            <a:ext cx="4737100" cy="6212321"/>
          </a:xfrm>
          <a:prstGeom prst="rect">
            <a:avLst/>
          </a:prstGeom>
        </p:spPr>
      </p:pic>
      <p:sp>
        <p:nvSpPr>
          <p:cNvPr id="19" name="Rectangle 18"/>
          <p:cNvSpPr/>
          <p:nvPr/>
        </p:nvSpPr>
        <p:spPr>
          <a:xfrm>
            <a:off x="2033217" y="2959100"/>
            <a:ext cx="2411783" cy="2819400"/>
          </a:xfrm>
          <a:prstGeom prst="rect">
            <a:avLst/>
          </a:prstGeom>
          <a:solidFill>
            <a:schemeClr val="bg1"/>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 name="Title 3"/>
          <p:cNvSpPr>
            <a:spLocks noGrp="1"/>
          </p:cNvSpPr>
          <p:nvPr>
            <p:ph type="title"/>
          </p:nvPr>
        </p:nvSpPr>
        <p:spPr>
          <a:xfrm>
            <a:off x="4610100" y="274638"/>
            <a:ext cx="4076700" cy="1143000"/>
          </a:xfrm>
        </p:spPr>
        <p:txBody>
          <a:bodyPr>
            <a:noAutofit/>
          </a:bodyPr>
          <a:lstStyle/>
          <a:p>
            <a:r>
              <a:rPr lang="en-US" sz="3200" dirty="0" smtClean="0"/>
              <a:t>MARACOOS HF RADAR NETWORK</a:t>
            </a:r>
            <a:endParaRPr lang="en-US" sz="3200" dirty="0"/>
          </a:p>
        </p:txBody>
      </p:sp>
      <p:pic>
        <p:nvPicPr>
          <p:cNvPr id="6" name="Picture 20" descr="ODU_cropped"/>
          <p:cNvPicPr>
            <a:picLocks noChangeAspect="1" noChangeArrowheads="1"/>
          </p:cNvPicPr>
          <p:nvPr/>
        </p:nvPicPr>
        <p:blipFill>
          <a:blip r:embed="rId4">
            <a:extLst>
              <a:ext uri="{28A0092B-C50C-407E-A947-70E740481C1C}">
                <a14:useLocalDpi xmlns="" xmlns:a14="http://schemas.microsoft.com/office/drawing/2010/main" val="0"/>
              </a:ext>
            </a:extLst>
          </a:blip>
          <a:srcRect/>
          <a:stretch>
            <a:fillRect/>
          </a:stretch>
        </p:blipFill>
        <p:spPr bwMode="auto">
          <a:xfrm>
            <a:off x="3255246" y="4415793"/>
            <a:ext cx="1006321" cy="545801"/>
          </a:xfrm>
          <a:prstGeom prst="rect">
            <a:avLst/>
          </a:prstGeom>
          <a:noFill/>
          <a:extLst>
            <a:ext uri="{909E8E84-426E-40dd-AFC4-6F175D3DCCD1}">
              <a14:hiddenFill xmlns="" xmlns:a14="http://schemas.microsoft.com/office/drawing/2010/main">
                <a:solidFill>
                  <a:srgbClr val="FFFFFF"/>
                </a:solidFill>
              </a14:hiddenFill>
            </a:ext>
          </a:extLst>
        </p:spPr>
      </p:pic>
      <p:pic>
        <p:nvPicPr>
          <p:cNvPr id="7" name="Picture 22" descr="unc-logo"/>
          <p:cNvPicPr>
            <a:picLocks noChangeAspect="1" noChangeArrowheads="1"/>
          </p:cNvPicPr>
          <p:nvPr/>
        </p:nvPicPr>
        <p:blipFill>
          <a:blip r:embed="rId5">
            <a:extLst>
              <a:ext uri="{BEBA8EAE-BF5A-486C-A8C5-ECC9F3942E4B}">
                <a14:imgProps xmlns="" xmlns:a14="http://schemas.microsoft.com/office/drawing/2010/main">
                  <a14:imgLayer r:embed="rId6">
                    <a14:imgEffect>
                      <a14:backgroundRemoval t="0" b="100000" l="0" r="100000"/>
                    </a14:imgEffect>
                  </a14:imgLayer>
                </a14:imgProps>
              </a:ext>
              <a:ext uri="{28A0092B-C50C-407E-A947-70E740481C1C}">
                <a14:useLocalDpi xmlns="" xmlns:a14="http://schemas.microsoft.com/office/drawing/2010/main" val="0"/>
              </a:ext>
            </a:extLst>
          </a:blip>
          <a:srcRect/>
          <a:stretch>
            <a:fillRect/>
          </a:stretch>
        </p:blipFill>
        <p:spPr bwMode="auto">
          <a:xfrm>
            <a:off x="3489042" y="5334351"/>
            <a:ext cx="538728" cy="433996"/>
          </a:xfrm>
          <a:prstGeom prst="rect">
            <a:avLst/>
          </a:prstGeom>
          <a:noFill/>
          <a:extLst>
            <a:ext uri="{909E8E84-426E-40dd-AFC4-6F175D3DCCD1}">
              <a14:hiddenFill xmlns="" xmlns:a14="http://schemas.microsoft.com/office/drawing/2010/main">
                <a:solidFill>
                  <a:srgbClr val="FFFFFF"/>
                </a:solidFill>
              </a14:hiddenFill>
            </a:ext>
          </a:extLst>
        </p:spPr>
      </p:pic>
      <p:pic>
        <p:nvPicPr>
          <p:cNvPr id="8" name="Picture 7" descr="COOL_redgray_on_light_lg.gif"/>
          <p:cNvPicPr>
            <a:picLocks noChangeAspect="1"/>
          </p:cNvPicPr>
          <p:nvPr/>
        </p:nvPicPr>
        <p:blipFill>
          <a:blip r:embed="rId7">
            <a:extLst>
              <a:ext uri="{28A0092B-C50C-407E-A947-70E740481C1C}">
                <a14:useLocalDpi xmlns="" xmlns:a14="http://schemas.microsoft.com/office/drawing/2010/main" val="0"/>
              </a:ext>
            </a:extLst>
          </a:blip>
          <a:stretch>
            <a:fillRect/>
          </a:stretch>
        </p:blipFill>
        <p:spPr>
          <a:xfrm>
            <a:off x="3297220" y="3251200"/>
            <a:ext cx="922373" cy="404614"/>
          </a:xfrm>
          <a:prstGeom prst="rect">
            <a:avLst/>
          </a:prstGeom>
        </p:spPr>
      </p:pic>
      <p:pic>
        <p:nvPicPr>
          <p:cNvPr id="10" name="Picture 10" descr="final_randd_largegif"/>
          <p:cNvPicPr>
            <a:picLocks noChangeAspect="1" noChangeArrowheads="1"/>
          </p:cNvPicPr>
          <p:nvPr/>
        </p:nvPicPr>
        <p:blipFill>
          <a:blip r:embed="rId8" cstate="screen">
            <a:extLst>
              <a:ext uri="{28A0092B-C50C-407E-A947-70E740481C1C}">
                <a14:useLocalDpi xmlns="" xmlns:a14="http://schemas.microsoft.com/office/drawing/2010/main"/>
              </a:ext>
            </a:extLst>
          </a:blip>
          <a:srcRect/>
          <a:stretch>
            <a:fillRect/>
          </a:stretch>
        </p:blipFill>
        <p:spPr bwMode="auto">
          <a:xfrm>
            <a:off x="3139282" y="4999224"/>
            <a:ext cx="1238249" cy="347677"/>
          </a:xfrm>
          <a:prstGeom prst="rect">
            <a:avLst/>
          </a:prstGeom>
          <a:noFill/>
          <a:ln w="9525">
            <a:noFill/>
            <a:miter lim="800000"/>
            <a:headEnd/>
            <a:tailEnd/>
          </a:ln>
        </p:spPr>
      </p:pic>
      <p:graphicFrame>
        <p:nvGraphicFramePr>
          <p:cNvPr id="11" name="Table 10"/>
          <p:cNvGraphicFramePr>
            <a:graphicFrameLocks noGrp="1"/>
          </p:cNvGraphicFramePr>
          <p:nvPr>
            <p:extLst>
              <p:ext uri="{D42A27DB-BD31-4B8C-83A1-F6EECF244321}">
                <p14:modId xmlns="" xmlns:p14="http://schemas.microsoft.com/office/powerpoint/2010/main" val="400575487"/>
              </p:ext>
            </p:extLst>
          </p:nvPr>
        </p:nvGraphicFramePr>
        <p:xfrm>
          <a:off x="4622800" y="1522279"/>
          <a:ext cx="4432300" cy="4079240"/>
        </p:xfrm>
        <a:graphic>
          <a:graphicData uri="http://schemas.openxmlformats.org/drawingml/2006/table">
            <a:tbl>
              <a:tblPr firstRow="1" bandRow="1">
                <a:tableStyleId>{9D7B26C5-4107-4FEC-AEDC-1716B250A1EF}</a:tableStyleId>
              </a:tblPr>
              <a:tblGrid>
                <a:gridCol w="1108075"/>
                <a:gridCol w="1108075"/>
                <a:gridCol w="1108075"/>
                <a:gridCol w="1108075"/>
              </a:tblGrid>
              <a:tr h="370840">
                <a:tc>
                  <a:txBody>
                    <a:bodyPr/>
                    <a:lstStyle/>
                    <a:p>
                      <a:pPr algn="ctr"/>
                      <a:endParaRPr lang="en-US" sz="1600" dirty="0"/>
                    </a:p>
                  </a:txBody>
                  <a:tcPr/>
                </a:tc>
                <a:tc>
                  <a:txBody>
                    <a:bodyPr/>
                    <a:lstStyle/>
                    <a:p>
                      <a:pPr algn="ctr"/>
                      <a:r>
                        <a:rPr lang="en-US" sz="1600" dirty="0" smtClean="0"/>
                        <a:t>5 MHz</a:t>
                      </a:r>
                      <a:endParaRPr lang="en-US" sz="1600" dirty="0"/>
                    </a:p>
                  </a:txBody>
                  <a:tcPr/>
                </a:tc>
                <a:tc>
                  <a:txBody>
                    <a:bodyPr/>
                    <a:lstStyle/>
                    <a:p>
                      <a:pPr algn="ctr"/>
                      <a:r>
                        <a:rPr lang="en-US" sz="1600" dirty="0" smtClean="0"/>
                        <a:t>13 MHz</a:t>
                      </a:r>
                      <a:endParaRPr lang="en-US" sz="1600" dirty="0"/>
                    </a:p>
                  </a:txBody>
                  <a:tcPr/>
                </a:tc>
                <a:tc>
                  <a:txBody>
                    <a:bodyPr/>
                    <a:lstStyle/>
                    <a:p>
                      <a:pPr algn="ctr"/>
                      <a:r>
                        <a:rPr lang="en-US" sz="1600" dirty="0" smtClean="0"/>
                        <a:t>25 MHz</a:t>
                      </a:r>
                      <a:endParaRPr lang="en-US" sz="1600" dirty="0"/>
                    </a:p>
                  </a:txBody>
                  <a:tcPr/>
                </a:tc>
              </a:tr>
              <a:tr h="370840">
                <a:tc>
                  <a:txBody>
                    <a:bodyPr/>
                    <a:lstStyle/>
                    <a:p>
                      <a:pPr algn="ctr"/>
                      <a:r>
                        <a:rPr lang="en-US" sz="1600" dirty="0" smtClean="0"/>
                        <a:t>U Mass</a:t>
                      </a:r>
                      <a:endParaRPr lang="en-US" sz="1600" dirty="0"/>
                    </a:p>
                  </a:txBody>
                  <a:tcPr/>
                </a:tc>
                <a:tc>
                  <a:txBody>
                    <a:bodyPr/>
                    <a:lstStyle/>
                    <a:p>
                      <a:pPr algn="ctr"/>
                      <a:endParaRPr lang="en-US" sz="1600" dirty="0"/>
                    </a:p>
                  </a:txBody>
                  <a:tcPr/>
                </a:tc>
                <a:tc>
                  <a:txBody>
                    <a:bodyPr/>
                    <a:lstStyle/>
                    <a:p>
                      <a:pPr algn="ctr"/>
                      <a:endParaRPr lang="en-US" sz="1600"/>
                    </a:p>
                  </a:txBody>
                  <a:tcPr/>
                </a:tc>
                <a:tc>
                  <a:txBody>
                    <a:bodyPr/>
                    <a:lstStyle/>
                    <a:p>
                      <a:pPr algn="ctr"/>
                      <a:endParaRPr lang="en-US" sz="1600"/>
                    </a:p>
                  </a:txBody>
                  <a:tcPr/>
                </a:tc>
              </a:tr>
              <a:tr h="370840">
                <a:tc>
                  <a:txBody>
                    <a:bodyPr/>
                    <a:lstStyle/>
                    <a:p>
                      <a:pPr algn="ctr"/>
                      <a:r>
                        <a:rPr lang="en-US" sz="1600" dirty="0" smtClean="0"/>
                        <a:t>WHOI</a:t>
                      </a:r>
                    </a:p>
                  </a:txBody>
                  <a:tcPr/>
                </a:tc>
                <a:tc>
                  <a:txBody>
                    <a:bodyPr/>
                    <a:lstStyle/>
                    <a:p>
                      <a:pPr algn="ctr"/>
                      <a:endParaRPr lang="en-US" sz="1600"/>
                    </a:p>
                  </a:txBody>
                  <a:tcPr/>
                </a:tc>
                <a:tc>
                  <a:txBody>
                    <a:bodyPr/>
                    <a:lstStyle/>
                    <a:p>
                      <a:pPr algn="ctr"/>
                      <a:endParaRPr lang="en-US" sz="1600" dirty="0"/>
                    </a:p>
                  </a:txBody>
                  <a:tcPr/>
                </a:tc>
                <a:tc>
                  <a:txBody>
                    <a:bodyPr/>
                    <a:lstStyle/>
                    <a:p>
                      <a:pPr algn="ctr"/>
                      <a:endParaRPr lang="en-US" sz="1600"/>
                    </a:p>
                  </a:txBody>
                  <a:tcPr/>
                </a:tc>
              </a:tr>
              <a:tr h="370840">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1600" dirty="0" smtClean="0"/>
                        <a:t>U Conn</a:t>
                      </a:r>
                    </a:p>
                  </a:txBody>
                  <a:tcPr/>
                </a:tc>
                <a:tc>
                  <a:txBody>
                    <a:bodyPr/>
                    <a:lstStyle/>
                    <a:p>
                      <a:pPr algn="ctr"/>
                      <a:endParaRPr lang="en-US" sz="1600"/>
                    </a:p>
                  </a:txBody>
                  <a:tcPr/>
                </a:tc>
                <a:tc>
                  <a:txBody>
                    <a:bodyPr/>
                    <a:lstStyle/>
                    <a:p>
                      <a:pPr algn="ctr"/>
                      <a:endParaRPr lang="en-US" sz="1600"/>
                    </a:p>
                  </a:txBody>
                  <a:tcPr/>
                </a:tc>
                <a:tc>
                  <a:txBody>
                    <a:bodyPr/>
                    <a:lstStyle/>
                    <a:p>
                      <a:pPr algn="ctr"/>
                      <a:endParaRPr lang="en-US" sz="1600" dirty="0"/>
                    </a:p>
                  </a:txBody>
                  <a:tcPr/>
                </a:tc>
              </a:tr>
              <a:tr h="370840">
                <a:tc>
                  <a:txBody>
                    <a:bodyPr/>
                    <a:lstStyle/>
                    <a:p>
                      <a:pPr algn="ctr"/>
                      <a:r>
                        <a:rPr lang="en-US" sz="1600" dirty="0" smtClean="0"/>
                        <a:t>URI</a:t>
                      </a:r>
                      <a:endParaRPr lang="en-US" sz="1600" dirty="0"/>
                    </a:p>
                  </a:txBody>
                  <a:tcPr/>
                </a:tc>
                <a:tc>
                  <a:txBody>
                    <a:bodyPr/>
                    <a:lstStyle/>
                    <a:p>
                      <a:pPr algn="ctr"/>
                      <a:endParaRPr lang="en-US" sz="1600"/>
                    </a:p>
                  </a:txBody>
                  <a:tcPr/>
                </a:tc>
                <a:tc>
                  <a:txBody>
                    <a:bodyPr/>
                    <a:lstStyle/>
                    <a:p>
                      <a:pPr algn="ctr"/>
                      <a:endParaRPr lang="en-US" sz="1600"/>
                    </a:p>
                  </a:txBody>
                  <a:tcPr/>
                </a:tc>
                <a:tc>
                  <a:txBody>
                    <a:bodyPr/>
                    <a:lstStyle/>
                    <a:p>
                      <a:pPr algn="ctr"/>
                      <a:endParaRPr lang="en-US" sz="1600"/>
                    </a:p>
                  </a:txBody>
                  <a:tcPr/>
                </a:tc>
              </a:tr>
              <a:tr h="370840">
                <a:tc>
                  <a:txBody>
                    <a:bodyPr/>
                    <a:lstStyle/>
                    <a:p>
                      <a:pPr algn="ctr"/>
                      <a:r>
                        <a:rPr lang="en-US" sz="1600" dirty="0" smtClean="0"/>
                        <a:t>Stevens</a:t>
                      </a:r>
                      <a:endParaRPr lang="en-US" sz="1600" dirty="0"/>
                    </a:p>
                  </a:txBody>
                  <a:tcPr/>
                </a:tc>
                <a:tc>
                  <a:txBody>
                    <a:bodyPr/>
                    <a:lstStyle/>
                    <a:p>
                      <a:pPr algn="ctr"/>
                      <a:endParaRPr lang="en-US" sz="1600"/>
                    </a:p>
                  </a:txBody>
                  <a:tcPr/>
                </a:tc>
                <a:tc>
                  <a:txBody>
                    <a:bodyPr/>
                    <a:lstStyle/>
                    <a:p>
                      <a:pPr algn="ctr"/>
                      <a:endParaRPr lang="en-US" sz="1600"/>
                    </a:p>
                  </a:txBody>
                  <a:tcPr/>
                </a:tc>
                <a:tc>
                  <a:txBody>
                    <a:bodyPr/>
                    <a:lstStyle/>
                    <a:p>
                      <a:pPr algn="ctr"/>
                      <a:endParaRPr lang="en-US" sz="1600"/>
                    </a:p>
                  </a:txBody>
                  <a:tcPr/>
                </a:tc>
              </a:tr>
              <a:tr h="370840">
                <a:tc>
                  <a:txBody>
                    <a:bodyPr/>
                    <a:lstStyle/>
                    <a:p>
                      <a:pPr algn="ctr"/>
                      <a:r>
                        <a:rPr lang="en-US" sz="1600" dirty="0" smtClean="0"/>
                        <a:t>Rutgers</a:t>
                      </a:r>
                      <a:endParaRPr lang="en-US" sz="1600" dirty="0"/>
                    </a:p>
                  </a:txBody>
                  <a:tcPr/>
                </a:tc>
                <a:tc>
                  <a:txBody>
                    <a:bodyPr/>
                    <a:lstStyle/>
                    <a:p>
                      <a:pPr algn="ctr"/>
                      <a:endParaRPr lang="en-US" sz="1600"/>
                    </a:p>
                  </a:txBody>
                  <a:tcPr/>
                </a:tc>
                <a:tc>
                  <a:txBody>
                    <a:bodyPr/>
                    <a:lstStyle/>
                    <a:p>
                      <a:pPr algn="ctr"/>
                      <a:endParaRPr lang="en-US" sz="1600" dirty="0"/>
                    </a:p>
                  </a:txBody>
                  <a:tcPr/>
                </a:tc>
                <a:tc>
                  <a:txBody>
                    <a:bodyPr/>
                    <a:lstStyle/>
                    <a:p>
                      <a:pPr algn="ctr"/>
                      <a:endParaRPr lang="en-US" sz="1600"/>
                    </a:p>
                  </a:txBody>
                  <a:tcPr/>
                </a:tc>
              </a:tr>
              <a:tr h="370840">
                <a:tc>
                  <a:txBody>
                    <a:bodyPr/>
                    <a:lstStyle/>
                    <a:p>
                      <a:pPr algn="ctr"/>
                      <a:r>
                        <a:rPr lang="en-US" sz="1600" dirty="0" smtClean="0"/>
                        <a:t>Delaware</a:t>
                      </a:r>
                      <a:endParaRPr lang="en-US" sz="1600" dirty="0"/>
                    </a:p>
                  </a:txBody>
                  <a:tcPr/>
                </a:tc>
                <a:tc>
                  <a:txBody>
                    <a:bodyPr/>
                    <a:lstStyle/>
                    <a:p>
                      <a:pPr algn="ctr"/>
                      <a:endParaRPr lang="en-US" sz="1600"/>
                    </a:p>
                  </a:txBody>
                  <a:tcPr/>
                </a:tc>
                <a:tc>
                  <a:txBody>
                    <a:bodyPr/>
                    <a:lstStyle/>
                    <a:p>
                      <a:pPr algn="ctr"/>
                      <a:endParaRPr lang="en-US" sz="1600"/>
                    </a:p>
                  </a:txBody>
                  <a:tcPr/>
                </a:tc>
                <a:tc>
                  <a:txBody>
                    <a:bodyPr/>
                    <a:lstStyle/>
                    <a:p>
                      <a:pPr algn="ctr"/>
                      <a:endParaRPr lang="en-US" sz="1600" dirty="0"/>
                    </a:p>
                  </a:txBody>
                  <a:tcPr/>
                </a:tc>
              </a:tr>
              <a:tr h="370840">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1600" dirty="0" smtClean="0"/>
                        <a:t>ODU/CIT</a:t>
                      </a:r>
                    </a:p>
                  </a:txBody>
                  <a:tcPr/>
                </a:tc>
                <a:tc>
                  <a:txBody>
                    <a:bodyPr/>
                    <a:lstStyle/>
                    <a:p>
                      <a:pPr algn="ctr"/>
                      <a:endParaRPr lang="en-US" sz="1600"/>
                    </a:p>
                  </a:txBody>
                  <a:tcPr/>
                </a:tc>
                <a:tc>
                  <a:txBody>
                    <a:bodyPr/>
                    <a:lstStyle/>
                    <a:p>
                      <a:pPr algn="ctr"/>
                      <a:endParaRPr lang="en-US" sz="1600"/>
                    </a:p>
                  </a:txBody>
                  <a:tcPr/>
                </a:tc>
                <a:tc>
                  <a:txBody>
                    <a:bodyPr/>
                    <a:lstStyle/>
                    <a:p>
                      <a:pPr algn="ctr"/>
                      <a:endParaRPr lang="en-US" sz="1600"/>
                    </a:p>
                  </a:txBody>
                  <a:tcPr/>
                </a:tc>
              </a:tr>
              <a:tr h="370840">
                <a:tc>
                  <a:txBody>
                    <a:bodyPr/>
                    <a:lstStyle/>
                    <a:p>
                      <a:pPr algn="ctr"/>
                      <a:r>
                        <a:rPr lang="en-US" sz="1600" dirty="0" smtClean="0"/>
                        <a:t>UNC</a:t>
                      </a:r>
                      <a:endParaRPr lang="en-US" sz="1600" dirty="0"/>
                    </a:p>
                  </a:txBody>
                  <a:tcPr/>
                </a:tc>
                <a:tc>
                  <a:txBody>
                    <a:bodyPr/>
                    <a:lstStyle/>
                    <a:p>
                      <a:pPr algn="ctr"/>
                      <a:endParaRPr lang="en-US" sz="1600"/>
                    </a:p>
                  </a:txBody>
                  <a:tcPr/>
                </a:tc>
                <a:tc>
                  <a:txBody>
                    <a:bodyPr/>
                    <a:lstStyle/>
                    <a:p>
                      <a:pPr algn="ctr"/>
                      <a:endParaRPr lang="en-US" sz="1600"/>
                    </a:p>
                  </a:txBody>
                  <a:tcPr/>
                </a:tc>
                <a:tc>
                  <a:txBody>
                    <a:bodyPr/>
                    <a:lstStyle/>
                    <a:p>
                      <a:pPr algn="ctr"/>
                      <a:endParaRPr lang="en-US" sz="1600" dirty="0"/>
                    </a:p>
                  </a:txBody>
                  <a:tcPr/>
                </a:tc>
              </a:tr>
              <a:tr h="370840">
                <a:tc>
                  <a:txBody>
                    <a:bodyPr/>
                    <a:lstStyle/>
                    <a:p>
                      <a:pPr algn="ctr"/>
                      <a:r>
                        <a:rPr lang="en-US" sz="1600" dirty="0" smtClean="0"/>
                        <a:t>9</a:t>
                      </a:r>
                      <a:endParaRPr lang="en-US" sz="1600" dirty="0"/>
                    </a:p>
                  </a:txBody>
                  <a:tcPr/>
                </a:tc>
                <a:tc>
                  <a:txBody>
                    <a:bodyPr/>
                    <a:lstStyle/>
                    <a:p>
                      <a:pPr algn="ctr"/>
                      <a:r>
                        <a:rPr lang="en-US" sz="1600" dirty="0" smtClean="0"/>
                        <a:t>17</a:t>
                      </a:r>
                      <a:endParaRPr lang="en-US" sz="1600" dirty="0"/>
                    </a:p>
                  </a:txBody>
                  <a:tcPr/>
                </a:tc>
                <a:tc>
                  <a:txBody>
                    <a:bodyPr/>
                    <a:lstStyle/>
                    <a:p>
                      <a:pPr algn="ctr"/>
                      <a:r>
                        <a:rPr lang="en-US" sz="1600" dirty="0" smtClean="0"/>
                        <a:t>8</a:t>
                      </a:r>
                      <a:endParaRPr lang="en-US" sz="1600" dirty="0"/>
                    </a:p>
                  </a:txBody>
                  <a:tcPr/>
                </a:tc>
                <a:tc>
                  <a:txBody>
                    <a:bodyPr/>
                    <a:lstStyle/>
                    <a:p>
                      <a:pPr algn="ctr"/>
                      <a:r>
                        <a:rPr lang="en-US" sz="1600" dirty="0" smtClean="0"/>
                        <a:t>17</a:t>
                      </a:r>
                      <a:endParaRPr lang="en-US" sz="1600" dirty="0"/>
                    </a:p>
                  </a:txBody>
                  <a:tcPr/>
                </a:tc>
              </a:tr>
            </a:tbl>
          </a:graphicData>
        </a:graphic>
      </p:graphicFrame>
      <p:pic>
        <p:nvPicPr>
          <p:cNvPr id="13" name="Picture 12" descr="umass_dartmouth_logo2.png"/>
          <p:cNvPicPr>
            <a:picLocks noChangeAspect="1"/>
          </p:cNvPicPr>
          <p:nvPr/>
        </p:nvPicPr>
        <p:blipFill>
          <a:blip r:embed="rId9">
            <a:extLst>
              <a:ext uri="{28A0092B-C50C-407E-A947-70E740481C1C}">
                <a14:useLocalDpi xmlns="" xmlns:a14="http://schemas.microsoft.com/office/drawing/2010/main" val="0"/>
              </a:ext>
            </a:extLst>
          </a:blip>
          <a:stretch>
            <a:fillRect/>
          </a:stretch>
        </p:blipFill>
        <p:spPr>
          <a:xfrm>
            <a:off x="2237660" y="3200105"/>
            <a:ext cx="593831" cy="551448"/>
          </a:xfrm>
          <a:prstGeom prst="rect">
            <a:avLst/>
          </a:prstGeom>
        </p:spPr>
      </p:pic>
      <p:pic>
        <p:nvPicPr>
          <p:cNvPr id="14" name="Picture 17" descr="uconn"/>
          <p:cNvPicPr>
            <a:picLocks noChangeAspect="1" noChangeArrowheads="1"/>
          </p:cNvPicPr>
          <p:nvPr/>
        </p:nvPicPr>
        <p:blipFill>
          <a:blip r:embed="rId10">
            <a:extLst>
              <a:ext uri="{28A0092B-C50C-407E-A947-70E740481C1C}">
                <a14:useLocalDpi xmlns="" xmlns:a14="http://schemas.microsoft.com/office/drawing/2010/main" val="0"/>
              </a:ext>
            </a:extLst>
          </a:blip>
          <a:srcRect/>
          <a:stretch>
            <a:fillRect/>
          </a:stretch>
        </p:blipFill>
        <p:spPr bwMode="auto">
          <a:xfrm>
            <a:off x="2289306" y="4505885"/>
            <a:ext cx="490538" cy="491848"/>
          </a:xfrm>
          <a:prstGeom prst="rect">
            <a:avLst/>
          </a:prstGeom>
          <a:noFill/>
          <a:ln w="38100">
            <a:solidFill>
              <a:schemeClr val="bg1"/>
            </a:solidFill>
            <a:miter lim="800000"/>
            <a:headEnd/>
            <a:tailEnd/>
          </a:ln>
          <a:extLst>
            <a:ext uri="{909E8E84-426E-40dd-AFC4-6F175D3DCCD1}">
              <a14:hiddenFill xmlns="" xmlns:a14="http://schemas.microsoft.com/office/drawing/2010/main">
                <a:solidFill>
                  <a:srgbClr val="FFFFFF"/>
                </a:solidFill>
              </a14:hiddenFill>
            </a:ext>
          </a:extLst>
        </p:spPr>
      </p:pic>
      <p:pic>
        <p:nvPicPr>
          <p:cNvPr id="15" name="Picture 14" descr="WHOI.jpg"/>
          <p:cNvPicPr>
            <a:picLocks noChangeAspect="1"/>
          </p:cNvPicPr>
          <p:nvPr/>
        </p:nvPicPr>
        <p:blipFill>
          <a:blip r:embed="rId11">
            <a:extLst>
              <a:ext uri="{28A0092B-C50C-407E-A947-70E740481C1C}">
                <a14:useLocalDpi xmlns="" xmlns:a14="http://schemas.microsoft.com/office/drawing/2010/main" val="0"/>
              </a:ext>
            </a:extLst>
          </a:blip>
          <a:stretch>
            <a:fillRect/>
          </a:stretch>
        </p:blipFill>
        <p:spPr>
          <a:xfrm>
            <a:off x="2213445" y="3822623"/>
            <a:ext cx="642260" cy="591679"/>
          </a:xfrm>
          <a:prstGeom prst="rect">
            <a:avLst/>
          </a:prstGeom>
        </p:spPr>
      </p:pic>
      <p:pic>
        <p:nvPicPr>
          <p:cNvPr id="16" name="Picture 15" descr="Stevens-Official-Color_logo.png"/>
          <p:cNvPicPr>
            <a:picLocks noChangeAspect="1"/>
          </p:cNvPicPr>
          <p:nvPr/>
        </p:nvPicPr>
        <p:blipFill>
          <a:blip r:embed="rId12">
            <a:extLst>
              <a:ext uri="{28A0092B-C50C-407E-A947-70E740481C1C}">
                <a14:useLocalDpi xmlns="" xmlns:a14="http://schemas.microsoft.com/office/drawing/2010/main" val="0"/>
              </a:ext>
            </a:extLst>
          </a:blip>
          <a:stretch>
            <a:fillRect/>
          </a:stretch>
        </p:blipFill>
        <p:spPr>
          <a:xfrm>
            <a:off x="2071317" y="5376134"/>
            <a:ext cx="926517" cy="394654"/>
          </a:xfrm>
          <a:prstGeom prst="rect">
            <a:avLst/>
          </a:prstGeom>
        </p:spPr>
      </p:pic>
      <p:pic>
        <p:nvPicPr>
          <p:cNvPr id="17" name="Picture 15" descr="uDelLogo"/>
          <p:cNvPicPr>
            <a:picLocks noChangeAspect="1" noChangeArrowheads="1"/>
          </p:cNvPicPr>
          <p:nvPr/>
        </p:nvPicPr>
        <p:blipFill>
          <a:blip r:embed="rId13">
            <a:extLst>
              <a:ext uri="{28A0092B-C50C-407E-A947-70E740481C1C}">
                <a14:useLocalDpi xmlns="" xmlns:a14="http://schemas.microsoft.com/office/drawing/2010/main" val="0"/>
              </a:ext>
            </a:extLst>
          </a:blip>
          <a:srcRect/>
          <a:stretch>
            <a:fillRect/>
          </a:stretch>
        </p:blipFill>
        <p:spPr bwMode="auto">
          <a:xfrm>
            <a:off x="3497586" y="3753044"/>
            <a:ext cx="521640" cy="525288"/>
          </a:xfrm>
          <a:prstGeom prst="rect">
            <a:avLst/>
          </a:prstGeom>
          <a:noFill/>
          <a:extLst>
            <a:ext uri="{909E8E84-426E-40dd-AFC4-6F175D3DCCD1}">
              <a14:hiddenFill xmlns="" xmlns:a14="http://schemas.microsoft.com/office/drawing/2010/main">
                <a:solidFill>
                  <a:srgbClr val="FFFFFF"/>
                </a:solidFill>
              </a14:hiddenFill>
            </a:ext>
          </a:extLst>
        </p:spPr>
      </p:pic>
      <p:pic>
        <p:nvPicPr>
          <p:cNvPr id="18" name="Picture 16" descr="uri"/>
          <p:cNvPicPr>
            <a:picLocks noChangeAspect="1" noChangeArrowheads="1"/>
          </p:cNvPicPr>
          <p:nvPr/>
        </p:nvPicPr>
        <p:blipFill>
          <a:blip r:embed="rId14">
            <a:extLst>
              <a:ext uri="{28A0092B-C50C-407E-A947-70E740481C1C}">
                <a14:useLocalDpi xmlns="" xmlns:a14="http://schemas.microsoft.com/office/drawing/2010/main" val="0"/>
              </a:ext>
            </a:extLst>
          </a:blip>
          <a:srcRect/>
          <a:stretch>
            <a:fillRect/>
          </a:stretch>
        </p:blipFill>
        <p:spPr bwMode="auto">
          <a:xfrm>
            <a:off x="2292015" y="4891192"/>
            <a:ext cx="485120" cy="441668"/>
          </a:xfrm>
          <a:prstGeom prst="rect">
            <a:avLst/>
          </a:prstGeom>
          <a:solidFill>
            <a:schemeClr val="bg1"/>
          </a:solidFill>
          <a:ln w="38100">
            <a:solidFill>
              <a:schemeClr val="bg1"/>
            </a:solidFill>
            <a:miter lim="800000"/>
            <a:headEnd/>
            <a:tailEnd/>
          </a:ln>
        </p:spPr>
      </p:pic>
      <p:sp>
        <p:nvSpPr>
          <p:cNvPr id="21" name="Oval 20"/>
          <p:cNvSpPr/>
          <p:nvPr/>
        </p:nvSpPr>
        <p:spPr>
          <a:xfrm>
            <a:off x="6108700" y="1938338"/>
            <a:ext cx="254000" cy="254000"/>
          </a:xfrm>
          <a:prstGeom prst="ellipse">
            <a:avLst/>
          </a:prstGeom>
          <a:solidFill>
            <a:srgbClr val="FF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2" name="Oval 21"/>
          <p:cNvSpPr/>
          <p:nvPr/>
        </p:nvSpPr>
        <p:spPr>
          <a:xfrm>
            <a:off x="6108700" y="3808432"/>
            <a:ext cx="254000" cy="254000"/>
          </a:xfrm>
          <a:prstGeom prst="ellipse">
            <a:avLst/>
          </a:prstGeom>
          <a:solidFill>
            <a:srgbClr val="FF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3" name="Oval 22"/>
          <p:cNvSpPr/>
          <p:nvPr/>
        </p:nvSpPr>
        <p:spPr>
          <a:xfrm>
            <a:off x="6108700" y="4555194"/>
            <a:ext cx="254000" cy="254000"/>
          </a:xfrm>
          <a:prstGeom prst="ellipse">
            <a:avLst/>
          </a:prstGeom>
          <a:solidFill>
            <a:srgbClr val="FF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4" name="Oval 23"/>
          <p:cNvSpPr/>
          <p:nvPr/>
        </p:nvSpPr>
        <p:spPr>
          <a:xfrm>
            <a:off x="6108700" y="4926460"/>
            <a:ext cx="254000" cy="254000"/>
          </a:xfrm>
          <a:prstGeom prst="ellipse">
            <a:avLst/>
          </a:prstGeom>
          <a:solidFill>
            <a:srgbClr val="FF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5" name="Oval 24"/>
          <p:cNvSpPr/>
          <p:nvPr/>
        </p:nvSpPr>
        <p:spPr>
          <a:xfrm>
            <a:off x="8362950" y="2687638"/>
            <a:ext cx="254000" cy="254000"/>
          </a:xfrm>
          <a:prstGeom prst="ellipse">
            <a:avLst/>
          </a:prstGeom>
          <a:solidFill>
            <a:srgbClr val="008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6" name="Oval 25"/>
          <p:cNvSpPr/>
          <p:nvPr/>
        </p:nvSpPr>
        <p:spPr>
          <a:xfrm>
            <a:off x="7251700" y="3808432"/>
            <a:ext cx="254000" cy="254000"/>
          </a:xfrm>
          <a:prstGeom prst="ellipse">
            <a:avLst/>
          </a:prstGeom>
          <a:solidFill>
            <a:srgbClr val="0000FF"/>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7" name="Oval 26"/>
          <p:cNvSpPr/>
          <p:nvPr/>
        </p:nvSpPr>
        <p:spPr>
          <a:xfrm>
            <a:off x="8362950" y="4555194"/>
            <a:ext cx="254000" cy="254000"/>
          </a:xfrm>
          <a:prstGeom prst="ellipse">
            <a:avLst/>
          </a:prstGeom>
          <a:solidFill>
            <a:srgbClr val="008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8" name="Oval 27"/>
          <p:cNvSpPr/>
          <p:nvPr/>
        </p:nvSpPr>
        <p:spPr>
          <a:xfrm>
            <a:off x="8362950" y="4164460"/>
            <a:ext cx="254000" cy="254000"/>
          </a:xfrm>
          <a:prstGeom prst="ellipse">
            <a:avLst/>
          </a:prstGeom>
          <a:solidFill>
            <a:srgbClr val="008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9" name="Oval 28"/>
          <p:cNvSpPr/>
          <p:nvPr/>
        </p:nvSpPr>
        <p:spPr>
          <a:xfrm>
            <a:off x="8362950" y="2306638"/>
            <a:ext cx="254000" cy="254000"/>
          </a:xfrm>
          <a:prstGeom prst="ellipse">
            <a:avLst/>
          </a:prstGeom>
          <a:solidFill>
            <a:srgbClr val="008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0" name="Oval 29"/>
          <p:cNvSpPr/>
          <p:nvPr/>
        </p:nvSpPr>
        <p:spPr>
          <a:xfrm>
            <a:off x="8362950" y="3084532"/>
            <a:ext cx="254000" cy="254000"/>
          </a:xfrm>
          <a:prstGeom prst="ellipse">
            <a:avLst/>
          </a:prstGeom>
          <a:solidFill>
            <a:srgbClr val="008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1" name="Oval 30"/>
          <p:cNvSpPr/>
          <p:nvPr/>
        </p:nvSpPr>
        <p:spPr>
          <a:xfrm>
            <a:off x="8362950" y="3437594"/>
            <a:ext cx="254000" cy="254000"/>
          </a:xfrm>
          <a:prstGeom prst="ellipse">
            <a:avLst/>
          </a:prstGeom>
          <a:solidFill>
            <a:srgbClr val="008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2" name="Oval 31"/>
          <p:cNvSpPr/>
          <p:nvPr/>
        </p:nvSpPr>
        <p:spPr>
          <a:xfrm>
            <a:off x="8362950" y="3796160"/>
            <a:ext cx="254000" cy="254000"/>
          </a:xfrm>
          <a:prstGeom prst="ellipse">
            <a:avLst/>
          </a:prstGeom>
          <a:solidFill>
            <a:srgbClr val="008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3" name="TextBox 32"/>
          <p:cNvSpPr txBox="1"/>
          <p:nvPr/>
        </p:nvSpPr>
        <p:spPr>
          <a:xfrm>
            <a:off x="5575300" y="5664200"/>
            <a:ext cx="2977999" cy="523220"/>
          </a:xfrm>
          <a:prstGeom prst="rect">
            <a:avLst/>
          </a:prstGeom>
          <a:noFill/>
        </p:spPr>
        <p:txBody>
          <a:bodyPr wrap="none" rtlCol="0">
            <a:spAutoFit/>
          </a:bodyPr>
          <a:lstStyle/>
          <a:p>
            <a:r>
              <a:rPr lang="en-US" sz="2800" dirty="0" smtClean="0"/>
              <a:t>46 Stations in Total</a:t>
            </a:r>
            <a:endParaRPr lang="en-US" sz="2800" dirty="0"/>
          </a:p>
        </p:txBody>
      </p:sp>
    </p:spTree>
    <p:extLst>
      <p:ext uri="{BB962C8B-B14F-4D97-AF65-F5344CB8AC3E}">
        <p14:creationId xmlns="" xmlns:p14="http://schemas.microsoft.com/office/powerpoint/2010/main" val="1710611577"/>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Frequency_Comparison_plot.png"/>
          <p:cNvPicPr>
            <a:picLocks noChangeAspect="1"/>
          </p:cNvPicPr>
          <p:nvPr/>
        </p:nvPicPr>
        <p:blipFill rotWithShape="1">
          <a:blip r:embed="rId3" cstate="print">
            <a:extLst>
              <a:ext uri="{28A0092B-C50C-407E-A947-70E740481C1C}">
                <a14:useLocalDpi xmlns="" xmlns:a14="http://schemas.microsoft.com/office/drawing/2010/main" val="0"/>
              </a:ext>
            </a:extLst>
          </a:blip>
          <a:srcRect l="22830" t="5317" r="20761" b="5213"/>
          <a:stretch/>
        </p:blipFill>
        <p:spPr>
          <a:xfrm>
            <a:off x="25400" y="1219200"/>
            <a:ext cx="4131733" cy="4914901"/>
          </a:xfrm>
          <a:prstGeom prst="rect">
            <a:avLst/>
          </a:prstGeom>
        </p:spPr>
      </p:pic>
      <p:sp>
        <p:nvSpPr>
          <p:cNvPr id="6" name="TextBox 5"/>
          <p:cNvSpPr txBox="1"/>
          <p:nvPr/>
        </p:nvSpPr>
        <p:spPr>
          <a:xfrm>
            <a:off x="4191000" y="1485900"/>
            <a:ext cx="4775200" cy="4154488"/>
          </a:xfrm>
          <a:prstGeom prst="rect">
            <a:avLst/>
          </a:prstGeom>
          <a:noFill/>
        </p:spPr>
        <p:txBody>
          <a:bodyPr wrap="square">
            <a:spAutoFit/>
          </a:bodyPr>
          <a:lstStyle/>
          <a:p>
            <a:pPr>
              <a:defRPr/>
            </a:pPr>
            <a:r>
              <a:rPr lang="en-US" sz="4000" dirty="0">
                <a:solidFill>
                  <a:srgbClr val="33FF00"/>
                </a:solidFill>
              </a:rPr>
              <a:t>25 MHz</a:t>
            </a:r>
          </a:p>
          <a:p>
            <a:pPr>
              <a:defRPr/>
            </a:pPr>
            <a:r>
              <a:rPr lang="en-US" sz="2400" dirty="0">
                <a:solidFill>
                  <a:srgbClr val="33FF00"/>
                </a:solidFill>
              </a:rPr>
              <a:t>Radar </a:t>
            </a:r>
            <a:r>
              <a:rPr lang="en-US" sz="2400" dirty="0">
                <a:solidFill>
                  <a:srgbClr val="33FF00"/>
                </a:solidFill>
                <a:latin typeface="Symbol" charset="2"/>
                <a:cs typeface="Symbol" charset="2"/>
              </a:rPr>
              <a:t>l</a:t>
            </a:r>
            <a:r>
              <a:rPr lang="en-US" sz="2400" dirty="0">
                <a:solidFill>
                  <a:srgbClr val="33FF00"/>
                </a:solidFill>
              </a:rPr>
              <a:t>: 12 m   Ocean </a:t>
            </a:r>
            <a:r>
              <a:rPr lang="en-US" sz="2400" dirty="0">
                <a:solidFill>
                  <a:srgbClr val="33FF00"/>
                </a:solidFill>
                <a:latin typeface="Symbol" charset="2"/>
                <a:cs typeface="Symbol" charset="2"/>
              </a:rPr>
              <a:t>l: </a:t>
            </a:r>
            <a:r>
              <a:rPr lang="en-US" sz="2400" dirty="0">
                <a:solidFill>
                  <a:srgbClr val="33FF00"/>
                </a:solidFill>
                <a:latin typeface="Arial"/>
                <a:cs typeface="Arial"/>
              </a:rPr>
              <a:t>6 m</a:t>
            </a:r>
          </a:p>
          <a:p>
            <a:pPr>
              <a:defRPr/>
            </a:pPr>
            <a:r>
              <a:rPr lang="en-US" sz="2400" dirty="0" smtClean="0">
                <a:solidFill>
                  <a:srgbClr val="33FF00"/>
                </a:solidFill>
                <a:latin typeface="Arial"/>
                <a:cs typeface="Arial"/>
              </a:rPr>
              <a:t>Range</a:t>
            </a:r>
            <a:r>
              <a:rPr lang="en-US" sz="2400" dirty="0">
                <a:solidFill>
                  <a:srgbClr val="33FF00"/>
                </a:solidFill>
                <a:latin typeface="Arial"/>
                <a:cs typeface="Arial"/>
              </a:rPr>
              <a:t>: 30 km   Resolution: 1 km</a:t>
            </a:r>
          </a:p>
          <a:p>
            <a:pPr>
              <a:defRPr/>
            </a:pPr>
            <a:r>
              <a:rPr lang="en-US" sz="4000" dirty="0">
                <a:solidFill>
                  <a:srgbClr val="0000FF"/>
                </a:solidFill>
              </a:rPr>
              <a:t>13 MHz</a:t>
            </a:r>
          </a:p>
          <a:p>
            <a:pPr>
              <a:defRPr/>
            </a:pPr>
            <a:r>
              <a:rPr lang="en-US" sz="2400" dirty="0">
                <a:solidFill>
                  <a:srgbClr val="0000FF"/>
                </a:solidFill>
              </a:rPr>
              <a:t>Radar </a:t>
            </a:r>
            <a:r>
              <a:rPr lang="en-US" sz="2400" dirty="0">
                <a:solidFill>
                  <a:srgbClr val="0000FF"/>
                </a:solidFill>
                <a:latin typeface="Symbol" charset="2"/>
                <a:cs typeface="Symbol" charset="2"/>
              </a:rPr>
              <a:t>l</a:t>
            </a:r>
            <a:r>
              <a:rPr lang="en-US" sz="2400" dirty="0">
                <a:solidFill>
                  <a:srgbClr val="0000FF"/>
                </a:solidFill>
              </a:rPr>
              <a:t>: 23 </a:t>
            </a:r>
            <a:r>
              <a:rPr lang="en-US" sz="2400" dirty="0" smtClean="0">
                <a:solidFill>
                  <a:srgbClr val="0000FF"/>
                </a:solidFill>
              </a:rPr>
              <a:t>m  </a:t>
            </a:r>
            <a:r>
              <a:rPr lang="en-US" sz="2400" dirty="0">
                <a:solidFill>
                  <a:srgbClr val="0000FF"/>
                </a:solidFill>
              </a:rPr>
              <a:t>Ocean </a:t>
            </a:r>
            <a:r>
              <a:rPr lang="en-US" sz="2400" dirty="0">
                <a:solidFill>
                  <a:srgbClr val="0000FF"/>
                </a:solidFill>
                <a:latin typeface="Symbol" charset="2"/>
                <a:cs typeface="Symbol" charset="2"/>
              </a:rPr>
              <a:t>l: </a:t>
            </a:r>
            <a:r>
              <a:rPr lang="en-US" sz="2400" dirty="0">
                <a:solidFill>
                  <a:srgbClr val="0000FF"/>
                </a:solidFill>
                <a:latin typeface="Arial"/>
                <a:cs typeface="Arial"/>
              </a:rPr>
              <a:t>12 m</a:t>
            </a:r>
          </a:p>
          <a:p>
            <a:pPr>
              <a:defRPr/>
            </a:pPr>
            <a:r>
              <a:rPr lang="en-US" sz="2400" dirty="0" smtClean="0">
                <a:solidFill>
                  <a:srgbClr val="0000FF"/>
                </a:solidFill>
                <a:latin typeface="Arial"/>
                <a:cs typeface="Arial"/>
              </a:rPr>
              <a:t>Range</a:t>
            </a:r>
            <a:r>
              <a:rPr lang="en-US" sz="2400" dirty="0">
                <a:solidFill>
                  <a:srgbClr val="0000FF"/>
                </a:solidFill>
                <a:latin typeface="Arial"/>
                <a:cs typeface="Arial"/>
              </a:rPr>
              <a:t>: 80 km   Resolution: 3 km</a:t>
            </a:r>
          </a:p>
          <a:p>
            <a:pPr>
              <a:defRPr/>
            </a:pPr>
            <a:r>
              <a:rPr lang="en-US" sz="4000" dirty="0">
                <a:solidFill>
                  <a:srgbClr val="FF0000"/>
                </a:solidFill>
              </a:rPr>
              <a:t>05 MHz</a:t>
            </a:r>
          </a:p>
          <a:p>
            <a:pPr>
              <a:defRPr/>
            </a:pPr>
            <a:r>
              <a:rPr lang="en-US" sz="2400" dirty="0">
                <a:solidFill>
                  <a:srgbClr val="FF0000"/>
                </a:solidFill>
              </a:rPr>
              <a:t>Radar </a:t>
            </a:r>
            <a:r>
              <a:rPr lang="en-US" sz="2400" dirty="0">
                <a:solidFill>
                  <a:srgbClr val="FF0000"/>
                </a:solidFill>
                <a:latin typeface="Symbol" charset="2"/>
                <a:cs typeface="Symbol" charset="2"/>
              </a:rPr>
              <a:t>l</a:t>
            </a:r>
            <a:r>
              <a:rPr lang="en-US" sz="2400" dirty="0">
                <a:solidFill>
                  <a:srgbClr val="FF0000"/>
                </a:solidFill>
              </a:rPr>
              <a:t>: 60m   Ocean </a:t>
            </a:r>
            <a:r>
              <a:rPr lang="en-US" sz="2400" dirty="0">
                <a:solidFill>
                  <a:srgbClr val="FF0000"/>
                </a:solidFill>
                <a:latin typeface="Symbol" charset="2"/>
                <a:cs typeface="Symbol" charset="2"/>
              </a:rPr>
              <a:t>l: </a:t>
            </a:r>
            <a:r>
              <a:rPr lang="en-US" sz="2400" dirty="0">
                <a:solidFill>
                  <a:srgbClr val="FF0000"/>
                </a:solidFill>
                <a:latin typeface="Arial"/>
                <a:cs typeface="Arial"/>
              </a:rPr>
              <a:t>30 m</a:t>
            </a:r>
          </a:p>
          <a:p>
            <a:pPr>
              <a:defRPr/>
            </a:pPr>
            <a:r>
              <a:rPr lang="en-US" sz="2400" dirty="0" smtClean="0">
                <a:solidFill>
                  <a:srgbClr val="FF0000"/>
                </a:solidFill>
                <a:latin typeface="Arial"/>
                <a:cs typeface="Arial"/>
              </a:rPr>
              <a:t>Range</a:t>
            </a:r>
            <a:r>
              <a:rPr lang="en-US" sz="2400" dirty="0">
                <a:solidFill>
                  <a:srgbClr val="FF0000"/>
                </a:solidFill>
                <a:latin typeface="Arial"/>
                <a:cs typeface="Arial"/>
              </a:rPr>
              <a:t>: 180 km   Resolution: 6 km</a:t>
            </a:r>
          </a:p>
        </p:txBody>
      </p:sp>
      <p:sp>
        <p:nvSpPr>
          <p:cNvPr id="23556" name="Title 2"/>
          <p:cNvSpPr>
            <a:spLocks noGrp="1"/>
          </p:cNvSpPr>
          <p:nvPr>
            <p:ph type="title"/>
          </p:nvPr>
        </p:nvSpPr>
        <p:spPr>
          <a:xfrm>
            <a:off x="304800" y="274638"/>
            <a:ext cx="8458200" cy="1143000"/>
          </a:xfrm>
          <a:noFill/>
          <a:ln>
            <a:noFill/>
          </a:ln>
        </p:spPr>
        <p:txBody>
          <a:bodyPr/>
          <a:lstStyle/>
          <a:p>
            <a:r>
              <a:rPr lang="en-US" dirty="0">
                <a:latin typeface="Calibri" charset="0"/>
                <a:ea typeface="ＭＳ Ｐゴシック" charset="0"/>
                <a:cs typeface="ＭＳ Ｐゴシック" charset="0"/>
              </a:rPr>
              <a:t>Surface Current</a:t>
            </a:r>
            <a:r>
              <a:rPr lang="en-US" dirty="0" smtClean="0">
                <a:latin typeface="Calibri" charset="0"/>
                <a:ea typeface="ＭＳ Ｐゴシック" charset="0"/>
                <a:cs typeface="ＭＳ Ｐゴシック" charset="0"/>
              </a:rPr>
              <a:t> Mapping Capability</a:t>
            </a:r>
            <a:endParaRPr lang="en-US" dirty="0">
              <a:latin typeface="Calibri" charset="0"/>
              <a:ea typeface="ＭＳ Ｐゴシック" charset="0"/>
              <a:cs typeface="ＭＳ Ｐゴシック" charset="0"/>
            </a:endParaRPr>
          </a:p>
        </p:txBody>
      </p:sp>
      <p:pic>
        <p:nvPicPr>
          <p:cNvPr id="5" name="Picture 4" descr="PORT_radial_grid_plot2.png"/>
          <p:cNvPicPr>
            <a:picLocks noChangeAspect="1"/>
          </p:cNvPicPr>
          <p:nvPr/>
        </p:nvPicPr>
        <p:blipFill rotWithShape="1">
          <a:blip r:embed="rId4">
            <a:extLst>
              <a:ext uri="{28A0092B-C50C-407E-A947-70E740481C1C}">
                <a14:useLocalDpi xmlns="" xmlns:a14="http://schemas.microsoft.com/office/drawing/2010/main" val="0"/>
              </a:ext>
            </a:extLst>
          </a:blip>
          <a:srcRect l="10404" t="6244" r="11053" b="6565"/>
          <a:stretch/>
        </p:blipFill>
        <p:spPr>
          <a:xfrm>
            <a:off x="0" y="1143000"/>
            <a:ext cx="1600200" cy="1331734"/>
          </a:xfrm>
          <a:prstGeom prst="rect">
            <a:avLst/>
          </a:prstGeom>
        </p:spPr>
      </p:pic>
    </p:spTree>
    <p:extLst>
      <p:ext uri="{BB962C8B-B14F-4D97-AF65-F5344CB8AC3E}">
        <p14:creationId xmlns="" xmlns:p14="http://schemas.microsoft.com/office/powerpoint/2010/main" val="2982054893"/>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Figure_01"/>
          <p:cNvPicPr>
            <a:picLocks noChangeAspect="1" noChangeArrowheads="1"/>
          </p:cNvPicPr>
          <p:nvPr/>
        </p:nvPicPr>
        <p:blipFill>
          <a:blip r:embed="rId3"/>
          <a:srcRect l="11172" t="5495" r="10861" b="5769"/>
          <a:stretch>
            <a:fillRect/>
          </a:stretch>
        </p:blipFill>
        <p:spPr bwMode="auto">
          <a:xfrm>
            <a:off x="1674042" y="1171485"/>
            <a:ext cx="5739618" cy="4899457"/>
          </a:xfrm>
          <a:prstGeom prst="rect">
            <a:avLst/>
          </a:prstGeom>
          <a:noFill/>
          <a:ln w="9525">
            <a:noFill/>
            <a:miter lim="800000"/>
            <a:headEnd/>
            <a:tailEnd/>
          </a:ln>
        </p:spPr>
      </p:pic>
      <p:sp>
        <p:nvSpPr>
          <p:cNvPr id="5" name="Title 1"/>
          <p:cNvSpPr txBox="1">
            <a:spLocks/>
          </p:cNvSpPr>
          <p:nvPr/>
        </p:nvSpPr>
        <p:spPr>
          <a:xfrm>
            <a:off x="457200" y="274638"/>
            <a:ext cx="8229600" cy="1143000"/>
          </a:xfrm>
          <a:prstGeom prst="rect">
            <a:avLst/>
          </a:prstGeom>
        </p:spPr>
        <p:txBody>
          <a:body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US" sz="4400" b="0" i="0" u="none" strike="noStrike" kern="1200" cap="none" spc="0" normalizeH="0" baseline="0" noProof="0" dirty="0" smtClean="0">
                <a:ln>
                  <a:noFill/>
                </a:ln>
                <a:solidFill>
                  <a:schemeClr val="tx1"/>
                </a:solidFill>
                <a:effectLst/>
                <a:uLnTx/>
                <a:uFillTx/>
                <a:latin typeface="+mj-lt"/>
                <a:ea typeface="+mj-ea"/>
                <a:cs typeface="+mj-cs"/>
              </a:rPr>
              <a:t>Study</a:t>
            </a:r>
            <a:r>
              <a:rPr kumimoji="0" lang="en-US" sz="4400" b="0" i="0" u="none" strike="noStrike" kern="1200" cap="none" spc="0" normalizeH="0" noProof="0" dirty="0" smtClean="0">
                <a:ln>
                  <a:noFill/>
                </a:ln>
                <a:solidFill>
                  <a:schemeClr val="tx1"/>
                </a:solidFill>
                <a:effectLst/>
                <a:uLnTx/>
                <a:uFillTx/>
                <a:latin typeface="+mj-lt"/>
                <a:ea typeface="+mj-ea"/>
                <a:cs typeface="+mj-cs"/>
              </a:rPr>
              <a:t> domain</a:t>
            </a:r>
            <a:endParaRPr kumimoji="0" lang="en-US" sz="4400" b="0" i="0" u="none" strike="noStrike" kern="1200" cap="none" spc="0" normalizeH="0" baseline="0" noProof="0" dirty="0">
              <a:ln>
                <a:noFill/>
              </a:ln>
              <a:solidFill>
                <a:schemeClr val="tx1"/>
              </a:solidFill>
              <a:effectLst/>
              <a:uLnTx/>
              <a:uFillTx/>
              <a:latin typeface="+mj-lt"/>
              <a:ea typeface="+mj-ea"/>
              <a:cs typeface="+mj-cs"/>
            </a:endParaRPr>
          </a:p>
        </p:txBody>
      </p:sp>
    </p:spTree>
    <p:extLst>
      <p:ext uri="{BB962C8B-B14F-4D97-AF65-F5344CB8AC3E}">
        <p14:creationId xmlns:p14="http://schemas.microsoft.com/office/powerpoint/2010/main" xmlns="" val="381646447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818"/>
            <a:ext cx="8229600" cy="1143000"/>
          </a:xfrm>
        </p:spPr>
        <p:txBody>
          <a:bodyPr/>
          <a:lstStyle/>
          <a:p>
            <a:r>
              <a:rPr lang="en-US" dirty="0" smtClean="0"/>
              <a:t>Radial raw measurements</a:t>
            </a:r>
            <a:endParaRPr lang="en-US" dirty="0"/>
          </a:p>
        </p:txBody>
      </p:sp>
      <p:pic>
        <p:nvPicPr>
          <p:cNvPr id="4" name="Content Placeholder 3" descr="BPU_Totals_20120830_20120920_ts_index_1674_raw(R).png"/>
          <p:cNvPicPr>
            <a:picLocks noGrp="1" noChangeAspect="1"/>
          </p:cNvPicPr>
          <p:nvPr>
            <p:ph idx="1"/>
          </p:nvPr>
        </p:nvPicPr>
        <p:blipFill>
          <a:blip r:embed="rId3"/>
          <a:stretch>
            <a:fillRect/>
          </a:stretch>
        </p:blipFill>
        <p:spPr>
          <a:xfrm>
            <a:off x="929391" y="919680"/>
            <a:ext cx="7090346" cy="5320832"/>
          </a:xfrm>
        </p:spPr>
      </p:pic>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8037</TotalTime>
  <Words>1285</Words>
  <Application>Microsoft Office PowerPoint</Application>
  <PresentationFormat>On-screen Show (4:3)</PresentationFormat>
  <Paragraphs>106</Paragraphs>
  <Slides>19</Slides>
  <Notes>18</Notes>
  <HiddenSlides>0</HiddenSlides>
  <MMClips>0</MMClips>
  <ScaleCrop>false</ScaleCrop>
  <HeadingPairs>
    <vt:vector size="4" baseType="variant">
      <vt:variant>
        <vt:lpstr>Theme</vt:lpstr>
      </vt:variant>
      <vt:variant>
        <vt:i4>1</vt:i4>
      </vt:variant>
      <vt:variant>
        <vt:lpstr>Slide Titles</vt:lpstr>
      </vt:variant>
      <vt:variant>
        <vt:i4>19</vt:i4>
      </vt:variant>
    </vt:vector>
  </HeadingPairs>
  <TitlesOfParts>
    <vt:vector size="20" baseType="lpstr">
      <vt:lpstr>Office Theme</vt:lpstr>
      <vt:lpstr>Application of radial and elliptical surface current measurements to better resolve coastal features</vt:lpstr>
      <vt:lpstr>CODAR Compact HF Radar Antennas </vt:lpstr>
      <vt:lpstr>Slide 3</vt:lpstr>
      <vt:lpstr>Slide 4</vt:lpstr>
      <vt:lpstr>Slide 5</vt:lpstr>
      <vt:lpstr>MARACOOS HF RADAR NETWORK</vt:lpstr>
      <vt:lpstr>Surface Current Mapping Capability</vt:lpstr>
      <vt:lpstr>Slide 8</vt:lpstr>
      <vt:lpstr>Radial raw measurements</vt:lpstr>
      <vt:lpstr>Composite raw measurements</vt:lpstr>
      <vt:lpstr>Radials lowpassed</vt:lpstr>
      <vt:lpstr>Composite lowpassed</vt:lpstr>
      <vt:lpstr>RABR ELTm mean/std</vt:lpstr>
      <vt:lpstr>RATH RDLm mean/std</vt:lpstr>
      <vt:lpstr>Geometrical dilution of statistical accuracy (GDOSA)</vt:lpstr>
      <vt:lpstr>Improvement of GDOSA with bistatic</vt:lpstr>
      <vt:lpstr>Total coverage monostatic</vt:lpstr>
      <vt:lpstr>Total coverage with bistatic</vt:lpstr>
      <vt:lpstr>Conclusions</vt:lpstr>
    </vt:vector>
  </TitlesOfParts>
  <Company>Rutgers</Company>
  <LinksUpToDate>false</LinksUpToDate>
  <SharedDoc>false</SharedDoc>
  <HyperlinkBase/>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Hugh Roarty</dc:creator>
  <cp:lastModifiedBy>Robert</cp:lastModifiedBy>
  <cp:revision>246</cp:revision>
  <dcterms:created xsi:type="dcterms:W3CDTF">2014-10-13T15:22:17Z</dcterms:created>
  <dcterms:modified xsi:type="dcterms:W3CDTF">2015-04-13T14:11:00Z</dcterms:modified>
</cp:coreProperties>
</file>