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5" d="100"/>
          <a:sy n="25" d="100"/>
        </p:scale>
        <p:origin x="-3160" y="-1384"/>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AED95-866C-544B-B8E3-363079B9A2AF}" type="datetimeFigureOut">
              <a:rPr lang="en-US" smtClean="0"/>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39357-8A87-3E4B-85C8-78B92A8EDAF7}" type="slidenum">
              <a:rPr lang="en-US" smtClean="0"/>
              <a:t>‹#›</a:t>
            </a:fld>
            <a:endParaRPr lang="en-US"/>
          </a:p>
        </p:txBody>
      </p:sp>
    </p:spTree>
    <p:extLst>
      <p:ext uri="{BB962C8B-B14F-4D97-AF65-F5344CB8AC3E}">
        <p14:creationId xmlns:p14="http://schemas.microsoft.com/office/powerpoint/2010/main" val="1025576778"/>
      </p:ext>
    </p:extLst>
  </p:cSld>
  <p:clrMap bg1="lt1" tx1="dk1" bg2="lt2" tx2="dk2" accent1="accent1" accent2="accent2" accent3="accent3" accent4="accent4" accent5="accent5" accent6="accent6" hlink="hlink" folHlink="folHlink"/>
  <p:notesStyle>
    <a:lvl1pPr marL="0" algn="l" defTabSz="2560320" rtl="0" eaLnBrk="1" latinLnBrk="0" hangingPunct="1">
      <a:defRPr sz="6700" kern="1200">
        <a:solidFill>
          <a:schemeClr val="tx1"/>
        </a:solidFill>
        <a:latin typeface="+mn-lt"/>
        <a:ea typeface="+mn-ea"/>
        <a:cs typeface="+mn-cs"/>
      </a:defRPr>
    </a:lvl1pPr>
    <a:lvl2pPr marL="2560320" algn="l" defTabSz="2560320" rtl="0" eaLnBrk="1" latinLnBrk="0" hangingPunct="1">
      <a:defRPr sz="6700" kern="1200">
        <a:solidFill>
          <a:schemeClr val="tx1"/>
        </a:solidFill>
        <a:latin typeface="+mn-lt"/>
        <a:ea typeface="+mn-ea"/>
        <a:cs typeface="+mn-cs"/>
      </a:defRPr>
    </a:lvl2pPr>
    <a:lvl3pPr marL="5120640" algn="l" defTabSz="2560320" rtl="0" eaLnBrk="1" latinLnBrk="0" hangingPunct="1">
      <a:defRPr sz="6700" kern="1200">
        <a:solidFill>
          <a:schemeClr val="tx1"/>
        </a:solidFill>
        <a:latin typeface="+mn-lt"/>
        <a:ea typeface="+mn-ea"/>
        <a:cs typeface="+mn-cs"/>
      </a:defRPr>
    </a:lvl3pPr>
    <a:lvl4pPr marL="7680960" algn="l" defTabSz="2560320" rtl="0" eaLnBrk="1" latinLnBrk="0" hangingPunct="1">
      <a:defRPr sz="6700" kern="1200">
        <a:solidFill>
          <a:schemeClr val="tx1"/>
        </a:solidFill>
        <a:latin typeface="+mn-lt"/>
        <a:ea typeface="+mn-ea"/>
        <a:cs typeface="+mn-cs"/>
      </a:defRPr>
    </a:lvl4pPr>
    <a:lvl5pPr marL="10241280" algn="l" defTabSz="2560320" rtl="0" eaLnBrk="1" latinLnBrk="0" hangingPunct="1">
      <a:defRPr sz="6700" kern="1200">
        <a:solidFill>
          <a:schemeClr val="tx1"/>
        </a:solidFill>
        <a:latin typeface="+mn-lt"/>
        <a:ea typeface="+mn-ea"/>
        <a:cs typeface="+mn-cs"/>
      </a:defRPr>
    </a:lvl5pPr>
    <a:lvl6pPr marL="12801600" algn="l" defTabSz="2560320" rtl="0" eaLnBrk="1" latinLnBrk="0" hangingPunct="1">
      <a:defRPr sz="6700" kern="1200">
        <a:solidFill>
          <a:schemeClr val="tx1"/>
        </a:solidFill>
        <a:latin typeface="+mn-lt"/>
        <a:ea typeface="+mn-ea"/>
        <a:cs typeface="+mn-cs"/>
      </a:defRPr>
    </a:lvl6pPr>
    <a:lvl7pPr marL="15361920" algn="l" defTabSz="2560320" rtl="0" eaLnBrk="1" latinLnBrk="0" hangingPunct="1">
      <a:defRPr sz="6700" kern="1200">
        <a:solidFill>
          <a:schemeClr val="tx1"/>
        </a:solidFill>
        <a:latin typeface="+mn-lt"/>
        <a:ea typeface="+mn-ea"/>
        <a:cs typeface="+mn-cs"/>
      </a:defRPr>
    </a:lvl7pPr>
    <a:lvl8pPr marL="17922240" algn="l" defTabSz="2560320" rtl="0" eaLnBrk="1" latinLnBrk="0" hangingPunct="1">
      <a:defRPr sz="6700" kern="1200">
        <a:solidFill>
          <a:schemeClr val="tx1"/>
        </a:solidFill>
        <a:latin typeface="+mn-lt"/>
        <a:ea typeface="+mn-ea"/>
        <a:cs typeface="+mn-cs"/>
      </a:defRPr>
    </a:lvl8pPr>
    <a:lvl9pPr marL="20482560" algn="l" defTabSz="2560320" rtl="0" eaLnBrk="1" latinLnBrk="0" hangingPunct="1">
      <a:defRPr sz="6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39357-8A87-3E4B-85C8-78B92A8EDAF7}" type="slidenum">
              <a:rPr lang="en-US" smtClean="0"/>
              <a:t>1</a:t>
            </a:fld>
            <a:endParaRPr lang="en-US"/>
          </a:p>
        </p:txBody>
      </p:sp>
    </p:spTree>
    <p:extLst>
      <p:ext uri="{BB962C8B-B14F-4D97-AF65-F5344CB8AC3E}">
        <p14:creationId xmlns:p14="http://schemas.microsoft.com/office/powerpoint/2010/main" val="32570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2A860-C772-7545-8D06-37227FF5362E}"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251243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2A860-C772-7545-8D06-37227FF5362E}"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145119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2A860-C772-7545-8D06-37227FF5362E}"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136898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2A860-C772-7545-8D06-37227FF5362E}"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50355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2A860-C772-7545-8D06-37227FF5362E}"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107793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2A860-C772-7545-8D06-37227FF5362E}"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251180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2A860-C772-7545-8D06-37227FF5362E}" type="datetimeFigureOut">
              <a:rPr lang="en-US" smtClean="0"/>
              <a:t>12/10/15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360017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2A860-C772-7545-8D06-37227FF5362E}" type="datetimeFigureOut">
              <a:rPr lang="en-US" smtClean="0"/>
              <a:t>12/10/15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252175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2A860-C772-7545-8D06-37227FF5362E}" type="datetimeFigureOut">
              <a:rPr lang="en-US" smtClean="0"/>
              <a:t>12/10/15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222327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2A860-C772-7545-8D06-37227FF5362E}"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170711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2A860-C772-7545-8D06-37227FF5362E}"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FAFFF-3AB1-0F4B-A2B5-4BD5D8974737}" type="slidenum">
              <a:rPr lang="en-US" smtClean="0"/>
              <a:t>‹#›</a:t>
            </a:fld>
            <a:endParaRPr lang="en-US"/>
          </a:p>
        </p:txBody>
      </p:sp>
    </p:spTree>
    <p:extLst>
      <p:ext uri="{BB962C8B-B14F-4D97-AF65-F5344CB8AC3E}">
        <p14:creationId xmlns:p14="http://schemas.microsoft.com/office/powerpoint/2010/main" val="4034996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1832A860-C772-7545-8D06-37227FF5362E}" type="datetimeFigureOut">
              <a:rPr lang="en-US" smtClean="0"/>
              <a:t>12/9/15</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327FAFFF-3AB1-0F4B-A2B5-4BD5D8974737}" type="slidenum">
              <a:rPr lang="en-US" smtClean="0"/>
              <a:t>‹#›</a:t>
            </a:fld>
            <a:endParaRPr lang="en-US"/>
          </a:p>
        </p:txBody>
      </p:sp>
    </p:spTree>
    <p:extLst>
      <p:ext uri="{BB962C8B-B14F-4D97-AF65-F5344CB8AC3E}">
        <p14:creationId xmlns:p14="http://schemas.microsoft.com/office/powerpoint/2010/main" val="245767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jpeg"/><Relationship Id="rId10"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591.jpg"/>
          <p:cNvPicPr>
            <a:picLocks noChangeAspect="1"/>
          </p:cNvPicPr>
          <p:nvPr/>
        </p:nvPicPr>
        <p:blipFill>
          <a:blip r:embed="rId3">
            <a:alphaModFix amt="34000"/>
            <a:extLst>
              <a:ext uri="{28A0092B-C50C-407E-A947-70E740481C1C}">
                <a14:useLocalDpi xmlns:a14="http://schemas.microsoft.com/office/drawing/2010/main" val="0"/>
              </a:ext>
            </a:extLst>
          </a:blip>
          <a:stretch>
            <a:fillRect/>
          </a:stretch>
        </p:blipFill>
        <p:spPr>
          <a:xfrm>
            <a:off x="-745096" y="-1"/>
            <a:ext cx="51820284" cy="38865213"/>
          </a:xfrm>
          <a:prstGeom prst="rect">
            <a:avLst/>
          </a:prstGeom>
        </p:spPr>
      </p:pic>
      <p:sp>
        <p:nvSpPr>
          <p:cNvPr id="4" name="Rectangle 3"/>
          <p:cNvSpPr/>
          <p:nvPr/>
        </p:nvSpPr>
        <p:spPr>
          <a:xfrm>
            <a:off x="8398570" y="480990"/>
            <a:ext cx="34954348" cy="3200876"/>
          </a:xfrm>
          <a:prstGeom prst="rect">
            <a:avLst/>
          </a:prstGeom>
        </p:spPr>
        <p:txBody>
          <a:bodyPr wrap="square">
            <a:spAutoFit/>
          </a:bodyPr>
          <a:lstStyle/>
          <a:p>
            <a:pPr algn="ctr"/>
            <a:r>
              <a:rPr lang="en-US" b="1" dirty="0"/>
              <a:t>Bringing Society to a Changing Polar Ocean: Polar Interdisciplinary Coordinated Education (ICE)</a:t>
            </a:r>
          </a:p>
        </p:txBody>
      </p:sp>
      <p:sp>
        <p:nvSpPr>
          <p:cNvPr id="6" name="Rectangle 5"/>
          <p:cNvSpPr/>
          <p:nvPr/>
        </p:nvSpPr>
        <p:spPr>
          <a:xfrm>
            <a:off x="1926320" y="3653026"/>
            <a:ext cx="47755948" cy="3877985"/>
          </a:xfrm>
          <a:prstGeom prst="rect">
            <a:avLst/>
          </a:prstGeom>
        </p:spPr>
        <p:txBody>
          <a:bodyPr wrap="square">
            <a:spAutoFit/>
          </a:bodyPr>
          <a:lstStyle/>
          <a:p>
            <a:pPr algn="ctr"/>
            <a:r>
              <a:rPr lang="en-US" sz="6600" b="1" i="1" dirty="0" smtClean="0">
                <a:solidFill>
                  <a:srgbClr val="FF0000"/>
                </a:solidFill>
              </a:rPr>
              <a:t>A program designed to connect scientists, educators, and students using data and research from the Arctic and Antarctic regions.</a:t>
            </a:r>
          </a:p>
          <a:p>
            <a:pPr algn="ctr"/>
            <a:r>
              <a:rPr lang="en-US" sz="6000" b="1" i="1" dirty="0" smtClean="0">
                <a:solidFill>
                  <a:srgbClr val="FF6600"/>
                </a:solidFill>
              </a:rPr>
              <a:t>Project Team:  Oscar Schofield, Janice McDonnell, Kristin Hunter Thomson, Sage </a:t>
            </a:r>
            <a:r>
              <a:rPr lang="en-US" sz="6000" b="1" i="1" dirty="0" err="1" smtClean="0">
                <a:solidFill>
                  <a:srgbClr val="FF6600"/>
                </a:solidFill>
              </a:rPr>
              <a:t>Litchenwalner</a:t>
            </a:r>
            <a:r>
              <a:rPr lang="en-US" sz="6000" b="1" i="1" dirty="0" smtClean="0">
                <a:solidFill>
                  <a:srgbClr val="FF6600"/>
                </a:solidFill>
              </a:rPr>
              <a:t>,  Carrie Ferraro, Rutgers University;  George  Matsumoto, MBARI;  </a:t>
            </a:r>
            <a:r>
              <a:rPr lang="en-US" sz="6000" b="1" dirty="0" smtClean="0">
                <a:solidFill>
                  <a:srgbClr val="FF6600"/>
                </a:solidFill>
              </a:rPr>
              <a:t> Corey Garza, Bridgette Clarkson, University of California – Monterey Bay; </a:t>
            </a:r>
            <a:r>
              <a:rPr lang="en-US" sz="6000" b="1" dirty="0" err="1" smtClean="0">
                <a:solidFill>
                  <a:srgbClr val="FF6600"/>
                </a:solidFill>
              </a:rPr>
              <a:t>Liesl</a:t>
            </a:r>
            <a:r>
              <a:rPr lang="en-US" sz="6000" b="1" dirty="0" smtClean="0">
                <a:solidFill>
                  <a:srgbClr val="FF6600"/>
                </a:solidFill>
              </a:rPr>
              <a:t> </a:t>
            </a:r>
            <a:r>
              <a:rPr lang="en-US" sz="6000" b="1" dirty="0" err="1" smtClean="0">
                <a:solidFill>
                  <a:srgbClr val="FF6600"/>
                </a:solidFill>
              </a:rPr>
              <a:t>Hotaling</a:t>
            </a:r>
            <a:r>
              <a:rPr lang="en-US" sz="6000" b="1" dirty="0" smtClean="0">
                <a:solidFill>
                  <a:srgbClr val="FF6600"/>
                </a:solidFill>
              </a:rPr>
              <a:t>, EIDOS; Joan </a:t>
            </a:r>
            <a:r>
              <a:rPr lang="en-US" sz="6000" b="1" dirty="0" err="1" smtClean="0">
                <a:solidFill>
                  <a:srgbClr val="FF6600"/>
                </a:solidFill>
              </a:rPr>
              <a:t>Middlendorf</a:t>
            </a:r>
            <a:r>
              <a:rPr lang="en-US" sz="6000" b="1" dirty="0" smtClean="0">
                <a:solidFill>
                  <a:srgbClr val="FF6600"/>
                </a:solidFill>
              </a:rPr>
              <a:t>, University of Indiana;  and Ari Shapiro, Open Minds Media</a:t>
            </a:r>
            <a:endParaRPr lang="en-US" sz="6000" b="1" dirty="0">
              <a:solidFill>
                <a:srgbClr val="FF6600"/>
              </a:solidFill>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245095" y="25886414"/>
            <a:ext cx="10505705" cy="5761985"/>
          </a:xfrm>
          <a:prstGeom prst="rect">
            <a:avLst/>
          </a:prstGeom>
          <a:noFill/>
          <a:ln>
            <a:noFill/>
          </a:ln>
        </p:spPr>
      </p:pic>
      <p:sp>
        <p:nvSpPr>
          <p:cNvPr id="8" name="Rectangle 7"/>
          <p:cNvSpPr/>
          <p:nvPr/>
        </p:nvSpPr>
        <p:spPr>
          <a:xfrm>
            <a:off x="1320801" y="7531011"/>
            <a:ext cx="13550284" cy="30562219"/>
          </a:xfrm>
          <a:prstGeom prst="rect">
            <a:avLst/>
          </a:prstGeom>
        </p:spPr>
        <p:txBody>
          <a:bodyPr wrap="square">
            <a:spAutoFit/>
          </a:bodyPr>
          <a:lstStyle/>
          <a:p>
            <a:endParaRPr lang="en-US" sz="4800" dirty="0" smtClean="0">
              <a:solidFill>
                <a:srgbClr val="800000"/>
              </a:solidFill>
            </a:endParaRPr>
          </a:p>
          <a:p>
            <a:endParaRPr lang="en-US" sz="4800" dirty="0">
              <a:solidFill>
                <a:srgbClr val="800000"/>
              </a:solidFill>
            </a:endParaRPr>
          </a:p>
          <a:p>
            <a:pPr algn="just"/>
            <a:r>
              <a:rPr lang="en-US" sz="4400" dirty="0" smtClean="0"/>
              <a:t>The Polar ICE team is a group of educators and scientists working together to share scientific research from the Arctic and Antarctica with middle school students.  We partner both with scientists to communicate their science beyond their colleagues and academic peers, and collaborate with educators to bring polar science to the classroom highlighting the science research practices  required for the Next Generation Science Standards (NGSS).</a:t>
            </a:r>
          </a:p>
          <a:p>
            <a:endParaRPr lang="en-US" sz="4400" dirty="0" smtClean="0"/>
          </a:p>
          <a:p>
            <a:endParaRPr lang="en-US" sz="4400" dirty="0" smtClean="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pPr algn="just"/>
            <a:r>
              <a:rPr lang="en-US" sz="4400" dirty="0" smtClean="0"/>
              <a:t>Changes in climate appear to be accelerating and scientists are trying to understand both the patterns and resulting impacts.   </a:t>
            </a:r>
            <a:r>
              <a:rPr lang="en-US" sz="4400" dirty="0" smtClean="0"/>
              <a:t>Antarctica </a:t>
            </a:r>
            <a:r>
              <a:rPr lang="en-US" sz="4400" dirty="0" smtClean="0"/>
              <a:t>is the fastest warming place on Earth.  Antarctica’s continental seas are critical water masses that play an important role in the transport of heat and carbon around the global ocean</a:t>
            </a:r>
            <a:r>
              <a:rPr lang="en-US" sz="4400" dirty="0" smtClean="0"/>
              <a:t>.</a:t>
            </a:r>
          </a:p>
          <a:p>
            <a:endParaRPr lang="en-US" sz="4400" dirty="0" smtClean="0"/>
          </a:p>
          <a:p>
            <a:endParaRPr lang="en-US" sz="4800" dirty="0"/>
          </a:p>
          <a:p>
            <a:endParaRPr lang="en-US" sz="4800" dirty="0" smtClean="0"/>
          </a:p>
          <a:p>
            <a:endParaRPr lang="en-US" sz="4800" dirty="0">
              <a:solidFill>
                <a:srgbClr val="9CBBD6"/>
              </a:solidFill>
            </a:endParaRPr>
          </a:p>
          <a:p>
            <a:endParaRPr lang="en-US" sz="4800" dirty="0" smtClean="0"/>
          </a:p>
          <a:p>
            <a:endParaRPr lang="en-US" sz="4800" dirty="0"/>
          </a:p>
          <a:p>
            <a:endParaRPr lang="en-US" sz="4800" dirty="0" smtClean="0"/>
          </a:p>
          <a:p>
            <a:endParaRPr lang="en-US" sz="4800" dirty="0"/>
          </a:p>
          <a:p>
            <a:endParaRPr lang="en-US" sz="4800" dirty="0" smtClean="0"/>
          </a:p>
          <a:p>
            <a:pPr algn="just"/>
            <a:r>
              <a:rPr lang="en-US" sz="4400" dirty="0" smtClean="0"/>
              <a:t>During </a:t>
            </a:r>
            <a:r>
              <a:rPr lang="en-US" sz="4400" dirty="0"/>
              <a:t>the past half-century, along the midwinter surface atmospheric temperatures have increased by 6°C (5.4 times the global average) and 87% of the glaciers are in </a:t>
            </a:r>
            <a:r>
              <a:rPr lang="en-US" sz="4400" dirty="0" smtClean="0"/>
              <a:t>retreat. Polar </a:t>
            </a:r>
            <a:r>
              <a:rPr lang="en-US" sz="4400" dirty="0"/>
              <a:t>ICE will engage students in polar research, and provide insight on the climate and environmental changes occurring at the Poles.  Our efforts are focused the exploration of research </a:t>
            </a:r>
            <a:r>
              <a:rPr lang="en-US" sz="4400" dirty="0" smtClean="0"/>
              <a:t>data.</a:t>
            </a:r>
            <a:endParaRPr lang="en-US" sz="4400" dirty="0"/>
          </a:p>
          <a:p>
            <a:endParaRPr lang="en-US" sz="4400" dirty="0" smtClean="0"/>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1320801" y="15955974"/>
            <a:ext cx="6400799" cy="4391107"/>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7721600" y="15955974"/>
            <a:ext cx="6197600" cy="4391108"/>
          </a:xfrm>
          <a:prstGeom prst="rect">
            <a:avLst/>
          </a:prstGeom>
          <a:noFill/>
          <a:ln>
            <a:noFill/>
          </a:ln>
        </p:spPr>
      </p:pic>
      <p:sp>
        <p:nvSpPr>
          <p:cNvPr id="13" name="Text Box 86"/>
          <p:cNvSpPr txBox="1">
            <a:spLocks noChangeArrowheads="1"/>
          </p:cNvSpPr>
          <p:nvPr/>
        </p:nvSpPr>
        <p:spPr bwMode="auto">
          <a:xfrm>
            <a:off x="16166464" y="7963894"/>
            <a:ext cx="6154418" cy="146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a:ext>
          </a:extLst>
        </p:spPr>
        <p:txBody>
          <a:bodyPr rot="0" vert="horz" wrap="square" lIns="0" tIns="0" rIns="0" bIns="0" anchor="t" anchorCtr="0" upright="1">
            <a:noAutofit/>
          </a:bodyPr>
          <a:lstStyle/>
          <a:p>
            <a:pPr marL="0" marR="0">
              <a:spcBef>
                <a:spcPts val="0"/>
              </a:spcBef>
              <a:spcAft>
                <a:spcPts val="0"/>
              </a:spcAft>
            </a:pPr>
            <a:r>
              <a:rPr lang="en-US" sz="5400" b="1" dirty="0">
                <a:solidFill>
                  <a:srgbClr val="800000"/>
                </a:solidFill>
                <a:effectLst/>
                <a:ea typeface="ＭＳ ゴシック"/>
                <a:cs typeface="Times New Roman"/>
              </a:rPr>
              <a:t>What </a:t>
            </a:r>
            <a:r>
              <a:rPr lang="en-US" sz="5400" b="1" dirty="0" smtClean="0">
                <a:solidFill>
                  <a:srgbClr val="800000"/>
                </a:solidFill>
                <a:effectLst/>
                <a:ea typeface="ＭＳ ゴシック"/>
                <a:cs typeface="Times New Roman"/>
              </a:rPr>
              <a:t>We </a:t>
            </a:r>
            <a:r>
              <a:rPr lang="en-US" sz="5400" b="1" dirty="0">
                <a:solidFill>
                  <a:srgbClr val="800000"/>
                </a:solidFill>
                <a:ea typeface="ＭＳ ゴシック"/>
                <a:cs typeface="Times New Roman"/>
              </a:rPr>
              <a:t>D</a:t>
            </a:r>
            <a:r>
              <a:rPr lang="en-US" sz="5400" b="1" dirty="0" smtClean="0">
                <a:solidFill>
                  <a:srgbClr val="800000"/>
                </a:solidFill>
                <a:effectLst/>
                <a:ea typeface="ＭＳ ゴシック"/>
                <a:cs typeface="Times New Roman"/>
              </a:rPr>
              <a:t>o</a:t>
            </a:r>
            <a:r>
              <a:rPr lang="en-US" sz="5400" b="1" dirty="0">
                <a:solidFill>
                  <a:srgbClr val="800000"/>
                </a:solidFill>
                <a:effectLst/>
                <a:ea typeface="ＭＳ ゴシック"/>
                <a:cs typeface="Times New Roman"/>
              </a:rPr>
              <a:t>:  </a:t>
            </a:r>
          </a:p>
        </p:txBody>
      </p:sp>
      <p:sp>
        <p:nvSpPr>
          <p:cNvPr id="14" name="Text Box 87"/>
          <p:cNvSpPr txBox="1">
            <a:spLocks noChangeArrowheads="1"/>
          </p:cNvSpPr>
          <p:nvPr/>
        </p:nvSpPr>
        <p:spPr bwMode="auto">
          <a:xfrm>
            <a:off x="16318863" y="9192186"/>
            <a:ext cx="9209697" cy="955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a:ext>
            <a:ext uri="{C572A759-6A51-4108-AA02-DFA0A04FC94B}">
              <ma14:wrappingTextBoxFlag xmlns:ma14="http://schemas.microsoft.com/office/mac/drawingml/2011/main" val="1"/>
            </a:ext>
          </a:extLst>
        </p:spPr>
        <p:txBody>
          <a:bodyPr rot="0" vert="horz" wrap="square" lIns="0" tIns="0" rIns="0" bIns="0" anchor="t" anchorCtr="0" upright="1">
            <a:noAutofit/>
          </a:bodyPr>
          <a:lstStyle/>
          <a:p>
            <a:pPr marL="0" marR="0" algn="just">
              <a:spcBef>
                <a:spcPts val="0"/>
              </a:spcBef>
              <a:spcAft>
                <a:spcPts val="1000"/>
              </a:spcAft>
            </a:pPr>
            <a:r>
              <a:rPr lang="en-US" sz="4400" dirty="0">
                <a:solidFill>
                  <a:srgbClr val="000000"/>
                </a:solidFill>
                <a:effectLst/>
                <a:latin typeface="+mj-lt"/>
                <a:ea typeface="ＭＳ ゴシック"/>
                <a:cs typeface="Times New Roman"/>
              </a:rPr>
              <a:t>Our mission is to connect Polar scientists with broader audiences to further the impact of their research, while connecting educators and students with data and cutting edge science.  </a:t>
            </a:r>
          </a:p>
          <a:p>
            <a:pPr marL="0" marR="0" algn="just">
              <a:spcBef>
                <a:spcPts val="0"/>
              </a:spcBef>
              <a:spcAft>
                <a:spcPts val="1000"/>
              </a:spcAft>
            </a:pPr>
            <a:r>
              <a:rPr lang="en-US" sz="4400" dirty="0">
                <a:solidFill>
                  <a:srgbClr val="000000"/>
                </a:solidFill>
                <a:effectLst/>
                <a:latin typeface="+mj-lt"/>
                <a:ea typeface="ＭＳ ゴシック"/>
                <a:cs typeface="Times New Roman"/>
              </a:rPr>
              <a:t>Our work focuses on sharing the story of how polar science is done by highlighting the science skills and practices, explore science data, and make meaning from scientific information. </a:t>
            </a:r>
          </a:p>
          <a:p>
            <a:pPr marL="0" marR="0">
              <a:spcBef>
                <a:spcPts val="0"/>
              </a:spcBef>
              <a:spcAft>
                <a:spcPts val="1000"/>
              </a:spcAft>
            </a:pPr>
            <a:r>
              <a:rPr lang="en-US" sz="4400" i="1" dirty="0">
                <a:solidFill>
                  <a:srgbClr val="000000"/>
                </a:solidFill>
                <a:effectLst/>
                <a:latin typeface="+mj-lt"/>
                <a:ea typeface="ＭＳ ゴシック"/>
                <a:cs typeface="Times New Roman"/>
              </a:rPr>
              <a:t> </a:t>
            </a:r>
            <a:endParaRPr lang="en-US" sz="4400" dirty="0">
              <a:solidFill>
                <a:srgbClr val="000000"/>
              </a:solidFill>
              <a:effectLst/>
              <a:latin typeface="+mj-lt"/>
              <a:ea typeface="ＭＳ ゴシック"/>
              <a:cs typeface="Times New Roman"/>
            </a:endParaRPr>
          </a:p>
          <a:p>
            <a:pPr marL="0" marR="0">
              <a:lnSpc>
                <a:spcPct val="110000"/>
              </a:lnSpc>
              <a:spcBef>
                <a:spcPts val="0"/>
              </a:spcBef>
              <a:spcAft>
                <a:spcPts val="0"/>
              </a:spcAft>
            </a:pPr>
            <a:r>
              <a:rPr lang="en-US" sz="4400" dirty="0">
                <a:solidFill>
                  <a:srgbClr val="000000"/>
                </a:solidFill>
                <a:effectLst/>
                <a:latin typeface="+mj-lt"/>
                <a:ea typeface="ＭＳ ゴシック"/>
                <a:cs typeface="Times New Roman"/>
              </a:rPr>
              <a:t> </a:t>
            </a:r>
          </a:p>
        </p:txBody>
      </p:sp>
      <p:pic>
        <p:nvPicPr>
          <p:cNvPr id="15" name="Picture 14"/>
          <p:cNvPicPr/>
          <p:nvPr/>
        </p:nvPicPr>
        <p:blipFill rotWithShape="1">
          <a:blip r:embed="rId7">
            <a:extLst>
              <a:ext uri="{28A0092B-C50C-407E-A947-70E740481C1C}">
                <a14:useLocalDpi xmlns:a14="http://schemas.microsoft.com/office/drawing/2010/main" val="0"/>
              </a:ext>
            </a:extLst>
          </a:blip>
          <a:srcRect r="13166"/>
          <a:stretch/>
        </p:blipFill>
        <p:spPr bwMode="auto">
          <a:xfrm>
            <a:off x="29109961" y="8666763"/>
            <a:ext cx="6778723" cy="5503805"/>
          </a:xfrm>
          <a:prstGeom prst="rect">
            <a:avLst/>
          </a:prstGeom>
          <a:noFill/>
          <a:ln>
            <a:noFill/>
          </a:ln>
          <a:extLst>
            <a:ext uri="{53640926-AAD7-44d8-BBD7-CCE9431645EC}">
              <a14:shadowObscured xmlns:a14="http://schemas.microsoft.com/office/drawing/2010/main"/>
            </a:ext>
          </a:extLst>
        </p:spPr>
      </p:pic>
      <p:pic>
        <p:nvPicPr>
          <p:cNvPr id="16" name="Picture 15" descr="_DSC1199.jpg"/>
          <p:cNvPicPr/>
          <p:nvPr/>
        </p:nvPicPr>
        <p:blipFill>
          <a:blip r:embed="rId8">
            <a:extLst>
              <a:ext uri="{28A0092B-C50C-407E-A947-70E740481C1C}">
                <a14:useLocalDpi xmlns:a14="http://schemas.microsoft.com/office/drawing/2010/main" val="0"/>
              </a:ext>
            </a:extLst>
          </a:blip>
          <a:stretch>
            <a:fillRect/>
          </a:stretch>
        </p:blipFill>
        <p:spPr>
          <a:xfrm>
            <a:off x="25985761" y="12510173"/>
            <a:ext cx="6756400" cy="4729174"/>
          </a:xfrm>
          <a:prstGeom prst="rect">
            <a:avLst/>
          </a:prstGeom>
        </p:spPr>
      </p:pic>
      <p:sp>
        <p:nvSpPr>
          <p:cNvPr id="18" name="Text Box 111"/>
          <p:cNvSpPr txBox="1"/>
          <p:nvPr/>
        </p:nvSpPr>
        <p:spPr>
          <a:xfrm>
            <a:off x="16268063" y="17409894"/>
            <a:ext cx="19972420" cy="3455292"/>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1000"/>
              </a:spcAft>
            </a:pPr>
            <a:r>
              <a:rPr lang="en-US" sz="4400" dirty="0">
                <a:solidFill>
                  <a:srgbClr val="000000"/>
                </a:solidFill>
                <a:effectLst/>
                <a:ea typeface="ＭＳ ゴシック"/>
                <a:cs typeface="Arial"/>
              </a:rPr>
              <a:t>One of Polar ICE’s signature programs will be </a:t>
            </a:r>
            <a:r>
              <a:rPr lang="en-US" sz="4400" b="1" dirty="0">
                <a:solidFill>
                  <a:srgbClr val="000000"/>
                </a:solidFill>
                <a:effectLst/>
                <a:ea typeface="ＭＳ ゴシック"/>
                <a:cs typeface="Arial"/>
              </a:rPr>
              <a:t>Student Research Symposia</a:t>
            </a:r>
            <a:r>
              <a:rPr lang="en-US" sz="4400" dirty="0">
                <a:solidFill>
                  <a:srgbClr val="000000"/>
                </a:solidFill>
                <a:effectLst/>
                <a:ea typeface="ＭＳ ゴシック"/>
                <a:cs typeface="Arial"/>
              </a:rPr>
              <a:t> where middle and high school students work with research scientists to learn about oceanographic research taking place at the poles. Participating educators attend a summer professional development program and teach data focused classroom lessons.  Students attend a Spring Research Symposium, where they will create science posters and meet the scientists.</a:t>
            </a:r>
            <a:endParaRPr lang="en-US" sz="4400" dirty="0">
              <a:solidFill>
                <a:srgbClr val="000000"/>
              </a:solidFill>
              <a:effectLst/>
              <a:ea typeface="ＭＳ ゴシック"/>
              <a:cs typeface="Times New Roman"/>
            </a:endParaRPr>
          </a:p>
          <a:p>
            <a:pPr marL="0" marR="0" algn="just">
              <a:spcBef>
                <a:spcPts val="0"/>
              </a:spcBef>
              <a:spcAft>
                <a:spcPts val="1000"/>
              </a:spcAft>
            </a:pPr>
            <a:r>
              <a:rPr lang="en-US" sz="4400" dirty="0">
                <a:solidFill>
                  <a:srgbClr val="000000"/>
                </a:solidFill>
                <a:effectLst/>
                <a:ea typeface="ＭＳ ゴシック"/>
                <a:cs typeface="Times New Roman"/>
              </a:rPr>
              <a:t> </a:t>
            </a:r>
          </a:p>
          <a:p>
            <a:pPr marL="0" marR="0" algn="just">
              <a:spcBef>
                <a:spcPts val="0"/>
              </a:spcBef>
              <a:spcAft>
                <a:spcPts val="1000"/>
              </a:spcAft>
            </a:pPr>
            <a:r>
              <a:rPr lang="en-US" sz="4400" dirty="0">
                <a:solidFill>
                  <a:srgbClr val="000000"/>
                </a:solidFill>
                <a:effectLst/>
                <a:ea typeface="ＭＳ ゴシック"/>
                <a:cs typeface="Times New Roman"/>
              </a:rPr>
              <a:t> </a:t>
            </a:r>
          </a:p>
        </p:txBody>
      </p:sp>
      <p:sp>
        <p:nvSpPr>
          <p:cNvPr id="19" name="Rectangle 18"/>
          <p:cNvSpPr/>
          <p:nvPr/>
        </p:nvSpPr>
        <p:spPr>
          <a:xfrm>
            <a:off x="16471264" y="22486478"/>
            <a:ext cx="19901535" cy="16342936"/>
          </a:xfrm>
          <a:prstGeom prst="rect">
            <a:avLst/>
          </a:prstGeom>
        </p:spPr>
        <p:txBody>
          <a:bodyPr wrap="square">
            <a:spAutoFit/>
          </a:bodyPr>
          <a:lstStyle/>
          <a:p>
            <a:pPr algn="just"/>
            <a:r>
              <a:rPr lang="en-US" sz="4400" b="1" dirty="0">
                <a:solidFill>
                  <a:srgbClr val="000000"/>
                </a:solidFill>
              </a:rPr>
              <a:t>Build capacity of polar scientists to communicate with diverse audiences. </a:t>
            </a:r>
            <a:endParaRPr lang="en-US" sz="4400" dirty="0">
              <a:solidFill>
                <a:srgbClr val="000000"/>
              </a:solidFill>
            </a:endParaRPr>
          </a:p>
          <a:p>
            <a:pPr algn="just"/>
            <a:r>
              <a:rPr lang="en-US" sz="4400" dirty="0">
                <a:solidFill>
                  <a:srgbClr val="000000"/>
                </a:solidFill>
              </a:rPr>
              <a:t>Polar ICE will provide 60 polar scientists, including late-stage graduate students, post doctoral researchers, and principal investigators, with a blended learning opportunity consisting of a face-to face workshop, follow-up webinars, and hands-on opportunities to apply the new skills. </a:t>
            </a:r>
            <a:r>
              <a:rPr lang="en-US" sz="4400" dirty="0" smtClean="0">
                <a:solidFill>
                  <a:srgbClr val="000000"/>
                </a:solidFill>
              </a:rPr>
              <a:t>The workshop includes </a:t>
            </a:r>
            <a:r>
              <a:rPr lang="en-US" sz="4400" dirty="0">
                <a:solidFill>
                  <a:srgbClr val="000000"/>
                </a:solidFill>
              </a:rPr>
              <a:t>cultural competency training; deconstructing and decoding science for non-expert audiences; and the art of telling science stories. Scientists will have opportunities to network with members of the education and outreach community and improve their communication skills. </a:t>
            </a:r>
            <a:endParaRPr lang="en-US" sz="4400" dirty="0" smtClean="0">
              <a:solidFill>
                <a:srgbClr val="000000"/>
              </a:solidFill>
            </a:endParaRPr>
          </a:p>
          <a:p>
            <a:pPr algn="just"/>
            <a:endParaRPr lang="en-US" sz="4400" dirty="0" smtClean="0">
              <a:solidFill>
                <a:srgbClr val="000000"/>
              </a:solidFill>
            </a:endParaRPr>
          </a:p>
          <a:p>
            <a:pPr algn="just"/>
            <a:r>
              <a:rPr lang="en-US" sz="4400" b="1" dirty="0" smtClean="0">
                <a:solidFill>
                  <a:srgbClr val="000000"/>
                </a:solidFill>
              </a:rPr>
              <a:t>Create </a:t>
            </a:r>
            <a:r>
              <a:rPr lang="en-US" sz="4400" b="1" dirty="0">
                <a:solidFill>
                  <a:srgbClr val="000000"/>
                </a:solidFill>
              </a:rPr>
              <a:t>opportunities for educators and students to engage with polar scientists and their research. </a:t>
            </a:r>
            <a:r>
              <a:rPr lang="en-US" sz="4400" dirty="0" smtClean="0">
                <a:solidFill>
                  <a:srgbClr val="000000"/>
                </a:solidFill>
              </a:rPr>
              <a:t>Polar </a:t>
            </a:r>
            <a:r>
              <a:rPr lang="en-US" sz="4400" dirty="0">
                <a:solidFill>
                  <a:srgbClr val="000000"/>
                </a:solidFill>
              </a:rPr>
              <a:t>ICE will offer a variety of professional development programs for middle and high school educators and students interested in virtually joining polar science missions. </a:t>
            </a:r>
            <a:r>
              <a:rPr lang="en-US" sz="4400" dirty="0" smtClean="0">
                <a:solidFill>
                  <a:srgbClr val="000000"/>
                </a:solidFill>
              </a:rPr>
              <a:t>There </a:t>
            </a:r>
            <a:r>
              <a:rPr lang="en-US" sz="4400" dirty="0">
                <a:solidFill>
                  <a:srgbClr val="000000"/>
                </a:solidFill>
              </a:rPr>
              <a:t>are numerous pathways for connecting to polar research including access to data visualizations, data activities, educator workshops and </a:t>
            </a:r>
            <a:r>
              <a:rPr lang="en-US" sz="4400" dirty="0" smtClean="0">
                <a:solidFill>
                  <a:srgbClr val="000000"/>
                </a:solidFill>
              </a:rPr>
              <a:t>webinars. Educators </a:t>
            </a:r>
            <a:r>
              <a:rPr lang="en-US" sz="4400" dirty="0">
                <a:solidFill>
                  <a:srgbClr val="000000"/>
                </a:solidFill>
              </a:rPr>
              <a:t>can work side-by- side with scientists to develop data activities through the EARTH workshop or participate in the Science Investigation (</a:t>
            </a:r>
            <a:r>
              <a:rPr lang="en-US" sz="4400" dirty="0" err="1">
                <a:solidFill>
                  <a:srgbClr val="000000"/>
                </a:solidFill>
              </a:rPr>
              <a:t>Sci</a:t>
            </a:r>
            <a:r>
              <a:rPr lang="en-US" sz="4400" dirty="0">
                <a:solidFill>
                  <a:srgbClr val="000000"/>
                </a:solidFill>
              </a:rPr>
              <a:t>-I) workshop and bring students to a Student Research Symposium</a:t>
            </a:r>
            <a:r>
              <a:rPr lang="en-US" sz="4400" dirty="0" smtClean="0">
                <a:solidFill>
                  <a:srgbClr val="000000"/>
                </a:solidFill>
              </a:rPr>
              <a:t>.</a:t>
            </a:r>
          </a:p>
          <a:p>
            <a:pPr algn="just"/>
            <a:endParaRPr lang="en-US" sz="4400" dirty="0" smtClean="0">
              <a:solidFill>
                <a:srgbClr val="000000"/>
              </a:solidFill>
            </a:endParaRPr>
          </a:p>
          <a:p>
            <a:pPr algn="just"/>
            <a:r>
              <a:rPr lang="en-US" sz="4400" b="1" dirty="0" smtClean="0">
                <a:solidFill>
                  <a:srgbClr val="000000"/>
                </a:solidFill>
              </a:rPr>
              <a:t>Evaluate </a:t>
            </a:r>
            <a:r>
              <a:rPr lang="en-US" sz="4400" b="1" dirty="0">
                <a:solidFill>
                  <a:srgbClr val="000000"/>
                </a:solidFill>
              </a:rPr>
              <a:t>Polar ICE and contribute to our broader understanding of science education practices</a:t>
            </a:r>
            <a:r>
              <a:rPr lang="en-US" sz="4400" dirty="0">
                <a:solidFill>
                  <a:srgbClr val="000000"/>
                </a:solidFill>
              </a:rPr>
              <a:t>. </a:t>
            </a:r>
            <a:r>
              <a:rPr lang="en-US" sz="4400" dirty="0" smtClean="0">
                <a:solidFill>
                  <a:srgbClr val="000000"/>
                </a:solidFill>
              </a:rPr>
              <a:t>Polar </a:t>
            </a:r>
            <a:r>
              <a:rPr lang="en-US" sz="4400" dirty="0">
                <a:solidFill>
                  <a:srgbClr val="000000"/>
                </a:solidFill>
              </a:rPr>
              <a:t>ICE will explore the evidence of student engagement in data-focused classroom activities, and their ability to access a personal identity as a scientist. Our evaluation program will include surveys of both educators and scientist collaborators. </a:t>
            </a:r>
          </a:p>
          <a:p>
            <a:pPr algn="just"/>
            <a:endParaRPr lang="en-US" sz="4400" dirty="0">
              <a:solidFill>
                <a:srgbClr val="000000"/>
              </a:solidFill>
            </a:endParaRPr>
          </a:p>
          <a:p>
            <a:pPr algn="just"/>
            <a:endParaRPr lang="en-US" sz="4400" dirty="0">
              <a:solidFill>
                <a:srgbClr val="000000"/>
              </a:solidFill>
            </a:endParaRPr>
          </a:p>
        </p:txBody>
      </p:sp>
      <p:sp>
        <p:nvSpPr>
          <p:cNvPr id="20" name="TextBox 19"/>
          <p:cNvSpPr txBox="1"/>
          <p:nvPr/>
        </p:nvSpPr>
        <p:spPr>
          <a:xfrm>
            <a:off x="16369262" y="21461548"/>
            <a:ext cx="14147389" cy="923330"/>
          </a:xfrm>
          <a:prstGeom prst="rect">
            <a:avLst/>
          </a:prstGeom>
          <a:noFill/>
        </p:spPr>
        <p:txBody>
          <a:bodyPr wrap="square" rtlCol="0">
            <a:spAutoFit/>
          </a:bodyPr>
          <a:lstStyle/>
          <a:p>
            <a:r>
              <a:rPr lang="en-US" sz="5400" b="1" dirty="0" smtClean="0">
                <a:solidFill>
                  <a:srgbClr val="800000"/>
                </a:solidFill>
              </a:rPr>
              <a:t>Polar ICE is designed to:</a:t>
            </a:r>
            <a:endParaRPr lang="en-US" sz="5400" b="1" dirty="0">
              <a:solidFill>
                <a:srgbClr val="800000"/>
              </a:solidFill>
            </a:endParaRPr>
          </a:p>
        </p:txBody>
      </p:sp>
      <p:pic>
        <p:nvPicPr>
          <p:cNvPr id="21" name="Picture 20"/>
          <p:cNvPicPr/>
          <p:nvPr/>
        </p:nvPicPr>
        <p:blipFill rotWithShape="1">
          <a:blip r:embed="rId9">
            <a:extLst>
              <a:ext uri="{28A0092B-C50C-407E-A947-70E740481C1C}">
                <a14:useLocalDpi xmlns:a14="http://schemas.microsoft.com/office/drawing/2010/main" val="0"/>
              </a:ext>
            </a:extLst>
          </a:blip>
          <a:srcRect l="-36" t="31771" r="3245" b="13315"/>
          <a:stretch/>
        </p:blipFill>
        <p:spPr bwMode="auto">
          <a:xfrm>
            <a:off x="37765340" y="19558737"/>
            <a:ext cx="11836401" cy="4520463"/>
          </a:xfrm>
          <a:prstGeom prst="rect">
            <a:avLst/>
          </a:prstGeom>
          <a:noFill/>
          <a:ln>
            <a:noFill/>
          </a:ln>
          <a:extLst>
            <a:ext uri="{53640926-AAD7-44d8-BBD7-CCE9431645EC}">
              <a14:shadowObscured xmlns:a14="http://schemas.microsoft.com/office/drawing/2010/main"/>
            </a:ext>
          </a:extLst>
        </p:spPr>
      </p:pic>
      <p:sp>
        <p:nvSpPr>
          <p:cNvPr id="22" name="TextBox 21"/>
          <p:cNvSpPr txBox="1"/>
          <p:nvPr/>
        </p:nvSpPr>
        <p:spPr>
          <a:xfrm>
            <a:off x="37388800" y="8768363"/>
            <a:ext cx="12903200" cy="10248958"/>
          </a:xfrm>
          <a:prstGeom prst="rect">
            <a:avLst/>
          </a:prstGeom>
          <a:noFill/>
        </p:spPr>
        <p:txBody>
          <a:bodyPr wrap="square" rtlCol="0">
            <a:spAutoFit/>
          </a:bodyPr>
          <a:lstStyle/>
          <a:p>
            <a:r>
              <a:rPr lang="en-US" sz="4400" b="1" dirty="0" smtClean="0"/>
              <a:t>Scientists are welcome to join our team by:</a:t>
            </a:r>
            <a:endParaRPr lang="en-US" sz="4400" dirty="0" smtClean="0"/>
          </a:p>
          <a:p>
            <a:pPr lvl="0"/>
            <a:r>
              <a:rPr lang="en-US" sz="4400" dirty="0" smtClean="0">
                <a:latin typeface="Zapf Dingbats" charset="2"/>
                <a:cs typeface="Zapf Dingbats" charset="2"/>
              </a:rPr>
              <a:t>l</a:t>
            </a:r>
            <a:r>
              <a:rPr lang="en-US" sz="4400" dirty="0" smtClean="0"/>
              <a:t> Participating </a:t>
            </a:r>
            <a:r>
              <a:rPr lang="en-US" sz="4400" dirty="0" smtClean="0"/>
              <a:t>in our professional workshops.  </a:t>
            </a:r>
          </a:p>
          <a:p>
            <a:pPr lvl="0"/>
            <a:r>
              <a:rPr lang="en-US" sz="4400" dirty="0" smtClean="0"/>
              <a:t>Writing Criterion II/Broader Impact Statements to collaborate on creating/supporting education and outreach programs. </a:t>
            </a:r>
          </a:p>
          <a:p>
            <a:endParaRPr lang="en-US" sz="4400" dirty="0" smtClean="0"/>
          </a:p>
          <a:p>
            <a:pPr marL="571500" lvl="0" indent="-571500">
              <a:buFont typeface="Zapf Dingbats" charset="0"/>
              <a:buChar char="l"/>
            </a:pPr>
            <a:r>
              <a:rPr lang="en-US" sz="4400" dirty="0" smtClean="0"/>
              <a:t>Scientists </a:t>
            </a:r>
            <a:r>
              <a:rPr lang="en-US" sz="4400" dirty="0" smtClean="0"/>
              <a:t>will work with the Polar ICE staff to develop a science communication approach for their selected outreach event. Scientists can participate </a:t>
            </a:r>
            <a:r>
              <a:rPr lang="en-US" sz="4400" dirty="0" smtClean="0"/>
              <a:t>in: </a:t>
            </a:r>
            <a:r>
              <a:rPr lang="en-US" sz="4400" dirty="0" smtClean="0"/>
              <a:t>a) </a:t>
            </a:r>
            <a:r>
              <a:rPr lang="en-US" sz="4400" dirty="0" smtClean="0"/>
              <a:t>Ask </a:t>
            </a:r>
            <a:r>
              <a:rPr lang="en-US" sz="4400" dirty="0" smtClean="0"/>
              <a:t>a Polar Scientist for the Polar ICE </a:t>
            </a:r>
            <a:r>
              <a:rPr lang="en-US" sz="4400" dirty="0" smtClean="0"/>
              <a:t>website b) Present </a:t>
            </a:r>
            <a:r>
              <a:rPr lang="en-US" sz="4400" dirty="0" smtClean="0"/>
              <a:t>at an education conference or webinar with Polar ICE staff; </a:t>
            </a:r>
            <a:r>
              <a:rPr lang="en-US" sz="4400" dirty="0" smtClean="0"/>
              <a:t> c) Participate </a:t>
            </a:r>
            <a:r>
              <a:rPr lang="en-US" sz="4400" dirty="0" smtClean="0"/>
              <a:t>in an educator professional development </a:t>
            </a:r>
            <a:r>
              <a:rPr lang="en-US" sz="4400" dirty="0" smtClean="0"/>
              <a:t>workshop, </a:t>
            </a:r>
            <a:r>
              <a:rPr lang="en-US" sz="4400" dirty="0" smtClean="0"/>
              <a:t>d) </a:t>
            </a:r>
            <a:r>
              <a:rPr lang="en-US" sz="4400" dirty="0" smtClean="0"/>
              <a:t>Engage </a:t>
            </a:r>
            <a:r>
              <a:rPr lang="en-US" sz="4400" dirty="0" smtClean="0"/>
              <a:t>with underserved and underrepresented students at one of four Polar ICE Student Research Symposiums.</a:t>
            </a:r>
          </a:p>
        </p:txBody>
      </p:sp>
      <p:sp>
        <p:nvSpPr>
          <p:cNvPr id="23" name="TextBox 22"/>
          <p:cNvSpPr txBox="1"/>
          <p:nvPr/>
        </p:nvSpPr>
        <p:spPr>
          <a:xfrm>
            <a:off x="37358942" y="7942343"/>
            <a:ext cx="6476791" cy="923330"/>
          </a:xfrm>
          <a:prstGeom prst="rect">
            <a:avLst/>
          </a:prstGeom>
          <a:noFill/>
        </p:spPr>
        <p:txBody>
          <a:bodyPr wrap="square" rtlCol="0">
            <a:spAutoFit/>
          </a:bodyPr>
          <a:lstStyle/>
          <a:p>
            <a:r>
              <a:rPr lang="en-US" sz="5400" b="1" dirty="0" smtClean="0">
                <a:solidFill>
                  <a:srgbClr val="800000"/>
                </a:solidFill>
              </a:rPr>
              <a:t>Join Our Team:</a:t>
            </a:r>
            <a:endParaRPr lang="en-US" sz="5400" b="1" dirty="0">
              <a:solidFill>
                <a:srgbClr val="800000"/>
              </a:solidFill>
            </a:endParaRPr>
          </a:p>
        </p:txBody>
      </p:sp>
      <p:sp>
        <p:nvSpPr>
          <p:cNvPr id="24" name="TextBox 23"/>
          <p:cNvSpPr txBox="1"/>
          <p:nvPr/>
        </p:nvSpPr>
        <p:spPr>
          <a:xfrm>
            <a:off x="37460540" y="24719500"/>
            <a:ext cx="12933060" cy="12280283"/>
          </a:xfrm>
          <a:prstGeom prst="rect">
            <a:avLst/>
          </a:prstGeom>
          <a:noFill/>
        </p:spPr>
        <p:txBody>
          <a:bodyPr wrap="square" rtlCol="0">
            <a:spAutoFit/>
          </a:bodyPr>
          <a:lstStyle/>
          <a:p>
            <a:pPr algn="just"/>
            <a:r>
              <a:rPr lang="en-US" sz="4400" b="1" dirty="0">
                <a:solidFill>
                  <a:srgbClr val="000000"/>
                </a:solidFill>
              </a:rPr>
              <a:t>Educators are welcome to join our team by:</a:t>
            </a:r>
            <a:endParaRPr lang="en-US" sz="4400" dirty="0">
              <a:solidFill>
                <a:srgbClr val="000000"/>
              </a:solidFill>
            </a:endParaRPr>
          </a:p>
          <a:p>
            <a:pPr lvl="0" algn="just"/>
            <a:r>
              <a:rPr lang="en-US" sz="4400" dirty="0">
                <a:solidFill>
                  <a:srgbClr val="000000"/>
                </a:solidFill>
              </a:rPr>
              <a:t>Participating in our </a:t>
            </a:r>
            <a:r>
              <a:rPr lang="en-US" sz="4400" dirty="0" smtClean="0">
                <a:solidFill>
                  <a:srgbClr val="000000"/>
                </a:solidFill>
              </a:rPr>
              <a:t>workshops </a:t>
            </a:r>
            <a:r>
              <a:rPr lang="en-US" sz="4400" dirty="0">
                <a:solidFill>
                  <a:srgbClr val="000000"/>
                </a:solidFill>
              </a:rPr>
              <a:t>or webinars.</a:t>
            </a:r>
          </a:p>
          <a:p>
            <a:pPr lvl="0" algn="just"/>
            <a:r>
              <a:rPr lang="en-US" sz="4400" dirty="0">
                <a:solidFill>
                  <a:srgbClr val="000000"/>
                </a:solidFill>
              </a:rPr>
              <a:t>Helping us design and implement activities and programs focused on bringing polar research and the science practices to the </a:t>
            </a:r>
            <a:r>
              <a:rPr lang="en-US" sz="4400" dirty="0" smtClean="0">
                <a:solidFill>
                  <a:srgbClr val="000000"/>
                </a:solidFill>
              </a:rPr>
              <a:t>classroom. </a:t>
            </a:r>
            <a:r>
              <a:rPr lang="en-US" sz="4400" i="1" dirty="0" smtClean="0">
                <a:solidFill>
                  <a:srgbClr val="000000"/>
                </a:solidFill>
              </a:rPr>
              <a:t>Polar </a:t>
            </a:r>
            <a:r>
              <a:rPr lang="en-US" sz="4400" i="1" dirty="0">
                <a:solidFill>
                  <a:srgbClr val="000000"/>
                </a:solidFill>
              </a:rPr>
              <a:t>ICE will offer two types of professional development opportunities</a:t>
            </a:r>
            <a:r>
              <a:rPr lang="en-US" sz="4400" dirty="0">
                <a:solidFill>
                  <a:srgbClr val="000000"/>
                </a:solidFill>
              </a:rPr>
              <a:t>:  </a:t>
            </a:r>
          </a:p>
          <a:p>
            <a:pPr algn="just"/>
            <a:r>
              <a:rPr lang="en-US" sz="4400" b="1" dirty="0">
                <a:solidFill>
                  <a:srgbClr val="000000"/>
                </a:solidFill>
              </a:rPr>
              <a:t>EARTH Program</a:t>
            </a:r>
            <a:r>
              <a:rPr lang="en-US" sz="4400" dirty="0">
                <a:solidFill>
                  <a:srgbClr val="000000"/>
                </a:solidFill>
              </a:rPr>
              <a:t>, developed and sponsored by MBARI, will engage educators in the development of innovative lessons plans that use authentic polar data.  </a:t>
            </a:r>
          </a:p>
          <a:p>
            <a:pPr algn="just"/>
            <a:r>
              <a:rPr lang="en-US" sz="4400" b="1" dirty="0">
                <a:solidFill>
                  <a:srgbClr val="000000"/>
                </a:solidFill>
              </a:rPr>
              <a:t>Science Investigation Educator (Si-I)</a:t>
            </a:r>
            <a:r>
              <a:rPr lang="en-US" sz="4400" dirty="0">
                <a:solidFill>
                  <a:srgbClr val="000000"/>
                </a:solidFill>
              </a:rPr>
              <a:t> workshops are designed to increase student skills in designing and conducting science investigations as well as analyzing and interpreting data in alignment with NGSS requirements.  Educators participating in the Si-I workshops will be invited to attend the Student Polar Research Symposia, where students develop science posters and meet polar scientists.</a:t>
            </a:r>
          </a:p>
          <a:p>
            <a:pPr algn="just"/>
            <a:endParaRPr lang="en-US" sz="4400" dirty="0">
              <a:solidFill>
                <a:srgbClr val="000000"/>
              </a:solidFill>
            </a:endParaRPr>
          </a:p>
        </p:txBody>
      </p:sp>
      <p:sp>
        <p:nvSpPr>
          <p:cNvPr id="26" name="Rectangle 25"/>
          <p:cNvSpPr/>
          <p:nvPr/>
        </p:nvSpPr>
        <p:spPr>
          <a:xfrm>
            <a:off x="1320801" y="7835811"/>
            <a:ext cx="4050884" cy="923330"/>
          </a:xfrm>
          <a:prstGeom prst="rect">
            <a:avLst/>
          </a:prstGeom>
        </p:spPr>
        <p:txBody>
          <a:bodyPr wrap="none">
            <a:spAutoFit/>
          </a:bodyPr>
          <a:lstStyle/>
          <a:p>
            <a:r>
              <a:rPr lang="en-US" sz="5400" b="1" dirty="0" smtClean="0">
                <a:solidFill>
                  <a:srgbClr val="800000"/>
                </a:solidFill>
              </a:rPr>
              <a:t>Who We Are:</a:t>
            </a:r>
            <a:endParaRPr lang="en-US" sz="5400" b="1" dirty="0" smtClean="0">
              <a:solidFill>
                <a:srgbClr val="800000"/>
              </a:solidFill>
            </a:endParaRPr>
          </a:p>
        </p:txBody>
      </p:sp>
      <p:pic>
        <p:nvPicPr>
          <p:cNvPr id="27" name="Picture 26"/>
          <p:cNvPicPr/>
          <p:nvPr/>
        </p:nvPicPr>
        <p:blipFill>
          <a:blip r:embed="rId10">
            <a:extLst>
              <a:ext uri="{28A0092B-C50C-407E-A947-70E740481C1C}">
                <a14:useLocalDpi xmlns:a14="http://schemas.microsoft.com/office/drawing/2010/main" val="0"/>
              </a:ext>
            </a:extLst>
          </a:blip>
          <a:stretch>
            <a:fillRect/>
          </a:stretch>
        </p:blipFill>
        <p:spPr>
          <a:xfrm>
            <a:off x="529652" y="379390"/>
            <a:ext cx="2793336" cy="2469764"/>
          </a:xfrm>
          <a:prstGeom prst="rect">
            <a:avLst/>
          </a:prstGeom>
        </p:spPr>
      </p:pic>
      <p:sp>
        <p:nvSpPr>
          <p:cNvPr id="28" name="TextBox 27"/>
          <p:cNvSpPr txBox="1"/>
          <p:nvPr/>
        </p:nvSpPr>
        <p:spPr>
          <a:xfrm>
            <a:off x="-1931215" y="2841712"/>
            <a:ext cx="8043785" cy="2631490"/>
          </a:xfrm>
          <a:prstGeom prst="rect">
            <a:avLst/>
          </a:prstGeom>
          <a:noFill/>
        </p:spPr>
        <p:txBody>
          <a:bodyPr wrap="square" rtlCol="0">
            <a:spAutoFit/>
          </a:bodyPr>
          <a:lstStyle/>
          <a:p>
            <a:pPr algn="ctr"/>
            <a:r>
              <a:rPr lang="en-US" sz="3200" i="1" dirty="0"/>
              <a:t>Funded by NSF grant </a:t>
            </a:r>
            <a:endParaRPr lang="en-US" sz="3200" i="1" dirty="0" smtClean="0"/>
          </a:p>
          <a:p>
            <a:pPr algn="ctr"/>
            <a:r>
              <a:rPr lang="en-US" sz="3200" i="1" dirty="0" smtClean="0"/>
              <a:t>#</a:t>
            </a:r>
            <a:r>
              <a:rPr lang="en-US" sz="3200" i="1" dirty="0"/>
              <a:t>1525635</a:t>
            </a:r>
          </a:p>
          <a:p>
            <a:pPr algn="ctr"/>
            <a:endParaRPr lang="en-US" dirty="0"/>
          </a:p>
        </p:txBody>
      </p:sp>
    </p:spTree>
    <p:extLst>
      <p:ext uri="{BB962C8B-B14F-4D97-AF65-F5344CB8AC3E}">
        <p14:creationId xmlns:p14="http://schemas.microsoft.com/office/powerpoint/2010/main" val="6246654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2576</TotalTime>
  <Words>923</Words>
  <Application>Microsoft Macintosh PowerPoint</Application>
  <PresentationFormat>Custom</PresentationFormat>
  <Paragraphs>56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Rutgers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Oscar Schofield</dc:creator>
  <cp:keywords/>
  <dc:description/>
  <cp:lastModifiedBy>Oscar Schofield</cp:lastModifiedBy>
  <cp:revision>5</cp:revision>
  <dcterms:created xsi:type="dcterms:W3CDTF">2015-12-09T18:12:25Z</dcterms:created>
  <dcterms:modified xsi:type="dcterms:W3CDTF">2015-12-11T13:08:50Z</dcterms:modified>
  <cp:category/>
</cp:coreProperties>
</file>