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88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7" r:id="rId19"/>
    <p:sldId id="276" r:id="rId20"/>
    <p:sldId id="275" r:id="rId21"/>
    <p:sldId id="294" r:id="rId22"/>
    <p:sldId id="279" r:id="rId23"/>
    <p:sldId id="278" r:id="rId24"/>
    <p:sldId id="280" r:id="rId25"/>
    <p:sldId id="274" r:id="rId26"/>
    <p:sldId id="293" r:id="rId27"/>
    <p:sldId id="295" r:id="rId28"/>
    <p:sldId id="281" r:id="rId29"/>
    <p:sldId id="282" r:id="rId30"/>
    <p:sldId id="287" r:id="rId31"/>
    <p:sldId id="283" r:id="rId32"/>
    <p:sldId id="285" r:id="rId33"/>
    <p:sldId id="286" r:id="rId34"/>
    <p:sldId id="290" r:id="rId35"/>
    <p:sldId id="289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480" y="-80"/>
      </p:cViewPr>
      <p:guideLst>
        <p:guide orient="horz" pos="2256"/>
        <p:guide pos="29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E387B-C1DB-3245-A4FF-A64DA6FFE90F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5CFD9-70F9-0C45-9B97-C9CFD204B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587" y="2064046"/>
            <a:ext cx="2159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BlairMdITC TT-Medium"/>
                <a:cs typeface="BlairMdITC TT-Medium"/>
              </a:rPr>
              <a:t>Dr. Hugh </a:t>
            </a:r>
            <a:r>
              <a:rPr lang="en-US" sz="12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Roarty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Mr. Colin Evans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Dr. Scott Glenn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Mr. Ethan Handel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Ms. Chloe Baskin</a:t>
            </a:r>
            <a:endParaRPr lang="en-US" sz="1200" dirty="0">
              <a:solidFill>
                <a:srgbClr val="FFFFFF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805196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OAA_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497" y="5689600"/>
            <a:ext cx="1126787" cy="1080796"/>
          </a:xfrm>
          <a:prstGeom prst="rect">
            <a:avLst/>
          </a:prstGeom>
        </p:spPr>
      </p:pic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318" y="6019800"/>
            <a:ext cx="3387047" cy="584200"/>
          </a:xfrm>
          <a:prstGeom prst="rect">
            <a:avLst/>
          </a:prstGeom>
        </p:spPr>
      </p:pic>
      <p:pic>
        <p:nvPicPr>
          <p:cNvPr id="12" name="Picture 11" descr="RUCOOL_Clear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318" y="3179193"/>
            <a:ext cx="2605411" cy="564239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8025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Assessing HF Radar Data in NY Harbor: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Comparison with Wind, Stream Gauge and Ocean Model Data Sources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3667" y="4133813"/>
            <a:ext cx="4211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MTS/IEEE OCEANS15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October 2015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Washington DC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8483" y="2064049"/>
            <a:ext cx="274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BlairMdITC TT-Medium"/>
                <a:cs typeface="BlairMdITC TT-Medium"/>
              </a:rPr>
              <a:t>Dr. </a:t>
            </a:r>
            <a:r>
              <a:rPr lang="en-US" sz="12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Greg Dusek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Mr. Chris </a:t>
            </a:r>
            <a:r>
              <a:rPr lang="en-US" sz="1200" dirty="0" err="1" smtClean="0">
                <a:solidFill>
                  <a:srgbClr val="FFFFFF"/>
                </a:solidFill>
                <a:latin typeface="BlairMdITC TT-Medium"/>
                <a:cs typeface="BlairMdITC TT-Medium"/>
              </a:rPr>
              <a:t>Paternostro</a:t>
            </a:r>
            <a:endParaRPr lang="en-US" sz="1200" dirty="0" smtClean="0">
              <a:solidFill>
                <a:srgbClr val="FFFFFF"/>
              </a:solidFill>
              <a:latin typeface="BlairMdITC TT-Medium"/>
              <a:cs typeface="BlairMdITC TT-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4408" y="2126651"/>
            <a:ext cx="2043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Mr. Joe </a:t>
            </a:r>
            <a:r>
              <a:rPr lang="en-US" sz="1200" dirty="0" err="1" smtClean="0">
                <a:solidFill>
                  <a:srgbClr val="FFFFFF"/>
                </a:solidFill>
                <a:latin typeface="BlairMdITC TT-Medium"/>
                <a:cs typeface="BlairMdITC TT-Medium"/>
              </a:rPr>
              <a:t>Gradone</a:t>
            </a:r>
            <a:endParaRPr lang="en-US" sz="1200" dirty="0" smtClean="0">
              <a:solidFill>
                <a:srgbClr val="FFFFFF"/>
              </a:solidFill>
              <a:latin typeface="BlairMdITC TT-Medium"/>
              <a:cs typeface="BlairMdITC TT-Medium"/>
            </a:endParaRPr>
          </a:p>
        </p:txBody>
      </p:sp>
      <p:pic>
        <p:nvPicPr>
          <p:cNvPr id="7" name="Picture 6" descr="NOAA_COOP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26" y="2825750"/>
            <a:ext cx="1071077" cy="1085850"/>
          </a:xfrm>
          <a:prstGeom prst="rect">
            <a:avLst/>
          </a:prstGeom>
        </p:spPr>
      </p:pic>
      <p:pic>
        <p:nvPicPr>
          <p:cNvPr id="6" name="Picture 5" descr="University-of-Colorado-Boulder-sports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67" y="2611546"/>
            <a:ext cx="1066800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PORT MONMOUTH</a:t>
            </a:r>
            <a:endParaRPr lang="en-US" dirty="0"/>
          </a:p>
        </p:txBody>
      </p:sp>
      <p:sp>
        <p:nvSpPr>
          <p:cNvPr id="32770" name="Text Placeholder 3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PORT_p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99"/>
            <a:ext cx="914400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57800" y="4191000"/>
            <a:ext cx="457200" cy="457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791200" y="2895600"/>
            <a:ext cx="533400" cy="1600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6400800" y="2819400"/>
            <a:ext cx="1325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</a:rPr>
              <a:t>200 m</a:t>
            </a:r>
          </a:p>
        </p:txBody>
      </p:sp>
    </p:spTree>
    <p:extLst>
      <p:ext uri="{BB962C8B-B14F-4D97-AF65-F5344CB8AC3E}">
        <p14:creationId xmlns:p14="http://schemas.microsoft.com/office/powerpoint/2010/main" val="645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PORT_post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400"/>
            <a:ext cx="9144000" cy="669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40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5842" name="Picture 2" descr="8180736800_f9c4b0a568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"/>
          <a:stretch/>
        </p:blipFill>
        <p:spPr bwMode="auto">
          <a:xfrm>
            <a:off x="-1" y="-110061"/>
            <a:ext cx="9144001" cy="634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5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6866" name="Picture 2" descr="2012-11-13 21.41.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457200" y="4038600"/>
            <a:ext cx="1354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Irene </a:t>
            </a:r>
          </a:p>
          <a:p>
            <a:pPr eaLnBrk="1" hangingPunct="1"/>
            <a:r>
              <a:rPr lang="en-US" sz="4000"/>
              <a:t>2011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905000" y="4724400"/>
            <a:ext cx="1295400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381000" y="304800"/>
            <a:ext cx="16398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Sandy </a:t>
            </a:r>
          </a:p>
          <a:p>
            <a:pPr eaLnBrk="1" hangingPunct="1"/>
            <a:r>
              <a:rPr lang="en-US" sz="4000"/>
              <a:t>2012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28800" y="990600"/>
            <a:ext cx="1295400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24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SILD 2015</a:t>
            </a:r>
            <a:endParaRPr lang="en-US" dirty="0"/>
          </a:p>
        </p:txBody>
      </p:sp>
      <p:pic>
        <p:nvPicPr>
          <p:cNvPr id="3" name="Picture 2" descr="IMG_48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3066"/>
            <a:ext cx="3437467" cy="4583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IMG_48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11" y="1253066"/>
            <a:ext cx="4583289" cy="458328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9098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2015</a:t>
            </a:r>
            <a:endParaRPr lang="en-US" dirty="0"/>
          </a:p>
        </p:txBody>
      </p:sp>
      <p:pic>
        <p:nvPicPr>
          <p:cNvPr id="3" name="Picture 2" descr="IMG_47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" y="1671638"/>
            <a:ext cx="5164667" cy="38735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IMG_39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270000"/>
            <a:ext cx="3471333" cy="46284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6362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adial_Vector_Count_25_2012_20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 b="5247"/>
          <a:stretch/>
        </p:blipFill>
        <p:spPr>
          <a:xfrm>
            <a:off x="457200" y="0"/>
            <a:ext cx="8009467" cy="62093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086100" y="520700"/>
            <a:ext cx="0" cy="52959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86100" y="44000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Hurricane Sandy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ASR_current_animation_20150618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334" y="-1"/>
            <a:ext cx="8297333" cy="6222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5600" y="1625601"/>
            <a:ext cx="828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SILD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6031" y="4816677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PORT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6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ASR_animation_20150618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334" y="0"/>
            <a:ext cx="8297333" cy="622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9484" y="1862669"/>
            <a:ext cx="828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SILD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7557" y="3853190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PORT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3668093" y="2114956"/>
            <a:ext cx="254000" cy="270933"/>
          </a:xfrm>
          <a:prstGeom prst="triangl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3795093" y="3633058"/>
            <a:ext cx="254000" cy="270933"/>
          </a:xfrm>
          <a:prstGeom prst="triangl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0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HF Radars are operating again in NY Harbor</a:t>
            </a:r>
          </a:p>
          <a:p>
            <a:r>
              <a:rPr lang="en-US" dirty="0" smtClean="0"/>
              <a:t>Data is provided to NOAA PORTS for </a:t>
            </a:r>
            <a:r>
              <a:rPr lang="en-US" dirty="0" err="1" smtClean="0"/>
              <a:t>nowcasts</a:t>
            </a:r>
            <a:r>
              <a:rPr lang="en-US" dirty="0" smtClean="0"/>
              <a:t> and forecasts</a:t>
            </a:r>
          </a:p>
          <a:p>
            <a:r>
              <a:rPr lang="en-US" dirty="0" smtClean="0"/>
              <a:t>Surface current measurements correlate with local wind and rainfall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2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08 at 4.57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6" y="999067"/>
            <a:ext cx="7387364" cy="51272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Density</a:t>
            </a:r>
            <a:br>
              <a:rPr lang="en-US" dirty="0" smtClean="0"/>
            </a:br>
            <a:r>
              <a:rPr lang="en-US" dirty="0" smtClean="0"/>
              <a:t>July 14, 2013 to July 14,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4690" y="2201329"/>
            <a:ext cx="828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SILD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7557" y="4581309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PORT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3363299" y="2453616"/>
            <a:ext cx="254000" cy="270933"/>
          </a:xfrm>
          <a:prstGeom prst="triangl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3795093" y="4361177"/>
            <a:ext cx="254000" cy="270933"/>
          </a:xfrm>
          <a:prstGeom prst="triangl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4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llipse 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92"/>
            <a:ext cx="9144000" cy="5484350"/>
          </a:xfrm>
          <a:prstGeom prst="rect">
            <a:avLst/>
          </a:prstGeom>
        </p:spPr>
      </p:pic>
      <p:pic>
        <p:nvPicPr>
          <p:cNvPr id="4" name="Picture 3" descr="Screen Shot 2015-10-22 at 12.41.35 AM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0" y="956494"/>
            <a:ext cx="7581900" cy="52498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5878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grid point was </a:t>
            </a:r>
            <a:r>
              <a:rPr lang="en-US" dirty="0" err="1" smtClean="0"/>
              <a:t>labelled</a:t>
            </a:r>
            <a:r>
              <a:rPr lang="en-US" dirty="0" smtClean="0"/>
              <a:t> as questionable if </a:t>
            </a:r>
          </a:p>
          <a:p>
            <a:r>
              <a:rPr lang="en-US" dirty="0" smtClean="0"/>
              <a:t>Data </a:t>
            </a:r>
            <a:r>
              <a:rPr lang="en-US" dirty="0" smtClean="0"/>
              <a:t>Density &lt; 50%</a:t>
            </a:r>
          </a:p>
          <a:p>
            <a:r>
              <a:rPr lang="en-US" dirty="0" smtClean="0"/>
              <a:t>GDOP &gt; 0.7</a:t>
            </a:r>
          </a:p>
          <a:p>
            <a:r>
              <a:rPr lang="en-US" dirty="0" smtClean="0"/>
              <a:t>Major Axis Residual Variance &gt; 50%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7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Flagged Grid Points in Red</a:t>
            </a:r>
            <a:endParaRPr lang="en-US" dirty="0"/>
          </a:p>
        </p:txBody>
      </p:sp>
      <p:pic>
        <p:nvPicPr>
          <p:cNvPr id="3" name="Picture 2" descr="Flagged Grid 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87" y="1417638"/>
            <a:ext cx="7811113" cy="4707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7886" y="2726252"/>
            <a:ext cx="828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SILD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0753" y="5106232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PORT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3566495" y="2978539"/>
            <a:ext cx="254000" cy="270933"/>
          </a:xfrm>
          <a:prstGeom prst="triangl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3998289" y="4886100"/>
            <a:ext cx="254000" cy="270933"/>
          </a:xfrm>
          <a:prstGeom prst="triangl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0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GD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38"/>
            <a:ext cx="9144000" cy="616572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000500" y="1397000"/>
            <a:ext cx="1866900" cy="1905000"/>
          </a:xfrm>
          <a:custGeom>
            <a:avLst/>
            <a:gdLst>
              <a:gd name="connsiteX0" fmla="*/ 0 w 1866900"/>
              <a:gd name="connsiteY0" fmla="*/ 0 h 1905000"/>
              <a:gd name="connsiteX1" fmla="*/ 63500 w 1866900"/>
              <a:gd name="connsiteY1" fmla="*/ 76200 h 1905000"/>
              <a:gd name="connsiteX2" fmla="*/ 139700 w 1866900"/>
              <a:gd name="connsiteY2" fmla="*/ 101600 h 1905000"/>
              <a:gd name="connsiteX3" fmla="*/ 177800 w 1866900"/>
              <a:gd name="connsiteY3" fmla="*/ 114300 h 1905000"/>
              <a:gd name="connsiteX4" fmla="*/ 749300 w 1866900"/>
              <a:gd name="connsiteY4" fmla="*/ 101600 h 1905000"/>
              <a:gd name="connsiteX5" fmla="*/ 1320800 w 1866900"/>
              <a:gd name="connsiteY5" fmla="*/ 127000 h 1905000"/>
              <a:gd name="connsiteX6" fmla="*/ 1460500 w 1866900"/>
              <a:gd name="connsiteY6" fmla="*/ 165100 h 1905000"/>
              <a:gd name="connsiteX7" fmla="*/ 1524000 w 1866900"/>
              <a:gd name="connsiteY7" fmla="*/ 177800 h 1905000"/>
              <a:gd name="connsiteX8" fmla="*/ 1536700 w 1866900"/>
              <a:gd name="connsiteY8" fmla="*/ 215900 h 1905000"/>
              <a:gd name="connsiteX9" fmla="*/ 1511300 w 1866900"/>
              <a:gd name="connsiteY9" fmla="*/ 368300 h 1905000"/>
              <a:gd name="connsiteX10" fmla="*/ 1524000 w 1866900"/>
              <a:gd name="connsiteY10" fmla="*/ 520700 h 1905000"/>
              <a:gd name="connsiteX11" fmla="*/ 1562100 w 1866900"/>
              <a:gd name="connsiteY11" fmla="*/ 546100 h 1905000"/>
              <a:gd name="connsiteX12" fmla="*/ 1587500 w 1866900"/>
              <a:gd name="connsiteY12" fmla="*/ 584200 h 1905000"/>
              <a:gd name="connsiteX13" fmla="*/ 1663700 w 1866900"/>
              <a:gd name="connsiteY13" fmla="*/ 609600 h 1905000"/>
              <a:gd name="connsiteX14" fmla="*/ 1689100 w 1866900"/>
              <a:gd name="connsiteY14" fmla="*/ 647700 h 1905000"/>
              <a:gd name="connsiteX15" fmla="*/ 1701800 w 1866900"/>
              <a:gd name="connsiteY15" fmla="*/ 749300 h 1905000"/>
              <a:gd name="connsiteX16" fmla="*/ 1739900 w 1866900"/>
              <a:gd name="connsiteY16" fmla="*/ 762000 h 1905000"/>
              <a:gd name="connsiteX17" fmla="*/ 1816100 w 1866900"/>
              <a:gd name="connsiteY17" fmla="*/ 774700 h 1905000"/>
              <a:gd name="connsiteX18" fmla="*/ 1841500 w 1866900"/>
              <a:gd name="connsiteY18" fmla="*/ 812800 h 1905000"/>
              <a:gd name="connsiteX19" fmla="*/ 1866900 w 1866900"/>
              <a:gd name="connsiteY19" fmla="*/ 1447800 h 1905000"/>
              <a:gd name="connsiteX20" fmla="*/ 1854200 w 1866900"/>
              <a:gd name="connsiteY20" fmla="*/ 1587500 h 1905000"/>
              <a:gd name="connsiteX21" fmla="*/ 1803400 w 1866900"/>
              <a:gd name="connsiteY21" fmla="*/ 1663700 h 1905000"/>
              <a:gd name="connsiteX22" fmla="*/ 1765300 w 1866900"/>
              <a:gd name="connsiteY22" fmla="*/ 1689100 h 1905000"/>
              <a:gd name="connsiteX23" fmla="*/ 1714500 w 1866900"/>
              <a:gd name="connsiteY23" fmla="*/ 1701800 h 1905000"/>
              <a:gd name="connsiteX24" fmla="*/ 1676400 w 1866900"/>
              <a:gd name="connsiteY24" fmla="*/ 1714500 h 1905000"/>
              <a:gd name="connsiteX25" fmla="*/ 1651000 w 1866900"/>
              <a:gd name="connsiteY25" fmla="*/ 1752600 h 1905000"/>
              <a:gd name="connsiteX26" fmla="*/ 1536700 w 1866900"/>
              <a:gd name="connsiteY26" fmla="*/ 1816100 h 1905000"/>
              <a:gd name="connsiteX27" fmla="*/ 1498600 w 1866900"/>
              <a:gd name="connsiteY27" fmla="*/ 1841500 h 1905000"/>
              <a:gd name="connsiteX28" fmla="*/ 1473200 w 1866900"/>
              <a:gd name="connsiteY28" fmla="*/ 1879600 h 1905000"/>
              <a:gd name="connsiteX29" fmla="*/ 1435100 w 1866900"/>
              <a:gd name="connsiteY29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66900" h="1905000">
                <a:moveTo>
                  <a:pt x="0" y="0"/>
                </a:moveTo>
                <a:cubicBezTo>
                  <a:pt x="17067" y="85335"/>
                  <a:pt x="-9005" y="54449"/>
                  <a:pt x="63500" y="76200"/>
                </a:cubicBezTo>
                <a:cubicBezTo>
                  <a:pt x="89145" y="83893"/>
                  <a:pt x="114300" y="93133"/>
                  <a:pt x="139700" y="101600"/>
                </a:cubicBezTo>
                <a:lnTo>
                  <a:pt x="177800" y="114300"/>
                </a:lnTo>
                <a:cubicBezTo>
                  <a:pt x="368300" y="110067"/>
                  <a:pt x="558753" y="101600"/>
                  <a:pt x="749300" y="101600"/>
                </a:cubicBezTo>
                <a:cubicBezTo>
                  <a:pt x="889022" y="101600"/>
                  <a:pt x="1164453" y="118314"/>
                  <a:pt x="1320800" y="127000"/>
                </a:cubicBezTo>
                <a:cubicBezTo>
                  <a:pt x="1364144" y="139384"/>
                  <a:pt x="1415107" y="155013"/>
                  <a:pt x="1460500" y="165100"/>
                </a:cubicBezTo>
                <a:cubicBezTo>
                  <a:pt x="1481572" y="169783"/>
                  <a:pt x="1502833" y="173567"/>
                  <a:pt x="1524000" y="177800"/>
                </a:cubicBezTo>
                <a:cubicBezTo>
                  <a:pt x="1528233" y="190500"/>
                  <a:pt x="1536700" y="202513"/>
                  <a:pt x="1536700" y="215900"/>
                </a:cubicBezTo>
                <a:cubicBezTo>
                  <a:pt x="1536700" y="300970"/>
                  <a:pt x="1531171" y="308687"/>
                  <a:pt x="1511300" y="368300"/>
                </a:cubicBezTo>
                <a:cubicBezTo>
                  <a:pt x="1515533" y="419100"/>
                  <a:pt x="1509996" y="471685"/>
                  <a:pt x="1524000" y="520700"/>
                </a:cubicBezTo>
                <a:cubicBezTo>
                  <a:pt x="1528193" y="535376"/>
                  <a:pt x="1551307" y="535307"/>
                  <a:pt x="1562100" y="546100"/>
                </a:cubicBezTo>
                <a:cubicBezTo>
                  <a:pt x="1572893" y="556893"/>
                  <a:pt x="1574557" y="576110"/>
                  <a:pt x="1587500" y="584200"/>
                </a:cubicBezTo>
                <a:cubicBezTo>
                  <a:pt x="1610204" y="598390"/>
                  <a:pt x="1663700" y="609600"/>
                  <a:pt x="1663700" y="609600"/>
                </a:cubicBezTo>
                <a:cubicBezTo>
                  <a:pt x="1672167" y="622300"/>
                  <a:pt x="1685084" y="632974"/>
                  <a:pt x="1689100" y="647700"/>
                </a:cubicBezTo>
                <a:cubicBezTo>
                  <a:pt x="1698080" y="680628"/>
                  <a:pt x="1687938" y="718111"/>
                  <a:pt x="1701800" y="749300"/>
                </a:cubicBezTo>
                <a:cubicBezTo>
                  <a:pt x="1707237" y="761533"/>
                  <a:pt x="1726832" y="759096"/>
                  <a:pt x="1739900" y="762000"/>
                </a:cubicBezTo>
                <a:cubicBezTo>
                  <a:pt x="1765037" y="767586"/>
                  <a:pt x="1790700" y="770467"/>
                  <a:pt x="1816100" y="774700"/>
                </a:cubicBezTo>
                <a:cubicBezTo>
                  <a:pt x="1824567" y="787400"/>
                  <a:pt x="1840567" y="797565"/>
                  <a:pt x="1841500" y="812800"/>
                </a:cubicBezTo>
                <a:cubicBezTo>
                  <a:pt x="1886041" y="1540295"/>
                  <a:pt x="1804140" y="1196759"/>
                  <a:pt x="1866900" y="1447800"/>
                </a:cubicBezTo>
                <a:cubicBezTo>
                  <a:pt x="1862667" y="1494367"/>
                  <a:pt x="1860813" y="1541211"/>
                  <a:pt x="1854200" y="1587500"/>
                </a:cubicBezTo>
                <a:cubicBezTo>
                  <a:pt x="1848701" y="1625996"/>
                  <a:pt x="1833686" y="1638462"/>
                  <a:pt x="1803400" y="1663700"/>
                </a:cubicBezTo>
                <a:cubicBezTo>
                  <a:pt x="1791674" y="1673471"/>
                  <a:pt x="1779329" y="1683087"/>
                  <a:pt x="1765300" y="1689100"/>
                </a:cubicBezTo>
                <a:cubicBezTo>
                  <a:pt x="1749257" y="1695976"/>
                  <a:pt x="1731283" y="1697005"/>
                  <a:pt x="1714500" y="1701800"/>
                </a:cubicBezTo>
                <a:cubicBezTo>
                  <a:pt x="1701628" y="1705478"/>
                  <a:pt x="1689100" y="1710267"/>
                  <a:pt x="1676400" y="1714500"/>
                </a:cubicBezTo>
                <a:cubicBezTo>
                  <a:pt x="1667933" y="1727200"/>
                  <a:pt x="1662487" y="1742549"/>
                  <a:pt x="1651000" y="1752600"/>
                </a:cubicBezTo>
                <a:cubicBezTo>
                  <a:pt x="1544218" y="1846034"/>
                  <a:pt x="1612287" y="1778306"/>
                  <a:pt x="1536700" y="1816100"/>
                </a:cubicBezTo>
                <a:cubicBezTo>
                  <a:pt x="1523048" y="1822926"/>
                  <a:pt x="1511300" y="1833033"/>
                  <a:pt x="1498600" y="1841500"/>
                </a:cubicBezTo>
                <a:cubicBezTo>
                  <a:pt x="1490133" y="1854200"/>
                  <a:pt x="1483993" y="1868807"/>
                  <a:pt x="1473200" y="1879600"/>
                </a:cubicBezTo>
                <a:cubicBezTo>
                  <a:pt x="1462407" y="1890393"/>
                  <a:pt x="1435100" y="1905000"/>
                  <a:pt x="1435100" y="190500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229100" y="3848100"/>
            <a:ext cx="1068650" cy="497385"/>
          </a:xfrm>
          <a:custGeom>
            <a:avLst/>
            <a:gdLst>
              <a:gd name="connsiteX0" fmla="*/ 1066800 w 1068650"/>
              <a:gd name="connsiteY0" fmla="*/ 0 h 497385"/>
              <a:gd name="connsiteX1" fmla="*/ 1054100 w 1068650"/>
              <a:gd name="connsiteY1" fmla="*/ 406400 h 497385"/>
              <a:gd name="connsiteX2" fmla="*/ 939800 w 1068650"/>
              <a:gd name="connsiteY2" fmla="*/ 469900 h 497385"/>
              <a:gd name="connsiteX3" fmla="*/ 419100 w 1068650"/>
              <a:gd name="connsiteY3" fmla="*/ 482600 h 497385"/>
              <a:gd name="connsiteX4" fmla="*/ 0 w 1068650"/>
              <a:gd name="connsiteY4" fmla="*/ 495300 h 49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650" h="497385">
                <a:moveTo>
                  <a:pt x="1066800" y="0"/>
                </a:moveTo>
                <a:cubicBezTo>
                  <a:pt x="1062567" y="135467"/>
                  <a:pt x="1079969" y="273359"/>
                  <a:pt x="1054100" y="406400"/>
                </a:cubicBezTo>
                <a:cubicBezTo>
                  <a:pt x="1052093" y="416724"/>
                  <a:pt x="969440" y="468553"/>
                  <a:pt x="939800" y="469900"/>
                </a:cubicBezTo>
                <a:cubicBezTo>
                  <a:pt x="766361" y="477784"/>
                  <a:pt x="592667" y="478367"/>
                  <a:pt x="419100" y="482600"/>
                </a:cubicBezTo>
                <a:cubicBezTo>
                  <a:pt x="195217" y="504988"/>
                  <a:pt x="334644" y="495300"/>
                  <a:pt x="0" y="495300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59100" y="2057400"/>
            <a:ext cx="1117600" cy="2006600"/>
          </a:xfrm>
          <a:custGeom>
            <a:avLst/>
            <a:gdLst>
              <a:gd name="connsiteX0" fmla="*/ 330200 w 1117600"/>
              <a:gd name="connsiteY0" fmla="*/ 0 h 2006600"/>
              <a:gd name="connsiteX1" fmla="*/ 355600 w 1117600"/>
              <a:gd name="connsiteY1" fmla="*/ 165100 h 2006600"/>
              <a:gd name="connsiteX2" fmla="*/ 457200 w 1117600"/>
              <a:gd name="connsiteY2" fmla="*/ 254000 h 2006600"/>
              <a:gd name="connsiteX3" fmla="*/ 571500 w 1117600"/>
              <a:gd name="connsiteY3" fmla="*/ 304800 h 2006600"/>
              <a:gd name="connsiteX4" fmla="*/ 609600 w 1117600"/>
              <a:gd name="connsiteY4" fmla="*/ 317500 h 2006600"/>
              <a:gd name="connsiteX5" fmla="*/ 647700 w 1117600"/>
              <a:gd name="connsiteY5" fmla="*/ 330200 h 2006600"/>
              <a:gd name="connsiteX6" fmla="*/ 723900 w 1117600"/>
              <a:gd name="connsiteY6" fmla="*/ 368300 h 2006600"/>
              <a:gd name="connsiteX7" fmla="*/ 762000 w 1117600"/>
              <a:gd name="connsiteY7" fmla="*/ 393700 h 2006600"/>
              <a:gd name="connsiteX8" fmla="*/ 774700 w 1117600"/>
              <a:gd name="connsiteY8" fmla="*/ 431800 h 2006600"/>
              <a:gd name="connsiteX9" fmla="*/ 825500 w 1117600"/>
              <a:gd name="connsiteY9" fmla="*/ 508000 h 2006600"/>
              <a:gd name="connsiteX10" fmla="*/ 838200 w 1117600"/>
              <a:gd name="connsiteY10" fmla="*/ 546100 h 2006600"/>
              <a:gd name="connsiteX11" fmla="*/ 876300 w 1117600"/>
              <a:gd name="connsiteY11" fmla="*/ 558800 h 2006600"/>
              <a:gd name="connsiteX12" fmla="*/ 901700 w 1117600"/>
              <a:gd name="connsiteY12" fmla="*/ 673100 h 2006600"/>
              <a:gd name="connsiteX13" fmla="*/ 914400 w 1117600"/>
              <a:gd name="connsiteY13" fmla="*/ 927100 h 2006600"/>
              <a:gd name="connsiteX14" fmla="*/ 927100 w 1117600"/>
              <a:gd name="connsiteY14" fmla="*/ 965200 h 2006600"/>
              <a:gd name="connsiteX15" fmla="*/ 965200 w 1117600"/>
              <a:gd name="connsiteY15" fmla="*/ 990600 h 2006600"/>
              <a:gd name="connsiteX16" fmla="*/ 1066800 w 1117600"/>
              <a:gd name="connsiteY16" fmla="*/ 1016000 h 2006600"/>
              <a:gd name="connsiteX17" fmla="*/ 1104900 w 1117600"/>
              <a:gd name="connsiteY17" fmla="*/ 1041400 h 2006600"/>
              <a:gd name="connsiteX18" fmla="*/ 1117600 w 1117600"/>
              <a:gd name="connsiteY18" fmla="*/ 1092200 h 2006600"/>
              <a:gd name="connsiteX19" fmla="*/ 1104900 w 1117600"/>
              <a:gd name="connsiteY19" fmla="*/ 1282700 h 2006600"/>
              <a:gd name="connsiteX20" fmla="*/ 1092200 w 1117600"/>
              <a:gd name="connsiteY20" fmla="*/ 1333500 h 2006600"/>
              <a:gd name="connsiteX21" fmla="*/ 1016000 w 1117600"/>
              <a:gd name="connsiteY21" fmla="*/ 1397000 h 2006600"/>
              <a:gd name="connsiteX22" fmla="*/ 977900 w 1117600"/>
              <a:gd name="connsiteY22" fmla="*/ 1435100 h 2006600"/>
              <a:gd name="connsiteX23" fmla="*/ 939800 w 1117600"/>
              <a:gd name="connsiteY23" fmla="*/ 1511300 h 2006600"/>
              <a:gd name="connsiteX24" fmla="*/ 914400 w 1117600"/>
              <a:gd name="connsiteY24" fmla="*/ 1587500 h 2006600"/>
              <a:gd name="connsiteX25" fmla="*/ 838200 w 1117600"/>
              <a:gd name="connsiteY25" fmla="*/ 1638300 h 2006600"/>
              <a:gd name="connsiteX26" fmla="*/ 762000 w 1117600"/>
              <a:gd name="connsiteY26" fmla="*/ 1676400 h 2006600"/>
              <a:gd name="connsiteX27" fmla="*/ 736600 w 1117600"/>
              <a:gd name="connsiteY27" fmla="*/ 1752600 h 2006600"/>
              <a:gd name="connsiteX28" fmla="*/ 723900 w 1117600"/>
              <a:gd name="connsiteY28" fmla="*/ 1955800 h 2006600"/>
              <a:gd name="connsiteX29" fmla="*/ 711200 w 1117600"/>
              <a:gd name="connsiteY29" fmla="*/ 1993900 h 2006600"/>
              <a:gd name="connsiteX30" fmla="*/ 673100 w 1117600"/>
              <a:gd name="connsiteY30" fmla="*/ 2006600 h 2006600"/>
              <a:gd name="connsiteX31" fmla="*/ 596900 w 1117600"/>
              <a:gd name="connsiteY31" fmla="*/ 1955800 h 2006600"/>
              <a:gd name="connsiteX32" fmla="*/ 571500 w 1117600"/>
              <a:gd name="connsiteY32" fmla="*/ 1879600 h 2006600"/>
              <a:gd name="connsiteX33" fmla="*/ 558800 w 1117600"/>
              <a:gd name="connsiteY33" fmla="*/ 1625600 h 2006600"/>
              <a:gd name="connsiteX34" fmla="*/ 546100 w 1117600"/>
              <a:gd name="connsiteY34" fmla="*/ 1587500 h 2006600"/>
              <a:gd name="connsiteX35" fmla="*/ 469900 w 1117600"/>
              <a:gd name="connsiteY35" fmla="*/ 1549400 h 2006600"/>
              <a:gd name="connsiteX36" fmla="*/ 431800 w 1117600"/>
              <a:gd name="connsiteY36" fmla="*/ 1511300 h 2006600"/>
              <a:gd name="connsiteX37" fmla="*/ 406400 w 1117600"/>
              <a:gd name="connsiteY37" fmla="*/ 1397000 h 2006600"/>
              <a:gd name="connsiteX38" fmla="*/ 393700 w 1117600"/>
              <a:gd name="connsiteY38" fmla="*/ 1244600 h 2006600"/>
              <a:gd name="connsiteX39" fmla="*/ 381000 w 1117600"/>
              <a:gd name="connsiteY39" fmla="*/ 1206500 h 2006600"/>
              <a:gd name="connsiteX40" fmla="*/ 342900 w 1117600"/>
              <a:gd name="connsiteY40" fmla="*/ 1168400 h 2006600"/>
              <a:gd name="connsiteX41" fmla="*/ 304800 w 1117600"/>
              <a:gd name="connsiteY41" fmla="*/ 1143000 h 2006600"/>
              <a:gd name="connsiteX42" fmla="*/ 254000 w 1117600"/>
              <a:gd name="connsiteY42" fmla="*/ 1079500 h 2006600"/>
              <a:gd name="connsiteX43" fmla="*/ 215900 w 1117600"/>
              <a:gd name="connsiteY43" fmla="*/ 1003300 h 2006600"/>
              <a:gd name="connsiteX44" fmla="*/ 228600 w 1117600"/>
              <a:gd name="connsiteY44" fmla="*/ 762000 h 2006600"/>
              <a:gd name="connsiteX45" fmla="*/ 241300 w 1117600"/>
              <a:gd name="connsiteY45" fmla="*/ 444500 h 2006600"/>
              <a:gd name="connsiteX46" fmla="*/ 266700 w 1117600"/>
              <a:gd name="connsiteY46" fmla="*/ 355600 h 2006600"/>
              <a:gd name="connsiteX47" fmla="*/ 241300 w 1117600"/>
              <a:gd name="connsiteY47" fmla="*/ 317500 h 2006600"/>
              <a:gd name="connsiteX48" fmla="*/ 203200 w 1117600"/>
              <a:gd name="connsiteY48" fmla="*/ 304800 h 2006600"/>
              <a:gd name="connsiteX49" fmla="*/ 165100 w 1117600"/>
              <a:gd name="connsiteY49" fmla="*/ 279400 h 2006600"/>
              <a:gd name="connsiteX50" fmla="*/ 127000 w 1117600"/>
              <a:gd name="connsiteY50" fmla="*/ 266700 h 2006600"/>
              <a:gd name="connsiteX51" fmla="*/ 50800 w 1117600"/>
              <a:gd name="connsiteY51" fmla="*/ 215900 h 2006600"/>
              <a:gd name="connsiteX52" fmla="*/ 0 w 1117600"/>
              <a:gd name="connsiteY52" fmla="*/ 1778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7600" h="2006600">
                <a:moveTo>
                  <a:pt x="330200" y="0"/>
                </a:moveTo>
                <a:cubicBezTo>
                  <a:pt x="332750" y="22946"/>
                  <a:pt x="339102" y="126604"/>
                  <a:pt x="355600" y="165100"/>
                </a:cubicBezTo>
                <a:cubicBezTo>
                  <a:pt x="376767" y="214489"/>
                  <a:pt x="410633" y="222956"/>
                  <a:pt x="457200" y="254000"/>
                </a:cubicBezTo>
                <a:cubicBezTo>
                  <a:pt x="517577" y="294252"/>
                  <a:pt x="480820" y="274573"/>
                  <a:pt x="571500" y="304800"/>
                </a:cubicBezTo>
                <a:lnTo>
                  <a:pt x="609600" y="317500"/>
                </a:lnTo>
                <a:cubicBezTo>
                  <a:pt x="622300" y="321733"/>
                  <a:pt x="636561" y="322774"/>
                  <a:pt x="647700" y="330200"/>
                </a:cubicBezTo>
                <a:cubicBezTo>
                  <a:pt x="756889" y="402993"/>
                  <a:pt x="618740" y="315720"/>
                  <a:pt x="723900" y="368300"/>
                </a:cubicBezTo>
                <a:cubicBezTo>
                  <a:pt x="737552" y="375126"/>
                  <a:pt x="749300" y="385233"/>
                  <a:pt x="762000" y="393700"/>
                </a:cubicBezTo>
                <a:cubicBezTo>
                  <a:pt x="766233" y="406400"/>
                  <a:pt x="768199" y="420098"/>
                  <a:pt x="774700" y="431800"/>
                </a:cubicBezTo>
                <a:cubicBezTo>
                  <a:pt x="789525" y="458485"/>
                  <a:pt x="815847" y="479040"/>
                  <a:pt x="825500" y="508000"/>
                </a:cubicBezTo>
                <a:cubicBezTo>
                  <a:pt x="829733" y="520700"/>
                  <a:pt x="828734" y="536634"/>
                  <a:pt x="838200" y="546100"/>
                </a:cubicBezTo>
                <a:cubicBezTo>
                  <a:pt x="847666" y="555566"/>
                  <a:pt x="863600" y="554567"/>
                  <a:pt x="876300" y="558800"/>
                </a:cubicBezTo>
                <a:cubicBezTo>
                  <a:pt x="891720" y="605061"/>
                  <a:pt x="897230" y="614987"/>
                  <a:pt x="901700" y="673100"/>
                </a:cubicBezTo>
                <a:cubicBezTo>
                  <a:pt x="908202" y="757623"/>
                  <a:pt x="907056" y="842646"/>
                  <a:pt x="914400" y="927100"/>
                </a:cubicBezTo>
                <a:cubicBezTo>
                  <a:pt x="915560" y="940437"/>
                  <a:pt x="918737" y="954747"/>
                  <a:pt x="927100" y="965200"/>
                </a:cubicBezTo>
                <a:cubicBezTo>
                  <a:pt x="936635" y="977119"/>
                  <a:pt x="951548" y="983774"/>
                  <a:pt x="965200" y="990600"/>
                </a:cubicBezTo>
                <a:cubicBezTo>
                  <a:pt x="991235" y="1003617"/>
                  <a:pt x="1042648" y="1011170"/>
                  <a:pt x="1066800" y="1016000"/>
                </a:cubicBezTo>
                <a:cubicBezTo>
                  <a:pt x="1079500" y="1024467"/>
                  <a:pt x="1096433" y="1028700"/>
                  <a:pt x="1104900" y="1041400"/>
                </a:cubicBezTo>
                <a:cubicBezTo>
                  <a:pt x="1114582" y="1055923"/>
                  <a:pt x="1117600" y="1074746"/>
                  <a:pt x="1117600" y="1092200"/>
                </a:cubicBezTo>
                <a:cubicBezTo>
                  <a:pt x="1117600" y="1155841"/>
                  <a:pt x="1111562" y="1219409"/>
                  <a:pt x="1104900" y="1282700"/>
                </a:cubicBezTo>
                <a:cubicBezTo>
                  <a:pt x="1103073" y="1300059"/>
                  <a:pt x="1100860" y="1318345"/>
                  <a:pt x="1092200" y="1333500"/>
                </a:cubicBezTo>
                <a:cubicBezTo>
                  <a:pt x="1071962" y="1368917"/>
                  <a:pt x="1044692" y="1373090"/>
                  <a:pt x="1016000" y="1397000"/>
                </a:cubicBezTo>
                <a:cubicBezTo>
                  <a:pt x="1002202" y="1408498"/>
                  <a:pt x="990600" y="1422400"/>
                  <a:pt x="977900" y="1435100"/>
                </a:cubicBezTo>
                <a:cubicBezTo>
                  <a:pt x="931583" y="1574051"/>
                  <a:pt x="1005452" y="1363584"/>
                  <a:pt x="939800" y="1511300"/>
                </a:cubicBezTo>
                <a:cubicBezTo>
                  <a:pt x="928926" y="1535766"/>
                  <a:pt x="936677" y="1572648"/>
                  <a:pt x="914400" y="1587500"/>
                </a:cubicBezTo>
                <a:cubicBezTo>
                  <a:pt x="889000" y="1604433"/>
                  <a:pt x="867160" y="1628647"/>
                  <a:pt x="838200" y="1638300"/>
                </a:cubicBezTo>
                <a:cubicBezTo>
                  <a:pt x="785620" y="1655827"/>
                  <a:pt x="811239" y="1643574"/>
                  <a:pt x="762000" y="1676400"/>
                </a:cubicBezTo>
                <a:cubicBezTo>
                  <a:pt x="753533" y="1701800"/>
                  <a:pt x="738270" y="1725878"/>
                  <a:pt x="736600" y="1752600"/>
                </a:cubicBezTo>
                <a:cubicBezTo>
                  <a:pt x="732367" y="1820333"/>
                  <a:pt x="731004" y="1888307"/>
                  <a:pt x="723900" y="1955800"/>
                </a:cubicBezTo>
                <a:cubicBezTo>
                  <a:pt x="722499" y="1969113"/>
                  <a:pt x="720666" y="1984434"/>
                  <a:pt x="711200" y="1993900"/>
                </a:cubicBezTo>
                <a:cubicBezTo>
                  <a:pt x="701734" y="2003366"/>
                  <a:pt x="685800" y="2002367"/>
                  <a:pt x="673100" y="2006600"/>
                </a:cubicBezTo>
                <a:cubicBezTo>
                  <a:pt x="622536" y="1993959"/>
                  <a:pt x="618826" y="2005134"/>
                  <a:pt x="596900" y="1955800"/>
                </a:cubicBezTo>
                <a:cubicBezTo>
                  <a:pt x="586026" y="1931334"/>
                  <a:pt x="571500" y="1879600"/>
                  <a:pt x="571500" y="1879600"/>
                </a:cubicBezTo>
                <a:cubicBezTo>
                  <a:pt x="567267" y="1794933"/>
                  <a:pt x="566144" y="1710054"/>
                  <a:pt x="558800" y="1625600"/>
                </a:cubicBezTo>
                <a:cubicBezTo>
                  <a:pt x="557640" y="1612263"/>
                  <a:pt x="554463" y="1597953"/>
                  <a:pt x="546100" y="1587500"/>
                </a:cubicBezTo>
                <a:cubicBezTo>
                  <a:pt x="528195" y="1565119"/>
                  <a:pt x="494999" y="1557766"/>
                  <a:pt x="469900" y="1549400"/>
                </a:cubicBezTo>
                <a:cubicBezTo>
                  <a:pt x="457200" y="1536700"/>
                  <a:pt x="440711" y="1526894"/>
                  <a:pt x="431800" y="1511300"/>
                </a:cubicBezTo>
                <a:cubicBezTo>
                  <a:pt x="426281" y="1501643"/>
                  <a:pt x="407167" y="1400837"/>
                  <a:pt x="406400" y="1397000"/>
                </a:cubicBezTo>
                <a:cubicBezTo>
                  <a:pt x="402167" y="1346200"/>
                  <a:pt x="400437" y="1295129"/>
                  <a:pt x="393700" y="1244600"/>
                </a:cubicBezTo>
                <a:cubicBezTo>
                  <a:pt x="391931" y="1231330"/>
                  <a:pt x="388426" y="1217639"/>
                  <a:pt x="381000" y="1206500"/>
                </a:cubicBezTo>
                <a:cubicBezTo>
                  <a:pt x="371037" y="1191556"/>
                  <a:pt x="356698" y="1179898"/>
                  <a:pt x="342900" y="1168400"/>
                </a:cubicBezTo>
                <a:cubicBezTo>
                  <a:pt x="331174" y="1158629"/>
                  <a:pt x="317500" y="1151467"/>
                  <a:pt x="304800" y="1143000"/>
                </a:cubicBezTo>
                <a:cubicBezTo>
                  <a:pt x="280076" y="1068827"/>
                  <a:pt x="311445" y="1136945"/>
                  <a:pt x="254000" y="1079500"/>
                </a:cubicBezTo>
                <a:cubicBezTo>
                  <a:pt x="229381" y="1054881"/>
                  <a:pt x="226229" y="1034288"/>
                  <a:pt x="215900" y="1003300"/>
                </a:cubicBezTo>
                <a:cubicBezTo>
                  <a:pt x="220133" y="922867"/>
                  <a:pt x="224943" y="842462"/>
                  <a:pt x="228600" y="762000"/>
                </a:cubicBezTo>
                <a:cubicBezTo>
                  <a:pt x="233409" y="656191"/>
                  <a:pt x="234013" y="550167"/>
                  <a:pt x="241300" y="444500"/>
                </a:cubicBezTo>
                <a:cubicBezTo>
                  <a:pt x="242687" y="424393"/>
                  <a:pt x="259648" y="376757"/>
                  <a:pt x="266700" y="355600"/>
                </a:cubicBezTo>
                <a:cubicBezTo>
                  <a:pt x="258233" y="342900"/>
                  <a:pt x="253219" y="327035"/>
                  <a:pt x="241300" y="317500"/>
                </a:cubicBezTo>
                <a:cubicBezTo>
                  <a:pt x="230847" y="309137"/>
                  <a:pt x="215174" y="310787"/>
                  <a:pt x="203200" y="304800"/>
                </a:cubicBezTo>
                <a:cubicBezTo>
                  <a:pt x="189548" y="297974"/>
                  <a:pt x="178752" y="286226"/>
                  <a:pt x="165100" y="279400"/>
                </a:cubicBezTo>
                <a:cubicBezTo>
                  <a:pt x="153126" y="273413"/>
                  <a:pt x="138702" y="273201"/>
                  <a:pt x="127000" y="266700"/>
                </a:cubicBezTo>
                <a:cubicBezTo>
                  <a:pt x="100315" y="251875"/>
                  <a:pt x="76200" y="232833"/>
                  <a:pt x="50800" y="215900"/>
                </a:cubicBezTo>
                <a:cubicBezTo>
                  <a:pt x="7719" y="187179"/>
                  <a:pt x="23493" y="201293"/>
                  <a:pt x="0" y="17780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229100" y="10160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749800" y="10795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448300" y="11303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549900" y="13970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53100" y="15875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905500" y="26162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43500" y="11303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67400" y="18415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854700" y="22352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187700" y="2516685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181600" y="4497885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390900" y="31115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467100" y="3302000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276600" y="2897685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87700" y="2707185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6" idx="4"/>
          </p:cNvCxnSpPr>
          <p:nvPr/>
        </p:nvCxnSpPr>
        <p:spPr>
          <a:xfrm flipV="1">
            <a:off x="3187700" y="2374900"/>
            <a:ext cx="381000" cy="2413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686300" y="4345485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991100" y="4345485"/>
            <a:ext cx="60960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683000" y="5105400"/>
            <a:ext cx="0" cy="7366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>
            <a:off x="3187700" y="1722967"/>
            <a:ext cx="254000" cy="270933"/>
          </a:xfrm>
          <a:prstGeom prst="triangl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3263900" y="4038600"/>
            <a:ext cx="254000" cy="270933"/>
          </a:xfrm>
          <a:prstGeom prst="triangl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3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0" y="1752600"/>
            <a:ext cx="4394200" cy="30480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Times New Roman" charset="0"/>
              </a:rPr>
              <a:t>Hourly maps of the surface current velocity can be viewed for the previous 24 hours (observed currents) and next 24 hours (predicted tidal currents)</a:t>
            </a:r>
          </a:p>
          <a:p>
            <a:r>
              <a:rPr lang="en-US" sz="2000" dirty="0">
                <a:latin typeface="Times New Roman" charset="0"/>
              </a:rPr>
              <a:t>Each point is clickable and will bring up time series plots of observed and predicted speed and direction (pictured)</a:t>
            </a:r>
          </a:p>
          <a:p>
            <a:r>
              <a:rPr lang="en-US" sz="2000" dirty="0">
                <a:latin typeface="Times New Roman" charset="0"/>
              </a:rPr>
              <a:t>Text output of time series will also be available</a:t>
            </a:r>
          </a:p>
          <a:p>
            <a:r>
              <a:rPr lang="en-US" sz="2000" dirty="0">
                <a:latin typeface="Times New Roman" charset="0"/>
              </a:rPr>
              <a:t>Searchable to find nearest grid point to entered </a:t>
            </a:r>
            <a:r>
              <a:rPr lang="en-US" sz="2000" dirty="0" smtClean="0">
                <a:latin typeface="Times New Roman" charset="0"/>
              </a:rPr>
              <a:t>latitude and longitude values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76200"/>
            <a:ext cx="4711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NOAA NOS CO-OPS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PORTS System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High Frequency RADAR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Surface Currents</a:t>
            </a:r>
            <a:endParaRPr lang="en-US" sz="2800" b="0" kern="0" dirty="0" smtClean="0">
              <a:solidFill>
                <a:schemeClr val="tx1"/>
              </a:solidFill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533400" y="5562600"/>
            <a:ext cx="5199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http://tidesandcurrents.noaa.gov/hfradar/</a:t>
            </a:r>
          </a:p>
        </p:txBody>
      </p:sp>
      <p:pic>
        <p:nvPicPr>
          <p:cNvPr id="8" name="Picture 7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105400"/>
            <a:ext cx="831851" cy="79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5105400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pic>
        <p:nvPicPr>
          <p:cNvPr id="2" name="Picture 1" descr="Screen Shot 2015-10-12 at 9.21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43" y="808567"/>
            <a:ext cx="4553555" cy="465243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659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Site in NY Harbor</a:t>
            </a:r>
            <a:endParaRPr lang="en-US" dirty="0"/>
          </a:p>
        </p:txBody>
      </p:sp>
      <p:pic>
        <p:nvPicPr>
          <p:cNvPr id="3" name="Picture 2" descr="RDLi_OLDB_2015_10_21_0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557339"/>
            <a:ext cx="5741154" cy="3814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5631934"/>
            <a:ext cx="346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RDLi_OLDB_2015_10_21_0300.ruv</a:t>
            </a:r>
            <a:endParaRPr lang="en-US" dirty="0"/>
          </a:p>
        </p:txBody>
      </p:sp>
      <p:pic>
        <p:nvPicPr>
          <p:cNvPr id="5" name="Picture 4" descr="IMG_50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54" y="1663701"/>
            <a:ext cx="2781300" cy="3708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5874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Radial Product</a:t>
            </a:r>
            <a:endParaRPr lang="en-US" dirty="0"/>
          </a:p>
        </p:txBody>
      </p:sp>
      <p:sp>
        <p:nvSpPr>
          <p:cNvPr id="27650" name="Text Placeholder 3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4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DLMeasured_SILD_2015_06_15_06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"/>
            <a:ext cx="8293100" cy="621982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321300" y="2336800"/>
            <a:ext cx="1181100" cy="1016000"/>
          </a:xfrm>
          <a:custGeom>
            <a:avLst/>
            <a:gdLst>
              <a:gd name="connsiteX0" fmla="*/ 25400 w 1181100"/>
              <a:gd name="connsiteY0" fmla="*/ 787400 h 1016000"/>
              <a:gd name="connsiteX1" fmla="*/ 25400 w 1181100"/>
              <a:gd name="connsiteY1" fmla="*/ 787400 h 1016000"/>
              <a:gd name="connsiteX2" fmla="*/ 63500 w 1181100"/>
              <a:gd name="connsiteY2" fmla="*/ 685800 h 1016000"/>
              <a:gd name="connsiteX3" fmla="*/ 114300 w 1181100"/>
              <a:gd name="connsiteY3" fmla="*/ 609600 h 1016000"/>
              <a:gd name="connsiteX4" fmla="*/ 152400 w 1181100"/>
              <a:gd name="connsiteY4" fmla="*/ 533400 h 1016000"/>
              <a:gd name="connsiteX5" fmla="*/ 190500 w 1181100"/>
              <a:gd name="connsiteY5" fmla="*/ 457200 h 1016000"/>
              <a:gd name="connsiteX6" fmla="*/ 228600 w 1181100"/>
              <a:gd name="connsiteY6" fmla="*/ 444500 h 1016000"/>
              <a:gd name="connsiteX7" fmla="*/ 254000 w 1181100"/>
              <a:gd name="connsiteY7" fmla="*/ 368300 h 1016000"/>
              <a:gd name="connsiteX8" fmla="*/ 279400 w 1181100"/>
              <a:gd name="connsiteY8" fmla="*/ 330200 h 1016000"/>
              <a:gd name="connsiteX9" fmla="*/ 317500 w 1181100"/>
              <a:gd name="connsiteY9" fmla="*/ 215900 h 1016000"/>
              <a:gd name="connsiteX10" fmla="*/ 330200 w 1181100"/>
              <a:gd name="connsiteY10" fmla="*/ 177800 h 1016000"/>
              <a:gd name="connsiteX11" fmla="*/ 406400 w 1181100"/>
              <a:gd name="connsiteY11" fmla="*/ 25400 h 1016000"/>
              <a:gd name="connsiteX12" fmla="*/ 406400 w 1181100"/>
              <a:gd name="connsiteY12" fmla="*/ 0 h 1016000"/>
              <a:gd name="connsiteX13" fmla="*/ 1181100 w 1181100"/>
              <a:gd name="connsiteY13" fmla="*/ 190500 h 1016000"/>
              <a:gd name="connsiteX14" fmla="*/ 825500 w 1181100"/>
              <a:gd name="connsiteY14" fmla="*/ 1016000 h 1016000"/>
              <a:gd name="connsiteX15" fmla="*/ 0 w 1181100"/>
              <a:gd name="connsiteY15" fmla="*/ 7112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1100" h="1016000">
                <a:moveTo>
                  <a:pt x="25400" y="787400"/>
                </a:moveTo>
                <a:lnTo>
                  <a:pt x="25400" y="787400"/>
                </a:lnTo>
                <a:cubicBezTo>
                  <a:pt x="38100" y="753533"/>
                  <a:pt x="47324" y="718151"/>
                  <a:pt x="63500" y="685800"/>
                </a:cubicBezTo>
                <a:cubicBezTo>
                  <a:pt x="77152" y="658496"/>
                  <a:pt x="104647" y="638560"/>
                  <a:pt x="114300" y="609600"/>
                </a:cubicBezTo>
                <a:cubicBezTo>
                  <a:pt x="146222" y="513835"/>
                  <a:pt x="103161" y="631877"/>
                  <a:pt x="152400" y="533400"/>
                </a:cubicBezTo>
                <a:cubicBezTo>
                  <a:pt x="167738" y="502724"/>
                  <a:pt x="160170" y="481464"/>
                  <a:pt x="190500" y="457200"/>
                </a:cubicBezTo>
                <a:cubicBezTo>
                  <a:pt x="200953" y="448837"/>
                  <a:pt x="215900" y="448733"/>
                  <a:pt x="228600" y="444500"/>
                </a:cubicBezTo>
                <a:cubicBezTo>
                  <a:pt x="237067" y="419100"/>
                  <a:pt x="239148" y="390577"/>
                  <a:pt x="254000" y="368300"/>
                </a:cubicBezTo>
                <a:cubicBezTo>
                  <a:pt x="262467" y="355600"/>
                  <a:pt x="273201" y="344148"/>
                  <a:pt x="279400" y="330200"/>
                </a:cubicBezTo>
                <a:lnTo>
                  <a:pt x="317500" y="215900"/>
                </a:lnTo>
                <a:cubicBezTo>
                  <a:pt x="321733" y="203200"/>
                  <a:pt x="322774" y="188939"/>
                  <a:pt x="330200" y="177800"/>
                </a:cubicBezTo>
                <a:cubicBezTo>
                  <a:pt x="355884" y="139273"/>
                  <a:pt x="406400" y="77980"/>
                  <a:pt x="406400" y="25400"/>
                </a:cubicBezTo>
                <a:lnTo>
                  <a:pt x="406400" y="0"/>
                </a:lnTo>
                <a:lnTo>
                  <a:pt x="1181100" y="190500"/>
                </a:lnTo>
                <a:lnTo>
                  <a:pt x="825500" y="1016000"/>
                </a:lnTo>
                <a:lnTo>
                  <a:pt x="0" y="711200"/>
                </a:ln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udson_Low_Pass_Po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3580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075267" y="2667000"/>
            <a:ext cx="7535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37000" y="3784600"/>
            <a:ext cx="508000" cy="6604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97400" y="3581400"/>
            <a:ext cx="508000" cy="6604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257800" y="1714500"/>
            <a:ext cx="508000" cy="7239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94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4" name="Picture 3" descr="25MHz_Mas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7099" r="10417" b="5865"/>
          <a:stretch/>
        </p:blipFill>
        <p:spPr>
          <a:xfrm>
            <a:off x="1303866" y="1221589"/>
            <a:ext cx="6011335" cy="4971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5867" y="2387601"/>
            <a:ext cx="828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SILD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2164" y="4555067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PORT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9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obn4_20150301_201504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8"/>
          <a:stretch/>
        </p:blipFill>
        <p:spPr>
          <a:xfrm>
            <a:off x="0" y="0"/>
            <a:ext cx="9144000" cy="62293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91000" y="330200"/>
            <a:ext cx="762000" cy="69373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737100" y="330200"/>
            <a:ext cx="762000" cy="69373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54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_Pass_Water_Level_Station_8534720_2015_03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39699"/>
            <a:ext cx="8255000" cy="619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udson_Low_Pass_Po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7366000" cy="6235809"/>
          </a:xfrm>
          <a:prstGeom prst="rect">
            <a:avLst/>
          </a:prstGeom>
        </p:spPr>
      </p:pic>
      <p:pic>
        <p:nvPicPr>
          <p:cNvPr id="4" name="Picture 3" descr="Low_Pass_Water_Level_Station_8534720_2015_03.png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6" y="139699"/>
            <a:ext cx="8255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5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aritan_Flow_Rate_20150101_201506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7217" b="5212"/>
          <a:stretch/>
        </p:blipFill>
        <p:spPr>
          <a:xfrm>
            <a:off x="965201" y="-1"/>
            <a:ext cx="7213599" cy="619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1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ILD_RDLm_343_20150401_20150501_ts_v3_ls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-1"/>
            <a:ext cx="8293100" cy="621982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73200" y="2734733"/>
            <a:ext cx="650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003800" y="1714500"/>
            <a:ext cx="508000" cy="7239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9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obn4_20150401_201505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" y="-9525"/>
            <a:ext cx="8276167" cy="62071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118100" y="274638"/>
            <a:ext cx="508000" cy="7239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9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HF Radars are operating again in NY Harbor</a:t>
            </a:r>
          </a:p>
          <a:p>
            <a:r>
              <a:rPr lang="en-US" dirty="0" smtClean="0"/>
              <a:t>Data is provided to NOAA PORTS for </a:t>
            </a:r>
            <a:r>
              <a:rPr lang="en-US" dirty="0" err="1" smtClean="0"/>
              <a:t>nowcasts</a:t>
            </a:r>
            <a:r>
              <a:rPr lang="en-US" dirty="0" smtClean="0"/>
              <a:t> and forecasts</a:t>
            </a:r>
          </a:p>
          <a:p>
            <a:r>
              <a:rPr lang="en-US" dirty="0" smtClean="0"/>
              <a:t>Surface current measurements correlate with local wind and rainfall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9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Staten ISLAND</a:t>
            </a:r>
            <a:endParaRPr lang="en-US" dirty="0"/>
          </a:p>
        </p:txBody>
      </p:sp>
      <p:sp>
        <p:nvSpPr>
          <p:cNvPr id="27650" name="Text Placeholder 3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0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8674" name="Picture 2" descr="SILD_p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8222" r="21389" b="13334"/>
          <a:stretch/>
        </p:blipFill>
        <p:spPr bwMode="auto">
          <a:xfrm>
            <a:off x="-24465" y="-8466"/>
            <a:ext cx="9819556" cy="625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23813"/>
            <a:ext cx="8229600" cy="1143000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SILD Pre Sandy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7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9698" name="Picture 2" descr="SILD_po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8666" r="20833" b="10444"/>
          <a:stretch/>
        </p:blipFill>
        <p:spPr bwMode="auto">
          <a:xfrm>
            <a:off x="-1" y="-10053"/>
            <a:ext cx="9542423" cy="625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23813"/>
            <a:ext cx="8229600" cy="1143000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SILD Post Sandy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0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0722" name="Picture 3" descr="IMG_03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14400" y="4883680"/>
            <a:ext cx="8229600" cy="1143000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SILD Pre Sandy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4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1746" name="Picture 2" descr="2012-11-13 21.42.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7"/>
          <a:stretch/>
        </p:blipFill>
        <p:spPr bwMode="auto">
          <a:xfrm>
            <a:off x="0" y="23812"/>
            <a:ext cx="9144000" cy="6199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23813"/>
            <a:ext cx="8229600" cy="1143000"/>
          </a:xfrm>
          <a:prstGeom prst="rect">
            <a:avLst/>
          </a:prstGeom>
          <a:solidFill>
            <a:schemeClr val="lt1"/>
          </a:solidFill>
          <a:ln w="25400" cap="flat" cmpd="sng" algn="ctr">
            <a:noFill/>
            <a:prstDash val="solid"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</a:rPr>
              <a:t>SILD Post Sandy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3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06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1383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0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15423</TotalTime>
  <Words>279</Words>
  <Application>Microsoft Macintosh PowerPoint</Application>
  <PresentationFormat>On-screen Show (4:3)</PresentationFormat>
  <Paragraphs>65</Paragraphs>
  <Slides>36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Assessing HF Radar Data in NY Harbor: Comparison with Wind, Stream Gauge and Ocean Model Data Sources</vt:lpstr>
      <vt:lpstr>RESULTS</vt:lpstr>
      <vt:lpstr>Study Area</vt:lpstr>
      <vt:lpstr>Staten ISLAND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 MONMOUTH</vt:lpstr>
      <vt:lpstr>PowerPoint Presentation</vt:lpstr>
      <vt:lpstr>PowerPoint Presentation</vt:lpstr>
      <vt:lpstr>PowerPoint Presentation</vt:lpstr>
      <vt:lpstr>PowerPoint Presentation</vt:lpstr>
      <vt:lpstr>SILD 2015</vt:lpstr>
      <vt:lpstr>PORT 2015</vt:lpstr>
      <vt:lpstr>PowerPoint Presentation</vt:lpstr>
      <vt:lpstr>PowerPoint Presentation</vt:lpstr>
      <vt:lpstr>PowerPoint Presentation</vt:lpstr>
      <vt:lpstr>Data Density July 14, 2013 to July 14, 2014</vt:lpstr>
      <vt:lpstr>PowerPoint Presentation</vt:lpstr>
      <vt:lpstr>Quality Control</vt:lpstr>
      <vt:lpstr>Flagged Grid Points in Red</vt:lpstr>
      <vt:lpstr>PowerPoint Presentation</vt:lpstr>
      <vt:lpstr>PowerPoint Presentation</vt:lpstr>
      <vt:lpstr>Third Site in NY Harbor</vt:lpstr>
      <vt:lpstr>Radial Product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Hugh Roarty</cp:lastModifiedBy>
  <cp:revision>79</cp:revision>
  <dcterms:created xsi:type="dcterms:W3CDTF">2014-10-13T15:22:17Z</dcterms:created>
  <dcterms:modified xsi:type="dcterms:W3CDTF">2015-10-23T00:32:39Z</dcterms:modified>
  <cp:category/>
</cp:coreProperties>
</file>