
<file path=[Content_Types].xml><?xml version="1.0" encoding="utf-8"?>
<Types xmlns="http://schemas.openxmlformats.org/package/2006/content-types">
  <Default Extension="xml" ContentType="application/xml"/>
  <Default Extension="gif" ContentType="image/gif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4" r:id="rId3"/>
    <p:sldMasterId id="2147483688" r:id="rId4"/>
  </p:sldMasterIdLst>
  <p:notesMasterIdLst>
    <p:notesMasterId r:id="rId33"/>
  </p:notesMasterIdLst>
  <p:sldIdLst>
    <p:sldId id="346" r:id="rId5"/>
    <p:sldId id="347" r:id="rId6"/>
    <p:sldId id="348" r:id="rId7"/>
    <p:sldId id="349" r:id="rId8"/>
    <p:sldId id="350" r:id="rId9"/>
    <p:sldId id="351" r:id="rId10"/>
    <p:sldId id="352" r:id="rId11"/>
    <p:sldId id="353" r:id="rId12"/>
    <p:sldId id="354" r:id="rId13"/>
    <p:sldId id="355" r:id="rId14"/>
    <p:sldId id="356" r:id="rId15"/>
    <p:sldId id="357" r:id="rId16"/>
    <p:sldId id="321" r:id="rId17"/>
    <p:sldId id="311" r:id="rId18"/>
    <p:sldId id="344" r:id="rId19"/>
    <p:sldId id="345" r:id="rId20"/>
    <p:sldId id="312" r:id="rId21"/>
    <p:sldId id="313" r:id="rId22"/>
    <p:sldId id="273" r:id="rId23"/>
    <p:sldId id="294" r:id="rId24"/>
    <p:sldId id="271" r:id="rId25"/>
    <p:sldId id="343" r:id="rId26"/>
    <p:sldId id="272" r:id="rId27"/>
    <p:sldId id="341" r:id="rId28"/>
    <p:sldId id="310" r:id="rId29"/>
    <p:sldId id="342" r:id="rId30"/>
    <p:sldId id="325" r:id="rId31"/>
    <p:sldId id="358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040" y="-7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FECF4-5482-0344-9FEC-27813426E4B4}" type="datetimeFigureOut">
              <a:rPr lang="en-US" smtClean="0"/>
              <a:t>4/2/14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A8395-1945-0F41-956F-980AEAF75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83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spcBef>
                <a:spcPct val="30000"/>
              </a:spcBef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eaLnBrk="0">
              <a:spcBef>
                <a:spcPct val="30000"/>
              </a:spcBef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eaLnBrk="0">
              <a:spcBef>
                <a:spcPct val="30000"/>
              </a:spcBef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eaLnBrk="0">
              <a:spcBef>
                <a:spcPct val="30000"/>
              </a:spcBef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eaLnBrk="0">
              <a:spcBef>
                <a:spcPct val="30000"/>
              </a:spcBef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spcBef>
                <a:spcPct val="0"/>
              </a:spcBef>
              <a:buSzPct val="45000"/>
              <a:buFont typeface="StarSymbol" charset="0"/>
              <a:buNone/>
            </a:pPr>
            <a:fld id="{E9A2280C-9986-4259-9A86-17DE5EF4752B}" type="slidenum">
              <a:rPr lang="en-GB" altLang="en-US" sz="1400"/>
              <a:pPr eaLnBrk="1">
                <a:spcBef>
                  <a:spcPct val="0"/>
                </a:spcBef>
                <a:buSzPct val="45000"/>
                <a:buFont typeface="StarSymbol" charset="0"/>
                <a:buNone/>
              </a:pPr>
              <a:t>1</a:t>
            </a:fld>
            <a:endParaRPr lang="en-GB" altLang="en-US" sz="1400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1531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5C88631-FFED-1546-A52C-990EE52C4376}" type="slidenum">
              <a:rPr lang="en-US" sz="1200">
                <a:cs typeface="Geneva" charset="0"/>
              </a:rPr>
              <a:pPr eaLnBrk="1" hangingPunct="1"/>
              <a:t>26</a:t>
            </a:fld>
            <a:endParaRPr lang="en-US" sz="1200">
              <a:cs typeface="Geneva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>
              <a:spcBef>
                <a:spcPct val="30000"/>
              </a:spcBef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eaLnBrk="0">
              <a:spcBef>
                <a:spcPct val="30000"/>
              </a:spcBef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eaLnBrk="0">
              <a:spcBef>
                <a:spcPct val="30000"/>
              </a:spcBef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eaLnBrk="0">
              <a:spcBef>
                <a:spcPct val="30000"/>
              </a:spcBef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eaLnBrk="0">
              <a:spcBef>
                <a:spcPct val="30000"/>
              </a:spcBef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spcBef>
                <a:spcPct val="0"/>
              </a:spcBef>
              <a:buSzPct val="45000"/>
              <a:buFont typeface="StarSymbol" charset="0"/>
              <a:buNone/>
            </a:pPr>
            <a:fld id="{1E231580-AAA2-42DD-8EA1-092ED8AB36D8}" type="slidenum">
              <a:rPr lang="en-US" altLang="en-US" sz="1400">
                <a:latin typeface="Arial" panose="020B0604020202020204" pitchFamily="34" charset="0"/>
              </a:rPr>
              <a:pPr eaLnBrk="1">
                <a:spcBef>
                  <a:spcPct val="0"/>
                </a:spcBef>
                <a:buSzPct val="45000"/>
                <a:buFont typeface="StarSymbol" charset="0"/>
                <a:buNone/>
              </a:pPr>
              <a:t>28</a:t>
            </a:fld>
            <a:endParaRPr lang="en-US" altLang="en-US" sz="1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71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We recently changed the name of a “portal” to “Site Aggregator” so it didn’t get confused with a web portal.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0">
              <a:spcBef>
                <a:spcPct val="0"/>
              </a:spcBef>
              <a:buSzPct val="45000"/>
              <a:buFont typeface="StarSymbol" charset="0"/>
              <a:buNone/>
            </a:pPr>
            <a:fld id="{C79E06AD-AA0C-41EE-AACC-5E461CAFE43C}" type="slidenum">
              <a:rPr lang="en-US" altLang="en-US" sz="130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eaLnBrk="0">
                <a:spcBef>
                  <a:spcPct val="0"/>
                </a:spcBef>
                <a:buSzPct val="45000"/>
                <a:buFont typeface="StarSymbol" charset="0"/>
                <a:buNone/>
              </a:pPr>
              <a:t>4</a:t>
            </a:fld>
            <a:endParaRPr lang="en-US" altLang="en-US" sz="130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3445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spcBef>
                <a:spcPct val="30000"/>
              </a:spcBef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eaLnBrk="0">
              <a:spcBef>
                <a:spcPct val="30000"/>
              </a:spcBef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eaLnBrk="0">
              <a:spcBef>
                <a:spcPct val="30000"/>
              </a:spcBef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eaLnBrk="0">
              <a:spcBef>
                <a:spcPct val="30000"/>
              </a:spcBef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eaLnBrk="0">
              <a:spcBef>
                <a:spcPct val="30000"/>
              </a:spcBef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spcBef>
                <a:spcPct val="0"/>
              </a:spcBef>
              <a:buSzPct val="45000"/>
              <a:buFont typeface="StarSymbol" charset="0"/>
              <a:buNone/>
            </a:pPr>
            <a:fld id="{E8B36198-660E-4008-9792-E8805C0596D7}" type="slidenum">
              <a:rPr lang="en-US" altLang="en-US" sz="1400"/>
              <a:pPr eaLnBrk="1">
                <a:spcBef>
                  <a:spcPct val="0"/>
                </a:spcBef>
                <a:buSzPct val="45000"/>
                <a:buFont typeface="StarSymbol" charset="0"/>
                <a:buNone/>
              </a:pPr>
              <a:t>5</a:t>
            </a:fld>
            <a:endParaRPr lang="en-US" altLang="en-US" sz="14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14488" y="955675"/>
            <a:ext cx="4592637" cy="3443288"/>
          </a:xfrm>
          <a:solidFill>
            <a:srgbClr val="FFFFFF"/>
          </a:solidFill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9675" y="4737100"/>
            <a:ext cx="5407025" cy="1841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15730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When you publish your product, how do you reference SCCOOS?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spcBef>
                <a:spcPct val="30000"/>
              </a:spcBef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eaLnBrk="0">
              <a:spcBef>
                <a:spcPct val="30000"/>
              </a:spcBef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eaLnBrk="0">
              <a:spcBef>
                <a:spcPct val="30000"/>
              </a:spcBef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eaLnBrk="0">
              <a:spcBef>
                <a:spcPct val="30000"/>
              </a:spcBef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eaLnBrk="0">
              <a:spcBef>
                <a:spcPct val="30000"/>
              </a:spcBef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spcBef>
                <a:spcPct val="0"/>
              </a:spcBef>
              <a:buSzPct val="45000"/>
              <a:buFont typeface="StarSymbol" charset="0"/>
              <a:buNone/>
            </a:pPr>
            <a:fld id="{546E53F8-726F-49C9-B918-1CABBF216E05}" type="slidenum">
              <a:rPr lang="en-US" altLang="en-US" sz="1400"/>
              <a:pPr eaLnBrk="1">
                <a:spcBef>
                  <a:spcPct val="0"/>
                </a:spcBef>
                <a:buSzPct val="45000"/>
                <a:buFont typeface="StarSymbol" charset="0"/>
                <a:buNone/>
              </a:pPr>
              <a:t>8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096347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spcBef>
                <a:spcPct val="30000"/>
              </a:spcBef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eaLnBrk="0">
              <a:spcBef>
                <a:spcPct val="30000"/>
              </a:spcBef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eaLnBrk="0">
              <a:spcBef>
                <a:spcPct val="30000"/>
              </a:spcBef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eaLnBrk="0">
              <a:spcBef>
                <a:spcPct val="30000"/>
              </a:spcBef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eaLnBrk="0">
              <a:spcBef>
                <a:spcPct val="30000"/>
              </a:spcBef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spcBef>
                <a:spcPct val="0"/>
              </a:spcBef>
              <a:buSzPct val="45000"/>
              <a:buFont typeface="StarSymbol" charset="0"/>
              <a:buNone/>
            </a:pPr>
            <a:fld id="{8565E95F-D36A-48DC-9F0C-1C51199B3BC6}" type="slidenum">
              <a:rPr lang="en-GB" altLang="en-US" sz="1400"/>
              <a:pPr eaLnBrk="1">
                <a:spcBef>
                  <a:spcPct val="0"/>
                </a:spcBef>
                <a:buSzPct val="45000"/>
                <a:buFont typeface="StarSymbol" charset="0"/>
                <a:buNone/>
              </a:pPr>
              <a:t>12</a:t>
            </a:fld>
            <a:endParaRPr lang="en-GB" altLang="en-US" sz="1400"/>
          </a:p>
        </p:txBody>
      </p:sp>
    </p:spTree>
    <p:extLst>
      <p:ext uri="{BB962C8B-B14F-4D97-AF65-F5344CB8AC3E}">
        <p14:creationId xmlns:p14="http://schemas.microsoft.com/office/powerpoint/2010/main" val="1761610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ED50AD-5CDD-E344-8DC1-7800113DF1F3}" type="slidenum">
              <a:rPr lang="en-US"/>
              <a:pPr/>
              <a:t>19</a:t>
            </a:fld>
            <a:endParaRPr lang="en-US"/>
          </a:p>
        </p:txBody>
      </p:sp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</a:t>
            </a:r>
            <a:r>
              <a:rPr lang="en-US" baseline="0" dirty="0" smtClean="0"/>
              <a:t> cut off cold pool in south and bend offshore</a:t>
            </a:r>
          </a:p>
          <a:p>
            <a:r>
              <a:rPr lang="en-US" baseline="0" dirty="0" smtClean="0"/>
              <a:t>Need to experiment with dulling down the colors in the pop density. Maybe orange/tan to white like the box I put in?</a:t>
            </a:r>
          </a:p>
          <a:p>
            <a:r>
              <a:rPr lang="en-US" dirty="0" smtClean="0"/>
              <a:t>Put</a:t>
            </a:r>
            <a:r>
              <a:rPr lang="en-US" baseline="0" dirty="0" smtClean="0"/>
              <a:t> gliders just below the lines in 3 of them, and increase their angles facing up and down randomly. I stuck in cheesy examples</a:t>
            </a:r>
          </a:p>
          <a:p>
            <a:r>
              <a:rPr lang="en-US" baseline="0" smtClean="0"/>
              <a:t>I </a:t>
            </a:r>
            <a:r>
              <a:rPr lang="en-US" baseline="0" dirty="0" smtClean="0"/>
              <a:t>already put the shadow and 80% clear line around the two new maps in the upper right, so we are good there.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88DC4-2867-4ADC-8D25-9985DE63546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aseline="0" dirty="0" smtClean="0">
              <a:latin typeface="Calibri" charset="0"/>
              <a:ea typeface="MS PGothic" pitchFamily="34" charset="-128"/>
              <a:cs typeface="MS PGothic" pitchFamily="34" charset="-128"/>
            </a:endParaRPr>
          </a:p>
          <a:p>
            <a:endParaRPr lang="en-US" baseline="0" dirty="0" smtClean="0">
              <a:latin typeface="Calibri" charset="0"/>
              <a:ea typeface="MS PGothic" pitchFamily="34" charset="-128"/>
              <a:cs typeface="MS PGothic" pitchFamily="34" charset="-128"/>
            </a:endParaRPr>
          </a:p>
          <a:p>
            <a:endParaRPr lang="en-US" dirty="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3EE5BE-0C43-E348-9607-9E6DB31D5B97}" type="slidenum">
              <a:rPr lang="en-US"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22</a:t>
            </a:fld>
            <a:endParaRPr lang="en-US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291C939-BD7A-6D41-99A4-1AC8AC92AC38}" type="slidenum">
              <a:rPr lang="en-US" sz="1200">
                <a:cs typeface="Geneva" charset="0"/>
              </a:rPr>
              <a:pPr eaLnBrk="1" hangingPunct="1"/>
              <a:t>25</a:t>
            </a:fld>
            <a:endParaRPr lang="en-US" sz="1200">
              <a:cs typeface="Geneva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HYCOM (Low Conf) 48 hours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45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66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48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A0ED8-6751-D149-B8CF-3200165D950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34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B8F4F-155D-E044-A6DB-9F32B81F2A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606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A98E7-B1B9-5541-B214-4B52DB63AE4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457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3A48B-B8FC-834E-8C61-71533CA52DF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128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BB5AE-D8BB-D740-946B-E9A3C20F61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78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210B8-5756-0740-BE82-3ED91160CBA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153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38098-67F0-F44D-8BB7-60D2B572582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64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522D2-46D7-1944-A185-81C65805EEE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96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250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BDF36-7653-AF49-992B-AEF41484530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65FD0-0914-6247-86C2-C06C4F60292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233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E4F3D-AE2B-3A45-A358-17737FE182A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45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706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60C73-9FD1-514A-B6E5-F0670EBF484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836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1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5" y="3885528"/>
            <a:ext cx="6400799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72" indent="0" algn="ctr">
              <a:buNone/>
              <a:defRPr/>
            </a:lvl2pPr>
            <a:lvl3pPr marL="829544" indent="0" algn="ctr">
              <a:buNone/>
              <a:defRPr/>
            </a:lvl3pPr>
            <a:lvl4pPr marL="1244316" indent="0" algn="ctr">
              <a:buNone/>
              <a:defRPr/>
            </a:lvl4pPr>
            <a:lvl5pPr marL="1659087" indent="0" algn="ctr">
              <a:buNone/>
              <a:defRPr/>
            </a:lvl5pPr>
            <a:lvl6pPr marL="2073859" indent="0" algn="ctr">
              <a:buNone/>
              <a:defRPr/>
            </a:lvl6pPr>
            <a:lvl7pPr marL="2488631" indent="0" algn="ctr">
              <a:buNone/>
              <a:defRPr/>
            </a:lvl7pPr>
            <a:lvl8pPr marL="2903403" indent="0" algn="ctr">
              <a:buNone/>
              <a:defRPr/>
            </a:lvl8pPr>
            <a:lvl9pPr marL="331817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193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02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4" y="4406872"/>
            <a:ext cx="7771681" cy="1362383"/>
          </a:xfrm>
        </p:spPr>
        <p:txBody>
          <a:bodyPr anchor="t"/>
          <a:lstStyle>
            <a:lvl1pPr algn="l">
              <a:defRPr sz="362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4" y="2906225"/>
            <a:ext cx="7771681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772" indent="0">
              <a:buNone/>
              <a:defRPr sz="1633"/>
            </a:lvl2pPr>
            <a:lvl3pPr marL="829544" indent="0">
              <a:buNone/>
              <a:defRPr sz="1452"/>
            </a:lvl3pPr>
            <a:lvl4pPr marL="1244316" indent="0">
              <a:buNone/>
              <a:defRPr sz="1270"/>
            </a:lvl4pPr>
            <a:lvl5pPr marL="1659087" indent="0">
              <a:buNone/>
              <a:defRPr sz="1270"/>
            </a:lvl5pPr>
            <a:lvl6pPr marL="2073859" indent="0">
              <a:buNone/>
              <a:defRPr sz="1270"/>
            </a:lvl6pPr>
            <a:lvl7pPr marL="2488631" indent="0">
              <a:buNone/>
              <a:defRPr sz="1270"/>
            </a:lvl7pPr>
            <a:lvl8pPr marL="2903403" indent="0">
              <a:buNone/>
              <a:defRPr sz="1270"/>
            </a:lvl8pPr>
            <a:lvl9pPr marL="3318175" indent="0">
              <a:buNone/>
              <a:defRPr sz="127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871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920" y="1604331"/>
            <a:ext cx="4043520" cy="452495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684" y="1604331"/>
            <a:ext cx="4044961" cy="452495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244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4" y="275079"/>
            <a:ext cx="8229601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4" y="1535206"/>
            <a:ext cx="403920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4" y="2174631"/>
            <a:ext cx="403920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2"/>
            </a:lvl4pPr>
            <a:lvl5pPr>
              <a:defRPr sz="1452"/>
            </a:lvl5pPr>
            <a:lvl6pPr>
              <a:defRPr sz="1452"/>
            </a:lvl6pPr>
            <a:lvl7pPr>
              <a:defRPr sz="1452"/>
            </a:lvl7pPr>
            <a:lvl8pPr>
              <a:defRPr sz="1452"/>
            </a:lvl8pPr>
            <a:lvl9pPr>
              <a:defRPr sz="145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4" y="1535206"/>
            <a:ext cx="404208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4" y="2174631"/>
            <a:ext cx="404208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2"/>
            </a:lvl4pPr>
            <a:lvl5pPr>
              <a:defRPr sz="1452"/>
            </a:lvl5pPr>
            <a:lvl6pPr>
              <a:defRPr sz="1452"/>
            </a:lvl6pPr>
            <a:lvl7pPr>
              <a:defRPr sz="1452"/>
            </a:lvl7pPr>
            <a:lvl8pPr>
              <a:defRPr sz="1452"/>
            </a:lvl8pPr>
            <a:lvl9pPr>
              <a:defRPr sz="145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53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69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387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1670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4" y="273629"/>
            <a:ext cx="3008161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4" y="1434392"/>
            <a:ext cx="3008161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772" indent="0">
              <a:buNone/>
              <a:defRPr sz="1089"/>
            </a:lvl2pPr>
            <a:lvl3pPr marL="829544" indent="0">
              <a:buNone/>
              <a:defRPr sz="907"/>
            </a:lvl3pPr>
            <a:lvl4pPr marL="1244316" indent="0">
              <a:buNone/>
              <a:defRPr sz="816"/>
            </a:lvl4pPr>
            <a:lvl5pPr marL="1659087" indent="0">
              <a:buNone/>
              <a:defRPr sz="816"/>
            </a:lvl5pPr>
            <a:lvl6pPr marL="2073859" indent="0">
              <a:buNone/>
              <a:defRPr sz="816"/>
            </a:lvl6pPr>
            <a:lvl7pPr marL="2488631" indent="0">
              <a:buNone/>
              <a:defRPr sz="816"/>
            </a:lvl7pPr>
            <a:lvl8pPr marL="2903403" indent="0">
              <a:buNone/>
              <a:defRPr sz="816"/>
            </a:lvl8pPr>
            <a:lvl9pPr marL="3318175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35224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772" indent="0">
              <a:buNone/>
              <a:defRPr sz="2540"/>
            </a:lvl2pPr>
            <a:lvl3pPr marL="829544" indent="0">
              <a:buNone/>
              <a:defRPr sz="2177"/>
            </a:lvl3pPr>
            <a:lvl4pPr marL="1244316" indent="0">
              <a:buNone/>
              <a:defRPr sz="1814"/>
            </a:lvl4pPr>
            <a:lvl5pPr marL="1659087" indent="0">
              <a:buNone/>
              <a:defRPr sz="1814"/>
            </a:lvl5pPr>
            <a:lvl6pPr marL="2073859" indent="0">
              <a:buNone/>
              <a:defRPr sz="1814"/>
            </a:lvl6pPr>
            <a:lvl7pPr marL="2488631" indent="0">
              <a:buNone/>
              <a:defRPr sz="1814"/>
            </a:lvl7pPr>
            <a:lvl8pPr marL="2903403" indent="0">
              <a:buNone/>
              <a:defRPr sz="1814"/>
            </a:lvl8pPr>
            <a:lvl9pPr marL="3318175" indent="0">
              <a:buNone/>
              <a:defRPr sz="1814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772" indent="0">
              <a:buNone/>
              <a:defRPr sz="1089"/>
            </a:lvl2pPr>
            <a:lvl3pPr marL="829544" indent="0">
              <a:buNone/>
              <a:defRPr sz="907"/>
            </a:lvl3pPr>
            <a:lvl4pPr marL="1244316" indent="0">
              <a:buNone/>
              <a:defRPr sz="816"/>
            </a:lvl4pPr>
            <a:lvl5pPr marL="1659087" indent="0">
              <a:buNone/>
              <a:defRPr sz="816"/>
            </a:lvl5pPr>
            <a:lvl6pPr marL="2073859" indent="0">
              <a:buNone/>
              <a:defRPr sz="816"/>
            </a:lvl6pPr>
            <a:lvl7pPr marL="2488631" indent="0">
              <a:buNone/>
              <a:defRPr sz="816"/>
            </a:lvl7pPr>
            <a:lvl8pPr marL="2903403" indent="0">
              <a:buNone/>
              <a:defRPr sz="816"/>
            </a:lvl8pPr>
            <a:lvl9pPr marL="3318175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86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8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8321" y="273638"/>
            <a:ext cx="2056320" cy="585565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924" y="273638"/>
            <a:ext cx="6032161" cy="585565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525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4" y="273629"/>
            <a:ext cx="8226721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924" y="1604331"/>
            <a:ext cx="8226721" cy="452495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7841875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305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81001" y="1295401"/>
            <a:ext cx="40767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1" y="1295401"/>
            <a:ext cx="40767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498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1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2" y="3885528"/>
            <a:ext cx="6400799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72" indent="0" algn="ctr">
              <a:buNone/>
              <a:defRPr/>
            </a:lvl2pPr>
            <a:lvl3pPr marL="829544" indent="0" algn="ctr">
              <a:buNone/>
              <a:defRPr/>
            </a:lvl3pPr>
            <a:lvl4pPr marL="1244316" indent="0" algn="ctr">
              <a:buNone/>
              <a:defRPr/>
            </a:lvl4pPr>
            <a:lvl5pPr marL="1659087" indent="0" algn="ctr">
              <a:buNone/>
              <a:defRPr/>
            </a:lvl5pPr>
            <a:lvl6pPr marL="2073859" indent="0" algn="ctr">
              <a:buNone/>
              <a:defRPr/>
            </a:lvl6pPr>
            <a:lvl7pPr marL="2488631" indent="0" algn="ctr">
              <a:buNone/>
              <a:defRPr/>
            </a:lvl7pPr>
            <a:lvl8pPr marL="2903403" indent="0" algn="ctr">
              <a:buNone/>
              <a:defRPr/>
            </a:lvl8pPr>
            <a:lvl9pPr marL="331817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376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53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1" y="4406866"/>
            <a:ext cx="7771681" cy="1362383"/>
          </a:xfrm>
        </p:spPr>
        <p:txBody>
          <a:bodyPr anchor="t"/>
          <a:lstStyle>
            <a:lvl1pPr algn="l">
              <a:defRPr sz="362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1" y="2906225"/>
            <a:ext cx="7771681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772" indent="0">
              <a:buNone/>
              <a:defRPr sz="1633"/>
            </a:lvl2pPr>
            <a:lvl3pPr marL="829544" indent="0">
              <a:buNone/>
              <a:defRPr sz="1452"/>
            </a:lvl3pPr>
            <a:lvl4pPr marL="1244316" indent="0">
              <a:buNone/>
              <a:defRPr sz="1270"/>
            </a:lvl4pPr>
            <a:lvl5pPr marL="1659087" indent="0">
              <a:buNone/>
              <a:defRPr sz="1270"/>
            </a:lvl5pPr>
            <a:lvl6pPr marL="2073859" indent="0">
              <a:buNone/>
              <a:defRPr sz="1270"/>
            </a:lvl6pPr>
            <a:lvl7pPr marL="2488631" indent="0">
              <a:buNone/>
              <a:defRPr sz="1270"/>
            </a:lvl7pPr>
            <a:lvl8pPr marL="2903403" indent="0">
              <a:buNone/>
              <a:defRPr sz="1270"/>
            </a:lvl8pPr>
            <a:lvl9pPr marL="3318175" indent="0">
              <a:buNone/>
              <a:defRPr sz="127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0150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268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920" y="1604331"/>
            <a:ext cx="4043520" cy="452495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681" y="1604331"/>
            <a:ext cx="4044961" cy="452495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598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5073"/>
            <a:ext cx="8229601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1" y="1535204"/>
            <a:ext cx="403920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1" y="2174631"/>
            <a:ext cx="403920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2"/>
            </a:lvl4pPr>
            <a:lvl5pPr>
              <a:defRPr sz="1452"/>
            </a:lvl5pPr>
            <a:lvl6pPr>
              <a:defRPr sz="1452"/>
            </a:lvl6pPr>
            <a:lvl7pPr>
              <a:defRPr sz="1452"/>
            </a:lvl7pPr>
            <a:lvl8pPr>
              <a:defRPr sz="1452"/>
            </a:lvl8pPr>
            <a:lvl9pPr>
              <a:defRPr sz="145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1" y="1535204"/>
            <a:ext cx="404208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1" y="2174631"/>
            <a:ext cx="404208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2"/>
            </a:lvl4pPr>
            <a:lvl5pPr>
              <a:defRPr sz="1452"/>
            </a:lvl5pPr>
            <a:lvl6pPr>
              <a:defRPr sz="1452"/>
            </a:lvl6pPr>
            <a:lvl7pPr>
              <a:defRPr sz="1452"/>
            </a:lvl7pPr>
            <a:lvl8pPr>
              <a:defRPr sz="1452"/>
            </a:lvl8pPr>
            <a:lvl9pPr>
              <a:defRPr sz="145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640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743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2025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3629"/>
            <a:ext cx="3008161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1" y="1434392"/>
            <a:ext cx="3008161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772" indent="0">
              <a:buNone/>
              <a:defRPr sz="1089"/>
            </a:lvl2pPr>
            <a:lvl3pPr marL="829544" indent="0">
              <a:buNone/>
              <a:defRPr sz="907"/>
            </a:lvl3pPr>
            <a:lvl4pPr marL="1244316" indent="0">
              <a:buNone/>
              <a:defRPr sz="816"/>
            </a:lvl4pPr>
            <a:lvl5pPr marL="1659087" indent="0">
              <a:buNone/>
              <a:defRPr sz="816"/>
            </a:lvl5pPr>
            <a:lvl6pPr marL="2073859" indent="0">
              <a:buNone/>
              <a:defRPr sz="816"/>
            </a:lvl6pPr>
            <a:lvl7pPr marL="2488631" indent="0">
              <a:buNone/>
              <a:defRPr sz="816"/>
            </a:lvl7pPr>
            <a:lvl8pPr marL="2903403" indent="0">
              <a:buNone/>
              <a:defRPr sz="816"/>
            </a:lvl8pPr>
            <a:lvl9pPr marL="3318175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91738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772" indent="0">
              <a:buNone/>
              <a:defRPr sz="2540"/>
            </a:lvl2pPr>
            <a:lvl3pPr marL="829544" indent="0">
              <a:buNone/>
              <a:defRPr sz="2177"/>
            </a:lvl3pPr>
            <a:lvl4pPr marL="1244316" indent="0">
              <a:buNone/>
              <a:defRPr sz="1814"/>
            </a:lvl4pPr>
            <a:lvl5pPr marL="1659087" indent="0">
              <a:buNone/>
              <a:defRPr sz="1814"/>
            </a:lvl5pPr>
            <a:lvl6pPr marL="2073859" indent="0">
              <a:buNone/>
              <a:defRPr sz="1814"/>
            </a:lvl6pPr>
            <a:lvl7pPr marL="2488631" indent="0">
              <a:buNone/>
              <a:defRPr sz="1814"/>
            </a:lvl7pPr>
            <a:lvl8pPr marL="2903403" indent="0">
              <a:buNone/>
              <a:defRPr sz="1814"/>
            </a:lvl8pPr>
            <a:lvl9pPr marL="3318175" indent="0">
              <a:buNone/>
              <a:defRPr sz="1814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772" indent="0">
              <a:buNone/>
              <a:defRPr sz="1089"/>
            </a:lvl2pPr>
            <a:lvl3pPr marL="829544" indent="0">
              <a:buNone/>
              <a:defRPr sz="907"/>
            </a:lvl3pPr>
            <a:lvl4pPr marL="1244316" indent="0">
              <a:buNone/>
              <a:defRPr sz="816"/>
            </a:lvl4pPr>
            <a:lvl5pPr marL="1659087" indent="0">
              <a:buNone/>
              <a:defRPr sz="816"/>
            </a:lvl5pPr>
            <a:lvl6pPr marL="2073859" indent="0">
              <a:buNone/>
              <a:defRPr sz="816"/>
            </a:lvl6pPr>
            <a:lvl7pPr marL="2488631" indent="0">
              <a:buNone/>
              <a:defRPr sz="816"/>
            </a:lvl7pPr>
            <a:lvl8pPr marL="2903403" indent="0">
              <a:buNone/>
              <a:defRPr sz="816"/>
            </a:lvl8pPr>
            <a:lvl9pPr marL="3318175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94885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956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8321" y="273632"/>
            <a:ext cx="2056320" cy="585565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921" y="273632"/>
            <a:ext cx="6032161" cy="585565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184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3629"/>
            <a:ext cx="8226721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921" y="1604331"/>
            <a:ext cx="8226721" cy="452495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8624335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305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81001" y="1295401"/>
            <a:ext cx="40767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1" y="1295401"/>
            <a:ext cx="40767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2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61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40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3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82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6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<Relationship Id="rId14" Type="http://schemas.openxmlformats.org/officeDocument/2006/relationships/theme" Target="../theme/theme3.xml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49.xml"/><Relationship Id="rId14" Type="http://schemas.openxmlformats.org/officeDocument/2006/relationships/theme" Target="../theme/theme4.xml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11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F1D6B-B33A-4E47-8A41-D7996A243813}" type="datetimeFigureOut">
              <a:rPr lang="en-US" smtClean="0"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3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cs typeface="Genev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54FAC74-4FC5-A74F-9D4E-CEAC36FBF063}" type="slidenum"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ＭＳ Ｐゴシック" charset="0"/>
          <a:cs typeface="Geneva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924" y="273629"/>
            <a:ext cx="8226721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  <a:br>
              <a:rPr lang="en-GB" altLang="en-US" smtClean="0"/>
            </a:br>
            <a:endParaRPr lang="en-GB" altLang="en-US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924" y="1604331"/>
            <a:ext cx="8226721" cy="452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1029" name="Rectangle 6"/>
          <p:cNvSpPr>
            <a:spLocks noChangeArrowheads="1"/>
          </p:cNvSpPr>
          <p:nvPr userDrawn="1"/>
        </p:nvSpPr>
        <p:spPr bwMode="auto">
          <a:xfrm flipV="1">
            <a:off x="10085" y="802174"/>
            <a:ext cx="9133919" cy="69127"/>
          </a:xfrm>
          <a:prstGeom prst="rect">
            <a:avLst/>
          </a:prstGeom>
          <a:gradFill rotWithShape="1">
            <a:gsLst>
              <a:gs pos="0">
                <a:srgbClr val="182F5E"/>
              </a:gs>
              <a:gs pos="100000">
                <a:srgbClr val="3366CC">
                  <a:alpha val="50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defTabSz="414772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endParaRPr lang="en-US" altLang="en-US" sz="1633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2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r" defTabSz="41477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2" b="1">
          <a:solidFill>
            <a:srgbClr val="FFFFFF"/>
          </a:solidFill>
          <a:latin typeface="+mj-lt"/>
          <a:ea typeface="+mj-ea"/>
          <a:cs typeface="+mj-cs"/>
        </a:defRPr>
      </a:lvl1pPr>
      <a:lvl2pPr algn="r" defTabSz="41477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2" b="1">
          <a:solidFill>
            <a:srgbClr val="FFFFFF"/>
          </a:solidFill>
          <a:latin typeface="Arial" pitchFamily="34" charset="0"/>
          <a:cs typeface="Tahoma" pitchFamily="34" charset="0"/>
        </a:defRPr>
      </a:lvl2pPr>
      <a:lvl3pPr algn="r" defTabSz="41477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2" b="1">
          <a:solidFill>
            <a:srgbClr val="FFFFFF"/>
          </a:solidFill>
          <a:latin typeface="Arial" pitchFamily="34" charset="0"/>
          <a:cs typeface="Tahoma" pitchFamily="34" charset="0"/>
        </a:defRPr>
      </a:lvl3pPr>
      <a:lvl4pPr algn="r" defTabSz="41477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2" b="1">
          <a:solidFill>
            <a:srgbClr val="FFFFFF"/>
          </a:solidFill>
          <a:latin typeface="Arial" pitchFamily="34" charset="0"/>
          <a:cs typeface="Tahoma" pitchFamily="34" charset="0"/>
        </a:defRPr>
      </a:lvl4pPr>
      <a:lvl5pPr algn="r" defTabSz="41477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2" b="1">
          <a:solidFill>
            <a:srgbClr val="FFFFFF"/>
          </a:solidFill>
          <a:latin typeface="Arial" pitchFamily="34" charset="0"/>
          <a:cs typeface="Tahoma" pitchFamily="34" charset="0"/>
        </a:defRPr>
      </a:lvl5pPr>
      <a:lvl6pPr marL="1394094" indent="-197305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2" b="1">
          <a:solidFill>
            <a:srgbClr val="FFFFFF"/>
          </a:solidFill>
          <a:latin typeface="Arial" pitchFamily="34" charset="0"/>
          <a:cs typeface="Tahoma" pitchFamily="34" charset="0"/>
        </a:defRPr>
      </a:lvl6pPr>
      <a:lvl7pPr marL="1808866" indent="-197305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2" b="1">
          <a:solidFill>
            <a:srgbClr val="FFFFFF"/>
          </a:solidFill>
          <a:latin typeface="Arial" pitchFamily="34" charset="0"/>
          <a:cs typeface="Tahoma" pitchFamily="34" charset="0"/>
        </a:defRPr>
      </a:lvl7pPr>
      <a:lvl8pPr marL="2223638" indent="-197305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2" b="1">
          <a:solidFill>
            <a:srgbClr val="FFFFFF"/>
          </a:solidFill>
          <a:latin typeface="Arial" pitchFamily="34" charset="0"/>
          <a:cs typeface="Tahoma" pitchFamily="34" charset="0"/>
        </a:defRPr>
      </a:lvl8pPr>
      <a:lvl9pPr marL="2638410" indent="-197305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2" b="1">
          <a:solidFill>
            <a:srgbClr val="FFFFFF"/>
          </a:solidFill>
          <a:latin typeface="Arial" pitchFamily="34" charset="0"/>
          <a:cs typeface="Tahoma" pitchFamily="34" charset="0"/>
        </a:defRPr>
      </a:lvl9pPr>
    </p:titleStyle>
    <p:bodyStyle>
      <a:lvl1pPr marL="391729" indent="-293797" algn="l" defTabSz="414772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45000"/>
        <a:buFont typeface="StarSymbol" charset="0"/>
        <a:buChar char="●"/>
        <a:defRPr sz="2903">
          <a:solidFill>
            <a:srgbClr val="CCCCCC"/>
          </a:solidFill>
          <a:latin typeface="+mn-lt"/>
          <a:ea typeface="+mn-ea"/>
          <a:cs typeface="+mn-cs"/>
        </a:defRPr>
      </a:lvl1pPr>
      <a:lvl2pPr marL="782018" indent="-259232" algn="l" defTabSz="414772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tarSymbol" charset="0"/>
        <a:buChar char="–"/>
        <a:defRPr sz="2540">
          <a:solidFill>
            <a:srgbClr val="CCCCCC"/>
          </a:solidFill>
          <a:latin typeface="+mn-lt"/>
          <a:cs typeface="+mn-cs"/>
        </a:defRPr>
      </a:lvl2pPr>
      <a:lvl3pPr marL="1175187" indent="-195864" algn="l" defTabSz="414772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StarSymbol" charset="0"/>
        <a:buChar char="●"/>
        <a:defRPr sz="2177">
          <a:solidFill>
            <a:srgbClr val="CCCCCC"/>
          </a:solidFill>
          <a:latin typeface="+mn-lt"/>
          <a:cs typeface="+mn-cs"/>
        </a:defRPr>
      </a:lvl3pPr>
      <a:lvl4pPr marL="1566916" indent="-195864" algn="l" defTabSz="414772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tarSymbol" charset="0"/>
        <a:buChar char="–"/>
        <a:defRPr sz="1814">
          <a:solidFill>
            <a:srgbClr val="CCCCCC"/>
          </a:solidFill>
          <a:latin typeface="+mn-lt"/>
          <a:cs typeface="+mn-cs"/>
        </a:defRPr>
      </a:lvl4pPr>
      <a:lvl5pPr marL="1958645" indent="-195864" algn="l" defTabSz="414772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14">
          <a:solidFill>
            <a:srgbClr val="CCCCCC"/>
          </a:solidFill>
          <a:latin typeface="+mn-lt"/>
          <a:cs typeface="+mn-cs"/>
        </a:defRPr>
      </a:lvl5pPr>
      <a:lvl6pPr marL="2373417" indent="-195864" algn="l" defTabSz="414772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14">
          <a:solidFill>
            <a:srgbClr val="CCCCCC"/>
          </a:solidFill>
          <a:latin typeface="+mn-lt"/>
          <a:cs typeface="+mn-cs"/>
        </a:defRPr>
      </a:lvl6pPr>
      <a:lvl7pPr marL="2788188" indent="-195864" algn="l" defTabSz="414772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14">
          <a:solidFill>
            <a:srgbClr val="CCCCCC"/>
          </a:solidFill>
          <a:latin typeface="+mn-lt"/>
          <a:cs typeface="+mn-cs"/>
        </a:defRPr>
      </a:lvl7pPr>
      <a:lvl8pPr marL="3202960" indent="-195864" algn="l" defTabSz="414772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14">
          <a:solidFill>
            <a:srgbClr val="CCCCCC"/>
          </a:solidFill>
          <a:latin typeface="+mn-lt"/>
          <a:cs typeface="+mn-cs"/>
        </a:defRPr>
      </a:lvl8pPr>
      <a:lvl9pPr marL="3617732" indent="-195864" algn="l" defTabSz="414772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14">
          <a:solidFill>
            <a:srgbClr val="CCCCCC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921" y="273629"/>
            <a:ext cx="8226721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  <a:br>
              <a:rPr lang="en-GB" altLang="en-US" smtClean="0"/>
            </a:br>
            <a:endParaRPr lang="en-GB" altLang="en-US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921" y="1604331"/>
            <a:ext cx="8226721" cy="452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1029" name="Rectangle 6"/>
          <p:cNvSpPr>
            <a:spLocks noChangeArrowheads="1"/>
          </p:cNvSpPr>
          <p:nvPr userDrawn="1"/>
        </p:nvSpPr>
        <p:spPr bwMode="auto">
          <a:xfrm flipV="1">
            <a:off x="10082" y="802168"/>
            <a:ext cx="9133919" cy="69127"/>
          </a:xfrm>
          <a:prstGeom prst="rect">
            <a:avLst/>
          </a:prstGeom>
          <a:gradFill rotWithShape="1">
            <a:gsLst>
              <a:gs pos="0">
                <a:srgbClr val="182F5E"/>
              </a:gs>
              <a:gs pos="100000">
                <a:srgbClr val="3366CC">
                  <a:alpha val="50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defTabSz="414772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endParaRPr lang="en-US" altLang="en-US" sz="1633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480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r" defTabSz="41477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2" b="1">
          <a:solidFill>
            <a:srgbClr val="FFFFFF"/>
          </a:solidFill>
          <a:latin typeface="+mj-lt"/>
          <a:ea typeface="+mj-ea"/>
          <a:cs typeface="+mj-cs"/>
        </a:defRPr>
      </a:lvl1pPr>
      <a:lvl2pPr algn="r" defTabSz="41477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2" b="1">
          <a:solidFill>
            <a:srgbClr val="FFFFFF"/>
          </a:solidFill>
          <a:latin typeface="Arial" pitchFamily="34" charset="0"/>
          <a:cs typeface="Tahoma" pitchFamily="34" charset="0"/>
        </a:defRPr>
      </a:lvl2pPr>
      <a:lvl3pPr algn="r" defTabSz="41477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2" b="1">
          <a:solidFill>
            <a:srgbClr val="FFFFFF"/>
          </a:solidFill>
          <a:latin typeface="Arial" pitchFamily="34" charset="0"/>
          <a:cs typeface="Tahoma" pitchFamily="34" charset="0"/>
        </a:defRPr>
      </a:lvl3pPr>
      <a:lvl4pPr algn="r" defTabSz="41477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2" b="1">
          <a:solidFill>
            <a:srgbClr val="FFFFFF"/>
          </a:solidFill>
          <a:latin typeface="Arial" pitchFamily="34" charset="0"/>
          <a:cs typeface="Tahoma" pitchFamily="34" charset="0"/>
        </a:defRPr>
      </a:lvl4pPr>
      <a:lvl5pPr algn="r" defTabSz="41477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2" b="1">
          <a:solidFill>
            <a:srgbClr val="FFFFFF"/>
          </a:solidFill>
          <a:latin typeface="Arial" pitchFamily="34" charset="0"/>
          <a:cs typeface="Tahoma" pitchFamily="34" charset="0"/>
        </a:defRPr>
      </a:lvl5pPr>
      <a:lvl6pPr marL="1394094" indent="-197305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2" b="1">
          <a:solidFill>
            <a:srgbClr val="FFFFFF"/>
          </a:solidFill>
          <a:latin typeface="Arial" pitchFamily="34" charset="0"/>
          <a:cs typeface="Tahoma" pitchFamily="34" charset="0"/>
        </a:defRPr>
      </a:lvl6pPr>
      <a:lvl7pPr marL="1808866" indent="-197305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2" b="1">
          <a:solidFill>
            <a:srgbClr val="FFFFFF"/>
          </a:solidFill>
          <a:latin typeface="Arial" pitchFamily="34" charset="0"/>
          <a:cs typeface="Tahoma" pitchFamily="34" charset="0"/>
        </a:defRPr>
      </a:lvl7pPr>
      <a:lvl8pPr marL="2223638" indent="-197305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2" b="1">
          <a:solidFill>
            <a:srgbClr val="FFFFFF"/>
          </a:solidFill>
          <a:latin typeface="Arial" pitchFamily="34" charset="0"/>
          <a:cs typeface="Tahoma" pitchFamily="34" charset="0"/>
        </a:defRPr>
      </a:lvl8pPr>
      <a:lvl9pPr marL="2638410" indent="-197305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2" b="1">
          <a:solidFill>
            <a:srgbClr val="FFFFFF"/>
          </a:solidFill>
          <a:latin typeface="Arial" pitchFamily="34" charset="0"/>
          <a:cs typeface="Tahoma" pitchFamily="34" charset="0"/>
        </a:defRPr>
      </a:lvl9pPr>
    </p:titleStyle>
    <p:bodyStyle>
      <a:lvl1pPr marL="391729" indent="-293797" algn="l" defTabSz="414772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45000"/>
        <a:buFont typeface="StarSymbol" charset="0"/>
        <a:buChar char="●"/>
        <a:defRPr sz="2903">
          <a:solidFill>
            <a:srgbClr val="CCCCCC"/>
          </a:solidFill>
          <a:latin typeface="+mn-lt"/>
          <a:ea typeface="+mn-ea"/>
          <a:cs typeface="+mn-cs"/>
        </a:defRPr>
      </a:lvl1pPr>
      <a:lvl2pPr marL="782018" indent="-259232" algn="l" defTabSz="414772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tarSymbol" charset="0"/>
        <a:buChar char="–"/>
        <a:defRPr sz="2540">
          <a:solidFill>
            <a:srgbClr val="CCCCCC"/>
          </a:solidFill>
          <a:latin typeface="+mn-lt"/>
          <a:cs typeface="+mn-cs"/>
        </a:defRPr>
      </a:lvl2pPr>
      <a:lvl3pPr marL="1175187" indent="-195864" algn="l" defTabSz="414772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StarSymbol" charset="0"/>
        <a:buChar char="●"/>
        <a:defRPr sz="2177">
          <a:solidFill>
            <a:srgbClr val="CCCCCC"/>
          </a:solidFill>
          <a:latin typeface="+mn-lt"/>
          <a:cs typeface="+mn-cs"/>
        </a:defRPr>
      </a:lvl3pPr>
      <a:lvl4pPr marL="1566916" indent="-195864" algn="l" defTabSz="414772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tarSymbol" charset="0"/>
        <a:buChar char="–"/>
        <a:defRPr sz="1814">
          <a:solidFill>
            <a:srgbClr val="CCCCCC"/>
          </a:solidFill>
          <a:latin typeface="+mn-lt"/>
          <a:cs typeface="+mn-cs"/>
        </a:defRPr>
      </a:lvl4pPr>
      <a:lvl5pPr marL="1958645" indent="-195864" algn="l" defTabSz="414772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14">
          <a:solidFill>
            <a:srgbClr val="CCCCCC"/>
          </a:solidFill>
          <a:latin typeface="+mn-lt"/>
          <a:cs typeface="+mn-cs"/>
        </a:defRPr>
      </a:lvl5pPr>
      <a:lvl6pPr marL="2373417" indent="-195864" algn="l" defTabSz="414772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14">
          <a:solidFill>
            <a:srgbClr val="CCCCCC"/>
          </a:solidFill>
          <a:latin typeface="+mn-lt"/>
          <a:cs typeface="+mn-cs"/>
        </a:defRPr>
      </a:lvl6pPr>
      <a:lvl7pPr marL="2788188" indent="-195864" algn="l" defTabSz="414772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14">
          <a:solidFill>
            <a:srgbClr val="CCCCCC"/>
          </a:solidFill>
          <a:latin typeface="+mn-lt"/>
          <a:cs typeface="+mn-cs"/>
        </a:defRPr>
      </a:lvl7pPr>
      <a:lvl8pPr marL="3202960" indent="-195864" algn="l" defTabSz="414772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14">
          <a:solidFill>
            <a:srgbClr val="CCCCCC"/>
          </a:solidFill>
          <a:latin typeface="+mn-lt"/>
          <a:cs typeface="+mn-cs"/>
        </a:defRPr>
      </a:lvl8pPr>
      <a:lvl9pPr marL="3617732" indent="-195864" algn="l" defTabSz="414772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14">
          <a:solidFill>
            <a:srgbClr val="CCCCCC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5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microsoft.com/office/2007/relationships/media" Target="../media/media3.avi"/><Relationship Id="rId2" Type="http://schemas.openxmlformats.org/officeDocument/2006/relationships/video" Target="../media/media3.avi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eg"/><Relationship Id="rId5" Type="http://schemas.openxmlformats.org/officeDocument/2006/relationships/image" Target="../media/image34.png"/><Relationship Id="rId6" Type="http://schemas.microsoft.com/office/2007/relationships/hdphoto" Target="../media/hdphoto1.wdp"/><Relationship Id="rId7" Type="http://schemas.openxmlformats.org/officeDocument/2006/relationships/image" Target="../media/image35.gif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jpe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jpeg"/><Relationship Id="rId10" Type="http://schemas.openxmlformats.org/officeDocument/2006/relationships/image" Target="../media/image52.png"/><Relationship Id="rId11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7" Type="http://schemas.openxmlformats.org/officeDocument/2006/relationships/image" Target="../media/image58.png"/><Relationship Id="rId8" Type="http://schemas.openxmlformats.org/officeDocument/2006/relationships/image" Target="../media/image5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6.jpeg"/><Relationship Id="rId20" Type="http://schemas.openxmlformats.org/officeDocument/2006/relationships/image" Target="../media/image87.png"/><Relationship Id="rId10" Type="http://schemas.openxmlformats.org/officeDocument/2006/relationships/image" Target="../media/image77.png"/><Relationship Id="rId11" Type="http://schemas.openxmlformats.org/officeDocument/2006/relationships/image" Target="../media/image78.png"/><Relationship Id="rId12" Type="http://schemas.openxmlformats.org/officeDocument/2006/relationships/image" Target="../media/image79.png"/><Relationship Id="rId13" Type="http://schemas.openxmlformats.org/officeDocument/2006/relationships/image" Target="../media/image80.png"/><Relationship Id="rId14" Type="http://schemas.openxmlformats.org/officeDocument/2006/relationships/image" Target="../media/image81.png"/><Relationship Id="rId15" Type="http://schemas.openxmlformats.org/officeDocument/2006/relationships/image" Target="../media/image82.png"/><Relationship Id="rId16" Type="http://schemas.openxmlformats.org/officeDocument/2006/relationships/image" Target="../media/image83.png"/><Relationship Id="rId17" Type="http://schemas.openxmlformats.org/officeDocument/2006/relationships/image" Target="../media/image84.png"/><Relationship Id="rId18" Type="http://schemas.openxmlformats.org/officeDocument/2006/relationships/image" Target="../media/image85.png"/><Relationship Id="rId19" Type="http://schemas.openxmlformats.org/officeDocument/2006/relationships/image" Target="../media/image86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hyperlink" Target="http://cordc.ucsd.edu/projects/mapping/maps/fullpage.php" TargetMode="External"/><Relationship Id="rId5" Type="http://schemas.openxmlformats.org/officeDocument/2006/relationships/hyperlink" Target="http://cordc.ucsd.edu/projects/mapping/api/" TargetMode="External"/><Relationship Id="rId6" Type="http://schemas.openxmlformats.org/officeDocument/2006/relationships/hyperlink" Target="http://sdf.ndbc.noaa.gov:8080/thredds/catalog.html" TargetMode="External"/><Relationship Id="rId7" Type="http://schemas.openxmlformats.org/officeDocument/2006/relationships/hyperlink" Target="http://hfrnet.ucsd.edu/thredds/catalog.html" TargetMode="External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9"/>
          <p:cNvSpPr txBox="1">
            <a:spLocks noChangeArrowheads="1"/>
          </p:cNvSpPr>
          <p:nvPr/>
        </p:nvSpPr>
        <p:spPr bwMode="auto">
          <a:xfrm>
            <a:off x="-227910" y="1176614"/>
            <a:ext cx="9597664" cy="4140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defTabSz="414772" eaLnBrk="1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355" b="1" dirty="0">
                <a:solidFill>
                  <a:srgbClr val="FFFFFF"/>
                </a:solidFill>
              </a:rPr>
              <a:t>HF </a:t>
            </a:r>
            <a:r>
              <a:rPr lang="en-US" altLang="en-US" sz="4355" b="1" dirty="0" smtClean="0">
                <a:solidFill>
                  <a:srgbClr val="FFFFFF"/>
                </a:solidFill>
              </a:rPr>
              <a:t>Radar Network (</a:t>
            </a:r>
            <a:r>
              <a:rPr lang="en-US" altLang="en-US" sz="4355" b="1" dirty="0" err="1" smtClean="0">
                <a:solidFill>
                  <a:srgbClr val="FFFFFF"/>
                </a:solidFill>
              </a:rPr>
              <a:t>HFRNet</a:t>
            </a:r>
            <a:r>
              <a:rPr lang="en-US" altLang="en-US" sz="4355" b="1" dirty="0" smtClean="0">
                <a:solidFill>
                  <a:srgbClr val="FFFFFF"/>
                </a:solidFill>
              </a:rPr>
              <a:t>)</a:t>
            </a:r>
            <a:endParaRPr lang="en-US" altLang="en-US" sz="4355" b="1" dirty="0">
              <a:solidFill>
                <a:srgbClr val="FFFFFF"/>
              </a:solidFill>
            </a:endParaRPr>
          </a:p>
          <a:p>
            <a:pPr algn="ctr" defTabSz="414772" eaLnBrk="1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355" b="1" dirty="0">
                <a:solidFill>
                  <a:srgbClr val="FFFFFF"/>
                </a:solidFill>
              </a:rPr>
              <a:t>Data </a:t>
            </a:r>
            <a:r>
              <a:rPr lang="en-US" altLang="en-US" sz="4355" b="1" dirty="0" smtClean="0">
                <a:solidFill>
                  <a:srgbClr val="FFFFFF"/>
                </a:solidFill>
              </a:rPr>
              <a:t>Management and Applications</a:t>
            </a:r>
            <a:endParaRPr lang="en-US" altLang="en-US" sz="4355" b="1" dirty="0">
              <a:solidFill>
                <a:srgbClr val="FFFFFF"/>
              </a:solidFill>
            </a:endParaRPr>
          </a:p>
          <a:p>
            <a:pPr algn="ctr" defTabSz="414772" eaLnBrk="1" fontAlgn="base">
              <a:spcBef>
                <a:spcPct val="0"/>
              </a:spcBef>
              <a:spcAft>
                <a:spcPct val="0"/>
              </a:spcAft>
            </a:pPr>
            <a:endParaRPr lang="en-US" altLang="en-US" sz="2903" dirty="0">
              <a:solidFill>
                <a:srgbClr val="FFFFFF"/>
              </a:solidFill>
            </a:endParaRPr>
          </a:p>
          <a:p>
            <a:pPr algn="ctr" defTabSz="414772" eaLnBrk="1" fontAlgn="base">
              <a:spcBef>
                <a:spcPct val="0"/>
              </a:spcBef>
              <a:spcAft>
                <a:spcPct val="0"/>
              </a:spcAft>
            </a:pPr>
            <a:endParaRPr lang="en-US" altLang="en-US" sz="2903" dirty="0">
              <a:solidFill>
                <a:srgbClr val="FFFFFF"/>
              </a:solidFill>
            </a:endParaRPr>
          </a:p>
          <a:p>
            <a:pPr algn="ctr" defTabSz="414772" eaLnBrk="1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903" dirty="0">
                <a:solidFill>
                  <a:srgbClr val="FFFFFF"/>
                </a:solidFill>
              </a:rPr>
              <a:t>Lisa </a:t>
            </a:r>
            <a:r>
              <a:rPr lang="en-US" altLang="en-US" sz="2903" dirty="0" smtClean="0">
                <a:solidFill>
                  <a:srgbClr val="FFFFFF"/>
                </a:solidFill>
              </a:rPr>
              <a:t>Hazard and Hugh </a:t>
            </a:r>
            <a:r>
              <a:rPr lang="en-US" altLang="en-US" sz="2903" dirty="0" err="1" smtClean="0">
                <a:solidFill>
                  <a:srgbClr val="FFFFFF"/>
                </a:solidFill>
              </a:rPr>
              <a:t>Roarty</a:t>
            </a:r>
            <a:endParaRPr lang="en-US" altLang="en-US" sz="2903" dirty="0">
              <a:solidFill>
                <a:srgbClr val="FFFFFF"/>
              </a:solidFill>
            </a:endParaRPr>
          </a:p>
          <a:p>
            <a:pPr algn="ctr" defTabSz="414772" eaLnBrk="1" fontAlgn="base">
              <a:spcBef>
                <a:spcPct val="0"/>
              </a:spcBef>
              <a:spcAft>
                <a:spcPct val="0"/>
              </a:spcAft>
            </a:pPr>
            <a:endParaRPr lang="en-US" altLang="en-US" sz="2903" dirty="0">
              <a:solidFill>
                <a:srgbClr val="FFFFFF"/>
              </a:solidFill>
            </a:endParaRPr>
          </a:p>
          <a:p>
            <a:pPr algn="ctr" defTabSz="414772" eaLnBrk="1" fontAlgn="base">
              <a:spcBef>
                <a:spcPct val="0"/>
              </a:spcBef>
              <a:spcAft>
                <a:spcPct val="0"/>
              </a:spcAft>
            </a:pPr>
            <a:endParaRPr lang="en-US" altLang="en-US" sz="2177" dirty="0">
              <a:solidFill>
                <a:srgbClr val="FFFFFF"/>
              </a:solidFill>
            </a:endParaRPr>
          </a:p>
          <a:p>
            <a:pPr algn="ctr" defTabSz="414772" eaLnBrk="1" fontAlgn="base">
              <a:spcBef>
                <a:spcPct val="0"/>
              </a:spcBef>
              <a:spcAft>
                <a:spcPct val="0"/>
              </a:spcAft>
            </a:pPr>
            <a:endParaRPr lang="en-US" altLang="en-US" sz="2177" dirty="0">
              <a:solidFill>
                <a:srgbClr val="FFFFFF"/>
              </a:solidFill>
            </a:endParaRPr>
          </a:p>
          <a:p>
            <a:pPr algn="ctr" defTabSz="414772" eaLnBrk="1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33" dirty="0">
                <a:solidFill>
                  <a:srgbClr val="FFFFFF"/>
                </a:solidFill>
              </a:rPr>
              <a:t>Scripps Institution of </a:t>
            </a:r>
            <a:r>
              <a:rPr lang="en-US" altLang="en-US" sz="1633" dirty="0" smtClean="0">
                <a:solidFill>
                  <a:srgbClr val="FFFFFF"/>
                </a:solidFill>
              </a:rPr>
              <a:t>Oceanography and Rutgers University</a:t>
            </a:r>
            <a:endParaRPr lang="en-US" altLang="en-US" sz="16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7331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047" y="27364"/>
            <a:ext cx="4757900" cy="543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824193" y="30247"/>
            <a:ext cx="3787958" cy="56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defTabSz="414772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altLang="en-US" sz="1633">
                <a:solidFill>
                  <a:srgbClr val="000000"/>
                </a:solidFill>
              </a:rPr>
              <a:t>http://www.cordc.ucsd.edu/projects/mapping/api/</a:t>
            </a:r>
          </a:p>
        </p:txBody>
      </p:sp>
      <p:pic>
        <p:nvPicPr>
          <p:cNvPr id="3789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138" y="3290752"/>
            <a:ext cx="4771941" cy="346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Freeform 13"/>
          <p:cNvSpPr>
            <a:spLocks/>
          </p:cNvSpPr>
          <p:nvPr/>
        </p:nvSpPr>
        <p:spPr bwMode="auto">
          <a:xfrm>
            <a:off x="2290801" y="3083364"/>
            <a:ext cx="2125664" cy="1520800"/>
          </a:xfrm>
          <a:custGeom>
            <a:avLst/>
            <a:gdLst>
              <a:gd name="T0" fmla="*/ 0 w 1968"/>
              <a:gd name="T1" fmla="*/ 0 h 1056"/>
              <a:gd name="T2" fmla="*/ 2147483647 w 1968"/>
              <a:gd name="T3" fmla="*/ 2147483647 h 1056"/>
              <a:gd name="T4" fmla="*/ 2147483647 w 1968"/>
              <a:gd name="T5" fmla="*/ 2147483647 h 105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68" h="1056">
                <a:moveTo>
                  <a:pt x="0" y="0"/>
                </a:moveTo>
                <a:cubicBezTo>
                  <a:pt x="220" y="344"/>
                  <a:pt x="440" y="688"/>
                  <a:pt x="768" y="864"/>
                </a:cubicBezTo>
                <a:cubicBezTo>
                  <a:pt x="1096" y="1040"/>
                  <a:pt x="1532" y="1048"/>
                  <a:pt x="1968" y="105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en-US" sz="1633">
              <a:solidFill>
                <a:srgbClr val="000000"/>
              </a:solidFill>
              <a:latin typeface="Arial"/>
              <a:cs typeface="Tahoma"/>
            </a:endParaRPr>
          </a:p>
        </p:txBody>
      </p:sp>
      <p:sp>
        <p:nvSpPr>
          <p:cNvPr id="37894" name="Rectangle 1"/>
          <p:cNvSpPr>
            <a:spLocks noChangeArrowheads="1"/>
          </p:cNvSpPr>
          <p:nvPr/>
        </p:nvSpPr>
        <p:spPr bwMode="auto">
          <a:xfrm>
            <a:off x="2679293" y="347077"/>
            <a:ext cx="6170687" cy="88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r" defTabSz="414772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altLang="en-US" sz="3992" b="1" i="1" dirty="0">
                <a:solidFill>
                  <a:srgbClr val="FFFFFF"/>
                </a:solidFill>
              </a:rPr>
              <a:t>Data Distribution</a:t>
            </a:r>
            <a:br>
              <a:rPr lang="en-US" altLang="en-US" sz="3992" b="1" i="1" dirty="0">
                <a:solidFill>
                  <a:srgbClr val="FFFFFF"/>
                </a:solidFill>
              </a:rPr>
            </a:br>
            <a:r>
              <a:rPr lang="en-US" altLang="en-US" sz="2177" b="1" i="1" dirty="0">
                <a:solidFill>
                  <a:srgbClr val="FFFFFF"/>
                </a:solidFill>
              </a:rPr>
              <a:t>Google Maps API</a:t>
            </a:r>
          </a:p>
        </p:txBody>
      </p:sp>
    </p:spTree>
    <p:extLst>
      <p:ext uri="{BB962C8B-B14F-4D97-AF65-F5344CB8AC3E}">
        <p14:creationId xmlns:p14="http://schemas.microsoft.com/office/powerpoint/2010/main" val="1853189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1612493" y="249147"/>
            <a:ext cx="6170687" cy="88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r" defTabSz="414772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altLang="en-US" sz="3992" b="1" i="1">
                <a:solidFill>
                  <a:srgbClr val="FFFFFF"/>
                </a:solidFill>
              </a:rPr>
              <a:t>Data Distribution</a:t>
            </a:r>
            <a:br>
              <a:rPr lang="en-US" altLang="en-US" sz="3992" b="1" i="1">
                <a:solidFill>
                  <a:srgbClr val="FFFFFF"/>
                </a:solidFill>
              </a:rPr>
            </a:br>
            <a:r>
              <a:rPr lang="en-US" altLang="en-US" sz="2177" b="1" i="1">
                <a:solidFill>
                  <a:srgbClr val="FFFFFF"/>
                </a:solidFill>
              </a:rPr>
              <a:t>THREDDS</a:t>
            </a:r>
          </a:p>
        </p:txBody>
      </p:sp>
      <p:pic>
        <p:nvPicPr>
          <p:cNvPr id="399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04" y="1286061"/>
            <a:ext cx="7088036" cy="405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469" y="2593713"/>
            <a:ext cx="4283730" cy="407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7"/>
          <p:cNvSpPr>
            <a:spLocks noChangeArrowheads="1"/>
          </p:cNvSpPr>
          <p:nvPr/>
        </p:nvSpPr>
        <p:spPr bwMode="auto">
          <a:xfrm>
            <a:off x="2794137" y="1286061"/>
            <a:ext cx="4096081" cy="32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defTabSz="414772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altLang="en-US" sz="1633">
                <a:solidFill>
                  <a:srgbClr val="000000"/>
                </a:solidFill>
              </a:rPr>
              <a:t>http://hfrnet.ucsd.edu/thredds/catalog.html</a:t>
            </a:r>
          </a:p>
        </p:txBody>
      </p:sp>
    </p:spTree>
    <p:extLst>
      <p:ext uri="{BB962C8B-B14F-4D97-AF65-F5344CB8AC3E}">
        <p14:creationId xmlns:p14="http://schemas.microsoft.com/office/powerpoint/2010/main" val="1547063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2018598" y="285223"/>
            <a:ext cx="6170687" cy="88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r" defTabSz="414772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altLang="en-US" sz="3992" b="1" i="1" dirty="0">
                <a:solidFill>
                  <a:srgbClr val="FFFFFF"/>
                </a:solidFill>
              </a:rPr>
              <a:t>Data Distribution</a:t>
            </a:r>
            <a:br>
              <a:rPr lang="en-US" altLang="en-US" sz="3992" b="1" i="1" dirty="0">
                <a:solidFill>
                  <a:srgbClr val="FFFFFF"/>
                </a:solidFill>
              </a:rPr>
            </a:br>
            <a:r>
              <a:rPr lang="en-US" altLang="en-US" sz="2177" b="1" i="1" dirty="0">
                <a:solidFill>
                  <a:srgbClr val="FFFFFF"/>
                </a:solidFill>
              </a:rPr>
              <a:t>Total Velocities</a:t>
            </a:r>
          </a:p>
        </p:txBody>
      </p:sp>
      <p:pic>
        <p:nvPicPr>
          <p:cNvPr id="4096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4" b="2251"/>
          <a:stretch>
            <a:fillRect/>
          </a:stretch>
        </p:blipFill>
        <p:spPr bwMode="auto">
          <a:xfrm>
            <a:off x="429261" y="1084438"/>
            <a:ext cx="5979508" cy="577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991879"/>
      </p:ext>
    </p:extLst>
  </p:cSld>
  <p:clrMapOvr>
    <a:masterClrMapping/>
  </p:clrMapOvr>
  <p:transition xmlns:p14="http://schemas.microsoft.com/office/powerpoint/2010/main"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</a:t>
            </a:r>
            <a:br>
              <a:rPr lang="en-US" dirty="0" smtClean="0"/>
            </a:br>
            <a:r>
              <a:rPr lang="en-US" dirty="0" smtClean="0"/>
              <a:t>Search and rescue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61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8" y="-15874"/>
            <a:ext cx="4738747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Application to Search </a:t>
            </a:r>
            <a:r>
              <a:rPr lang="en-US" sz="2400" b="1" dirty="0">
                <a:latin typeface="Times New Roman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Rescue</a:t>
            </a:r>
          </a:p>
          <a:p>
            <a:pPr algn="ctr">
              <a:defRPr/>
            </a:pPr>
            <a:r>
              <a:rPr lang="en-US" sz="2400" b="1" dirty="0">
                <a:latin typeface="Times New Roman" charset="0"/>
                <a:ea typeface="ＭＳ Ｐゴシック" charset="0"/>
                <a:cs typeface="ＭＳ Ｐゴシック" charset="0"/>
              </a:rPr>
              <a:t>United States Coast </a:t>
            </a: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Guard </a:t>
            </a:r>
            <a:endParaRPr lang="en-US" sz="2400" b="1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en-US" sz="2400" b="1" dirty="0">
                <a:latin typeface="Times New Roman" charset="0"/>
                <a:ea typeface="ＭＳ Ｐゴシック" charset="0"/>
                <a:cs typeface="ＭＳ Ｐゴシック" charset="0"/>
              </a:rPr>
              <a:t>Office of Search and Rescue</a:t>
            </a:r>
          </a:p>
          <a:p>
            <a:pPr>
              <a:defRPr/>
            </a:pPr>
            <a:endParaRPr lang="en-US" b="1" i="1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b="1" i="1" dirty="0">
                <a:latin typeface="Times New Roman" charset="0"/>
                <a:ea typeface="ＭＳ Ｐゴシック" charset="0"/>
                <a:cs typeface="ＭＳ Ｐゴシック" charset="0"/>
              </a:rPr>
              <a:t>Point measurement vs. Field of measurements:</a:t>
            </a:r>
          </a:p>
          <a:p>
            <a:pPr>
              <a:defRPr/>
            </a:pPr>
            <a:r>
              <a:rPr lang="en-US" b="1" i="1" dirty="0">
                <a:latin typeface="Times New Roman" charset="0"/>
                <a:ea typeface="ＭＳ Ｐゴシック" charset="0"/>
                <a:cs typeface="ＭＳ Ｐゴシック" charset="0"/>
              </a:rPr>
              <a:t>Hurricane Floyd Simulation</a:t>
            </a:r>
          </a:p>
        </p:txBody>
      </p:sp>
      <p:pic>
        <p:nvPicPr>
          <p:cNvPr id="31747" name="Picture 4" descr="Floyd_LR_fig_6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10"/>
            <a:ext cx="428625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5" descr="Floyd_LR_fig_4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8700" y="3124210"/>
            <a:ext cx="428625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841875" y="3084513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60870" y="5317068"/>
            <a:ext cx="39509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Search area reduced by factor of 4 (&gt;10) 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4857750" y="14288"/>
            <a:ext cx="6015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O(4)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4781550" y="3062288"/>
            <a:ext cx="8335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O(&gt;10)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772058" y="5842011"/>
            <a:ext cx="29981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Courtesy Art Allen, USCG Office of SAR </a:t>
            </a:r>
          </a:p>
        </p:txBody>
      </p:sp>
      <p:pic>
        <p:nvPicPr>
          <p:cNvPr id="2" name="Floyd_LR_fig_1.avi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700" y="1972733"/>
            <a:ext cx="4567194" cy="321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41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dar_ex_new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02" y="1231900"/>
            <a:ext cx="6604000" cy="4953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25 MHz Status 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772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3_CG_Rep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945" y="1938363"/>
            <a:ext cx="3997159" cy="2761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2003_CG_Report_Fig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536700"/>
            <a:ext cx="4305300" cy="3319190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25 MHz Status 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802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17683"/>
            <a:ext cx="4557038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dar_ru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4892" y="1524000"/>
            <a:ext cx="4499113" cy="36957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MHz Status </a:t>
            </a:r>
            <a:r>
              <a:rPr lang="en-US" dirty="0" smtClean="0"/>
              <a:t>2004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880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2004</a:t>
            </a: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3" y="1671638"/>
            <a:ext cx="3544774" cy="3116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2005_CG_Rep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076" y="1536710"/>
            <a:ext cx="5357926" cy="3683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5269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1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t="6306" r="8093" b="6200"/>
          <a:stretch>
            <a:fillRect/>
          </a:stretch>
        </p:blipFill>
        <p:spPr bwMode="auto">
          <a:xfrm>
            <a:off x="3173413" y="66685"/>
            <a:ext cx="5791200" cy="611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2117" name="Text Box 5"/>
          <p:cNvSpPr txBox="1">
            <a:spLocks noChangeArrowheads="1"/>
          </p:cNvSpPr>
          <p:nvPr/>
        </p:nvSpPr>
        <p:spPr bwMode="auto">
          <a:xfrm>
            <a:off x="4537076" y="2298700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2000</a:t>
            </a:r>
          </a:p>
        </p:txBody>
      </p:sp>
      <p:sp>
        <p:nvSpPr>
          <p:cNvPr id="602118" name="Text Box 6"/>
          <p:cNvSpPr txBox="1">
            <a:spLocks noChangeArrowheads="1"/>
          </p:cNvSpPr>
          <p:nvPr/>
        </p:nvSpPr>
        <p:spPr bwMode="auto">
          <a:xfrm>
            <a:off x="4125914" y="3382963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2006</a:t>
            </a:r>
          </a:p>
        </p:txBody>
      </p:sp>
      <p:sp>
        <p:nvSpPr>
          <p:cNvPr id="602119" name="Text Box 7"/>
          <p:cNvSpPr txBox="1">
            <a:spLocks noChangeArrowheads="1"/>
          </p:cNvSpPr>
          <p:nvPr/>
        </p:nvSpPr>
        <p:spPr bwMode="auto">
          <a:xfrm>
            <a:off x="3841751" y="3817938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2006</a:t>
            </a:r>
          </a:p>
        </p:txBody>
      </p:sp>
      <p:sp>
        <p:nvSpPr>
          <p:cNvPr id="602120" name="Text Box 8"/>
          <p:cNvSpPr txBox="1">
            <a:spLocks noChangeArrowheads="1"/>
          </p:cNvSpPr>
          <p:nvPr/>
        </p:nvSpPr>
        <p:spPr bwMode="auto">
          <a:xfrm>
            <a:off x="3830639" y="4368800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2009</a:t>
            </a:r>
          </a:p>
        </p:txBody>
      </p:sp>
      <p:sp>
        <p:nvSpPr>
          <p:cNvPr id="602121" name="Text Box 9"/>
          <p:cNvSpPr txBox="1">
            <a:spLocks noChangeArrowheads="1"/>
          </p:cNvSpPr>
          <p:nvPr/>
        </p:nvSpPr>
        <p:spPr bwMode="auto">
          <a:xfrm>
            <a:off x="3876677" y="4751388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2003</a:t>
            </a:r>
          </a:p>
        </p:txBody>
      </p:sp>
      <p:sp>
        <p:nvSpPr>
          <p:cNvPr id="602122" name="Text Box 10"/>
          <p:cNvSpPr txBox="1">
            <a:spLocks noChangeArrowheads="1"/>
          </p:cNvSpPr>
          <p:nvPr/>
        </p:nvSpPr>
        <p:spPr bwMode="auto">
          <a:xfrm>
            <a:off x="3946526" y="5227638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2003</a:t>
            </a:r>
          </a:p>
        </p:txBody>
      </p:sp>
      <p:sp>
        <p:nvSpPr>
          <p:cNvPr id="602123" name="Text Box 11"/>
          <p:cNvSpPr txBox="1">
            <a:spLocks noChangeArrowheads="1"/>
          </p:cNvSpPr>
          <p:nvPr/>
        </p:nvSpPr>
        <p:spPr bwMode="auto">
          <a:xfrm>
            <a:off x="4684715" y="1936750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2001</a:t>
            </a:r>
          </a:p>
        </p:txBody>
      </p:sp>
      <p:sp>
        <p:nvSpPr>
          <p:cNvPr id="602124" name="Text Box 12"/>
          <p:cNvSpPr txBox="1">
            <a:spLocks noChangeArrowheads="1"/>
          </p:cNvSpPr>
          <p:nvPr/>
        </p:nvSpPr>
        <p:spPr bwMode="auto">
          <a:xfrm>
            <a:off x="6153152" y="1622425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2003</a:t>
            </a:r>
          </a:p>
        </p:txBody>
      </p:sp>
      <p:sp>
        <p:nvSpPr>
          <p:cNvPr id="602125" name="Text Box 13"/>
          <p:cNvSpPr txBox="1">
            <a:spLocks noChangeArrowheads="1"/>
          </p:cNvSpPr>
          <p:nvPr/>
        </p:nvSpPr>
        <p:spPr bwMode="auto">
          <a:xfrm>
            <a:off x="7250114" y="1892300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2003</a:t>
            </a:r>
          </a:p>
        </p:txBody>
      </p:sp>
      <p:sp>
        <p:nvSpPr>
          <p:cNvPr id="602126" name="Text Box 14"/>
          <p:cNvSpPr txBox="1">
            <a:spLocks noChangeArrowheads="1"/>
          </p:cNvSpPr>
          <p:nvPr/>
        </p:nvSpPr>
        <p:spPr bwMode="auto">
          <a:xfrm>
            <a:off x="6823076" y="1227138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2003</a:t>
            </a:r>
          </a:p>
        </p:txBody>
      </p:sp>
      <p:sp>
        <p:nvSpPr>
          <p:cNvPr id="602127" name="Text Box 15"/>
          <p:cNvSpPr txBox="1">
            <a:spLocks noChangeArrowheads="1"/>
          </p:cNvSpPr>
          <p:nvPr/>
        </p:nvSpPr>
        <p:spPr bwMode="auto">
          <a:xfrm>
            <a:off x="4414838" y="2649538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2001</a:t>
            </a:r>
          </a:p>
        </p:txBody>
      </p:sp>
      <p:sp>
        <p:nvSpPr>
          <p:cNvPr id="602128" name="Text Box 16"/>
          <p:cNvSpPr txBox="1">
            <a:spLocks noChangeArrowheads="1"/>
          </p:cNvSpPr>
          <p:nvPr/>
        </p:nvSpPr>
        <p:spPr bwMode="auto">
          <a:xfrm>
            <a:off x="5691188" y="2298700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2007</a:t>
            </a:r>
          </a:p>
        </p:txBody>
      </p:sp>
      <p:sp>
        <p:nvSpPr>
          <p:cNvPr id="602129" name="Text Box 17"/>
          <p:cNvSpPr txBox="1">
            <a:spLocks noChangeArrowheads="1"/>
          </p:cNvSpPr>
          <p:nvPr/>
        </p:nvSpPr>
        <p:spPr bwMode="auto">
          <a:xfrm>
            <a:off x="4308476" y="2967038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2001</a:t>
            </a:r>
          </a:p>
        </p:txBody>
      </p:sp>
      <p:sp>
        <p:nvSpPr>
          <p:cNvPr id="602130" name="Rectangle 18"/>
          <p:cNvSpPr>
            <a:spLocks noChangeArrowheads="1"/>
          </p:cNvSpPr>
          <p:nvPr/>
        </p:nvSpPr>
        <p:spPr bwMode="auto">
          <a:xfrm>
            <a:off x="5" y="-268287"/>
            <a:ext cx="3165475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 b="1" dirty="0">
                <a:solidFill>
                  <a:srgbClr val="000000"/>
                </a:solidFill>
              </a:rPr>
              <a:t>LONG RANGE NETWORK</a:t>
            </a:r>
          </a:p>
        </p:txBody>
      </p:sp>
      <p:pic>
        <p:nvPicPr>
          <p:cNvPr id="602132" name="Picture 20" descr="ODU_cropp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3790288"/>
            <a:ext cx="16859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2134" name="Picture 22" descr="unc-logo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5" y="5262563"/>
            <a:ext cx="11350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OOL_redgray_on_light_lg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57" y="3062790"/>
            <a:ext cx="1525588" cy="669224"/>
          </a:xfrm>
          <a:prstGeom prst="rect">
            <a:avLst/>
          </a:prstGeom>
        </p:spPr>
      </p:pic>
      <p:pic>
        <p:nvPicPr>
          <p:cNvPr id="4" name="Picture 3" descr="umass_dartmouth_logo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2" y="2076450"/>
            <a:ext cx="1054100" cy="978866"/>
          </a:xfrm>
          <a:prstGeom prst="rect">
            <a:avLst/>
          </a:prstGeom>
        </p:spPr>
      </p:pic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5381627" y="1968500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2012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6615113" y="1811338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2010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6326189" y="2081213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2013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6" name="Picture 10" descr="final_randd_largegif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6175" y="4661373"/>
            <a:ext cx="211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3613151" y="5456238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2014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7953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0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602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60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602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602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602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602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602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602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60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60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60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withGroup">
                            <p:stCondLst>
                              <p:cond delay="9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602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117" grpId="0"/>
      <p:bldP spid="602118" grpId="0"/>
      <p:bldP spid="602119" grpId="0"/>
      <p:bldP spid="602120" grpId="0"/>
      <p:bldP spid="602121" grpId="0"/>
      <p:bldP spid="602122" grpId="0"/>
      <p:bldP spid="602123" grpId="0"/>
      <p:bldP spid="602124" grpId="0"/>
      <p:bldP spid="602125" grpId="0"/>
      <p:bldP spid="602126" grpId="0"/>
      <p:bldP spid="602127" grpId="0"/>
      <p:bldP spid="602128" grpId="0"/>
      <p:bldP spid="602129" grpId="0"/>
      <p:bldP spid="24" grpId="0"/>
      <p:bldP spid="25" grpId="0"/>
      <p:bldP spid="23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461280" y="23043"/>
            <a:ext cx="6170687" cy="1143480"/>
          </a:xfrm>
        </p:spPr>
        <p:txBody>
          <a:bodyPr/>
          <a:lstStyle/>
          <a:p>
            <a:pPr eaLnBrk="1"/>
            <a:r>
              <a:rPr lang="en-US" altLang="en-US" i="1" smtClean="0"/>
              <a:t>Agenda</a:t>
            </a:r>
          </a:p>
        </p:txBody>
      </p:sp>
      <p:sp>
        <p:nvSpPr>
          <p:cNvPr id="3075" name="Text Box 7"/>
          <p:cNvSpPr txBox="1">
            <a:spLocks noChangeArrowheads="1"/>
          </p:cNvSpPr>
          <p:nvPr/>
        </p:nvSpPr>
        <p:spPr bwMode="auto">
          <a:xfrm>
            <a:off x="1668658" y="1160774"/>
            <a:ext cx="5910380" cy="2424253"/>
          </a:xfrm>
          <a:prstGeom prst="rect">
            <a:avLst/>
          </a:prstGeom>
          <a:solidFill>
            <a:srgbClr val="0033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defTabSz="414772" eaLnBrk="1" fontAlgn="base" hangingPunct="0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903" b="1" dirty="0">
                <a:solidFill>
                  <a:srgbClr val="FFFFFF"/>
                </a:solidFill>
              </a:rPr>
              <a:t>Overview</a:t>
            </a:r>
          </a:p>
          <a:p>
            <a:pPr defTabSz="414772" eaLnBrk="1" fontAlgn="base" hangingPunct="0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903" b="1" dirty="0">
                <a:solidFill>
                  <a:srgbClr val="FFFFFF"/>
                </a:solidFill>
              </a:rPr>
              <a:t>Data </a:t>
            </a:r>
            <a:r>
              <a:rPr lang="en-US" altLang="en-US" sz="2903" b="1" dirty="0" smtClean="0">
                <a:solidFill>
                  <a:srgbClr val="FFFFFF"/>
                </a:solidFill>
              </a:rPr>
              <a:t>Acquisition</a:t>
            </a:r>
            <a:endParaRPr lang="en-US" altLang="en-US" sz="2903" b="1" dirty="0">
              <a:solidFill>
                <a:srgbClr val="FFFFFF"/>
              </a:solidFill>
            </a:endParaRPr>
          </a:p>
          <a:p>
            <a:pPr defTabSz="414772" eaLnBrk="1" fontAlgn="base" hangingPunct="0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903" b="1" dirty="0">
                <a:solidFill>
                  <a:srgbClr val="FFFFFF"/>
                </a:solidFill>
              </a:rPr>
              <a:t>Site Diagnostics</a:t>
            </a:r>
          </a:p>
          <a:p>
            <a:pPr defTabSz="414772" eaLnBrk="1" fontAlgn="base" hangingPunct="0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903" b="1" dirty="0">
                <a:solidFill>
                  <a:srgbClr val="FFFFFF"/>
                </a:solidFill>
              </a:rPr>
              <a:t>Data Distribution</a:t>
            </a:r>
          </a:p>
        </p:txBody>
      </p:sp>
    </p:spTree>
    <p:extLst>
      <p:ext uri="{BB962C8B-B14F-4D97-AF65-F5344CB8AC3E}">
        <p14:creationId xmlns:p14="http://schemas.microsoft.com/office/powerpoint/2010/main" val="317876157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Vessels - </a:t>
            </a:r>
          </a:p>
          <a:p>
            <a:endParaRPr lang="en-US" sz="1400">
              <a:solidFill>
                <a:schemeClr val="bg1"/>
              </a:solidFill>
            </a:endParaRPr>
          </a:p>
          <a:p>
            <a:r>
              <a:rPr lang="en-US" sz="14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6027739" y="3513140"/>
            <a:ext cx="14922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6027743" y="3832223"/>
            <a:ext cx="11779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Ships/ Vessels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6027743" y="4151319"/>
            <a:ext cx="11001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REMUS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6027739" y="4470406"/>
            <a:ext cx="863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Modeling</a:t>
            </a:r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027738" y="4789494"/>
            <a:ext cx="10207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Leadership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440618" y="3513140"/>
            <a:ext cx="7080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CODAR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7440618" y="3832223"/>
            <a:ext cx="7080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Glider</a:t>
            </a:r>
          </a:p>
        </p:txBody>
      </p:sp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7440613" y="4151319"/>
            <a:ext cx="787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Data Vis.</a:t>
            </a:r>
          </a:p>
        </p:txBody>
      </p:sp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7440618" y="4470406"/>
            <a:ext cx="7080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Security</a:t>
            </a:r>
          </a:p>
        </p:txBody>
      </p: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7440618" y="4789494"/>
            <a:ext cx="8651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2" y="3354384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71" name="TextBox 5"/>
          <p:cNvSpPr txBox="1">
            <a:spLocks noChangeArrowheads="1"/>
          </p:cNvSpPr>
          <p:nvPr/>
        </p:nvSpPr>
        <p:spPr bwMode="auto">
          <a:xfrm>
            <a:off x="5257802" y="465683"/>
            <a:ext cx="3762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FFFF"/>
                </a:solidFill>
                <a:latin typeface="News Gothic MT" charset="0"/>
              </a:rPr>
              <a:t>IOOS Relationships</a:t>
            </a:r>
          </a:p>
        </p:txBody>
      </p:sp>
      <p:pic>
        <p:nvPicPr>
          <p:cNvPr id="19472" name="Picture 1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968" y="2943221"/>
            <a:ext cx="3500437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3" name="Pictur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0589" y="536581"/>
            <a:ext cx="4291012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058" y="77894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pic>
        <p:nvPicPr>
          <p:cNvPr id="19475" name="Picture 24" descr="Screen shot 2011-09-26 at 6.39.10 A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5575" y="3155946"/>
            <a:ext cx="32575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6" name="Picture 25" descr="Screen shot 2011-09-26 at 6.39.10 AM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3064" y="3874557"/>
            <a:ext cx="277495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7" name="Picture 26" descr="Screen shot 2011-09-26 at 6.39.10 AM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2" y="4605334"/>
            <a:ext cx="326707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8" name="Picture 27" descr="Screen shot 2011-09-26 at 6.39.10 AM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6102" y="5218109"/>
            <a:ext cx="27114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80" y="906459"/>
            <a:ext cx="1660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International 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62230" y="2003425"/>
            <a:ext cx="16605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5" y="2241551"/>
            <a:ext cx="16621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U.S. Integrated Ocean Observing System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040068" y="155258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837255">
            <a:off x="3530602" y="288290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7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86" name="TextBox 37"/>
          <p:cNvSpPr txBox="1">
            <a:spLocks noChangeArrowheads="1"/>
          </p:cNvSpPr>
          <p:nvPr/>
        </p:nvSpPr>
        <p:spPr bwMode="auto">
          <a:xfrm>
            <a:off x="5365751" y="2508246"/>
            <a:ext cx="3167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Global Ocean Observing System</a:t>
            </a:r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5528740" y="5789619"/>
            <a:ext cx="2481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18</a:t>
            </a:r>
            <a:r>
              <a:rPr lang="en-US" dirty="0" smtClean="0"/>
              <a:t> U.S. Federal </a:t>
            </a:r>
            <a:r>
              <a:rPr lang="en-US" dirty="0"/>
              <a:t>Agencies</a:t>
            </a: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1" y="5707063"/>
            <a:ext cx="24929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11 Regional Associations</a:t>
            </a:r>
          </a:p>
        </p:txBody>
      </p:sp>
    </p:spTree>
    <p:extLst>
      <p:ext uri="{BB962C8B-B14F-4D97-AF65-F5344CB8AC3E}">
        <p14:creationId xmlns:p14="http://schemas.microsoft.com/office/powerpoint/2010/main" val="4059281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3400" y="160528"/>
            <a:ext cx="8153400" cy="6134098"/>
            <a:chOff x="533400" y="457200"/>
            <a:chExt cx="8153400" cy="6134098"/>
          </a:xfrm>
        </p:grpSpPr>
        <p:sp>
          <p:nvSpPr>
            <p:cNvPr id="5" name="Rectangle 4"/>
            <p:cNvSpPr/>
            <p:nvPr/>
          </p:nvSpPr>
          <p:spPr>
            <a:xfrm>
              <a:off x="533400" y="457200"/>
              <a:ext cx="8153400" cy="60198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2" descr="C:\Documents and Settings\RUCool\Desktop\MARCOOS Years 5-9 Sept 2010\Figures\mab_triangles_grad_bkg1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600200" y="2076450"/>
              <a:ext cx="6019799" cy="4514848"/>
            </a:xfrm>
            <a:prstGeom prst="rect">
              <a:avLst/>
            </a:prstGeom>
            <a:noFill/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019800" y="2667000"/>
              <a:ext cx="2667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To seek, discover &amp; apply </a:t>
              </a:r>
              <a:br>
                <a:rPr lang="en-US" sz="1400" b="1" dirty="0" smtClean="0">
                  <a:solidFill>
                    <a:schemeClr val="bg1"/>
                  </a:solidFill>
                </a:rPr>
              </a:br>
              <a:r>
                <a:rPr lang="en-US" sz="1400" b="1" dirty="0" smtClean="0">
                  <a:solidFill>
                    <a:schemeClr val="bg1"/>
                  </a:solidFill>
                </a:rPr>
                <a:t>new knowledge &amp; understanding</a:t>
              </a:r>
            </a:p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of our coastal ocean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 descr="map_codar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7000" y="533400"/>
              <a:ext cx="1850725" cy="1965959"/>
            </a:xfrm>
            <a:prstGeom prst="rect">
              <a:avLst/>
            </a:prstGeom>
            <a:ln w="25400" cap="flat" cmpd="sng" algn="ctr">
              <a:solidFill>
                <a:schemeClr val="tx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Picture 15" descr="map_satellite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5334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/>
          </p:spPr>
        </p:pic>
        <p:sp>
          <p:nvSpPr>
            <p:cNvPr id="13" name="TextBox 12"/>
            <p:cNvSpPr txBox="1"/>
            <p:nvPr/>
          </p:nvSpPr>
          <p:spPr>
            <a:xfrm>
              <a:off x="609600" y="533400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Satellites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67000" y="533400"/>
              <a:ext cx="175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HF-Radar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8" name="Picture 17" descr="map_codar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9874" y="4419600"/>
              <a:ext cx="1850725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18" descr="map_codar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600" y="44196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6781800" y="4444424"/>
              <a:ext cx="1752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Ocean Forecast Ensemble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00" y="44196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effectLst/>
                </a:rPr>
                <a:t>Weather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 Stations</a:t>
              </a:r>
              <a:endParaRPr lang="en-US" sz="1600" b="1" dirty="0">
                <a:solidFill>
                  <a:schemeClr val="bg1"/>
                </a:solidFill>
                <a:effectLst/>
              </a:endParaRPr>
            </a:p>
          </p:txBody>
        </p:sp>
        <p:pic>
          <p:nvPicPr>
            <p:cNvPr id="20" name="Picture 19" descr="MARACOOS_logo_300dpi_transparent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43200" y="5562600"/>
              <a:ext cx="3715074" cy="707442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3931757" y="2694801"/>
              <a:ext cx="140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Population Density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3" name="Picture 2" descr="C:\Documents and Settings\RUCool\Desktop\marcoos_dot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24400" y="533400"/>
              <a:ext cx="1828800" cy="1981200"/>
            </a:xfrm>
            <a:prstGeom prst="rect">
              <a:avLst/>
            </a:prstGeom>
            <a:noFill/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47244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Gliders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0" b="7743"/>
            <a:stretch>
              <a:fillRect/>
            </a:stretch>
          </p:blipFill>
          <p:spPr>
            <a:xfrm>
              <a:off x="6781800" y="546345"/>
              <a:ext cx="1793947" cy="1984437"/>
            </a:xfrm>
            <a:prstGeom prst="rect">
              <a:avLst/>
            </a:prstGeom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67818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Drifters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26" descr="IOOSlogoWhiteRGB.gif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5800" y="2743200"/>
              <a:ext cx="1648485" cy="661753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2" name="Picture 21" descr="map_codar.bmp"/>
            <p:cNvPicPr>
              <a:picLocks noChangeAspect="1"/>
            </p:cNvPicPr>
            <p:nvPr/>
          </p:nvPicPr>
          <p:blipFill>
            <a:blip r:embed="rId7" cstate="print"/>
            <a:srcRect l="91481" t="14414" r="1314" b="80378"/>
            <a:stretch>
              <a:fillRect/>
            </a:stretch>
          </p:blipFill>
          <p:spPr>
            <a:xfrm>
              <a:off x="1576387" y="5053013"/>
              <a:ext cx="133350" cy="102394"/>
            </a:xfrm>
            <a:prstGeom prst="rect">
              <a:avLst/>
            </a:prstGeom>
            <a:ln w="25400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862906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5"/>
          <p:cNvSpPr txBox="1">
            <a:spLocks noChangeArrowheads="1"/>
          </p:cNvSpPr>
          <p:nvPr/>
        </p:nvSpPr>
        <p:spPr bwMode="auto">
          <a:xfrm>
            <a:off x="0" y="3811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MARACOOS REGIONAL THEMES &amp; SUCCESS STORIES</a:t>
            </a:r>
            <a:endParaRPr lang="en-US" sz="2400" b="1" dirty="0">
              <a:solidFill>
                <a:srgbClr val="000000"/>
              </a:solidFill>
              <a:latin typeface="+mj-lt"/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52226" name="Picture 8" descr="Screen shot 2010-11-12 at 4.44.53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05" y="823913"/>
            <a:ext cx="371316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" y="3524780"/>
            <a:ext cx="38629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2) Ecosystem Decision Support - Fisheries</a:t>
            </a:r>
          </a:p>
        </p:txBody>
      </p:sp>
      <p:pic>
        <p:nvPicPr>
          <p:cNvPr id="52228" name="Picture 7" descr="Screen shot 2011-02-14 at 9.58.30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88" y="3878801"/>
            <a:ext cx="3268662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9" descr="05040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4365" y="821799"/>
            <a:ext cx="1745720" cy="25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2" descr="05040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0672" y="846668"/>
            <a:ext cx="2455333" cy="248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653369" y="3835932"/>
            <a:ext cx="3045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4) Coastal Inundation - Flooding</a:t>
            </a:r>
          </a:p>
        </p:txBody>
      </p:sp>
      <p:pic>
        <p:nvPicPr>
          <p:cNvPr id="52232" name="Picture 12" descr="Screen shot 2011-02-14 at 10.29.08 PM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9855" y="4128430"/>
            <a:ext cx="3219978" cy="1967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3" name="TextBox 13"/>
          <p:cNvSpPr txBox="1">
            <a:spLocks noChangeArrowheads="1"/>
          </p:cNvSpPr>
          <p:nvPr/>
        </p:nvSpPr>
        <p:spPr bwMode="auto">
          <a:xfrm>
            <a:off x="6564843" y="3456524"/>
            <a:ext cx="24627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5) Energy – Offshore Wind</a:t>
            </a:r>
          </a:p>
        </p:txBody>
      </p:sp>
      <p:pic>
        <p:nvPicPr>
          <p:cNvPr id="52234" name="Picture 14" descr="Areas-Under-Consideration-for-Wind-Energy-Areas.pd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9794" y="3736446"/>
            <a:ext cx="2037292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75170" y="477315"/>
            <a:ext cx="30724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1400" b="1" dirty="0">
                <a:solidFill>
                  <a:srgbClr val="000000"/>
                </a:solidFill>
              </a:rPr>
              <a:t>1) Maritime Operations – Safety at Sea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4093633" y="477315"/>
            <a:ext cx="44037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1400" b="1" dirty="0">
                <a:solidFill>
                  <a:srgbClr val="000000"/>
                </a:solidFill>
              </a:rPr>
              <a:t>3) Water Quality – a) Floatables, </a:t>
            </a:r>
            <a:r>
              <a:rPr lang="en-US" sz="1400" b="1" dirty="0" err="1">
                <a:solidFill>
                  <a:srgbClr val="000000"/>
                </a:solidFill>
              </a:rPr>
              <a:t>b</a:t>
            </a:r>
            <a:r>
              <a:rPr lang="en-US" sz="1400" b="1" dirty="0">
                <a:solidFill>
                  <a:srgbClr val="000000"/>
                </a:solidFill>
              </a:rPr>
              <a:t>) Hypoxia, </a:t>
            </a:r>
            <a:r>
              <a:rPr lang="en-US" sz="1400" b="1" dirty="0" err="1">
                <a:solidFill>
                  <a:srgbClr val="000000"/>
                </a:solidFill>
              </a:rPr>
              <a:t>c</a:t>
            </a:r>
            <a:r>
              <a:rPr lang="en-US" sz="1400" b="1" dirty="0">
                <a:solidFill>
                  <a:srgbClr val="000000"/>
                </a:solidFill>
              </a:rPr>
              <a:t>) Nutrients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5" y="6324601"/>
            <a:ext cx="1197601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Since 2007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1403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Themes and Capabilities</a:t>
            </a:r>
            <a:endParaRPr lang="en-US" dirty="0"/>
          </a:p>
        </p:txBody>
      </p:sp>
      <p:pic>
        <p:nvPicPr>
          <p:cNvPr id="3" name="Picture 2" descr="MARACOOS_Capabilities_Them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"/>
          <a:stretch/>
        </p:blipFill>
        <p:spPr>
          <a:xfrm>
            <a:off x="0" y="1706033"/>
            <a:ext cx="9144000" cy="345718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451100" y="1739900"/>
            <a:ext cx="1524000" cy="345440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02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118206426_2340b3d5e9_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9"/>
            <a:ext cx="91440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/>
              <a:t>                                      Success Stories – Making a Difference</a:t>
            </a:r>
          </a:p>
          <a:p>
            <a:pPr eaLnBrk="1" hangingPunct="1"/>
            <a:endParaRPr lang="en-US" b="1" dirty="0"/>
          </a:p>
          <a:p>
            <a:pPr eaLnBrk="1" hangingPunct="1"/>
            <a:r>
              <a:rPr lang="en-US" b="1" i="1" dirty="0"/>
              <a:t>Optimizing HF Radar for SAR using USCG Surface Drifters</a:t>
            </a:r>
          </a:p>
          <a:p>
            <a:pPr eaLnBrk="1" hangingPunct="1"/>
            <a:endParaRPr lang="en-US" sz="2000" b="1" i="1" dirty="0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" y="4114810"/>
            <a:ext cx="428998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Art Allen </a:t>
            </a:r>
          </a:p>
          <a:p>
            <a:pPr eaLnBrk="1" hangingPunct="1"/>
            <a:r>
              <a:rPr lang="en-US" sz="2000" b="1" dirty="0"/>
              <a:t>U.S. Coast Guard</a:t>
            </a:r>
          </a:p>
          <a:p>
            <a:pPr eaLnBrk="1" hangingPunct="1"/>
            <a:endParaRPr lang="en-US" sz="2000" b="1" dirty="0"/>
          </a:p>
          <a:p>
            <a:pPr eaLnBrk="1" hangingPunct="1"/>
            <a:r>
              <a:rPr lang="en-US" sz="2000" b="1" dirty="0"/>
              <a:t>Scott Glenn</a:t>
            </a:r>
          </a:p>
          <a:p>
            <a:pPr eaLnBrk="1" hangingPunct="1"/>
            <a:r>
              <a:rPr lang="en-US" sz="2000" b="1" dirty="0"/>
              <a:t>Rutgers University</a:t>
            </a:r>
          </a:p>
          <a:p>
            <a:pPr eaLnBrk="1" hangingPunct="1"/>
            <a:endParaRPr lang="en-US" sz="2000" b="1" dirty="0"/>
          </a:p>
          <a:p>
            <a:pPr eaLnBrk="1" hangingPunct="1"/>
            <a:r>
              <a:rPr lang="en-US" sz="2000" b="1" dirty="0"/>
              <a:t>and the Mid-Atlantic Regional</a:t>
            </a:r>
          </a:p>
          <a:p>
            <a:pPr eaLnBrk="1" hangingPunct="1"/>
            <a:r>
              <a:rPr lang="en-US" sz="2000" b="1" dirty="0"/>
              <a:t>Coastal Ocean Observing System</a:t>
            </a:r>
          </a:p>
        </p:txBody>
      </p:sp>
      <p:pic>
        <p:nvPicPr>
          <p:cNvPr id="30725" name="Picture 5" descr="1468414560_d638cdb7d2_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4800600"/>
            <a:ext cx="2438400" cy="1828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1490972357_d86649c7e2_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5" y="4419600"/>
            <a:ext cx="2130425" cy="2286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NOAA_0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5" y="1524000"/>
            <a:ext cx="1326745" cy="1272592"/>
          </a:xfrm>
          <a:prstGeom prst="rect">
            <a:avLst/>
          </a:prstGeom>
        </p:spPr>
      </p:pic>
      <p:pic>
        <p:nvPicPr>
          <p:cNvPr id="3" name="Picture 2" descr="MARACOOS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"/>
            <a:ext cx="3175000" cy="547626"/>
          </a:xfrm>
          <a:prstGeom prst="rect">
            <a:avLst/>
          </a:prstGeom>
        </p:spPr>
      </p:pic>
      <p:pic>
        <p:nvPicPr>
          <p:cNvPr id="6" name="Picture 5" descr="Coast Guard Search and Rescue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5" y="1524000"/>
            <a:ext cx="1224259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0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1" y="2019306"/>
            <a:ext cx="4295775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90" y="2009781"/>
            <a:ext cx="4295775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latin typeface="Arial" charset="0"/>
              </a:rPr>
              <a:t>Search Area After 96 Hours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HYCOM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36,000 km</a:t>
            </a:r>
            <a:r>
              <a:rPr lang="en-US" baseline="30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CODAR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12,000 km</a:t>
            </a:r>
            <a:r>
              <a:rPr lang="en-US" baseline="30000">
                <a:solidFill>
                  <a:srgbClr val="000000"/>
                </a:solidFill>
              </a:rPr>
              <a:t>2</a:t>
            </a: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292350" y="4340235"/>
            <a:ext cx="1179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FF3300"/>
                </a:solidFill>
              </a:rPr>
              <a:t>232 km</a:t>
            </a: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3171830" y="4537075"/>
            <a:ext cx="1006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H="1">
            <a:off x="1743080" y="4533900"/>
            <a:ext cx="625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079501" y="3429004"/>
            <a:ext cx="1179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FF3300"/>
                </a:solidFill>
              </a:rPr>
              <a:t>154 km</a:t>
            </a: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1538288" y="3744918"/>
            <a:ext cx="0" cy="5349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H="1" flipV="1">
            <a:off x="1541468" y="2709873"/>
            <a:ext cx="3175" cy="7191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6389689" y="4391035"/>
            <a:ext cx="11795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</a:rPr>
              <a:t>123 km</a:t>
            </a:r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7275518" y="4597400"/>
            <a:ext cx="261937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 flipV="1">
            <a:off x="6230940" y="4606935"/>
            <a:ext cx="252412" cy="31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5708651" y="3581407"/>
            <a:ext cx="1179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</a:rPr>
              <a:t>100 km</a:t>
            </a:r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6167438" y="3897320"/>
            <a:ext cx="0" cy="4286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H="1" flipV="1">
            <a:off x="6170618" y="3317875"/>
            <a:ext cx="3175" cy="2635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38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doc_front_page_0505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701040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2" y="39688"/>
            <a:ext cx="95043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May 4, 2009: After a year of testing, NOAA  Announces on </a:t>
            </a:r>
          </a:p>
          <a:p>
            <a:pPr eaLnBrk="1" hangingPunct="1"/>
            <a:r>
              <a:rPr lang="en-US" b="1"/>
              <a:t>U.S. Department of Commerce Website that</a:t>
            </a:r>
          </a:p>
          <a:p>
            <a:pPr eaLnBrk="1" hangingPunct="1"/>
            <a:r>
              <a:rPr lang="en-US" b="1"/>
              <a:t>MARACOOS CODAR is Operational in SAROPS</a:t>
            </a:r>
          </a:p>
        </p:txBody>
      </p:sp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7086600" y="1371605"/>
            <a:ext cx="20574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U.S. IOOS Goal for 2010-2011: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Bring all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sustained regional-scale  HFR networks up to operational status in USCG SAROPS</a:t>
            </a:r>
          </a:p>
          <a:p>
            <a:pPr eaLnBrk="1" hangingPunct="1"/>
            <a:endParaRPr lang="en-US" sz="1800">
              <a:solidFill>
                <a:srgbClr val="000000"/>
              </a:solidFill>
            </a:endParaRP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3 West Coast Regions for 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California &amp; Oregon</a:t>
            </a:r>
          </a:p>
        </p:txBody>
      </p:sp>
    </p:spTree>
    <p:extLst>
      <p:ext uri="{BB962C8B-B14F-4D97-AF65-F5344CB8AC3E}">
        <p14:creationId xmlns:p14="http://schemas.microsoft.com/office/powerpoint/2010/main" val="3503781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/>
          <p:cNvSpPr>
            <a:spLocks noChangeArrowheads="1"/>
          </p:cNvSpPr>
          <p:nvPr/>
        </p:nvSpPr>
        <p:spPr bwMode="auto">
          <a:xfrm>
            <a:off x="1236665" y="933450"/>
            <a:ext cx="485775" cy="4833938"/>
          </a:xfrm>
          <a:prstGeom prst="rect">
            <a:avLst/>
          </a:prstGeom>
          <a:gradFill rotWithShape="1">
            <a:gsLst>
              <a:gs pos="0">
                <a:srgbClr val="404040">
                  <a:alpha val="20000"/>
                </a:srgbClr>
              </a:gs>
              <a:gs pos="100000">
                <a:srgbClr val="0D0D0D">
                  <a:alpha val="20000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101" name="Rectangle 100"/>
          <p:cNvSpPr>
            <a:spLocks noChangeArrowheads="1"/>
          </p:cNvSpPr>
          <p:nvPr/>
        </p:nvSpPr>
        <p:spPr bwMode="auto">
          <a:xfrm>
            <a:off x="219080" y="933450"/>
            <a:ext cx="530225" cy="4833938"/>
          </a:xfrm>
          <a:prstGeom prst="rect">
            <a:avLst/>
          </a:prstGeom>
          <a:gradFill rotWithShape="1">
            <a:gsLst>
              <a:gs pos="0">
                <a:srgbClr val="404040">
                  <a:alpha val="20000"/>
                </a:srgbClr>
              </a:gs>
              <a:gs pos="100000">
                <a:srgbClr val="0D0D0D">
                  <a:alpha val="20000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134"/>
          <p:cNvSpPr>
            <a:spLocks noChangeArrowheads="1"/>
          </p:cNvSpPr>
          <p:nvPr/>
        </p:nvSpPr>
        <p:spPr bwMode="auto">
          <a:xfrm>
            <a:off x="3227390" y="914400"/>
            <a:ext cx="485775" cy="4833938"/>
          </a:xfrm>
          <a:prstGeom prst="rect">
            <a:avLst/>
          </a:prstGeom>
          <a:gradFill rotWithShape="1">
            <a:gsLst>
              <a:gs pos="0">
                <a:srgbClr val="404040">
                  <a:alpha val="20000"/>
                </a:srgbClr>
              </a:gs>
              <a:gs pos="100000">
                <a:srgbClr val="0D0D0D">
                  <a:alpha val="20000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136" name="Rectangle 135"/>
          <p:cNvSpPr>
            <a:spLocks noChangeArrowheads="1"/>
          </p:cNvSpPr>
          <p:nvPr/>
        </p:nvSpPr>
        <p:spPr bwMode="auto">
          <a:xfrm>
            <a:off x="4200527" y="914400"/>
            <a:ext cx="485775" cy="4833938"/>
          </a:xfrm>
          <a:prstGeom prst="rect">
            <a:avLst/>
          </a:prstGeom>
          <a:gradFill rotWithShape="1">
            <a:gsLst>
              <a:gs pos="0">
                <a:srgbClr val="404040">
                  <a:alpha val="20000"/>
                </a:srgbClr>
              </a:gs>
              <a:gs pos="100000">
                <a:srgbClr val="0D0D0D">
                  <a:alpha val="20000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137" name="Rectangle 136"/>
          <p:cNvSpPr>
            <a:spLocks noChangeArrowheads="1"/>
          </p:cNvSpPr>
          <p:nvPr/>
        </p:nvSpPr>
        <p:spPr bwMode="auto">
          <a:xfrm>
            <a:off x="5173664" y="914400"/>
            <a:ext cx="485775" cy="4833938"/>
          </a:xfrm>
          <a:prstGeom prst="rect">
            <a:avLst/>
          </a:prstGeom>
          <a:gradFill rotWithShape="1">
            <a:gsLst>
              <a:gs pos="0">
                <a:srgbClr val="404040">
                  <a:alpha val="20000"/>
                </a:srgbClr>
              </a:gs>
              <a:gs pos="100000">
                <a:srgbClr val="0D0D0D">
                  <a:alpha val="20000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138" name="Rectangle 137"/>
          <p:cNvSpPr>
            <a:spLocks noChangeArrowheads="1"/>
          </p:cNvSpPr>
          <p:nvPr/>
        </p:nvSpPr>
        <p:spPr bwMode="auto">
          <a:xfrm>
            <a:off x="6146801" y="914400"/>
            <a:ext cx="485775" cy="4833938"/>
          </a:xfrm>
          <a:prstGeom prst="rect">
            <a:avLst/>
          </a:prstGeom>
          <a:gradFill rotWithShape="1">
            <a:gsLst>
              <a:gs pos="0">
                <a:srgbClr val="404040">
                  <a:alpha val="20000"/>
                </a:srgbClr>
              </a:gs>
              <a:gs pos="100000">
                <a:srgbClr val="0D0D0D">
                  <a:alpha val="20000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139" name="Rectangle 138"/>
          <p:cNvSpPr>
            <a:spLocks noChangeArrowheads="1"/>
          </p:cNvSpPr>
          <p:nvPr/>
        </p:nvSpPr>
        <p:spPr bwMode="auto">
          <a:xfrm>
            <a:off x="7118355" y="914400"/>
            <a:ext cx="487363" cy="4833938"/>
          </a:xfrm>
          <a:prstGeom prst="rect">
            <a:avLst/>
          </a:prstGeom>
          <a:gradFill rotWithShape="1">
            <a:gsLst>
              <a:gs pos="0">
                <a:srgbClr val="404040">
                  <a:alpha val="20000"/>
                </a:srgbClr>
              </a:gs>
              <a:gs pos="100000">
                <a:srgbClr val="0D0D0D">
                  <a:alpha val="20000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140" name="Rectangle 139"/>
          <p:cNvSpPr>
            <a:spLocks noChangeArrowheads="1"/>
          </p:cNvSpPr>
          <p:nvPr/>
        </p:nvSpPr>
        <p:spPr bwMode="auto">
          <a:xfrm>
            <a:off x="8091488" y="914400"/>
            <a:ext cx="487362" cy="4833938"/>
          </a:xfrm>
          <a:prstGeom prst="rect">
            <a:avLst/>
          </a:prstGeom>
          <a:gradFill rotWithShape="1">
            <a:gsLst>
              <a:gs pos="0">
                <a:srgbClr val="404040">
                  <a:alpha val="20000"/>
                </a:srgbClr>
              </a:gs>
              <a:gs pos="100000">
                <a:srgbClr val="0D0D0D">
                  <a:alpha val="20000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100"/>
          <p:cNvSpPr>
            <a:spLocks noChangeArrowheads="1"/>
          </p:cNvSpPr>
          <p:nvPr/>
        </p:nvSpPr>
        <p:spPr bwMode="auto">
          <a:xfrm>
            <a:off x="2209805" y="914400"/>
            <a:ext cx="530225" cy="4833938"/>
          </a:xfrm>
          <a:prstGeom prst="rect">
            <a:avLst/>
          </a:prstGeom>
          <a:gradFill rotWithShape="1">
            <a:gsLst>
              <a:gs pos="0">
                <a:srgbClr val="404040">
                  <a:alpha val="20000"/>
                </a:srgbClr>
              </a:gs>
              <a:gs pos="100000">
                <a:srgbClr val="0D0D0D">
                  <a:alpha val="20000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 rot="5400000" flipH="1" flipV="1">
            <a:off x="-184150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 flipH="1" flipV="1">
            <a:off x="1319213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 flipH="1" flipV="1">
            <a:off x="346075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 flipH="1" flipV="1">
            <a:off x="833438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 flipH="1" flipV="1">
            <a:off x="1806575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 flipH="1" flipV="1">
            <a:off x="2292350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 flipH="1" flipV="1">
            <a:off x="2779713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5400000" flipH="1" flipV="1">
            <a:off x="3265488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5400000" flipH="1" flipV="1">
            <a:off x="3752850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rot="5400000" flipH="1" flipV="1">
            <a:off x="4238625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5400000" flipH="1" flipV="1">
            <a:off x="4724400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rot="5400000" flipH="1" flipV="1">
            <a:off x="5211763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 flipH="1" flipV="1">
            <a:off x="5697538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5400000" flipH="1" flipV="1">
            <a:off x="6184900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Extract 50"/>
          <p:cNvSpPr>
            <a:spLocks noChangeArrowheads="1"/>
          </p:cNvSpPr>
          <p:nvPr/>
        </p:nvSpPr>
        <p:spPr bwMode="auto">
          <a:xfrm>
            <a:off x="7561263" y="5702300"/>
            <a:ext cx="88900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5626" name="Title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914400"/>
          </a:xfrm>
          <a:solidFill>
            <a:schemeClr val="bg1"/>
          </a:solidFill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600">
                <a:solidFill>
                  <a:schemeClr val="bg2"/>
                </a:solidFill>
                <a:latin typeface="Arial" charset="0"/>
                <a:cs typeface="Times New Roman" charset="0"/>
              </a:rPr>
              <a:t>HFR Current Mapping Product Development </a:t>
            </a:r>
            <a:br>
              <a:rPr lang="en-US" sz="2600">
                <a:solidFill>
                  <a:schemeClr val="bg2"/>
                </a:solidFill>
                <a:latin typeface="Arial" charset="0"/>
                <a:cs typeface="Times New Roman" charset="0"/>
              </a:rPr>
            </a:br>
            <a:r>
              <a:rPr lang="en-US" sz="2600">
                <a:solidFill>
                  <a:schemeClr val="bg2"/>
                </a:solidFill>
                <a:latin typeface="Arial" charset="0"/>
                <a:cs typeface="Times New Roman" charset="0"/>
              </a:rPr>
              <a:t>Road Map for Search and Rescue</a:t>
            </a:r>
          </a:p>
        </p:txBody>
      </p:sp>
      <p:sp>
        <p:nvSpPr>
          <p:cNvPr id="25627" name="TextBox 3"/>
          <p:cNvSpPr txBox="1">
            <a:spLocks noChangeArrowheads="1"/>
          </p:cNvSpPr>
          <p:nvPr/>
        </p:nvSpPr>
        <p:spPr bwMode="auto">
          <a:xfrm>
            <a:off x="1957388" y="5773738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  <a:latin typeface="Calibri" charset="0"/>
              </a:rPr>
              <a:t>2002</a:t>
            </a:r>
          </a:p>
        </p:txBody>
      </p:sp>
      <p:sp>
        <p:nvSpPr>
          <p:cNvPr id="25628" name="TextBox 4"/>
          <p:cNvSpPr txBox="1">
            <a:spLocks noChangeArrowheads="1"/>
          </p:cNvSpPr>
          <p:nvPr/>
        </p:nvSpPr>
        <p:spPr bwMode="auto">
          <a:xfrm>
            <a:off x="2466975" y="5773738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  <a:latin typeface="Calibri" charset="0"/>
              </a:rPr>
              <a:t>2003</a:t>
            </a:r>
          </a:p>
        </p:txBody>
      </p:sp>
      <p:sp>
        <p:nvSpPr>
          <p:cNvPr id="25629" name="TextBox 5"/>
          <p:cNvSpPr txBox="1">
            <a:spLocks noChangeArrowheads="1"/>
          </p:cNvSpPr>
          <p:nvPr/>
        </p:nvSpPr>
        <p:spPr bwMode="auto">
          <a:xfrm>
            <a:off x="2954338" y="5773738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  <a:latin typeface="Calibri" charset="0"/>
              </a:rPr>
              <a:t>2004</a:t>
            </a:r>
          </a:p>
        </p:txBody>
      </p:sp>
      <p:sp>
        <p:nvSpPr>
          <p:cNvPr id="25630" name="TextBox 6"/>
          <p:cNvSpPr txBox="1">
            <a:spLocks noChangeArrowheads="1"/>
          </p:cNvSpPr>
          <p:nvPr/>
        </p:nvSpPr>
        <p:spPr bwMode="auto">
          <a:xfrm>
            <a:off x="3440113" y="5773738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  <a:latin typeface="Calibri" charset="0"/>
              </a:rPr>
              <a:t>2005</a:t>
            </a:r>
          </a:p>
        </p:txBody>
      </p:sp>
      <p:sp>
        <p:nvSpPr>
          <p:cNvPr id="25631" name="TextBox 7"/>
          <p:cNvSpPr txBox="1">
            <a:spLocks noChangeArrowheads="1"/>
          </p:cNvSpPr>
          <p:nvPr/>
        </p:nvSpPr>
        <p:spPr bwMode="auto">
          <a:xfrm>
            <a:off x="3927475" y="5773738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  <a:latin typeface="Calibri" charset="0"/>
              </a:rPr>
              <a:t>2006</a:t>
            </a:r>
          </a:p>
        </p:txBody>
      </p:sp>
      <p:sp>
        <p:nvSpPr>
          <p:cNvPr id="25632" name="TextBox 8"/>
          <p:cNvSpPr txBox="1">
            <a:spLocks noChangeArrowheads="1"/>
          </p:cNvSpPr>
          <p:nvPr/>
        </p:nvSpPr>
        <p:spPr bwMode="auto">
          <a:xfrm>
            <a:off x="4413250" y="5773738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  <a:latin typeface="Calibri" charset="0"/>
              </a:rPr>
              <a:t>2007</a:t>
            </a:r>
          </a:p>
        </p:txBody>
      </p:sp>
      <p:sp>
        <p:nvSpPr>
          <p:cNvPr id="25633" name="TextBox 9"/>
          <p:cNvSpPr txBox="1">
            <a:spLocks noChangeArrowheads="1"/>
          </p:cNvSpPr>
          <p:nvPr/>
        </p:nvSpPr>
        <p:spPr bwMode="auto">
          <a:xfrm>
            <a:off x="4900613" y="5773738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  <a:latin typeface="Calibri" charset="0"/>
              </a:rPr>
              <a:t>2008</a:t>
            </a:r>
          </a:p>
        </p:txBody>
      </p:sp>
      <p:sp>
        <p:nvSpPr>
          <p:cNvPr id="25634" name="TextBox 10"/>
          <p:cNvSpPr txBox="1">
            <a:spLocks noChangeArrowheads="1"/>
          </p:cNvSpPr>
          <p:nvPr/>
        </p:nvSpPr>
        <p:spPr bwMode="auto">
          <a:xfrm>
            <a:off x="5386388" y="5773738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  <a:latin typeface="Calibri" charset="0"/>
              </a:rPr>
              <a:t>2009</a:t>
            </a:r>
          </a:p>
        </p:txBody>
      </p:sp>
      <p:sp>
        <p:nvSpPr>
          <p:cNvPr id="25635" name="TextBox 11"/>
          <p:cNvSpPr txBox="1">
            <a:spLocks noChangeArrowheads="1"/>
          </p:cNvSpPr>
          <p:nvPr/>
        </p:nvSpPr>
        <p:spPr bwMode="auto">
          <a:xfrm>
            <a:off x="5873750" y="5773738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  <a:latin typeface="Calibri" charset="0"/>
              </a:rPr>
              <a:t>2010</a:t>
            </a:r>
          </a:p>
        </p:txBody>
      </p:sp>
      <p:sp>
        <p:nvSpPr>
          <p:cNvPr id="25636" name="TextBox 12"/>
          <p:cNvSpPr txBox="1">
            <a:spLocks noChangeArrowheads="1"/>
          </p:cNvSpPr>
          <p:nvPr/>
        </p:nvSpPr>
        <p:spPr bwMode="auto">
          <a:xfrm>
            <a:off x="6359525" y="5773738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  <a:latin typeface="Calibri" charset="0"/>
              </a:rPr>
              <a:t>2011</a:t>
            </a:r>
          </a:p>
        </p:txBody>
      </p:sp>
      <p:sp>
        <p:nvSpPr>
          <p:cNvPr id="25637" name="TextBox 13"/>
          <p:cNvSpPr txBox="1">
            <a:spLocks noChangeArrowheads="1"/>
          </p:cNvSpPr>
          <p:nvPr/>
        </p:nvSpPr>
        <p:spPr bwMode="auto">
          <a:xfrm>
            <a:off x="6846888" y="5773738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  <a:latin typeface="Calibri" charset="0"/>
              </a:rPr>
              <a:t>2012</a:t>
            </a:r>
          </a:p>
        </p:txBody>
      </p:sp>
      <p:sp>
        <p:nvSpPr>
          <p:cNvPr id="25638" name="TextBox 14"/>
          <p:cNvSpPr txBox="1">
            <a:spLocks noChangeArrowheads="1"/>
          </p:cNvSpPr>
          <p:nvPr/>
        </p:nvSpPr>
        <p:spPr bwMode="auto">
          <a:xfrm>
            <a:off x="7332663" y="5773738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  <a:latin typeface="Calibri" charset="0"/>
              </a:rPr>
              <a:t>2013</a:t>
            </a:r>
          </a:p>
        </p:txBody>
      </p:sp>
      <p:sp>
        <p:nvSpPr>
          <p:cNvPr id="25639" name="TextBox 15"/>
          <p:cNvSpPr txBox="1">
            <a:spLocks noChangeArrowheads="1"/>
          </p:cNvSpPr>
          <p:nvPr/>
        </p:nvSpPr>
        <p:spPr bwMode="auto">
          <a:xfrm>
            <a:off x="7820025" y="5773738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  <a:latin typeface="Calibri" charset="0"/>
              </a:rPr>
              <a:t>2014</a:t>
            </a:r>
          </a:p>
        </p:txBody>
      </p:sp>
      <p:sp>
        <p:nvSpPr>
          <p:cNvPr id="25640" name="TextBox 16"/>
          <p:cNvSpPr txBox="1">
            <a:spLocks noChangeArrowheads="1"/>
          </p:cNvSpPr>
          <p:nvPr/>
        </p:nvSpPr>
        <p:spPr bwMode="auto">
          <a:xfrm>
            <a:off x="8305800" y="5773738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  <a:latin typeface="Calibri" charset="0"/>
              </a:rPr>
              <a:t>2015</a:t>
            </a:r>
          </a:p>
        </p:txBody>
      </p:sp>
      <p:sp>
        <p:nvSpPr>
          <p:cNvPr id="38" name="Extract 37"/>
          <p:cNvSpPr>
            <a:spLocks noChangeArrowheads="1"/>
          </p:cNvSpPr>
          <p:nvPr/>
        </p:nvSpPr>
        <p:spPr bwMode="auto">
          <a:xfrm>
            <a:off x="2165352" y="5702300"/>
            <a:ext cx="88900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39" name="Extract 38"/>
          <p:cNvSpPr>
            <a:spLocks noChangeArrowheads="1"/>
          </p:cNvSpPr>
          <p:nvPr/>
        </p:nvSpPr>
        <p:spPr bwMode="auto">
          <a:xfrm>
            <a:off x="2695575" y="5702300"/>
            <a:ext cx="88900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40" name="Extract 39"/>
          <p:cNvSpPr>
            <a:spLocks noChangeArrowheads="1"/>
          </p:cNvSpPr>
          <p:nvPr/>
        </p:nvSpPr>
        <p:spPr bwMode="auto">
          <a:xfrm>
            <a:off x="3182940" y="5702300"/>
            <a:ext cx="88900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41" name="Extract 40"/>
          <p:cNvSpPr>
            <a:spLocks noChangeArrowheads="1"/>
          </p:cNvSpPr>
          <p:nvPr/>
        </p:nvSpPr>
        <p:spPr bwMode="auto">
          <a:xfrm>
            <a:off x="3668715" y="5702300"/>
            <a:ext cx="88900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42" name="Extract 41"/>
          <p:cNvSpPr>
            <a:spLocks noChangeArrowheads="1"/>
          </p:cNvSpPr>
          <p:nvPr/>
        </p:nvSpPr>
        <p:spPr bwMode="auto">
          <a:xfrm>
            <a:off x="4156077" y="5702300"/>
            <a:ext cx="88900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43" name="Extract 42"/>
          <p:cNvSpPr>
            <a:spLocks noChangeArrowheads="1"/>
          </p:cNvSpPr>
          <p:nvPr/>
        </p:nvSpPr>
        <p:spPr bwMode="auto">
          <a:xfrm>
            <a:off x="4641850" y="5702300"/>
            <a:ext cx="88900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44" name="Extract 43"/>
          <p:cNvSpPr>
            <a:spLocks noChangeArrowheads="1"/>
          </p:cNvSpPr>
          <p:nvPr/>
        </p:nvSpPr>
        <p:spPr bwMode="auto">
          <a:xfrm>
            <a:off x="5129213" y="5702300"/>
            <a:ext cx="87312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46" name="Extract 45"/>
          <p:cNvSpPr>
            <a:spLocks noChangeArrowheads="1"/>
          </p:cNvSpPr>
          <p:nvPr/>
        </p:nvSpPr>
        <p:spPr bwMode="auto">
          <a:xfrm>
            <a:off x="5614989" y="5702300"/>
            <a:ext cx="88900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47" name="Extract 46"/>
          <p:cNvSpPr>
            <a:spLocks noChangeArrowheads="1"/>
          </p:cNvSpPr>
          <p:nvPr/>
        </p:nvSpPr>
        <p:spPr bwMode="auto">
          <a:xfrm>
            <a:off x="6102355" y="5702300"/>
            <a:ext cx="87313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48" name="Extract 47"/>
          <p:cNvSpPr>
            <a:spLocks noChangeArrowheads="1"/>
          </p:cNvSpPr>
          <p:nvPr/>
        </p:nvSpPr>
        <p:spPr bwMode="auto">
          <a:xfrm>
            <a:off x="6588126" y="5702300"/>
            <a:ext cx="88900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Extract 48"/>
          <p:cNvSpPr>
            <a:spLocks noChangeArrowheads="1"/>
          </p:cNvSpPr>
          <p:nvPr/>
        </p:nvSpPr>
        <p:spPr bwMode="auto">
          <a:xfrm>
            <a:off x="7075488" y="5702300"/>
            <a:ext cx="87312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50" name="Extract 49"/>
          <p:cNvSpPr>
            <a:spLocks noChangeArrowheads="1"/>
          </p:cNvSpPr>
          <p:nvPr/>
        </p:nvSpPr>
        <p:spPr bwMode="auto">
          <a:xfrm>
            <a:off x="8048630" y="5702300"/>
            <a:ext cx="87313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52" name="Extract 51"/>
          <p:cNvSpPr>
            <a:spLocks noChangeArrowheads="1"/>
          </p:cNvSpPr>
          <p:nvPr/>
        </p:nvSpPr>
        <p:spPr bwMode="auto">
          <a:xfrm>
            <a:off x="8534400" y="5702300"/>
            <a:ext cx="88900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Minus 34"/>
          <p:cNvSpPr/>
          <p:nvPr/>
        </p:nvSpPr>
        <p:spPr>
          <a:xfrm>
            <a:off x="-1600200" y="5324475"/>
            <a:ext cx="11774488" cy="935038"/>
          </a:xfrm>
          <a:prstGeom prst="mathMinus">
            <a:avLst>
              <a:gd name="adj1" fmla="val 3192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  <a:ln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5655" name="Picture 110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3" y="6140460"/>
            <a:ext cx="105886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56" name="Picture 111" descr="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4" y="6038860"/>
            <a:ext cx="7715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57" name="Picture 112" descr="CNTPO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88063"/>
            <a:ext cx="6556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58" name="Picture 113" descr="NOA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83300"/>
            <a:ext cx="622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59" name="Picture 114" descr="NOP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118235"/>
            <a:ext cx="8651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0" name="Picture 115" descr="coast guard R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054735"/>
            <a:ext cx="685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1" name="Picture 116" descr="NWRA_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646"/>
          <a:stretch>
            <a:fillRect/>
          </a:stretch>
        </p:blipFill>
        <p:spPr bwMode="auto">
          <a:xfrm>
            <a:off x="6597651" y="6432560"/>
            <a:ext cx="592138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62" name="Group 117"/>
          <p:cNvGrpSpPr>
            <a:grpSpLocks noChangeAspect="1"/>
          </p:cNvGrpSpPr>
          <p:nvPr/>
        </p:nvGrpSpPr>
        <p:grpSpPr bwMode="auto">
          <a:xfrm>
            <a:off x="5943600" y="6208723"/>
            <a:ext cx="592138" cy="242887"/>
            <a:chOff x="-2160" y="2160"/>
            <a:chExt cx="1872" cy="768"/>
          </a:xfrm>
        </p:grpSpPr>
        <p:sp>
          <p:nvSpPr>
            <p:cNvPr id="25710" name="Rectangle 118"/>
            <p:cNvSpPr>
              <a:spLocks noChangeAspect="1" noChangeArrowheads="1"/>
            </p:cNvSpPr>
            <p:nvPr/>
          </p:nvSpPr>
          <p:spPr bwMode="auto">
            <a:xfrm>
              <a:off x="-2160" y="2160"/>
              <a:ext cx="1872" cy="76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5711" name="Group 119"/>
            <p:cNvGrpSpPr>
              <a:grpSpLocks noChangeAspect="1"/>
            </p:cNvGrpSpPr>
            <p:nvPr/>
          </p:nvGrpSpPr>
          <p:grpSpPr bwMode="auto">
            <a:xfrm>
              <a:off x="-2112" y="2160"/>
              <a:ext cx="1776" cy="723"/>
              <a:chOff x="-2016" y="912"/>
              <a:chExt cx="1776" cy="723"/>
            </a:xfrm>
          </p:grpSpPr>
          <p:pic>
            <p:nvPicPr>
              <p:cNvPr id="25712" name="Picture 120" descr="Appl_Math_logo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016" y="1248"/>
                <a:ext cx="1776" cy="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713" name="Picture 121" descr="Appl_Math_logo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55" y="912"/>
                <a:ext cx="1254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5663" name="Picture 122" descr="OPT_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6208713"/>
            <a:ext cx="8969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4" name="Picture 123" descr="Knapper_Sma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2" y="6096010"/>
            <a:ext cx="6461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5" name="Picture 124" descr="NS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8" y="6018213"/>
            <a:ext cx="81438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6" name="Picture 124" descr="2008_COOL_LOGO_transparent_for_dark_bg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19063"/>
            <a:ext cx="11160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7" name="Picture 140" descr="CODAR for_dark_bg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65" y="76210"/>
            <a:ext cx="1201737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68" name="TextBox 3"/>
          <p:cNvSpPr txBox="1">
            <a:spLocks noChangeArrowheads="1"/>
          </p:cNvSpPr>
          <p:nvPr/>
        </p:nvSpPr>
        <p:spPr bwMode="auto">
          <a:xfrm>
            <a:off x="-9525" y="5775335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  <a:latin typeface="Calibri" charset="0"/>
              </a:rPr>
              <a:t>1998</a:t>
            </a:r>
          </a:p>
        </p:txBody>
      </p:sp>
      <p:sp>
        <p:nvSpPr>
          <p:cNvPr id="25669" name="TextBox 4"/>
          <p:cNvSpPr txBox="1">
            <a:spLocks noChangeArrowheads="1"/>
          </p:cNvSpPr>
          <p:nvPr/>
        </p:nvSpPr>
        <p:spPr bwMode="auto">
          <a:xfrm>
            <a:off x="500063" y="5775335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  <a:latin typeface="Calibri" charset="0"/>
              </a:rPr>
              <a:t>1999</a:t>
            </a:r>
          </a:p>
        </p:txBody>
      </p:sp>
      <p:sp>
        <p:nvSpPr>
          <p:cNvPr id="25670" name="TextBox 5"/>
          <p:cNvSpPr txBox="1">
            <a:spLocks noChangeArrowheads="1"/>
          </p:cNvSpPr>
          <p:nvPr/>
        </p:nvSpPr>
        <p:spPr bwMode="auto">
          <a:xfrm>
            <a:off x="987425" y="5775335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  <a:latin typeface="Calibri" charset="0"/>
              </a:rPr>
              <a:t>2000</a:t>
            </a:r>
          </a:p>
        </p:txBody>
      </p:sp>
      <p:sp>
        <p:nvSpPr>
          <p:cNvPr id="25671" name="TextBox 6"/>
          <p:cNvSpPr txBox="1">
            <a:spLocks noChangeArrowheads="1"/>
          </p:cNvSpPr>
          <p:nvPr/>
        </p:nvSpPr>
        <p:spPr bwMode="auto">
          <a:xfrm>
            <a:off x="1473200" y="5775335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  <a:latin typeface="Calibri" charset="0"/>
              </a:rPr>
              <a:t>2001</a:t>
            </a:r>
          </a:p>
        </p:txBody>
      </p:sp>
      <p:sp>
        <p:nvSpPr>
          <p:cNvPr id="4" name="Extract 37"/>
          <p:cNvSpPr>
            <a:spLocks noChangeArrowheads="1"/>
          </p:cNvSpPr>
          <p:nvPr/>
        </p:nvSpPr>
        <p:spPr bwMode="auto">
          <a:xfrm>
            <a:off x="169863" y="5697548"/>
            <a:ext cx="88900" cy="46037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Extract 38"/>
          <p:cNvSpPr>
            <a:spLocks noChangeArrowheads="1"/>
          </p:cNvSpPr>
          <p:nvPr/>
        </p:nvSpPr>
        <p:spPr bwMode="auto">
          <a:xfrm>
            <a:off x="700089" y="5697548"/>
            <a:ext cx="88900" cy="46037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Extract 39"/>
          <p:cNvSpPr>
            <a:spLocks noChangeArrowheads="1"/>
          </p:cNvSpPr>
          <p:nvPr/>
        </p:nvSpPr>
        <p:spPr bwMode="auto">
          <a:xfrm>
            <a:off x="1187451" y="5697548"/>
            <a:ext cx="88900" cy="46037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xtract 40"/>
          <p:cNvSpPr>
            <a:spLocks noChangeArrowheads="1"/>
          </p:cNvSpPr>
          <p:nvPr/>
        </p:nvSpPr>
        <p:spPr bwMode="auto">
          <a:xfrm>
            <a:off x="1673226" y="5697548"/>
            <a:ext cx="88900" cy="46037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8" name="Straight Connector 62"/>
          <p:cNvCxnSpPr/>
          <p:nvPr/>
        </p:nvCxnSpPr>
        <p:spPr>
          <a:xfrm rot="5400000" flipH="1" flipV="1">
            <a:off x="-2174875" y="332740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68"/>
          <p:cNvCxnSpPr/>
          <p:nvPr/>
        </p:nvCxnSpPr>
        <p:spPr>
          <a:xfrm rot="5400000" flipH="1" flipV="1">
            <a:off x="-671512" y="332740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69"/>
          <p:cNvCxnSpPr/>
          <p:nvPr/>
        </p:nvCxnSpPr>
        <p:spPr>
          <a:xfrm rot="5400000" flipH="1" flipV="1">
            <a:off x="-1644650" y="332740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70"/>
          <p:cNvCxnSpPr/>
          <p:nvPr/>
        </p:nvCxnSpPr>
        <p:spPr>
          <a:xfrm rot="5400000" flipH="1" flipV="1">
            <a:off x="-1157287" y="332740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680" name="Group 178"/>
          <p:cNvGrpSpPr>
            <a:grpSpLocks/>
          </p:cNvGrpSpPr>
          <p:nvPr/>
        </p:nvGrpSpPr>
        <p:grpSpPr bwMode="auto">
          <a:xfrm>
            <a:off x="15880" y="1163638"/>
            <a:ext cx="1300163" cy="1077912"/>
            <a:chOff x="10" y="733"/>
            <a:chExt cx="819" cy="679"/>
          </a:xfrm>
        </p:grpSpPr>
        <p:sp>
          <p:nvSpPr>
            <p:cNvPr id="12" name="Off-page Connector 84"/>
            <p:cNvSpPr>
              <a:spLocks noChangeArrowheads="1"/>
            </p:cNvSpPr>
            <p:nvPr/>
          </p:nvSpPr>
          <p:spPr bwMode="auto">
            <a:xfrm>
              <a:off x="54" y="763"/>
              <a:ext cx="775" cy="649"/>
            </a:xfrm>
            <a:prstGeom prst="flowChartOffpageConnector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FDEADA"/>
                </a:gs>
              </a:gsLst>
              <a:lin ang="162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708" name="TextBox 83"/>
            <p:cNvSpPr txBox="1">
              <a:spLocks noChangeArrowheads="1"/>
            </p:cNvSpPr>
            <p:nvPr/>
          </p:nvSpPr>
          <p:spPr bwMode="auto">
            <a:xfrm>
              <a:off x="10" y="733"/>
              <a:ext cx="800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smtClean="0">
                  <a:solidFill>
                    <a:srgbClr val="000000"/>
                  </a:solidFill>
                  <a:cs typeface="Times New Roman" charset="0"/>
                </a:rPr>
                <a:t>First Standard Range Codar deployed on East Coast  near  Atlantic City, NJ</a:t>
              </a:r>
            </a:p>
          </p:txBody>
        </p:sp>
        <p:pic>
          <p:nvPicPr>
            <p:cNvPr id="25709" name="Picture 114" descr="NOPP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" y="1224"/>
              <a:ext cx="239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5" name="Off-page Connector 84"/>
          <p:cNvSpPr>
            <a:spLocks noChangeArrowheads="1"/>
          </p:cNvSpPr>
          <p:nvPr/>
        </p:nvSpPr>
        <p:spPr bwMode="auto">
          <a:xfrm>
            <a:off x="358780" y="2636848"/>
            <a:ext cx="1668463" cy="1311275"/>
          </a:xfrm>
          <a:prstGeom prst="flowChartOffpageConnector">
            <a:avLst/>
          </a:prstGeom>
          <a:gradFill rotWithShape="1">
            <a:gsLst>
              <a:gs pos="0">
                <a:srgbClr val="008000"/>
              </a:gs>
              <a:gs pos="100000">
                <a:srgbClr val="FDEADA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5682" name="TextBox 83"/>
          <p:cNvSpPr txBox="1">
            <a:spLocks noChangeArrowheads="1"/>
          </p:cNvSpPr>
          <p:nvPr/>
        </p:nvSpPr>
        <p:spPr bwMode="auto">
          <a:xfrm>
            <a:off x="400051" y="2589218"/>
            <a:ext cx="14922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smtClean="0">
                <a:solidFill>
                  <a:srgbClr val="000000"/>
                </a:solidFill>
                <a:cs typeface="Times New Roman" charset="0"/>
              </a:rPr>
              <a:t>Hurricane Floyd Simulation Predicts Factor of 4 Reduction in Search Area Using Field of Currents vs. Point Measurement</a:t>
            </a:r>
          </a:p>
        </p:txBody>
      </p:sp>
      <p:sp>
        <p:nvSpPr>
          <p:cNvPr id="13" name="Off-page Connector 84"/>
          <p:cNvSpPr>
            <a:spLocks noChangeArrowheads="1"/>
          </p:cNvSpPr>
          <p:nvPr/>
        </p:nvSpPr>
        <p:spPr bwMode="auto">
          <a:xfrm>
            <a:off x="2038355" y="3713173"/>
            <a:ext cx="1668463" cy="1311275"/>
          </a:xfrm>
          <a:prstGeom prst="flowChartOffpageConnector">
            <a:avLst/>
          </a:prstGeom>
          <a:gradFill rotWithShape="1">
            <a:gsLst>
              <a:gs pos="0">
                <a:srgbClr val="008000"/>
              </a:gs>
              <a:gs pos="100000">
                <a:srgbClr val="FDEADA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5684" name="TextBox 83"/>
          <p:cNvSpPr txBox="1">
            <a:spLocks noChangeArrowheads="1"/>
          </p:cNvSpPr>
          <p:nvPr/>
        </p:nvSpPr>
        <p:spPr bwMode="auto">
          <a:xfrm>
            <a:off x="1943100" y="3665539"/>
            <a:ext cx="174625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smtClean="0">
                <a:solidFill>
                  <a:srgbClr val="000000"/>
                </a:solidFill>
                <a:cs typeface="Times New Roman" charset="0"/>
              </a:rPr>
              <a:t>Standard Range Network Proves to be Useful in Coast Guard Research and Development Pilot Study</a:t>
            </a:r>
          </a:p>
        </p:txBody>
      </p:sp>
      <p:pic>
        <p:nvPicPr>
          <p:cNvPr id="25685" name="Picture 115" descr="coast guard RD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1" y="4495800"/>
            <a:ext cx="4746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ff-page Connector 84"/>
          <p:cNvSpPr>
            <a:spLocks noChangeArrowheads="1"/>
          </p:cNvSpPr>
          <p:nvPr/>
        </p:nvSpPr>
        <p:spPr bwMode="auto">
          <a:xfrm>
            <a:off x="3146430" y="1249365"/>
            <a:ext cx="1425575" cy="1311275"/>
          </a:xfrm>
          <a:prstGeom prst="flowChartOffpageConnector">
            <a:avLst/>
          </a:prstGeom>
          <a:gradFill rotWithShape="1">
            <a:gsLst>
              <a:gs pos="0">
                <a:srgbClr val="008000"/>
              </a:gs>
              <a:gs pos="100000">
                <a:srgbClr val="FDEADA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5687" name="TextBox 83"/>
          <p:cNvSpPr txBox="1">
            <a:spLocks noChangeArrowheads="1"/>
          </p:cNvSpPr>
          <p:nvPr/>
        </p:nvSpPr>
        <p:spPr bwMode="auto">
          <a:xfrm>
            <a:off x="3076576" y="1201739"/>
            <a:ext cx="149225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smtClean="0">
                <a:solidFill>
                  <a:srgbClr val="000000"/>
                </a:solidFill>
                <a:cs typeface="Times New Roman" charset="0"/>
              </a:rPr>
              <a:t>Long Range Network Shown to be Effective in Second Coast Guard SAROPS tool</a:t>
            </a:r>
          </a:p>
        </p:txBody>
      </p:sp>
      <p:sp>
        <p:nvSpPr>
          <p:cNvPr id="15" name="Off-page Connector 84"/>
          <p:cNvSpPr>
            <a:spLocks noChangeArrowheads="1"/>
          </p:cNvSpPr>
          <p:nvPr/>
        </p:nvSpPr>
        <p:spPr bwMode="auto">
          <a:xfrm>
            <a:off x="4237043" y="2616210"/>
            <a:ext cx="1425575" cy="1311275"/>
          </a:xfrm>
          <a:prstGeom prst="flowChartOffpageConnector">
            <a:avLst/>
          </a:prstGeom>
          <a:gradFill rotWithShape="1">
            <a:gsLst>
              <a:gs pos="0">
                <a:srgbClr val="008000"/>
              </a:gs>
              <a:gs pos="100000">
                <a:srgbClr val="FDEADA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5689" name="TextBox 83"/>
          <p:cNvSpPr txBox="1">
            <a:spLocks noChangeArrowheads="1"/>
          </p:cNvSpPr>
          <p:nvPr/>
        </p:nvSpPr>
        <p:spPr bwMode="auto">
          <a:xfrm>
            <a:off x="4167190" y="2568576"/>
            <a:ext cx="149225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smtClean="0">
                <a:solidFill>
                  <a:srgbClr val="000000"/>
                </a:solidFill>
                <a:cs typeface="Times New Roman" charset="0"/>
              </a:rPr>
              <a:t>MARCOOS Establishes First Regional High Frequency Radar Network</a:t>
            </a:r>
          </a:p>
        </p:txBody>
      </p:sp>
      <p:sp>
        <p:nvSpPr>
          <p:cNvPr id="16" name="Off-page Connector 84"/>
          <p:cNvSpPr>
            <a:spLocks noChangeArrowheads="1"/>
          </p:cNvSpPr>
          <p:nvPr/>
        </p:nvSpPr>
        <p:spPr bwMode="auto">
          <a:xfrm>
            <a:off x="4641855" y="4135448"/>
            <a:ext cx="1425575" cy="1311275"/>
          </a:xfrm>
          <a:prstGeom prst="flowChartOffpageConnector">
            <a:avLst/>
          </a:prstGeom>
          <a:gradFill rotWithShape="1">
            <a:gsLst>
              <a:gs pos="0">
                <a:srgbClr val="008000"/>
              </a:gs>
              <a:gs pos="100000">
                <a:srgbClr val="FDEADA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5691" name="TextBox 83"/>
          <p:cNvSpPr txBox="1">
            <a:spLocks noChangeArrowheads="1"/>
          </p:cNvSpPr>
          <p:nvPr/>
        </p:nvSpPr>
        <p:spPr bwMode="auto">
          <a:xfrm>
            <a:off x="4572001" y="4087814"/>
            <a:ext cx="149225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smtClean="0">
                <a:solidFill>
                  <a:srgbClr val="000000"/>
                </a:solidFill>
                <a:cs typeface="Times New Roman" charset="0"/>
              </a:rPr>
              <a:t>Optimal Interpolation Combination Method Effective in Filling Spatial Gaps in Mid Atlantic Tests </a:t>
            </a:r>
          </a:p>
        </p:txBody>
      </p:sp>
      <p:sp>
        <p:nvSpPr>
          <p:cNvPr id="17" name="Off-page Connector 84"/>
          <p:cNvSpPr>
            <a:spLocks noChangeArrowheads="1"/>
          </p:cNvSpPr>
          <p:nvPr/>
        </p:nvSpPr>
        <p:spPr bwMode="auto">
          <a:xfrm>
            <a:off x="5214943" y="1084264"/>
            <a:ext cx="1425575" cy="1311275"/>
          </a:xfrm>
          <a:prstGeom prst="flowChartOffpageConnector">
            <a:avLst/>
          </a:prstGeom>
          <a:gradFill rotWithShape="1">
            <a:gsLst>
              <a:gs pos="0">
                <a:srgbClr val="008000"/>
              </a:gs>
              <a:gs pos="100000">
                <a:srgbClr val="FDEADA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5693" name="TextBox 83"/>
          <p:cNvSpPr txBox="1">
            <a:spLocks noChangeArrowheads="1"/>
          </p:cNvSpPr>
          <p:nvPr/>
        </p:nvSpPr>
        <p:spPr bwMode="auto">
          <a:xfrm>
            <a:off x="5145088" y="1036639"/>
            <a:ext cx="14922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smtClean="0">
                <a:solidFill>
                  <a:srgbClr val="000000"/>
                </a:solidFill>
                <a:cs typeface="Times New Roman" charset="0"/>
              </a:rPr>
              <a:t>Mid Atlantic HF Radar Network Operational with US Coast Guard </a:t>
            </a:r>
          </a:p>
        </p:txBody>
      </p:sp>
      <p:sp>
        <p:nvSpPr>
          <p:cNvPr id="18" name="Off-page Connector 84"/>
          <p:cNvSpPr>
            <a:spLocks noChangeArrowheads="1"/>
          </p:cNvSpPr>
          <p:nvPr/>
        </p:nvSpPr>
        <p:spPr bwMode="auto">
          <a:xfrm>
            <a:off x="6340480" y="4210060"/>
            <a:ext cx="1425575" cy="1311275"/>
          </a:xfrm>
          <a:prstGeom prst="flowChartOffpageConnector">
            <a:avLst/>
          </a:prstGeom>
          <a:gradFill rotWithShape="1">
            <a:gsLst>
              <a:gs pos="0">
                <a:srgbClr val="008000"/>
              </a:gs>
              <a:gs pos="100000">
                <a:srgbClr val="FDEADA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5695" name="TextBox 83"/>
          <p:cNvSpPr txBox="1">
            <a:spLocks noChangeArrowheads="1"/>
          </p:cNvSpPr>
          <p:nvPr/>
        </p:nvSpPr>
        <p:spPr bwMode="auto">
          <a:xfrm>
            <a:off x="6270625" y="4162435"/>
            <a:ext cx="1492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smtClean="0">
                <a:solidFill>
                  <a:srgbClr val="000000"/>
                </a:solidFill>
                <a:cs typeface="Times New Roman" charset="0"/>
              </a:rPr>
              <a:t>National HF Radar Network Operational with US Coast Guard </a:t>
            </a:r>
          </a:p>
        </p:txBody>
      </p:sp>
      <p:sp>
        <p:nvSpPr>
          <p:cNvPr id="19" name="Off-page Connector 84"/>
          <p:cNvSpPr>
            <a:spLocks noChangeArrowheads="1"/>
          </p:cNvSpPr>
          <p:nvPr/>
        </p:nvSpPr>
        <p:spPr bwMode="auto">
          <a:xfrm>
            <a:off x="5799138" y="2579688"/>
            <a:ext cx="1624012" cy="1300162"/>
          </a:xfrm>
          <a:prstGeom prst="flowChartOffpageConnector">
            <a:avLst/>
          </a:prstGeom>
          <a:gradFill rotWithShape="1">
            <a:gsLst>
              <a:gs pos="0">
                <a:srgbClr val="008000"/>
              </a:gs>
              <a:gs pos="100000">
                <a:srgbClr val="FDEADA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5697" name="TextBox 83"/>
          <p:cNvSpPr txBox="1">
            <a:spLocks noChangeArrowheads="1"/>
          </p:cNvSpPr>
          <p:nvPr/>
        </p:nvSpPr>
        <p:spPr bwMode="auto">
          <a:xfrm>
            <a:off x="5702300" y="2532064"/>
            <a:ext cx="181768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smtClean="0">
                <a:solidFill>
                  <a:srgbClr val="000000"/>
                </a:solidFill>
                <a:cs typeface="Times New Roman" charset="0"/>
              </a:rPr>
              <a:t>Radial and Total Sensitivity Study Undertaken to Provide Best Data to Environmental Data Server </a:t>
            </a:r>
          </a:p>
        </p:txBody>
      </p:sp>
      <p:sp>
        <p:nvSpPr>
          <p:cNvPr id="20" name="Off-page Connector 84"/>
          <p:cNvSpPr>
            <a:spLocks noChangeArrowheads="1"/>
          </p:cNvSpPr>
          <p:nvPr/>
        </p:nvSpPr>
        <p:spPr bwMode="auto">
          <a:xfrm>
            <a:off x="7442205" y="1792298"/>
            <a:ext cx="1425575" cy="1311275"/>
          </a:xfrm>
          <a:prstGeom prst="flowChartOffpageConnector">
            <a:avLst/>
          </a:prstGeom>
          <a:gradFill rotWithShape="1">
            <a:gsLst>
              <a:gs pos="0">
                <a:srgbClr val="008000"/>
              </a:gs>
              <a:gs pos="100000">
                <a:srgbClr val="FDEADA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5699" name="TextBox 83"/>
          <p:cNvSpPr txBox="1">
            <a:spLocks noChangeArrowheads="1"/>
          </p:cNvSpPr>
          <p:nvPr/>
        </p:nvSpPr>
        <p:spPr bwMode="auto">
          <a:xfrm>
            <a:off x="7372351" y="1744664"/>
            <a:ext cx="14922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000" b="1" smtClean="0">
                <a:solidFill>
                  <a:srgbClr val="000000"/>
                </a:solidFill>
                <a:cs typeface="Times New Roman" charset="0"/>
              </a:rPr>
              <a:t>“</a:t>
            </a:r>
            <a:r>
              <a:rPr lang="en-US" altLang="ja-JP" sz="1000" b="1" smtClean="0">
                <a:solidFill>
                  <a:srgbClr val="000000"/>
                </a:solidFill>
                <a:cs typeface="Times New Roman" charset="0"/>
              </a:rPr>
              <a:t>A Plan to Meet the Nations Surface Current Mapping Needs</a:t>
            </a:r>
            <a:r>
              <a:rPr lang="ja-JP" altLang="en-US" sz="1000" b="1" smtClean="0">
                <a:solidFill>
                  <a:srgbClr val="000000"/>
                </a:solidFill>
                <a:cs typeface="Times New Roman" charset="0"/>
              </a:rPr>
              <a:t>”</a:t>
            </a:r>
            <a:r>
              <a:rPr lang="en-US" altLang="ja-JP" sz="1000" b="1" smtClean="0">
                <a:solidFill>
                  <a:srgbClr val="000000"/>
                </a:solidFill>
                <a:cs typeface="Times New Roman" charset="0"/>
              </a:rPr>
              <a:t> Implemented </a:t>
            </a:r>
            <a:endParaRPr lang="en-US" sz="1000" b="1" smtClean="0">
              <a:solidFill>
                <a:srgbClr val="000000"/>
              </a:solidFill>
              <a:cs typeface="Times New Roman" charset="0"/>
            </a:endParaRPr>
          </a:p>
        </p:txBody>
      </p:sp>
      <p:pic>
        <p:nvPicPr>
          <p:cNvPr id="25700" name="Picture 217" descr="MACOORA-Logo-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1" y="3417893"/>
            <a:ext cx="137001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1" name="Picture 218" descr="MACOORA-Logo-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4924425"/>
            <a:ext cx="137001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2" name="Picture 113" descr="NOAA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1755775"/>
            <a:ext cx="4953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" name="Picture 113" descr="NOAA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2451100"/>
            <a:ext cx="4953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4" name="Picture 113" descr="NOAA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88" y="4779963"/>
            <a:ext cx="4953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5" name="Picture 222" descr="MACOORA-Logo-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3429000"/>
            <a:ext cx="137001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6" name="Picture 115" descr="coast guard RD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13" y="1990725"/>
            <a:ext cx="474662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Receive_SanClemen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509" y="2241767"/>
            <a:ext cx="3543852" cy="394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Content Placeholder 4" descr="LongRange_SanClemente3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2641" y="2223050"/>
            <a:ext cx="3962936" cy="3961855"/>
          </a:xfrm>
        </p:spPr>
      </p:pic>
      <p:sp>
        <p:nvSpPr>
          <p:cNvPr id="48132" name="Title 6"/>
          <p:cNvSpPr>
            <a:spLocks noGrp="1"/>
          </p:cNvSpPr>
          <p:nvPr>
            <p:ph type="title"/>
          </p:nvPr>
        </p:nvSpPr>
        <p:spPr>
          <a:xfrm>
            <a:off x="1485037" y="1018646"/>
            <a:ext cx="6173928" cy="578487"/>
          </a:xfrm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992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11907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513125" y="110893"/>
            <a:ext cx="6170687" cy="960580"/>
          </a:xfrm>
        </p:spPr>
        <p:txBody>
          <a:bodyPr/>
          <a:lstStyle/>
          <a:p>
            <a:pPr eaLnBrk="1"/>
            <a:r>
              <a:rPr lang="en-US" altLang="en-US" i="1" smtClean="0"/>
              <a:t>Overview</a:t>
            </a:r>
          </a:p>
        </p:txBody>
      </p:sp>
      <p:pic>
        <p:nvPicPr>
          <p:cNvPr id="307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645" y="1147808"/>
            <a:ext cx="6843599" cy="483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219" y="4051147"/>
            <a:ext cx="1108196" cy="116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420" y="1372467"/>
            <a:ext cx="1217288" cy="134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304800" y="5943510"/>
            <a:ext cx="8623299" cy="719369"/>
          </a:xfrm>
          <a:prstGeom prst="rect">
            <a:avLst/>
          </a:prstGeom>
          <a:solidFill>
            <a:srgbClr val="0033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71475" indent="-371475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defTabSz="914400"/>
            <a:r>
              <a:rPr lang="en-US" altLang="en-US" sz="2177" dirty="0">
                <a:solidFill>
                  <a:srgbClr val="FFFFFF"/>
                </a:solidFill>
              </a:rPr>
              <a:t>Years of Operation:	9 years	</a:t>
            </a:r>
            <a:r>
              <a:rPr lang="en-US" altLang="en-US" sz="2177" dirty="0" smtClean="0">
                <a:solidFill>
                  <a:srgbClr val="FFFFFF"/>
                </a:solidFill>
              </a:rPr>
              <a:t>	Participating </a:t>
            </a:r>
            <a:r>
              <a:rPr lang="en-US" altLang="en-US" sz="2177" dirty="0">
                <a:solidFill>
                  <a:srgbClr val="FFFFFF"/>
                </a:solidFill>
              </a:rPr>
              <a:t>Organizations: 31</a:t>
            </a:r>
          </a:p>
          <a:p>
            <a:pPr defTabSz="914400"/>
            <a:r>
              <a:rPr lang="en-US" altLang="en-US" sz="2177" dirty="0">
                <a:solidFill>
                  <a:srgbClr val="FFFFFF"/>
                </a:solidFill>
              </a:rPr>
              <a:t>Number of files: </a:t>
            </a:r>
            <a:r>
              <a:rPr lang="en-US" altLang="en-US" sz="2177" dirty="0" smtClean="0">
                <a:solidFill>
                  <a:srgbClr val="FFFFFF"/>
                </a:solidFill>
              </a:rPr>
              <a:t>&gt;7 </a:t>
            </a:r>
            <a:r>
              <a:rPr lang="en-US" altLang="en-US" sz="2177" dirty="0">
                <a:solidFill>
                  <a:srgbClr val="FFFFFF"/>
                </a:solidFill>
              </a:rPr>
              <a:t>million		Number of Physical Sites: </a:t>
            </a:r>
            <a:r>
              <a:rPr lang="en-US" altLang="en-US" sz="2177" dirty="0" smtClean="0">
                <a:solidFill>
                  <a:srgbClr val="FFFFFF"/>
                </a:solidFill>
              </a:rPr>
              <a:t>&gt;130</a:t>
            </a:r>
            <a:endParaRPr lang="en-US" altLang="en-US" sz="2177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414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96" y="885694"/>
            <a:ext cx="3894889" cy="287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340" y="3636390"/>
            <a:ext cx="1921522" cy="189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96" name="Straight Arrow Connector 10"/>
          <p:cNvCxnSpPr>
            <a:cxnSpLocks noChangeShapeType="1"/>
          </p:cNvCxnSpPr>
          <p:nvPr/>
        </p:nvCxnSpPr>
        <p:spPr bwMode="auto">
          <a:xfrm flipH="1">
            <a:off x="3600980" y="1742586"/>
            <a:ext cx="1572645" cy="407563"/>
          </a:xfrm>
          <a:prstGeom prst="straightConnector1">
            <a:avLst/>
          </a:prstGeom>
          <a:noFill/>
          <a:ln w="38100" algn="ctr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7" name="Straight Arrow Connector 11"/>
          <p:cNvCxnSpPr>
            <a:cxnSpLocks noChangeShapeType="1"/>
          </p:cNvCxnSpPr>
          <p:nvPr/>
        </p:nvCxnSpPr>
        <p:spPr bwMode="auto">
          <a:xfrm flipH="1">
            <a:off x="2971273" y="3064642"/>
            <a:ext cx="2286600" cy="848250"/>
          </a:xfrm>
          <a:prstGeom prst="straightConnector1">
            <a:avLst/>
          </a:prstGeom>
          <a:noFill/>
          <a:ln w="38100" algn="ctr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8" name="Rectangle 4"/>
          <p:cNvSpPr>
            <a:spLocks noChangeArrowheads="1"/>
          </p:cNvSpPr>
          <p:nvPr/>
        </p:nvSpPr>
        <p:spPr bwMode="auto">
          <a:xfrm>
            <a:off x="1564969" y="249147"/>
            <a:ext cx="6170687" cy="88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r" defTabSz="914400"/>
            <a:r>
              <a:rPr lang="en-US" altLang="en-US" sz="3992" b="1" i="1">
                <a:solidFill>
                  <a:srgbClr val="FFFFFF"/>
                </a:solidFill>
              </a:rPr>
              <a:t>Network Architecture</a:t>
            </a:r>
          </a:p>
          <a:p>
            <a:pPr algn="r" defTabSz="914400"/>
            <a:r>
              <a:rPr lang="en-US" altLang="en-US" sz="2177" b="1" i="1">
                <a:solidFill>
                  <a:srgbClr val="FFFFFF"/>
                </a:solidFill>
              </a:rPr>
              <a:t>Data Acquisition</a:t>
            </a:r>
          </a:p>
        </p:txBody>
      </p:sp>
      <p:sp>
        <p:nvSpPr>
          <p:cNvPr id="8199" name="Text Box 6"/>
          <p:cNvSpPr txBox="1">
            <a:spLocks noChangeArrowheads="1"/>
          </p:cNvSpPr>
          <p:nvPr/>
        </p:nvSpPr>
        <p:spPr bwMode="auto">
          <a:xfrm>
            <a:off x="5265434" y="1131959"/>
            <a:ext cx="3878566" cy="1030932"/>
          </a:xfrm>
          <a:prstGeom prst="rect">
            <a:avLst/>
          </a:prstGeom>
          <a:solidFill>
            <a:srgbClr val="0033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71475" indent="-371475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defTabSz="914400"/>
            <a:r>
              <a:rPr lang="en-US" altLang="en-US" sz="2177" b="1">
                <a:solidFill>
                  <a:srgbClr val="FFFFFF"/>
                </a:solidFill>
              </a:rPr>
              <a:t>Example Node to Site Aggregator communications</a:t>
            </a:r>
          </a:p>
        </p:txBody>
      </p:sp>
      <p:sp>
        <p:nvSpPr>
          <p:cNvPr id="8200" name="Text Box 6"/>
          <p:cNvSpPr txBox="1">
            <a:spLocks noChangeArrowheads="1"/>
          </p:cNvSpPr>
          <p:nvPr/>
        </p:nvSpPr>
        <p:spPr bwMode="auto">
          <a:xfrm>
            <a:off x="5200630" y="2322968"/>
            <a:ext cx="3943370" cy="719369"/>
          </a:xfrm>
          <a:prstGeom prst="rect">
            <a:avLst/>
          </a:prstGeom>
          <a:solidFill>
            <a:srgbClr val="0033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71475" indent="-371475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defTabSz="914400"/>
            <a:r>
              <a:rPr lang="en-US" altLang="en-US" sz="2177" b="1" dirty="0">
                <a:solidFill>
                  <a:srgbClr val="FFFFFF"/>
                </a:solidFill>
                <a:ea typeface="MS PGothic" panose="020B0600070205080204" pitchFamily="34" charset="-128"/>
              </a:rPr>
              <a:t>Example Site Aggregator to Site communications</a:t>
            </a:r>
          </a:p>
        </p:txBody>
      </p:sp>
      <p:sp>
        <p:nvSpPr>
          <p:cNvPr id="8201" name="Text Box 6"/>
          <p:cNvSpPr txBox="1">
            <a:spLocks noChangeArrowheads="1"/>
          </p:cNvSpPr>
          <p:nvPr/>
        </p:nvSpPr>
        <p:spPr bwMode="auto">
          <a:xfrm>
            <a:off x="4982745" y="3534985"/>
            <a:ext cx="4250155" cy="3211878"/>
          </a:xfrm>
          <a:prstGeom prst="rect">
            <a:avLst/>
          </a:prstGeom>
          <a:solidFill>
            <a:srgbClr val="0033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lvl="1" defTabSz="914400"/>
            <a:r>
              <a:rPr lang="en-US" altLang="en-US" sz="2177" b="1" dirty="0">
                <a:solidFill>
                  <a:srgbClr val="FFFFFF"/>
                </a:solidFill>
              </a:rPr>
              <a:t>Site</a:t>
            </a:r>
            <a:r>
              <a:rPr lang="en-US" altLang="en-US" sz="2177" dirty="0">
                <a:solidFill>
                  <a:srgbClr val="FFFFFF"/>
                </a:solidFill>
              </a:rPr>
              <a:t> - the individual field installations of HF radar equipment </a:t>
            </a:r>
          </a:p>
          <a:p>
            <a:pPr lvl="1" defTabSz="914400"/>
            <a:r>
              <a:rPr lang="en-US" altLang="en-US" sz="2177" b="1" dirty="0">
                <a:solidFill>
                  <a:srgbClr val="FFFFFF"/>
                </a:solidFill>
              </a:rPr>
              <a:t>Portal or Site Aggregator </a:t>
            </a:r>
            <a:r>
              <a:rPr lang="en-US" altLang="en-US" sz="2177" dirty="0">
                <a:solidFill>
                  <a:srgbClr val="FFFFFF"/>
                </a:solidFill>
              </a:rPr>
              <a:t>- a local regional operations center which maintains multiple installations</a:t>
            </a:r>
          </a:p>
          <a:p>
            <a:pPr lvl="1" defTabSz="914400"/>
            <a:r>
              <a:rPr lang="en-US" altLang="en-US" sz="2177" b="1" dirty="0">
                <a:solidFill>
                  <a:srgbClr val="FFFFFF"/>
                </a:solidFill>
              </a:rPr>
              <a:t>Node</a:t>
            </a:r>
            <a:r>
              <a:rPr lang="en-US" altLang="en-US" sz="2177" dirty="0">
                <a:solidFill>
                  <a:srgbClr val="FFFFFF"/>
                </a:solidFill>
              </a:rPr>
              <a:t> - Centralized locations which aggregate data from multiple regions</a:t>
            </a:r>
          </a:p>
        </p:txBody>
      </p:sp>
      <p:pic>
        <p:nvPicPr>
          <p:cNvPr id="820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643" y="5633872"/>
            <a:ext cx="4258888" cy="101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26980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3"/>
          <p:cNvGrpSpPr>
            <a:grpSpLocks/>
          </p:cNvGrpSpPr>
          <p:nvPr/>
        </p:nvGrpSpPr>
        <p:grpSpPr bwMode="auto">
          <a:xfrm>
            <a:off x="3010159" y="656710"/>
            <a:ext cx="2761850" cy="914496"/>
            <a:chOff x="144" y="1008"/>
            <a:chExt cx="3840" cy="816"/>
          </a:xfrm>
        </p:grpSpPr>
        <p:pic>
          <p:nvPicPr>
            <p:cNvPr id="1438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9" t="23334" r="30833" b="57777"/>
            <a:stretch>
              <a:fillRect/>
            </a:stretch>
          </p:blipFill>
          <p:spPr bwMode="auto">
            <a:xfrm>
              <a:off x="144" y="1008"/>
              <a:ext cx="3840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383" name="Rectangle 4"/>
            <p:cNvSpPr>
              <a:spLocks noChangeArrowheads="1"/>
            </p:cNvSpPr>
            <p:nvPr/>
          </p:nvSpPr>
          <p:spPr bwMode="auto">
            <a:xfrm>
              <a:off x="1104" y="1104"/>
              <a:ext cx="2832" cy="67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1pPr>
              <a:lvl2pPr marL="742950" indent="-28575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2pPr>
              <a:lvl3pPr marL="11430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3pPr>
              <a:lvl4pPr marL="16002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4pPr>
              <a:lvl5pPr marL="20574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9pPr>
            </a:lstStyle>
            <a:p>
              <a:pPr defTabSz="414772" eaLnBrk="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endParaRPr lang="en-US" altLang="en-US" sz="1633">
                <a:solidFill>
                  <a:srgbClr val="000000"/>
                </a:solidFill>
              </a:endParaRPr>
            </a:p>
          </p:txBody>
        </p:sp>
        <p:sp>
          <p:nvSpPr>
            <p:cNvPr id="14384" name="Text Box 6"/>
            <p:cNvSpPr txBox="1">
              <a:spLocks noChangeArrowheads="1"/>
            </p:cNvSpPr>
            <p:nvPr/>
          </p:nvSpPr>
          <p:spPr bwMode="auto">
            <a:xfrm>
              <a:off x="1728" y="1536"/>
              <a:ext cx="953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1pPr>
              <a:lvl2pPr marL="742950" indent="-28575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2pPr>
              <a:lvl3pPr marL="11430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3pPr>
              <a:lvl4pPr marL="16002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4pPr>
              <a:lvl5pPr marL="20574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9pPr>
            </a:lstStyle>
            <a:p>
              <a:pPr defTabSz="414772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r>
                <a:rPr lang="en-US" altLang="en-US" sz="1361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“</a:t>
              </a:r>
              <a:r>
                <a:rPr lang="en-US" altLang="en-US" sz="907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Portals”</a:t>
              </a:r>
              <a:endParaRPr lang="en-US" altLang="en-US" sz="1361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4339" name="Group 10"/>
          <p:cNvGrpSpPr>
            <a:grpSpLocks/>
          </p:cNvGrpSpPr>
          <p:nvPr/>
        </p:nvGrpSpPr>
        <p:grpSpPr bwMode="auto">
          <a:xfrm>
            <a:off x="2399892" y="2361848"/>
            <a:ext cx="1715220" cy="1676336"/>
            <a:chOff x="3552" y="1776"/>
            <a:chExt cx="1920" cy="1728"/>
          </a:xfrm>
        </p:grpSpPr>
        <p:pic>
          <p:nvPicPr>
            <p:cNvPr id="14380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67" t="41112" r="5000" b="18889"/>
            <a:stretch>
              <a:fillRect/>
            </a:stretch>
          </p:blipFill>
          <p:spPr bwMode="auto">
            <a:xfrm>
              <a:off x="3552" y="1776"/>
              <a:ext cx="1920" cy="17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381" name="Rectangle 12"/>
            <p:cNvSpPr>
              <a:spLocks noChangeArrowheads="1"/>
            </p:cNvSpPr>
            <p:nvPr/>
          </p:nvSpPr>
          <p:spPr bwMode="auto">
            <a:xfrm>
              <a:off x="3600" y="1824"/>
              <a:ext cx="1824" cy="163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1pPr>
              <a:lvl2pPr marL="742950" indent="-28575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2pPr>
              <a:lvl3pPr marL="11430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3pPr>
              <a:lvl4pPr marL="16002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4pPr>
              <a:lvl5pPr marL="20574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9pPr>
            </a:lstStyle>
            <a:p>
              <a:pPr defTabSz="414772" eaLnBrk="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endParaRPr lang="en-US" altLang="en-US" sz="1633">
                <a:solidFill>
                  <a:srgbClr val="000000"/>
                </a:solidFill>
              </a:endParaRPr>
            </a:p>
          </p:txBody>
        </p:sp>
      </p:grpSp>
      <p:sp>
        <p:nvSpPr>
          <p:cNvPr id="14340" name="Text Box 14"/>
          <p:cNvSpPr txBox="1">
            <a:spLocks noChangeArrowheads="1"/>
          </p:cNvSpPr>
          <p:nvPr/>
        </p:nvSpPr>
        <p:spPr bwMode="auto">
          <a:xfrm>
            <a:off x="2514387" y="2590834"/>
            <a:ext cx="917869" cy="22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91438" bIns="45719"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altLang="en-US" sz="907" b="1">
                <a:solidFill>
                  <a:srgbClr val="FFFFFF"/>
                </a:solidFill>
                <a:latin typeface="Times New Roman" panose="02020603050405020304" pitchFamily="18" charset="0"/>
              </a:rPr>
              <a:t>“Node Server”</a:t>
            </a:r>
          </a:p>
        </p:txBody>
      </p:sp>
      <p:sp>
        <p:nvSpPr>
          <p:cNvPr id="14341" name="Text Box 15"/>
          <p:cNvSpPr txBox="1">
            <a:spLocks noChangeArrowheads="1"/>
          </p:cNvSpPr>
          <p:nvPr/>
        </p:nvSpPr>
        <p:spPr bwMode="auto">
          <a:xfrm>
            <a:off x="1048243" y="76330"/>
            <a:ext cx="3230396" cy="56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91438" bIns="45719"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defTabSz="414772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altLang="en-US" sz="1633" dirty="0" smtClean="0">
                <a:solidFill>
                  <a:srgbClr val="FFFFFF"/>
                </a:solidFill>
                <a:latin typeface="Verdana" panose="020B0604030504040204" pitchFamily="34" charset="0"/>
              </a:rPr>
              <a:t>Scripps </a:t>
            </a:r>
            <a:r>
              <a:rPr lang="en-US" altLang="en-US" sz="1633" dirty="0">
                <a:solidFill>
                  <a:srgbClr val="FFFFFF"/>
                </a:solidFill>
                <a:latin typeface="Verdana" panose="020B0604030504040204" pitchFamily="34" charset="0"/>
              </a:rPr>
              <a:t>and NDBC</a:t>
            </a:r>
          </a:p>
          <a:p>
            <a:pPr algn="ctr" defTabSz="414772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altLang="en-US" sz="1633" dirty="0">
                <a:solidFill>
                  <a:srgbClr val="FFFFFF"/>
                </a:solidFill>
              </a:rPr>
              <a:t>West Coast Repository &amp; Engine</a:t>
            </a:r>
          </a:p>
        </p:txBody>
      </p:sp>
      <p:grpSp>
        <p:nvGrpSpPr>
          <p:cNvPr id="14342" name="Group 16"/>
          <p:cNvGrpSpPr>
            <a:grpSpLocks/>
          </p:cNvGrpSpPr>
          <p:nvPr/>
        </p:nvGrpSpPr>
        <p:grpSpPr bwMode="auto">
          <a:xfrm>
            <a:off x="2514385" y="4723703"/>
            <a:ext cx="1714140" cy="1677777"/>
            <a:chOff x="3552" y="1776"/>
            <a:chExt cx="1920" cy="1728"/>
          </a:xfrm>
        </p:grpSpPr>
        <p:pic>
          <p:nvPicPr>
            <p:cNvPr id="14378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67" t="41112" r="5000" b="18889"/>
            <a:stretch>
              <a:fillRect/>
            </a:stretch>
          </p:blipFill>
          <p:spPr bwMode="auto">
            <a:xfrm>
              <a:off x="3552" y="1776"/>
              <a:ext cx="1920" cy="17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379" name="Rectangle 18"/>
            <p:cNvSpPr>
              <a:spLocks noChangeArrowheads="1"/>
            </p:cNvSpPr>
            <p:nvPr/>
          </p:nvSpPr>
          <p:spPr bwMode="auto">
            <a:xfrm>
              <a:off x="3600" y="1824"/>
              <a:ext cx="1824" cy="163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1pPr>
              <a:lvl2pPr marL="742950" indent="-28575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2pPr>
              <a:lvl3pPr marL="11430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3pPr>
              <a:lvl4pPr marL="16002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4pPr>
              <a:lvl5pPr marL="20574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9pPr>
            </a:lstStyle>
            <a:p>
              <a:pPr defTabSz="414772" eaLnBrk="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endParaRPr lang="en-US" altLang="en-US" sz="1633">
                <a:solidFill>
                  <a:srgbClr val="000000"/>
                </a:solidFill>
              </a:endParaRPr>
            </a:p>
          </p:txBody>
        </p:sp>
      </p:grpSp>
      <p:sp>
        <p:nvSpPr>
          <p:cNvPr id="14343" name="Text Box 23"/>
          <p:cNvSpPr txBox="1">
            <a:spLocks noChangeArrowheads="1"/>
          </p:cNvSpPr>
          <p:nvPr/>
        </p:nvSpPr>
        <p:spPr bwMode="auto">
          <a:xfrm>
            <a:off x="3028521" y="4952682"/>
            <a:ext cx="1167705" cy="22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91438" bIns="45719"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altLang="en-US" sz="907" b="1">
                <a:solidFill>
                  <a:srgbClr val="FFFFFF"/>
                </a:solidFill>
                <a:latin typeface="Times New Roman" panose="02020603050405020304" pitchFamily="18" charset="0"/>
              </a:rPr>
              <a:t>“Storage Resource”</a:t>
            </a:r>
          </a:p>
        </p:txBody>
      </p:sp>
      <p:sp>
        <p:nvSpPr>
          <p:cNvPr id="14344" name="Line 25"/>
          <p:cNvSpPr>
            <a:spLocks noChangeShapeType="1"/>
          </p:cNvSpPr>
          <p:nvPr/>
        </p:nvSpPr>
        <p:spPr bwMode="auto">
          <a:xfrm>
            <a:off x="2971273" y="4114513"/>
            <a:ext cx="0" cy="53429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/>
          <a:lstStyle/>
          <a:p>
            <a:pPr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en-US" sz="1633">
              <a:solidFill>
                <a:srgbClr val="000000"/>
              </a:solidFill>
              <a:latin typeface="Arial"/>
              <a:cs typeface="Tahoma"/>
            </a:endParaRPr>
          </a:p>
        </p:txBody>
      </p:sp>
      <p:sp>
        <p:nvSpPr>
          <p:cNvPr id="14345" name="Line 26"/>
          <p:cNvSpPr>
            <a:spLocks noChangeShapeType="1"/>
          </p:cNvSpPr>
          <p:nvPr/>
        </p:nvSpPr>
        <p:spPr bwMode="auto">
          <a:xfrm>
            <a:off x="3314749" y="4114513"/>
            <a:ext cx="0" cy="53429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/>
          <a:lstStyle/>
          <a:p>
            <a:pPr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en-US" sz="1633">
              <a:solidFill>
                <a:srgbClr val="000000"/>
              </a:solidFill>
              <a:latin typeface="Arial"/>
              <a:cs typeface="Tahoma"/>
            </a:endParaRPr>
          </a:p>
        </p:txBody>
      </p:sp>
      <p:sp>
        <p:nvSpPr>
          <p:cNvPr id="14346" name="Text Box 27"/>
          <p:cNvSpPr txBox="1">
            <a:spLocks noChangeArrowheads="1"/>
          </p:cNvSpPr>
          <p:nvPr/>
        </p:nvSpPr>
        <p:spPr bwMode="auto">
          <a:xfrm>
            <a:off x="1407269" y="4124601"/>
            <a:ext cx="1984016" cy="6006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91438" bIns="45719"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defTabSz="414772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altLang="en-US" sz="1179">
                <a:solidFill>
                  <a:srgbClr val="FFFFFF"/>
                </a:solidFill>
                <a:latin typeface="Verdana" panose="020B0604030504040204" pitchFamily="34" charset="0"/>
              </a:rPr>
              <a:t>Radials and metadata, </a:t>
            </a:r>
          </a:p>
          <a:p>
            <a:pPr defTabSz="414772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altLang="en-US" sz="1179">
                <a:solidFill>
                  <a:srgbClr val="FFFFFF"/>
                </a:solidFill>
                <a:latin typeface="Verdana" panose="020B0604030504040204" pitchFamily="34" charset="0"/>
              </a:rPr>
              <a:t>Real-time vector (RTV), </a:t>
            </a:r>
          </a:p>
          <a:p>
            <a:pPr defTabSz="414772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altLang="en-US" sz="1179">
                <a:solidFill>
                  <a:srgbClr val="FFFFFF"/>
                </a:solidFill>
                <a:latin typeface="Verdana" panose="020B0604030504040204" pitchFamily="34" charset="0"/>
              </a:rPr>
              <a:t>graphics</a:t>
            </a:r>
          </a:p>
        </p:txBody>
      </p:sp>
      <p:grpSp>
        <p:nvGrpSpPr>
          <p:cNvPr id="14347" name="Group 35"/>
          <p:cNvGrpSpPr>
            <a:grpSpLocks/>
          </p:cNvGrpSpPr>
          <p:nvPr/>
        </p:nvGrpSpPr>
        <p:grpSpPr bwMode="auto">
          <a:xfrm>
            <a:off x="3005837" y="1767066"/>
            <a:ext cx="913776" cy="529976"/>
            <a:chOff x="384" y="3072"/>
            <a:chExt cx="912" cy="382"/>
          </a:xfrm>
        </p:grpSpPr>
        <p:sp>
          <p:nvSpPr>
            <p:cNvPr id="14375" name="Rectangle 30"/>
            <p:cNvSpPr>
              <a:spLocks noChangeArrowheads="1"/>
            </p:cNvSpPr>
            <p:nvPr/>
          </p:nvSpPr>
          <p:spPr bwMode="auto">
            <a:xfrm>
              <a:off x="384" y="3072"/>
              <a:ext cx="912" cy="382"/>
            </a:xfrm>
            <a:prstGeom prst="rect">
              <a:avLst/>
            </a:prstGeom>
            <a:solidFill>
              <a:srgbClr val="00385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1pPr>
              <a:lvl2pPr marL="742950" indent="-28575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2pPr>
              <a:lvl3pPr marL="11430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3pPr>
              <a:lvl4pPr marL="16002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4pPr>
              <a:lvl5pPr marL="20574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9pPr>
            </a:lstStyle>
            <a:p>
              <a:pPr defTabSz="414772" eaLnBrk="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endParaRPr lang="en-US" altLang="en-US" sz="1633">
                <a:solidFill>
                  <a:srgbClr val="000000"/>
                </a:solidFill>
              </a:endParaRPr>
            </a:p>
          </p:txBody>
        </p:sp>
        <p:sp>
          <p:nvSpPr>
            <p:cNvPr id="14376" name="AutoShape 31"/>
            <p:cNvSpPr>
              <a:spLocks noChangeArrowheads="1"/>
            </p:cNvSpPr>
            <p:nvPr/>
          </p:nvSpPr>
          <p:spPr bwMode="auto">
            <a:xfrm rot="5400000">
              <a:off x="641" y="2896"/>
              <a:ext cx="312" cy="708"/>
            </a:xfrm>
            <a:prstGeom prst="triangle">
              <a:avLst>
                <a:gd name="adj" fmla="val 50000"/>
              </a:avLst>
            </a:prstGeom>
            <a:solidFill>
              <a:srgbClr val="08AA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>
              <a:lvl1pPr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1pPr>
              <a:lvl2pPr marL="742950" indent="-28575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2pPr>
              <a:lvl3pPr marL="11430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3pPr>
              <a:lvl4pPr marL="16002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4pPr>
              <a:lvl5pPr marL="20574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9pPr>
            </a:lstStyle>
            <a:p>
              <a:pPr algn="ctr" defTabSz="414772" eaLnBrk="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endParaRPr lang="en-US" altLang="en-US" sz="1633">
                <a:solidFill>
                  <a:srgbClr val="000000"/>
                </a:solidFill>
              </a:endParaRPr>
            </a:p>
          </p:txBody>
        </p:sp>
        <p:sp>
          <p:nvSpPr>
            <p:cNvPr id="14377" name="Text Box 33"/>
            <p:cNvSpPr txBox="1">
              <a:spLocks noChangeArrowheads="1"/>
            </p:cNvSpPr>
            <p:nvPr/>
          </p:nvSpPr>
          <p:spPr bwMode="auto">
            <a:xfrm>
              <a:off x="432" y="3168"/>
              <a:ext cx="809" cy="17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1pPr>
              <a:lvl2pPr marL="742950" indent="-28575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2pPr>
              <a:lvl3pPr marL="11430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3pPr>
              <a:lvl4pPr marL="16002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4pPr>
              <a:lvl5pPr marL="20574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9pPr>
            </a:lstStyle>
            <a:p>
              <a:pPr defTabSz="414772" eaLnBrk="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r>
                <a:rPr lang="en-US" altLang="en-US" sz="998">
                  <a:solidFill>
                    <a:srgbClr val="FFFFFF"/>
                  </a:solidFill>
                </a:rPr>
                <a:t>ORB2ORB</a:t>
              </a:r>
            </a:p>
          </p:txBody>
        </p:sp>
      </p:grpSp>
      <p:sp>
        <p:nvSpPr>
          <p:cNvPr id="14348" name="Text Box 40"/>
          <p:cNvSpPr txBox="1">
            <a:spLocks noChangeArrowheads="1"/>
          </p:cNvSpPr>
          <p:nvPr/>
        </p:nvSpPr>
        <p:spPr bwMode="auto">
          <a:xfrm>
            <a:off x="5324052" y="76330"/>
            <a:ext cx="2484761" cy="56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91438" bIns="45719"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defTabSz="414772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altLang="en-US" sz="1633">
                <a:solidFill>
                  <a:srgbClr val="FFFFFF"/>
                </a:solidFill>
                <a:latin typeface="Verdana" panose="020B0604030504040204" pitchFamily="34" charset="0"/>
              </a:rPr>
              <a:t>RUTGERS</a:t>
            </a:r>
          </a:p>
          <a:p>
            <a:pPr algn="ctr" defTabSz="414772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altLang="en-US" sz="1633">
                <a:solidFill>
                  <a:srgbClr val="FFFFFF"/>
                </a:solidFill>
                <a:latin typeface="Verdana" panose="020B0604030504040204" pitchFamily="34" charset="0"/>
              </a:rPr>
              <a:t>East Coast Repository</a:t>
            </a:r>
          </a:p>
        </p:txBody>
      </p:sp>
      <p:grpSp>
        <p:nvGrpSpPr>
          <p:cNvPr id="14349" name="Group 41"/>
          <p:cNvGrpSpPr>
            <a:grpSpLocks/>
          </p:cNvGrpSpPr>
          <p:nvPr/>
        </p:nvGrpSpPr>
        <p:grpSpPr bwMode="auto">
          <a:xfrm>
            <a:off x="5180104" y="1840514"/>
            <a:ext cx="971022" cy="529976"/>
            <a:chOff x="384" y="3072"/>
            <a:chExt cx="912" cy="382"/>
          </a:xfrm>
        </p:grpSpPr>
        <p:sp>
          <p:nvSpPr>
            <p:cNvPr id="14372" name="Rectangle 42"/>
            <p:cNvSpPr>
              <a:spLocks noChangeArrowheads="1"/>
            </p:cNvSpPr>
            <p:nvPr/>
          </p:nvSpPr>
          <p:spPr bwMode="auto">
            <a:xfrm>
              <a:off x="384" y="3072"/>
              <a:ext cx="912" cy="382"/>
            </a:xfrm>
            <a:prstGeom prst="rect">
              <a:avLst/>
            </a:prstGeom>
            <a:solidFill>
              <a:srgbClr val="00385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1pPr>
              <a:lvl2pPr marL="742950" indent="-28575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2pPr>
              <a:lvl3pPr marL="11430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3pPr>
              <a:lvl4pPr marL="16002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4pPr>
              <a:lvl5pPr marL="20574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9pPr>
            </a:lstStyle>
            <a:p>
              <a:pPr defTabSz="414772" eaLnBrk="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endParaRPr lang="en-US" altLang="en-US" sz="1633">
                <a:solidFill>
                  <a:srgbClr val="000000"/>
                </a:solidFill>
              </a:endParaRPr>
            </a:p>
          </p:txBody>
        </p:sp>
        <p:sp>
          <p:nvSpPr>
            <p:cNvPr id="14373" name="AutoShape 43"/>
            <p:cNvSpPr>
              <a:spLocks noChangeArrowheads="1"/>
            </p:cNvSpPr>
            <p:nvPr/>
          </p:nvSpPr>
          <p:spPr bwMode="auto">
            <a:xfrm rot="5400000">
              <a:off x="641" y="2896"/>
              <a:ext cx="312" cy="708"/>
            </a:xfrm>
            <a:prstGeom prst="triangle">
              <a:avLst>
                <a:gd name="adj" fmla="val 50000"/>
              </a:avLst>
            </a:prstGeom>
            <a:solidFill>
              <a:srgbClr val="08AA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>
              <a:lvl1pPr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1pPr>
              <a:lvl2pPr marL="742950" indent="-28575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2pPr>
              <a:lvl3pPr marL="11430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3pPr>
              <a:lvl4pPr marL="16002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4pPr>
              <a:lvl5pPr marL="20574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9pPr>
            </a:lstStyle>
            <a:p>
              <a:pPr algn="ctr" defTabSz="414772" eaLnBrk="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endParaRPr lang="en-US" altLang="en-US" sz="1633">
                <a:solidFill>
                  <a:srgbClr val="000000"/>
                </a:solidFill>
              </a:endParaRPr>
            </a:p>
          </p:txBody>
        </p:sp>
        <p:sp>
          <p:nvSpPr>
            <p:cNvPr id="14374" name="Text Box 44"/>
            <p:cNvSpPr txBox="1">
              <a:spLocks noChangeArrowheads="1"/>
            </p:cNvSpPr>
            <p:nvPr/>
          </p:nvSpPr>
          <p:spPr bwMode="auto">
            <a:xfrm>
              <a:off x="432" y="3168"/>
              <a:ext cx="761" cy="17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1pPr>
              <a:lvl2pPr marL="742950" indent="-28575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2pPr>
              <a:lvl3pPr marL="11430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3pPr>
              <a:lvl4pPr marL="16002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4pPr>
              <a:lvl5pPr marL="20574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9pPr>
            </a:lstStyle>
            <a:p>
              <a:pPr defTabSz="414772" eaLnBrk="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r>
                <a:rPr lang="en-US" altLang="en-US" sz="998">
                  <a:solidFill>
                    <a:srgbClr val="FFFFFF"/>
                  </a:solidFill>
                </a:rPr>
                <a:t>ORB2ORB</a:t>
              </a:r>
            </a:p>
          </p:txBody>
        </p:sp>
      </p:grpSp>
      <p:sp>
        <p:nvSpPr>
          <p:cNvPr id="14350" name="Line 49"/>
          <p:cNvSpPr>
            <a:spLocks noChangeShapeType="1"/>
          </p:cNvSpPr>
          <p:nvPr/>
        </p:nvSpPr>
        <p:spPr bwMode="auto">
          <a:xfrm>
            <a:off x="3657144" y="4114513"/>
            <a:ext cx="0" cy="53429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/>
          <a:lstStyle/>
          <a:p>
            <a:pPr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en-US" sz="1633">
              <a:solidFill>
                <a:srgbClr val="000000"/>
              </a:solidFill>
              <a:latin typeface="Arial"/>
              <a:cs typeface="Tahoma"/>
            </a:endParaRPr>
          </a:p>
        </p:txBody>
      </p:sp>
      <p:grpSp>
        <p:nvGrpSpPr>
          <p:cNvPr id="14351" name="Group 53"/>
          <p:cNvGrpSpPr>
            <a:grpSpLocks/>
          </p:cNvGrpSpPr>
          <p:nvPr/>
        </p:nvGrpSpPr>
        <p:grpSpPr bwMode="auto">
          <a:xfrm>
            <a:off x="5200627" y="4952681"/>
            <a:ext cx="1200006" cy="914496"/>
            <a:chOff x="1872" y="3456"/>
            <a:chExt cx="1008" cy="576"/>
          </a:xfrm>
        </p:grpSpPr>
        <p:sp>
          <p:nvSpPr>
            <p:cNvPr id="14369" name="Rectangle 50"/>
            <p:cNvSpPr>
              <a:spLocks noChangeArrowheads="1"/>
            </p:cNvSpPr>
            <p:nvPr/>
          </p:nvSpPr>
          <p:spPr bwMode="auto">
            <a:xfrm>
              <a:off x="1872" y="3456"/>
              <a:ext cx="960" cy="576"/>
            </a:xfrm>
            <a:prstGeom prst="rect">
              <a:avLst/>
            </a:prstGeom>
            <a:solidFill>
              <a:srgbClr val="00385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1pPr>
              <a:lvl2pPr marL="742950" indent="-28575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2pPr>
              <a:lvl3pPr marL="11430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3pPr>
              <a:lvl4pPr marL="16002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4pPr>
              <a:lvl5pPr marL="20574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9pPr>
            </a:lstStyle>
            <a:p>
              <a:pPr defTabSz="414772" eaLnBrk="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endParaRPr lang="en-US" altLang="en-US" sz="1633">
                <a:solidFill>
                  <a:srgbClr val="000000"/>
                </a:solidFill>
              </a:endParaRPr>
            </a:p>
          </p:txBody>
        </p:sp>
        <p:sp>
          <p:nvSpPr>
            <p:cNvPr id="14370" name="Oval 52"/>
            <p:cNvSpPr>
              <a:spLocks noChangeArrowheads="1"/>
            </p:cNvSpPr>
            <p:nvPr/>
          </p:nvSpPr>
          <p:spPr bwMode="auto">
            <a:xfrm>
              <a:off x="2016" y="3552"/>
              <a:ext cx="672" cy="384"/>
            </a:xfrm>
            <a:prstGeom prst="ellipse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1pPr>
              <a:lvl2pPr marL="742950" indent="-28575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2pPr>
              <a:lvl3pPr marL="11430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3pPr>
              <a:lvl4pPr marL="16002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4pPr>
              <a:lvl5pPr marL="20574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9pPr>
            </a:lstStyle>
            <a:p>
              <a:pPr defTabSz="414772" eaLnBrk="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endParaRPr lang="en-US" altLang="en-US" sz="1633">
                <a:solidFill>
                  <a:srgbClr val="000000"/>
                </a:solidFill>
              </a:endParaRPr>
            </a:p>
          </p:txBody>
        </p:sp>
        <p:sp>
          <p:nvSpPr>
            <p:cNvPr id="14371" name="Text Box 51"/>
            <p:cNvSpPr txBox="1">
              <a:spLocks noChangeArrowheads="1"/>
            </p:cNvSpPr>
            <p:nvPr/>
          </p:nvSpPr>
          <p:spPr bwMode="auto">
            <a:xfrm>
              <a:off x="2016" y="3648"/>
              <a:ext cx="864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1pPr>
              <a:lvl2pPr marL="742950" indent="-28575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2pPr>
              <a:lvl3pPr marL="11430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3pPr>
              <a:lvl4pPr marL="16002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4pPr>
              <a:lvl5pPr marL="20574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9pPr>
            </a:lstStyle>
            <a:p>
              <a:pPr defTabSz="414772" eaLnBrk="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r>
                <a:rPr lang="en-US" altLang="en-US" sz="1179">
                  <a:solidFill>
                    <a:srgbClr val="FFFFFF"/>
                  </a:solidFill>
                  <a:latin typeface="Verdana" panose="020B0604030504040204" pitchFamily="34" charset="0"/>
                </a:rPr>
                <a:t>Web Servers</a:t>
              </a:r>
            </a:p>
          </p:txBody>
        </p:sp>
      </p:grpSp>
      <p:sp>
        <p:nvSpPr>
          <p:cNvPr id="14352" name="Line 55"/>
          <p:cNvSpPr>
            <a:spLocks noChangeShapeType="1"/>
          </p:cNvSpPr>
          <p:nvPr/>
        </p:nvSpPr>
        <p:spPr bwMode="auto">
          <a:xfrm>
            <a:off x="4457509" y="5181664"/>
            <a:ext cx="57138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/>
          <a:lstStyle/>
          <a:p>
            <a:pPr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en-US" sz="1633">
              <a:solidFill>
                <a:srgbClr val="000000"/>
              </a:solidFill>
              <a:latin typeface="Arial"/>
              <a:cs typeface="Tahoma"/>
            </a:endParaRPr>
          </a:p>
        </p:txBody>
      </p:sp>
      <p:sp>
        <p:nvSpPr>
          <p:cNvPr id="14353" name="Line 57"/>
          <p:cNvSpPr>
            <a:spLocks noChangeShapeType="1"/>
          </p:cNvSpPr>
          <p:nvPr/>
        </p:nvSpPr>
        <p:spPr bwMode="auto">
          <a:xfrm>
            <a:off x="4457509" y="5563305"/>
            <a:ext cx="57138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/>
          <a:lstStyle/>
          <a:p>
            <a:pPr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en-US" sz="1633">
              <a:solidFill>
                <a:srgbClr val="000000"/>
              </a:solidFill>
              <a:latin typeface="Arial"/>
              <a:cs typeface="Tahoma"/>
            </a:endParaRPr>
          </a:p>
        </p:txBody>
      </p:sp>
      <p:sp>
        <p:nvSpPr>
          <p:cNvPr id="14354" name="Text Box 58"/>
          <p:cNvSpPr txBox="1">
            <a:spLocks noChangeArrowheads="1"/>
          </p:cNvSpPr>
          <p:nvPr/>
        </p:nvSpPr>
        <p:spPr bwMode="auto">
          <a:xfrm>
            <a:off x="6400636" y="5083742"/>
            <a:ext cx="1884429" cy="32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91438" bIns="45719"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defTabSz="414772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altLang="en-US" sz="1633">
                <a:solidFill>
                  <a:srgbClr val="FFFFFF"/>
                </a:solidFill>
                <a:latin typeface="Verdana" panose="020B0604030504040204" pitchFamily="34" charset="0"/>
              </a:rPr>
              <a:t>PUBLIC ACCESS</a:t>
            </a:r>
          </a:p>
        </p:txBody>
      </p:sp>
      <p:sp>
        <p:nvSpPr>
          <p:cNvPr id="14355" name="Freeform 61"/>
          <p:cNvSpPr>
            <a:spLocks/>
          </p:cNvSpPr>
          <p:nvPr/>
        </p:nvSpPr>
        <p:spPr bwMode="auto">
          <a:xfrm flipH="1">
            <a:off x="6229974" y="5558985"/>
            <a:ext cx="799284" cy="609184"/>
          </a:xfrm>
          <a:custGeom>
            <a:avLst/>
            <a:gdLst>
              <a:gd name="T0" fmla="*/ 0 w 624"/>
              <a:gd name="T1" fmla="*/ 0 h 432"/>
              <a:gd name="T2" fmla="*/ 2147483647 w 624"/>
              <a:gd name="T3" fmla="*/ 2147483647 h 432"/>
              <a:gd name="T4" fmla="*/ 2147483647 w 624"/>
              <a:gd name="T5" fmla="*/ 2147483647 h 4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24" h="432">
                <a:moveTo>
                  <a:pt x="0" y="0"/>
                </a:moveTo>
                <a:cubicBezTo>
                  <a:pt x="92" y="132"/>
                  <a:pt x="184" y="264"/>
                  <a:pt x="288" y="336"/>
                </a:cubicBezTo>
                <a:cubicBezTo>
                  <a:pt x="392" y="408"/>
                  <a:pt x="508" y="420"/>
                  <a:pt x="624" y="432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/>
          <a:lstStyle/>
          <a:p>
            <a:pPr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en-US" sz="1633">
              <a:solidFill>
                <a:srgbClr val="000000"/>
              </a:solidFill>
              <a:latin typeface="Arial"/>
              <a:cs typeface="Tahoma"/>
            </a:endParaRPr>
          </a:p>
        </p:txBody>
      </p:sp>
      <p:sp>
        <p:nvSpPr>
          <p:cNvPr id="14356" name="Freeform 70"/>
          <p:cNvSpPr>
            <a:spLocks/>
          </p:cNvSpPr>
          <p:nvPr/>
        </p:nvSpPr>
        <p:spPr bwMode="auto">
          <a:xfrm flipH="1">
            <a:off x="6115483" y="4572481"/>
            <a:ext cx="743118" cy="227544"/>
          </a:xfrm>
          <a:custGeom>
            <a:avLst/>
            <a:gdLst>
              <a:gd name="T0" fmla="*/ 0 w 1200"/>
              <a:gd name="T1" fmla="*/ 2147483647 h 208"/>
              <a:gd name="T2" fmla="*/ 2147483647 w 1200"/>
              <a:gd name="T3" fmla="*/ 2147483647 h 208"/>
              <a:gd name="T4" fmla="*/ 2147483647 w 1200"/>
              <a:gd name="T5" fmla="*/ 2147483647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00" h="208">
                <a:moveTo>
                  <a:pt x="0" y="208"/>
                </a:moveTo>
                <a:cubicBezTo>
                  <a:pt x="236" y="120"/>
                  <a:pt x="472" y="32"/>
                  <a:pt x="672" y="16"/>
                </a:cubicBezTo>
                <a:cubicBezTo>
                  <a:pt x="872" y="0"/>
                  <a:pt x="1036" y="56"/>
                  <a:pt x="1200" y="112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/>
          <a:lstStyle/>
          <a:p>
            <a:pPr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en-US" sz="1633">
              <a:solidFill>
                <a:srgbClr val="000000"/>
              </a:solidFill>
              <a:latin typeface="Arial"/>
              <a:cs typeface="Tahoma"/>
            </a:endParaRPr>
          </a:p>
        </p:txBody>
      </p:sp>
      <p:sp>
        <p:nvSpPr>
          <p:cNvPr id="14357" name="Freeform 79"/>
          <p:cNvSpPr>
            <a:spLocks/>
          </p:cNvSpPr>
          <p:nvPr/>
        </p:nvSpPr>
        <p:spPr bwMode="auto">
          <a:xfrm>
            <a:off x="2689366" y="1546723"/>
            <a:ext cx="266789" cy="623586"/>
          </a:xfrm>
          <a:custGeom>
            <a:avLst/>
            <a:gdLst>
              <a:gd name="T0" fmla="*/ 2147483647 w 224"/>
              <a:gd name="T1" fmla="*/ 0 h 288"/>
              <a:gd name="T2" fmla="*/ 2147483647 w 224"/>
              <a:gd name="T3" fmla="*/ 2147483647 h 288"/>
              <a:gd name="T4" fmla="*/ 2147483647 w 224"/>
              <a:gd name="T5" fmla="*/ 214748364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4" h="288">
                <a:moveTo>
                  <a:pt x="32" y="0"/>
                </a:moveTo>
                <a:cubicBezTo>
                  <a:pt x="16" y="48"/>
                  <a:pt x="0" y="96"/>
                  <a:pt x="32" y="144"/>
                </a:cubicBezTo>
                <a:cubicBezTo>
                  <a:pt x="64" y="192"/>
                  <a:pt x="144" y="240"/>
                  <a:pt x="224" y="288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/>
          <a:lstStyle/>
          <a:p>
            <a:pPr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en-US" sz="1633">
              <a:solidFill>
                <a:srgbClr val="000000"/>
              </a:solidFill>
              <a:latin typeface="Arial"/>
              <a:cs typeface="Tahoma"/>
            </a:endParaRPr>
          </a:p>
        </p:txBody>
      </p:sp>
      <p:sp>
        <p:nvSpPr>
          <p:cNvPr id="14358" name="Freeform 80"/>
          <p:cNvSpPr>
            <a:spLocks/>
          </p:cNvSpPr>
          <p:nvPr/>
        </p:nvSpPr>
        <p:spPr bwMode="auto">
          <a:xfrm>
            <a:off x="3982260" y="1840514"/>
            <a:ext cx="265708" cy="456528"/>
          </a:xfrm>
          <a:custGeom>
            <a:avLst/>
            <a:gdLst>
              <a:gd name="T0" fmla="*/ 0 w 224"/>
              <a:gd name="T1" fmla="*/ 0 h 288"/>
              <a:gd name="T2" fmla="*/ 2147483647 w 224"/>
              <a:gd name="T3" fmla="*/ 2147483647 h 288"/>
              <a:gd name="T4" fmla="*/ 2147483647 w 224"/>
              <a:gd name="T5" fmla="*/ 214748364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4" h="288">
                <a:moveTo>
                  <a:pt x="0" y="0"/>
                </a:moveTo>
                <a:cubicBezTo>
                  <a:pt x="80" y="24"/>
                  <a:pt x="160" y="48"/>
                  <a:pt x="192" y="96"/>
                </a:cubicBezTo>
                <a:cubicBezTo>
                  <a:pt x="224" y="144"/>
                  <a:pt x="208" y="216"/>
                  <a:pt x="192" y="288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/>
          <a:lstStyle/>
          <a:p>
            <a:pPr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en-US" sz="1633">
              <a:solidFill>
                <a:srgbClr val="000000"/>
              </a:solidFill>
              <a:latin typeface="Arial"/>
              <a:cs typeface="Tahoma"/>
            </a:endParaRPr>
          </a:p>
        </p:txBody>
      </p:sp>
      <p:sp>
        <p:nvSpPr>
          <p:cNvPr id="14359" name="Freeform 81"/>
          <p:cNvSpPr>
            <a:spLocks/>
          </p:cNvSpPr>
          <p:nvPr/>
        </p:nvSpPr>
        <p:spPr bwMode="auto">
          <a:xfrm>
            <a:off x="4742660" y="1686421"/>
            <a:ext cx="266788" cy="456527"/>
          </a:xfrm>
          <a:custGeom>
            <a:avLst/>
            <a:gdLst>
              <a:gd name="T0" fmla="*/ 2147483647 w 224"/>
              <a:gd name="T1" fmla="*/ 0 h 288"/>
              <a:gd name="T2" fmla="*/ 2147483647 w 224"/>
              <a:gd name="T3" fmla="*/ 2147483647 h 288"/>
              <a:gd name="T4" fmla="*/ 2147483647 w 224"/>
              <a:gd name="T5" fmla="*/ 214748364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4" h="288">
                <a:moveTo>
                  <a:pt x="32" y="0"/>
                </a:moveTo>
                <a:cubicBezTo>
                  <a:pt x="16" y="48"/>
                  <a:pt x="0" y="96"/>
                  <a:pt x="32" y="144"/>
                </a:cubicBezTo>
                <a:cubicBezTo>
                  <a:pt x="64" y="192"/>
                  <a:pt x="144" y="240"/>
                  <a:pt x="224" y="288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/>
          <a:lstStyle/>
          <a:p>
            <a:pPr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en-US" sz="1633">
              <a:solidFill>
                <a:srgbClr val="000000"/>
              </a:solidFill>
              <a:latin typeface="Arial"/>
              <a:cs typeface="Tahoma"/>
            </a:endParaRPr>
          </a:p>
        </p:txBody>
      </p:sp>
      <p:sp>
        <p:nvSpPr>
          <p:cNvPr id="14360" name="Freeform 82"/>
          <p:cNvSpPr>
            <a:spLocks/>
          </p:cNvSpPr>
          <p:nvPr/>
        </p:nvSpPr>
        <p:spPr bwMode="auto">
          <a:xfrm>
            <a:off x="6275342" y="2052224"/>
            <a:ext cx="266789" cy="456527"/>
          </a:xfrm>
          <a:custGeom>
            <a:avLst/>
            <a:gdLst>
              <a:gd name="T0" fmla="*/ 0 w 224"/>
              <a:gd name="T1" fmla="*/ 0 h 288"/>
              <a:gd name="T2" fmla="*/ 2147483647 w 224"/>
              <a:gd name="T3" fmla="*/ 2147483647 h 288"/>
              <a:gd name="T4" fmla="*/ 2147483647 w 224"/>
              <a:gd name="T5" fmla="*/ 214748364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4" h="288">
                <a:moveTo>
                  <a:pt x="0" y="0"/>
                </a:moveTo>
                <a:cubicBezTo>
                  <a:pt x="80" y="24"/>
                  <a:pt x="160" y="48"/>
                  <a:pt x="192" y="96"/>
                </a:cubicBezTo>
                <a:cubicBezTo>
                  <a:pt x="224" y="144"/>
                  <a:pt x="208" y="216"/>
                  <a:pt x="192" y="288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/>
          <a:lstStyle/>
          <a:p>
            <a:pPr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en-US" sz="1633">
              <a:solidFill>
                <a:srgbClr val="000000"/>
              </a:solidFill>
              <a:latin typeface="Arial"/>
              <a:cs typeface="Tahoma"/>
            </a:endParaRPr>
          </a:p>
        </p:txBody>
      </p:sp>
      <p:grpSp>
        <p:nvGrpSpPr>
          <p:cNvPr id="14361" name="Group 83"/>
          <p:cNvGrpSpPr>
            <a:grpSpLocks/>
          </p:cNvGrpSpPr>
          <p:nvPr/>
        </p:nvGrpSpPr>
        <p:grpSpPr bwMode="auto">
          <a:xfrm>
            <a:off x="5829253" y="2514504"/>
            <a:ext cx="1715220" cy="1676336"/>
            <a:chOff x="3552" y="1776"/>
            <a:chExt cx="1920" cy="1728"/>
          </a:xfrm>
        </p:grpSpPr>
        <p:pic>
          <p:nvPicPr>
            <p:cNvPr id="14367" name="Picture 8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67" t="41112" r="5000" b="18889"/>
            <a:stretch>
              <a:fillRect/>
            </a:stretch>
          </p:blipFill>
          <p:spPr bwMode="auto">
            <a:xfrm>
              <a:off x="3552" y="1776"/>
              <a:ext cx="1920" cy="17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368" name="Rectangle 85"/>
            <p:cNvSpPr>
              <a:spLocks noChangeArrowheads="1"/>
            </p:cNvSpPr>
            <p:nvPr/>
          </p:nvSpPr>
          <p:spPr bwMode="auto">
            <a:xfrm>
              <a:off x="3600" y="1824"/>
              <a:ext cx="1824" cy="163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1pPr>
              <a:lvl2pPr marL="742950" indent="-28575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2pPr>
              <a:lvl3pPr marL="11430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3pPr>
              <a:lvl4pPr marL="16002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4pPr>
              <a:lvl5pPr marL="20574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9pPr>
            </a:lstStyle>
            <a:p>
              <a:pPr defTabSz="414772" eaLnBrk="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endParaRPr lang="en-US" altLang="en-US" sz="1633">
                <a:solidFill>
                  <a:srgbClr val="000000"/>
                </a:solidFill>
              </a:endParaRPr>
            </a:p>
          </p:txBody>
        </p:sp>
      </p:grpSp>
      <p:sp>
        <p:nvSpPr>
          <p:cNvPr id="14362" name="Text Box 86"/>
          <p:cNvSpPr txBox="1">
            <a:spLocks noChangeArrowheads="1"/>
          </p:cNvSpPr>
          <p:nvPr/>
        </p:nvSpPr>
        <p:spPr bwMode="auto">
          <a:xfrm>
            <a:off x="5829253" y="2819818"/>
            <a:ext cx="944846" cy="22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91438" bIns="45719"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altLang="en-US" sz="907" b="1">
                <a:solidFill>
                  <a:srgbClr val="FFFFFF"/>
                </a:solidFill>
                <a:latin typeface="Times New Roman" panose="02020603050405020304" pitchFamily="18" charset="0"/>
              </a:rPr>
              <a:t>“Node Server ”</a:t>
            </a:r>
          </a:p>
        </p:txBody>
      </p:sp>
      <p:grpSp>
        <p:nvGrpSpPr>
          <p:cNvPr id="14363" name="Group 13"/>
          <p:cNvGrpSpPr>
            <a:grpSpLocks/>
          </p:cNvGrpSpPr>
          <p:nvPr/>
        </p:nvGrpSpPr>
        <p:grpSpPr bwMode="auto">
          <a:xfrm>
            <a:off x="3220780" y="793524"/>
            <a:ext cx="2761850" cy="914496"/>
            <a:chOff x="144" y="1008"/>
            <a:chExt cx="3840" cy="816"/>
          </a:xfrm>
        </p:grpSpPr>
        <p:pic>
          <p:nvPicPr>
            <p:cNvPr id="1436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9" t="23334" r="30833" b="57777"/>
            <a:stretch>
              <a:fillRect/>
            </a:stretch>
          </p:blipFill>
          <p:spPr bwMode="auto">
            <a:xfrm>
              <a:off x="144" y="1008"/>
              <a:ext cx="3840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365" name="Rectangle 4"/>
            <p:cNvSpPr>
              <a:spLocks noChangeArrowheads="1"/>
            </p:cNvSpPr>
            <p:nvPr/>
          </p:nvSpPr>
          <p:spPr bwMode="auto">
            <a:xfrm>
              <a:off x="1104" y="1104"/>
              <a:ext cx="2832" cy="67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1pPr>
              <a:lvl2pPr marL="742950" indent="-28575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2pPr>
              <a:lvl3pPr marL="11430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3pPr>
              <a:lvl4pPr marL="16002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4pPr>
              <a:lvl5pPr marL="20574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9pPr>
            </a:lstStyle>
            <a:p>
              <a:pPr defTabSz="414772" eaLnBrk="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endParaRPr lang="en-US" altLang="en-US" sz="1633">
                <a:solidFill>
                  <a:srgbClr val="000000"/>
                </a:solidFill>
              </a:endParaRPr>
            </a:p>
          </p:txBody>
        </p:sp>
        <p:sp>
          <p:nvSpPr>
            <p:cNvPr id="14366" name="Text Box 6"/>
            <p:cNvSpPr txBox="1">
              <a:spLocks noChangeArrowheads="1"/>
            </p:cNvSpPr>
            <p:nvPr/>
          </p:nvSpPr>
          <p:spPr bwMode="auto">
            <a:xfrm>
              <a:off x="1728" y="1536"/>
              <a:ext cx="953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1pPr>
              <a:lvl2pPr marL="742950" indent="-28575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2pPr>
              <a:lvl3pPr marL="11430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3pPr>
              <a:lvl4pPr marL="16002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4pPr>
              <a:lvl5pPr marL="20574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9pPr>
            </a:lstStyle>
            <a:p>
              <a:pPr defTabSz="414772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r>
                <a:rPr lang="en-US" altLang="en-US" sz="1361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“</a:t>
              </a:r>
              <a:r>
                <a:rPr lang="en-US" altLang="en-US" sz="907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Portals”</a:t>
              </a:r>
              <a:endParaRPr lang="en-US" altLang="en-US" sz="1361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07859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ChangeArrowheads="1"/>
          </p:cNvSpPr>
          <p:nvPr/>
        </p:nvSpPr>
        <p:spPr bwMode="auto">
          <a:xfrm flipV="1">
            <a:off x="1150205" y="802172"/>
            <a:ext cx="6851159" cy="69127"/>
          </a:xfrm>
          <a:prstGeom prst="rect">
            <a:avLst/>
          </a:prstGeom>
          <a:gradFill rotWithShape="1">
            <a:gsLst>
              <a:gs pos="0">
                <a:srgbClr val="182F5E"/>
              </a:gs>
              <a:gs pos="100000">
                <a:srgbClr val="3366CC">
                  <a:alpha val="50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defTabSz="414772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en-US" altLang="en-US" sz="1633">
              <a:solidFill>
                <a:srgbClr val="000000"/>
              </a:solidFill>
            </a:endParaRP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1486117" y="262108"/>
            <a:ext cx="6170688" cy="88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r" defTabSz="414772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altLang="en-US" sz="3992" b="1" i="1">
                <a:solidFill>
                  <a:srgbClr val="FFFFFF"/>
                </a:solidFill>
              </a:rPr>
              <a:t>Diagnostics</a:t>
            </a:r>
            <a:br>
              <a:rPr lang="en-US" altLang="en-US" sz="3992" b="1" i="1">
                <a:solidFill>
                  <a:srgbClr val="FFFFFF"/>
                </a:solidFill>
              </a:rPr>
            </a:br>
            <a:r>
              <a:rPr lang="en-US" altLang="en-US" sz="2177" b="1" i="1">
                <a:solidFill>
                  <a:srgbClr val="FFFFFF"/>
                </a:solidFill>
              </a:rPr>
              <a:t>Radial Diagnostics</a:t>
            </a:r>
          </a:p>
        </p:txBody>
      </p:sp>
      <p:sp>
        <p:nvSpPr>
          <p:cNvPr id="19460" name="Text Box 10"/>
          <p:cNvSpPr txBox="1">
            <a:spLocks noChangeArrowheads="1"/>
          </p:cNvSpPr>
          <p:nvPr/>
        </p:nvSpPr>
        <p:spPr bwMode="auto">
          <a:xfrm>
            <a:off x="381000" y="5505699"/>
            <a:ext cx="8369299" cy="1187438"/>
          </a:xfrm>
          <a:prstGeom prst="rect">
            <a:avLst/>
          </a:prstGeom>
          <a:solidFill>
            <a:srgbClr val="0033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71475" indent="-371475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defTabSz="414772" eaLnBrk="1" fontAlgn="base" hangingPunct="0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altLang="en-US" sz="2540" dirty="0">
                <a:solidFill>
                  <a:srgbClr val="FFFFFF"/>
                </a:solidFill>
              </a:rPr>
              <a:t>Radial diagnostics are summarized in a balloon with  a link to the most recent radial image, file information and time histories of latencies and radial solutions</a:t>
            </a:r>
          </a:p>
        </p:txBody>
      </p:sp>
      <p:pic>
        <p:nvPicPr>
          <p:cNvPr id="1946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96" y="956261"/>
            <a:ext cx="2330885" cy="288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Freeform 13"/>
          <p:cNvSpPr>
            <a:spLocks/>
          </p:cNvSpPr>
          <p:nvPr/>
        </p:nvSpPr>
        <p:spPr bwMode="auto">
          <a:xfrm>
            <a:off x="2399893" y="2400740"/>
            <a:ext cx="1083354" cy="1719541"/>
          </a:xfrm>
          <a:custGeom>
            <a:avLst/>
            <a:gdLst>
              <a:gd name="T0" fmla="*/ 0 w 720"/>
              <a:gd name="T1" fmla="*/ 0 h 1056"/>
              <a:gd name="T2" fmla="*/ 2147483647 w 720"/>
              <a:gd name="T3" fmla="*/ 2147483647 h 1056"/>
              <a:gd name="T4" fmla="*/ 2147483647 w 720"/>
              <a:gd name="T5" fmla="*/ 2147483647 h 105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20" h="1056">
                <a:moveTo>
                  <a:pt x="0" y="0"/>
                </a:moveTo>
                <a:cubicBezTo>
                  <a:pt x="36" y="344"/>
                  <a:pt x="72" y="688"/>
                  <a:pt x="192" y="864"/>
                </a:cubicBezTo>
                <a:cubicBezTo>
                  <a:pt x="312" y="1040"/>
                  <a:pt x="624" y="1024"/>
                  <a:pt x="720" y="105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en-US" sz="1633">
              <a:solidFill>
                <a:srgbClr val="000000"/>
              </a:solidFill>
              <a:latin typeface="Arial"/>
              <a:cs typeface="Tahoma"/>
            </a:endParaRPr>
          </a:p>
        </p:txBody>
      </p:sp>
      <p:pic>
        <p:nvPicPr>
          <p:cNvPr id="1946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262" y="1206847"/>
            <a:ext cx="4072028" cy="429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3618262" y="2868789"/>
            <a:ext cx="414764" cy="27650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endParaRPr lang="en-US" sz="1633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Arial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505843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1486117" y="262108"/>
            <a:ext cx="6170688" cy="88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r" defTabSz="414772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altLang="en-US" sz="3992" b="1" i="1">
                <a:solidFill>
                  <a:srgbClr val="FFFFFF"/>
                </a:solidFill>
              </a:rPr>
              <a:t>Diagnostics</a:t>
            </a:r>
            <a:br>
              <a:rPr lang="en-US" altLang="en-US" sz="3992" b="1" i="1">
                <a:solidFill>
                  <a:srgbClr val="FFFFFF"/>
                </a:solidFill>
              </a:rPr>
            </a:br>
            <a:r>
              <a:rPr lang="en-US" altLang="en-US" sz="2177" b="1" i="1">
                <a:solidFill>
                  <a:srgbClr val="FFFFFF"/>
                </a:solidFill>
              </a:rPr>
              <a:t>Network Diagnostics</a:t>
            </a:r>
          </a:p>
        </p:txBody>
      </p:sp>
      <p:pic>
        <p:nvPicPr>
          <p:cNvPr id="2457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25"/>
          <a:stretch>
            <a:fillRect/>
          </a:stretch>
        </p:blipFill>
        <p:spPr bwMode="auto">
          <a:xfrm>
            <a:off x="1166404" y="1539524"/>
            <a:ext cx="6765830" cy="107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86"/>
          <a:stretch>
            <a:fillRect/>
          </a:stretch>
        </p:blipFill>
        <p:spPr bwMode="auto">
          <a:xfrm>
            <a:off x="1166404" y="2592272"/>
            <a:ext cx="6765830" cy="256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10"/>
          <p:cNvSpPr txBox="1">
            <a:spLocks noChangeArrowheads="1"/>
          </p:cNvSpPr>
          <p:nvPr/>
        </p:nvSpPr>
        <p:spPr bwMode="auto">
          <a:xfrm>
            <a:off x="1357585" y="5505704"/>
            <a:ext cx="6480680" cy="819327"/>
          </a:xfrm>
          <a:prstGeom prst="rect">
            <a:avLst/>
          </a:prstGeom>
          <a:solidFill>
            <a:srgbClr val="0033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71475" indent="-371475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defTabSz="414772" eaLnBrk="1" fontAlgn="base" hangingPunct="0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altLang="en-US" sz="2540">
                <a:solidFill>
                  <a:srgbClr val="FFFFFF"/>
                </a:solidFill>
              </a:rPr>
              <a:t>Network diagnostics are summarized monthly based on file acquisition</a:t>
            </a:r>
          </a:p>
        </p:txBody>
      </p:sp>
    </p:spTree>
    <p:extLst>
      <p:ext uri="{BB962C8B-B14F-4D97-AF65-F5344CB8AC3E}">
        <p14:creationId xmlns:p14="http://schemas.microsoft.com/office/powerpoint/2010/main" val="44310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01"/>
          <a:stretch>
            <a:fillRect/>
          </a:stretch>
        </p:blipFill>
        <p:spPr>
          <a:xfrm>
            <a:off x="592448" y="1216929"/>
            <a:ext cx="3526570" cy="5148540"/>
          </a:xfrm>
        </p:spPr>
      </p:pic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1816631" y="318274"/>
            <a:ext cx="6170688" cy="88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r" defTabSz="414772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altLang="en-US" sz="3992" b="1" i="1">
                <a:solidFill>
                  <a:srgbClr val="FFFFFF"/>
                </a:solidFill>
              </a:rPr>
              <a:t>Data Distribution</a:t>
            </a:r>
            <a:br>
              <a:rPr lang="en-US" altLang="en-US" sz="3992" b="1" i="1">
                <a:solidFill>
                  <a:srgbClr val="FFFFFF"/>
                </a:solidFill>
              </a:rPr>
            </a:br>
            <a:r>
              <a:rPr lang="en-US" altLang="en-US" sz="2177" b="1" i="1">
                <a:solidFill>
                  <a:srgbClr val="FFFFFF"/>
                </a:solidFill>
              </a:rPr>
              <a:t>HFRNet Data Availability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312772" y="1493442"/>
            <a:ext cx="4704227" cy="5264004"/>
          </a:xfrm>
          <a:prstGeom prst="rect">
            <a:avLst/>
          </a:prstGeom>
          <a:solidFill>
            <a:srgbClr val="0033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71475" indent="-371475" eaLnBrk="0">
              <a:defRPr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+mj-lt"/>
              <a:buAutoNum type="arabicPeriod"/>
              <a:defRPr/>
            </a:pPr>
            <a:r>
              <a:rPr lang="en-US" sz="1452" dirty="0">
                <a:solidFill>
                  <a:srgbClr val="FFFFFF"/>
                </a:solidFill>
              </a:rPr>
              <a:t>Online Visualization – </a:t>
            </a:r>
            <a:r>
              <a:rPr lang="en-US" sz="1270" dirty="0">
                <a:solidFill>
                  <a:srgbClr val="FFFFFF"/>
                </a:solidFill>
                <a:hlinkClick r:id="rId4"/>
              </a:rPr>
              <a:t>http://cordc.ucsd.edu/projects/mapping/maps/fullpage.php</a:t>
            </a:r>
            <a:r>
              <a:rPr lang="en-US" sz="1270" dirty="0">
                <a:solidFill>
                  <a:srgbClr val="FFFFFF"/>
                </a:solidFill>
              </a:rPr>
              <a:t> </a:t>
            </a:r>
            <a:r>
              <a:rPr lang="en-US" sz="1452" dirty="0">
                <a:solidFill>
                  <a:srgbClr val="FFFFFF"/>
                </a:solidFill>
              </a:rPr>
              <a:t>Online visualization of HF radar surface currents with ability to change date, resolution, </a:t>
            </a:r>
            <a:r>
              <a:rPr lang="en-US" sz="1452" dirty="0" err="1">
                <a:solidFill>
                  <a:srgbClr val="FFFFFF"/>
                </a:solidFill>
              </a:rPr>
              <a:t>colorbar</a:t>
            </a:r>
            <a:r>
              <a:rPr lang="en-US" sz="1452" dirty="0">
                <a:solidFill>
                  <a:srgbClr val="FFFFFF"/>
                </a:solidFill>
              </a:rPr>
              <a:t>, and station information</a:t>
            </a:r>
          </a:p>
          <a:p>
            <a:pPr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+mj-lt"/>
              <a:buAutoNum type="arabicPeriod"/>
              <a:defRPr/>
            </a:pPr>
            <a:endParaRPr lang="en-US" sz="1452" dirty="0">
              <a:solidFill>
                <a:srgbClr val="FFFFFF"/>
              </a:solidFill>
            </a:endParaRPr>
          </a:p>
          <a:p>
            <a:pPr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+mj-lt"/>
              <a:buAutoNum type="arabicPeriod"/>
              <a:defRPr/>
            </a:pPr>
            <a:r>
              <a:rPr lang="en-US" sz="1452" dirty="0">
                <a:solidFill>
                  <a:srgbClr val="FFFFFF"/>
                </a:solidFill>
              </a:rPr>
              <a:t>Web Overlays - </a:t>
            </a:r>
            <a:r>
              <a:rPr lang="en-US" sz="1452" dirty="0">
                <a:solidFill>
                  <a:srgbClr val="FFFFFF"/>
                </a:solidFill>
                <a:hlinkClick r:id="rId5"/>
              </a:rPr>
              <a:t>http://cordc.ucsd.edu/projects/mapping/api/</a:t>
            </a:r>
            <a:r>
              <a:rPr lang="en-US" sz="1452" dirty="0">
                <a:solidFill>
                  <a:srgbClr val="FFFFFF"/>
                </a:solidFill>
              </a:rPr>
              <a:t> Application programming interface (</a:t>
            </a:r>
            <a:r>
              <a:rPr lang="en-US" sz="1452" dirty="0" err="1">
                <a:solidFill>
                  <a:srgbClr val="FFFFFF"/>
                </a:solidFill>
              </a:rPr>
              <a:t>api</a:t>
            </a:r>
            <a:r>
              <a:rPr lang="en-US" sz="1452" dirty="0">
                <a:solidFill>
                  <a:srgbClr val="FFFFFF"/>
                </a:solidFill>
              </a:rPr>
              <a:t>) that allows programmers to overlay the currents into any website</a:t>
            </a:r>
          </a:p>
          <a:p>
            <a:pPr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+mj-lt"/>
              <a:buAutoNum type="arabicPeriod"/>
              <a:defRPr/>
            </a:pPr>
            <a:endParaRPr lang="en-US" sz="1452" dirty="0">
              <a:solidFill>
                <a:srgbClr val="FFFFFF"/>
              </a:solidFill>
            </a:endParaRPr>
          </a:p>
          <a:p>
            <a:pPr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+mj-lt"/>
              <a:buAutoNum type="arabicPeriod"/>
              <a:defRPr/>
            </a:pPr>
            <a:r>
              <a:rPr lang="en-US" sz="1452" dirty="0">
                <a:solidFill>
                  <a:srgbClr val="FFFFFF"/>
                </a:solidFill>
              </a:rPr>
              <a:t>THREDDS Data Server (TDS) access - </a:t>
            </a:r>
            <a:r>
              <a:rPr lang="en-US" sz="1452" dirty="0">
                <a:solidFill>
                  <a:srgbClr val="FFFFFF"/>
                </a:solidFill>
                <a:hlinkClick r:id="rId6"/>
              </a:rPr>
              <a:t>http://sdf.ndbc.noaa.gov:8080/thredds/catalog.html</a:t>
            </a:r>
            <a:r>
              <a:rPr lang="en-US" sz="1452" dirty="0">
                <a:solidFill>
                  <a:srgbClr val="FFFFFF"/>
                </a:solidFill>
              </a:rPr>
              <a:t> </a:t>
            </a:r>
            <a:r>
              <a:rPr lang="en-US" sz="1452" dirty="0">
                <a:solidFill>
                  <a:srgbClr val="FFFFFF"/>
                </a:solidFill>
                <a:hlinkClick r:id="rId7"/>
              </a:rPr>
              <a:t>http://hfrnet.ucsd.edu/thredds/catalog.html</a:t>
            </a:r>
            <a:r>
              <a:rPr lang="en-US" sz="1452" dirty="0">
                <a:solidFill>
                  <a:srgbClr val="FFFFFF"/>
                </a:solidFill>
              </a:rPr>
              <a:t> </a:t>
            </a:r>
          </a:p>
          <a:p>
            <a:pPr marL="0" indent="0"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25000"/>
              <a:defRPr/>
            </a:pPr>
            <a:r>
              <a:rPr lang="en-US" sz="1452" dirty="0">
                <a:solidFill>
                  <a:srgbClr val="FFFFFF"/>
                </a:solidFill>
              </a:rPr>
              <a:t>	TDS service that allows folks to acquire or used the 	data via </a:t>
            </a:r>
            <a:r>
              <a:rPr lang="en-US" sz="1452" dirty="0" err="1">
                <a:solidFill>
                  <a:srgbClr val="FFFFFF"/>
                </a:solidFill>
              </a:rPr>
              <a:t>thredds</a:t>
            </a:r>
            <a:r>
              <a:rPr lang="en-US" sz="1452" dirty="0">
                <a:solidFill>
                  <a:srgbClr val="FFFFFF"/>
                </a:solidFill>
              </a:rPr>
              <a:t> for processing and/or </a:t>
            </a:r>
            <a:r>
              <a:rPr lang="en-US" sz="1452" dirty="0" smtClean="0">
                <a:solidFill>
                  <a:srgbClr val="FFFFFF"/>
                </a:solidFill>
              </a:rPr>
              <a:t>           			visualization.</a:t>
            </a:r>
          </a:p>
          <a:p>
            <a:pPr marL="0" indent="0"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25000"/>
              <a:defRPr/>
            </a:pPr>
            <a:endParaRPr lang="en-US" sz="1452" dirty="0">
              <a:solidFill>
                <a:srgbClr val="FFFFFF"/>
              </a:solidFill>
            </a:endParaRPr>
          </a:p>
          <a:p>
            <a:pPr marL="342900" indent="-342900"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25000"/>
              <a:buAutoNum type="arabicPeriod" startAt="4"/>
              <a:defRPr/>
            </a:pPr>
            <a:r>
              <a:rPr lang="en-US" sz="1452" dirty="0" smtClean="0">
                <a:solidFill>
                  <a:srgbClr val="FFFFFF"/>
                </a:solidFill>
              </a:rPr>
              <a:t>Data Archiving – </a:t>
            </a:r>
            <a:r>
              <a:rPr lang="en-US" sz="1452" dirty="0" err="1" smtClean="0">
                <a:solidFill>
                  <a:srgbClr val="FFFFFF"/>
                </a:solidFill>
              </a:rPr>
              <a:t>HFRNet</a:t>
            </a:r>
            <a:r>
              <a:rPr lang="en-US" sz="1452" dirty="0" smtClean="0">
                <a:solidFill>
                  <a:srgbClr val="FFFFFF"/>
                </a:solidFill>
              </a:rPr>
              <a:t> (NDBC): Totals and 									Radials</a:t>
            </a:r>
          </a:p>
          <a:p>
            <a:pPr marL="1228725" lvl="3" indent="0"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25000"/>
              <a:defRPr/>
            </a:pPr>
            <a:r>
              <a:rPr lang="en-US" sz="1452" dirty="0">
                <a:solidFill>
                  <a:srgbClr val="FFFFFF"/>
                </a:solidFill>
              </a:rPr>
              <a:t>	</a:t>
            </a:r>
            <a:r>
              <a:rPr lang="en-US" sz="1452" dirty="0" smtClean="0">
                <a:solidFill>
                  <a:srgbClr val="FFFFFF"/>
                </a:solidFill>
              </a:rPr>
              <a:t>	- Operators: Range Series and 			beam pattern</a:t>
            </a:r>
          </a:p>
          <a:p>
            <a:pPr marL="1228725" lvl="3" indent="0"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25000"/>
              <a:defRPr/>
            </a:pPr>
            <a:r>
              <a:rPr lang="en-US" sz="1452" dirty="0">
                <a:solidFill>
                  <a:srgbClr val="FFFFFF"/>
                </a:solidFill>
              </a:rPr>
              <a:t>	</a:t>
            </a:r>
            <a:r>
              <a:rPr lang="en-US" sz="1452" dirty="0" smtClean="0">
                <a:solidFill>
                  <a:srgbClr val="FFFFFF"/>
                </a:solidFill>
              </a:rPr>
              <a:t>	- Future: All above through </a:t>
            </a:r>
          </a:p>
          <a:p>
            <a:pPr marL="1228725" lvl="3" indent="0"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25000"/>
              <a:defRPr/>
            </a:pPr>
            <a:endParaRPr lang="en-US" sz="1452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740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1493681" y="285150"/>
            <a:ext cx="6170687" cy="88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r" defTabSz="414772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altLang="en-US" sz="3992" b="1" i="1">
                <a:solidFill>
                  <a:srgbClr val="FFFFFF"/>
                </a:solidFill>
              </a:rPr>
              <a:t>Data Distribution</a:t>
            </a:r>
          </a:p>
          <a:p>
            <a:pPr algn="r" defTabSz="414772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altLang="en-US" sz="2177" b="1" i="1">
                <a:solidFill>
                  <a:srgbClr val="FFFFFF"/>
                </a:solidFill>
              </a:rPr>
              <a:t>Google Maps Visualization</a:t>
            </a:r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 flipV="1">
            <a:off x="1150204" y="802170"/>
            <a:ext cx="6851159" cy="69127"/>
          </a:xfrm>
          <a:prstGeom prst="rect">
            <a:avLst/>
          </a:prstGeom>
          <a:gradFill rotWithShape="1">
            <a:gsLst>
              <a:gs pos="0">
                <a:srgbClr val="182F5E"/>
              </a:gs>
              <a:gs pos="100000">
                <a:srgbClr val="3366CC">
                  <a:alpha val="50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defTabSz="414772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en-US" altLang="en-US" sz="1633">
              <a:solidFill>
                <a:srgbClr val="000000"/>
              </a:solidFill>
            </a:endParaRPr>
          </a:p>
        </p:txBody>
      </p:sp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0" y="1355187"/>
            <a:ext cx="3690628" cy="4345716"/>
          </a:xfrm>
          <a:prstGeom prst="rect">
            <a:avLst/>
          </a:prstGeom>
          <a:solidFill>
            <a:srgbClr val="0033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71475" indent="-371475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defTabSz="414772" eaLnBrk="1" fontAlgn="base" hangingPunct="0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altLang="en-US" sz="2540">
                <a:solidFill>
                  <a:srgbClr val="FFFFFF"/>
                </a:solidFill>
              </a:rPr>
              <a:t>Features include:</a:t>
            </a:r>
          </a:p>
          <a:p>
            <a:pPr defTabSz="414772" eaLnBrk="1" fontAlgn="base" hangingPunct="0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2540">
                <a:solidFill>
                  <a:srgbClr val="FFFFFF"/>
                </a:solidFill>
              </a:rPr>
              <a:t>12 zoom levels</a:t>
            </a:r>
          </a:p>
          <a:p>
            <a:pPr defTabSz="414772" eaLnBrk="1" fontAlgn="base" hangingPunct="0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2540">
                <a:solidFill>
                  <a:srgbClr val="FFFFFF"/>
                </a:solidFill>
              </a:rPr>
              <a:t>Coordinate Locator</a:t>
            </a:r>
          </a:p>
          <a:p>
            <a:pPr defTabSz="414772" eaLnBrk="1" fontAlgn="base" hangingPunct="0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2540">
                <a:solidFill>
                  <a:srgbClr val="FFFFFF"/>
                </a:solidFill>
              </a:rPr>
              <a:t>Site Diagnostics</a:t>
            </a:r>
          </a:p>
          <a:p>
            <a:pPr defTabSz="414772" eaLnBrk="1" fontAlgn="base" hangingPunct="0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2540">
                <a:solidFill>
                  <a:srgbClr val="FFFFFF"/>
                </a:solidFill>
              </a:rPr>
              <a:t>Total Vectors at 500m, 1km, 2km &amp; 6km</a:t>
            </a:r>
          </a:p>
          <a:p>
            <a:pPr defTabSz="414772" eaLnBrk="1" fontAlgn="base" hangingPunct="0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2540">
                <a:solidFill>
                  <a:srgbClr val="FFFFFF"/>
                </a:solidFill>
              </a:rPr>
              <a:t>Hourly and 25 Hour Averaged Data</a:t>
            </a:r>
          </a:p>
        </p:txBody>
      </p:sp>
      <p:pic>
        <p:nvPicPr>
          <p:cNvPr id="3482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010" y="1167964"/>
            <a:ext cx="3972657" cy="563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itle 1"/>
          <p:cNvSpPr>
            <a:spLocks noGrp="1"/>
          </p:cNvSpPr>
          <p:nvPr>
            <p:ph type="title"/>
          </p:nvPr>
        </p:nvSpPr>
        <p:spPr>
          <a:xfrm>
            <a:off x="6490284" y="4880674"/>
            <a:ext cx="1347982" cy="1143480"/>
          </a:xfrm>
        </p:spPr>
        <p:txBody>
          <a:bodyPr/>
          <a:lstStyle/>
          <a:p>
            <a:pPr algn="l"/>
            <a:r>
              <a:rPr lang="en-US" altLang="en-US" sz="2540"/>
              <a:t>6km grid</a:t>
            </a:r>
          </a:p>
        </p:txBody>
      </p:sp>
    </p:spTree>
    <p:extLst>
      <p:ext uri="{BB962C8B-B14F-4D97-AF65-F5344CB8AC3E}">
        <p14:creationId xmlns:p14="http://schemas.microsoft.com/office/powerpoint/2010/main" val="2032491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Tahoma"/>
      </a:majorFont>
      <a:minorFont>
        <a:latin typeface="Arial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itchFamily="34" charset="0"/>
            <a:cs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itchFamily="34" charset="0"/>
            <a:cs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Tahoma"/>
      </a:majorFont>
      <a:minorFont>
        <a:latin typeface="Arial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itchFamily="34" charset="0"/>
            <a:cs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itchFamily="34" charset="0"/>
            <a:cs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1722</TotalTime>
  <Words>944</Words>
  <Application>Microsoft Macintosh PowerPoint</Application>
  <PresentationFormat>On-screen Show (4:3)</PresentationFormat>
  <Paragraphs>218</Paragraphs>
  <Slides>28</Slides>
  <Notes>12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Office Theme</vt:lpstr>
      <vt:lpstr>Default Design</vt:lpstr>
      <vt:lpstr>1_Default Design</vt:lpstr>
      <vt:lpstr>3_Default Design</vt:lpstr>
      <vt:lpstr>PowerPoint Presentation</vt:lpstr>
      <vt:lpstr>Agenda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6km grid</vt:lpstr>
      <vt:lpstr>PowerPoint Presentation</vt:lpstr>
      <vt:lpstr>PowerPoint Presentation</vt:lpstr>
      <vt:lpstr>PowerPoint Presentation</vt:lpstr>
      <vt:lpstr>Application: Search and rescue</vt:lpstr>
      <vt:lpstr>PowerPoint Presentation</vt:lpstr>
      <vt:lpstr>25 MHz Status 2002</vt:lpstr>
      <vt:lpstr>PowerPoint Presentation</vt:lpstr>
      <vt:lpstr>5 MHz Status 2004</vt:lpstr>
      <vt:lpstr>Status 2004</vt:lpstr>
      <vt:lpstr>PowerPoint Presentation</vt:lpstr>
      <vt:lpstr>PowerPoint Presentation</vt:lpstr>
      <vt:lpstr>PowerPoint Presentation</vt:lpstr>
      <vt:lpstr>PowerPoint Presentation</vt:lpstr>
      <vt:lpstr>Themes and Capabilities</vt:lpstr>
      <vt:lpstr>PowerPoint Presentation</vt:lpstr>
      <vt:lpstr>Search Area After 96 Hours</vt:lpstr>
      <vt:lpstr>PowerPoint Presentation</vt:lpstr>
      <vt:lpstr>HFR Current Mapping Product Development  Road Map for Search and Rescue</vt:lpstr>
      <vt:lpstr>Thank You</vt:lpstr>
    </vt:vector>
  </TitlesOfParts>
  <Manager/>
  <Company>Rutgers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Hugh Roarty</dc:creator>
  <cp:keywords/>
  <dc:description/>
  <cp:lastModifiedBy>Hugh Roarty</cp:lastModifiedBy>
  <cp:revision>67</cp:revision>
  <cp:lastPrinted>2012-10-09T20:55:45Z</cp:lastPrinted>
  <dcterms:created xsi:type="dcterms:W3CDTF">2012-04-04T09:05:08Z</dcterms:created>
  <dcterms:modified xsi:type="dcterms:W3CDTF">2014-04-03T06:08:13Z</dcterms:modified>
  <cp:category/>
</cp:coreProperties>
</file>