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mp4" ContentType="video/unknown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Default Extension="wmf" ContentType="image/x-wmf"/>
  <Default Extension="rels" ContentType="application/vnd.openxmlformats-package.relationships+xml"/>
  <Default Extension="gif" ContentType="image/gif"/>
  <Default Extension="avi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6"/>
  </p:notesMasterIdLst>
  <p:sldIdLst>
    <p:sldId id="773" r:id="rId2"/>
    <p:sldId id="772" r:id="rId3"/>
    <p:sldId id="774" r:id="rId4"/>
    <p:sldId id="596" r:id="rId5"/>
    <p:sldId id="775" r:id="rId6"/>
    <p:sldId id="776" r:id="rId7"/>
    <p:sldId id="768" r:id="rId8"/>
    <p:sldId id="770" r:id="rId9"/>
    <p:sldId id="606" r:id="rId10"/>
    <p:sldId id="743" r:id="rId11"/>
    <p:sldId id="744" r:id="rId12"/>
    <p:sldId id="648" r:id="rId13"/>
    <p:sldId id="654" r:id="rId14"/>
    <p:sldId id="723" r:id="rId15"/>
    <p:sldId id="655" r:id="rId16"/>
    <p:sldId id="656" r:id="rId17"/>
    <p:sldId id="771" r:id="rId18"/>
    <p:sldId id="754" r:id="rId19"/>
    <p:sldId id="747" r:id="rId20"/>
    <p:sldId id="777" r:id="rId21"/>
    <p:sldId id="748" r:id="rId22"/>
    <p:sldId id="766" r:id="rId23"/>
    <p:sldId id="750" r:id="rId24"/>
    <p:sldId id="769" r:id="rId2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E9FF"/>
    <a:srgbClr val="01A8D5"/>
    <a:srgbClr val="44A4FF"/>
    <a:srgbClr val="C500C5"/>
    <a:srgbClr val="FF0000"/>
    <a:srgbClr val="000066"/>
    <a:srgbClr val="00FF99"/>
    <a:srgbClr val="66FF33"/>
    <a:srgbClr val="66FF6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03" autoAdjust="0"/>
    <p:restoredTop sz="94660"/>
  </p:normalViewPr>
  <p:slideViewPr>
    <p:cSldViewPr snapToGrid="0">
      <p:cViewPr>
        <p:scale>
          <a:sx n="90" d="100"/>
          <a:sy n="90" d="100"/>
        </p:scale>
        <p:origin x="-1144" y="-1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73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Geneva" charset="0"/>
                <a:cs typeface="Geneva" charset="0"/>
              </a:defRPr>
            </a:lvl1pPr>
          </a:lstStyle>
          <a:p>
            <a:fld id="{45018390-19C9-164D-906B-1E144A3135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1371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Geneva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 anchor="b"/>
          <a:lstStyle>
            <a:lvl1pPr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fld id="{345E6C78-BE92-D24C-811C-0E8BA2E94712}" type="slidenum">
              <a:rPr lang="en-US" sz="1200">
                <a:solidFill>
                  <a:prstClr val="black"/>
                </a:solidFill>
                <a:latin typeface="Calibri" charset="0"/>
              </a:rPr>
              <a:pPr algn="r" eaLnBrk="0" hangingPunct="0"/>
              <a:t>4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3B8E8-0336-9B44-840D-55CF9BE841A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384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-model initialized </a:t>
            </a:r>
            <a:r>
              <a:rPr lang="en-US" baseline="0" dirty="0" smtClean="0"/>
              <a:t>27/0600 (first 6 hours over SAB)</a:t>
            </a:r>
          </a:p>
          <a:p>
            <a:r>
              <a:rPr lang="en-US" baseline="0" dirty="0" smtClean="0"/>
              <a:t>-cooling over SAB much less than over MAB</a:t>
            </a:r>
          </a:p>
          <a:p>
            <a:r>
              <a:rPr lang="en-US" baseline="0" dirty="0" smtClean="0"/>
              <a:t>-with buoys and glider showing majority of cooling </a:t>
            </a:r>
            <a:r>
              <a:rPr lang="en-US" b="1" baseline="0" dirty="0" smtClean="0"/>
              <a:t>ahead of eye</a:t>
            </a:r>
            <a:r>
              <a:rPr lang="en-US" b="0" baseline="0" dirty="0" smtClean="0"/>
              <a:t>, use post-storm SST (Rutgers) compared to pre-storm SST (RTG)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B306F-A7A5-B943-882B-756947563D7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9315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Caveats: different atmospheric forcing, etc.</a:t>
            </a:r>
          </a:p>
          <a:p>
            <a:r>
              <a:rPr lang="en-US" dirty="0" smtClean="0"/>
              <a:t>Rutger</a:t>
            </a:r>
            <a:r>
              <a:rPr lang="en-US" baseline="0" dirty="0" smtClean="0"/>
              <a:t>s SST: 2km, RTG: 1/12 </a:t>
            </a:r>
            <a:r>
              <a:rPr lang="en-US" baseline="0" dirty="0" err="1" smtClean="0"/>
              <a:t>deg</a:t>
            </a:r>
            <a:r>
              <a:rPr lang="en-US" baseline="0" dirty="0" smtClean="0"/>
              <a:t>, ~9 km, HWRF-POM: 18km, HWRF-HYCOM: 1/12 </a:t>
            </a:r>
            <a:r>
              <a:rPr lang="en-US" baseline="0" dirty="0" err="1" smtClean="0"/>
              <a:t>deg</a:t>
            </a:r>
            <a:r>
              <a:rPr lang="en-US" baseline="0" dirty="0" smtClean="0"/>
              <a:t>, ~9km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3B8E8-0336-9B44-840D-55CF9BE841A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8574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Caveats: 	-ROMS </a:t>
            </a:r>
            <a:r>
              <a:rPr lang="en-US" dirty="0" err="1" smtClean="0"/>
              <a:t>ESPreSSO</a:t>
            </a:r>
            <a:r>
              <a:rPr lang="en-US" baseline="0" dirty="0" smtClean="0"/>
              <a:t> run shown initialized 8/27/11 00Z, while HWRF-POM and HWRF-HYCOM initialized 8/26/11 00Z, 24 </a:t>
            </a:r>
            <a:r>
              <a:rPr lang="en-US" baseline="0" dirty="0" err="1" smtClean="0"/>
              <a:t>hrs</a:t>
            </a:r>
            <a:r>
              <a:rPr lang="en-US" baseline="0" dirty="0" smtClean="0"/>
              <a:t> earlier</a:t>
            </a:r>
          </a:p>
          <a:p>
            <a:r>
              <a:rPr lang="en-US" baseline="0" dirty="0" smtClean="0"/>
              <a:t>	-Satellite SST product is 3-day composite, so possible that post-storm cooling did not persist as long as satellite shows</a:t>
            </a:r>
          </a:p>
          <a:p>
            <a:endParaRPr lang="en-US" baseline="0" dirty="0" smtClean="0"/>
          </a:p>
          <a:p>
            <a:r>
              <a:rPr lang="en-US" baseline="0" dirty="0" smtClean="0"/>
              <a:t>ROMS resolution: 5 km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3B8E8-0336-9B44-840D-55CF9BE841A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1467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Can provide</a:t>
            </a:r>
            <a:r>
              <a:rPr lang="en-US" baseline="0" dirty="0" smtClean="0"/>
              <a:t> model setup parameters for WRF runs (</a:t>
            </a:r>
            <a:r>
              <a:rPr lang="en-US" baseline="0" dirty="0" err="1" smtClean="0"/>
              <a:t>namelist</a:t>
            </a:r>
            <a:r>
              <a:rPr lang="en-US" baseline="0" dirty="0" smtClean="0"/>
              <a:t>) if requested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3B8E8-0336-9B44-840D-55CF9BE841A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4334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See extra slides for air-sea flux parameterization</a:t>
            </a:r>
            <a:r>
              <a:rPr lang="en-US" baseline="0" dirty="0" smtClean="0"/>
              <a:t> explanation (and what we are changing in the equations when we change SST)</a:t>
            </a:r>
          </a:p>
          <a:p>
            <a:r>
              <a:rPr lang="en-US" baseline="0" dirty="0" smtClean="0"/>
              <a:t>See extra slide for time series of wind time series (and NHC over-prediction), 1D ocean mixed layer model results (and issues)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3B8E8-0336-9B44-840D-55CF9BE841A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60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2E8C4-0C84-0C46-AB0F-B6EBFE0923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8F18-5A63-224E-AD7E-467AEAFD65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89F5-04F0-AC44-9759-F1C3F9FE2E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E226E-BC82-AC40-8940-A3C7164B25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F04EC-5A88-054B-B33C-03AD3E1063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40B0F-B557-F046-96CA-45728E15BB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4ECB9-17C3-294B-B225-B29E73C27F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C1809-BEFF-894C-80A0-B6A59719E3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3AC39-1037-E846-9DB2-FFFA980FAF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D1183-992B-DD4D-8E33-0769BBEC21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B9E21-149D-0744-88A3-31B8BADB1A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5036DC-8C7F-E74A-943A-98D39A208B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3" descr="banner_ioos_1024.jpg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197600"/>
            <a:ext cx="91503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IOOS_white.gif"/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332663" y="6211888"/>
            <a:ext cx="1676400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64.png"/><Relationship Id="rId1" Type="http://schemas.microsoft.com/office/2007/relationships/media" Target="../media/media2.avi"/><Relationship Id="rId2" Type="http://schemas.openxmlformats.org/officeDocument/2006/relationships/video" Target="../media/media2.avi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Relationship Id="rId3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6.png"/><Relationship Id="rId12" Type="http://schemas.openxmlformats.org/officeDocument/2006/relationships/image" Target="../media/image87.png"/><Relationship Id="rId13" Type="http://schemas.openxmlformats.org/officeDocument/2006/relationships/image" Target="../media/image88.png"/><Relationship Id="rId14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5" Type="http://schemas.openxmlformats.org/officeDocument/2006/relationships/image" Target="../media/image80.png"/><Relationship Id="rId6" Type="http://schemas.openxmlformats.org/officeDocument/2006/relationships/image" Target="../media/image81.png"/><Relationship Id="rId7" Type="http://schemas.openxmlformats.org/officeDocument/2006/relationships/image" Target="../media/image82.png"/><Relationship Id="rId8" Type="http://schemas.openxmlformats.org/officeDocument/2006/relationships/image" Target="../media/image83.png"/><Relationship Id="rId9" Type="http://schemas.openxmlformats.org/officeDocument/2006/relationships/image" Target="../media/image84.png"/><Relationship Id="rId10" Type="http://schemas.openxmlformats.org/officeDocument/2006/relationships/image" Target="../media/image8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4.png"/><Relationship Id="rId5" Type="http://schemas.openxmlformats.org/officeDocument/2006/relationships/image" Target="../media/image90.png"/><Relationship Id="rId6" Type="http://schemas.openxmlformats.org/officeDocument/2006/relationships/image" Target="../media/image91.png"/><Relationship Id="rId7" Type="http://schemas.openxmlformats.org/officeDocument/2006/relationships/image" Target="../media/image92.png"/><Relationship Id="rId8" Type="http://schemas.openxmlformats.org/officeDocument/2006/relationships/image" Target="../media/image93.png"/><Relationship Id="rId9" Type="http://schemas.openxmlformats.org/officeDocument/2006/relationships/image" Target="../media/image94.jpg"/><Relationship Id="rId10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5" Type="http://schemas.openxmlformats.org/officeDocument/2006/relationships/image" Target="../media/image97.png"/><Relationship Id="rId6" Type="http://schemas.openxmlformats.org/officeDocument/2006/relationships/image" Target="../media/image98.png"/><Relationship Id="rId7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100.png"/><Relationship Id="rId5" Type="http://schemas.openxmlformats.org/officeDocument/2006/relationships/image" Target="../media/image101.png"/><Relationship Id="rId6" Type="http://schemas.openxmlformats.org/officeDocument/2006/relationships/image" Target="../media/image102.png"/><Relationship Id="rId7" Type="http://schemas.openxmlformats.org/officeDocument/2006/relationships/image" Target="../media/image103.png"/><Relationship Id="rId8" Type="http://schemas.openxmlformats.org/officeDocument/2006/relationships/image" Target="../media/image104.png"/><Relationship Id="rId9" Type="http://schemas.openxmlformats.org/officeDocument/2006/relationships/image" Target="../media/image105.png"/><Relationship Id="rId10" Type="http://schemas.openxmlformats.org/officeDocument/2006/relationships/image" Target="../media/image106.png"/><Relationship Id="rId11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emf"/><Relationship Id="rId5" Type="http://schemas.openxmlformats.org/officeDocument/2006/relationships/image" Target="../media/image8.emf"/><Relationship Id="rId6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4" Type="http://schemas.openxmlformats.org/officeDocument/2006/relationships/image" Target="../media/image9.jpeg"/><Relationship Id="rId5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100.png"/><Relationship Id="rId5" Type="http://schemas.openxmlformats.org/officeDocument/2006/relationships/image" Target="../media/image101.png"/><Relationship Id="rId6" Type="http://schemas.openxmlformats.org/officeDocument/2006/relationships/image" Target="../media/image111.png"/><Relationship Id="rId7" Type="http://schemas.openxmlformats.org/officeDocument/2006/relationships/image" Target="../media/image112.png"/><Relationship Id="rId8" Type="http://schemas.openxmlformats.org/officeDocument/2006/relationships/image" Target="../media/image113.png"/><Relationship Id="rId9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9.png"/><Relationship Id="rId1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4.png"/><Relationship Id="rId4" Type="http://schemas.openxmlformats.org/officeDocument/2006/relationships/image" Target="../media/image115.png"/><Relationship Id="rId5" Type="http://schemas.openxmlformats.org/officeDocument/2006/relationships/image" Target="../media/image116.png"/><Relationship Id="rId6" Type="http://schemas.openxmlformats.org/officeDocument/2006/relationships/image" Target="../media/image117.png"/><Relationship Id="rId7" Type="http://schemas.openxmlformats.org/officeDocument/2006/relationships/image" Target="../media/image96.png"/><Relationship Id="rId8" Type="http://schemas.openxmlformats.org/officeDocument/2006/relationships/image" Target="../media/image97.png"/><Relationship Id="rId9" Type="http://schemas.openxmlformats.org/officeDocument/2006/relationships/image" Target="../media/image118.png"/><Relationship Id="rId10" Type="http://schemas.openxmlformats.org/officeDocument/2006/relationships/image" Target="../media/image1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4" Type="http://schemas.openxmlformats.org/officeDocument/2006/relationships/image" Target="../media/image120.png"/><Relationship Id="rId5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gif"/><Relationship Id="rId20" Type="http://schemas.openxmlformats.org/officeDocument/2006/relationships/image" Target="../media/image28.png"/><Relationship Id="rId21" Type="http://schemas.openxmlformats.org/officeDocument/2006/relationships/image" Target="../media/image29.png"/><Relationship Id="rId22" Type="http://schemas.openxmlformats.org/officeDocument/2006/relationships/image" Target="../media/image30.jpg"/><Relationship Id="rId10" Type="http://schemas.openxmlformats.org/officeDocument/2006/relationships/image" Target="../media/image18.gif"/><Relationship Id="rId11" Type="http://schemas.openxmlformats.org/officeDocument/2006/relationships/image" Target="../media/image19.gif"/><Relationship Id="rId12" Type="http://schemas.openxmlformats.org/officeDocument/2006/relationships/image" Target="../media/image20.png"/><Relationship Id="rId13" Type="http://schemas.openxmlformats.org/officeDocument/2006/relationships/image" Target="../media/image21.png"/><Relationship Id="rId14" Type="http://schemas.openxmlformats.org/officeDocument/2006/relationships/image" Target="../media/image22.png"/><Relationship Id="rId15" Type="http://schemas.openxmlformats.org/officeDocument/2006/relationships/image" Target="../media/image23.gif"/><Relationship Id="rId16" Type="http://schemas.openxmlformats.org/officeDocument/2006/relationships/image" Target="../media/image24.gif"/><Relationship Id="rId17" Type="http://schemas.openxmlformats.org/officeDocument/2006/relationships/image" Target="../media/image25.gif"/><Relationship Id="rId18" Type="http://schemas.openxmlformats.org/officeDocument/2006/relationships/image" Target="../media/image26.gif"/><Relationship Id="rId19" Type="http://schemas.openxmlformats.org/officeDocument/2006/relationships/image" Target="../media/image27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3" Type="http://schemas.openxmlformats.org/officeDocument/2006/relationships/image" Target="../media/image11.gif"/><Relationship Id="rId4" Type="http://schemas.openxmlformats.org/officeDocument/2006/relationships/image" Target="../media/image12.gif"/><Relationship Id="rId5" Type="http://schemas.openxmlformats.org/officeDocument/2006/relationships/image" Target="../media/image13.gif"/><Relationship Id="rId6" Type="http://schemas.openxmlformats.org/officeDocument/2006/relationships/image" Target="../media/image14.gif"/><Relationship Id="rId7" Type="http://schemas.openxmlformats.org/officeDocument/2006/relationships/image" Target="../media/image15.gif"/><Relationship Id="rId8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9.png"/><Relationship Id="rId12" Type="http://schemas.openxmlformats.org/officeDocument/2006/relationships/image" Target="../media/image40.png"/><Relationship Id="rId13" Type="http://schemas.openxmlformats.org/officeDocument/2006/relationships/image" Target="../media/image41.png"/><Relationship Id="rId14" Type="http://schemas.openxmlformats.org/officeDocument/2006/relationships/image" Target="../media/image42.png"/><Relationship Id="rId15" Type="http://schemas.openxmlformats.org/officeDocument/2006/relationships/image" Target="../media/image43.png"/><Relationship Id="rId16" Type="http://schemas.openxmlformats.org/officeDocument/2006/relationships/image" Target="../media/image44.png"/><Relationship Id="rId17" Type="http://schemas.openxmlformats.org/officeDocument/2006/relationships/image" Target="../media/image45.png"/><Relationship Id="rId18" Type="http://schemas.openxmlformats.org/officeDocument/2006/relationships/image" Target="../media/image46.png"/><Relationship Id="rId19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1.jpe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37.png"/><Relationship Id="rId10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Relationship Id="rId3" Type="http://schemas.openxmlformats.org/officeDocument/2006/relationships/image" Target="../media/image4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49.wmf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2586" t="9706" b="29321"/>
          <a:stretch/>
        </p:blipFill>
        <p:spPr>
          <a:xfrm>
            <a:off x="-29864" y="0"/>
            <a:ext cx="9173863" cy="6223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60889" y="352778"/>
            <a:ext cx="5813778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The Role of Regional-Scale Ocean Observations for Improved Hurricane Intensity and Impact Forecasts</a:t>
            </a:r>
          </a:p>
          <a:p>
            <a:endParaRPr lang="en-US" dirty="0"/>
          </a:p>
          <a:p>
            <a:r>
              <a:rPr lang="en-US" sz="2400" dirty="0" smtClean="0"/>
              <a:t>Scott Glenn, Greg </a:t>
            </a:r>
            <a:r>
              <a:rPr lang="en-US" sz="2400" dirty="0" err="1" smtClean="0"/>
              <a:t>Seroka</a:t>
            </a:r>
            <a:r>
              <a:rPr lang="en-US" sz="2400" dirty="0" smtClean="0"/>
              <a:t>, </a:t>
            </a:r>
          </a:p>
          <a:p>
            <a:r>
              <a:rPr lang="en-US" sz="2400" dirty="0" smtClean="0"/>
              <a:t>Travis Miles, Yi </a:t>
            </a:r>
            <a:r>
              <a:rPr lang="en-US" sz="2400" dirty="0" err="1" smtClean="0"/>
              <a:t>Xu</a:t>
            </a:r>
            <a:r>
              <a:rPr lang="en-US" sz="2400" dirty="0" smtClean="0"/>
              <a:t>, Hugh Roarty, </a:t>
            </a:r>
          </a:p>
          <a:p>
            <a:r>
              <a:rPr lang="en-US" sz="2400" dirty="0" smtClean="0"/>
              <a:t>Josh </a:t>
            </a:r>
            <a:r>
              <a:rPr lang="en-US" sz="2400" dirty="0" err="1" smtClean="0"/>
              <a:t>Kohut</a:t>
            </a:r>
            <a:r>
              <a:rPr lang="en-US" sz="2400" dirty="0" smtClean="0"/>
              <a:t>, Oscar Schofield</a:t>
            </a:r>
          </a:p>
          <a:p>
            <a:endParaRPr lang="en-US" sz="1200" dirty="0"/>
          </a:p>
          <a:p>
            <a:r>
              <a:rPr lang="en-US" sz="2400" dirty="0" smtClean="0"/>
              <a:t>Rutgers University, USA</a:t>
            </a:r>
            <a:endParaRPr lang="en-US" sz="2400" dirty="0"/>
          </a:p>
        </p:txBody>
      </p:sp>
      <p:pic>
        <p:nvPicPr>
          <p:cNvPr id="9" name="Picture 9" descr="Screen shot 2012-02-19 at 1.33.1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483" y="4348691"/>
            <a:ext cx="14478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5378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964113" y="558800"/>
            <a:ext cx="3194050" cy="56181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7" name="Action Button: Movie 6"/>
          <p:cNvSpPr/>
          <p:nvPr/>
        </p:nvSpPr>
        <p:spPr>
          <a:xfrm>
            <a:off x="2542822" y="3979334"/>
            <a:ext cx="1790700" cy="1042988"/>
          </a:xfrm>
          <a:prstGeom prst="actionButtonMovi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pic>
        <p:nvPicPr>
          <p:cNvPr id="26627" name="Picture 2" descr="Irene_Current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9" t="2594" b="5420"/>
          <a:stretch>
            <a:fillRect/>
          </a:stretch>
        </p:blipFill>
        <p:spPr bwMode="auto">
          <a:xfrm>
            <a:off x="5143500" y="787400"/>
            <a:ext cx="4064000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3" descr="Irene_wave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9" t="3082" r="5669" b="35956"/>
          <a:stretch>
            <a:fillRect/>
          </a:stretch>
        </p:blipFill>
        <p:spPr bwMode="auto">
          <a:xfrm>
            <a:off x="5060950" y="4160838"/>
            <a:ext cx="3930650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Box 6"/>
          <p:cNvSpPr txBox="1">
            <a:spLocks noChangeArrowheads="1"/>
          </p:cNvSpPr>
          <p:nvPr/>
        </p:nvSpPr>
        <p:spPr bwMode="auto">
          <a:xfrm>
            <a:off x="5029200" y="317500"/>
            <a:ext cx="38735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sz="1600">
                <a:solidFill>
                  <a:srgbClr val="000000"/>
                </a:solidFill>
              </a:rPr>
              <a:t>39.5N 73W Surface Current Time Series</a:t>
            </a:r>
          </a:p>
          <a:p>
            <a:pPr algn="ctr" eaLnBrk="0" hangingPunct="0"/>
            <a:r>
              <a:rPr lang="en-US" sz="1600">
                <a:solidFill>
                  <a:srgbClr val="0000FF"/>
                </a:solidFill>
              </a:rPr>
              <a:t>Total Current</a:t>
            </a:r>
            <a:r>
              <a:rPr lang="en-US" sz="1600">
                <a:solidFill>
                  <a:srgbClr val="000000"/>
                </a:solidFill>
              </a:rPr>
              <a:t>   </a:t>
            </a:r>
            <a:r>
              <a:rPr lang="en-US" sz="1600">
                <a:solidFill>
                  <a:srgbClr val="FF0000"/>
                </a:solidFill>
              </a:rPr>
              <a:t>Near-Inertial Current</a:t>
            </a:r>
          </a:p>
        </p:txBody>
      </p:sp>
      <p:sp>
        <p:nvSpPr>
          <p:cNvPr id="26630" name="TextBox 5"/>
          <p:cNvSpPr txBox="1">
            <a:spLocks noChangeArrowheads="1"/>
          </p:cNvSpPr>
          <p:nvPr/>
        </p:nvSpPr>
        <p:spPr bwMode="auto">
          <a:xfrm>
            <a:off x="5380038" y="3843338"/>
            <a:ext cx="34258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1600">
                <a:solidFill>
                  <a:srgbClr val="000000"/>
                </a:solidFill>
              </a:rPr>
              <a:t>Wave &amp; Wind Direction Time Series</a:t>
            </a:r>
          </a:p>
        </p:txBody>
      </p:sp>
      <p:sp>
        <p:nvSpPr>
          <p:cNvPr id="26631" name="TextBox 8"/>
          <p:cNvSpPr txBox="1">
            <a:spLocks noChangeArrowheads="1"/>
          </p:cNvSpPr>
          <p:nvPr/>
        </p:nvSpPr>
        <p:spPr bwMode="auto">
          <a:xfrm>
            <a:off x="1455738" y="144463"/>
            <a:ext cx="24431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b="1" dirty="0">
                <a:solidFill>
                  <a:srgbClr val="000000"/>
                </a:solidFill>
              </a:rPr>
              <a:t>Hurricane Irene</a:t>
            </a:r>
          </a:p>
        </p:txBody>
      </p:sp>
      <p:sp>
        <p:nvSpPr>
          <p:cNvPr id="26633" name="TextBox 11"/>
          <p:cNvSpPr txBox="1">
            <a:spLocks noChangeArrowheads="1"/>
          </p:cNvSpPr>
          <p:nvPr/>
        </p:nvSpPr>
        <p:spPr bwMode="auto">
          <a:xfrm>
            <a:off x="6350" y="5791200"/>
            <a:ext cx="4975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>
                <a:solidFill>
                  <a:srgbClr val="000000"/>
                </a:solidFill>
              </a:rPr>
              <a:t>Eye crosses NJ mid-day on Aug 28 </a:t>
            </a:r>
          </a:p>
        </p:txBody>
      </p:sp>
      <p:pic>
        <p:nvPicPr>
          <p:cNvPr id="3" name="irene_currents_h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7640" y="762000"/>
            <a:ext cx="486156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127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avelet_2band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990600"/>
            <a:ext cx="6477000" cy="4857750"/>
          </a:xfrm>
          <a:prstGeom prst="rect">
            <a:avLst/>
          </a:prstGeom>
        </p:spPr>
      </p:pic>
      <p:sp>
        <p:nvSpPr>
          <p:cNvPr id="63489" name="TextBox 2"/>
          <p:cNvSpPr txBox="1">
            <a:spLocks noChangeArrowheads="1"/>
          </p:cNvSpPr>
          <p:nvPr/>
        </p:nvSpPr>
        <p:spPr bwMode="auto">
          <a:xfrm>
            <a:off x="0" y="25400"/>
            <a:ext cx="91440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>
                <a:solidFill>
                  <a:srgbClr val="000000"/>
                </a:solidFill>
              </a:rPr>
              <a:t>Hurricane Irene Surface Current Wavelet Analysis</a:t>
            </a:r>
          </a:p>
          <a:p>
            <a:pPr algn="ctr" eaLnBrk="0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63490" name="TextBox 3"/>
          <p:cNvSpPr txBox="1">
            <a:spLocks noChangeArrowheads="1"/>
          </p:cNvSpPr>
          <p:nvPr/>
        </p:nvSpPr>
        <p:spPr bwMode="auto">
          <a:xfrm>
            <a:off x="1236663" y="541338"/>
            <a:ext cx="2374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b="1">
                <a:solidFill>
                  <a:srgbClr val="000000"/>
                </a:solidFill>
              </a:rPr>
              <a:t>Direct Wind Forcing</a:t>
            </a:r>
          </a:p>
        </p:txBody>
      </p:sp>
      <p:sp>
        <p:nvSpPr>
          <p:cNvPr id="63491" name="TextBox 4"/>
          <p:cNvSpPr txBox="1">
            <a:spLocks noChangeArrowheads="1"/>
          </p:cNvSpPr>
          <p:nvPr/>
        </p:nvSpPr>
        <p:spPr bwMode="auto">
          <a:xfrm>
            <a:off x="4876800" y="533400"/>
            <a:ext cx="2108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b="1">
                <a:solidFill>
                  <a:srgbClr val="000000"/>
                </a:solidFill>
              </a:rPr>
              <a:t>Inertial Response</a:t>
            </a:r>
          </a:p>
        </p:txBody>
      </p:sp>
      <p:sp>
        <p:nvSpPr>
          <p:cNvPr id="63493" name="TextBox 5"/>
          <p:cNvSpPr txBox="1">
            <a:spLocks noChangeArrowheads="1"/>
          </p:cNvSpPr>
          <p:nvPr/>
        </p:nvSpPr>
        <p:spPr bwMode="auto">
          <a:xfrm>
            <a:off x="25400" y="5454650"/>
            <a:ext cx="8915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dirty="0">
                <a:solidFill>
                  <a:srgbClr val="000000"/>
                </a:solidFill>
              </a:rPr>
              <a:t>  </a:t>
            </a:r>
            <a:r>
              <a:rPr lang="en-US" u="sng" dirty="0">
                <a:solidFill>
                  <a:srgbClr val="000000"/>
                </a:solidFill>
              </a:rPr>
              <a:t>Aug 27</a:t>
            </a:r>
            <a:r>
              <a:rPr lang="en-US" dirty="0">
                <a:solidFill>
                  <a:srgbClr val="000000"/>
                </a:solidFill>
              </a:rPr>
              <a:t>      </a:t>
            </a:r>
            <a:r>
              <a:rPr lang="en-US" u="sng" dirty="0">
                <a:solidFill>
                  <a:srgbClr val="000000"/>
                </a:solidFill>
              </a:rPr>
              <a:t>Aug 28</a:t>
            </a:r>
            <a:r>
              <a:rPr lang="en-US" dirty="0">
                <a:solidFill>
                  <a:srgbClr val="000000"/>
                </a:solidFill>
              </a:rPr>
              <a:t>       </a:t>
            </a:r>
            <a:r>
              <a:rPr lang="en-US" u="sng" dirty="0">
                <a:solidFill>
                  <a:srgbClr val="000000"/>
                </a:solidFill>
              </a:rPr>
              <a:t>Aug 29</a:t>
            </a:r>
            <a:r>
              <a:rPr lang="en-US" dirty="0">
                <a:solidFill>
                  <a:srgbClr val="000000"/>
                </a:solidFill>
              </a:rPr>
              <a:t>     </a:t>
            </a:r>
            <a:r>
              <a:rPr lang="en-US" u="sng" dirty="0">
                <a:solidFill>
                  <a:srgbClr val="000000"/>
                </a:solidFill>
              </a:rPr>
              <a:t> Aug 30</a:t>
            </a:r>
            <a:r>
              <a:rPr lang="en-US" dirty="0">
                <a:solidFill>
                  <a:srgbClr val="000000"/>
                </a:solidFill>
              </a:rPr>
              <a:t>      </a:t>
            </a:r>
            <a:r>
              <a:rPr lang="en-US" u="sng" dirty="0">
                <a:solidFill>
                  <a:srgbClr val="000000"/>
                </a:solidFill>
              </a:rPr>
              <a:t>Aug 31</a:t>
            </a:r>
            <a:r>
              <a:rPr lang="en-US" dirty="0">
                <a:solidFill>
                  <a:srgbClr val="000000"/>
                </a:solidFill>
              </a:rPr>
              <a:t>      </a:t>
            </a:r>
            <a:r>
              <a:rPr lang="en-US" u="sng" dirty="0">
                <a:solidFill>
                  <a:srgbClr val="000000"/>
                </a:solidFill>
              </a:rPr>
              <a:t>Sep 01</a:t>
            </a:r>
          </a:p>
          <a:p>
            <a:pPr eaLnBrk="0" hangingPunct="0"/>
            <a:r>
              <a:rPr lang="en-US" dirty="0" err="1">
                <a:solidFill>
                  <a:srgbClr val="000000"/>
                </a:solidFill>
              </a:rPr>
              <a:t>Frontside</a:t>
            </a:r>
            <a:r>
              <a:rPr lang="en-US" dirty="0">
                <a:solidFill>
                  <a:srgbClr val="000000"/>
                </a:solidFill>
              </a:rPr>
              <a:t>       Eye       Backside     Inertial      Inertial       Inertial  </a:t>
            </a:r>
          </a:p>
        </p:txBody>
      </p:sp>
    </p:spTree>
    <p:extLst>
      <p:ext uri="{BB962C8B-B14F-4D97-AF65-F5344CB8AC3E}">
        <p14:creationId xmlns:p14="http://schemas.microsoft.com/office/powerpoint/2010/main" val="1804042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1" descr="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2100"/>
            <a:ext cx="9144000" cy="651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TextBox 3"/>
          <p:cNvSpPr txBox="1">
            <a:spLocks noChangeArrowheads="1"/>
          </p:cNvSpPr>
          <p:nvPr/>
        </p:nvSpPr>
        <p:spPr bwMode="auto">
          <a:xfrm>
            <a:off x="2514600" y="4311650"/>
            <a:ext cx="30480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rgbClr val="FFFF00"/>
                </a:solidFill>
              </a:rPr>
              <a:t>RU16 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 Deployed for EPA.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 Map bottom dissolved oxygen.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 Provided data on mixing during storm.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6564" name="TextBox 4"/>
          <p:cNvSpPr txBox="1">
            <a:spLocks noChangeArrowheads="1"/>
          </p:cNvSpPr>
          <p:nvPr/>
        </p:nvSpPr>
        <p:spPr bwMode="auto">
          <a:xfrm>
            <a:off x="5629275" y="3505200"/>
            <a:ext cx="3435350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rgbClr val="FFFF00"/>
                </a:solidFill>
              </a:rPr>
              <a:t>RU23 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 Deployed for MARACOOS.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 Map subsurface T/S structure for fisheries. 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 Damaged early -  drifter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 Recovered by fisherman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 Provided data on inertial currents during storm.</a:t>
            </a:r>
          </a:p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33" b="3500"/>
          <a:stretch>
            <a:fillRect/>
          </a:stretch>
        </p:blipFill>
        <p:spPr bwMode="auto">
          <a:xfrm>
            <a:off x="273051" y="809625"/>
            <a:ext cx="2554414" cy="1025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1450" y="16933"/>
            <a:ext cx="604003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3200" b="1" dirty="0" smtClean="0">
                <a:solidFill>
                  <a:srgbClr val="FFFF00"/>
                </a:solidFill>
                <a:latin typeface="Times New Roman"/>
                <a:ea typeface="ＭＳ Ｐゴシック" charset="0"/>
                <a:cs typeface="Times New Roman"/>
              </a:rPr>
              <a:t>Hurricane Irene Glider Sampling</a:t>
            </a:r>
            <a:endParaRPr lang="en-US" sz="3200" b="1" dirty="0">
              <a:solidFill>
                <a:srgbClr val="FFFF00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06512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1" descr="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2100"/>
            <a:ext cx="9144000" cy="651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TextBox 3"/>
          <p:cNvSpPr txBox="1">
            <a:spLocks noChangeArrowheads="1"/>
          </p:cNvSpPr>
          <p:nvPr/>
        </p:nvSpPr>
        <p:spPr bwMode="auto">
          <a:xfrm>
            <a:off x="2514600" y="4311650"/>
            <a:ext cx="30480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rgbClr val="FFFF00"/>
                </a:solidFill>
              </a:rPr>
              <a:t>RU16 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 Deployed for EPA.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 Map bottom dissolved oxygen.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 Provided data on mixing during storm.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6564" name="TextBox 4"/>
          <p:cNvSpPr txBox="1">
            <a:spLocks noChangeArrowheads="1"/>
          </p:cNvSpPr>
          <p:nvPr/>
        </p:nvSpPr>
        <p:spPr bwMode="auto">
          <a:xfrm>
            <a:off x="5629275" y="3505200"/>
            <a:ext cx="3435350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rgbClr val="FFFF00"/>
                </a:solidFill>
              </a:rPr>
              <a:t>RU23 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 Deployed for MARACOOS.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 Map subsurface T/S structure for fisheries. 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 Damaged early -  drifter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 Recovered by fisherman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 Provided data on inertial currents during storm.</a:t>
            </a:r>
          </a:p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1450" y="16933"/>
            <a:ext cx="604003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3200" b="1" dirty="0" smtClean="0">
                <a:solidFill>
                  <a:srgbClr val="FFFF00"/>
                </a:solidFill>
                <a:latin typeface="Times New Roman"/>
                <a:ea typeface="ＭＳ Ｐゴシック" charset="0"/>
                <a:cs typeface="Times New Roman"/>
              </a:rPr>
              <a:t>Hurricane Irene Glider Sampling</a:t>
            </a:r>
            <a:endParaRPr lang="en-US" sz="3200" b="1" dirty="0">
              <a:solidFill>
                <a:srgbClr val="FFFF00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grpSp>
        <p:nvGrpSpPr>
          <p:cNvPr id="7" name="Group 37"/>
          <p:cNvGrpSpPr>
            <a:grpSpLocks/>
          </p:cNvGrpSpPr>
          <p:nvPr/>
        </p:nvGrpSpPr>
        <p:grpSpPr bwMode="auto">
          <a:xfrm>
            <a:off x="5365750" y="762000"/>
            <a:ext cx="3778250" cy="5373713"/>
            <a:chOff x="4918130" y="505476"/>
            <a:chExt cx="3778207" cy="5374132"/>
          </a:xfrm>
        </p:grpSpPr>
        <p:pic>
          <p:nvPicPr>
            <p:cNvPr id="8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3880" y="880128"/>
              <a:ext cx="3238500" cy="1619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3880" y="4093229"/>
              <a:ext cx="3238500" cy="1602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3880" y="2493029"/>
              <a:ext cx="3238500" cy="1602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8283592" y="886506"/>
              <a:ext cx="330196" cy="4800974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2" name="TextBox 8"/>
            <p:cNvSpPr txBox="1">
              <a:spLocks noChangeArrowheads="1"/>
            </p:cNvSpPr>
            <p:nvPr/>
          </p:nvSpPr>
          <p:spPr bwMode="auto">
            <a:xfrm>
              <a:off x="8188380" y="2137428"/>
              <a:ext cx="41289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600">
                  <a:solidFill>
                    <a:srgbClr val="000000"/>
                  </a:solidFill>
                </a:rPr>
                <a:t>14</a:t>
              </a:r>
            </a:p>
          </p:txBody>
        </p:sp>
        <p:sp>
          <p:nvSpPr>
            <p:cNvPr id="13" name="TextBox 9"/>
            <p:cNvSpPr txBox="1">
              <a:spLocks noChangeArrowheads="1"/>
            </p:cNvSpPr>
            <p:nvPr/>
          </p:nvSpPr>
          <p:spPr bwMode="auto">
            <a:xfrm>
              <a:off x="8201080" y="2429528"/>
              <a:ext cx="41289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600">
                  <a:solidFill>
                    <a:srgbClr val="000000"/>
                  </a:solidFill>
                </a:rPr>
                <a:t>33</a:t>
              </a:r>
            </a:p>
          </p:txBody>
        </p:sp>
        <p:sp>
          <p:nvSpPr>
            <p:cNvPr id="14" name="TextBox 10"/>
            <p:cNvSpPr txBox="1">
              <a:spLocks noChangeArrowheads="1"/>
            </p:cNvSpPr>
            <p:nvPr/>
          </p:nvSpPr>
          <p:spPr bwMode="auto">
            <a:xfrm>
              <a:off x="8207430" y="3693178"/>
              <a:ext cx="41289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600">
                  <a:solidFill>
                    <a:srgbClr val="000000"/>
                  </a:solidFill>
                </a:rPr>
                <a:t>29</a:t>
              </a:r>
            </a:p>
          </p:txBody>
        </p:sp>
        <p:sp>
          <p:nvSpPr>
            <p:cNvPr id="15" name="TextBox 11"/>
            <p:cNvSpPr txBox="1">
              <a:spLocks noChangeArrowheads="1"/>
            </p:cNvSpPr>
            <p:nvPr/>
          </p:nvSpPr>
          <p:spPr bwMode="auto">
            <a:xfrm>
              <a:off x="8169330" y="4048778"/>
              <a:ext cx="52700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600">
                  <a:solidFill>
                    <a:srgbClr val="000000"/>
                  </a:solidFill>
                </a:rPr>
                <a:t>105</a:t>
              </a:r>
            </a:p>
          </p:txBody>
        </p:sp>
        <p:sp>
          <p:nvSpPr>
            <p:cNvPr id="16" name="TextBox 12"/>
            <p:cNvSpPr txBox="1">
              <a:spLocks noChangeArrowheads="1"/>
            </p:cNvSpPr>
            <p:nvPr/>
          </p:nvSpPr>
          <p:spPr bwMode="auto">
            <a:xfrm>
              <a:off x="8201080" y="5331478"/>
              <a:ext cx="41289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600">
                  <a:solidFill>
                    <a:srgbClr val="000000"/>
                  </a:solidFill>
                </a:rPr>
                <a:t>60</a:t>
              </a:r>
            </a:p>
          </p:txBody>
        </p:sp>
        <p:sp>
          <p:nvSpPr>
            <p:cNvPr id="17" name="TextBox 13"/>
            <p:cNvSpPr txBox="1">
              <a:spLocks noChangeArrowheads="1"/>
            </p:cNvSpPr>
            <p:nvPr/>
          </p:nvSpPr>
          <p:spPr bwMode="auto">
            <a:xfrm>
              <a:off x="5400730" y="3553478"/>
              <a:ext cx="857416" cy="338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600" b="1" dirty="0">
                  <a:solidFill>
                    <a:srgbClr val="FFFFFF"/>
                  </a:solidFill>
                  <a:latin typeface="Times New Roman"/>
                  <a:cs typeface="Times New Roman"/>
                </a:rPr>
                <a:t>S</a:t>
              </a:r>
              <a:r>
                <a:rPr lang="en-US" sz="1600" b="1" dirty="0" smtClean="0">
                  <a:solidFill>
                    <a:srgbClr val="FFFFFF"/>
                  </a:solidFill>
                  <a:latin typeface="Times New Roman"/>
                  <a:cs typeface="Times New Roman"/>
                </a:rPr>
                <a:t>alinity</a:t>
              </a:r>
              <a:endParaRPr lang="en-US" sz="1600" b="1" dirty="0">
                <a:solidFill>
                  <a:srgbClr val="FFFFFF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18" name="TextBox 14"/>
            <p:cNvSpPr txBox="1">
              <a:spLocks noChangeArrowheads="1"/>
            </p:cNvSpPr>
            <p:nvPr/>
          </p:nvSpPr>
          <p:spPr bwMode="auto">
            <a:xfrm>
              <a:off x="5375330" y="4925421"/>
              <a:ext cx="1375982" cy="584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600" b="1" dirty="0">
                  <a:solidFill>
                    <a:srgbClr val="FFFFFF"/>
                  </a:solidFill>
                  <a:latin typeface="Times New Roman"/>
                  <a:cs typeface="Times New Roman"/>
                </a:rPr>
                <a:t>% </a:t>
              </a:r>
              <a:r>
                <a:rPr lang="en-US" sz="1600" b="1" dirty="0" smtClean="0">
                  <a:solidFill>
                    <a:srgbClr val="FFFFFF"/>
                  </a:solidFill>
                  <a:latin typeface="Times New Roman"/>
                  <a:cs typeface="Times New Roman"/>
                </a:rPr>
                <a:t>Saturation </a:t>
              </a:r>
            </a:p>
            <a:p>
              <a:pPr eaLnBrk="0" hangingPunct="0"/>
              <a:r>
                <a:rPr lang="en-US" sz="1600" b="1" dirty="0" smtClean="0">
                  <a:solidFill>
                    <a:srgbClr val="FFFFFF"/>
                  </a:solidFill>
                  <a:latin typeface="Times New Roman"/>
                  <a:cs typeface="Times New Roman"/>
                </a:rPr>
                <a:t>(DO)</a:t>
              </a:r>
              <a:endParaRPr lang="en-US" sz="1600" b="1" dirty="0">
                <a:solidFill>
                  <a:srgbClr val="FFFFFF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19" name="TextBox 5"/>
            <p:cNvSpPr txBox="1">
              <a:spLocks noChangeArrowheads="1"/>
            </p:cNvSpPr>
            <p:nvPr/>
          </p:nvSpPr>
          <p:spPr bwMode="auto">
            <a:xfrm>
              <a:off x="5406372" y="1955967"/>
              <a:ext cx="1325989" cy="338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600" b="1" dirty="0" smtClean="0">
                  <a:solidFill>
                    <a:srgbClr val="FFFFFF"/>
                  </a:solidFill>
                  <a:latin typeface="Times New Roman"/>
                  <a:cs typeface="Times New Roman"/>
                </a:rPr>
                <a:t>Temperature</a:t>
              </a:r>
              <a:endParaRPr lang="en-US" sz="1600" b="1" dirty="0">
                <a:solidFill>
                  <a:srgbClr val="FFFFFF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918130" y="886506"/>
              <a:ext cx="425445" cy="4800974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21" name="TextBox 16"/>
            <p:cNvSpPr txBox="1">
              <a:spLocks noChangeArrowheads="1"/>
            </p:cNvSpPr>
            <p:nvPr/>
          </p:nvSpPr>
          <p:spPr bwMode="auto">
            <a:xfrm>
              <a:off x="4962580" y="2143778"/>
              <a:ext cx="41289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600">
                  <a:solidFill>
                    <a:srgbClr val="000000"/>
                  </a:solidFill>
                </a:rPr>
                <a:t>55</a:t>
              </a:r>
            </a:p>
          </p:txBody>
        </p:sp>
        <p:sp>
          <p:nvSpPr>
            <p:cNvPr id="22" name="TextBox 18"/>
            <p:cNvSpPr txBox="1">
              <a:spLocks noChangeArrowheads="1"/>
            </p:cNvSpPr>
            <p:nvPr/>
          </p:nvSpPr>
          <p:spPr bwMode="auto">
            <a:xfrm>
              <a:off x="4981630" y="3731278"/>
              <a:ext cx="41289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600">
                  <a:solidFill>
                    <a:srgbClr val="000000"/>
                  </a:solidFill>
                </a:rPr>
                <a:t>55</a:t>
              </a:r>
            </a:p>
          </p:txBody>
        </p:sp>
        <p:sp>
          <p:nvSpPr>
            <p:cNvPr id="23" name="TextBox 15"/>
            <p:cNvSpPr txBox="1">
              <a:spLocks noChangeArrowheads="1"/>
            </p:cNvSpPr>
            <p:nvPr/>
          </p:nvSpPr>
          <p:spPr bwMode="auto">
            <a:xfrm>
              <a:off x="5095930" y="2410478"/>
              <a:ext cx="29878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60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24" name="TextBox 19"/>
            <p:cNvSpPr txBox="1">
              <a:spLocks noChangeArrowheads="1"/>
            </p:cNvSpPr>
            <p:nvPr/>
          </p:nvSpPr>
          <p:spPr bwMode="auto">
            <a:xfrm>
              <a:off x="5089580" y="4010678"/>
              <a:ext cx="29878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60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25" name="TextBox 20"/>
            <p:cNvSpPr txBox="1">
              <a:spLocks noChangeArrowheads="1"/>
            </p:cNvSpPr>
            <p:nvPr/>
          </p:nvSpPr>
          <p:spPr bwMode="auto">
            <a:xfrm>
              <a:off x="4956230" y="5325128"/>
              <a:ext cx="41289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600">
                  <a:solidFill>
                    <a:srgbClr val="000000"/>
                  </a:solidFill>
                </a:rPr>
                <a:t>55</a:t>
              </a:r>
            </a:p>
          </p:txBody>
        </p:sp>
        <p:sp>
          <p:nvSpPr>
            <p:cNvPr id="26" name="TextBox 22"/>
            <p:cNvSpPr txBox="1">
              <a:spLocks noChangeArrowheads="1"/>
            </p:cNvSpPr>
            <p:nvPr/>
          </p:nvSpPr>
          <p:spPr bwMode="auto">
            <a:xfrm rot="16200000">
              <a:off x="4763266" y="1423540"/>
              <a:ext cx="754542" cy="400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200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depth</a:t>
              </a:r>
            </a:p>
          </p:txBody>
        </p:sp>
        <p:sp>
          <p:nvSpPr>
            <p:cNvPr id="27" name="TextBox 23"/>
            <p:cNvSpPr txBox="1">
              <a:spLocks noChangeArrowheads="1"/>
            </p:cNvSpPr>
            <p:nvPr/>
          </p:nvSpPr>
          <p:spPr bwMode="auto">
            <a:xfrm rot="16200000">
              <a:off x="4769616" y="3030090"/>
              <a:ext cx="754542" cy="400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200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depth</a:t>
              </a:r>
            </a:p>
          </p:txBody>
        </p:sp>
        <p:sp>
          <p:nvSpPr>
            <p:cNvPr id="28" name="TextBox 24"/>
            <p:cNvSpPr txBox="1">
              <a:spLocks noChangeArrowheads="1"/>
            </p:cNvSpPr>
            <p:nvPr/>
          </p:nvSpPr>
          <p:spPr bwMode="auto">
            <a:xfrm rot="16200000">
              <a:off x="4775966" y="4636640"/>
              <a:ext cx="754542" cy="400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200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depth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918130" y="5585872"/>
              <a:ext cx="3702008" cy="279422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30" name="TextBox 25"/>
            <p:cNvSpPr txBox="1">
              <a:spLocks noChangeArrowheads="1"/>
            </p:cNvSpPr>
            <p:nvPr/>
          </p:nvSpPr>
          <p:spPr bwMode="auto">
            <a:xfrm>
              <a:off x="5254680" y="5541028"/>
              <a:ext cx="834974" cy="338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600" dirty="0" smtClean="0">
                  <a:solidFill>
                    <a:srgbClr val="000000"/>
                  </a:solidFill>
                </a:rPr>
                <a:t>Aug 12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31" name="TextBox 26"/>
            <p:cNvSpPr txBox="1">
              <a:spLocks noChangeArrowheads="1"/>
            </p:cNvSpPr>
            <p:nvPr/>
          </p:nvSpPr>
          <p:spPr bwMode="auto">
            <a:xfrm>
              <a:off x="7477151" y="5541028"/>
              <a:ext cx="834974" cy="338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600" dirty="0" smtClean="0">
                  <a:solidFill>
                    <a:srgbClr val="000000"/>
                  </a:solidFill>
                </a:rPr>
                <a:t>Sep 07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356275" y="3966496"/>
              <a:ext cx="2774918" cy="190515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368975" y="2366171"/>
              <a:ext cx="2774918" cy="190515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4919718" y="592795"/>
              <a:ext cx="3698833" cy="338164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>
              <a:off x="6967570" y="880155"/>
              <a:ext cx="273047" cy="15876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7"/>
            <p:cNvSpPr txBox="1">
              <a:spLocks noChangeArrowheads="1"/>
            </p:cNvSpPr>
            <p:nvPr/>
          </p:nvSpPr>
          <p:spPr bwMode="auto">
            <a:xfrm>
              <a:off x="8213780" y="816628"/>
              <a:ext cx="41289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600">
                  <a:solidFill>
                    <a:srgbClr val="000000"/>
                  </a:solidFill>
                </a:rPr>
                <a:t>26</a:t>
              </a:r>
            </a:p>
          </p:txBody>
        </p:sp>
        <p:sp>
          <p:nvSpPr>
            <p:cNvPr id="38" name="TextBox 17"/>
            <p:cNvSpPr txBox="1">
              <a:spLocks noChangeArrowheads="1"/>
            </p:cNvSpPr>
            <p:nvPr/>
          </p:nvSpPr>
          <p:spPr bwMode="auto">
            <a:xfrm>
              <a:off x="5095930" y="816628"/>
              <a:ext cx="29878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60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39" name="TextBox 35"/>
            <p:cNvSpPr txBox="1">
              <a:spLocks noChangeArrowheads="1"/>
            </p:cNvSpPr>
            <p:nvPr/>
          </p:nvSpPr>
          <p:spPr bwMode="auto">
            <a:xfrm>
              <a:off x="6365932" y="505476"/>
              <a:ext cx="1967734" cy="400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2000" b="1" dirty="0">
                  <a:solidFill>
                    <a:srgbClr val="000000"/>
                  </a:solidFill>
                  <a:latin typeface="Times New Roman"/>
                  <a:cs typeface="Times New Roman"/>
                </a:rPr>
                <a:t>Hurricane Irene</a:t>
              </a:r>
            </a:p>
          </p:txBody>
        </p:sp>
      </p:grpSp>
      <p:sp>
        <p:nvSpPr>
          <p:cNvPr id="41" name="Freeform 40"/>
          <p:cNvSpPr/>
          <p:nvPr/>
        </p:nvSpPr>
        <p:spPr>
          <a:xfrm>
            <a:off x="2211388" y="5329238"/>
            <a:ext cx="300037" cy="203200"/>
          </a:xfrm>
          <a:custGeom>
            <a:avLst/>
            <a:gdLst>
              <a:gd name="connsiteX0" fmla="*/ 0 w 300567"/>
              <a:gd name="connsiteY0" fmla="*/ 0 h 203200"/>
              <a:gd name="connsiteX1" fmla="*/ 80434 w 300567"/>
              <a:gd name="connsiteY1" fmla="*/ 59266 h 203200"/>
              <a:gd name="connsiteX2" fmla="*/ 131234 w 300567"/>
              <a:gd name="connsiteY2" fmla="*/ 97366 h 203200"/>
              <a:gd name="connsiteX3" fmla="*/ 182034 w 300567"/>
              <a:gd name="connsiteY3" fmla="*/ 160866 h 203200"/>
              <a:gd name="connsiteX4" fmla="*/ 211667 w 300567"/>
              <a:gd name="connsiteY4" fmla="*/ 203200 h 203200"/>
              <a:gd name="connsiteX5" fmla="*/ 211667 w 300567"/>
              <a:gd name="connsiteY5" fmla="*/ 203200 h 203200"/>
              <a:gd name="connsiteX6" fmla="*/ 254000 w 300567"/>
              <a:gd name="connsiteY6" fmla="*/ 148166 h 203200"/>
              <a:gd name="connsiteX7" fmla="*/ 300567 w 300567"/>
              <a:gd name="connsiteY7" fmla="*/ 143933 h 203200"/>
              <a:gd name="connsiteX8" fmla="*/ 300567 w 300567"/>
              <a:gd name="connsiteY8" fmla="*/ 143933 h 203200"/>
              <a:gd name="connsiteX9" fmla="*/ 232834 w 300567"/>
              <a:gd name="connsiteY9" fmla="*/ 88900 h 203200"/>
              <a:gd name="connsiteX10" fmla="*/ 203200 w 300567"/>
              <a:gd name="connsiteY10" fmla="*/ 38100 h 20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0567" h="203200">
                <a:moveTo>
                  <a:pt x="0" y="0"/>
                </a:moveTo>
                <a:lnTo>
                  <a:pt x="80434" y="59266"/>
                </a:lnTo>
                <a:lnTo>
                  <a:pt x="131234" y="97366"/>
                </a:lnTo>
                <a:lnTo>
                  <a:pt x="182034" y="160866"/>
                </a:lnTo>
                <a:lnTo>
                  <a:pt x="211667" y="203200"/>
                </a:lnTo>
                <a:lnTo>
                  <a:pt x="211667" y="203200"/>
                </a:lnTo>
                <a:lnTo>
                  <a:pt x="254000" y="148166"/>
                </a:lnTo>
                <a:lnTo>
                  <a:pt x="300567" y="143933"/>
                </a:lnTo>
                <a:lnTo>
                  <a:pt x="300567" y="143933"/>
                </a:lnTo>
                <a:lnTo>
                  <a:pt x="232834" y="88900"/>
                </a:lnTo>
                <a:lnTo>
                  <a:pt x="203200" y="38100"/>
                </a:lnTo>
              </a:path>
            </a:pathLst>
          </a:cu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43" name="Rectangle 42"/>
          <p:cNvSpPr/>
          <p:nvPr/>
        </p:nvSpPr>
        <p:spPr bwMode="auto">
          <a:xfrm>
            <a:off x="2031999" y="5064125"/>
            <a:ext cx="549275" cy="6096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  <a:ea typeface="ＭＳ Ｐゴシック" pitchFamily="1" charset="-128"/>
              <a:cs typeface="ＭＳ Ｐゴシック" charset="0"/>
            </a:endParaRPr>
          </a:p>
        </p:txBody>
      </p:sp>
      <p:pic>
        <p:nvPicPr>
          <p:cNvPr id="44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33" b="3500"/>
          <a:stretch>
            <a:fillRect/>
          </a:stretch>
        </p:blipFill>
        <p:spPr bwMode="auto">
          <a:xfrm>
            <a:off x="273051" y="809625"/>
            <a:ext cx="2554414" cy="1025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angle 44"/>
          <p:cNvSpPr/>
          <p:nvPr/>
        </p:nvSpPr>
        <p:spPr bwMode="auto">
          <a:xfrm>
            <a:off x="7391400" y="1219200"/>
            <a:ext cx="304800" cy="4572000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  <a:ea typeface="ＭＳ Ｐゴシック" pitchFamily="1" charset="-128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104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ience_Irene_temp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5" t="11636" b="7660"/>
          <a:stretch/>
        </p:blipFill>
        <p:spPr>
          <a:xfrm>
            <a:off x="12700" y="711200"/>
            <a:ext cx="4756584" cy="2730501"/>
          </a:xfrm>
          <a:prstGeom prst="rect">
            <a:avLst/>
          </a:prstGeom>
        </p:spPr>
      </p:pic>
      <p:pic>
        <p:nvPicPr>
          <p:cNvPr id="12" name="Picture 11" descr="science_Irene_O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0" t="8932" r="5060"/>
          <a:stretch/>
        </p:blipFill>
        <p:spPr>
          <a:xfrm>
            <a:off x="63500" y="3022600"/>
            <a:ext cx="4445000" cy="3081189"/>
          </a:xfrm>
          <a:prstGeom prst="rect">
            <a:avLst/>
          </a:prstGeom>
        </p:spPr>
      </p:pic>
      <p:pic>
        <p:nvPicPr>
          <p:cNvPr id="18" name="Picture 17" descr="science_time_series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7" r="15204"/>
          <a:stretch/>
        </p:blipFill>
        <p:spPr>
          <a:xfrm>
            <a:off x="5302684" y="685800"/>
            <a:ext cx="3650816" cy="2926178"/>
          </a:xfrm>
          <a:prstGeom prst="rect">
            <a:avLst/>
          </a:prstGeom>
        </p:spPr>
      </p:pic>
      <p:pic>
        <p:nvPicPr>
          <p:cNvPr id="19" name="Picture 18" descr="science_oxygen_time_series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3" r="15205"/>
          <a:stretch/>
        </p:blipFill>
        <p:spPr>
          <a:xfrm>
            <a:off x="5315384" y="2819400"/>
            <a:ext cx="3638116" cy="29261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16933"/>
            <a:ext cx="84770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800" b="1" dirty="0" smtClean="0">
                <a:solidFill>
                  <a:srgbClr val="0000FF"/>
                </a:solidFill>
                <a:latin typeface="Times New Roman"/>
                <a:ea typeface="ＭＳ Ｐゴシック" charset="0"/>
                <a:cs typeface="Times New Roman"/>
              </a:rPr>
              <a:t>Hurricane Irene: Glider Sampling Through the Storm</a:t>
            </a:r>
            <a:endParaRPr lang="en-US" sz="2800" b="1" dirty="0">
              <a:solidFill>
                <a:srgbClr val="0000FF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2311400" y="3289518"/>
            <a:ext cx="0" cy="204448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>
            <a:off x="2311400" y="914400"/>
            <a:ext cx="0" cy="204448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7753350" y="3733800"/>
            <a:ext cx="0" cy="120628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7753350" y="1600200"/>
            <a:ext cx="0" cy="120628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4" name="TextBox 3"/>
          <p:cNvSpPr txBox="1"/>
          <p:nvPr/>
        </p:nvSpPr>
        <p:spPr>
          <a:xfrm>
            <a:off x="3043999" y="5700890"/>
            <a:ext cx="59995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Glider observes “ahead-of-eye” cooling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598877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142875"/>
            <a:ext cx="5111750" cy="6029361"/>
            <a:chOff x="469323" y="0"/>
            <a:chExt cx="4166756" cy="5346735"/>
          </a:xfrm>
        </p:grpSpPr>
        <p:pic>
          <p:nvPicPr>
            <p:cNvPr id="2" name="Picture 1" descr="science_fig2_wind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15" r="7987"/>
            <a:stretch/>
          </p:blipFill>
          <p:spPr>
            <a:xfrm>
              <a:off x="469323" y="0"/>
              <a:ext cx="4166756" cy="2286076"/>
            </a:xfrm>
            <a:prstGeom prst="rect">
              <a:avLst/>
            </a:prstGeom>
          </p:spPr>
        </p:pic>
        <p:pic>
          <p:nvPicPr>
            <p:cNvPr id="6" name="Picture 5" descr="science_Irene_temp_cbar_off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13" t="6112" r="12065"/>
            <a:stretch/>
          </p:blipFill>
          <p:spPr>
            <a:xfrm>
              <a:off x="736601" y="1790700"/>
              <a:ext cx="3695700" cy="2146338"/>
            </a:xfrm>
            <a:prstGeom prst="rect">
              <a:avLst/>
            </a:prstGeom>
          </p:spPr>
        </p:pic>
        <p:pic>
          <p:nvPicPr>
            <p:cNvPr id="12" name="Picture 11" descr="science_codar_glider_filt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7"/>
            <a:stretch/>
          </p:blipFill>
          <p:spPr>
            <a:xfrm>
              <a:off x="469323" y="3403600"/>
              <a:ext cx="4166755" cy="1943135"/>
            </a:xfrm>
            <a:prstGeom prst="rect">
              <a:avLst/>
            </a:prstGeom>
          </p:spPr>
        </p:pic>
      </p:grpSp>
      <p:pic>
        <p:nvPicPr>
          <p:cNvPr id="7" name="Picture 1" descr="mts_codar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2" t="5724" r="51262" b="51729"/>
          <a:stretch/>
        </p:blipFill>
        <p:spPr bwMode="auto">
          <a:xfrm>
            <a:off x="5400675" y="142875"/>
            <a:ext cx="3543472" cy="30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5476875" y="422275"/>
            <a:ext cx="10505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b="1" dirty="0">
                <a:solidFill>
                  <a:srgbClr val="000000"/>
                </a:solidFill>
                <a:latin typeface="Times New Roman"/>
                <a:cs typeface="Times New Roman"/>
              </a:rPr>
              <a:t>Before</a:t>
            </a:r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 flipV="1">
            <a:off x="7686675" y="1336675"/>
            <a:ext cx="762000" cy="91440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0" name="Picture 1" descr="mts_codar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0" t="53232" r="32130" b="4221"/>
          <a:stretch/>
        </p:blipFill>
        <p:spPr bwMode="auto">
          <a:xfrm>
            <a:off x="5410200" y="3144242"/>
            <a:ext cx="3505200" cy="305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5562600" y="3365500"/>
            <a:ext cx="8795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b="1" dirty="0">
                <a:solidFill>
                  <a:srgbClr val="000000"/>
                </a:solidFill>
                <a:latin typeface="Times New Roman"/>
                <a:cs typeface="Times New Roman"/>
              </a:rPr>
              <a:t>After</a:t>
            </a:r>
          </a:p>
        </p:txBody>
      </p:sp>
      <p:cxnSp>
        <p:nvCxnSpPr>
          <p:cNvPr id="17" name="Straight Arrow Connector 16"/>
          <p:cNvCxnSpPr/>
          <p:nvPr/>
        </p:nvCxnSpPr>
        <p:spPr bwMode="auto">
          <a:xfrm>
            <a:off x="7696200" y="4648200"/>
            <a:ext cx="914400" cy="53340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1" name="Straight Arrow Connector 30"/>
          <p:cNvCxnSpPr/>
          <p:nvPr/>
        </p:nvCxnSpPr>
        <p:spPr>
          <a:xfrm flipH="1" flipV="1">
            <a:off x="2016125" y="2571750"/>
            <a:ext cx="666750" cy="1"/>
          </a:xfrm>
          <a:prstGeom prst="straightConnector1">
            <a:avLst/>
          </a:prstGeom>
          <a:ln w="2857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 flipV="1">
            <a:off x="3200400" y="3454400"/>
            <a:ext cx="666750" cy="1"/>
          </a:xfrm>
          <a:prstGeom prst="straightConnector1">
            <a:avLst/>
          </a:prstGeom>
          <a:ln w="28575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2136775" y="3454400"/>
            <a:ext cx="666750" cy="1"/>
          </a:xfrm>
          <a:prstGeom prst="straightConnector1">
            <a:avLst/>
          </a:prstGeom>
          <a:ln w="28575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3162300" y="2590800"/>
            <a:ext cx="666750" cy="1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006475" y="4441825"/>
            <a:ext cx="129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Onshore</a:t>
            </a:r>
          </a:p>
          <a:p>
            <a:pPr eaLnBrk="0" hangingPunct="0"/>
            <a:endParaRPr lang="en-US" sz="1400" b="1" dirty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eaLnBrk="0" hangingPunct="0"/>
            <a:endParaRPr lang="en-US" sz="1400" b="1" dirty="0" smtClean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Offshore</a:t>
            </a:r>
            <a:endParaRPr lang="en-US" sz="1400" b="1" dirty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59057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Glider + CODAR Observe 3-D Structure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099524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6488" y="51012"/>
            <a:ext cx="3429000" cy="19075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3912" y="1476290"/>
            <a:ext cx="3429000" cy="19075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625" y="1476290"/>
            <a:ext cx="3429000" cy="19075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3049" y="2892433"/>
            <a:ext cx="3429000" cy="19075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4912" y="2892433"/>
            <a:ext cx="3429000" cy="19075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912" y="4317685"/>
            <a:ext cx="3429000" cy="1907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65625" y="4317685"/>
            <a:ext cx="3429000" cy="19075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/>
          <a:srcRect l="79906" t="5819"/>
          <a:stretch/>
        </p:blipFill>
        <p:spPr>
          <a:xfrm>
            <a:off x="3866804" y="1736727"/>
            <a:ext cx="482327" cy="125757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/>
          <a:srcRect l="72502" t="-5465"/>
          <a:stretch/>
        </p:blipFill>
        <p:spPr>
          <a:xfrm>
            <a:off x="3878456" y="4414892"/>
            <a:ext cx="660020" cy="140825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/>
          <a:srcRect l="74508" t="6218"/>
          <a:stretch/>
        </p:blipFill>
        <p:spPr>
          <a:xfrm>
            <a:off x="3848530" y="3150448"/>
            <a:ext cx="611895" cy="125225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/>
          <a:srcRect l="79368"/>
          <a:stretch/>
        </p:blipFill>
        <p:spPr>
          <a:xfrm>
            <a:off x="7278537" y="1649886"/>
            <a:ext cx="495238" cy="133527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3"/>
          <a:srcRect l="74724" t="3705"/>
          <a:stretch/>
        </p:blipFill>
        <p:spPr>
          <a:xfrm>
            <a:off x="7296811" y="3116903"/>
            <a:ext cx="606701" cy="128580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/>
          <a:srcRect l="72502" t="-5465"/>
          <a:stretch/>
        </p:blipFill>
        <p:spPr>
          <a:xfrm>
            <a:off x="7315085" y="4414892"/>
            <a:ext cx="660020" cy="1408254"/>
          </a:xfrm>
          <a:prstGeom prst="rect">
            <a:avLst/>
          </a:prstGeom>
        </p:spPr>
      </p:pic>
      <p:pic>
        <p:nvPicPr>
          <p:cNvPr id="23" name="Content Placeholder 5"/>
          <p:cNvPicPr>
            <a:picLocks noChangeAspect="1"/>
          </p:cNvPicPr>
          <p:nvPr/>
        </p:nvPicPr>
        <p:blipFill rotWithShape="1">
          <a:blip r:embed="rId14"/>
          <a:srcRect l="29195" t="12036" r="24510" b="24771"/>
          <a:stretch/>
        </p:blipFill>
        <p:spPr>
          <a:xfrm>
            <a:off x="3282251" y="268781"/>
            <a:ext cx="1587453" cy="120544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8125" y="15875"/>
            <a:ext cx="293872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Hurricane Irene:</a:t>
            </a:r>
          </a:p>
          <a:p>
            <a:r>
              <a:rPr lang="en-US" sz="2800" dirty="0" smtClean="0"/>
              <a:t>Regional Ocean </a:t>
            </a:r>
          </a:p>
          <a:p>
            <a:r>
              <a:rPr lang="en-US" sz="2800" dirty="0" smtClean="0"/>
              <a:t>Modeling System</a:t>
            </a:r>
          </a:p>
          <a:p>
            <a:r>
              <a:rPr lang="en-US" sz="2800" dirty="0" smtClean="0"/>
              <a:t>ROMS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7407076" y="127000"/>
            <a:ext cx="1807368" cy="147732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500C5"/>
                </a:solidFill>
              </a:rPr>
              <a:t>Wind Stress</a:t>
            </a:r>
            <a:r>
              <a:rPr lang="en-US" dirty="0" smtClean="0"/>
              <a:t> =</a:t>
            </a:r>
          </a:p>
          <a:p>
            <a:r>
              <a:rPr lang="en-US" dirty="0" smtClean="0">
                <a:solidFill>
                  <a:srgbClr val="44A4FF"/>
                </a:solidFill>
              </a:rPr>
              <a:t>Pressure Grad.</a:t>
            </a:r>
          </a:p>
          <a:p>
            <a:r>
              <a:rPr lang="en-US" dirty="0" smtClean="0">
                <a:solidFill>
                  <a:srgbClr val="00FF99"/>
                </a:solidFill>
              </a:rPr>
              <a:t>--------------------</a:t>
            </a:r>
            <a:endParaRPr lang="en-US" dirty="0">
              <a:solidFill>
                <a:srgbClr val="00FF99"/>
              </a:solidFill>
            </a:endParaRPr>
          </a:p>
          <a:p>
            <a:r>
              <a:rPr lang="en-US" dirty="0" smtClean="0">
                <a:solidFill>
                  <a:srgbClr val="44A4FF"/>
                </a:solidFill>
              </a:rPr>
              <a:t>Pressure Grad.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= </a:t>
            </a:r>
            <a:r>
              <a:rPr lang="en-US" dirty="0" err="1" smtClean="0">
                <a:solidFill>
                  <a:srgbClr val="FF0000"/>
                </a:solidFill>
              </a:rPr>
              <a:t>Coriolis</a:t>
            </a:r>
            <a:r>
              <a:rPr lang="en-US" dirty="0" smtClean="0">
                <a:solidFill>
                  <a:srgbClr val="FF0000"/>
                </a:solidFill>
              </a:rPr>
              <a:t> Force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58100" y="1838325"/>
            <a:ext cx="129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Onshore</a:t>
            </a:r>
          </a:p>
          <a:p>
            <a:pPr eaLnBrk="0" hangingPunct="0"/>
            <a:endParaRPr lang="en-US" sz="1400" b="1" dirty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eaLnBrk="0" hangingPunct="0"/>
            <a:endParaRPr lang="en-US" sz="1400" b="1" dirty="0" smtClean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Offshore</a:t>
            </a:r>
            <a:endParaRPr lang="en-US" sz="1400" b="1" dirty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21625" y="4429125"/>
            <a:ext cx="12223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Vertical Diffusion </a:t>
            </a:r>
          </a:p>
          <a:p>
            <a:r>
              <a:rPr lang="en-US" sz="1600" dirty="0" smtClean="0"/>
              <a:t>&gt; Vertical Advection &gt; Other Terms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4247445"/>
            <a:ext cx="13546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Model Identifies Dominant 3-D Processes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094112" y="352778"/>
            <a:ext cx="7748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Onshore</a:t>
            </a:r>
            <a:endParaRPr lang="en-US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5077178" y="1140178"/>
            <a:ext cx="7720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Offshore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69113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science_time_serie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7" r="15204"/>
          <a:stretch/>
        </p:blipFill>
        <p:spPr>
          <a:xfrm>
            <a:off x="-56444" y="2867036"/>
            <a:ext cx="3062790" cy="2454867"/>
          </a:xfrm>
          <a:prstGeom prst="rect">
            <a:avLst/>
          </a:prstGeom>
        </p:spPr>
      </p:pic>
      <p:pic>
        <p:nvPicPr>
          <p:cNvPr id="4" name="Picture 3" descr="science_Irene_temp_cbar_off.pn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3" t="13738" r="12065"/>
          <a:stretch/>
        </p:blipFill>
        <p:spPr>
          <a:xfrm>
            <a:off x="27224" y="1552619"/>
            <a:ext cx="3209704" cy="1712699"/>
          </a:xfrm>
          <a:prstGeom prst="rect">
            <a:avLst/>
          </a:prstGeom>
        </p:spPr>
      </p:pic>
      <p:pic>
        <p:nvPicPr>
          <p:cNvPr id="21" name="Picture 20" descr="irene_track_with_glider_with_buoys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8" t="5781" r="13414" b="6100"/>
          <a:stretch/>
        </p:blipFill>
        <p:spPr>
          <a:xfrm>
            <a:off x="6383864" y="1478846"/>
            <a:ext cx="2760133" cy="3225801"/>
          </a:xfrm>
          <a:prstGeom prst="rect">
            <a:avLst/>
          </a:prstGeom>
        </p:spPr>
      </p:pic>
      <p:pic>
        <p:nvPicPr>
          <p:cNvPr id="27" name="Picture 26" descr="44009_wtemp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6" r="8216" b="12059"/>
          <a:stretch/>
        </p:blipFill>
        <p:spPr>
          <a:xfrm>
            <a:off x="3445931" y="2714974"/>
            <a:ext cx="2935414" cy="1540933"/>
          </a:xfrm>
          <a:prstGeom prst="rect">
            <a:avLst/>
          </a:prstGeom>
        </p:spPr>
      </p:pic>
      <p:pic>
        <p:nvPicPr>
          <p:cNvPr id="28" name="Picture 27" descr="44065_wtemp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7" r="8975" b="12697"/>
          <a:stretch/>
        </p:blipFill>
        <p:spPr>
          <a:xfrm>
            <a:off x="3430070" y="1165576"/>
            <a:ext cx="2911464" cy="1524000"/>
          </a:xfrm>
          <a:prstGeom prst="rect">
            <a:avLst/>
          </a:prstGeom>
        </p:spPr>
      </p:pic>
      <p:pic>
        <p:nvPicPr>
          <p:cNvPr id="29" name="Picture 28" descr="44100_wtemp.pn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5" r="9130"/>
          <a:stretch/>
        </p:blipFill>
        <p:spPr>
          <a:xfrm>
            <a:off x="3461431" y="4277888"/>
            <a:ext cx="2912533" cy="175602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790699" y="4453046"/>
            <a:ext cx="507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Calibri" panose="020F0502020204030204" pitchFamily="34" charset="0"/>
                <a:cs typeface="Franklin Gothic Book"/>
              </a:rPr>
              <a:t>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164666" y="2884311"/>
            <a:ext cx="507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cs typeface="Franklin Gothic Book"/>
              </a:rPr>
              <a:t>2</a:t>
            </a:r>
            <a:endParaRPr lang="en-US" sz="1600" b="1" dirty="0" smtClean="0">
              <a:latin typeface="Calibri" panose="020F0502020204030204" pitchFamily="34" charset="0"/>
              <a:cs typeface="Franklin Gothic Book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03334" y="1334913"/>
            <a:ext cx="507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Calibri" panose="020F0502020204030204" pitchFamily="34" charset="0"/>
                <a:cs typeface="Franklin Gothic Book"/>
              </a:rPr>
              <a:t>4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636888" y="1512715"/>
            <a:ext cx="507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Calibri" panose="020F0502020204030204" pitchFamily="34" charset="0"/>
                <a:cs typeface="Franklin Gothic Book"/>
              </a:rPr>
              <a:t>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442199" y="4238980"/>
            <a:ext cx="507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Calibri" panose="020F0502020204030204" pitchFamily="34" charset="0"/>
                <a:cs typeface="Franklin Gothic Book"/>
              </a:rPr>
              <a:t>1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848600" y="3045292"/>
            <a:ext cx="507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cs typeface="Franklin Gothic Book"/>
              </a:rPr>
              <a:t>2</a:t>
            </a:r>
            <a:endParaRPr lang="en-US" sz="1600" b="1" dirty="0" smtClean="0">
              <a:latin typeface="Calibri" panose="020F0502020204030204" pitchFamily="34" charset="0"/>
              <a:cs typeface="Franklin Gothic Book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415868" y="1783646"/>
            <a:ext cx="507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Calibri" panose="020F0502020204030204" pitchFamily="34" charset="0"/>
                <a:cs typeface="Franklin Gothic Book"/>
              </a:rPr>
              <a:t>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068733" y="2520359"/>
            <a:ext cx="507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Calibri" panose="020F0502020204030204" pitchFamily="34" charset="0"/>
                <a:cs typeface="Franklin Gothic Book"/>
              </a:rPr>
              <a:t>3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5751195" y="1334434"/>
            <a:ext cx="155513" cy="161297"/>
          </a:xfrm>
          <a:prstGeom prst="straightConnector1">
            <a:avLst/>
          </a:prstGeom>
          <a:ln w="28575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702471" y="1072598"/>
            <a:ext cx="2439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cs typeface="Franklin Gothic Book"/>
              </a:rPr>
              <a:t>p</a:t>
            </a:r>
            <a:r>
              <a:rPr lang="en-US" sz="1400" dirty="0" smtClean="0">
                <a:solidFill>
                  <a:srgbClr val="FF0000"/>
                </a:solidFill>
                <a:latin typeface="Calibri" panose="020F0502020204030204" pitchFamily="34" charset="0"/>
                <a:cs typeface="Franklin Gothic Book"/>
              </a:rPr>
              <a:t>assage of eye</a:t>
            </a:r>
          </a:p>
        </p:txBody>
      </p:sp>
      <p:pic>
        <p:nvPicPr>
          <p:cNvPr id="20" name="Picture 19" descr="3m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972" y="4737927"/>
            <a:ext cx="1226583" cy="1444152"/>
          </a:xfrm>
          <a:prstGeom prst="rect">
            <a:avLst/>
          </a:prstGeom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33" b="3500"/>
          <a:stretch>
            <a:fillRect/>
          </a:stretch>
        </p:blipFill>
        <p:spPr bwMode="auto">
          <a:xfrm>
            <a:off x="569386" y="5274354"/>
            <a:ext cx="2083504" cy="83646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8071555" y="3835399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Calibri" panose="020F0502020204030204" pitchFamily="34" charset="0"/>
                <a:cs typeface="Franklin Gothic Book"/>
              </a:rPr>
              <a:t>MAB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1114778"/>
            <a:ext cx="3316111" cy="5065889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383844" y="1111955"/>
            <a:ext cx="5760155" cy="506871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Calibri"/>
                <a:cs typeface="Calibri"/>
              </a:rPr>
              <a:t>Buoys corroborate “ahead-of-eye” surface cooling </a:t>
            </a:r>
            <a:br>
              <a:rPr lang="en-US" sz="3200" b="1" dirty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200" b="1" dirty="0">
                <a:solidFill>
                  <a:srgbClr val="000000"/>
                </a:solidFill>
                <a:latin typeface="Calibri"/>
                <a:cs typeface="Calibri"/>
              </a:rPr>
              <a:t>along entire hurricane </a:t>
            </a:r>
            <a:r>
              <a:rPr lang="en-US" sz="3200" b="1" dirty="0" smtClean="0">
                <a:solidFill>
                  <a:srgbClr val="000000"/>
                </a:solidFill>
                <a:latin typeface="Calibri"/>
                <a:cs typeface="Calibri"/>
              </a:rPr>
              <a:t>track in MAB</a:t>
            </a:r>
            <a:endParaRPr lang="en-US" sz="3200" dirty="0"/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1910151" y="1388060"/>
            <a:ext cx="155513" cy="161297"/>
          </a:xfrm>
          <a:prstGeom prst="straightConnector1">
            <a:avLst/>
          </a:prstGeom>
          <a:ln w="28575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861427" y="1126224"/>
            <a:ext cx="2439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cs typeface="Franklin Gothic Book"/>
              </a:rPr>
              <a:t>p</a:t>
            </a:r>
            <a:r>
              <a:rPr lang="en-US" sz="1400" dirty="0" smtClean="0">
                <a:solidFill>
                  <a:srgbClr val="FF0000"/>
                </a:solidFill>
                <a:latin typeface="Calibri" panose="020F0502020204030204" pitchFamily="34" charset="0"/>
                <a:cs typeface="Franklin Gothic Book"/>
              </a:rPr>
              <a:t>assage of eye</a:t>
            </a:r>
          </a:p>
        </p:txBody>
      </p:sp>
      <p:cxnSp>
        <p:nvCxnSpPr>
          <p:cNvPr id="40" name="Straight Connector 39"/>
          <p:cNvCxnSpPr/>
          <p:nvPr/>
        </p:nvCxnSpPr>
        <p:spPr bwMode="auto">
          <a:xfrm>
            <a:off x="2024238" y="3434645"/>
            <a:ext cx="0" cy="120628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919496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3" y="0"/>
            <a:ext cx="8226778" cy="1143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00"/>
                </a:solidFill>
                <a:latin typeface="Calibri"/>
                <a:cs typeface="Calibri"/>
              </a:rPr>
              <a:t>Rutgers </a:t>
            </a:r>
            <a:r>
              <a:rPr lang="en-US" sz="3600" b="1" u="sng" dirty="0" smtClean="0">
                <a:solidFill>
                  <a:srgbClr val="000000"/>
                </a:solidFill>
                <a:latin typeface="Calibri"/>
                <a:cs typeface="Calibri"/>
              </a:rPr>
              <a:t>Coldest Dark Pixel</a:t>
            </a:r>
            <a:r>
              <a:rPr lang="en-US" sz="3600" b="1" dirty="0" smtClean="0">
                <a:solidFill>
                  <a:srgbClr val="000000"/>
                </a:solidFill>
                <a:latin typeface="Calibri"/>
                <a:cs typeface="Calibri"/>
              </a:rPr>
              <a:t> SST Composite</a:t>
            </a:r>
            <a:endParaRPr lang="en-US" sz="3600" b="1" i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14" name="Picture 13" descr="composite_20110831-27T070000_flat_zoomout2_wtrack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9" t="3701" r="20238" b="7463"/>
          <a:stretch/>
        </p:blipFill>
        <p:spPr>
          <a:xfrm>
            <a:off x="5952064" y="1285625"/>
            <a:ext cx="3191933" cy="3633504"/>
          </a:xfrm>
          <a:prstGeom prst="rect">
            <a:avLst/>
          </a:prstGeom>
        </p:spPr>
      </p:pic>
      <p:pic>
        <p:nvPicPr>
          <p:cNvPr id="17" name="Picture 16" descr="composite_20110827T070000_flat_zoomout2_wtrack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9" t="3701" r="28563" b="7770"/>
          <a:stretch/>
        </p:blipFill>
        <p:spPr>
          <a:xfrm>
            <a:off x="-1" y="1285625"/>
            <a:ext cx="2732071" cy="3613385"/>
          </a:xfrm>
          <a:prstGeom prst="rect">
            <a:avLst/>
          </a:prstGeom>
        </p:spPr>
      </p:pic>
      <p:pic>
        <p:nvPicPr>
          <p:cNvPr id="19" name="Picture 18" descr="composite_20110831T070000_flat_zoomout2_wtrack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5" t="3393" r="20743" b="7924"/>
          <a:stretch/>
        </p:blipFill>
        <p:spPr>
          <a:xfrm>
            <a:off x="2743199" y="1268690"/>
            <a:ext cx="3171070" cy="363220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435601" y="1107826"/>
            <a:ext cx="659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Calibri" panose="020F0502020204030204" pitchFamily="34" charset="0"/>
                <a:cs typeface="Franklin Gothic Book"/>
              </a:rPr>
              <a:t>T (°C)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654084" y="1133225"/>
            <a:ext cx="659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Calibri" panose="020F0502020204030204" pitchFamily="34" charset="0"/>
                <a:cs typeface="Franklin Gothic Book"/>
              </a:rPr>
              <a:t>T (°C)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522131" y="4826000"/>
            <a:ext cx="13292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AFTER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821097" y="4825993"/>
            <a:ext cx="24214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COOLING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40269" y="4826004"/>
            <a:ext cx="17509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BEFORE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366007" y="3866444"/>
            <a:ext cx="790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alibri" panose="020F0502020204030204" pitchFamily="34" charset="0"/>
                <a:cs typeface="Franklin Gothic Book"/>
              </a:rPr>
              <a:t> SAB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859888" y="2748844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Calibri" panose="020F0502020204030204" pitchFamily="34" charset="0"/>
                <a:cs typeface="Franklin Gothic Book"/>
              </a:rPr>
              <a:t>MAB</a:t>
            </a:r>
          </a:p>
        </p:txBody>
      </p:sp>
      <p:pic>
        <p:nvPicPr>
          <p:cNvPr id="4" name="Picture 3" descr="science_fig1_inset_diff3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995" y="4941529"/>
            <a:ext cx="1498529" cy="12619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806268" y="5139267"/>
            <a:ext cx="254000" cy="728133"/>
          </a:xfrm>
          <a:prstGeom prst="rect">
            <a:avLst/>
          </a:prstGeom>
          <a:solidFill>
            <a:schemeClr val="accent2">
              <a:lumMod val="20000"/>
              <a:lumOff val="80000"/>
              <a:alpha val="3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7713138" y="5418666"/>
            <a:ext cx="4910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Calibri" panose="020F0502020204030204" pitchFamily="34" charset="0"/>
                <a:cs typeface="Franklin Gothic Book"/>
              </a:rPr>
              <a:t>SAB</a:t>
            </a:r>
          </a:p>
        </p:txBody>
      </p:sp>
      <p:sp>
        <p:nvSpPr>
          <p:cNvPr id="35" name="Rectangle 34"/>
          <p:cNvSpPr/>
          <p:nvPr/>
        </p:nvSpPr>
        <p:spPr>
          <a:xfrm>
            <a:off x="8521702" y="5151963"/>
            <a:ext cx="359834" cy="728133"/>
          </a:xfrm>
          <a:prstGeom prst="rect">
            <a:avLst/>
          </a:prstGeom>
          <a:solidFill>
            <a:srgbClr val="0000FF">
              <a:alpha val="3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8449734" y="5418672"/>
            <a:ext cx="4910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cs typeface="Franklin Gothic Book"/>
              </a:rPr>
              <a:t>M</a:t>
            </a:r>
            <a:r>
              <a:rPr lang="en-US" sz="1200" b="1" dirty="0" smtClean="0">
                <a:latin typeface="Calibri" panose="020F0502020204030204" pitchFamily="34" charset="0"/>
                <a:cs typeface="Franklin Gothic Book"/>
              </a:rPr>
              <a:t>AB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5291665"/>
            <a:ext cx="73917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b="1" dirty="0" smtClean="0"/>
              <a:t>Ahead-of-eye Cooling intense throughout MAB</a:t>
            </a:r>
          </a:p>
          <a:p>
            <a:pPr marL="342900" indent="-342900">
              <a:buFont typeface="Arial"/>
              <a:buChar char="•"/>
            </a:pPr>
            <a:r>
              <a:rPr lang="en-US" sz="2400" b="1" dirty="0" smtClean="0"/>
              <a:t>Due to mixing with subsurface Cold Pool</a:t>
            </a:r>
            <a:endParaRPr lang="en-US" sz="2400" b="1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032" y="321734"/>
            <a:ext cx="933991" cy="65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653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15900"/>
            <a:ext cx="8229600" cy="762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300" b="1" dirty="0" smtClean="0">
                <a:solidFill>
                  <a:srgbClr val="000000"/>
                </a:solidFill>
                <a:latin typeface="Calibri"/>
                <a:cs typeface="Calibri"/>
              </a:rPr>
              <a:t>Improved satellite SST product revealed </a:t>
            </a:r>
            <a:r>
              <a:rPr lang="en-US" sz="3300" b="1" dirty="0">
                <a:solidFill>
                  <a:srgbClr val="000000"/>
                </a:solidFill>
                <a:latin typeface="Calibri"/>
                <a:cs typeface="Calibri"/>
              </a:rPr>
              <a:t/>
            </a:r>
            <a:br>
              <a:rPr lang="en-US" sz="3300" b="1" dirty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300" b="1" dirty="0" smtClean="0">
                <a:solidFill>
                  <a:srgbClr val="000000"/>
                </a:solidFill>
                <a:latin typeface="Calibri"/>
                <a:cs typeface="Calibri"/>
              </a:rPr>
              <a:t>ahead-of-eye cooling was not captured by:</a:t>
            </a:r>
            <a:endParaRPr lang="en-US" sz="33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88071" y="2931139"/>
            <a:ext cx="1577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BEFORE IRENE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12303" y="4770146"/>
            <a:ext cx="1329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AFTER IRENE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595394" y="2241687"/>
            <a:ext cx="1459479" cy="3765413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4" name="Rectangle 23"/>
          <p:cNvSpPr/>
          <p:nvPr/>
        </p:nvSpPr>
        <p:spPr>
          <a:xfrm>
            <a:off x="5166174" y="2241687"/>
            <a:ext cx="2860912" cy="3765413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5" name="Rectangle 24"/>
          <p:cNvSpPr/>
          <p:nvPr/>
        </p:nvSpPr>
        <p:spPr>
          <a:xfrm>
            <a:off x="2041570" y="2241687"/>
            <a:ext cx="1459479" cy="3765413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810" y="152400"/>
            <a:ext cx="933991" cy="655781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780246" y="2205408"/>
            <a:ext cx="207302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  <a:cs typeface="Franklin Gothic Book"/>
              </a:rPr>
              <a:t>HWRF-POM</a:t>
            </a:r>
          </a:p>
          <a:p>
            <a:pPr algn="ctr"/>
            <a:r>
              <a:rPr lang="en-US" sz="1600" i="1" dirty="0" smtClean="0">
                <a:latin typeface="Calibri" panose="020F0502020204030204" pitchFamily="34" charset="0"/>
                <a:cs typeface="Franklin Gothic Book"/>
              </a:rPr>
              <a:t>low res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062447" y="2321077"/>
            <a:ext cx="1422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  <a:cs typeface="Franklin Gothic Book"/>
              </a:rPr>
              <a:t>Rutgers SST</a:t>
            </a:r>
          </a:p>
          <a:p>
            <a:pPr algn="ctr"/>
            <a:endParaRPr lang="en-US" dirty="0">
              <a:latin typeface="Calibri" panose="020F0502020204030204" pitchFamily="34" charset="0"/>
              <a:cs typeface="Franklin Gothic Book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332446" y="2199455"/>
            <a:ext cx="197049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  <a:cs typeface="Franklin Gothic Book"/>
              </a:rPr>
              <a:t>RTG HR SST </a:t>
            </a:r>
          </a:p>
          <a:p>
            <a:pPr algn="ctr"/>
            <a:r>
              <a:rPr lang="en-US" sz="1600" i="1" dirty="0" smtClean="0">
                <a:latin typeface="Calibri" panose="020F0502020204030204" pitchFamily="34" charset="0"/>
                <a:cs typeface="Franklin Gothic Book"/>
              </a:rPr>
              <a:t>NAM model</a:t>
            </a:r>
            <a:endParaRPr lang="en-US" sz="1600" i="1" dirty="0">
              <a:latin typeface="Calibri" panose="020F0502020204030204" pitchFamily="34" charset="0"/>
              <a:cs typeface="Franklin Gothic Book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822222" y="1135929"/>
            <a:ext cx="20342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standard satellite product 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780246" y="1135929"/>
            <a:ext cx="34493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ocean models used for forecasting hurricane intensity</a:t>
            </a:r>
          </a:p>
        </p:txBody>
      </p:sp>
      <p:cxnSp>
        <p:nvCxnSpPr>
          <p:cNvPr id="42" name="Straight Arrow Connector 41"/>
          <p:cNvCxnSpPr>
            <a:stCxn id="40" idx="2"/>
            <a:endCxn id="21" idx="0"/>
          </p:cNvCxnSpPr>
          <p:nvPr/>
        </p:nvCxnSpPr>
        <p:spPr>
          <a:xfrm>
            <a:off x="3839334" y="1843815"/>
            <a:ext cx="485800" cy="397872"/>
          </a:xfrm>
          <a:prstGeom prst="straightConnector1">
            <a:avLst/>
          </a:prstGeom>
          <a:ln w="76200" cmpd="sng">
            <a:solidFill>
              <a:srgbClr val="00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41" idx="2"/>
          </p:cNvCxnSpPr>
          <p:nvPr/>
        </p:nvCxnSpPr>
        <p:spPr>
          <a:xfrm flipH="1">
            <a:off x="6002619" y="1843815"/>
            <a:ext cx="502304" cy="353290"/>
          </a:xfrm>
          <a:prstGeom prst="straightConnector1">
            <a:avLst/>
          </a:prstGeom>
          <a:ln w="76200" cmpd="sng">
            <a:solidFill>
              <a:srgbClr val="00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41" idx="2"/>
          </p:cNvCxnSpPr>
          <p:nvPr/>
        </p:nvCxnSpPr>
        <p:spPr>
          <a:xfrm>
            <a:off x="6504923" y="1843815"/>
            <a:ext cx="794955" cy="353290"/>
          </a:xfrm>
          <a:prstGeom prst="straightConnector1">
            <a:avLst/>
          </a:prstGeom>
          <a:ln w="76200" cmpd="sng">
            <a:solidFill>
              <a:srgbClr val="00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304246" y="2205408"/>
            <a:ext cx="180501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  <a:cs typeface="Franklin Gothic Book"/>
              </a:rPr>
              <a:t>HWRF-HYCOM</a:t>
            </a:r>
          </a:p>
          <a:p>
            <a:pPr algn="ctr"/>
            <a:r>
              <a:rPr lang="en-US" sz="1600" i="1" dirty="0">
                <a:latin typeface="Calibri" panose="020F0502020204030204" pitchFamily="34" charset="0"/>
                <a:cs typeface="Franklin Gothic Book"/>
              </a:rPr>
              <a:t>m</a:t>
            </a:r>
            <a:r>
              <a:rPr lang="en-US" sz="1600" i="1" dirty="0" smtClean="0">
                <a:latin typeface="Calibri" panose="020F0502020204030204" pitchFamily="34" charset="0"/>
                <a:cs typeface="Franklin Gothic Book"/>
              </a:rPr>
              <a:t>edium res</a:t>
            </a:r>
          </a:p>
        </p:txBody>
      </p:sp>
      <p:pic>
        <p:nvPicPr>
          <p:cNvPr id="34" name="Picture 33" descr="composite_20110827T070000_flat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3" t="3548" r="19852" b="7769"/>
          <a:stretch/>
        </p:blipFill>
        <p:spPr>
          <a:xfrm>
            <a:off x="2081892" y="2743200"/>
            <a:ext cx="1388009" cy="1553633"/>
          </a:xfrm>
          <a:prstGeom prst="rect">
            <a:avLst/>
          </a:prstGeom>
        </p:spPr>
      </p:pic>
      <p:pic>
        <p:nvPicPr>
          <p:cNvPr id="46" name="Picture 45" descr="composite_20110831T070000_flat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5" t="3268" r="20088" b="7895"/>
          <a:stretch/>
        </p:blipFill>
        <p:spPr>
          <a:xfrm>
            <a:off x="2086428" y="4408713"/>
            <a:ext cx="1380010" cy="1549401"/>
          </a:xfrm>
          <a:prstGeom prst="rect">
            <a:avLst/>
          </a:prstGeom>
        </p:spPr>
      </p:pic>
      <p:pic>
        <p:nvPicPr>
          <p:cNvPr id="47" name="Picture 46" descr="rtg_20110827T000000_flat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7" t="3393" r="19926" b="7153"/>
          <a:stretch/>
        </p:blipFill>
        <p:spPr>
          <a:xfrm>
            <a:off x="3643813" y="2746828"/>
            <a:ext cx="1370873" cy="1546702"/>
          </a:xfrm>
          <a:prstGeom prst="rect">
            <a:avLst/>
          </a:prstGeom>
        </p:spPr>
      </p:pic>
      <p:pic>
        <p:nvPicPr>
          <p:cNvPr id="48" name="Picture 47" descr="rtg_20110831T000000_flat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9" t="3298" r="18769" b="7402"/>
          <a:stretch/>
        </p:blipFill>
        <p:spPr>
          <a:xfrm>
            <a:off x="3633570" y="4405085"/>
            <a:ext cx="1388373" cy="1529894"/>
          </a:xfrm>
          <a:prstGeom prst="rect">
            <a:avLst/>
          </a:prstGeom>
        </p:spPr>
      </p:pic>
      <p:pic>
        <p:nvPicPr>
          <p:cNvPr id="55" name="Picture 54" descr="pom_20110827T000000_flat.pn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1" t="3548" r="20256" b="7769"/>
          <a:stretch/>
        </p:blipFill>
        <p:spPr>
          <a:xfrm>
            <a:off x="5210629" y="2746060"/>
            <a:ext cx="1374426" cy="1542911"/>
          </a:xfrm>
          <a:prstGeom prst="rect">
            <a:avLst/>
          </a:prstGeom>
        </p:spPr>
      </p:pic>
      <p:pic>
        <p:nvPicPr>
          <p:cNvPr id="56" name="Picture 55" descr="pom_20110831T000000_flat.pn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7" t="3547" r="20146" b="7463"/>
          <a:stretch/>
        </p:blipFill>
        <p:spPr>
          <a:xfrm>
            <a:off x="5210628" y="4405085"/>
            <a:ext cx="1382226" cy="1553029"/>
          </a:xfrm>
          <a:prstGeom prst="rect">
            <a:avLst/>
          </a:prstGeom>
        </p:spPr>
      </p:pic>
      <p:pic>
        <p:nvPicPr>
          <p:cNvPr id="58" name="Picture 57" descr="hycom_20110827T000000_flat_correct.png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1" t="3547" r="19973" b="7463"/>
          <a:stretch/>
        </p:blipFill>
        <p:spPr>
          <a:xfrm>
            <a:off x="6611257" y="2746043"/>
            <a:ext cx="1382692" cy="1550185"/>
          </a:xfrm>
          <a:prstGeom prst="rect">
            <a:avLst/>
          </a:prstGeom>
        </p:spPr>
      </p:pic>
      <p:pic>
        <p:nvPicPr>
          <p:cNvPr id="59" name="Picture 58" descr="hycom_20110831T000000_flat.png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2" t="3268" r="20083" b="7741"/>
          <a:stretch/>
        </p:blipFill>
        <p:spPr>
          <a:xfrm>
            <a:off x="6614885" y="4405085"/>
            <a:ext cx="1366953" cy="153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415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3333" y="613833"/>
            <a:ext cx="4910667" cy="3281882"/>
          </a:xfrm>
          <a:prstGeom prst="rect">
            <a:avLst/>
          </a:prstGeom>
        </p:spPr>
      </p:pic>
      <p:pic>
        <p:nvPicPr>
          <p:cNvPr id="3" name="Picture 2" descr="Screen Shot 2014-04-07 at 9.40.1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558084"/>
            <a:ext cx="3951111" cy="55763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7444" y="4167111"/>
            <a:ext cx="2356556" cy="14773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8239" y="4176889"/>
            <a:ext cx="2448007" cy="14675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International Typhoon Workshop, Hangzhou, China, 2013</a:t>
            </a:r>
            <a:endParaRPr lang="en-US" sz="2400" b="1" dirty="0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33" b="3500"/>
          <a:stretch>
            <a:fillRect/>
          </a:stretch>
        </p:blipFill>
        <p:spPr bwMode="auto">
          <a:xfrm>
            <a:off x="8209855" y="4352189"/>
            <a:ext cx="934145" cy="37503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536223" y="3852332"/>
            <a:ext cx="3259666" cy="762001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309555" y="5700890"/>
            <a:ext cx="1031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Figure 1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995335" y="5712179"/>
            <a:ext cx="1070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Figure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974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arwi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28267" cy="3793851"/>
          </a:xfrm>
          <a:prstGeom prst="rect">
            <a:avLst/>
          </a:prstGeom>
        </p:spPr>
      </p:pic>
      <p:pic>
        <p:nvPicPr>
          <p:cNvPr id="4" name="Picture 3" descr="darwin-380_rtofs_temperatur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00" y="1582497"/>
            <a:ext cx="5994400" cy="46320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1734" y="3979334"/>
            <a:ext cx="28109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Summer </a:t>
            </a:r>
            <a:r>
              <a:rPr lang="en-US" sz="28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2013</a:t>
            </a:r>
            <a:r>
              <a:rPr lang="en-US" sz="28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: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Mid-Atlantic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Temperature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90533" y="3556001"/>
            <a:ext cx="2760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Glider Data compared to Global Model Forecasts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48375" y="152400"/>
            <a:ext cx="30956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Global Models &amp; the Mid</a:t>
            </a:r>
            <a:r>
              <a:rPr lang="en-US" sz="32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-Atlantic Shelf Cold Pool</a:t>
            </a:r>
            <a:endParaRPr lang="en-US" sz="3200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0" y="2209800"/>
            <a:ext cx="10743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Cold Pool</a:t>
            </a:r>
            <a:endParaRPr lang="en-US" sz="1600" dirty="0">
              <a:solidFill>
                <a:srgbClr val="FFFFFF"/>
              </a:solidFill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33" b="3500"/>
          <a:stretch>
            <a:fillRect/>
          </a:stretch>
        </p:blipFill>
        <p:spPr bwMode="auto">
          <a:xfrm>
            <a:off x="4724400" y="2743200"/>
            <a:ext cx="1447800" cy="581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600" y="5029200"/>
            <a:ext cx="845086" cy="6193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86400" y="4572000"/>
            <a:ext cx="11884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Cold Pool?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974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/>
          <p:cNvSpPr/>
          <p:nvPr/>
        </p:nvSpPr>
        <p:spPr>
          <a:xfrm>
            <a:off x="3465863" y="1308832"/>
            <a:ext cx="4537961" cy="2029769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45" name="TextBox 44"/>
          <p:cNvSpPr txBox="1"/>
          <p:nvPr/>
        </p:nvSpPr>
        <p:spPr>
          <a:xfrm>
            <a:off x="6608838" y="5655743"/>
            <a:ext cx="13292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AFTER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475238" y="5655743"/>
            <a:ext cx="24214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RIGHT AFTER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333896" y="5655743"/>
            <a:ext cx="17509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BEFORE</a:t>
            </a:r>
          </a:p>
        </p:txBody>
      </p:sp>
      <p:sp>
        <p:nvSpPr>
          <p:cNvPr id="48" name="Rectangle 47"/>
          <p:cNvSpPr/>
          <p:nvPr/>
        </p:nvSpPr>
        <p:spPr>
          <a:xfrm>
            <a:off x="402771" y="1344551"/>
            <a:ext cx="243585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Rutgers composite showed that cooler SSTs are captured relatively well by </a:t>
            </a:r>
            <a:r>
              <a:rPr lang="en-US" sz="2000" u="sng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high res coastal ocean models not specifically used for forecasting hurricanes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465863" y="3609145"/>
            <a:ext cx="4537961" cy="2029769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3011" y="2000955"/>
            <a:ext cx="933991" cy="655781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5067643" y="2000550"/>
            <a:ext cx="1422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  <a:cs typeface="Franklin Gothic Book"/>
              </a:rPr>
              <a:t>Rutgers SST</a:t>
            </a:r>
          </a:p>
          <a:p>
            <a:pPr algn="ctr"/>
            <a:endParaRPr lang="en-US" dirty="0">
              <a:latin typeface="Calibri" panose="020F0502020204030204" pitchFamily="34" charset="0"/>
              <a:cs typeface="Franklin Gothic Book"/>
            </a:endParaRPr>
          </a:p>
        </p:txBody>
      </p:sp>
      <p:cxnSp>
        <p:nvCxnSpPr>
          <p:cNvPr id="42" name="Straight Arrow Connector 41"/>
          <p:cNvCxnSpPr>
            <a:stCxn id="48" idx="2"/>
            <a:endCxn id="23" idx="1"/>
          </p:cNvCxnSpPr>
          <p:nvPr/>
        </p:nvCxnSpPr>
        <p:spPr>
          <a:xfrm>
            <a:off x="1620699" y="4206873"/>
            <a:ext cx="1845164" cy="417157"/>
          </a:xfrm>
          <a:prstGeom prst="straightConnector1">
            <a:avLst/>
          </a:prstGeom>
          <a:ln w="76200" cmpd="sng">
            <a:solidFill>
              <a:srgbClr val="00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4222990" y="3653664"/>
            <a:ext cx="2960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  <a:cs typeface="Franklin Gothic Book"/>
              </a:rPr>
              <a:t>ROMS ESPreSSO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 bwMode="auto">
          <a:xfrm>
            <a:off x="0" y="117122"/>
            <a:ext cx="914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ＭＳ Ｐゴシック" charset="0"/>
                <a:cs typeface="Geneva" pitchFamily="-65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sz="3600" b="1" dirty="0" smtClean="0">
                <a:solidFill>
                  <a:srgbClr val="000000"/>
                </a:solidFill>
                <a:latin typeface="Calibri"/>
                <a:cs typeface="Calibri"/>
              </a:rPr>
              <a:t>But </a:t>
            </a:r>
            <a:r>
              <a:rPr lang="en-US" sz="3600" b="1" dirty="0" smtClean="0">
                <a:solidFill>
                  <a:srgbClr val="000000"/>
                </a:solidFill>
                <a:latin typeface="Calibri"/>
                <a:cs typeface="Calibri"/>
              </a:rPr>
              <a:t>“Ahead</a:t>
            </a:r>
            <a:r>
              <a:rPr lang="en-US" sz="3600" b="1" dirty="0" smtClean="0">
                <a:solidFill>
                  <a:srgbClr val="000000"/>
                </a:solidFill>
                <a:latin typeface="Calibri"/>
                <a:cs typeface="Calibri"/>
              </a:rPr>
              <a:t>-of-</a:t>
            </a:r>
            <a:r>
              <a:rPr lang="en-US" sz="3600" b="1" dirty="0" smtClean="0">
                <a:solidFill>
                  <a:srgbClr val="000000"/>
                </a:solidFill>
                <a:latin typeface="Calibri"/>
                <a:cs typeface="Calibri"/>
              </a:rPr>
              <a:t>eye” </a:t>
            </a:r>
            <a:r>
              <a:rPr lang="en-US" sz="3600" b="1" dirty="0" smtClean="0">
                <a:solidFill>
                  <a:srgbClr val="000000"/>
                </a:solidFill>
                <a:latin typeface="Calibri"/>
                <a:cs typeface="Calibri"/>
              </a:rPr>
              <a:t>Cooling was captured by data assimilative regional ocean </a:t>
            </a:r>
            <a:r>
              <a:rPr lang="en-US" sz="3600" b="1" dirty="0" smtClean="0">
                <a:solidFill>
                  <a:srgbClr val="000000"/>
                </a:solidFill>
                <a:latin typeface="Calibri"/>
                <a:cs typeface="Calibri"/>
              </a:rPr>
              <a:t>model</a:t>
            </a:r>
            <a:endParaRPr lang="en-US" sz="36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25" name="Picture 24" descr="composite_20110827T070000_flat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3" t="3548" r="19852" b="7769"/>
          <a:stretch/>
        </p:blipFill>
        <p:spPr>
          <a:xfrm>
            <a:off x="3546193" y="1727200"/>
            <a:ext cx="1388009" cy="1553633"/>
          </a:xfrm>
          <a:prstGeom prst="rect">
            <a:avLst/>
          </a:prstGeom>
        </p:spPr>
      </p:pic>
      <p:pic>
        <p:nvPicPr>
          <p:cNvPr id="26" name="Picture 25" descr="composite_20110831T070000_flat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5" t="3268" r="20088" b="7895"/>
          <a:stretch/>
        </p:blipFill>
        <p:spPr>
          <a:xfrm>
            <a:off x="6565793" y="1725246"/>
            <a:ext cx="1380010" cy="1549401"/>
          </a:xfrm>
          <a:prstGeom prst="rect">
            <a:avLst/>
          </a:prstGeom>
        </p:spPr>
      </p:pic>
      <p:pic>
        <p:nvPicPr>
          <p:cNvPr id="31" name="Picture 30" descr="roms_20110827T000000_flat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4" t="2931" r="19659" b="7308"/>
          <a:stretch/>
        </p:blipFill>
        <p:spPr>
          <a:xfrm>
            <a:off x="3529778" y="4021014"/>
            <a:ext cx="1388652" cy="1557217"/>
          </a:xfrm>
          <a:prstGeom prst="rect">
            <a:avLst/>
          </a:prstGeom>
        </p:spPr>
      </p:pic>
      <p:pic>
        <p:nvPicPr>
          <p:cNvPr id="35" name="Picture 34" descr="roms_20110829T000000_flat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2" t="3760" r="19659" b="7866"/>
          <a:stretch/>
        </p:blipFill>
        <p:spPr>
          <a:xfrm>
            <a:off x="5040717" y="4021016"/>
            <a:ext cx="1415898" cy="1557215"/>
          </a:xfrm>
          <a:prstGeom prst="rect">
            <a:avLst/>
          </a:prstGeom>
        </p:spPr>
      </p:pic>
      <p:pic>
        <p:nvPicPr>
          <p:cNvPr id="36" name="Picture 35" descr="roms_20110831T000000_flat.pn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2" t="3142" r="19817" b="7404"/>
          <a:stretch/>
        </p:blipFill>
        <p:spPr>
          <a:xfrm>
            <a:off x="6567745" y="4021420"/>
            <a:ext cx="1385025" cy="155681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98914" y="4179711"/>
            <a:ext cx="845086" cy="6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239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RUWRFcold36_winds10m_201208281000_zoom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40" t="1823" r="7006" b="6436"/>
          <a:stretch/>
        </p:blipFill>
        <p:spPr>
          <a:xfrm>
            <a:off x="6283135" y="3500433"/>
            <a:ext cx="284536" cy="2622497"/>
          </a:xfrm>
          <a:prstGeom prst="rect">
            <a:avLst/>
          </a:prstGeom>
          <a:ln w="28575" cmpd="sng">
            <a:noFill/>
          </a:ln>
        </p:spPr>
      </p:pic>
      <p:pic>
        <p:nvPicPr>
          <p:cNvPr id="5" name="Picture 4" descr="RUWRFcold39_winds10m_201208281000_2.pn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3" r="14152" b="5175"/>
          <a:stretch/>
        </p:blipFill>
        <p:spPr>
          <a:xfrm>
            <a:off x="4127500" y="3529242"/>
            <a:ext cx="2125243" cy="2689348"/>
          </a:xfrm>
          <a:prstGeom prst="rect">
            <a:avLst/>
          </a:prstGeom>
          <a:ln w="28575" cmpd="sng">
            <a:solidFill>
              <a:srgbClr val="0000FF"/>
            </a:solidFill>
          </a:ln>
        </p:spPr>
      </p:pic>
      <p:pic>
        <p:nvPicPr>
          <p:cNvPr id="8" name="Picture 7" descr="RUWRFcold39_SLP_201208281000.pn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01" t="3300" r="6345" b="8370"/>
          <a:stretch/>
        </p:blipFill>
        <p:spPr>
          <a:xfrm>
            <a:off x="8584804" y="3475543"/>
            <a:ext cx="559196" cy="2691241"/>
          </a:xfrm>
          <a:prstGeom prst="rect">
            <a:avLst/>
          </a:prstGeom>
          <a:ln w="28575" cmpd="sng">
            <a:noFill/>
          </a:ln>
        </p:spPr>
      </p:pic>
      <p:pic>
        <p:nvPicPr>
          <p:cNvPr id="14" name="Picture 13" descr="RUWRFcold39_SLP_201208281000.png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6" t="3032" r="25804" b="7302"/>
          <a:stretch/>
        </p:blipFill>
        <p:spPr>
          <a:xfrm>
            <a:off x="6627410" y="3508079"/>
            <a:ext cx="2044248" cy="2686584"/>
          </a:xfrm>
          <a:prstGeom prst="rect">
            <a:avLst/>
          </a:prstGeom>
          <a:ln w="28575" cmpd="sng">
            <a:solidFill>
              <a:srgbClr val="0000FF"/>
            </a:solidFill>
          </a:ln>
        </p:spPr>
      </p:pic>
      <p:sp>
        <p:nvSpPr>
          <p:cNvPr id="24" name="TextBox 23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Rutgers AWRF Atmospheric Forecast Sensitivity Study</a:t>
            </a:r>
            <a:endParaRPr lang="en-US" sz="24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2342444" y="1347611"/>
            <a:ext cx="15663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Warm SST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Boundary Condition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598208" y="4029427"/>
            <a:ext cx="15222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Cold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SST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Boundary Condition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27" name="Picture 26" descr="composite_20110827T070000_flat_zoomout2_wtrack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9" t="3701" r="28563" b="7770"/>
          <a:stretch/>
        </p:blipFill>
        <p:spPr>
          <a:xfrm>
            <a:off x="238124" y="577657"/>
            <a:ext cx="2079252" cy="2749978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pic>
        <p:nvPicPr>
          <p:cNvPr id="28" name="Picture 27" descr="composite_20110831T070000_flat_zoomout2_wtrack.pn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5" t="3393" r="20743" b="7924"/>
          <a:stretch/>
        </p:blipFill>
        <p:spPr>
          <a:xfrm>
            <a:off x="269874" y="3603625"/>
            <a:ext cx="2229849" cy="2554110"/>
          </a:xfrm>
          <a:prstGeom prst="rect">
            <a:avLst/>
          </a:prstGeom>
          <a:ln w="38100" cmpd="sng">
            <a:solidFill>
              <a:srgbClr val="0000FF"/>
            </a:solidFill>
          </a:ln>
        </p:spPr>
      </p:pic>
      <p:sp>
        <p:nvSpPr>
          <p:cNvPr id="29" name="Right Arrow 28"/>
          <p:cNvSpPr/>
          <p:nvPr/>
        </p:nvSpPr>
        <p:spPr>
          <a:xfrm>
            <a:off x="3446638" y="1377597"/>
            <a:ext cx="381001" cy="6985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Arrow 29"/>
          <p:cNvSpPr/>
          <p:nvPr/>
        </p:nvSpPr>
        <p:spPr>
          <a:xfrm>
            <a:off x="3449107" y="4089400"/>
            <a:ext cx="381001" cy="6985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 descr="RUWRFcold36_winds10m_201208281000_zoom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40" t="1823" r="7006" b="6436"/>
          <a:stretch/>
        </p:blipFill>
        <p:spPr>
          <a:xfrm>
            <a:off x="6283135" y="620708"/>
            <a:ext cx="284536" cy="2622497"/>
          </a:xfrm>
          <a:prstGeom prst="rect">
            <a:avLst/>
          </a:prstGeom>
          <a:ln w="28575" cmpd="sng">
            <a:noFill/>
          </a:ln>
        </p:spPr>
      </p:pic>
      <p:pic>
        <p:nvPicPr>
          <p:cNvPr id="32" name="Picture 31" descr="RUWRFcold39_SLP_201208281000.pn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01" t="3300" r="6345" b="8370"/>
          <a:stretch/>
        </p:blipFill>
        <p:spPr>
          <a:xfrm>
            <a:off x="8584804" y="595818"/>
            <a:ext cx="559196" cy="2691241"/>
          </a:xfrm>
          <a:prstGeom prst="rect">
            <a:avLst/>
          </a:prstGeom>
          <a:ln w="28575" cmpd="sng">
            <a:noFill/>
          </a:ln>
        </p:spPr>
      </p:pic>
      <p:pic>
        <p:nvPicPr>
          <p:cNvPr id="13" name="Picture 12" descr="RUWRFwarm49_SLP_201208281000.png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2" t="3469" r="25181" b="7933"/>
          <a:stretch/>
        </p:blipFill>
        <p:spPr>
          <a:xfrm>
            <a:off x="6612041" y="611150"/>
            <a:ext cx="2071583" cy="2686584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4" name="Picture 3" descr="RUWRFhot49_winds10m_201208281000_2.png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3" r="14382" b="5132"/>
          <a:stretch/>
        </p:blipFill>
        <p:spPr>
          <a:xfrm>
            <a:off x="4097609" y="613933"/>
            <a:ext cx="2125734" cy="2699531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66789" y="660400"/>
            <a:ext cx="933991" cy="65578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33026" y="2853267"/>
            <a:ext cx="845086" cy="6193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34523" y="3493911"/>
            <a:ext cx="933991" cy="65578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86648" y="5503334"/>
            <a:ext cx="845086" cy="6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6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00" y="112888"/>
            <a:ext cx="845086" cy="619300"/>
          </a:xfrm>
          <a:prstGeom prst="rect">
            <a:avLst/>
          </a:prstGeom>
        </p:spPr>
      </p:pic>
      <p:pic>
        <p:nvPicPr>
          <p:cNvPr id="19" name="Picture 18" descr="slp_timeseries_correct_all_2014OSMposter.pn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" r="8716" b="12543"/>
          <a:stretch/>
        </p:blipFill>
        <p:spPr>
          <a:xfrm>
            <a:off x="459876" y="1978808"/>
            <a:ext cx="4842041" cy="182056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11132" y="1965729"/>
            <a:ext cx="5175268" cy="3901164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 descr="slp_diff_timeseries_correct.pn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1" t="987" r="7725" b="1627"/>
          <a:stretch/>
        </p:blipFill>
        <p:spPr>
          <a:xfrm>
            <a:off x="571533" y="3812762"/>
            <a:ext cx="4775340" cy="2020336"/>
          </a:xfrm>
          <a:prstGeom prst="rect">
            <a:avLst/>
          </a:prstGeom>
        </p:spPr>
      </p:pic>
      <p:cxnSp>
        <p:nvCxnSpPr>
          <p:cNvPr id="29" name="Straight Arrow Connector 28"/>
          <p:cNvCxnSpPr/>
          <p:nvPr/>
        </p:nvCxnSpPr>
        <p:spPr>
          <a:xfrm flipH="1">
            <a:off x="4269790" y="1895171"/>
            <a:ext cx="266351" cy="454795"/>
          </a:xfrm>
          <a:prstGeom prst="straightConnector1">
            <a:avLst/>
          </a:prstGeom>
          <a:ln w="762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ight Brace 35"/>
          <p:cNvSpPr/>
          <p:nvPr/>
        </p:nvSpPr>
        <p:spPr>
          <a:xfrm rot="5400000" flipH="1">
            <a:off x="3800242" y="1742172"/>
            <a:ext cx="159431" cy="1581606"/>
          </a:xfrm>
          <a:prstGeom prst="rightBrace">
            <a:avLst>
              <a:gd name="adj1" fmla="val 91515"/>
              <a:gd name="adj2" fmla="val 50000"/>
            </a:avLst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ight Brace 50"/>
          <p:cNvSpPr/>
          <p:nvPr/>
        </p:nvSpPr>
        <p:spPr>
          <a:xfrm>
            <a:off x="4667252" y="2793977"/>
            <a:ext cx="130616" cy="345082"/>
          </a:xfrm>
          <a:prstGeom prst="rightBrace">
            <a:avLst>
              <a:gd name="adj1" fmla="val 59379"/>
              <a:gd name="adj2" fmla="val 50000"/>
            </a:avLst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2" name="Straight Arrow Connector 51"/>
          <p:cNvCxnSpPr/>
          <p:nvPr/>
        </p:nvCxnSpPr>
        <p:spPr>
          <a:xfrm flipV="1">
            <a:off x="4825775" y="2961964"/>
            <a:ext cx="0" cy="1329211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V="1">
            <a:off x="4392019" y="3258184"/>
            <a:ext cx="0" cy="1701275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V="1">
            <a:off x="4562803" y="2935538"/>
            <a:ext cx="0" cy="1838286"/>
          </a:xfrm>
          <a:prstGeom prst="straightConnector1">
            <a:avLst/>
          </a:prstGeom>
          <a:ln w="57150" cmpd="sng">
            <a:solidFill>
              <a:srgbClr val="0000FF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715000" y="2001612"/>
            <a:ext cx="3149777" cy="1600438"/>
          </a:xfrm>
          <a:prstGeom prst="rect">
            <a:avLst/>
          </a:prstGeom>
          <a:noFill/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Franklin Gothic Book"/>
              </a:rPr>
              <a:t> </a:t>
            </a:r>
            <a:r>
              <a:rPr lang="en-US" sz="1400" dirty="0" smtClean="0">
                <a:latin typeface="Calibri" panose="020F0502020204030204" pitchFamily="34" charset="0"/>
                <a:cs typeface="Franklin Gothic Book"/>
              </a:rPr>
              <a:t>       NHC Best Track</a:t>
            </a:r>
          </a:p>
          <a:p>
            <a:r>
              <a:rPr lang="en-US" sz="1400" dirty="0">
                <a:latin typeface="Calibri" panose="020F0502020204030204" pitchFamily="34" charset="0"/>
                <a:cs typeface="Franklin Gothic Book"/>
              </a:rPr>
              <a:t> </a:t>
            </a:r>
            <a:r>
              <a:rPr lang="en-US" sz="1400" dirty="0" smtClean="0">
                <a:latin typeface="Calibri" panose="020F0502020204030204" pitchFamily="34" charset="0"/>
                <a:cs typeface="Franklin Gothic Book"/>
              </a:rPr>
              <a:t>       Warm pre-storm SST, WRF isftcflx=2</a:t>
            </a:r>
          </a:p>
          <a:p>
            <a:r>
              <a:rPr lang="en-US" sz="1400" dirty="0">
                <a:latin typeface="Calibri" panose="020F0502020204030204" pitchFamily="34" charset="0"/>
                <a:cs typeface="Franklin Gothic Book"/>
              </a:rPr>
              <a:t> </a:t>
            </a:r>
            <a:r>
              <a:rPr lang="en-US" sz="1400" dirty="0" smtClean="0">
                <a:latin typeface="Calibri" panose="020F0502020204030204" pitchFamily="34" charset="0"/>
                <a:cs typeface="Franklin Gothic Book"/>
              </a:rPr>
              <a:t>       Warm pre-storm SST, isftcflx=1</a:t>
            </a:r>
          </a:p>
          <a:p>
            <a:r>
              <a:rPr lang="en-US" sz="1400" dirty="0">
                <a:latin typeface="Calibri" panose="020F0502020204030204" pitchFamily="34" charset="0"/>
                <a:cs typeface="Franklin Gothic Book"/>
              </a:rPr>
              <a:t> </a:t>
            </a:r>
            <a:r>
              <a:rPr lang="en-US" sz="1400" dirty="0" smtClean="0">
                <a:latin typeface="Calibri" panose="020F0502020204030204" pitchFamily="34" charset="0"/>
                <a:cs typeface="Franklin Gothic Book"/>
              </a:rPr>
              <a:t>       Warm pre-storm SST, isftcflx=0</a:t>
            </a:r>
          </a:p>
          <a:p>
            <a:r>
              <a:rPr lang="en-US" sz="1400" dirty="0">
                <a:latin typeface="Calibri" panose="020F0502020204030204" pitchFamily="34" charset="0"/>
                <a:cs typeface="Franklin Gothic Book"/>
              </a:rPr>
              <a:t> </a:t>
            </a:r>
            <a:r>
              <a:rPr lang="en-US" sz="1400" dirty="0" smtClean="0">
                <a:latin typeface="Calibri" panose="020F0502020204030204" pitchFamily="34" charset="0"/>
                <a:cs typeface="Franklin Gothic Book"/>
              </a:rPr>
              <a:t>       Cold post-</a:t>
            </a:r>
            <a:r>
              <a:rPr lang="en-US" sz="1400" dirty="0">
                <a:latin typeface="Calibri" panose="020F0502020204030204" pitchFamily="34" charset="0"/>
                <a:cs typeface="Franklin Gothic Book"/>
              </a:rPr>
              <a:t>storm SST, isftcflx=2</a:t>
            </a:r>
          </a:p>
          <a:p>
            <a:r>
              <a:rPr lang="en-US" sz="1400" dirty="0">
                <a:latin typeface="Calibri" panose="020F0502020204030204" pitchFamily="34" charset="0"/>
                <a:cs typeface="Franklin Gothic Book"/>
              </a:rPr>
              <a:t>        </a:t>
            </a:r>
            <a:r>
              <a:rPr lang="en-US" sz="1400" dirty="0" smtClean="0">
                <a:latin typeface="Calibri" panose="020F0502020204030204" pitchFamily="34" charset="0"/>
                <a:cs typeface="Franklin Gothic Book"/>
              </a:rPr>
              <a:t>Cold post-</a:t>
            </a:r>
            <a:r>
              <a:rPr lang="en-US" sz="1400" dirty="0">
                <a:latin typeface="Calibri" panose="020F0502020204030204" pitchFamily="34" charset="0"/>
                <a:cs typeface="Franklin Gothic Book"/>
              </a:rPr>
              <a:t>storm SST, isftcflx=1</a:t>
            </a:r>
          </a:p>
          <a:p>
            <a:r>
              <a:rPr lang="en-US" sz="1400" dirty="0">
                <a:latin typeface="Calibri" panose="020F0502020204030204" pitchFamily="34" charset="0"/>
                <a:cs typeface="Franklin Gothic Book"/>
              </a:rPr>
              <a:t>        </a:t>
            </a:r>
            <a:r>
              <a:rPr lang="en-US" sz="1400" dirty="0" smtClean="0">
                <a:latin typeface="Calibri" panose="020F0502020204030204" pitchFamily="34" charset="0"/>
                <a:cs typeface="Franklin Gothic Book"/>
              </a:rPr>
              <a:t>Cold post-</a:t>
            </a:r>
            <a:r>
              <a:rPr lang="en-US" sz="1400" dirty="0">
                <a:latin typeface="Calibri" panose="020F0502020204030204" pitchFamily="34" charset="0"/>
                <a:cs typeface="Franklin Gothic Book"/>
              </a:rPr>
              <a:t>storm SST, isftcflx=</a:t>
            </a:r>
            <a:r>
              <a:rPr lang="en-US" sz="1400" dirty="0" smtClean="0">
                <a:latin typeface="Calibri" panose="020F0502020204030204" pitchFamily="34" charset="0"/>
                <a:cs typeface="Franklin Gothic Book"/>
              </a:rPr>
              <a:t>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809787" y="1495061"/>
            <a:ext cx="14527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 panose="020F0502020204030204" pitchFamily="34" charset="0"/>
                <a:cs typeface="Franklin Gothic Book"/>
              </a:rPr>
              <a:t>NJ landfall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52400" y="1288173"/>
            <a:ext cx="314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 panose="020F0502020204030204" pitchFamily="34" charset="0"/>
                <a:cs typeface="Franklin Gothic Book"/>
              </a:rPr>
              <a:t>Over Mid-Atlantic Bight</a:t>
            </a:r>
            <a:br>
              <a:rPr lang="en-US" sz="2000" dirty="0" smtClean="0">
                <a:latin typeface="Calibri" panose="020F0502020204030204" pitchFamily="34" charset="0"/>
                <a:cs typeface="Franklin Gothic Book"/>
              </a:rPr>
            </a:br>
            <a:r>
              <a:rPr lang="en-US" sz="2000" dirty="0" smtClean="0">
                <a:latin typeface="Calibri" panose="020F0502020204030204" pitchFamily="34" charset="0"/>
                <a:cs typeface="Franklin Gothic Book"/>
              </a:rPr>
              <a:t>&amp; NY Harbor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715000" y="4051518"/>
            <a:ext cx="3149777" cy="1815882"/>
          </a:xfrm>
          <a:prstGeom prst="rect">
            <a:avLst/>
          </a:prstGeom>
          <a:noFill/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685800" indent="-685800"/>
            <a:r>
              <a:rPr lang="en-US" sz="1400" dirty="0">
                <a:latin typeface="Calibri" panose="020F0502020204030204" pitchFamily="34" charset="0"/>
                <a:cs typeface="Franklin Gothic Book"/>
              </a:rPr>
              <a:t> </a:t>
            </a:r>
            <a:r>
              <a:rPr lang="en-US" sz="1400" dirty="0" smtClean="0">
                <a:latin typeface="Calibri" panose="020F0502020204030204" pitchFamily="34" charset="0"/>
                <a:cs typeface="Franklin Gothic Book"/>
              </a:rPr>
              <a:t>       Sensitivity to SST</a:t>
            </a:r>
            <a:br>
              <a:rPr lang="en-US" sz="1400" dirty="0" smtClean="0">
                <a:latin typeface="Calibri" panose="020F0502020204030204" pitchFamily="34" charset="0"/>
                <a:cs typeface="Franklin Gothic Book"/>
              </a:rPr>
            </a:br>
            <a:r>
              <a:rPr lang="en-US" sz="1400" dirty="0" smtClean="0">
                <a:latin typeface="Calibri" panose="020F0502020204030204" pitchFamily="34" charset="0"/>
                <a:cs typeface="Franklin Gothic Book"/>
              </a:rPr>
              <a:t>(warm minus cold), isftcflx=2</a:t>
            </a:r>
          </a:p>
          <a:p>
            <a:pPr marL="685800" indent="-685800"/>
            <a:r>
              <a:rPr lang="en-US" sz="1400" dirty="0">
                <a:latin typeface="Calibri" panose="020F0502020204030204" pitchFamily="34" charset="0"/>
                <a:cs typeface="Franklin Gothic Book"/>
              </a:rPr>
              <a:t> </a:t>
            </a:r>
            <a:r>
              <a:rPr lang="en-US" sz="1400" dirty="0" smtClean="0">
                <a:latin typeface="Calibri" panose="020F0502020204030204" pitchFamily="34" charset="0"/>
                <a:cs typeface="Franklin Gothic Book"/>
              </a:rPr>
              <a:t>       Sensitivity to air-sea flux parameterization (isftcflx=1 minus isftcflx=0), warm SST</a:t>
            </a:r>
          </a:p>
          <a:p>
            <a:pPr marL="685800" indent="-685800"/>
            <a:r>
              <a:rPr lang="en-US" sz="1400" dirty="0" smtClean="0">
                <a:latin typeface="Calibri" panose="020F0502020204030204" pitchFamily="34" charset="0"/>
                <a:cs typeface="Franklin Gothic Book"/>
              </a:rPr>
              <a:t>        </a:t>
            </a:r>
            <a:r>
              <a:rPr lang="en-US" sz="1400" dirty="0">
                <a:latin typeface="Calibri" panose="020F0502020204030204" pitchFamily="34" charset="0"/>
                <a:cs typeface="Franklin Gothic Book"/>
              </a:rPr>
              <a:t>Sensitivity to air-sea flux parameterization (isftcflx=1 minus isftcflx</a:t>
            </a:r>
            <a:r>
              <a:rPr lang="en-US" sz="1400" dirty="0" smtClean="0">
                <a:latin typeface="Calibri" panose="020F0502020204030204" pitchFamily="34" charset="0"/>
                <a:cs typeface="Franklin Gothic Book"/>
              </a:rPr>
              <a:t>=0)</a:t>
            </a:r>
            <a:r>
              <a:rPr lang="en-US" sz="1400" dirty="0">
                <a:latin typeface="Calibri" panose="020F0502020204030204" pitchFamily="34" charset="0"/>
                <a:cs typeface="Franklin Gothic Book"/>
              </a:rPr>
              <a:t>, </a:t>
            </a:r>
            <a:r>
              <a:rPr lang="en-US" sz="1400" dirty="0" smtClean="0">
                <a:latin typeface="Calibri" panose="020F0502020204030204" pitchFamily="34" charset="0"/>
                <a:cs typeface="Franklin Gothic Book"/>
              </a:rPr>
              <a:t>cold SST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5861073" y="2163563"/>
            <a:ext cx="207994" cy="0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861073" y="2355779"/>
            <a:ext cx="207994" cy="0"/>
          </a:xfrm>
          <a:prstGeom prst="line">
            <a:avLst/>
          </a:prstGeom>
          <a:ln w="571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861073" y="2573395"/>
            <a:ext cx="207994" cy="0"/>
          </a:xfrm>
          <a:prstGeom prst="line">
            <a:avLst/>
          </a:prstGeom>
          <a:ln w="28575" cmpd="sng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861073" y="2791011"/>
            <a:ext cx="207994" cy="0"/>
          </a:xfrm>
          <a:prstGeom prst="line">
            <a:avLst/>
          </a:prstGeom>
          <a:ln w="19050" cmpd="sng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5861073" y="3008627"/>
            <a:ext cx="207994" cy="0"/>
          </a:xfrm>
          <a:prstGeom prst="line">
            <a:avLst/>
          </a:prstGeom>
          <a:ln w="5715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5861073" y="3226243"/>
            <a:ext cx="207994" cy="0"/>
          </a:xfrm>
          <a:prstGeom prst="line">
            <a:avLst/>
          </a:prstGeom>
          <a:ln w="28575" cmpd="sng">
            <a:solidFill>
              <a:srgbClr val="0000FF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5861073" y="3443859"/>
            <a:ext cx="207994" cy="0"/>
          </a:xfrm>
          <a:prstGeom prst="line">
            <a:avLst/>
          </a:prstGeom>
          <a:ln w="19050" cmpd="sng">
            <a:solidFill>
              <a:srgbClr val="0000FF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5861073" y="4205859"/>
            <a:ext cx="207994" cy="0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5861073" y="4627803"/>
            <a:ext cx="207994" cy="0"/>
          </a:xfrm>
          <a:prstGeom prst="line">
            <a:avLst/>
          </a:prstGeom>
          <a:ln w="571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5861073" y="5272659"/>
            <a:ext cx="207994" cy="0"/>
          </a:xfrm>
          <a:prstGeom prst="line">
            <a:avLst/>
          </a:prstGeom>
          <a:ln w="5715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endCxn id="36" idx="1"/>
          </p:cNvCxnSpPr>
          <p:nvPr/>
        </p:nvCxnSpPr>
        <p:spPr>
          <a:xfrm>
            <a:off x="2514600" y="1695116"/>
            <a:ext cx="1365358" cy="758144"/>
          </a:xfrm>
          <a:prstGeom prst="straightConnector1">
            <a:avLst/>
          </a:prstGeom>
          <a:ln w="762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Right Brace 55"/>
          <p:cNvSpPr/>
          <p:nvPr/>
        </p:nvSpPr>
        <p:spPr>
          <a:xfrm>
            <a:off x="4487224" y="2847479"/>
            <a:ext cx="97831" cy="176118"/>
          </a:xfrm>
          <a:prstGeom prst="rightBrace">
            <a:avLst>
              <a:gd name="adj1" fmla="val 36087"/>
              <a:gd name="adj2" fmla="val 50000"/>
            </a:avLst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Right Brace 59"/>
          <p:cNvSpPr/>
          <p:nvPr/>
        </p:nvSpPr>
        <p:spPr>
          <a:xfrm>
            <a:off x="4267200" y="3170125"/>
            <a:ext cx="97831" cy="176118"/>
          </a:xfrm>
          <a:prstGeom prst="rightBrace">
            <a:avLst>
              <a:gd name="adj1" fmla="val 36087"/>
              <a:gd name="adj2" fmla="val 50000"/>
            </a:avLst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73668" y="0"/>
            <a:ext cx="817033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&gt;</a:t>
            </a:r>
            <a:r>
              <a:rPr lang="en-US" sz="2800" b="1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120 Hurricane Irene sensitivity 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tests </a:t>
            </a:r>
            <a:r>
              <a:rPr lang="en-US" sz="2800" b="1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demonstrate: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cold 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SST produces better match to observed </a:t>
            </a:r>
            <a:r>
              <a:rPr lang="en-US" sz="2400" b="1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intensity 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intensity 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most sensitive to “ahead-of-eye” SST cooling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36874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3" descr="Macintosh HD:Users:new_user:Desktop:irenen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94338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5486400" y="0"/>
            <a:ext cx="3657600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>
              <a:defRPr/>
            </a:pPr>
            <a:r>
              <a:rPr lang="en-US" b="1" dirty="0" smtClean="0">
                <a:solidFill>
                  <a:srgbClr val="000000"/>
                </a:solidFill>
              </a:rPr>
              <a:t>Hurricane Irene</a:t>
            </a:r>
          </a:p>
          <a:p>
            <a:pPr algn="ctr" eaLnBrk="0" hangingPunct="0">
              <a:defRPr/>
            </a:pPr>
            <a:r>
              <a:rPr lang="en-US" dirty="0" smtClean="0">
                <a:solidFill>
                  <a:srgbClr val="000000"/>
                </a:solidFill>
              </a:rPr>
              <a:t>August 28, 2011</a:t>
            </a:r>
          </a:p>
          <a:p>
            <a:pPr algn="ctr" eaLnBrk="0" hangingPunct="0">
              <a:defRPr/>
            </a:pPr>
            <a:endParaRPr lang="en-US" sz="800" dirty="0" smtClean="0">
              <a:solidFill>
                <a:srgbClr val="000000"/>
              </a:solidFill>
            </a:endParaRPr>
          </a:p>
          <a:p>
            <a:pPr eaLnBrk="0" hangingPunct="0">
              <a:defRPr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Science Summary:</a:t>
            </a:r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Strong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s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tratification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Limited storm surge</a:t>
            </a:r>
            <a:endParaRPr lang="en-US" sz="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Mixing cooled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surface</a:t>
            </a:r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Cooling “ahead-of-eye”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Limited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storm intensity</a:t>
            </a:r>
          </a:p>
        </p:txBody>
      </p:sp>
      <p:sp>
        <p:nvSpPr>
          <p:cNvPr id="37893" name="Left Arrow 4"/>
          <p:cNvSpPr>
            <a:spLocks noChangeArrowheads="1"/>
          </p:cNvSpPr>
          <p:nvPr/>
        </p:nvSpPr>
        <p:spPr bwMode="auto">
          <a:xfrm>
            <a:off x="5486400" y="1524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211666" y="3708400"/>
            <a:ext cx="8932333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Operational Conclusions: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Greatest sensitivity was to “ahead-of-eye” ocean cooling</a:t>
            </a:r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N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ot detected or forecast by standard satellite products, </a:t>
            </a:r>
          </a:p>
          <a:p>
            <a:pPr eaLnBrk="0" hangingPunct="0">
              <a:defRPr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1-D ocean mixed-layer model, or large-scale ocean models</a:t>
            </a:r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Was forecast by the data</a:t>
            </a:r>
            <a:r>
              <a:rPr lang="en-US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-assimilative regional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ocean model</a:t>
            </a:r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2-D storm surge models inadequate for impact</a:t>
            </a:r>
          </a:p>
        </p:txBody>
      </p:sp>
    </p:spTree>
    <p:extLst>
      <p:ext uri="{BB962C8B-B14F-4D97-AF65-F5344CB8AC3E}">
        <p14:creationId xmlns:p14="http://schemas.microsoft.com/office/powerpoint/2010/main" val="803777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5867400"/>
            <a:ext cx="91440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459" name="TextBox 2"/>
          <p:cNvSpPr txBox="1">
            <a:spLocks noChangeArrowheads="1"/>
          </p:cNvSpPr>
          <p:nvPr/>
        </p:nvSpPr>
        <p:spPr bwMode="auto">
          <a:xfrm>
            <a:off x="5334000" y="2857496"/>
            <a:ext cx="9906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4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Vessels - </a:t>
            </a:r>
          </a:p>
          <a:p>
            <a:pPr eaLnBrk="0" hangingPunct="0"/>
            <a:endParaRPr lang="en-US" sz="1400">
              <a:solidFill>
                <a:srgbClr val="FFFFFF"/>
              </a:solidFill>
              <a:latin typeface="Calibri"/>
              <a:ea typeface="ＭＳ Ｐゴシック" charset="0"/>
              <a:cs typeface="ＭＳ Ｐゴシック" charset="0"/>
            </a:endParaRPr>
          </a:p>
          <a:p>
            <a:pPr eaLnBrk="0" hangingPunct="0"/>
            <a:r>
              <a:rPr lang="en-US" sz="14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Satellite</a:t>
            </a:r>
          </a:p>
        </p:txBody>
      </p:sp>
      <p:sp>
        <p:nvSpPr>
          <p:cNvPr id="19460" name="TextBox 7"/>
          <p:cNvSpPr txBox="1">
            <a:spLocks noChangeArrowheads="1"/>
          </p:cNvSpPr>
          <p:nvPr/>
        </p:nvSpPr>
        <p:spPr bwMode="auto">
          <a:xfrm>
            <a:off x="6027738" y="3640128"/>
            <a:ext cx="14922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Satellite</a:t>
            </a:r>
          </a:p>
        </p:txBody>
      </p:sp>
      <p:sp>
        <p:nvSpPr>
          <p:cNvPr id="19461" name="TextBox 8"/>
          <p:cNvSpPr txBox="1">
            <a:spLocks noChangeArrowheads="1"/>
          </p:cNvSpPr>
          <p:nvPr/>
        </p:nvSpPr>
        <p:spPr bwMode="auto">
          <a:xfrm>
            <a:off x="6027738" y="3959215"/>
            <a:ext cx="11779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Ships/ Vessels</a:t>
            </a:r>
          </a:p>
        </p:txBody>
      </p:sp>
      <p:sp>
        <p:nvSpPr>
          <p:cNvPr id="19462" name="TextBox 9"/>
          <p:cNvSpPr txBox="1">
            <a:spLocks noChangeArrowheads="1"/>
          </p:cNvSpPr>
          <p:nvPr/>
        </p:nvSpPr>
        <p:spPr bwMode="auto">
          <a:xfrm>
            <a:off x="6027738" y="4278303"/>
            <a:ext cx="110013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REMUS</a:t>
            </a:r>
          </a:p>
        </p:txBody>
      </p:sp>
      <p:sp>
        <p:nvSpPr>
          <p:cNvPr id="19463" name="TextBox 10"/>
          <p:cNvSpPr txBox="1">
            <a:spLocks noChangeArrowheads="1"/>
          </p:cNvSpPr>
          <p:nvPr/>
        </p:nvSpPr>
        <p:spPr bwMode="auto">
          <a:xfrm>
            <a:off x="6027738" y="4597390"/>
            <a:ext cx="8636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Modeling</a:t>
            </a:r>
          </a:p>
        </p:txBody>
      </p:sp>
      <p:sp>
        <p:nvSpPr>
          <p:cNvPr id="19464" name="TextBox 11"/>
          <p:cNvSpPr txBox="1">
            <a:spLocks noChangeArrowheads="1"/>
          </p:cNvSpPr>
          <p:nvPr/>
        </p:nvSpPr>
        <p:spPr bwMode="auto">
          <a:xfrm>
            <a:off x="6027738" y="4916478"/>
            <a:ext cx="1020762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Leadership</a:t>
            </a:r>
          </a:p>
        </p:txBody>
      </p:sp>
      <p:sp>
        <p:nvSpPr>
          <p:cNvPr id="19465" name="TextBox 12"/>
          <p:cNvSpPr txBox="1">
            <a:spLocks noChangeArrowheads="1"/>
          </p:cNvSpPr>
          <p:nvPr/>
        </p:nvSpPr>
        <p:spPr bwMode="auto">
          <a:xfrm>
            <a:off x="7440613" y="3640128"/>
            <a:ext cx="708025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CODAR</a:t>
            </a:r>
          </a:p>
        </p:txBody>
      </p:sp>
      <p:sp>
        <p:nvSpPr>
          <p:cNvPr id="19466" name="TextBox 13"/>
          <p:cNvSpPr txBox="1">
            <a:spLocks noChangeArrowheads="1"/>
          </p:cNvSpPr>
          <p:nvPr/>
        </p:nvSpPr>
        <p:spPr bwMode="auto">
          <a:xfrm>
            <a:off x="7440613" y="3959215"/>
            <a:ext cx="7080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Glider</a:t>
            </a:r>
          </a:p>
        </p:txBody>
      </p:sp>
      <p:sp>
        <p:nvSpPr>
          <p:cNvPr id="19467" name="TextBox 14"/>
          <p:cNvSpPr txBox="1">
            <a:spLocks noChangeArrowheads="1"/>
          </p:cNvSpPr>
          <p:nvPr/>
        </p:nvSpPr>
        <p:spPr bwMode="auto">
          <a:xfrm>
            <a:off x="7440613" y="4278303"/>
            <a:ext cx="7874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Data Vis.</a:t>
            </a:r>
          </a:p>
        </p:txBody>
      </p:sp>
      <p:sp>
        <p:nvSpPr>
          <p:cNvPr id="19468" name="TextBox 15"/>
          <p:cNvSpPr txBox="1">
            <a:spLocks noChangeArrowheads="1"/>
          </p:cNvSpPr>
          <p:nvPr/>
        </p:nvSpPr>
        <p:spPr bwMode="auto">
          <a:xfrm>
            <a:off x="7440613" y="4597390"/>
            <a:ext cx="70802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Security</a:t>
            </a:r>
          </a:p>
        </p:txBody>
      </p:sp>
      <p:sp>
        <p:nvSpPr>
          <p:cNvPr id="19469" name="TextBox 16"/>
          <p:cNvSpPr txBox="1">
            <a:spLocks noChangeArrowheads="1"/>
          </p:cNvSpPr>
          <p:nvPr/>
        </p:nvSpPr>
        <p:spPr bwMode="auto">
          <a:xfrm>
            <a:off x="7440613" y="4916478"/>
            <a:ext cx="86518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Education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791200" y="3481378"/>
            <a:ext cx="2436813" cy="183356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058" y="778935"/>
            <a:ext cx="2702628" cy="109220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50800" algn="ctr" rotWithShape="0">
              <a:srgbClr val="000000">
                <a:alpha val="20999"/>
              </a:srgbClr>
            </a:outerShdw>
          </a:effectLst>
        </p:spPr>
      </p:pic>
      <p:sp>
        <p:nvSpPr>
          <p:cNvPr id="19479" name="TextBox 30"/>
          <p:cNvSpPr txBox="1">
            <a:spLocks noChangeArrowheads="1"/>
          </p:cNvSpPr>
          <p:nvPr/>
        </p:nvSpPr>
        <p:spPr bwMode="auto">
          <a:xfrm>
            <a:off x="2924175" y="762000"/>
            <a:ext cx="21050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Global Component</a:t>
            </a:r>
          </a:p>
        </p:txBody>
      </p:sp>
      <p:sp>
        <p:nvSpPr>
          <p:cNvPr id="19480" name="TextBox 31"/>
          <p:cNvSpPr txBox="1">
            <a:spLocks noChangeArrowheads="1"/>
          </p:cNvSpPr>
          <p:nvPr/>
        </p:nvSpPr>
        <p:spPr bwMode="auto">
          <a:xfrm>
            <a:off x="2590800" y="1946853"/>
            <a:ext cx="2314575" cy="914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National Component</a:t>
            </a:r>
          </a:p>
        </p:txBody>
      </p:sp>
      <p:sp>
        <p:nvSpPr>
          <p:cNvPr id="19481" name="TextBox 32"/>
          <p:cNvSpPr txBox="1">
            <a:spLocks noChangeArrowheads="1"/>
          </p:cNvSpPr>
          <p:nvPr/>
        </p:nvSpPr>
        <p:spPr bwMode="auto">
          <a:xfrm>
            <a:off x="825500" y="2209800"/>
            <a:ext cx="20701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Regional Component</a:t>
            </a:r>
          </a:p>
        </p:txBody>
      </p:sp>
      <p:sp>
        <p:nvSpPr>
          <p:cNvPr id="19482" name="TextBox 33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800" b="1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U.S. Integrated Ocean Observing System (IOOS)</a:t>
            </a:r>
          </a:p>
        </p:txBody>
      </p:sp>
      <p:sp>
        <p:nvSpPr>
          <p:cNvPr id="35" name="Right Arrow 34"/>
          <p:cNvSpPr/>
          <p:nvPr/>
        </p:nvSpPr>
        <p:spPr>
          <a:xfrm>
            <a:off x="3040063" y="1552571"/>
            <a:ext cx="979487" cy="2825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6" name="Right Arrow 35"/>
          <p:cNvSpPr/>
          <p:nvPr/>
        </p:nvSpPr>
        <p:spPr>
          <a:xfrm rot="1837255">
            <a:off x="3530600" y="2882896"/>
            <a:ext cx="977900" cy="23971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7" name="Right Arrow 36"/>
          <p:cNvSpPr/>
          <p:nvPr/>
        </p:nvSpPr>
        <p:spPr>
          <a:xfrm rot="5400000">
            <a:off x="196057" y="2518565"/>
            <a:ext cx="977900" cy="2809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9487" name="TextBox 38"/>
          <p:cNvSpPr txBox="1">
            <a:spLocks noChangeArrowheads="1"/>
          </p:cNvSpPr>
          <p:nvPr/>
        </p:nvSpPr>
        <p:spPr bwMode="auto">
          <a:xfrm>
            <a:off x="4953000" y="5715000"/>
            <a:ext cx="37565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i="1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17 U.S. Federal Agencies</a:t>
            </a:r>
          </a:p>
        </p:txBody>
      </p:sp>
      <p:sp>
        <p:nvSpPr>
          <p:cNvPr id="19488" name="TextBox 39"/>
          <p:cNvSpPr txBox="1">
            <a:spLocks noChangeArrowheads="1"/>
          </p:cNvSpPr>
          <p:nvPr/>
        </p:nvSpPr>
        <p:spPr bwMode="auto">
          <a:xfrm>
            <a:off x="257175" y="5715000"/>
            <a:ext cx="36825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i="1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11 Regional Associations</a:t>
            </a:r>
          </a:p>
        </p:txBody>
      </p:sp>
      <p:pic>
        <p:nvPicPr>
          <p:cNvPr id="2" name="Picture 1" descr="BOEMR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556" y="4533049"/>
            <a:ext cx="597477" cy="597477"/>
          </a:xfrm>
          <a:prstGeom prst="rect">
            <a:avLst/>
          </a:prstGeom>
        </p:spPr>
      </p:pic>
      <p:pic>
        <p:nvPicPr>
          <p:cNvPr id="3" name="Picture 2" descr="CSREES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670" y="5194997"/>
            <a:ext cx="543598" cy="543598"/>
          </a:xfrm>
          <a:prstGeom prst="rect">
            <a:avLst/>
          </a:prstGeom>
        </p:spPr>
      </p:pic>
      <p:pic>
        <p:nvPicPr>
          <p:cNvPr id="4" name="Picture 3" descr="DOE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836" y="3782552"/>
            <a:ext cx="615757" cy="615757"/>
          </a:xfrm>
          <a:prstGeom prst="rect">
            <a:avLst/>
          </a:prstGeom>
        </p:spPr>
      </p:pic>
      <p:pic>
        <p:nvPicPr>
          <p:cNvPr id="5" name="Picture 4" descr="DOS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877" y="4531269"/>
            <a:ext cx="583045" cy="583045"/>
          </a:xfrm>
          <a:prstGeom prst="rect">
            <a:avLst/>
          </a:prstGeom>
        </p:spPr>
      </p:pic>
      <p:pic>
        <p:nvPicPr>
          <p:cNvPr id="6" name="Picture 5" descr="DOT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138" y="4527378"/>
            <a:ext cx="589779" cy="589779"/>
          </a:xfrm>
          <a:prstGeom prst="rect">
            <a:avLst/>
          </a:prstGeom>
        </p:spPr>
      </p:pic>
      <p:pic>
        <p:nvPicPr>
          <p:cNvPr id="7" name="Picture 6" descr="EPA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517" y="4501208"/>
            <a:ext cx="595552" cy="595552"/>
          </a:xfrm>
          <a:prstGeom prst="rect">
            <a:avLst/>
          </a:prstGeom>
        </p:spPr>
      </p:pic>
      <p:pic>
        <p:nvPicPr>
          <p:cNvPr id="8" name="Picture 7" descr="FDA.g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613" y="4596990"/>
            <a:ext cx="977013" cy="394469"/>
          </a:xfrm>
          <a:prstGeom prst="rect">
            <a:avLst/>
          </a:prstGeom>
        </p:spPr>
      </p:pic>
      <p:pic>
        <p:nvPicPr>
          <p:cNvPr id="9" name="Picture 8" descr="JCS.gi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458" y="5180076"/>
            <a:ext cx="562845" cy="562845"/>
          </a:xfrm>
          <a:prstGeom prst="rect">
            <a:avLst/>
          </a:prstGeom>
        </p:spPr>
      </p:pic>
      <p:pic>
        <p:nvPicPr>
          <p:cNvPr id="10" name="Picture 9" descr="MMC.gi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290" y="5168005"/>
            <a:ext cx="596516" cy="596516"/>
          </a:xfrm>
          <a:prstGeom prst="rect">
            <a:avLst/>
          </a:prstGeom>
        </p:spPr>
      </p:pic>
      <p:pic>
        <p:nvPicPr>
          <p:cNvPr id="11" name="Picture 10" descr="NASA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404" y="3076306"/>
            <a:ext cx="693690" cy="693690"/>
          </a:xfrm>
          <a:prstGeom prst="rect">
            <a:avLst/>
          </a:prstGeom>
        </p:spPr>
      </p:pic>
      <p:pic>
        <p:nvPicPr>
          <p:cNvPr id="12" name="Picture 11" descr="NOAA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849" y="3109982"/>
            <a:ext cx="626342" cy="626342"/>
          </a:xfrm>
          <a:prstGeom prst="rect">
            <a:avLst/>
          </a:prstGeom>
        </p:spPr>
      </p:pic>
      <p:pic>
        <p:nvPicPr>
          <p:cNvPr id="13" name="Picture 12" descr="NSF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439" y="3130573"/>
            <a:ext cx="593629" cy="593629"/>
          </a:xfrm>
          <a:prstGeom prst="rect">
            <a:avLst/>
          </a:prstGeom>
        </p:spPr>
      </p:pic>
      <p:pic>
        <p:nvPicPr>
          <p:cNvPr id="14" name="Picture 13" descr="ONR.gi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404" y="3139869"/>
            <a:ext cx="1234403" cy="554537"/>
          </a:xfrm>
          <a:prstGeom prst="rect">
            <a:avLst/>
          </a:prstGeom>
        </p:spPr>
      </p:pic>
      <p:pic>
        <p:nvPicPr>
          <p:cNvPr id="15" name="Picture 14" descr="USACE.gi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594" y="3759888"/>
            <a:ext cx="691765" cy="691765"/>
          </a:xfrm>
          <a:prstGeom prst="rect">
            <a:avLst/>
          </a:prstGeom>
        </p:spPr>
      </p:pic>
      <p:pic>
        <p:nvPicPr>
          <p:cNvPr id="16" name="Picture 15" descr="USARC.gif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914" y="3817089"/>
            <a:ext cx="608063" cy="608063"/>
          </a:xfrm>
          <a:prstGeom prst="rect">
            <a:avLst/>
          </a:prstGeom>
        </p:spPr>
      </p:pic>
      <p:pic>
        <p:nvPicPr>
          <p:cNvPr id="17" name="Picture 16" descr="USCG.gif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913" y="3785054"/>
            <a:ext cx="623455" cy="623455"/>
          </a:xfrm>
          <a:prstGeom prst="rect">
            <a:avLst/>
          </a:prstGeom>
        </p:spPr>
      </p:pic>
      <p:pic>
        <p:nvPicPr>
          <p:cNvPr id="19" name="Picture 18" descr="USGS.gif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774" y="5265951"/>
            <a:ext cx="1250394" cy="459894"/>
          </a:xfrm>
          <a:prstGeom prst="rect">
            <a:avLst/>
          </a:prstGeom>
        </p:spPr>
      </p:pic>
      <p:pic>
        <p:nvPicPr>
          <p:cNvPr id="45" name="Picture 44" descr="Screen shot 2011-11-15 at 4.08.34 AM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0" y="6297568"/>
            <a:ext cx="9144000" cy="642277"/>
          </a:xfrm>
          <a:prstGeom prst="rect">
            <a:avLst/>
          </a:prstGeom>
        </p:spPr>
      </p:pic>
      <p:sp>
        <p:nvSpPr>
          <p:cNvPr id="49" name="TextBox 37"/>
          <p:cNvSpPr txBox="1">
            <a:spLocks noChangeArrowheads="1"/>
          </p:cNvSpPr>
          <p:nvPr/>
        </p:nvSpPr>
        <p:spPr bwMode="auto">
          <a:xfrm>
            <a:off x="4648200" y="2508246"/>
            <a:ext cx="44545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i="1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15 Regional Alliances in GOOS</a:t>
            </a:r>
          </a:p>
        </p:txBody>
      </p:sp>
      <p:pic>
        <p:nvPicPr>
          <p:cNvPr id="21" name="Picture 20" descr="map_all_regions_text_500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49" y="3276600"/>
            <a:ext cx="3209851" cy="2484425"/>
          </a:xfrm>
          <a:prstGeom prst="rect">
            <a:avLst/>
          </a:prstGeom>
        </p:spPr>
      </p:pic>
      <p:pic>
        <p:nvPicPr>
          <p:cNvPr id="23" name="Picture 22" descr="gramap2013.jp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682" y="609600"/>
            <a:ext cx="4092717" cy="18288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785468" y="6382224"/>
            <a:ext cx="6358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 smtClean="0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Informing Decisions </a:t>
            </a:r>
            <a:r>
              <a:rPr lang="en-US" sz="2400" b="1" dirty="0" smtClean="0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&amp; </a:t>
            </a:r>
            <a:r>
              <a:rPr lang="en-US" sz="2400" b="1" dirty="0" smtClean="0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Enhancing Science</a:t>
            </a:r>
            <a:endParaRPr lang="en-US" sz="2400" b="1" dirty="0">
              <a:solidFill>
                <a:prstClr val="white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2781300" y="4603750"/>
            <a:ext cx="673100" cy="19685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081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-47625"/>
            <a:ext cx="9144000" cy="6248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FFFFFF"/>
                </a:solidFill>
                <a:latin typeface="Arial"/>
                <a:ea typeface="ＭＳ Ｐゴシック"/>
              </a:rPr>
              <a:t>U..</a:t>
            </a:r>
          </a:p>
        </p:txBody>
      </p:sp>
      <p:pic>
        <p:nvPicPr>
          <p:cNvPr id="14338" name="Picture 2" descr="mab_vue7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3" t="6015" b="3760"/>
          <a:stretch>
            <a:fillRect/>
          </a:stretch>
        </p:blipFill>
        <p:spPr bwMode="auto">
          <a:xfrm>
            <a:off x="812800" y="-22225"/>
            <a:ext cx="8331200" cy="6223000"/>
          </a:xfrm>
          <a:prstGeom prst="rect">
            <a:avLst/>
          </a:prstGeom>
          <a:solidFill>
            <a:srgbClr val="D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7191673" y="0"/>
            <a:ext cx="9680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Cape</a:t>
            </a:r>
          </a:p>
          <a:p>
            <a:pPr algn="ctr" eaLnBrk="0" hangingPunct="0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Cod</a:t>
            </a:r>
          </a:p>
        </p:txBody>
      </p:sp>
      <p:sp>
        <p:nvSpPr>
          <p:cNvPr id="14340" name="Text Box 8"/>
          <p:cNvSpPr txBox="1">
            <a:spLocks noChangeArrowheads="1"/>
          </p:cNvSpPr>
          <p:nvPr/>
        </p:nvSpPr>
        <p:spPr bwMode="auto">
          <a:xfrm>
            <a:off x="1301852" y="5299075"/>
            <a:ext cx="109517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Cape</a:t>
            </a:r>
          </a:p>
          <a:p>
            <a:pPr algn="ctr" eaLnBrk="0" hangingPunct="0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Hatteras</a:t>
            </a:r>
          </a:p>
        </p:txBody>
      </p:sp>
      <p:sp>
        <p:nvSpPr>
          <p:cNvPr id="14341" name="Text Box 9"/>
          <p:cNvSpPr txBox="1">
            <a:spLocks noChangeArrowheads="1"/>
          </p:cNvSpPr>
          <p:nvPr/>
        </p:nvSpPr>
        <p:spPr bwMode="auto">
          <a:xfrm>
            <a:off x="3579813" y="1219200"/>
            <a:ext cx="4111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>
                <a:solidFill>
                  <a:srgbClr val="FFFFFF"/>
                </a:solidFill>
                <a:latin typeface="Calibri" charset="0"/>
              </a:rPr>
              <a:t>NJ</a:t>
            </a:r>
          </a:p>
        </p:txBody>
      </p:sp>
      <p:sp>
        <p:nvSpPr>
          <p:cNvPr id="14342" name="Text Box 9"/>
          <p:cNvSpPr txBox="1">
            <a:spLocks noChangeArrowheads="1"/>
          </p:cNvSpPr>
          <p:nvPr/>
        </p:nvSpPr>
        <p:spPr bwMode="auto">
          <a:xfrm>
            <a:off x="6553200" y="152400"/>
            <a:ext cx="5222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 dirty="0">
                <a:solidFill>
                  <a:srgbClr val="FFFFFF"/>
                </a:solidFill>
                <a:latin typeface="Calibri" charset="0"/>
              </a:rPr>
              <a:t>MA</a:t>
            </a:r>
          </a:p>
        </p:txBody>
      </p:sp>
      <p:sp>
        <p:nvSpPr>
          <p:cNvPr id="14343" name="Text Box 9"/>
          <p:cNvSpPr txBox="1">
            <a:spLocks noChangeArrowheads="1"/>
          </p:cNvSpPr>
          <p:nvPr/>
        </p:nvSpPr>
        <p:spPr bwMode="auto">
          <a:xfrm>
            <a:off x="5005388" y="0"/>
            <a:ext cx="4175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 dirty="0">
                <a:solidFill>
                  <a:srgbClr val="FFFFFF"/>
                </a:solidFill>
                <a:latin typeface="Calibri" charset="0"/>
              </a:rPr>
              <a:t>CT</a:t>
            </a:r>
          </a:p>
        </p:txBody>
      </p:sp>
      <p:sp>
        <p:nvSpPr>
          <p:cNvPr id="14344" name="Text Box 9"/>
          <p:cNvSpPr txBox="1">
            <a:spLocks noChangeArrowheads="1"/>
          </p:cNvSpPr>
          <p:nvPr/>
        </p:nvSpPr>
        <p:spPr bwMode="auto">
          <a:xfrm>
            <a:off x="1428750" y="4171950"/>
            <a:ext cx="76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 dirty="0">
                <a:solidFill>
                  <a:srgbClr val="FFFFFF"/>
                </a:solidFill>
                <a:latin typeface="Calibri" charset="0"/>
              </a:rPr>
              <a:t>VA</a:t>
            </a: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2754313" y="1974850"/>
            <a:ext cx="4397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 dirty="0">
                <a:solidFill>
                  <a:srgbClr val="FFFFFF"/>
                </a:solidFill>
                <a:latin typeface="Calibri" charset="0"/>
              </a:rPr>
              <a:t>DE</a:t>
            </a:r>
          </a:p>
        </p:txBody>
      </p:sp>
      <p:sp>
        <p:nvSpPr>
          <p:cNvPr id="14346" name="Text Box 9"/>
          <p:cNvSpPr txBox="1">
            <a:spLocks noChangeArrowheads="1"/>
          </p:cNvSpPr>
          <p:nvPr/>
        </p:nvSpPr>
        <p:spPr bwMode="auto">
          <a:xfrm>
            <a:off x="4370388" y="574675"/>
            <a:ext cx="4540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 dirty="0">
                <a:solidFill>
                  <a:srgbClr val="FFFFFF"/>
                </a:solidFill>
                <a:latin typeface="Calibri" charset="0"/>
              </a:rPr>
              <a:t>NY</a:t>
            </a:r>
          </a:p>
        </p:txBody>
      </p:sp>
      <p:sp>
        <p:nvSpPr>
          <p:cNvPr id="14347" name="Text Box 9"/>
          <p:cNvSpPr txBox="1">
            <a:spLocks noChangeArrowheads="1"/>
          </p:cNvSpPr>
          <p:nvPr/>
        </p:nvSpPr>
        <p:spPr bwMode="auto">
          <a:xfrm>
            <a:off x="992188" y="5029200"/>
            <a:ext cx="4556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>
                <a:solidFill>
                  <a:srgbClr val="FFFFFF"/>
                </a:solidFill>
                <a:latin typeface="Calibri" charset="0"/>
              </a:rPr>
              <a:t>NC</a:t>
            </a:r>
          </a:p>
        </p:txBody>
      </p:sp>
      <p:sp>
        <p:nvSpPr>
          <p:cNvPr id="14348" name="Text Box 9"/>
          <p:cNvSpPr txBox="1">
            <a:spLocks noChangeArrowheads="1"/>
          </p:cNvSpPr>
          <p:nvPr/>
        </p:nvSpPr>
        <p:spPr bwMode="auto">
          <a:xfrm>
            <a:off x="5835650" y="-112713"/>
            <a:ext cx="603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 dirty="0">
                <a:solidFill>
                  <a:srgbClr val="FFFFFF"/>
                </a:solidFill>
                <a:latin typeface="Calibri" charset="0"/>
              </a:rPr>
              <a:t>RI</a:t>
            </a:r>
          </a:p>
        </p:txBody>
      </p:sp>
      <p:sp>
        <p:nvSpPr>
          <p:cNvPr id="14349" name="Text Box 9"/>
          <p:cNvSpPr txBox="1">
            <a:spLocks noChangeArrowheads="1"/>
          </p:cNvSpPr>
          <p:nvPr/>
        </p:nvSpPr>
        <p:spPr bwMode="auto">
          <a:xfrm>
            <a:off x="2227263" y="2305050"/>
            <a:ext cx="5286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 dirty="0">
                <a:solidFill>
                  <a:srgbClr val="FFFFFF"/>
                </a:solidFill>
                <a:latin typeface="Calibri" charset="0"/>
              </a:rPr>
              <a:t>MD</a:t>
            </a:r>
          </a:p>
        </p:txBody>
      </p:sp>
      <p:sp>
        <p:nvSpPr>
          <p:cNvPr id="14350" name="Text Box 9"/>
          <p:cNvSpPr txBox="1">
            <a:spLocks noChangeArrowheads="1"/>
          </p:cNvSpPr>
          <p:nvPr/>
        </p:nvSpPr>
        <p:spPr bwMode="auto">
          <a:xfrm>
            <a:off x="2660650" y="990600"/>
            <a:ext cx="444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 dirty="0">
                <a:solidFill>
                  <a:srgbClr val="FFFFFF"/>
                </a:solidFill>
                <a:latin typeface="Calibri" charset="0"/>
              </a:rPr>
              <a:t>PA</a:t>
            </a:r>
          </a:p>
        </p:txBody>
      </p:sp>
      <p:sp>
        <p:nvSpPr>
          <p:cNvPr id="14351" name="Text Box 9"/>
          <p:cNvSpPr txBox="1">
            <a:spLocks noChangeArrowheads="1"/>
          </p:cNvSpPr>
          <p:nvPr/>
        </p:nvSpPr>
        <p:spPr bwMode="auto">
          <a:xfrm>
            <a:off x="1120775" y="0"/>
            <a:ext cx="3810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sz="2000" b="1" dirty="0" smtClean="0">
                <a:solidFill>
                  <a:srgbClr val="FFFFFF"/>
                </a:solidFill>
                <a:latin typeface="Calibri" charset="0"/>
              </a:rPr>
              <a:t>10 States -</a:t>
            </a:r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 </a:t>
            </a:r>
            <a:r>
              <a:rPr lang="en-US" sz="2000" b="1" dirty="0" smtClean="0">
                <a:solidFill>
                  <a:srgbClr val="FFFFFF"/>
                </a:solidFill>
                <a:latin typeface="Calibri" charset="0"/>
              </a:rPr>
              <a:t>76 </a:t>
            </a:r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Million </a:t>
            </a:r>
            <a:r>
              <a:rPr lang="en-US" sz="2000" b="1" dirty="0" smtClean="0">
                <a:solidFill>
                  <a:srgbClr val="FFFFFF"/>
                </a:solidFill>
                <a:latin typeface="Calibri" charset="0"/>
              </a:rPr>
              <a:t>People</a:t>
            </a:r>
          </a:p>
          <a:p>
            <a:pPr algn="ctr" eaLnBrk="0" hangingPunct="0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1000 km Cape to Cape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0"/>
            <a:ext cx="2405063" cy="3046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M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iddle </a:t>
            </a: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A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tlantic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R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egional </a:t>
            </a: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A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ssociation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C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oastal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O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cean </a:t>
            </a: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O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bserving </a:t>
            </a: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S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ystem</a:t>
            </a:r>
          </a:p>
        </p:txBody>
      </p:sp>
      <p:sp>
        <p:nvSpPr>
          <p:cNvPr id="14353" name="Text Box 3"/>
          <p:cNvSpPr txBox="1">
            <a:spLocks noChangeArrowheads="1"/>
          </p:cNvSpPr>
          <p:nvPr/>
        </p:nvSpPr>
        <p:spPr bwMode="auto">
          <a:xfrm>
            <a:off x="700088" y="3508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endParaRPr lang="en-US" b="1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4354" name="TextBox 26"/>
          <p:cNvSpPr txBox="1">
            <a:spLocks noChangeArrowheads="1"/>
          </p:cNvSpPr>
          <p:nvPr/>
        </p:nvSpPr>
        <p:spPr bwMode="auto">
          <a:xfrm>
            <a:off x="5326063" y="6545263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14355" name="TextBox 41"/>
          <p:cNvSpPr txBox="1">
            <a:spLocks noChangeArrowheads="1"/>
          </p:cNvSpPr>
          <p:nvPr/>
        </p:nvSpPr>
        <p:spPr bwMode="auto">
          <a:xfrm>
            <a:off x="4953000" y="1495425"/>
            <a:ext cx="41910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sz="3200" b="1" dirty="0">
                <a:solidFill>
                  <a:srgbClr val="FFFFFF"/>
                </a:solidFill>
              </a:rPr>
              <a:t>U.S. IOOS</a:t>
            </a:r>
          </a:p>
          <a:p>
            <a:pPr algn="ctr" eaLnBrk="0" hangingPunct="0"/>
            <a:r>
              <a:rPr lang="en-US" sz="3200" b="1" dirty="0">
                <a:solidFill>
                  <a:srgbClr val="FFFFFF"/>
                </a:solidFill>
              </a:rPr>
              <a:t>Responds to</a:t>
            </a:r>
          </a:p>
          <a:p>
            <a:pPr algn="ctr" eaLnBrk="0" hangingPunct="0"/>
            <a:r>
              <a:rPr lang="en-US" sz="3200" b="1" dirty="0">
                <a:solidFill>
                  <a:srgbClr val="FFFFFF"/>
                </a:solidFill>
              </a:rPr>
              <a:t>Hurricanes Irene</a:t>
            </a:r>
          </a:p>
          <a:p>
            <a:pPr algn="ctr" eaLnBrk="0" hangingPunct="0"/>
            <a:r>
              <a:rPr lang="en-US" sz="3200" b="1" dirty="0">
                <a:solidFill>
                  <a:srgbClr val="FFFFFF"/>
                </a:solidFill>
              </a:rPr>
              <a:t> and </a:t>
            </a:r>
            <a:r>
              <a:rPr lang="en-US" sz="3200" b="1" dirty="0" smtClean="0">
                <a:solidFill>
                  <a:srgbClr val="FFFFFF"/>
                </a:solidFill>
              </a:rPr>
              <a:t>Sandy</a:t>
            </a:r>
          </a:p>
        </p:txBody>
      </p:sp>
      <p:pic>
        <p:nvPicPr>
          <p:cNvPr id="43" name="Picture 41" descr="13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251575" y="5610225"/>
            <a:ext cx="506413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4" name="Picture 42" descr="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12075" y="4259263"/>
            <a:ext cx="1119188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5" name="Picture 43" descr="2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4229100" y="5595938"/>
            <a:ext cx="882650" cy="53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6" name="Picture 44" descr="3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7069138" y="4286250"/>
            <a:ext cx="542925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7" name="Picture 45" descr="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697788" y="4879975"/>
            <a:ext cx="1119187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8" name="Picture 46" descr="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759700" y="5610225"/>
            <a:ext cx="1117600" cy="54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9" name="Picture 47" descr="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176963" y="4186238"/>
            <a:ext cx="631825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50" name="Picture 48" descr="7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188075" y="4857750"/>
            <a:ext cx="614363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51" name="Picture 49" descr="8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334000" y="4221163"/>
            <a:ext cx="5937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52" name="Picture 52" descr="1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100888" y="5607050"/>
            <a:ext cx="53340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53" name="Picture 53" descr="1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367338" y="4857750"/>
            <a:ext cx="5937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4367" name="Picture 30" descr="2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338" y="5610225"/>
            <a:ext cx="539750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8" name="Picture 31" descr="IOOS_logo_white.gi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138" y="4306888"/>
            <a:ext cx="101282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9" name="Picture 55" descr="Screen shot 2012-02-19 at 1.29.16 PM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175" y="4933950"/>
            <a:ext cx="741363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141021" y="4942798"/>
            <a:ext cx="455385" cy="455385"/>
          </a:xfrm>
          <a:prstGeom prst="ellipse">
            <a:avLst/>
          </a:prstGeom>
        </p:spPr>
      </p:pic>
      <p:sp>
        <p:nvSpPr>
          <p:cNvPr id="14371" name="TextBox 1"/>
          <p:cNvSpPr txBox="1">
            <a:spLocks noChangeArrowheads="1"/>
          </p:cNvSpPr>
          <p:nvPr/>
        </p:nvSpPr>
        <p:spPr bwMode="auto">
          <a:xfrm>
            <a:off x="0" y="3048000"/>
            <a:ext cx="18081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1800" dirty="0">
                <a:solidFill>
                  <a:srgbClr val="FFFFFF"/>
                </a:solidFill>
              </a:rPr>
              <a:t>&gt;40 PIs</a:t>
            </a:r>
          </a:p>
          <a:p>
            <a:pPr eaLnBrk="0" hangingPunct="0"/>
            <a:r>
              <a:rPr lang="en-US" sz="1800" dirty="0">
                <a:solidFill>
                  <a:srgbClr val="FFFFFF"/>
                </a:solidFill>
              </a:rPr>
              <a:t>&gt;20 Institutions</a:t>
            </a:r>
          </a:p>
          <a:p>
            <a:pPr eaLnBrk="0" hangingPunct="0"/>
            <a:r>
              <a:rPr lang="en-US" sz="1800" dirty="0">
                <a:solidFill>
                  <a:srgbClr val="FFFFFF"/>
                </a:solidFill>
              </a:rPr>
              <a:t>&gt;50 Members</a:t>
            </a:r>
          </a:p>
          <a:p>
            <a:pPr eaLnBrk="0" hangingPunct="0"/>
            <a:r>
              <a:rPr lang="en-US" sz="1800" dirty="0">
                <a:solidFill>
                  <a:srgbClr val="FFFFFF"/>
                </a:solidFill>
              </a:rPr>
              <a:t>&gt;2000 Contacts</a:t>
            </a:r>
          </a:p>
        </p:txBody>
      </p:sp>
      <p:sp>
        <p:nvSpPr>
          <p:cNvPr id="14372" name="Freeform 10"/>
          <p:cNvSpPr>
            <a:spLocks/>
          </p:cNvSpPr>
          <p:nvPr/>
        </p:nvSpPr>
        <p:spPr bwMode="auto">
          <a:xfrm>
            <a:off x="4343400" y="1752600"/>
            <a:ext cx="1236663" cy="1608138"/>
          </a:xfrm>
          <a:custGeom>
            <a:avLst/>
            <a:gdLst>
              <a:gd name="T0" fmla="*/ 0 w 1236134"/>
              <a:gd name="T1" fmla="*/ 1607610 h 1608666"/>
              <a:gd name="T2" fmla="*/ 898235 w 1236134"/>
              <a:gd name="T3" fmla="*/ 524589 h 1608666"/>
              <a:gd name="T4" fmla="*/ 1237192 w 1236134"/>
              <a:gd name="T5" fmla="*/ 0 h 160866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36134" h="1608666">
                <a:moveTo>
                  <a:pt x="0" y="1608666"/>
                </a:moveTo>
                <a:cubicBezTo>
                  <a:pt x="345722" y="1200855"/>
                  <a:pt x="691445" y="793044"/>
                  <a:pt x="897467" y="524933"/>
                </a:cubicBezTo>
                <a:cubicBezTo>
                  <a:pt x="1103489" y="256822"/>
                  <a:pt x="1236134" y="0"/>
                  <a:pt x="1236134" y="0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4373" name="Right Arrow 12"/>
          <p:cNvSpPr>
            <a:spLocks noChangeArrowheads="1"/>
          </p:cNvSpPr>
          <p:nvPr/>
        </p:nvSpPr>
        <p:spPr bwMode="auto">
          <a:xfrm rot="-3248988">
            <a:off x="2489200" y="2852738"/>
            <a:ext cx="1968500" cy="381000"/>
          </a:xfrm>
          <a:prstGeom prst="rightArrow">
            <a:avLst>
              <a:gd name="adj1" fmla="val 50000"/>
              <a:gd name="adj2" fmla="val 50016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4374" name="Right Arrow 53"/>
          <p:cNvSpPr>
            <a:spLocks noChangeArrowheads="1"/>
          </p:cNvSpPr>
          <p:nvPr/>
        </p:nvSpPr>
        <p:spPr bwMode="auto">
          <a:xfrm rot="-8200802">
            <a:off x="4081463" y="2159000"/>
            <a:ext cx="1357312" cy="439738"/>
          </a:xfrm>
          <a:prstGeom prst="rightArrow">
            <a:avLst>
              <a:gd name="adj1" fmla="val 41546"/>
              <a:gd name="adj2" fmla="val 50101"/>
            </a:avLst>
          </a:prstGeom>
          <a:noFill/>
          <a:ln w="381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4375" name="TextBox 14"/>
          <p:cNvSpPr txBox="1">
            <a:spLocks noChangeArrowheads="1"/>
          </p:cNvSpPr>
          <p:nvPr/>
        </p:nvSpPr>
        <p:spPr bwMode="auto">
          <a:xfrm rot="-3305857">
            <a:off x="3195638" y="2998787"/>
            <a:ext cx="9080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>
                <a:solidFill>
                  <a:srgbClr val="FFFFFF"/>
                </a:solidFill>
              </a:rPr>
              <a:t>Irene</a:t>
            </a:r>
          </a:p>
        </p:txBody>
      </p:sp>
      <p:sp>
        <p:nvSpPr>
          <p:cNvPr id="14376" name="TextBox 54"/>
          <p:cNvSpPr txBox="1">
            <a:spLocks noChangeArrowheads="1"/>
          </p:cNvSpPr>
          <p:nvPr/>
        </p:nvSpPr>
        <p:spPr bwMode="auto">
          <a:xfrm rot="2539117">
            <a:off x="4056063" y="2519363"/>
            <a:ext cx="11366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>
                <a:solidFill>
                  <a:srgbClr val="FFFFFF"/>
                </a:solidFill>
              </a:rPr>
              <a:t>Sandy</a:t>
            </a:r>
          </a:p>
        </p:txBody>
      </p:sp>
      <p:cxnSp>
        <p:nvCxnSpPr>
          <p:cNvPr id="54" name="Straight Connector 53"/>
          <p:cNvCxnSpPr>
            <a:cxnSpLocks noChangeShapeType="1"/>
          </p:cNvCxnSpPr>
          <p:nvPr/>
        </p:nvCxnSpPr>
        <p:spPr bwMode="auto">
          <a:xfrm flipH="1">
            <a:off x="714375" y="885825"/>
            <a:ext cx="1806575" cy="4876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" name="Straight Connector 54"/>
          <p:cNvCxnSpPr>
            <a:cxnSpLocks noChangeShapeType="1"/>
          </p:cNvCxnSpPr>
          <p:nvPr/>
        </p:nvCxnSpPr>
        <p:spPr bwMode="auto">
          <a:xfrm flipV="1">
            <a:off x="2527300" y="209550"/>
            <a:ext cx="4540250" cy="679451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TextBox 3"/>
          <p:cNvSpPr txBox="1"/>
          <p:nvPr/>
        </p:nvSpPr>
        <p:spPr>
          <a:xfrm>
            <a:off x="4143375" y="3619500"/>
            <a:ext cx="4730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Scott Glenn                     + Many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57" name="Picture 9" descr="Screen shot 2012-02-19 at 1.33.13 PM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150" y="3629025"/>
            <a:ext cx="14478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51615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 descr="Macintosh HD:Users:new_user:Desktop:irenen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94338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4" descr="Macintosh HD:Users:new_user:Desktop:sandy1029c_cloud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590800"/>
            <a:ext cx="5486400" cy="364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5443538" y="0"/>
            <a:ext cx="353695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 dirty="0">
                <a:solidFill>
                  <a:srgbClr val="0000FF"/>
                </a:solidFill>
              </a:rPr>
              <a:t>Hurricane Irene</a:t>
            </a: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August </a:t>
            </a:r>
            <a:r>
              <a:rPr lang="en-US" dirty="0" smtClean="0">
                <a:solidFill>
                  <a:srgbClr val="000000"/>
                </a:solidFill>
              </a:rPr>
              <a:t>28, </a:t>
            </a:r>
            <a:r>
              <a:rPr lang="en-US" dirty="0">
                <a:solidFill>
                  <a:srgbClr val="000000"/>
                </a:solidFill>
              </a:rPr>
              <a:t>2011</a:t>
            </a:r>
          </a:p>
          <a:p>
            <a:pPr algn="ctr" eaLnBrk="0" hangingPunct="0"/>
            <a:endParaRPr lang="en-US" sz="800" dirty="0">
              <a:solidFill>
                <a:srgbClr val="000000"/>
              </a:solidFill>
            </a:endParaRP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NOAA/NHC Damage: </a:t>
            </a:r>
          </a:p>
          <a:p>
            <a:pPr algn="ctr" eaLnBrk="0" hangingPunct="0"/>
            <a:r>
              <a:rPr lang="en-US" dirty="0" smtClean="0">
                <a:solidFill>
                  <a:srgbClr val="000000"/>
                </a:solidFill>
              </a:rPr>
              <a:t>#7 </a:t>
            </a:r>
            <a:r>
              <a:rPr lang="en-US" dirty="0">
                <a:solidFill>
                  <a:srgbClr val="000000"/>
                </a:solidFill>
              </a:rPr>
              <a:t>with &gt;$</a:t>
            </a:r>
            <a:r>
              <a:rPr lang="en-US" dirty="0" smtClean="0">
                <a:solidFill>
                  <a:srgbClr val="000000"/>
                </a:solidFill>
              </a:rPr>
              <a:t>16 </a:t>
            </a:r>
            <a:r>
              <a:rPr lang="en-US" dirty="0">
                <a:solidFill>
                  <a:srgbClr val="000000"/>
                </a:solidFill>
              </a:rPr>
              <a:t>Billion.</a:t>
            </a:r>
          </a:p>
          <a:p>
            <a:pPr algn="ctr" eaLnBrk="0" hangingPunct="0"/>
            <a:endParaRPr lang="en-US" sz="800" dirty="0">
              <a:solidFill>
                <a:srgbClr val="000000"/>
              </a:solidFill>
            </a:endParaRP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Track Accurate;</a:t>
            </a: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Intensity Over-predicted.</a:t>
            </a:r>
          </a:p>
        </p:txBody>
      </p:sp>
      <p:sp>
        <p:nvSpPr>
          <p:cNvPr id="17412" name="TextBox 6"/>
          <p:cNvSpPr txBox="1">
            <a:spLocks noChangeArrowheads="1"/>
          </p:cNvSpPr>
          <p:nvPr/>
        </p:nvSpPr>
        <p:spPr bwMode="auto">
          <a:xfrm>
            <a:off x="0" y="3733800"/>
            <a:ext cx="38100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 dirty="0">
                <a:solidFill>
                  <a:srgbClr val="0000FF"/>
                </a:solidFill>
              </a:rPr>
              <a:t>Hurricane Sandy</a:t>
            </a: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October 29, 2012</a:t>
            </a:r>
          </a:p>
          <a:p>
            <a:pPr algn="ctr" eaLnBrk="0" hangingPunct="0"/>
            <a:endParaRPr lang="en-US" sz="800" dirty="0">
              <a:solidFill>
                <a:srgbClr val="000000"/>
              </a:solidFill>
            </a:endParaRP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NOAA/NHC Damage: </a:t>
            </a: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#2 with &gt;$</a:t>
            </a:r>
            <a:r>
              <a:rPr lang="en-US" dirty="0" smtClean="0">
                <a:solidFill>
                  <a:srgbClr val="000000"/>
                </a:solidFill>
              </a:rPr>
              <a:t>68 </a:t>
            </a:r>
            <a:r>
              <a:rPr lang="en-US" dirty="0">
                <a:solidFill>
                  <a:srgbClr val="000000"/>
                </a:solidFill>
              </a:rPr>
              <a:t>Billion.</a:t>
            </a:r>
          </a:p>
          <a:p>
            <a:pPr algn="ctr" eaLnBrk="0" hangingPunct="0"/>
            <a:endParaRPr lang="en-US" sz="800" dirty="0">
              <a:solidFill>
                <a:srgbClr val="000000"/>
              </a:solidFill>
            </a:endParaRP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Track Accurate;</a:t>
            </a:r>
          </a:p>
          <a:p>
            <a:pPr algn="ctr" eaLnBrk="0" hangingPunct="0"/>
            <a:r>
              <a:rPr lang="en-US" dirty="0" smtClean="0">
                <a:solidFill>
                  <a:srgbClr val="000000"/>
                </a:solidFill>
              </a:rPr>
              <a:t>Impact </a:t>
            </a:r>
            <a:r>
              <a:rPr lang="en-US" dirty="0">
                <a:solidFill>
                  <a:srgbClr val="000000"/>
                </a:solidFill>
              </a:rPr>
              <a:t>Under-predicted.</a:t>
            </a:r>
          </a:p>
        </p:txBody>
      </p:sp>
      <p:sp>
        <p:nvSpPr>
          <p:cNvPr id="17413" name="Left Arrow 4"/>
          <p:cNvSpPr>
            <a:spLocks noChangeArrowheads="1"/>
          </p:cNvSpPr>
          <p:nvPr/>
        </p:nvSpPr>
        <p:spPr bwMode="auto">
          <a:xfrm>
            <a:off x="5486400" y="1524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7414" name="Left Arrow 9"/>
          <p:cNvSpPr>
            <a:spLocks noChangeArrowheads="1"/>
          </p:cNvSpPr>
          <p:nvPr/>
        </p:nvSpPr>
        <p:spPr bwMode="auto">
          <a:xfrm flipH="1">
            <a:off x="3200400" y="38862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557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1-11-15 at 4.08.34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33973"/>
            <a:ext cx="9144000" cy="642277"/>
          </a:xfrm>
          <a:prstGeom prst="rect">
            <a:avLst/>
          </a:prstGeom>
        </p:spPr>
      </p:pic>
      <p:graphicFrame>
        <p:nvGraphicFramePr>
          <p:cNvPr id="18433" name="Objec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0108412"/>
              </p:ext>
            </p:extLst>
          </p:nvPr>
        </p:nvGraphicFramePr>
        <p:xfrm>
          <a:off x="111125" y="6096000"/>
          <a:ext cx="19050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Drawing" r:id="rId4" imgW="2857500" imgH="1569720" progId="WPDraw30.Drawing">
                  <p:embed/>
                </p:oleObj>
              </mc:Choice>
              <mc:Fallback>
                <p:oleObj name="Drawing" r:id="rId4" imgW="2857500" imgH="1569720" progId="WPDraw30.Drawing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125" y="6096000"/>
                        <a:ext cx="1905000" cy="762000"/>
                      </a:xfrm>
                      <a:prstGeom prst="rect">
                        <a:avLst/>
                      </a:prstGeom>
                      <a:solidFill>
                        <a:srgbClr val="3E5589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4" name="TextBox 5"/>
          <p:cNvSpPr txBox="1">
            <a:spLocks noChangeArrowheads="1"/>
          </p:cNvSpPr>
          <p:nvPr/>
        </p:nvSpPr>
        <p:spPr bwMode="auto">
          <a:xfrm>
            <a:off x="2286000" y="6248400"/>
            <a:ext cx="6581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b="1" dirty="0">
                <a:solidFill>
                  <a:srgbClr val="FFFFFF"/>
                </a:solidFill>
              </a:rPr>
              <a:t>Production Suite Review: December 4, 2012</a:t>
            </a:r>
          </a:p>
        </p:txBody>
      </p:sp>
      <p:sp>
        <p:nvSpPr>
          <p:cNvPr id="18435" name="TextBox 9"/>
          <p:cNvSpPr txBox="1">
            <a:spLocks noChangeArrowheads="1"/>
          </p:cNvSpPr>
          <p:nvPr/>
        </p:nvSpPr>
        <p:spPr bwMode="auto">
          <a:xfrm>
            <a:off x="0" y="36513"/>
            <a:ext cx="9144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sz="28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National </a:t>
            </a:r>
            <a:r>
              <a:rPr lang="en-US" sz="2800" b="1" dirty="0">
                <a:solidFill>
                  <a:srgbClr val="0000FF"/>
                </a:solidFill>
                <a:latin typeface="Times New Roman"/>
                <a:cs typeface="Times New Roman"/>
              </a:rPr>
              <a:t>Hurricane Center: </a:t>
            </a:r>
            <a:r>
              <a:rPr lang="en-US" sz="2800" b="1" u="sng" dirty="0">
                <a:solidFill>
                  <a:srgbClr val="0000FF"/>
                </a:solidFill>
                <a:latin typeface="Times New Roman"/>
                <a:cs typeface="Times New Roman"/>
              </a:rPr>
              <a:t>Track</a:t>
            </a:r>
            <a:r>
              <a:rPr lang="en-US" sz="2800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8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&amp; 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/>
                <a:cs typeface="Times New Roman"/>
              </a:rPr>
              <a:t>Intensity</a:t>
            </a:r>
            <a:r>
              <a:rPr lang="en-US" sz="28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Error Trends</a:t>
            </a:r>
            <a:endParaRPr lang="en-US" sz="28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18436" name="Picture 3" descr="Screen Shot 2013-03-11 at 3.08.48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609600"/>
            <a:ext cx="4576762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TextBox 7"/>
          <p:cNvSpPr txBox="1">
            <a:spLocks noChangeArrowheads="1"/>
          </p:cNvSpPr>
          <p:nvPr/>
        </p:nvSpPr>
        <p:spPr bwMode="auto">
          <a:xfrm>
            <a:off x="76200" y="3971925"/>
            <a:ext cx="90678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sz="1800" b="1" u="sng" dirty="0" smtClean="0">
                <a:solidFill>
                  <a:srgbClr val="FF0000"/>
                </a:solidFill>
                <a:latin typeface="Times New Roman"/>
                <a:cs typeface="Times New Roman"/>
              </a:rPr>
              <a:t>Track Error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: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20-Year Trend Decreases</a:t>
            </a:r>
            <a:r>
              <a:rPr lang="en-US" sz="1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                </a:t>
            </a:r>
            <a:r>
              <a:rPr lang="en-US" sz="1800" b="1" u="sng" dirty="0" smtClean="0">
                <a:solidFill>
                  <a:srgbClr val="FF0000"/>
                </a:solidFill>
                <a:latin typeface="Times New Roman"/>
                <a:cs typeface="Times New Roman"/>
              </a:rPr>
              <a:t>Intensity Error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: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- “Long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-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term 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trend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is 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flat”</a:t>
            </a:r>
            <a:endParaRPr lang="en-US" sz="180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eaLnBrk="0" hangingPunct="0"/>
            <a:endParaRPr lang="en-US" sz="16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eaLnBrk="0" hangingPunct="0"/>
            <a:r>
              <a:rPr lang="en-US" sz="2000" b="1" u="sng" dirty="0" smtClean="0">
                <a:solidFill>
                  <a:srgbClr val="000000"/>
                </a:solidFill>
                <a:latin typeface="Times New Roman"/>
                <a:cs typeface="Times New Roman"/>
              </a:rPr>
              <a:t>Track</a:t>
            </a:r>
            <a:r>
              <a:rPr lang="en-US" sz="20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:  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Improvements attributed to Global </a:t>
            </a:r>
            <a:r>
              <a:rPr lang="en-US" sz="2000" dirty="0">
                <a:solidFill>
                  <a:srgbClr val="000000"/>
                </a:solidFill>
                <a:latin typeface="Times New Roman"/>
                <a:cs typeface="Times New Roman"/>
              </a:rPr>
              <a:t>Forecast 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Models &amp; the Super</a:t>
            </a:r>
            <a:r>
              <a:rPr lang="en-US" sz="2000" dirty="0">
                <a:solidFill>
                  <a:srgbClr val="000000"/>
                </a:solidFill>
                <a:latin typeface="Times New Roman"/>
                <a:cs typeface="Times New Roman"/>
              </a:rPr>
              <a:t>-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Ensemble</a:t>
            </a:r>
            <a:r>
              <a:rPr lang="en-US" sz="2000" dirty="0">
                <a:solidFill>
                  <a:srgbClr val="000000"/>
                </a:solidFill>
                <a:latin typeface="Times New Roman"/>
                <a:cs typeface="Times New Roman"/>
              </a:rPr>
              <a:t>.</a:t>
            </a:r>
            <a:endParaRPr lang="en-US" sz="2000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eaLnBrk="0" hangingPunct="0"/>
            <a:endParaRPr lang="en-US" sz="18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eaLnBrk="0" hangingPunct="0"/>
            <a:r>
              <a:rPr lang="en-US" sz="1800" b="1" u="sng" dirty="0" smtClean="0">
                <a:solidFill>
                  <a:srgbClr val="000000"/>
                </a:solidFill>
              </a:rPr>
              <a:t>Intensity</a:t>
            </a:r>
            <a:r>
              <a:rPr lang="en-US" sz="1800" b="1" dirty="0" smtClean="0">
                <a:solidFill>
                  <a:srgbClr val="000000"/>
                </a:solidFill>
              </a:rPr>
              <a:t>: </a:t>
            </a:r>
            <a:r>
              <a:rPr lang="en-US" sz="1800" b="1" i="1" dirty="0" smtClean="0">
                <a:solidFill>
                  <a:srgbClr val="000000"/>
                </a:solidFill>
              </a:rPr>
              <a:t> </a:t>
            </a:r>
            <a:r>
              <a:rPr lang="en-US" sz="1800" dirty="0" smtClean="0">
                <a:solidFill>
                  <a:srgbClr val="000000"/>
                </a:solidFill>
              </a:rPr>
              <a:t>“</a:t>
            </a:r>
            <a:r>
              <a:rPr lang="en-US" altLang="ja-JP" sz="1800" dirty="0">
                <a:solidFill>
                  <a:srgbClr val="000000"/>
                </a:solidFill>
              </a:rPr>
              <a:t>…upper-ocean thermal structure can affect the evolution of </a:t>
            </a:r>
            <a:r>
              <a:rPr lang="en-US" altLang="ja-JP" sz="1800" dirty="0" smtClean="0">
                <a:solidFill>
                  <a:srgbClr val="000000"/>
                </a:solidFill>
              </a:rPr>
              <a:t>storm intensity</a:t>
            </a:r>
            <a:r>
              <a:rPr lang="en-US" altLang="ja-JP" sz="1800" dirty="0">
                <a:solidFill>
                  <a:srgbClr val="000000"/>
                </a:solidFill>
              </a:rPr>
              <a:t>, </a:t>
            </a:r>
            <a:r>
              <a:rPr lang="en-US" altLang="ja-JP" sz="1800" dirty="0" smtClean="0">
                <a:solidFill>
                  <a:srgbClr val="000000"/>
                </a:solidFill>
              </a:rPr>
              <a:t>…Unfortunately</a:t>
            </a:r>
            <a:r>
              <a:rPr lang="en-US" altLang="ja-JP" sz="1800" dirty="0">
                <a:solidFill>
                  <a:srgbClr val="000000"/>
                </a:solidFill>
              </a:rPr>
              <a:t>, the </a:t>
            </a:r>
            <a:r>
              <a:rPr lang="en-US" altLang="ja-JP" sz="1800" u="sng" dirty="0">
                <a:solidFill>
                  <a:srgbClr val="000000"/>
                </a:solidFill>
              </a:rPr>
              <a:t>paucity of subsurface measurements</a:t>
            </a:r>
            <a:r>
              <a:rPr lang="en-US" altLang="ja-JP" sz="1800" dirty="0">
                <a:solidFill>
                  <a:srgbClr val="000000"/>
                </a:solidFill>
              </a:rPr>
              <a:t> limits </a:t>
            </a:r>
            <a:r>
              <a:rPr lang="en-US" altLang="ja-JP" sz="1800" dirty="0" smtClean="0">
                <a:solidFill>
                  <a:srgbClr val="000000"/>
                </a:solidFill>
              </a:rPr>
              <a:t>our </a:t>
            </a:r>
            <a:r>
              <a:rPr lang="en-US" altLang="ja-JP" sz="1800" dirty="0">
                <a:solidFill>
                  <a:srgbClr val="000000"/>
                </a:solidFill>
              </a:rPr>
              <a:t>ability to assess the effect of upper-ocean variability on tropical </a:t>
            </a:r>
            <a:r>
              <a:rPr lang="en-US" altLang="ja-JP" sz="1800" dirty="0" smtClean="0">
                <a:solidFill>
                  <a:srgbClr val="000000"/>
                </a:solidFill>
              </a:rPr>
              <a:t>cyclone intensity </a:t>
            </a:r>
            <a:r>
              <a:rPr lang="en-US" altLang="ja-JP" sz="1800" dirty="0">
                <a:solidFill>
                  <a:srgbClr val="000000"/>
                </a:solidFill>
              </a:rPr>
              <a:t>evolution.</a:t>
            </a:r>
            <a:r>
              <a:rPr lang="en-US" sz="1800" dirty="0">
                <a:solidFill>
                  <a:srgbClr val="000000"/>
                </a:solidFill>
              </a:rPr>
              <a:t>”</a:t>
            </a:r>
            <a:r>
              <a:rPr lang="en-US" altLang="ja-JP" sz="1800" dirty="0">
                <a:solidFill>
                  <a:srgbClr val="000000"/>
                </a:solidFill>
              </a:rPr>
              <a:t> </a:t>
            </a:r>
            <a:endParaRPr lang="en-US" altLang="ja-JP" sz="1800" dirty="0" smtClean="0">
              <a:solidFill>
                <a:srgbClr val="000000"/>
              </a:solidFill>
            </a:endParaRPr>
          </a:p>
          <a:p>
            <a:pPr eaLnBrk="0" hangingPunct="0"/>
            <a:r>
              <a:rPr lang="en-US" altLang="ja-JP" sz="1800" dirty="0">
                <a:solidFill>
                  <a:srgbClr val="000000"/>
                </a:solidFill>
              </a:rPr>
              <a:t> </a:t>
            </a:r>
            <a:r>
              <a:rPr lang="en-US" altLang="ja-JP" sz="1800" dirty="0" smtClean="0">
                <a:solidFill>
                  <a:srgbClr val="000000"/>
                </a:solidFill>
              </a:rPr>
              <a:t>                                                                                            – </a:t>
            </a:r>
            <a:r>
              <a:rPr lang="en-US" altLang="ja-JP" sz="1800" dirty="0">
                <a:solidFill>
                  <a:srgbClr val="000000"/>
                </a:solidFill>
              </a:rPr>
              <a:t>Emanuel et al., (2004)</a:t>
            </a:r>
            <a:endParaRPr lang="en-US" sz="18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8" name="Picture 6" descr="Screen Shot 2013-03-11 at 3.26.01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600" y="606425"/>
            <a:ext cx="4597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654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4-02 at 11.25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476354"/>
            <a:ext cx="4071644" cy="2755132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5" name="Picture 4" descr="Screen Shot 2014-04-02 at 11.26.2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482" y="485975"/>
            <a:ext cx="4071643" cy="2760306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6" name="Picture 5" descr="Screen Shot 2014-04-02 at 11.26.4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3421587"/>
            <a:ext cx="4071644" cy="2753787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7" name="Picture 6" descr="Screen Shot 2014-04-02 at 11.27.0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357" y="3432172"/>
            <a:ext cx="4071644" cy="2757596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" y="-635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/>
                <a:cs typeface="Times New Roman"/>
              </a:rPr>
              <a:t>Mid-Atlantic Regional-Scale Observation Network</a:t>
            </a:r>
            <a:endParaRPr lang="en-US" sz="28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88544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-635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/>
                <a:cs typeface="Times New Roman"/>
              </a:rPr>
              <a:t>Mid-Atlantic Ensemble of Forecast Models Include:</a:t>
            </a:r>
          </a:p>
        </p:txBody>
      </p:sp>
      <p:pic>
        <p:nvPicPr>
          <p:cNvPr id="5" name="Picture 4" descr="Screen Shot 2014-04-02 at 11.51.2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0" y="493169"/>
            <a:ext cx="4191000" cy="2839825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6" name="Picture 5" descr="Screen Shot 2014-04-02 at 11.51.0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496978"/>
            <a:ext cx="4191000" cy="2843753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7" name="Picture 6" descr="11311385685_21a7a0201d_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7078"/>
            <a:ext cx="9144000" cy="21788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34036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/>
                <a:cs typeface="Times New Roman"/>
              </a:rPr>
              <a:t>Mid-Atlantic Operations Center @ Rutgers</a:t>
            </a:r>
          </a:p>
        </p:txBody>
      </p:sp>
    </p:spTree>
    <p:extLst>
      <p:ext uri="{BB962C8B-B14F-4D97-AF65-F5344CB8AC3E}">
        <p14:creationId xmlns:p14="http://schemas.microsoft.com/office/powerpoint/2010/main" val="690671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1" descr="mab110826d_irenw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1"/>
          <a:stretch/>
        </p:blipFill>
        <p:spPr bwMode="auto">
          <a:xfrm>
            <a:off x="0" y="-1"/>
            <a:ext cx="9144000" cy="621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0"/>
            <a:ext cx="3978275" cy="954107"/>
          </a:xfrm>
          <a:prstGeom prst="rect">
            <a:avLst/>
          </a:prstGeom>
          <a:noFill/>
          <a:effectLst>
            <a:outerShdw blurRad="50800" dist="38100" dir="2700000">
              <a:schemeClr val="tx1">
                <a:alpha val="43000"/>
              </a:schemeClr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800" b="1" dirty="0" smtClean="0">
                <a:solidFill>
                  <a:srgbClr val="FFFF00"/>
                </a:solidFill>
                <a:latin typeface="Arial"/>
                <a:ea typeface="ＭＳ Ｐゴシック" charset="0"/>
                <a:cs typeface="Arial"/>
              </a:rPr>
              <a:t>Hurricane </a:t>
            </a:r>
            <a:r>
              <a:rPr lang="en-US" sz="2800" b="1" dirty="0" smtClean="0">
                <a:solidFill>
                  <a:srgbClr val="FFFF00"/>
                </a:solidFill>
                <a:latin typeface="Arial"/>
                <a:ea typeface="ＭＳ Ｐゴシック" charset="0"/>
                <a:cs typeface="Arial"/>
              </a:rPr>
              <a:t>Irene Track August 26-29 2011</a:t>
            </a:r>
            <a:endParaRPr lang="en-US" sz="2800" b="1" dirty="0">
              <a:solidFill>
                <a:srgbClr val="FFFF00"/>
              </a:solidFill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4" name="Picture 3" descr="Screen Shot 2013-03-12 at 3.33.0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750028"/>
            <a:ext cx="3810000" cy="317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5319889" y="3067749"/>
            <a:ext cx="3824111" cy="677108"/>
          </a:xfrm>
          <a:prstGeom prst="rect">
            <a:avLst/>
          </a:prstGeom>
          <a:solidFill>
            <a:srgbClr val="000066">
              <a:alpha val="20000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sz="1800" i="1" dirty="0">
                <a:solidFill>
                  <a:srgbClr val="FFFF00"/>
                </a:solidFill>
                <a:latin typeface="Arial"/>
                <a:cs typeface="Arial"/>
              </a:rPr>
              <a:t>Historical Hurricane </a:t>
            </a:r>
            <a:r>
              <a:rPr lang="en-US" sz="1800" i="1" dirty="0" smtClean="0">
                <a:solidFill>
                  <a:srgbClr val="FFFF00"/>
                </a:solidFill>
                <a:latin typeface="Arial"/>
                <a:cs typeface="Arial"/>
              </a:rPr>
              <a:t>Tracks</a:t>
            </a:r>
          </a:p>
          <a:p>
            <a:pPr algn="ctr" eaLnBrk="0" hangingPunct="0"/>
            <a:r>
              <a:rPr lang="en-US" sz="1800" i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1800" i="1" dirty="0">
                <a:solidFill>
                  <a:srgbClr val="FFFF00"/>
                </a:solidFill>
                <a:latin typeface="Arial"/>
                <a:cs typeface="Arial"/>
              </a:rPr>
              <a:t>within </a:t>
            </a:r>
            <a:r>
              <a:rPr lang="en-US" sz="1800" i="1" dirty="0" smtClean="0">
                <a:solidFill>
                  <a:srgbClr val="FFFF00"/>
                </a:solidFill>
                <a:latin typeface="Arial"/>
                <a:cs typeface="Arial"/>
              </a:rPr>
              <a:t>120 km of </a:t>
            </a:r>
            <a:r>
              <a:rPr lang="en-US" sz="1800" i="1" dirty="0">
                <a:solidFill>
                  <a:srgbClr val="FFFF00"/>
                </a:solidFill>
                <a:latin typeface="Arial"/>
                <a:cs typeface="Arial"/>
              </a:rPr>
              <a:t>Atlantic City, NJ</a:t>
            </a:r>
            <a:r>
              <a:rPr lang="en-US" sz="2000" b="1" i="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394222" y="5037662"/>
            <a:ext cx="17497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</a:rPr>
              <a:t>Peak Activity:</a:t>
            </a:r>
          </a:p>
          <a:p>
            <a:r>
              <a:rPr lang="en-US" i="1" dirty="0" smtClean="0">
                <a:solidFill>
                  <a:srgbClr val="FFFF00"/>
                </a:solidFill>
              </a:rPr>
              <a:t>Mid-August to Mid-September</a:t>
            </a:r>
            <a:endParaRPr lang="en-US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258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10289</TotalTime>
  <Words>1222</Words>
  <Application>Microsoft Macintosh PowerPoint</Application>
  <PresentationFormat>On-screen Show (4:3)</PresentationFormat>
  <Paragraphs>281</Paragraphs>
  <Slides>24</Slides>
  <Notes>7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Office Theme</vt:lpstr>
      <vt:lpstr>Drawing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Rutgers Coldest Dark Pixel SST Composite</vt:lpstr>
      <vt:lpstr>Improved satellite SST product revealed  ahead-of-eye cooling was not captured by: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Rutgers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hroarty</dc:creator>
  <cp:lastModifiedBy>Scott Glenn</cp:lastModifiedBy>
  <cp:revision>418</cp:revision>
  <dcterms:created xsi:type="dcterms:W3CDTF">2011-10-07T14:39:24Z</dcterms:created>
  <dcterms:modified xsi:type="dcterms:W3CDTF">2014-04-08T04:40:48Z</dcterms:modified>
</cp:coreProperties>
</file>