
<file path=[Content_Types].xml><?xml version="1.0" encoding="utf-8"?>
<Types xmlns="http://schemas.openxmlformats.org/package/2006/content-types">
  <Default Extension="jpg" ContentType="image/jpeg"/>
  <Default Extension="emf" ContentType="image/x-emf"/>
  <Default Extension="jpeg" ContentType="image/jpeg"/>
  <Default Extension="xml" ContentType="application/xml"/>
  <Default Extension="vml" ContentType="application/vnd.openxmlformats-officedocument.vmlDrawing"/>
  <Default Extension="bin" ContentType="application/vnd.openxmlformats-officedocument.presentationml.printerSettings"/>
  <Default Extension="wdp" ContentType="image/vnd.ms-photo"/>
  <Default Extension="png" ContentType="image/png"/>
  <Default Extension="wmf" ContentType="image/x-wmf"/>
  <Default Extension="doc" ContentType="application/msword"/>
  <Default Extension="gif" ContentType="image/gif"/>
  <Default Extension="mp4" ContentType="video/unknown"/>
  <Default Extension="avi" ContentType="video/unknown"/>
  <Default Extension="m4v" ContentType="video/unknown"/>
  <Default Extension="mov" ContentType="video/unknown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embeddings/oleObject1.bin" ContentType="application/vnd.openxmlformats-officedocument.oleObject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6" r:id="rId1"/>
    <p:sldMasterId id="2147483768" r:id="rId2"/>
    <p:sldMasterId id="2147483804" r:id="rId3"/>
    <p:sldMasterId id="2147483816" r:id="rId4"/>
    <p:sldMasterId id="2147483828" r:id="rId5"/>
    <p:sldMasterId id="2147483840" r:id="rId6"/>
    <p:sldMasterId id="2147483852" r:id="rId7"/>
    <p:sldMasterId id="2147483864" r:id="rId8"/>
    <p:sldMasterId id="2147483876" r:id="rId9"/>
    <p:sldMasterId id="2147483888" r:id="rId10"/>
    <p:sldMasterId id="2147483900" r:id="rId11"/>
    <p:sldMasterId id="2147483912" r:id="rId12"/>
    <p:sldMasterId id="2147483924" r:id="rId13"/>
    <p:sldMasterId id="2147483936" r:id="rId14"/>
    <p:sldMasterId id="2147483948" r:id="rId15"/>
  </p:sldMasterIdLst>
  <p:notesMasterIdLst>
    <p:notesMasterId r:id="rId140"/>
  </p:notesMasterIdLst>
  <p:sldIdLst>
    <p:sldId id="730" r:id="rId16"/>
    <p:sldId id="820" r:id="rId17"/>
    <p:sldId id="519" r:id="rId18"/>
    <p:sldId id="728" r:id="rId19"/>
    <p:sldId id="731" r:id="rId20"/>
    <p:sldId id="732" r:id="rId21"/>
    <p:sldId id="706" r:id="rId22"/>
    <p:sldId id="737" r:id="rId23"/>
    <p:sldId id="738" r:id="rId24"/>
    <p:sldId id="733" r:id="rId25"/>
    <p:sldId id="713" r:id="rId26"/>
    <p:sldId id="714" r:id="rId27"/>
    <p:sldId id="715" r:id="rId28"/>
    <p:sldId id="716" r:id="rId29"/>
    <p:sldId id="734" r:id="rId30"/>
    <p:sldId id="735" r:id="rId31"/>
    <p:sldId id="718" r:id="rId32"/>
    <p:sldId id="744" r:id="rId33"/>
    <p:sldId id="739" r:id="rId34"/>
    <p:sldId id="740" r:id="rId35"/>
    <p:sldId id="741" r:id="rId36"/>
    <p:sldId id="742" r:id="rId37"/>
    <p:sldId id="743" r:id="rId38"/>
    <p:sldId id="770" r:id="rId39"/>
    <p:sldId id="725" r:id="rId40"/>
    <p:sldId id="726" r:id="rId41"/>
    <p:sldId id="682" r:id="rId42"/>
    <p:sldId id="816" r:id="rId43"/>
    <p:sldId id="817" r:id="rId44"/>
    <p:sldId id="812" r:id="rId45"/>
    <p:sldId id="813" r:id="rId46"/>
    <p:sldId id="814" r:id="rId47"/>
    <p:sldId id="683" r:id="rId48"/>
    <p:sldId id="765" r:id="rId49"/>
    <p:sldId id="766" r:id="rId50"/>
    <p:sldId id="767" r:id="rId51"/>
    <p:sldId id="768" r:id="rId52"/>
    <p:sldId id="688" r:id="rId53"/>
    <p:sldId id="689" r:id="rId54"/>
    <p:sldId id="690" r:id="rId55"/>
    <p:sldId id="691" r:id="rId56"/>
    <p:sldId id="692" r:id="rId57"/>
    <p:sldId id="693" r:id="rId58"/>
    <p:sldId id="695" r:id="rId59"/>
    <p:sldId id="696" r:id="rId60"/>
    <p:sldId id="697" r:id="rId61"/>
    <p:sldId id="698" r:id="rId62"/>
    <p:sldId id="701" r:id="rId63"/>
    <p:sldId id="700" r:id="rId64"/>
    <p:sldId id="798" r:id="rId65"/>
    <p:sldId id="799" r:id="rId66"/>
    <p:sldId id="800" r:id="rId67"/>
    <p:sldId id="801" r:id="rId68"/>
    <p:sldId id="802" r:id="rId69"/>
    <p:sldId id="803" r:id="rId70"/>
    <p:sldId id="804" r:id="rId71"/>
    <p:sldId id="805" r:id="rId72"/>
    <p:sldId id="806" r:id="rId73"/>
    <p:sldId id="807" r:id="rId74"/>
    <p:sldId id="808" r:id="rId75"/>
    <p:sldId id="809" r:id="rId76"/>
    <p:sldId id="810" r:id="rId77"/>
    <p:sldId id="811" r:id="rId78"/>
    <p:sldId id="415" r:id="rId79"/>
    <p:sldId id="745" r:id="rId80"/>
    <p:sldId id="769" r:id="rId81"/>
    <p:sldId id="746" r:id="rId82"/>
    <p:sldId id="747" r:id="rId83"/>
    <p:sldId id="771" r:id="rId84"/>
    <p:sldId id="772" r:id="rId85"/>
    <p:sldId id="773" r:id="rId86"/>
    <p:sldId id="774" r:id="rId87"/>
    <p:sldId id="775" r:id="rId88"/>
    <p:sldId id="776" r:id="rId89"/>
    <p:sldId id="777" r:id="rId90"/>
    <p:sldId id="778" r:id="rId91"/>
    <p:sldId id="779" r:id="rId92"/>
    <p:sldId id="780" r:id="rId93"/>
    <p:sldId id="781" r:id="rId94"/>
    <p:sldId id="782" r:id="rId95"/>
    <p:sldId id="783" r:id="rId96"/>
    <p:sldId id="784" r:id="rId97"/>
    <p:sldId id="702" r:id="rId98"/>
    <p:sldId id="785" r:id="rId99"/>
    <p:sldId id="786" r:id="rId100"/>
    <p:sldId id="787" r:id="rId101"/>
    <p:sldId id="788" r:id="rId102"/>
    <p:sldId id="266" r:id="rId103"/>
    <p:sldId id="349" r:id="rId104"/>
    <p:sldId id="354" r:id="rId105"/>
    <p:sldId id="356" r:id="rId106"/>
    <p:sldId id="705" r:id="rId107"/>
    <p:sldId id="790" r:id="rId108"/>
    <p:sldId id="791" r:id="rId109"/>
    <p:sldId id="792" r:id="rId110"/>
    <p:sldId id="793" r:id="rId111"/>
    <p:sldId id="794" r:id="rId112"/>
    <p:sldId id="795" r:id="rId113"/>
    <p:sldId id="796" r:id="rId114"/>
    <p:sldId id="797" r:id="rId115"/>
    <p:sldId id="460" r:id="rId116"/>
    <p:sldId id="789" r:id="rId117"/>
    <p:sldId id="620" r:id="rId118"/>
    <p:sldId id="612" r:id="rId119"/>
    <p:sldId id="613" r:id="rId120"/>
    <p:sldId id="818" r:id="rId121"/>
    <p:sldId id="641" r:id="rId122"/>
    <p:sldId id="819" r:id="rId123"/>
    <p:sldId id="650" r:id="rId124"/>
    <p:sldId id="622" r:id="rId125"/>
    <p:sldId id="614" r:id="rId126"/>
    <p:sldId id="615" r:id="rId127"/>
    <p:sldId id="616" r:id="rId128"/>
    <p:sldId id="651" r:id="rId129"/>
    <p:sldId id="652" r:id="rId130"/>
    <p:sldId id="653" r:id="rId131"/>
    <p:sldId id="617" r:id="rId132"/>
    <p:sldId id="654" r:id="rId133"/>
    <p:sldId id="644" r:id="rId134"/>
    <p:sldId id="645" r:id="rId135"/>
    <p:sldId id="649" r:id="rId136"/>
    <p:sldId id="642" r:id="rId137"/>
    <p:sldId id="703" r:id="rId138"/>
    <p:sldId id="815" r:id="rId1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FCF"/>
    <a:srgbClr val="3E5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17" autoAdjust="0"/>
    <p:restoredTop sz="94684" autoAdjust="0"/>
  </p:normalViewPr>
  <p:slideViewPr>
    <p:cSldViewPr>
      <p:cViewPr>
        <p:scale>
          <a:sx n="100" d="100"/>
          <a:sy n="100" d="100"/>
        </p:scale>
        <p:origin x="-79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" Target="slides/slide1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60" Type="http://schemas.openxmlformats.org/officeDocument/2006/relationships/slide" Target="slides/slide45.xml"/><Relationship Id="rId61" Type="http://schemas.openxmlformats.org/officeDocument/2006/relationships/slide" Target="slides/slide46.xml"/><Relationship Id="rId62" Type="http://schemas.openxmlformats.org/officeDocument/2006/relationships/slide" Target="slides/slide47.xml"/><Relationship Id="rId63" Type="http://schemas.openxmlformats.org/officeDocument/2006/relationships/slide" Target="slides/slide48.xml"/><Relationship Id="rId64" Type="http://schemas.openxmlformats.org/officeDocument/2006/relationships/slide" Target="slides/slide49.xml"/><Relationship Id="rId65" Type="http://schemas.openxmlformats.org/officeDocument/2006/relationships/slide" Target="slides/slide50.xml"/><Relationship Id="rId66" Type="http://schemas.openxmlformats.org/officeDocument/2006/relationships/slide" Target="slides/slide51.xml"/><Relationship Id="rId67" Type="http://schemas.openxmlformats.org/officeDocument/2006/relationships/slide" Target="slides/slide52.xml"/><Relationship Id="rId68" Type="http://schemas.openxmlformats.org/officeDocument/2006/relationships/slide" Target="slides/slide53.xml"/><Relationship Id="rId69" Type="http://schemas.openxmlformats.org/officeDocument/2006/relationships/slide" Target="slides/slide54.xml"/><Relationship Id="rId120" Type="http://schemas.openxmlformats.org/officeDocument/2006/relationships/slide" Target="slides/slide105.xml"/><Relationship Id="rId121" Type="http://schemas.openxmlformats.org/officeDocument/2006/relationships/slide" Target="slides/slide106.xml"/><Relationship Id="rId122" Type="http://schemas.openxmlformats.org/officeDocument/2006/relationships/slide" Target="slides/slide107.xml"/><Relationship Id="rId123" Type="http://schemas.openxmlformats.org/officeDocument/2006/relationships/slide" Target="slides/slide108.xml"/><Relationship Id="rId124" Type="http://schemas.openxmlformats.org/officeDocument/2006/relationships/slide" Target="slides/slide109.xml"/><Relationship Id="rId125" Type="http://schemas.openxmlformats.org/officeDocument/2006/relationships/slide" Target="slides/slide110.xml"/><Relationship Id="rId126" Type="http://schemas.openxmlformats.org/officeDocument/2006/relationships/slide" Target="slides/slide111.xml"/><Relationship Id="rId127" Type="http://schemas.openxmlformats.org/officeDocument/2006/relationships/slide" Target="slides/slide112.xml"/><Relationship Id="rId128" Type="http://schemas.openxmlformats.org/officeDocument/2006/relationships/slide" Target="slides/slide113.xml"/><Relationship Id="rId129" Type="http://schemas.openxmlformats.org/officeDocument/2006/relationships/slide" Target="slides/slide114.xml"/><Relationship Id="rId40" Type="http://schemas.openxmlformats.org/officeDocument/2006/relationships/slide" Target="slides/slide25.xml"/><Relationship Id="rId41" Type="http://schemas.openxmlformats.org/officeDocument/2006/relationships/slide" Target="slides/slide26.xml"/><Relationship Id="rId42" Type="http://schemas.openxmlformats.org/officeDocument/2006/relationships/slide" Target="slides/slide27.xml"/><Relationship Id="rId90" Type="http://schemas.openxmlformats.org/officeDocument/2006/relationships/slide" Target="slides/slide75.xml"/><Relationship Id="rId91" Type="http://schemas.openxmlformats.org/officeDocument/2006/relationships/slide" Target="slides/slide76.xml"/><Relationship Id="rId92" Type="http://schemas.openxmlformats.org/officeDocument/2006/relationships/slide" Target="slides/slide77.xml"/><Relationship Id="rId93" Type="http://schemas.openxmlformats.org/officeDocument/2006/relationships/slide" Target="slides/slide78.xml"/><Relationship Id="rId94" Type="http://schemas.openxmlformats.org/officeDocument/2006/relationships/slide" Target="slides/slide79.xml"/><Relationship Id="rId95" Type="http://schemas.openxmlformats.org/officeDocument/2006/relationships/slide" Target="slides/slide80.xml"/><Relationship Id="rId96" Type="http://schemas.openxmlformats.org/officeDocument/2006/relationships/slide" Target="slides/slide81.xml"/><Relationship Id="rId101" Type="http://schemas.openxmlformats.org/officeDocument/2006/relationships/slide" Target="slides/slide86.xml"/><Relationship Id="rId102" Type="http://schemas.openxmlformats.org/officeDocument/2006/relationships/slide" Target="slides/slide87.xml"/><Relationship Id="rId103" Type="http://schemas.openxmlformats.org/officeDocument/2006/relationships/slide" Target="slides/slide88.xml"/><Relationship Id="rId104" Type="http://schemas.openxmlformats.org/officeDocument/2006/relationships/slide" Target="slides/slide89.xml"/><Relationship Id="rId105" Type="http://schemas.openxmlformats.org/officeDocument/2006/relationships/slide" Target="slides/slide90.xml"/><Relationship Id="rId106" Type="http://schemas.openxmlformats.org/officeDocument/2006/relationships/slide" Target="slides/slide91.xml"/><Relationship Id="rId107" Type="http://schemas.openxmlformats.org/officeDocument/2006/relationships/slide" Target="slides/slide92.xml"/><Relationship Id="rId108" Type="http://schemas.openxmlformats.org/officeDocument/2006/relationships/slide" Target="slides/slide93.xml"/><Relationship Id="rId109" Type="http://schemas.openxmlformats.org/officeDocument/2006/relationships/slide" Target="slides/slide94.xml"/><Relationship Id="rId97" Type="http://schemas.openxmlformats.org/officeDocument/2006/relationships/slide" Target="slides/slide82.xml"/><Relationship Id="rId98" Type="http://schemas.openxmlformats.org/officeDocument/2006/relationships/slide" Target="slides/slide83.xml"/><Relationship Id="rId99" Type="http://schemas.openxmlformats.org/officeDocument/2006/relationships/slide" Target="slides/slide84.xml"/><Relationship Id="rId43" Type="http://schemas.openxmlformats.org/officeDocument/2006/relationships/slide" Target="slides/slide28.xml"/><Relationship Id="rId44" Type="http://schemas.openxmlformats.org/officeDocument/2006/relationships/slide" Target="slides/slide29.xml"/><Relationship Id="rId45" Type="http://schemas.openxmlformats.org/officeDocument/2006/relationships/slide" Target="slides/slide30.xml"/><Relationship Id="rId46" Type="http://schemas.openxmlformats.org/officeDocument/2006/relationships/slide" Target="slides/slide31.xml"/><Relationship Id="rId47" Type="http://schemas.openxmlformats.org/officeDocument/2006/relationships/slide" Target="slides/slide32.xml"/><Relationship Id="rId48" Type="http://schemas.openxmlformats.org/officeDocument/2006/relationships/slide" Target="slides/slide33.xml"/><Relationship Id="rId49" Type="http://schemas.openxmlformats.org/officeDocument/2006/relationships/slide" Target="slides/slide34.xml"/><Relationship Id="rId100" Type="http://schemas.openxmlformats.org/officeDocument/2006/relationships/slide" Target="slides/slide85.xml"/><Relationship Id="rId20" Type="http://schemas.openxmlformats.org/officeDocument/2006/relationships/slide" Target="slides/slide5.xml"/><Relationship Id="rId21" Type="http://schemas.openxmlformats.org/officeDocument/2006/relationships/slide" Target="slides/slide6.xml"/><Relationship Id="rId22" Type="http://schemas.openxmlformats.org/officeDocument/2006/relationships/slide" Target="slides/slide7.xml"/><Relationship Id="rId70" Type="http://schemas.openxmlformats.org/officeDocument/2006/relationships/slide" Target="slides/slide55.xml"/><Relationship Id="rId71" Type="http://schemas.openxmlformats.org/officeDocument/2006/relationships/slide" Target="slides/slide56.xml"/><Relationship Id="rId72" Type="http://schemas.openxmlformats.org/officeDocument/2006/relationships/slide" Target="slides/slide57.xml"/><Relationship Id="rId73" Type="http://schemas.openxmlformats.org/officeDocument/2006/relationships/slide" Target="slides/slide58.xml"/><Relationship Id="rId74" Type="http://schemas.openxmlformats.org/officeDocument/2006/relationships/slide" Target="slides/slide59.xml"/><Relationship Id="rId75" Type="http://schemas.openxmlformats.org/officeDocument/2006/relationships/slide" Target="slides/slide60.xml"/><Relationship Id="rId76" Type="http://schemas.openxmlformats.org/officeDocument/2006/relationships/slide" Target="slides/slide61.xml"/><Relationship Id="rId77" Type="http://schemas.openxmlformats.org/officeDocument/2006/relationships/slide" Target="slides/slide62.xml"/><Relationship Id="rId78" Type="http://schemas.openxmlformats.org/officeDocument/2006/relationships/slide" Target="slides/slide63.xml"/><Relationship Id="rId79" Type="http://schemas.openxmlformats.org/officeDocument/2006/relationships/slide" Target="slides/slide64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slide" Target="slides/slide10.xml"/><Relationship Id="rId26" Type="http://schemas.openxmlformats.org/officeDocument/2006/relationships/slide" Target="slides/slide11.xml"/><Relationship Id="rId27" Type="http://schemas.openxmlformats.org/officeDocument/2006/relationships/slide" Target="slides/slide12.xml"/><Relationship Id="rId28" Type="http://schemas.openxmlformats.org/officeDocument/2006/relationships/slide" Target="slides/slide13.xml"/><Relationship Id="rId29" Type="http://schemas.openxmlformats.org/officeDocument/2006/relationships/slide" Target="slides/slide14.xml"/><Relationship Id="rId130" Type="http://schemas.openxmlformats.org/officeDocument/2006/relationships/slide" Target="slides/slide115.xml"/><Relationship Id="rId131" Type="http://schemas.openxmlformats.org/officeDocument/2006/relationships/slide" Target="slides/slide116.xml"/><Relationship Id="rId132" Type="http://schemas.openxmlformats.org/officeDocument/2006/relationships/slide" Target="slides/slide117.xml"/><Relationship Id="rId133" Type="http://schemas.openxmlformats.org/officeDocument/2006/relationships/slide" Target="slides/slide118.xml"/><Relationship Id="rId134" Type="http://schemas.openxmlformats.org/officeDocument/2006/relationships/slide" Target="slides/slide119.xml"/><Relationship Id="rId135" Type="http://schemas.openxmlformats.org/officeDocument/2006/relationships/slide" Target="slides/slide120.xml"/><Relationship Id="rId136" Type="http://schemas.openxmlformats.org/officeDocument/2006/relationships/slide" Target="slides/slide121.xml"/><Relationship Id="rId137" Type="http://schemas.openxmlformats.org/officeDocument/2006/relationships/slide" Target="slides/slide122.xml"/><Relationship Id="rId138" Type="http://schemas.openxmlformats.org/officeDocument/2006/relationships/slide" Target="slides/slide123.xml"/><Relationship Id="rId139" Type="http://schemas.openxmlformats.org/officeDocument/2006/relationships/slide" Target="slides/slide1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50" Type="http://schemas.openxmlformats.org/officeDocument/2006/relationships/slide" Target="slides/slide35.xml"/><Relationship Id="rId51" Type="http://schemas.openxmlformats.org/officeDocument/2006/relationships/slide" Target="slides/slide36.xml"/><Relationship Id="rId52" Type="http://schemas.openxmlformats.org/officeDocument/2006/relationships/slide" Target="slides/slide37.xml"/><Relationship Id="rId53" Type="http://schemas.openxmlformats.org/officeDocument/2006/relationships/slide" Target="slides/slide38.xml"/><Relationship Id="rId54" Type="http://schemas.openxmlformats.org/officeDocument/2006/relationships/slide" Target="slides/slide39.xml"/><Relationship Id="rId55" Type="http://schemas.openxmlformats.org/officeDocument/2006/relationships/slide" Target="slides/slide40.xml"/><Relationship Id="rId56" Type="http://schemas.openxmlformats.org/officeDocument/2006/relationships/slide" Target="slides/slide41.xml"/><Relationship Id="rId57" Type="http://schemas.openxmlformats.org/officeDocument/2006/relationships/slide" Target="slides/slide42.xml"/><Relationship Id="rId58" Type="http://schemas.openxmlformats.org/officeDocument/2006/relationships/slide" Target="slides/slide43.xml"/><Relationship Id="rId59" Type="http://schemas.openxmlformats.org/officeDocument/2006/relationships/slide" Target="slides/slide44.xml"/><Relationship Id="rId110" Type="http://schemas.openxmlformats.org/officeDocument/2006/relationships/slide" Target="slides/slide95.xml"/><Relationship Id="rId111" Type="http://schemas.openxmlformats.org/officeDocument/2006/relationships/slide" Target="slides/slide96.xml"/><Relationship Id="rId112" Type="http://schemas.openxmlformats.org/officeDocument/2006/relationships/slide" Target="slides/slide97.xml"/><Relationship Id="rId113" Type="http://schemas.openxmlformats.org/officeDocument/2006/relationships/slide" Target="slides/slide98.xml"/><Relationship Id="rId114" Type="http://schemas.openxmlformats.org/officeDocument/2006/relationships/slide" Target="slides/slide99.xml"/><Relationship Id="rId115" Type="http://schemas.openxmlformats.org/officeDocument/2006/relationships/slide" Target="slides/slide100.xml"/><Relationship Id="rId116" Type="http://schemas.openxmlformats.org/officeDocument/2006/relationships/slide" Target="slides/slide101.xml"/><Relationship Id="rId117" Type="http://schemas.openxmlformats.org/officeDocument/2006/relationships/slide" Target="slides/slide102.xml"/><Relationship Id="rId118" Type="http://schemas.openxmlformats.org/officeDocument/2006/relationships/slide" Target="slides/slide103.xml"/><Relationship Id="rId119" Type="http://schemas.openxmlformats.org/officeDocument/2006/relationships/slide" Target="slides/slide104.xml"/><Relationship Id="rId30" Type="http://schemas.openxmlformats.org/officeDocument/2006/relationships/slide" Target="slides/slide15.xml"/><Relationship Id="rId31" Type="http://schemas.openxmlformats.org/officeDocument/2006/relationships/slide" Target="slides/slide16.xml"/><Relationship Id="rId32" Type="http://schemas.openxmlformats.org/officeDocument/2006/relationships/slide" Target="slides/slide17.xml"/><Relationship Id="rId33" Type="http://schemas.openxmlformats.org/officeDocument/2006/relationships/slide" Target="slides/slide18.xml"/><Relationship Id="rId34" Type="http://schemas.openxmlformats.org/officeDocument/2006/relationships/slide" Target="slides/slide19.xml"/><Relationship Id="rId35" Type="http://schemas.openxmlformats.org/officeDocument/2006/relationships/slide" Target="slides/slide20.xml"/><Relationship Id="rId36" Type="http://schemas.openxmlformats.org/officeDocument/2006/relationships/slide" Target="slides/slide21.xml"/><Relationship Id="rId37" Type="http://schemas.openxmlformats.org/officeDocument/2006/relationships/slide" Target="slides/slide22.xml"/><Relationship Id="rId38" Type="http://schemas.openxmlformats.org/officeDocument/2006/relationships/slide" Target="slides/slide23.xml"/><Relationship Id="rId39" Type="http://schemas.openxmlformats.org/officeDocument/2006/relationships/slide" Target="slides/slide24.xml"/><Relationship Id="rId80" Type="http://schemas.openxmlformats.org/officeDocument/2006/relationships/slide" Target="slides/slide65.xml"/><Relationship Id="rId81" Type="http://schemas.openxmlformats.org/officeDocument/2006/relationships/slide" Target="slides/slide66.xml"/><Relationship Id="rId82" Type="http://schemas.openxmlformats.org/officeDocument/2006/relationships/slide" Target="slides/slide67.xml"/><Relationship Id="rId83" Type="http://schemas.openxmlformats.org/officeDocument/2006/relationships/slide" Target="slides/slide68.xml"/><Relationship Id="rId84" Type="http://schemas.openxmlformats.org/officeDocument/2006/relationships/slide" Target="slides/slide69.xml"/><Relationship Id="rId85" Type="http://schemas.openxmlformats.org/officeDocument/2006/relationships/slide" Target="slides/slide70.xml"/><Relationship Id="rId86" Type="http://schemas.openxmlformats.org/officeDocument/2006/relationships/slide" Target="slides/slide71.xml"/><Relationship Id="rId87" Type="http://schemas.openxmlformats.org/officeDocument/2006/relationships/slide" Target="slides/slide72.xml"/><Relationship Id="rId88" Type="http://schemas.openxmlformats.org/officeDocument/2006/relationships/slide" Target="slides/slide73.xml"/><Relationship Id="rId89" Type="http://schemas.openxmlformats.org/officeDocument/2006/relationships/slide" Target="slides/slide74.xml"/><Relationship Id="rId140" Type="http://schemas.openxmlformats.org/officeDocument/2006/relationships/notesMaster" Target="notesMasters/notesMaster1.xml"/><Relationship Id="rId141" Type="http://schemas.openxmlformats.org/officeDocument/2006/relationships/printerSettings" Target="printerSettings/printerSettings1.bin"/><Relationship Id="rId142" Type="http://schemas.openxmlformats.org/officeDocument/2006/relationships/presProps" Target="presProps.xml"/><Relationship Id="rId143" Type="http://schemas.openxmlformats.org/officeDocument/2006/relationships/viewProps" Target="viewProps.xml"/><Relationship Id="rId144" Type="http://schemas.openxmlformats.org/officeDocument/2006/relationships/theme" Target="theme/theme1.xml"/><Relationship Id="rId1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seroka:Research:tropical_storms:sandy:general_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Maximum Sustained 10m Wind Speed (kts)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Data!$B$15</c:f>
              <c:strCache>
                <c:ptCount val="1"/>
                <c:pt idx="0">
                  <c:v>NHC Best Track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Data!$A$16:$A$22</c:f>
              <c:strCache>
                <c:ptCount val="7"/>
                <c:pt idx="0">
                  <c:v>28/1200</c:v>
                </c:pt>
                <c:pt idx="1">
                  <c:v>28/1800</c:v>
                </c:pt>
                <c:pt idx="2">
                  <c:v>29/0000</c:v>
                </c:pt>
                <c:pt idx="3">
                  <c:v>29/0600</c:v>
                </c:pt>
                <c:pt idx="4">
                  <c:v>29/1200</c:v>
                </c:pt>
                <c:pt idx="5">
                  <c:v>29/1800</c:v>
                </c:pt>
                <c:pt idx="6">
                  <c:v>30/0000 (landfall)</c:v>
                </c:pt>
              </c:strCache>
            </c:strRef>
          </c:cat>
          <c:val>
            <c:numRef>
              <c:f>Data!$B$16:$B$22</c:f>
              <c:numCache>
                <c:formatCode>General</c:formatCode>
                <c:ptCount val="7"/>
                <c:pt idx="0">
                  <c:v>65.0</c:v>
                </c:pt>
                <c:pt idx="1">
                  <c:v>65.0</c:v>
                </c:pt>
                <c:pt idx="2">
                  <c:v>65.0</c:v>
                </c:pt>
                <c:pt idx="3">
                  <c:v>75.0</c:v>
                </c:pt>
                <c:pt idx="4">
                  <c:v>80.0</c:v>
                </c:pt>
                <c:pt idx="5">
                  <c:v>80.0</c:v>
                </c:pt>
                <c:pt idx="6">
                  <c:v>70.0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Data!$C$15</c:f>
              <c:strCache>
                <c:ptCount val="1"/>
                <c:pt idx="0">
                  <c:v>NHC Forecast</c:v>
                </c:pt>
              </c:strCache>
            </c:strRef>
          </c:tx>
          <c:spPr>
            <a:ln>
              <a:solidFill>
                <a:srgbClr val="00EF07"/>
              </a:solidFill>
            </a:ln>
          </c:spPr>
          <c:marker>
            <c:symbol val="none"/>
          </c:marker>
          <c:cat>
            <c:strRef>
              <c:f>Data!$A$16:$A$22</c:f>
              <c:strCache>
                <c:ptCount val="7"/>
                <c:pt idx="0">
                  <c:v>28/1200</c:v>
                </c:pt>
                <c:pt idx="1">
                  <c:v>28/1800</c:v>
                </c:pt>
                <c:pt idx="2">
                  <c:v>29/0000</c:v>
                </c:pt>
                <c:pt idx="3">
                  <c:v>29/0600</c:v>
                </c:pt>
                <c:pt idx="4">
                  <c:v>29/1200</c:v>
                </c:pt>
                <c:pt idx="5">
                  <c:v>29/1800</c:v>
                </c:pt>
                <c:pt idx="6">
                  <c:v>30/0000 (landfall)</c:v>
                </c:pt>
              </c:strCache>
            </c:strRef>
          </c:cat>
          <c:val>
            <c:numRef>
              <c:f>Data!$C$16:$C$22</c:f>
              <c:numCache>
                <c:formatCode>General</c:formatCode>
                <c:ptCount val="7"/>
                <c:pt idx="1">
                  <c:v>65.0</c:v>
                </c:pt>
                <c:pt idx="2">
                  <c:v>65.0</c:v>
                </c:pt>
                <c:pt idx="3">
                  <c:v>70.0</c:v>
                </c:pt>
                <c:pt idx="4">
                  <c:v>70.0</c:v>
                </c:pt>
                <c:pt idx="5">
                  <c:v>70.0</c:v>
                </c:pt>
                <c:pt idx="6">
                  <c:v>70.0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Data!$D$15</c:f>
              <c:strCache>
                <c:ptCount val="1"/>
                <c:pt idx="0">
                  <c:v>Warm SST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Data!$A$16:$A$22</c:f>
              <c:strCache>
                <c:ptCount val="7"/>
                <c:pt idx="0">
                  <c:v>28/1200</c:v>
                </c:pt>
                <c:pt idx="1">
                  <c:v>28/1800</c:v>
                </c:pt>
                <c:pt idx="2">
                  <c:v>29/0000</c:v>
                </c:pt>
                <c:pt idx="3">
                  <c:v>29/0600</c:v>
                </c:pt>
                <c:pt idx="4">
                  <c:v>29/1200</c:v>
                </c:pt>
                <c:pt idx="5">
                  <c:v>29/1800</c:v>
                </c:pt>
                <c:pt idx="6">
                  <c:v>30/0000 (landfall)</c:v>
                </c:pt>
              </c:strCache>
            </c:strRef>
          </c:cat>
          <c:val>
            <c:numRef>
              <c:f>Data!$D$16:$D$22</c:f>
              <c:numCache>
                <c:formatCode>General</c:formatCode>
                <c:ptCount val="7"/>
                <c:pt idx="0">
                  <c:v>62.2</c:v>
                </c:pt>
                <c:pt idx="1">
                  <c:v>63.42</c:v>
                </c:pt>
                <c:pt idx="2">
                  <c:v>68.56</c:v>
                </c:pt>
                <c:pt idx="3">
                  <c:v>75.86</c:v>
                </c:pt>
                <c:pt idx="4">
                  <c:v>80.77</c:v>
                </c:pt>
                <c:pt idx="5">
                  <c:v>67.81</c:v>
                </c:pt>
                <c:pt idx="6">
                  <c:v>59.01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Data!$E$15</c:f>
              <c:strCache>
                <c:ptCount val="1"/>
                <c:pt idx="0">
                  <c:v>Cold SST</c:v>
                </c:pt>
              </c:strCache>
            </c:strRef>
          </c:tx>
          <c:spPr>
            <a:ln>
              <a:solidFill>
                <a:srgbClr val="00FFF9"/>
              </a:solidFill>
            </a:ln>
          </c:spPr>
          <c:marker>
            <c:symbol val="none"/>
          </c:marker>
          <c:cat>
            <c:strRef>
              <c:f>Data!$A$16:$A$22</c:f>
              <c:strCache>
                <c:ptCount val="7"/>
                <c:pt idx="0">
                  <c:v>28/1200</c:v>
                </c:pt>
                <c:pt idx="1">
                  <c:v>28/1800</c:v>
                </c:pt>
                <c:pt idx="2">
                  <c:v>29/0000</c:v>
                </c:pt>
                <c:pt idx="3">
                  <c:v>29/0600</c:v>
                </c:pt>
                <c:pt idx="4">
                  <c:v>29/1200</c:v>
                </c:pt>
                <c:pt idx="5">
                  <c:v>29/1800</c:v>
                </c:pt>
                <c:pt idx="6">
                  <c:v>30/0000 (landfall)</c:v>
                </c:pt>
              </c:strCache>
            </c:strRef>
          </c:cat>
          <c:val>
            <c:numRef>
              <c:f>Data!$E$16:$E$22</c:f>
              <c:numCache>
                <c:formatCode>General</c:formatCode>
                <c:ptCount val="7"/>
                <c:pt idx="0">
                  <c:v>62.2</c:v>
                </c:pt>
                <c:pt idx="1">
                  <c:v>63.3</c:v>
                </c:pt>
                <c:pt idx="2">
                  <c:v>71.28</c:v>
                </c:pt>
                <c:pt idx="3">
                  <c:v>76.95</c:v>
                </c:pt>
                <c:pt idx="4">
                  <c:v>77.69</c:v>
                </c:pt>
                <c:pt idx="5">
                  <c:v>65.02</c:v>
                </c:pt>
                <c:pt idx="6">
                  <c:v>58.04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Data!$F$15</c:f>
              <c:strCache>
                <c:ptCount val="1"/>
                <c:pt idx="0">
                  <c:v>GFS</c:v>
                </c:pt>
              </c:strCache>
            </c:strRef>
          </c:tx>
          <c:spPr>
            <a:ln>
              <a:solidFill>
                <a:srgbClr val="FF00F1"/>
              </a:solidFill>
            </a:ln>
          </c:spPr>
          <c:marker>
            <c:symbol val="none"/>
          </c:marker>
          <c:cat>
            <c:strRef>
              <c:f>Data!$A$16:$A$22</c:f>
              <c:strCache>
                <c:ptCount val="7"/>
                <c:pt idx="0">
                  <c:v>28/1200</c:v>
                </c:pt>
                <c:pt idx="1">
                  <c:v>28/1800</c:v>
                </c:pt>
                <c:pt idx="2">
                  <c:v>29/0000</c:v>
                </c:pt>
                <c:pt idx="3">
                  <c:v>29/0600</c:v>
                </c:pt>
                <c:pt idx="4">
                  <c:v>29/1200</c:v>
                </c:pt>
                <c:pt idx="5">
                  <c:v>29/1800</c:v>
                </c:pt>
                <c:pt idx="6">
                  <c:v>30/0000 (landfall)</c:v>
                </c:pt>
              </c:strCache>
            </c:strRef>
          </c:cat>
          <c:val>
            <c:numRef>
              <c:f>Data!$F$16:$F$22</c:f>
              <c:numCache>
                <c:formatCode>General</c:formatCode>
                <c:ptCount val="7"/>
                <c:pt idx="0">
                  <c:v>50.85</c:v>
                </c:pt>
                <c:pt idx="1">
                  <c:v>58.52</c:v>
                </c:pt>
                <c:pt idx="2">
                  <c:v>60.56</c:v>
                </c:pt>
                <c:pt idx="3">
                  <c:v>61.292</c:v>
                </c:pt>
                <c:pt idx="4">
                  <c:v>66.14</c:v>
                </c:pt>
                <c:pt idx="5">
                  <c:v>65.14</c:v>
                </c:pt>
                <c:pt idx="6">
                  <c:v>54.82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1513464"/>
        <c:axId val="1921511688"/>
      </c:lineChart>
      <c:catAx>
        <c:axId val="1921513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Day/Time (UTC)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921511688"/>
        <c:crosses val="autoZero"/>
        <c:auto val="1"/>
        <c:lblAlgn val="ctr"/>
        <c:lblOffset val="100"/>
        <c:noMultiLvlLbl val="0"/>
      </c:catAx>
      <c:valAx>
        <c:axId val="1921511688"/>
        <c:scaling>
          <c:orientation val="minMax"/>
          <c:min val="4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Wind Speed (kts)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21513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C4BA043-8062-AC42-A3A4-E1F05C732616}" type="datetimeFigureOut">
              <a:rPr lang="en-US"/>
              <a:pPr>
                <a:defRPr/>
              </a:pPr>
              <a:t>4/7/14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939883D-6D0B-324D-8942-93B080CC1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945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b"/>
          <a:lstStyle>
            <a:lvl1pPr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45E6C78-BE92-D24C-811C-0E8BA2E94712}" type="slidenum">
              <a:rPr lang="en-US" sz="1200">
                <a:solidFill>
                  <a:prstClr val="black"/>
                </a:solidFill>
                <a:latin typeface="Calibri" charset="0"/>
              </a:rPr>
              <a:pPr algn="r"/>
              <a:t>6</a:t>
            </a:fld>
            <a:endParaRPr lang="en-US" sz="120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>
              <a:buFontTx/>
              <a:buChar char="•"/>
            </a:pPr>
            <a:endParaRPr lang="en-US" dirty="0">
              <a:latin typeface="Calibri" charset="0"/>
              <a:ea typeface="MS PGothic" pitchFamily="34" charset="-128"/>
              <a:cs typeface="MS PGothic" pitchFamily="34" charset="-128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6DEA7-767E-744C-9098-CADBCB679C43}" type="slidenum">
              <a:rPr lang="en-US">
                <a:solidFill>
                  <a:prstClr val="black"/>
                </a:solidFill>
                <a:latin typeface="Calibri" charset="0"/>
                <a:ea typeface="MS PGothic" pitchFamily="34" charset="-128"/>
                <a:cs typeface="MS PGothic" pitchFamily="34" charset="-128"/>
              </a:rPr>
              <a:pPr/>
              <a:t>9</a:t>
            </a:fld>
            <a:endParaRPr lang="en-US">
              <a:solidFill>
                <a:prstClr val="black"/>
              </a:solidFill>
              <a:latin typeface="Calibri" charset="0"/>
              <a:ea typeface="MS PGothic" pitchFamily="34" charset="-128"/>
              <a:cs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 smtClean="0">
              <a:latin typeface="Calibri" charset="0"/>
              <a:ea typeface="MS PGothic" pitchFamily="34" charset="-128"/>
              <a:cs typeface="MS PGothic" pitchFamily="34" charset="-128"/>
            </a:endParaRPr>
          </a:p>
          <a:p>
            <a:endParaRPr lang="en-US" baseline="0" dirty="0" smtClean="0">
              <a:latin typeface="Calibri" charset="0"/>
              <a:ea typeface="MS PGothic" pitchFamily="34" charset="-128"/>
              <a:cs typeface="MS PGothic" pitchFamily="34" charset="-128"/>
            </a:endParaRPr>
          </a:p>
          <a:p>
            <a:endParaRPr lang="en-US" dirty="0">
              <a:latin typeface="Calibri" charset="0"/>
              <a:ea typeface="MS PGothic" pitchFamily="34" charset="-128"/>
              <a:cs typeface="MS PGothic" pitchFamily="34" charset="-128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3EE5BE-0C43-E348-9607-9E6DB31D5B97}" type="slidenum">
              <a:rPr lang="en-US">
                <a:solidFill>
                  <a:prstClr val="black"/>
                </a:solidFill>
                <a:latin typeface="Calibri" charset="0"/>
                <a:ea typeface="MS PGothic" pitchFamily="34" charset="-128"/>
                <a:cs typeface="MS PGothic" pitchFamily="34" charset="-128"/>
              </a:rPr>
              <a:pPr/>
              <a:t>11</a:t>
            </a:fld>
            <a:endParaRPr lang="en-US">
              <a:solidFill>
                <a:prstClr val="black"/>
              </a:solidFill>
              <a:latin typeface="Calibri" charset="0"/>
              <a:ea typeface="MS PGothic" pitchFamily="34" charset="-128"/>
              <a:cs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to</a:t>
            </a:r>
            <a:r>
              <a:rPr lang="en-US" baseline="0" dirty="0" smtClean="0"/>
              <a:t> cut off cold pool in south and bend offshore</a:t>
            </a:r>
          </a:p>
          <a:p>
            <a:r>
              <a:rPr lang="en-US" baseline="0" dirty="0" smtClean="0"/>
              <a:t>Need to experiment with dulling down the colors in the pop density. Maybe orange/tan to white like the box I put in?</a:t>
            </a:r>
          </a:p>
          <a:p>
            <a:r>
              <a:rPr lang="en-US" dirty="0" smtClean="0"/>
              <a:t>Put</a:t>
            </a:r>
            <a:r>
              <a:rPr lang="en-US" baseline="0" dirty="0" smtClean="0"/>
              <a:t> gliders just below the lines in 3 of them, and increase their angles facing up and down randomly. I stuck in cheesy examples</a:t>
            </a:r>
          </a:p>
          <a:p>
            <a:r>
              <a:rPr lang="en-US" baseline="0" smtClean="0"/>
              <a:t>I </a:t>
            </a:r>
            <a:r>
              <a:rPr lang="en-US" baseline="0" dirty="0" smtClean="0"/>
              <a:t>already put the shadow and 80% clear line around the two new maps in the upper right, so we are good there.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88DC4-2867-4ADC-8D25-9985DE63546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18390-19C9-164D-906B-1E144A31350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5036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18390-19C9-164D-906B-1E144A31350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9385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18390-19C9-164D-906B-1E144A31350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9385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331856-608B-C14E-9792-80CB9F0AD0D9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56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Here are the initial deployment positions for our SLDMBs.  From these records we selected only those that exceeded 4 days in length</a:t>
            </a:r>
            <a:endParaRPr lang="en-US" sz="90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7BC4C-CC15-7B47-BE41-BB9E9864EC59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</a:rPr>
              <a:t>HYCOM, (low Conf) 24 hrs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63ED85-AE3D-CB45-A4D3-0F2FAE6123F4}" type="slidenum">
              <a:rPr lang="en-US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</a:rPr>
              <a:t>HYCOM, (low Conf) 24 hrs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4BEA0F-05A5-6F4E-9FF7-5504BA747BCE}" type="slidenum">
              <a:rPr lang="en-US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</a:rPr>
              <a:t>HYCOM, (low Conf) 24 hrs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4C5C10-061F-F649-B22B-88B711A29401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</a:rPr>
              <a:t>HYCOM, (low Conf) 24 hrs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EC4E88-BC0C-FB44-9068-ED8F89B6E415}" type="slidenum">
              <a:rPr lang="en-US">
                <a:solidFill>
                  <a:prstClr val="black"/>
                </a:solidFill>
                <a:latin typeface="Calibri"/>
              </a:rPr>
              <a:pPr/>
              <a:t>38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ea typeface="ＭＳ Ｐゴシック" charset="-128"/>
              </a:rPr>
              <a:t>HYCOM (Low Conf) 48 hours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A788C1-AC34-0141-8B02-4CB7A32A559D}" type="slidenum">
              <a:rPr lang="en-US">
                <a:solidFill>
                  <a:prstClr val="black"/>
                </a:solidFill>
                <a:latin typeface="Calibri"/>
              </a:rPr>
              <a:pPr/>
              <a:t>39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Char char="•"/>
            </a:pPr>
            <a:endParaRPr lang="en-US" sz="1100" dirty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B59C32-26F8-9448-A224-90CCDC50C201}" type="slidenum">
              <a:rPr lang="en-US">
                <a:solidFill>
                  <a:prstClr val="black"/>
                </a:solidFill>
                <a:latin typeface="Calibri"/>
              </a:rPr>
              <a:pPr/>
              <a:t>42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100</a:t>
            </a:r>
            <a:r>
              <a:rPr lang="en-US" baseline="0" dirty="0" smtClean="0"/>
              <a:t> people for DF, 175 people for LPA.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7DB8B-EA30-3342-A8CF-09ABB1E1A5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2955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78B8F58-90B2-D746-A5C9-0B46457527B1}" type="slidenum">
              <a:rPr lang="en-US" sz="1200">
                <a:solidFill>
                  <a:prstClr val="black"/>
                </a:solidFill>
              </a:rPr>
              <a:pPr eaLnBrk="1" hangingPunct="1"/>
              <a:t>55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35A747-2357-034C-9439-8A1A31735010}" type="slidenum">
              <a:rPr lang="en-US" sz="1200">
                <a:solidFill>
                  <a:prstClr val="black"/>
                </a:solidFill>
              </a:rPr>
              <a:pPr eaLnBrk="1" hangingPunct="1"/>
              <a:t>56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7DB8B-EA30-3342-A8CF-09ABB1E1A5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71527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b"/>
          <a:lstStyle>
            <a:lvl1pPr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487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45E6C78-BE92-D24C-811C-0E8BA2E94712}" type="slidenum">
              <a:rPr lang="en-US" sz="1200">
                <a:latin typeface="Calibri" charset="0"/>
              </a:rPr>
              <a:pPr algn="r"/>
              <a:t>64</a:t>
            </a:fld>
            <a:endParaRPr lang="en-US" sz="1200">
              <a:latin typeface="Calibri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3B8E8-0336-9B44-840D-55CF9BE841AB}" type="slidenum">
              <a:rPr lang="en-US" smtClean="0">
                <a:solidFill>
                  <a:prstClr val="black"/>
                </a:solidFill>
              </a:rPr>
              <a:pPr/>
              <a:t>76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384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-model initialized </a:t>
            </a:r>
            <a:r>
              <a:rPr lang="en-US" baseline="0" dirty="0" smtClean="0"/>
              <a:t>27/0600 (first 6 hours over SAB)</a:t>
            </a:r>
          </a:p>
          <a:p>
            <a:r>
              <a:rPr lang="en-US" baseline="0" dirty="0" smtClean="0"/>
              <a:t>-cooling over SAB much less than over MAB</a:t>
            </a:r>
          </a:p>
          <a:p>
            <a:r>
              <a:rPr lang="en-US" baseline="0" dirty="0" smtClean="0"/>
              <a:t>-with buoys and glider showing majority of cooling </a:t>
            </a:r>
            <a:r>
              <a:rPr lang="en-US" b="1" baseline="0" dirty="0" smtClean="0"/>
              <a:t>ahead of eye</a:t>
            </a:r>
            <a:r>
              <a:rPr lang="en-US" b="0" baseline="0" dirty="0" smtClean="0"/>
              <a:t>, use post-storm SST (Rutgers) compared to pre-storm SST (RTG)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B306F-A7A5-B943-882B-756947563D75}" type="slidenum">
              <a:rPr lang="en-US" smtClean="0">
                <a:solidFill>
                  <a:prstClr val="black"/>
                </a:solidFill>
              </a:rPr>
              <a:pPr/>
              <a:t>77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31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Caveats: different atmospheric forcing, etc.</a:t>
            </a:r>
          </a:p>
          <a:p>
            <a:r>
              <a:rPr lang="en-US" dirty="0" smtClean="0"/>
              <a:t>Rutger</a:t>
            </a:r>
            <a:r>
              <a:rPr lang="en-US" baseline="0" dirty="0" smtClean="0"/>
              <a:t>s SST: 2km, RTG: 1/12 </a:t>
            </a:r>
            <a:r>
              <a:rPr lang="en-US" baseline="0" dirty="0" err="1" smtClean="0"/>
              <a:t>deg</a:t>
            </a:r>
            <a:r>
              <a:rPr lang="en-US" baseline="0" dirty="0" smtClean="0"/>
              <a:t>, ~9 km, HWRF-POM: 18km, HWRF-HYCOM: 1/12 </a:t>
            </a:r>
            <a:r>
              <a:rPr lang="en-US" baseline="0" dirty="0" err="1" smtClean="0"/>
              <a:t>deg</a:t>
            </a:r>
            <a:r>
              <a:rPr lang="en-US" baseline="0" dirty="0" smtClean="0"/>
              <a:t>, ~9km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3B8E8-0336-9B44-840D-55CF9BE841AB}" type="slidenum">
              <a:rPr lang="en-US" smtClean="0">
                <a:solidFill>
                  <a:prstClr val="black"/>
                </a:solidFill>
              </a:rPr>
              <a:pPr/>
              <a:t>78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57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Caveats: 	-ROMS </a:t>
            </a:r>
            <a:r>
              <a:rPr lang="en-US" dirty="0" err="1" smtClean="0"/>
              <a:t>ESPreSSO</a:t>
            </a:r>
            <a:r>
              <a:rPr lang="en-US" baseline="0" dirty="0" smtClean="0"/>
              <a:t> run shown initialized 8/27/11 00Z, while HWRF-POM and HWRF-HYCOM initialized 8/26/11 00Z, 24 </a:t>
            </a:r>
            <a:r>
              <a:rPr lang="en-US" baseline="0" dirty="0" err="1" smtClean="0"/>
              <a:t>hrs</a:t>
            </a:r>
            <a:r>
              <a:rPr lang="en-US" baseline="0" dirty="0" smtClean="0"/>
              <a:t> earlier</a:t>
            </a:r>
          </a:p>
          <a:p>
            <a:r>
              <a:rPr lang="en-US" baseline="0" dirty="0" smtClean="0"/>
              <a:t>	-Satellite SST product is 3-day composite, so possible that post-storm cooling did not persist as long as satellite shows</a:t>
            </a:r>
          </a:p>
          <a:p>
            <a:endParaRPr lang="en-US" baseline="0" dirty="0" smtClean="0"/>
          </a:p>
          <a:p>
            <a:r>
              <a:rPr lang="en-US" baseline="0" dirty="0" smtClean="0"/>
              <a:t>ROMS resolution: 5 km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3B8E8-0336-9B44-840D-55CF9BE841AB}" type="slidenum">
              <a:rPr lang="en-US" smtClean="0">
                <a:solidFill>
                  <a:prstClr val="black"/>
                </a:solidFill>
              </a:rPr>
              <a:pPr/>
              <a:t>79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467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provide</a:t>
            </a:r>
            <a:r>
              <a:rPr lang="en-US" baseline="0" dirty="0" smtClean="0"/>
              <a:t> model setup parameters for WRF runs (</a:t>
            </a:r>
            <a:r>
              <a:rPr lang="en-US" baseline="0" dirty="0" err="1" smtClean="0"/>
              <a:t>namelist</a:t>
            </a:r>
            <a:r>
              <a:rPr lang="en-US" baseline="0" dirty="0" smtClean="0"/>
              <a:t>) if requested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3B8E8-0336-9B44-840D-55CF9BE841AB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334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extra slides for air-sea flux parameterization</a:t>
            </a:r>
            <a:r>
              <a:rPr lang="en-US" baseline="0" dirty="0" smtClean="0"/>
              <a:t> explanation (and what we are changing in the equations when we change SST)</a:t>
            </a:r>
          </a:p>
          <a:p>
            <a:r>
              <a:rPr lang="en-US" baseline="0" dirty="0" smtClean="0"/>
              <a:t>See extra slide for time series of wind time series (and NHC over-prediction), 1D ocean mixed layer model results (and issues)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3B8E8-0336-9B44-840D-55CF9BE841AB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0606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39883D-6D0B-324D-8942-93B080CC1FD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329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23A8B4C-7A80-FD4A-A684-34ADCAEAF4CD}" type="slidenum">
              <a:rPr lang="en-US" sz="1200">
                <a:solidFill>
                  <a:prstClr val="black"/>
                </a:solidFill>
              </a:rPr>
              <a:pPr eaLnBrk="1" hangingPunct="1"/>
              <a:t>93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4DE57A-3D53-D247-9940-EE6EE9AA307D}" type="slidenum">
              <a:rPr lang="en-US" sz="1200">
                <a:solidFill>
                  <a:prstClr val="black"/>
                </a:solidFill>
              </a:rPr>
              <a:pPr eaLnBrk="1" hangingPunct="1"/>
              <a:t>94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Note: Du/dz measurements are independent of mean-velocity, these measurements can be made without referencing velocity or performing shear least-squares measurements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B4DE57A-3D53-D247-9940-EE6EE9AA307D}" type="slidenum">
              <a:rPr lang="en-US" sz="1200">
                <a:solidFill>
                  <a:prstClr val="black"/>
                </a:solidFill>
              </a:rPr>
              <a:pPr eaLnBrk="1" hangingPunct="1"/>
              <a:t>95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Note: Du/dz measurements are independent of mean-velocity, these measurements can be made without referencing velocity or performing shear least-squares measurements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4 gliders launched and recovered in 3 hours.  Glider mission and data communications successfully tested and demonstrated.  All vehicles have identical instrumentation including Nortek ADCPs, CTDs, and bio-optical sensors.  3 of the 4 gliders had accelerometers on board to measure wave height.  4</a:t>
            </a:r>
            <a:r>
              <a:rPr lang="en-US" baseline="30000">
                <a:latin typeface="Calibri" charset="0"/>
                <a:ea typeface="ＭＳ Ｐゴシック" charset="0"/>
                <a:cs typeface="ＭＳ Ｐゴシック" charset="0"/>
              </a:rPr>
              <a:t>th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glider had accelerometer installed after test so that all 4 gliders are now ready for April deployment.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543DFAB-8E26-8243-85A7-DE42C714ADA1}" type="slidenum">
              <a:rPr lang="en-US" sz="1200">
                <a:latin typeface="Calibri" charset="0"/>
              </a:rPr>
              <a:pPr eaLnBrk="1" hangingPunct="1"/>
              <a:t>102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Gill San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20E385-5909-AA4A-990A-6B272F766928}" type="slidenum">
              <a:rPr lang="en-US" sz="1200"/>
              <a:pPr eaLnBrk="1" hangingPunct="1"/>
              <a:t>109</a:t>
            </a:fld>
            <a:endParaRPr lang="en-US" sz="1200"/>
          </a:p>
        </p:txBody>
      </p:sp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4572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20E385-5909-AA4A-990A-6B272F766928}" type="slidenum">
              <a:rPr lang="en-US" sz="1200"/>
              <a:pPr eaLnBrk="1" hangingPunct="1"/>
              <a:t>111</a:t>
            </a:fld>
            <a:endParaRPr lang="en-US" sz="1200"/>
          </a:p>
        </p:txBody>
      </p:sp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4572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20E385-5909-AA4A-990A-6B272F766928}" type="slidenum">
              <a:rPr lang="en-US" sz="1200"/>
              <a:pPr eaLnBrk="1" hangingPunct="1"/>
              <a:t>112</a:t>
            </a:fld>
            <a:endParaRPr lang="en-US" sz="1200"/>
          </a:p>
        </p:txBody>
      </p:sp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4572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F38AD9D-0922-134A-B245-B2D1A4BE8692}" type="slidenum">
              <a:rPr lang="en-US" sz="1200"/>
              <a:pPr eaLnBrk="1" hangingPunct="1"/>
              <a:t>113</a:t>
            </a:fld>
            <a:endParaRPr 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5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2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55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69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0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2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7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31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5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862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0410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850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559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5245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9452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8508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382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132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868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7577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47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88497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75725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8414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84736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1553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20149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18503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55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1585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46577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723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9690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18036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66760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5026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93845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6408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37146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2590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7530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6438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21927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9000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63256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53532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71685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04211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8165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46991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62268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4015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17589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30441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June 09 title whit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49"/>
          <a:stretch>
            <a:fillRect/>
          </a:stretch>
        </p:blipFill>
        <p:spPr bwMode="auto">
          <a:xfrm>
            <a:off x="0" y="6218238"/>
            <a:ext cx="91455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E7DD9-B280-E64C-8067-1846316E4E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2074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D1F95-D55A-084C-8E60-177990ABDD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7721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88383-AC1C-5648-8681-564BA89E3A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26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024A4-AC2B-A548-AC20-D0BB7FA4BBF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68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0CF7C-E49A-0D4C-8D25-AAE4254922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5691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B3A24-07E6-C84C-92BF-8A27546A67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900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56E45-4796-8142-842A-9F31743FD3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191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9B190-D96A-434C-8326-B164DB09A4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2361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71159-7DD4-874D-9803-B7E64143D5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5828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F41A4-F3AA-0F41-A2C1-49351DF23A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297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59C47-D56B-1443-827F-75CCB755D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176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BF6BE-A4E8-004B-B326-D7A396AD28D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2724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B91D6-15C3-1144-A821-640341D122B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6550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91824-8F5F-9F47-8840-E330D328DB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871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BFBB2-0A39-A742-8369-4AC39A42D60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614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17D86-9E88-A248-B7AB-AC0C2D09F3D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4392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81959-9BB0-ED43-B62F-C8B730ECC05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0199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C63C3-F65E-5346-90B2-E566E55FD9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6968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409D7-DBAC-574A-932B-CDD578A4ED1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174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DF64F-60AD-F142-821A-9FB323365F7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44534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20A08-BC42-4346-8F37-8F01AAC6BBF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771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1C256-C619-1F46-ABB5-1D6A136F5CB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873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24145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098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657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4643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7068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8965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310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031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523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2165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167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976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99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0317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8213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829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250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339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26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657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51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9761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1446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959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9167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946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62940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3654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1481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000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2367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2370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711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166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689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483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478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91423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4251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197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432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1437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06778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655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8836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380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853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35639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1787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8837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99892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9562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98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330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230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5245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290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17777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99390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274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47882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665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25937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875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2356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86896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2E8C4-0C84-0C46-AB0F-B6EBFE092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86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E226E-BC82-AC40-8940-A3C7164B2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8898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04EC-5A88-054B-B33C-03AD3E10633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3404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40B0F-B557-F046-96CA-45728E15BB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55079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ECB9-17C3-294B-B225-B29E73C27F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3944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C1809-BEFF-894C-80A0-B6A59719E33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6895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3AC39-1037-E846-9DB2-FFFA980FAFD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49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D1183-992B-DD4D-8E33-0769BBEC21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38338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9E21-149D-0744-88A3-31B8BADB1A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82828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38F18-5A63-224E-AD7E-467AEAFD65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388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489F5-04F0-AC44-9759-F1C3F9FE2E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8726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225450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109643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658152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91146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365891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226365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672346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130023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734945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941415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325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3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3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3" Type="http://schemas.openxmlformats.org/officeDocument/2006/relationships/image" Target="../media/image6.jpe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3" Type="http://schemas.openxmlformats.org/officeDocument/2006/relationships/image" Target="../media/image3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3" Type="http://schemas.openxmlformats.org/officeDocument/2006/relationships/image" Target="../media/image7.jpeg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410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/>
          <a:srcRect t="30029"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654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/>
          <a:srcRect t="30029"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341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/>
          <a:srcRect t="30029"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619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431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June 09 text whit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2800" y="63246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09800" y="63246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324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fld id="{1021415C-65E3-BE47-8EA5-52304AC3FA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3" name="Picture 4" descr="June 09 text whit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882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ea typeface="Geneva" pitchFamily="-65" charset="-128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ea typeface="Geneva" pitchFamily="-65" charset="-128"/>
                <a:cs typeface="+mn-cs"/>
              </a:defRPr>
            </a:lvl1pPr>
          </a:lstStyle>
          <a:p>
            <a:pPr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eaLnBrk="1" hangingPunct="1">
              <a:defRPr/>
            </a:pPr>
            <a:fld id="{DE830BCB-B5DC-0247-B73E-1EB27C80A900}" type="slidenum">
              <a:rPr lang="en-US">
                <a:solidFill>
                  <a:srgbClr val="FFFFFF"/>
                </a:solidFill>
                <a:ea typeface="Geneva" charset="0"/>
                <a:cs typeface="Geneva" charset="0"/>
              </a:rPr>
              <a:pPr eaLnBrk="1" hangingPunct="1">
                <a:defRPr/>
              </a:pPr>
              <a:t>‹#›</a:t>
            </a:fld>
            <a:endParaRPr lang="en-US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66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Geneva" charset="-128"/>
          <a:cs typeface="Geneva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Geneva" charset="-128"/>
          <a:cs typeface="Geneva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Geneva" charset="-128"/>
          <a:cs typeface="Geneva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Geneva" charset="-128"/>
          <a:cs typeface="Geneva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Geneva" charset="-128"/>
          <a:cs typeface="Geneva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Geneva" charset="-128"/>
          <a:cs typeface="Geneva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Geneva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/>
          <a:srcRect t="30029"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31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348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592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437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322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0350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hangingPunct="1"/>
            <a:fld id="{3E5036DC-8C7F-E74A-943A-98D39A208BF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charset="-128"/>
                <a:cs typeface="ＭＳ Ｐゴシック" charset="-128"/>
              </a:rPr>
              <a:pPr eaLnBrk="1" hangingPunct="1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Picture 3" descr="banner_ioos_1024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197600"/>
            <a:ext cx="9150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OOS_white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32663" y="6211888"/>
            <a:ext cx="16764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646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6110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683F1D6B-B33A-4E47-8A41-D7996A24381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4/7/14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5541E87C-BDB3-8448-8588-FF93687E2D2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42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5.jpeg"/><Relationship Id="rId5" Type="http://schemas.microsoft.com/office/2007/relationships/hdphoto" Target="../media/hdphoto2.wdp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jpg"/><Relationship Id="rId1" Type="http://schemas.openxmlformats.org/officeDocument/2006/relationships/slideLayout" Target="../slideLayouts/slideLayout68.xml"/><Relationship Id="rId2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gif"/><Relationship Id="rId20" Type="http://schemas.openxmlformats.org/officeDocument/2006/relationships/image" Target="../media/image37.png"/><Relationship Id="rId21" Type="http://schemas.openxmlformats.org/officeDocument/2006/relationships/image" Target="../media/image38.png"/><Relationship Id="rId22" Type="http://schemas.openxmlformats.org/officeDocument/2006/relationships/image" Target="../media/image39.jpg"/><Relationship Id="rId10" Type="http://schemas.openxmlformats.org/officeDocument/2006/relationships/image" Target="../media/image27.gif"/><Relationship Id="rId11" Type="http://schemas.openxmlformats.org/officeDocument/2006/relationships/image" Target="../media/image28.gif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gif"/><Relationship Id="rId16" Type="http://schemas.openxmlformats.org/officeDocument/2006/relationships/image" Target="../media/image33.gif"/><Relationship Id="rId17" Type="http://schemas.openxmlformats.org/officeDocument/2006/relationships/image" Target="../media/image34.gif"/><Relationship Id="rId18" Type="http://schemas.openxmlformats.org/officeDocument/2006/relationships/image" Target="../media/image35.gif"/><Relationship Id="rId19" Type="http://schemas.openxmlformats.org/officeDocument/2006/relationships/image" Target="../media/image36.g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gif"/><Relationship Id="rId4" Type="http://schemas.openxmlformats.org/officeDocument/2006/relationships/image" Target="../media/image21.gif"/><Relationship Id="rId5" Type="http://schemas.openxmlformats.org/officeDocument/2006/relationships/image" Target="../media/image22.gif"/><Relationship Id="rId6" Type="http://schemas.openxmlformats.org/officeDocument/2006/relationships/image" Target="../media/image23.gif"/><Relationship Id="rId7" Type="http://schemas.openxmlformats.org/officeDocument/2006/relationships/image" Target="../media/image24.gif"/><Relationship Id="rId8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png"/><Relationship Id="rId15" Type="http://schemas.openxmlformats.org/officeDocument/2006/relationships/image" Target="../media/image52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55.png"/><Relationship Id="rId19" Type="http://schemas.openxmlformats.org/officeDocument/2006/relationships/image" Target="../media/image13.png"/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1" Type="http://schemas.openxmlformats.org/officeDocument/2006/relationships/slideLayout" Target="../slideLayouts/slideLayout83.xml"/><Relationship Id="rId2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jpeg"/><Relationship Id="rId6" Type="http://schemas.openxmlformats.org/officeDocument/2006/relationships/image" Target="../media/image74.jpeg"/><Relationship Id="rId7" Type="http://schemas.openxmlformats.org/officeDocument/2006/relationships/image" Target="../media/image75.png"/><Relationship Id="rId8" Type="http://schemas.openxmlformats.org/officeDocument/2006/relationships/image" Target="../media/image76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5.gif"/><Relationship Id="rId1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jpe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Relationship Id="rId9" Type="http://schemas.openxmlformats.org/officeDocument/2006/relationships/image" Target="../media/image83.jpeg"/><Relationship Id="rId10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jpeg"/><Relationship Id="rId5" Type="http://schemas.openxmlformats.org/officeDocument/2006/relationships/image" Target="../media/image90.png"/><Relationship Id="rId6" Type="http://schemas.openxmlformats.org/officeDocument/2006/relationships/image" Target="../media/image91.jpeg"/><Relationship Id="rId7" Type="http://schemas.openxmlformats.org/officeDocument/2006/relationships/image" Target="../media/image92.jpe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e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2.png"/><Relationship Id="rId1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eg"/><Relationship Id="rId3" Type="http://schemas.openxmlformats.org/officeDocument/2006/relationships/image" Target="../media/image97.jpeg"/><Relationship Id="rId4" Type="http://schemas.openxmlformats.org/officeDocument/2006/relationships/image" Target="../media/image98.jpeg"/><Relationship Id="rId5" Type="http://schemas.openxmlformats.org/officeDocument/2006/relationships/image" Target="../media/image99.jpeg"/><Relationship Id="rId6" Type="http://schemas.openxmlformats.org/officeDocument/2006/relationships/image" Target="../media/image100.jpeg"/><Relationship Id="rId7" Type="http://schemas.openxmlformats.org/officeDocument/2006/relationships/image" Target="../media/image101.jpeg"/><Relationship Id="rId8" Type="http://schemas.openxmlformats.org/officeDocument/2006/relationships/image" Target="../media/image44.png"/><Relationship Id="rId9" Type="http://schemas.openxmlformats.org/officeDocument/2006/relationships/image" Target="../media/image49.png"/><Relationship Id="rId10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4" Type="http://schemas.openxmlformats.org/officeDocument/2006/relationships/image" Target="../media/image106.jpe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jpeg"/><Relationship Id="rId1" Type="http://schemas.openxmlformats.org/officeDocument/2006/relationships/slideLayout" Target="../slideLayouts/slideLayout90.xml"/><Relationship Id="rId2" Type="http://schemas.openxmlformats.org/officeDocument/2006/relationships/image" Target="../media/image104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0.jpeg"/><Relationship Id="rId12" Type="http://schemas.openxmlformats.org/officeDocument/2006/relationships/image" Target="../media/image121.jpeg"/><Relationship Id="rId13" Type="http://schemas.openxmlformats.org/officeDocument/2006/relationships/image" Target="../media/image122.jpeg"/><Relationship Id="rId14" Type="http://schemas.openxmlformats.org/officeDocument/2006/relationships/image" Target="../media/image123.jpeg"/><Relationship Id="rId15" Type="http://schemas.openxmlformats.org/officeDocument/2006/relationships/image" Target="../media/image124.jpeg"/><Relationship Id="rId1" Type="http://schemas.openxmlformats.org/officeDocument/2006/relationships/slideLayout" Target="../slideLayouts/slideLayout90.xml"/><Relationship Id="rId2" Type="http://schemas.openxmlformats.org/officeDocument/2006/relationships/image" Target="../media/image111.jpeg"/><Relationship Id="rId3" Type="http://schemas.openxmlformats.org/officeDocument/2006/relationships/image" Target="../media/image112.wmf"/><Relationship Id="rId4" Type="http://schemas.openxmlformats.org/officeDocument/2006/relationships/image" Target="../media/image113.jpeg"/><Relationship Id="rId5" Type="http://schemas.openxmlformats.org/officeDocument/2006/relationships/image" Target="../media/image114.jpeg"/><Relationship Id="rId6" Type="http://schemas.openxmlformats.org/officeDocument/2006/relationships/image" Target="../media/image115.png"/><Relationship Id="rId7" Type="http://schemas.openxmlformats.org/officeDocument/2006/relationships/image" Target="../media/image116.jpeg"/><Relationship Id="rId8" Type="http://schemas.openxmlformats.org/officeDocument/2006/relationships/image" Target="../media/image117.jpeg"/><Relationship Id="rId9" Type="http://schemas.openxmlformats.org/officeDocument/2006/relationships/image" Target="../media/image118.jpeg"/><Relationship Id="rId10" Type="http://schemas.openxmlformats.org/officeDocument/2006/relationships/image" Target="../media/image1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4" Type="http://schemas.openxmlformats.org/officeDocument/2006/relationships/image" Target="../media/image127.jpeg"/><Relationship Id="rId5" Type="http://schemas.openxmlformats.org/officeDocument/2006/relationships/image" Target="../media/image128.jpeg"/><Relationship Id="rId6" Type="http://schemas.openxmlformats.org/officeDocument/2006/relationships/image" Target="../media/image129.jp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4" Type="http://schemas.openxmlformats.org/officeDocument/2006/relationships/image" Target="../media/image127.jpeg"/><Relationship Id="rId5" Type="http://schemas.openxmlformats.org/officeDocument/2006/relationships/image" Target="../media/image128.jpeg"/><Relationship Id="rId6" Type="http://schemas.openxmlformats.org/officeDocument/2006/relationships/image" Target="../media/image130.gif"/><Relationship Id="rId7" Type="http://schemas.openxmlformats.org/officeDocument/2006/relationships/image" Target="../media/image129.jpg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4" Type="http://schemas.openxmlformats.org/officeDocument/2006/relationships/image" Target="../media/image133.jpeg"/><Relationship Id="rId5" Type="http://schemas.openxmlformats.org/officeDocument/2006/relationships/image" Target="../media/image134.jpeg"/><Relationship Id="rId6" Type="http://schemas.openxmlformats.org/officeDocument/2006/relationships/image" Target="../media/image135.jpeg"/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136.png"/><Relationship Id="rId3" Type="http://schemas.openxmlformats.org/officeDocument/2006/relationships/image" Target="../media/image137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4" Type="http://schemas.openxmlformats.org/officeDocument/2006/relationships/image" Target="../media/image105.jpeg"/><Relationship Id="rId5" Type="http://schemas.openxmlformats.org/officeDocument/2006/relationships/image" Target="../media/image140.png"/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3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4" Type="http://schemas.openxmlformats.org/officeDocument/2006/relationships/image" Target="../media/image143.jpeg"/><Relationship Id="rId5" Type="http://schemas.openxmlformats.org/officeDocument/2006/relationships/image" Target="../media/image144.jpeg"/><Relationship Id="rId6" Type="http://schemas.openxmlformats.org/officeDocument/2006/relationships/image" Target="../media/image145.jpeg"/><Relationship Id="rId7" Type="http://schemas.openxmlformats.org/officeDocument/2006/relationships/image" Target="../media/image146.jpeg"/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4" Type="http://schemas.openxmlformats.org/officeDocument/2006/relationships/image" Target="../media/image149.jpg"/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1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4" Type="http://schemas.openxmlformats.org/officeDocument/2006/relationships/image" Target="../media/image151.jpeg"/><Relationship Id="rId5" Type="http://schemas.openxmlformats.org/officeDocument/2006/relationships/image" Target="../media/image152.jpeg"/><Relationship Id="rId6" Type="http://schemas.openxmlformats.org/officeDocument/2006/relationships/image" Target="../media/image153.jpeg"/><Relationship Id="rId7" Type="http://schemas.openxmlformats.org/officeDocument/2006/relationships/image" Target="../media/image154.jpeg"/><Relationship Id="rId8" Type="http://schemas.openxmlformats.org/officeDocument/2006/relationships/image" Target="../media/image15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4" Type="http://schemas.openxmlformats.org/officeDocument/2006/relationships/image" Target="../media/image151.jpeg"/><Relationship Id="rId5" Type="http://schemas.openxmlformats.org/officeDocument/2006/relationships/image" Target="../media/image152.jpeg"/><Relationship Id="rId6" Type="http://schemas.openxmlformats.org/officeDocument/2006/relationships/image" Target="../media/image153.jpeg"/><Relationship Id="rId7" Type="http://schemas.openxmlformats.org/officeDocument/2006/relationships/image" Target="../media/image154.jpeg"/><Relationship Id="rId8" Type="http://schemas.openxmlformats.org/officeDocument/2006/relationships/image" Target="../media/image15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4" Type="http://schemas.openxmlformats.org/officeDocument/2006/relationships/image" Target="../media/image158.jpeg"/><Relationship Id="rId5" Type="http://schemas.openxmlformats.org/officeDocument/2006/relationships/image" Target="../media/image53.pn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60.png"/><Relationship Id="rId5" Type="http://schemas.openxmlformats.org/officeDocument/2006/relationships/image" Target="../media/image161.jpeg"/><Relationship Id="rId6" Type="http://schemas.openxmlformats.org/officeDocument/2006/relationships/image" Target="../media/image162.png"/><Relationship Id="rId7" Type="http://schemas.openxmlformats.org/officeDocument/2006/relationships/oleObject" Target="../embeddings/Microsoft_Word_97_-_2004_Document1.doc"/><Relationship Id="rId8" Type="http://schemas.openxmlformats.org/officeDocument/2006/relationships/image" Target="../media/image159.wmf"/><Relationship Id="rId9" Type="http://schemas.openxmlformats.org/officeDocument/2006/relationships/image" Target="../media/image163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64.png"/><Relationship Id="rId3" Type="http://schemas.openxmlformats.org/officeDocument/2006/relationships/image" Target="../media/image1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1.xml"/><Relationship Id="rId4" Type="http://schemas.openxmlformats.org/officeDocument/2006/relationships/image" Target="../media/image166.jpeg"/><Relationship Id="rId5" Type="http://schemas.openxmlformats.org/officeDocument/2006/relationships/image" Target="../media/image167.jpeg"/><Relationship Id="rId6" Type="http://schemas.openxmlformats.org/officeDocument/2006/relationships/image" Target="../media/image168.png"/><Relationship Id="rId1" Type="http://schemas.microsoft.com/office/2007/relationships/media" Target="../media/media1.avi"/><Relationship Id="rId2" Type="http://schemas.openxmlformats.org/officeDocument/2006/relationships/video" Target="../media/media1.avi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0.xml"/><Relationship Id="rId4" Type="http://schemas.openxmlformats.org/officeDocument/2006/relationships/image" Target="../media/image169.png"/><Relationship Id="rId5" Type="http://schemas.openxmlformats.org/officeDocument/2006/relationships/image" Target="../media/image170.png"/><Relationship Id="rId1" Type="http://schemas.microsoft.com/office/2007/relationships/media" Target="../media/media2.avi"/><Relationship Id="rId2" Type="http://schemas.openxmlformats.org/officeDocument/2006/relationships/video" Target="../media/media2.avi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0.xml"/><Relationship Id="rId2" Type="http://schemas.openxmlformats.org/officeDocument/2006/relationships/image" Target="../media/image171.png"/><Relationship Id="rId3" Type="http://schemas.openxmlformats.org/officeDocument/2006/relationships/image" Target="../media/image1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4" Type="http://schemas.openxmlformats.org/officeDocument/2006/relationships/image" Target="../media/image175.png"/><Relationship Id="rId5" Type="http://schemas.openxmlformats.org/officeDocument/2006/relationships/image" Target="../media/image49.png"/><Relationship Id="rId6" Type="http://schemas.openxmlformats.org/officeDocument/2006/relationships/image" Target="../media/image176.png"/><Relationship Id="rId7" Type="http://schemas.openxmlformats.org/officeDocument/2006/relationships/image" Target="../media/image177.png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7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4" Type="http://schemas.openxmlformats.org/officeDocument/2006/relationships/image" Target="../media/image182.png"/><Relationship Id="rId5" Type="http://schemas.openxmlformats.org/officeDocument/2006/relationships/image" Target="../media/image180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4" Type="http://schemas.openxmlformats.org/officeDocument/2006/relationships/image" Target="../media/image184.png"/><Relationship Id="rId5" Type="http://schemas.openxmlformats.org/officeDocument/2006/relationships/image" Target="../media/image180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4" Type="http://schemas.openxmlformats.org/officeDocument/2006/relationships/image" Target="../media/image186.png"/><Relationship Id="rId5" Type="http://schemas.openxmlformats.org/officeDocument/2006/relationships/image" Target="../media/image180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4" Type="http://schemas.openxmlformats.org/officeDocument/2006/relationships/image" Target="../media/image188.png"/><Relationship Id="rId5" Type="http://schemas.openxmlformats.org/officeDocument/2006/relationships/image" Target="../media/image180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19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192.jpe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4" Type="http://schemas.openxmlformats.org/officeDocument/2006/relationships/image" Target="../media/image37.png"/><Relationship Id="rId5" Type="http://schemas.openxmlformats.org/officeDocument/2006/relationships/image" Target="../media/image194.jpeg"/><Relationship Id="rId6" Type="http://schemas.openxmlformats.org/officeDocument/2006/relationships/image" Target="../media/image195.jpeg"/><Relationship Id="rId7" Type="http://schemas.openxmlformats.org/officeDocument/2006/relationships/image" Target="../media/image196.png"/><Relationship Id="rId8" Type="http://schemas.openxmlformats.org/officeDocument/2006/relationships/image" Target="../media/image197.jpe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4" Type="http://schemas.openxmlformats.org/officeDocument/2006/relationships/image" Target="../media/image200.jpeg"/><Relationship Id="rId5" Type="http://schemas.openxmlformats.org/officeDocument/2006/relationships/image" Target="../media/image201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19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20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0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0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19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191.png"/><Relationship Id="rId3" Type="http://schemas.openxmlformats.org/officeDocument/2006/relationships/image" Target="../media/image21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1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4" Type="http://schemas.openxmlformats.org/officeDocument/2006/relationships/video" Target="../media/media4.mov"/><Relationship Id="rId5" Type="http://schemas.openxmlformats.org/officeDocument/2006/relationships/slideLayout" Target="../slideLayouts/slideLayout39.xml"/><Relationship Id="rId6" Type="http://schemas.openxmlformats.org/officeDocument/2006/relationships/image" Target="../media/image212.png"/><Relationship Id="rId7" Type="http://schemas.openxmlformats.org/officeDocument/2006/relationships/image" Target="../media/image213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1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4" Type="http://schemas.openxmlformats.org/officeDocument/2006/relationships/image" Target="../media/image217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4" Type="http://schemas.openxmlformats.org/officeDocument/2006/relationships/image" Target="../media/image220.png"/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218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2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22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4" Type="http://schemas.openxmlformats.org/officeDocument/2006/relationships/image" Target="../media/image224.png"/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22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2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g"/><Relationship Id="rId4" Type="http://schemas.openxmlformats.org/officeDocument/2006/relationships/image" Target="../media/image229.png"/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227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4" Type="http://schemas.openxmlformats.org/officeDocument/2006/relationships/image" Target="../media/image232.png"/><Relationship Id="rId5" Type="http://schemas.openxmlformats.org/officeDocument/2006/relationships/image" Target="../media/image233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230.png"/></Relationships>
</file>

<file path=ppt/slides/_rels/slide6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png"/><Relationship Id="rId15" Type="http://schemas.openxmlformats.org/officeDocument/2006/relationships/image" Target="../media/image52.png"/><Relationship Id="rId16" Type="http://schemas.openxmlformats.org/officeDocument/2006/relationships/image" Target="../media/image53.png"/><Relationship Id="rId17" Type="http://schemas.openxmlformats.org/officeDocument/2006/relationships/image" Target="../media/image54.png"/><Relationship Id="rId18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4.png"/><Relationship Id="rId3" Type="http://schemas.openxmlformats.org/officeDocument/2006/relationships/image" Target="../media/image235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image" Target="../media/image236.png"/><Relationship Id="rId3" Type="http://schemas.openxmlformats.org/officeDocument/2006/relationships/image" Target="../media/image23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238.wmf"/><Relationship Id="rId6" Type="http://schemas.openxmlformats.org/officeDocument/2006/relationships/image" Target="../media/image239.png"/><Relationship Id="rId7" Type="http://schemas.openxmlformats.org/officeDocument/2006/relationships/image" Target="../media/image24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1.png"/><Relationship Id="rId3" Type="http://schemas.openxmlformats.org/officeDocument/2006/relationships/image" Target="../media/image24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4" Type="http://schemas.openxmlformats.org/officeDocument/2006/relationships/image" Target="../media/image243.png"/><Relationship Id="rId5" Type="http://schemas.openxmlformats.org/officeDocument/2006/relationships/image" Target="../media/image244.png"/><Relationship Id="rId6" Type="http://schemas.openxmlformats.org/officeDocument/2006/relationships/image" Target="../media/image245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7.xml"/><Relationship Id="rId4" Type="http://schemas.openxmlformats.org/officeDocument/2006/relationships/image" Target="../media/image246.png"/><Relationship Id="rId1" Type="http://schemas.microsoft.com/office/2007/relationships/media" Target="../media/media6.avi"/><Relationship Id="rId2" Type="http://schemas.openxmlformats.org/officeDocument/2006/relationships/video" Target="../media/media6.avi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image" Target="../media/image247.png"/><Relationship Id="rId3" Type="http://schemas.openxmlformats.org/officeDocument/2006/relationships/image" Target="../media/image10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4" Type="http://schemas.openxmlformats.org/officeDocument/2006/relationships/image" Target="../media/image249.png"/><Relationship Id="rId5" Type="http://schemas.openxmlformats.org/officeDocument/2006/relationships/image" Target="../media/image250.png"/><Relationship Id="rId6" Type="http://schemas.openxmlformats.org/officeDocument/2006/relationships/image" Target="../media/image105.jpeg"/><Relationship Id="rId1" Type="http://schemas.openxmlformats.org/officeDocument/2006/relationships/slideLayout" Target="../slideLayouts/slideLayout117.xml"/><Relationship Id="rId2" Type="http://schemas.openxmlformats.org/officeDocument/2006/relationships/image" Target="../media/image24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4" Type="http://schemas.openxmlformats.org/officeDocument/2006/relationships/image" Target="../media/image253.png"/><Relationship Id="rId5" Type="http://schemas.openxmlformats.org/officeDocument/2006/relationships/image" Target="../media/image254.png"/><Relationship Id="rId1" Type="http://schemas.openxmlformats.org/officeDocument/2006/relationships/slideLayout" Target="../slideLayouts/slideLayout112.xml"/><Relationship Id="rId2" Type="http://schemas.openxmlformats.org/officeDocument/2006/relationships/image" Target="../media/image25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4" Type="http://schemas.openxmlformats.org/officeDocument/2006/relationships/image" Target="../media/image257.png"/><Relationship Id="rId5" Type="http://schemas.openxmlformats.org/officeDocument/2006/relationships/image" Target="../media/image258.png"/><Relationship Id="rId1" Type="http://schemas.openxmlformats.org/officeDocument/2006/relationships/slideLayout" Target="../slideLayouts/slideLayout112.xml"/><Relationship Id="rId2" Type="http://schemas.openxmlformats.org/officeDocument/2006/relationships/image" Target="../media/image255.png"/></Relationships>
</file>

<file path=ppt/slides/_rels/slide7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8.png"/><Relationship Id="rId12" Type="http://schemas.openxmlformats.org/officeDocument/2006/relationships/image" Target="../media/image269.png"/><Relationship Id="rId13" Type="http://schemas.openxmlformats.org/officeDocument/2006/relationships/image" Target="../media/image270.png"/><Relationship Id="rId14" Type="http://schemas.openxmlformats.org/officeDocument/2006/relationships/image" Target="../media/image271.png"/><Relationship Id="rId1" Type="http://schemas.openxmlformats.org/officeDocument/2006/relationships/slideLayout" Target="../slideLayouts/slideLayout112.xml"/><Relationship Id="rId2" Type="http://schemas.openxmlformats.org/officeDocument/2006/relationships/image" Target="../media/image259.png"/><Relationship Id="rId3" Type="http://schemas.openxmlformats.org/officeDocument/2006/relationships/image" Target="../media/image260.png"/><Relationship Id="rId4" Type="http://schemas.openxmlformats.org/officeDocument/2006/relationships/image" Target="../media/image261.png"/><Relationship Id="rId5" Type="http://schemas.openxmlformats.org/officeDocument/2006/relationships/image" Target="../media/image262.png"/><Relationship Id="rId6" Type="http://schemas.openxmlformats.org/officeDocument/2006/relationships/image" Target="../media/image263.png"/><Relationship Id="rId7" Type="http://schemas.openxmlformats.org/officeDocument/2006/relationships/image" Target="../media/image264.png"/><Relationship Id="rId8" Type="http://schemas.openxmlformats.org/officeDocument/2006/relationships/image" Target="../media/image265.png"/><Relationship Id="rId9" Type="http://schemas.openxmlformats.org/officeDocument/2006/relationships/image" Target="../media/image266.png"/><Relationship Id="rId10" Type="http://schemas.openxmlformats.org/officeDocument/2006/relationships/image" Target="../media/image26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4" Type="http://schemas.openxmlformats.org/officeDocument/2006/relationships/image" Target="../media/image272.png"/><Relationship Id="rId5" Type="http://schemas.openxmlformats.org/officeDocument/2006/relationships/image" Target="../media/image273.png"/><Relationship Id="rId6" Type="http://schemas.openxmlformats.org/officeDocument/2006/relationships/image" Target="../media/image274.png"/><Relationship Id="rId7" Type="http://schemas.openxmlformats.org/officeDocument/2006/relationships/image" Target="../media/image275.png"/><Relationship Id="rId8" Type="http://schemas.openxmlformats.org/officeDocument/2006/relationships/image" Target="../media/image129.jpg"/><Relationship Id="rId9" Type="http://schemas.openxmlformats.org/officeDocument/2006/relationships/image" Target="../media/image105.jpeg"/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4" Type="http://schemas.openxmlformats.org/officeDocument/2006/relationships/image" Target="../media/image277.png"/><Relationship Id="rId5" Type="http://schemas.openxmlformats.org/officeDocument/2006/relationships/image" Target="../media/image278.png"/><Relationship Id="rId6" Type="http://schemas.openxmlformats.org/officeDocument/2006/relationships/image" Target="../media/image279.png"/><Relationship Id="rId7" Type="http://schemas.openxmlformats.org/officeDocument/2006/relationships/image" Target="../media/image280.png"/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4" Type="http://schemas.openxmlformats.org/officeDocument/2006/relationships/image" Target="../media/image281.png"/><Relationship Id="rId5" Type="http://schemas.openxmlformats.org/officeDocument/2006/relationships/image" Target="../media/image282.png"/><Relationship Id="rId6" Type="http://schemas.openxmlformats.org/officeDocument/2006/relationships/image" Target="../media/image283.png"/><Relationship Id="rId7" Type="http://schemas.openxmlformats.org/officeDocument/2006/relationships/image" Target="../media/image284.png"/><Relationship Id="rId8" Type="http://schemas.openxmlformats.org/officeDocument/2006/relationships/image" Target="../media/image285.png"/><Relationship Id="rId9" Type="http://schemas.openxmlformats.org/officeDocument/2006/relationships/image" Target="../media/image286.png"/><Relationship Id="rId10" Type="http://schemas.openxmlformats.org/officeDocument/2006/relationships/image" Target="../media/image287.png"/><Relationship Id="rId11" Type="http://schemas.openxmlformats.org/officeDocument/2006/relationships/image" Target="../media/image288.png"/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4" Type="http://schemas.openxmlformats.org/officeDocument/2006/relationships/image" Target="../media/image281.png"/><Relationship Id="rId5" Type="http://schemas.openxmlformats.org/officeDocument/2006/relationships/image" Target="../media/image282.png"/><Relationship Id="rId6" Type="http://schemas.openxmlformats.org/officeDocument/2006/relationships/image" Target="../media/image289.png"/><Relationship Id="rId7" Type="http://schemas.openxmlformats.org/officeDocument/2006/relationships/image" Target="../media/image290.png"/><Relationship Id="rId8" Type="http://schemas.openxmlformats.org/officeDocument/2006/relationships/image" Target="../media/image291.png"/><Relationship Id="rId9" Type="http://schemas.openxmlformats.org/officeDocument/2006/relationships/image" Target="../media/image140.png"/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6.xml"/></Relationships>
</file>

<file path=ppt/slides/_rels/slide8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0.png"/><Relationship Id="rId12" Type="http://schemas.openxmlformats.org/officeDocument/2006/relationships/image" Target="../media/image140.png"/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2.png"/><Relationship Id="rId4" Type="http://schemas.openxmlformats.org/officeDocument/2006/relationships/image" Target="../media/image293.png"/><Relationship Id="rId5" Type="http://schemas.openxmlformats.org/officeDocument/2006/relationships/image" Target="../media/image294.png"/><Relationship Id="rId6" Type="http://schemas.openxmlformats.org/officeDocument/2006/relationships/image" Target="../media/image295.png"/><Relationship Id="rId7" Type="http://schemas.openxmlformats.org/officeDocument/2006/relationships/image" Target="../media/image277.png"/><Relationship Id="rId8" Type="http://schemas.openxmlformats.org/officeDocument/2006/relationships/image" Target="../media/image278.png"/><Relationship Id="rId9" Type="http://schemas.openxmlformats.org/officeDocument/2006/relationships/image" Target="../media/image296.png"/><Relationship Id="rId10" Type="http://schemas.openxmlformats.org/officeDocument/2006/relationships/image" Target="../media/image29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4" Type="http://schemas.openxmlformats.org/officeDocument/2006/relationships/image" Target="../media/image298.png"/><Relationship Id="rId5" Type="http://schemas.openxmlformats.org/officeDocument/2006/relationships/image" Target="../media/image299.png"/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image" Target="../media/image23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4.png"/><Relationship Id="rId3" Type="http://schemas.openxmlformats.org/officeDocument/2006/relationships/image" Target="../media/image23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4" Type="http://schemas.openxmlformats.org/officeDocument/2006/relationships/image" Target="../media/image300.png"/><Relationship Id="rId5" Type="http://schemas.openxmlformats.org/officeDocument/2006/relationships/image" Target="../media/image301.jpg"/><Relationship Id="rId1" Type="http://schemas.microsoft.com/office/2007/relationships/media" Target="../media/media7.mp4"/><Relationship Id="rId2" Type="http://schemas.openxmlformats.org/officeDocument/2006/relationships/video" Target="../media/media7.mp4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4" Type="http://schemas.openxmlformats.org/officeDocument/2006/relationships/image" Target="../media/image304.png"/><Relationship Id="rId5" Type="http://schemas.openxmlformats.org/officeDocument/2006/relationships/image" Target="../media/image305.png"/><Relationship Id="rId1" Type="http://schemas.openxmlformats.org/officeDocument/2006/relationships/slideLayout" Target="../slideLayouts/slideLayout123.xml"/><Relationship Id="rId2" Type="http://schemas.openxmlformats.org/officeDocument/2006/relationships/image" Target="../media/image302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jpeg"/><Relationship Id="rId4" Type="http://schemas.openxmlformats.org/officeDocument/2006/relationships/image" Target="../media/image309.jpeg"/><Relationship Id="rId5" Type="http://schemas.openxmlformats.org/officeDocument/2006/relationships/image" Target="../media/image120.jpeg"/><Relationship Id="rId6" Type="http://schemas.openxmlformats.org/officeDocument/2006/relationships/image" Target="../media/image108.png"/><Relationship Id="rId7" Type="http://schemas.openxmlformats.org/officeDocument/2006/relationships/image" Target="../media/image310.png"/><Relationship Id="rId8" Type="http://schemas.openxmlformats.org/officeDocument/2006/relationships/image" Target="../media/image111.jpeg"/><Relationship Id="rId1" Type="http://schemas.openxmlformats.org/officeDocument/2006/relationships/slideLayout" Target="../slideLayouts/slideLayout123.xml"/><Relationship Id="rId2" Type="http://schemas.openxmlformats.org/officeDocument/2006/relationships/image" Target="../media/image307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1.jpeg"/><Relationship Id="rId3" Type="http://schemas.openxmlformats.org/officeDocument/2006/relationships/image" Target="../media/image312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3.jpeg"/><Relationship Id="rId3" Type="http://schemas.openxmlformats.org/officeDocument/2006/relationships/image" Target="../media/image312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4.jpeg"/><Relationship Id="rId3" Type="http://schemas.openxmlformats.org/officeDocument/2006/relationships/image" Target="../media/image312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5.jpeg"/><Relationship Id="rId3" Type="http://schemas.openxmlformats.org/officeDocument/2006/relationships/image" Target="../media/image31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7.jpeg"/><Relationship Id="rId4" Type="http://schemas.openxmlformats.org/officeDocument/2006/relationships/image" Target="../media/image318.jpeg"/><Relationship Id="rId5" Type="http://schemas.openxmlformats.org/officeDocument/2006/relationships/image" Target="../media/image319.jpeg"/><Relationship Id="rId1" Type="http://schemas.openxmlformats.org/officeDocument/2006/relationships/slideLayout" Target="../slideLayouts/slideLayout57.xml"/><Relationship Id="rId2" Type="http://schemas.openxmlformats.org/officeDocument/2006/relationships/image" Target="../media/image31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4" Type="http://schemas.openxmlformats.org/officeDocument/2006/relationships/image" Target="../media/image321.png"/><Relationship Id="rId5" Type="http://schemas.openxmlformats.org/officeDocument/2006/relationships/image" Target="../media/image322.png"/><Relationship Id="rId6" Type="http://schemas.openxmlformats.org/officeDocument/2006/relationships/image" Target="../media/image323.png"/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3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4" Type="http://schemas.openxmlformats.org/officeDocument/2006/relationships/image" Target="../media/image325.png"/><Relationship Id="rId5" Type="http://schemas.openxmlformats.org/officeDocument/2006/relationships/image" Target="../media/image326.png"/><Relationship Id="rId6" Type="http://schemas.openxmlformats.org/officeDocument/2006/relationships/image" Target="../media/image327.png"/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3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4" Type="http://schemas.openxmlformats.org/officeDocument/2006/relationships/image" Target="../media/image325.png"/><Relationship Id="rId5" Type="http://schemas.openxmlformats.org/officeDocument/2006/relationships/image" Target="../media/image326.png"/><Relationship Id="rId6" Type="http://schemas.openxmlformats.org/officeDocument/2006/relationships/image" Target="../media/image327.png"/><Relationship Id="rId7" Type="http://schemas.openxmlformats.org/officeDocument/2006/relationships/image" Target="../media/image328.png"/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3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Relationship Id="rId2" Type="http://schemas.openxmlformats.org/officeDocument/2006/relationships/image" Target="../media/image329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Relationship Id="rId2" Type="http://schemas.openxmlformats.org/officeDocument/2006/relationships/chart" Target="../charts/char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Relationship Id="rId2" Type="http://schemas.openxmlformats.org/officeDocument/2006/relationships/image" Target="../media/image330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Relationship Id="rId2" Type="http://schemas.openxmlformats.org/officeDocument/2006/relationships/image" Target="../media/image331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Relationship Id="rId2" Type="http://schemas.openxmlformats.org/officeDocument/2006/relationships/image" Target="../media/image332.png"/><Relationship Id="rId3" Type="http://schemas.openxmlformats.org/officeDocument/2006/relationships/image" Target="../media/image333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4.png"/><Relationship Id="rId3" Type="http://schemas.openxmlformats.org/officeDocument/2006/relationships/image" Target="../media/image235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png"/><Relationship Id="rId4" Type="http://schemas.openxmlformats.org/officeDocument/2006/relationships/image" Target="../media/image335.jpeg"/><Relationship Id="rId5" Type="http://schemas.openxmlformats.org/officeDocument/2006/relationships/image" Target="../media/image336.jpeg"/><Relationship Id="rId6" Type="http://schemas.openxmlformats.org/officeDocument/2006/relationships/image" Target="../media/image337.jpe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10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7.png"/><Relationship Id="rId12" Type="http://schemas.openxmlformats.org/officeDocument/2006/relationships/image" Target="../media/image348.jpeg"/><Relationship Id="rId13" Type="http://schemas.openxmlformats.org/officeDocument/2006/relationships/image" Target="../media/image349.png"/><Relationship Id="rId14" Type="http://schemas.openxmlformats.org/officeDocument/2006/relationships/image" Target="../media/image350.png"/><Relationship Id="rId15" Type="http://schemas.openxmlformats.org/officeDocument/2006/relationships/image" Target="../media/image351.jpeg"/><Relationship Id="rId16" Type="http://schemas.openxmlformats.org/officeDocument/2006/relationships/image" Target="../media/image35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8.png"/><Relationship Id="rId3" Type="http://schemas.openxmlformats.org/officeDocument/2006/relationships/image" Target="../media/image339.png"/><Relationship Id="rId4" Type="http://schemas.openxmlformats.org/officeDocument/2006/relationships/image" Target="../media/image340.jpeg"/><Relationship Id="rId5" Type="http://schemas.openxmlformats.org/officeDocument/2006/relationships/image" Target="../media/image341.jpeg"/><Relationship Id="rId6" Type="http://schemas.openxmlformats.org/officeDocument/2006/relationships/image" Target="../media/image342.png"/><Relationship Id="rId7" Type="http://schemas.openxmlformats.org/officeDocument/2006/relationships/image" Target="../media/image343.jpeg"/><Relationship Id="rId8" Type="http://schemas.openxmlformats.org/officeDocument/2006/relationships/image" Target="../media/image344.png"/><Relationship Id="rId9" Type="http://schemas.openxmlformats.org/officeDocument/2006/relationships/image" Target="../media/image345.png"/><Relationship Id="rId10" Type="http://schemas.openxmlformats.org/officeDocument/2006/relationships/image" Target="../media/image346.png"/></Relationships>
</file>

<file path=ppt/slides/_rels/slide10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2.png"/><Relationship Id="rId12" Type="http://schemas.openxmlformats.org/officeDocument/2006/relationships/image" Target="../media/image357.png"/><Relationship Id="rId13" Type="http://schemas.openxmlformats.org/officeDocument/2006/relationships/image" Target="../media/image358.png"/><Relationship Id="rId14" Type="http://schemas.openxmlformats.org/officeDocument/2006/relationships/image" Target="../media/image359.png"/><Relationship Id="rId15" Type="http://schemas.openxmlformats.org/officeDocument/2006/relationships/image" Target="../media/image360.gif"/><Relationship Id="rId16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3.png"/><Relationship Id="rId4" Type="http://schemas.openxmlformats.org/officeDocument/2006/relationships/image" Target="../media/image339.png"/><Relationship Id="rId5" Type="http://schemas.openxmlformats.org/officeDocument/2006/relationships/image" Target="../media/image354.jpeg"/><Relationship Id="rId6" Type="http://schemas.openxmlformats.org/officeDocument/2006/relationships/image" Target="../media/image343.jpeg"/><Relationship Id="rId7" Type="http://schemas.openxmlformats.org/officeDocument/2006/relationships/image" Target="../media/image355.png"/><Relationship Id="rId8" Type="http://schemas.openxmlformats.org/officeDocument/2006/relationships/image" Target="../media/image345.png"/><Relationship Id="rId9" Type="http://schemas.openxmlformats.org/officeDocument/2006/relationships/image" Target="../media/image346.png"/><Relationship Id="rId10" Type="http://schemas.openxmlformats.org/officeDocument/2006/relationships/image" Target="../media/image35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jpeg"/><Relationship Id="rId4" Type="http://schemas.openxmlformats.org/officeDocument/2006/relationships/image" Target="../media/image364.jpeg"/><Relationship Id="rId5" Type="http://schemas.openxmlformats.org/officeDocument/2006/relationships/image" Target="../media/image365.jpeg"/><Relationship Id="rId6" Type="http://schemas.openxmlformats.org/officeDocument/2006/relationships/image" Target="../media/image36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67.png"/><Relationship Id="rId1" Type="http://schemas.microsoft.com/office/2007/relationships/media" Target="../media/media8.mov"/><Relationship Id="rId2" Type="http://schemas.openxmlformats.org/officeDocument/2006/relationships/video" Target="../media/media8.mov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69.png"/><Relationship Id="rId1" Type="http://schemas.microsoft.com/office/2007/relationships/media" Target="../media/media9.mov"/><Relationship Id="rId2" Type="http://schemas.openxmlformats.org/officeDocument/2006/relationships/video" Target="../media/media9.mov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71.png"/><Relationship Id="rId1" Type="http://schemas.microsoft.com/office/2007/relationships/media" Target="../media/media10.mov"/><Relationship Id="rId2" Type="http://schemas.openxmlformats.org/officeDocument/2006/relationships/video" Target="../media/media10.mov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2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73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4" Type="http://schemas.openxmlformats.org/officeDocument/2006/relationships/image" Target="../media/image375.jpeg"/><Relationship Id="rId5" Type="http://schemas.openxmlformats.org/officeDocument/2006/relationships/image" Target="../media/image37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7.png"/><Relationship Id="rId3" Type="http://schemas.openxmlformats.org/officeDocument/2006/relationships/image" Target="../media/image378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9.png"/><Relationship Id="rId3" Type="http://schemas.openxmlformats.org/officeDocument/2006/relationships/image" Target="../media/image380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81.png"/><Relationship Id="rId5" Type="http://schemas.openxmlformats.org/officeDocument/2006/relationships/image" Target="../media/image382.jpg"/><Relationship Id="rId1" Type="http://schemas.microsoft.com/office/2007/relationships/media" Target="../media/media11.m4v"/><Relationship Id="rId2" Type="http://schemas.openxmlformats.org/officeDocument/2006/relationships/video" Target="../media/media11.m4v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3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84.png"/><Relationship Id="rId5" Type="http://schemas.openxmlformats.org/officeDocument/2006/relationships/image" Target="../media/image385.png"/><Relationship Id="rId1" Type="http://schemas.microsoft.com/office/2007/relationships/media" Target="../media/media12.mov"/><Relationship Id="rId2" Type="http://schemas.openxmlformats.org/officeDocument/2006/relationships/video" Target="../media/media12.mov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6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7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390.png"/><Relationship Id="rId5" Type="http://schemas.openxmlformats.org/officeDocument/2006/relationships/image" Target="../media/image391.png"/><Relationship Id="rId6" Type="http://schemas.openxmlformats.org/officeDocument/2006/relationships/image" Target="../media/image17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9.jpg"/></Relationships>
</file>

<file path=ppt/slides/_rels/slide1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2.png"/><Relationship Id="rId12" Type="http://schemas.openxmlformats.org/officeDocument/2006/relationships/image" Target="../media/image103.png"/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96.jpeg"/><Relationship Id="rId3" Type="http://schemas.openxmlformats.org/officeDocument/2006/relationships/image" Target="../media/image97.jpeg"/><Relationship Id="rId4" Type="http://schemas.openxmlformats.org/officeDocument/2006/relationships/image" Target="../media/image98.jpeg"/><Relationship Id="rId5" Type="http://schemas.openxmlformats.org/officeDocument/2006/relationships/image" Target="../media/image99.jpeg"/><Relationship Id="rId6" Type="http://schemas.openxmlformats.org/officeDocument/2006/relationships/image" Target="../media/image100.jpeg"/><Relationship Id="rId7" Type="http://schemas.openxmlformats.org/officeDocument/2006/relationships/image" Target="../media/image101.jpeg"/><Relationship Id="rId8" Type="http://schemas.openxmlformats.org/officeDocument/2006/relationships/image" Target="../media/image44.png"/><Relationship Id="rId9" Type="http://schemas.openxmlformats.org/officeDocument/2006/relationships/image" Target="../media/image49.png"/><Relationship Id="rId10" Type="http://schemas.openxmlformats.org/officeDocument/2006/relationships/image" Target="../media/image53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8.jpeg"/><Relationship Id="rId3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verGliderIma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1799" y="-42334"/>
            <a:ext cx="9155799" cy="624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56962"/>
            <a:ext cx="899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/>
              <a:t>U.S. Integrated Ocean Observing System:</a:t>
            </a:r>
          </a:p>
          <a:p>
            <a:pPr algn="r"/>
            <a:endParaRPr lang="en-US" sz="800" b="1" dirty="0" smtClean="0"/>
          </a:p>
          <a:p>
            <a:pPr algn="r"/>
            <a:r>
              <a:rPr lang="en-US" sz="3200" b="1" i="1" dirty="0" smtClean="0"/>
              <a:t>Regional Implementation, </a:t>
            </a:r>
          </a:p>
          <a:p>
            <a:pPr algn="r"/>
            <a:r>
              <a:rPr lang="en-US" sz="3200" b="1" i="1" dirty="0" smtClean="0"/>
              <a:t>Science and Applications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4343400"/>
            <a:ext cx="4724400" cy="16927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Scott Glenn &amp;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Hugh Roarty</a:t>
            </a:r>
          </a:p>
          <a:p>
            <a:r>
              <a:rPr lang="en-US" sz="800" dirty="0" smtClean="0">
                <a:solidFill>
                  <a:schemeClr val="bg1"/>
                </a:solidFill>
              </a:rPr>
              <a:t> </a:t>
            </a:r>
            <a:endParaRPr lang="en-US" sz="800" u="sng" dirty="0" smtClean="0">
              <a:solidFill>
                <a:schemeClr val="bg1"/>
              </a:solidFill>
            </a:endParaRPr>
          </a:p>
          <a:p>
            <a:r>
              <a:rPr lang="en-US" sz="2400" i="1" dirty="0" smtClean="0">
                <a:solidFill>
                  <a:schemeClr val="bg1"/>
                </a:solidFill>
              </a:rPr>
              <a:t>Rutgers University</a:t>
            </a:r>
          </a:p>
          <a:p>
            <a:r>
              <a:rPr lang="en-US" sz="2400" b="1" i="1" dirty="0" smtClean="0">
                <a:solidFill>
                  <a:schemeClr val="bg1"/>
                </a:solidFill>
              </a:rPr>
              <a:t>“The Ocean is Our Classroom”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8119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586" t="9706" b="29321"/>
          <a:stretch/>
        </p:blipFill>
        <p:spPr>
          <a:xfrm>
            <a:off x="-29864" y="0"/>
            <a:ext cx="9173863" cy="6223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76600" y="274638"/>
            <a:ext cx="464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Today’s Outline</a:t>
            </a:r>
            <a:endParaRPr lang="en-US" sz="5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76600" y="1417637"/>
            <a:ext cx="5410200" cy="4525963"/>
          </a:xfrm>
        </p:spPr>
        <p:txBody>
          <a:bodyPr/>
          <a:lstStyle/>
          <a:p>
            <a:r>
              <a:rPr lang="en-US" dirty="0" smtClean="0"/>
              <a:t>Regional Implementation</a:t>
            </a:r>
          </a:p>
          <a:p>
            <a:r>
              <a:rPr lang="en-US" dirty="0" smtClean="0"/>
              <a:t>Search and Rescue</a:t>
            </a:r>
          </a:p>
          <a:p>
            <a:r>
              <a:rPr lang="en-US" dirty="0" smtClean="0"/>
              <a:t>Oil Spill Response</a:t>
            </a:r>
          </a:p>
          <a:p>
            <a:r>
              <a:rPr lang="en-US" dirty="0" smtClean="0"/>
              <a:t>Resiliency</a:t>
            </a:r>
          </a:p>
          <a:p>
            <a:r>
              <a:rPr lang="en-US" dirty="0" smtClean="0"/>
              <a:t>Storms</a:t>
            </a:r>
          </a:p>
          <a:p>
            <a:r>
              <a:rPr lang="en-US" dirty="0" smtClean="0"/>
              <a:t>Vessel Tracking</a:t>
            </a:r>
            <a:endParaRPr lang="en-US" dirty="0"/>
          </a:p>
        </p:txBody>
      </p:sp>
      <p:pic>
        <p:nvPicPr>
          <p:cNvPr id="8" name="Picture 7" descr="ntu_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505200"/>
            <a:ext cx="2517648" cy="251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6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anorama_imc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9155938" cy="4495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3000" y="5029074"/>
            <a:ext cx="7848600" cy="203132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000" b="1" dirty="0" smtClean="0"/>
              <a:t>Dr. Scott Glenn</a:t>
            </a:r>
          </a:p>
          <a:p>
            <a:r>
              <a:rPr lang="en-US" sz="1800" dirty="0" smtClean="0"/>
              <a:t>Distinguished Professor</a:t>
            </a:r>
          </a:p>
          <a:p>
            <a:r>
              <a:rPr lang="en-US" sz="1800" dirty="0" smtClean="0"/>
              <a:t>MARACOOS Principal Investigator</a:t>
            </a:r>
          </a:p>
          <a:p>
            <a:r>
              <a:rPr lang="en-US" sz="1800" dirty="0" err="1" smtClean="0"/>
              <a:t>glenn@marine.rutgers.edu</a:t>
            </a:r>
            <a:endParaRPr lang="en-US" sz="1800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r>
              <a:rPr lang="en-US" sz="2000" b="1" dirty="0" smtClean="0"/>
              <a:t>Dr. Hugh Roarty</a:t>
            </a:r>
          </a:p>
          <a:p>
            <a:r>
              <a:rPr lang="en-US" sz="1800" dirty="0" smtClean="0"/>
              <a:t>Operations Center Director</a:t>
            </a:r>
          </a:p>
          <a:p>
            <a:r>
              <a:rPr lang="en-US" sz="1800" dirty="0" smtClean="0"/>
              <a:t>MARACOOS HFR Coordinator</a:t>
            </a:r>
          </a:p>
          <a:p>
            <a:r>
              <a:rPr lang="en-US" sz="1800" dirty="0" err="1" smtClean="0"/>
              <a:t>hroarty@marine.rutgers.edu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3318934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Rutgers University (RU)</a:t>
            </a:r>
            <a:br>
              <a:rPr lang="en-US" sz="2000" b="1" dirty="0"/>
            </a:br>
            <a:r>
              <a:rPr lang="en-US" sz="2000" b="1" dirty="0" smtClean="0"/>
              <a:t>Center for </a:t>
            </a:r>
            <a:r>
              <a:rPr lang="en-US" sz="2000" b="1" dirty="0"/>
              <a:t>Ocean Observation </a:t>
            </a:r>
            <a:r>
              <a:rPr lang="en-US" sz="2000" b="1" dirty="0" smtClean="0"/>
              <a:t>Labs </a:t>
            </a:r>
            <a:r>
              <a:rPr lang="en-US" sz="2000" b="1" dirty="0"/>
              <a:t>(COOL)</a:t>
            </a:r>
            <a:br>
              <a:rPr lang="en-US" sz="2000" b="1" dirty="0"/>
            </a:br>
            <a:r>
              <a:rPr lang="en-US" sz="1800" dirty="0"/>
              <a:t>Institute of Marine and Coastal Sciences (IMCS</a:t>
            </a:r>
            <a:r>
              <a:rPr lang="en-US" sz="1800" dirty="0" smtClean="0"/>
              <a:t>)</a:t>
            </a:r>
          </a:p>
          <a:p>
            <a:pPr algn="ctr"/>
            <a:r>
              <a:rPr lang="en-US" sz="1800" dirty="0" smtClean="0"/>
              <a:t>School of Environmental and Biological Sciences (SEBS)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71 Dudley Road, New </a:t>
            </a:r>
            <a:r>
              <a:rPr lang="en-US" sz="1800" dirty="0"/>
              <a:t>Brunswick, New Jersey, </a:t>
            </a:r>
            <a:r>
              <a:rPr lang="en-US" sz="1800" dirty="0" smtClean="0"/>
              <a:t>USA</a:t>
            </a:r>
          </a:p>
          <a:p>
            <a:pPr algn="ctr"/>
            <a:r>
              <a:rPr lang="en-US" sz="1800" dirty="0" smtClean="0"/>
              <a:t>http://</a:t>
            </a:r>
            <a:r>
              <a:rPr lang="en-US" sz="1800" dirty="0" err="1" smtClean="0"/>
              <a:t>rucool.marine.rutgers.edu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4824"/>
            <a:ext cx="61159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24 Years of Ocean Observing at:</a:t>
            </a:r>
            <a:endParaRPr lang="en-US" sz="3200" dirty="0"/>
          </a:p>
        </p:txBody>
      </p:sp>
      <p:pic>
        <p:nvPicPr>
          <p:cNvPr id="2" name="Picture 1" descr="Screen Shot 2014-04-05 at 3.01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52800"/>
            <a:ext cx="1524000" cy="852535"/>
          </a:xfrm>
          <a:prstGeom prst="rect">
            <a:avLst/>
          </a:prstGeom>
        </p:spPr>
      </p:pic>
      <p:pic>
        <p:nvPicPr>
          <p:cNvPr id="8" name="Picture 9" descr="Screen shot 2012-02-19 at 1.33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505200"/>
            <a:ext cx="1447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3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4038600" cy="2171700"/>
          </a:xfrm>
          <a:prstGeom prst="rect">
            <a:avLst/>
          </a:prstGeom>
          <a:noFill/>
          <a:ln>
            <a:noFill/>
          </a:ln>
          <a:effectLst>
            <a:outerShdw blurRad="127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990600"/>
            <a:ext cx="4038600" cy="2171700"/>
          </a:xfrm>
          <a:prstGeom prst="rect">
            <a:avLst/>
          </a:prstGeom>
          <a:noFill/>
          <a:ln>
            <a:noFill/>
          </a:ln>
          <a:effectLst>
            <a:outerShdw blurRad="127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_3385_150e6f59e87c3a99d7d1b94a1fb46e7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38340"/>
            <a:ext cx="4267200" cy="212906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76400" y="16205200"/>
            <a:ext cx="21894800" cy="292100"/>
          </a:xfrm>
          <a:prstGeom prst="rect">
            <a:avLst/>
          </a:prstGeom>
          <a:noFill/>
          <a:ln>
            <a:noFill/>
          </a:ln>
          <a:effectLst>
            <a:outerShdw blurRad="127000" dist="63499" dir="3060009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world-water-map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3682603"/>
            <a:ext cx="3505200" cy="2103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00" y="0"/>
            <a:ext cx="913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800" b="1" dirty="0" smtClean="0">
                <a:solidFill>
                  <a:srgbClr val="000000"/>
                </a:solidFill>
                <a:ea typeface="Geneva" charset="0"/>
                <a:cs typeface="Geneva" charset="0"/>
              </a:rPr>
              <a:t>The 2050 Grand Challenge for our Students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124200"/>
            <a:ext cx="2407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000000"/>
                </a:solidFill>
                <a:ea typeface="Geneva" charset="0"/>
                <a:cs typeface="Geneva" charset="0"/>
              </a:rPr>
              <a:t>…Transform This…</a:t>
            </a:r>
            <a:endParaRPr lang="en-US" sz="2000" dirty="0">
              <a:solidFill>
                <a:srgbClr val="000000"/>
              </a:solidFill>
              <a:ea typeface="Geneva" charset="0"/>
              <a:cs typeface="Genev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614" y="3124200"/>
            <a:ext cx="1676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000000"/>
                </a:solidFill>
                <a:ea typeface="Geneva" charset="0"/>
                <a:cs typeface="Geneva" charset="0"/>
              </a:rPr>
              <a:t>…Into This…</a:t>
            </a:r>
            <a:endParaRPr lang="en-US" sz="2000" dirty="0">
              <a:solidFill>
                <a:srgbClr val="000000"/>
              </a:solidFill>
              <a:ea typeface="Geneva" charset="0"/>
              <a:cs typeface="Geneva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6200" y="5867400"/>
            <a:ext cx="5230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000000"/>
                </a:solidFill>
                <a:ea typeface="Geneva" charset="0"/>
                <a:cs typeface="Geneva" charset="0"/>
              </a:rPr>
              <a:t>…While the Human Population is Growing…</a:t>
            </a:r>
            <a:endParaRPr lang="en-US" sz="2000" dirty="0">
              <a:solidFill>
                <a:srgbClr val="000000"/>
              </a:solidFill>
              <a:ea typeface="Geneva" charset="0"/>
              <a:cs typeface="Geneva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1600" y="5867400"/>
            <a:ext cx="3577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000000"/>
                </a:solidFill>
                <a:ea typeface="Geneva" charset="0"/>
                <a:cs typeface="Geneva" charset="0"/>
              </a:rPr>
              <a:t> …And the Earth is Changing.</a:t>
            </a:r>
            <a:endParaRPr lang="en-US" sz="2000" dirty="0">
              <a:solidFill>
                <a:srgbClr val="000000"/>
              </a:solidFill>
              <a:ea typeface="Geneva" charset="0"/>
              <a:cs typeface="Genev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5490940"/>
            <a:ext cx="3177450" cy="369332"/>
          </a:xfrm>
          <a:prstGeom prst="rect">
            <a:avLst/>
          </a:prstGeom>
          <a:solidFill>
            <a:srgbClr val="72BFC5"/>
          </a:solidFill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i="1" dirty="0" smtClean="0">
                <a:solidFill>
                  <a:srgbClr val="FFFF00"/>
                </a:solidFill>
                <a:ea typeface="Geneva" charset="0"/>
                <a:cs typeface="Geneva" charset="0"/>
              </a:rPr>
              <a:t>Projected Population Growth</a:t>
            </a:r>
            <a:endParaRPr lang="en-US" sz="1800" i="1" dirty="0">
              <a:solidFill>
                <a:srgbClr val="FFFF00"/>
              </a:solidFill>
              <a:ea typeface="Geneva" charset="0"/>
              <a:cs typeface="Geneva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00" y="621268"/>
            <a:ext cx="913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ea typeface="Geneva" charset="0"/>
                <a:cs typeface="Geneva" charset="0"/>
              </a:rPr>
              <a:t>During the Professional Lifetimes of Today’s Students, …</a:t>
            </a:r>
            <a:endParaRPr lang="en-US" sz="2000" dirty="0">
              <a:solidFill>
                <a:srgbClr val="000000"/>
              </a:solidFill>
              <a:ea typeface="Geneva" charset="0"/>
              <a:cs typeface="Geneva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92954" y="5498068"/>
            <a:ext cx="277484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i="1" dirty="0" smtClean="0">
                <a:solidFill>
                  <a:srgbClr val="FFFF00"/>
                </a:solidFill>
                <a:ea typeface="Geneva" charset="0"/>
                <a:cs typeface="Geneva" charset="0"/>
              </a:rPr>
              <a:t>Projected Water Scarcity</a:t>
            </a:r>
            <a:endParaRPr lang="en-US" sz="1800" i="1" dirty="0">
              <a:solidFill>
                <a:srgbClr val="FFFF00"/>
              </a:solidFill>
              <a:ea typeface="Geneva" charset="0"/>
              <a:cs typeface="Geneva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3600" y="2831068"/>
            <a:ext cx="2112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i="1" dirty="0" smtClean="0">
                <a:solidFill>
                  <a:srgbClr val="FFFF00"/>
                </a:solidFill>
                <a:ea typeface="Geneva" charset="0"/>
                <a:cs typeface="Geneva" charset="0"/>
              </a:rPr>
              <a:t>The Earth at Night</a:t>
            </a:r>
            <a:endParaRPr lang="en-US" sz="1800" i="1" dirty="0">
              <a:solidFill>
                <a:srgbClr val="FFFF00"/>
              </a:solidFill>
              <a:ea typeface="Geneva" charset="0"/>
              <a:cs typeface="Genev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77816" y="2831068"/>
            <a:ext cx="206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i="1" dirty="0" smtClean="0">
                <a:solidFill>
                  <a:srgbClr val="FFFF00"/>
                </a:solidFill>
                <a:ea typeface="Geneva" charset="0"/>
                <a:cs typeface="Geneva" charset="0"/>
              </a:rPr>
              <a:t>Global Population</a:t>
            </a:r>
            <a:endParaRPr lang="en-US" sz="1800" i="1" dirty="0">
              <a:solidFill>
                <a:srgbClr val="FFFF00"/>
              </a:solidFill>
              <a:ea typeface="Geneva" charset="0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01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5867400"/>
            <a:ext cx="9144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5334000" y="2857496"/>
            <a:ext cx="9906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FFFF"/>
                </a:solidFill>
                <a:latin typeface="Calibri"/>
              </a:rPr>
              <a:t>Vessels - </a:t>
            </a:r>
          </a:p>
          <a:p>
            <a:endParaRPr lang="en-US" sz="1400">
              <a:solidFill>
                <a:srgbClr val="FFFFFF"/>
              </a:solidFill>
              <a:latin typeface="Calibri"/>
            </a:endParaRPr>
          </a:p>
          <a:p>
            <a:r>
              <a:rPr lang="en-US" sz="1400">
                <a:solidFill>
                  <a:srgbClr val="FFFFFF"/>
                </a:solidFill>
                <a:latin typeface="Calibri"/>
              </a:rPr>
              <a:t>Satellite</a:t>
            </a:r>
          </a:p>
        </p:txBody>
      </p:sp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6027738" y="3640128"/>
            <a:ext cx="149225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Satellite</a:t>
            </a:r>
          </a:p>
        </p:txBody>
      </p:sp>
      <p:sp>
        <p:nvSpPr>
          <p:cNvPr id="19461" name="TextBox 8"/>
          <p:cNvSpPr txBox="1">
            <a:spLocks noChangeArrowheads="1"/>
          </p:cNvSpPr>
          <p:nvPr/>
        </p:nvSpPr>
        <p:spPr bwMode="auto">
          <a:xfrm>
            <a:off x="6027738" y="3959215"/>
            <a:ext cx="11779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Ships/ Vessels</a:t>
            </a:r>
          </a:p>
        </p:txBody>
      </p:sp>
      <p:sp>
        <p:nvSpPr>
          <p:cNvPr id="19462" name="TextBox 9"/>
          <p:cNvSpPr txBox="1">
            <a:spLocks noChangeArrowheads="1"/>
          </p:cNvSpPr>
          <p:nvPr/>
        </p:nvSpPr>
        <p:spPr bwMode="auto">
          <a:xfrm>
            <a:off x="6027738" y="4278303"/>
            <a:ext cx="11001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REMUS</a:t>
            </a:r>
          </a:p>
        </p:txBody>
      </p:sp>
      <p:sp>
        <p:nvSpPr>
          <p:cNvPr id="19463" name="TextBox 10"/>
          <p:cNvSpPr txBox="1">
            <a:spLocks noChangeArrowheads="1"/>
          </p:cNvSpPr>
          <p:nvPr/>
        </p:nvSpPr>
        <p:spPr bwMode="auto">
          <a:xfrm>
            <a:off x="6027738" y="4597390"/>
            <a:ext cx="8636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Modeling</a:t>
            </a:r>
          </a:p>
        </p:txBody>
      </p:sp>
      <p:sp>
        <p:nvSpPr>
          <p:cNvPr id="19464" name="TextBox 11"/>
          <p:cNvSpPr txBox="1">
            <a:spLocks noChangeArrowheads="1"/>
          </p:cNvSpPr>
          <p:nvPr/>
        </p:nvSpPr>
        <p:spPr bwMode="auto">
          <a:xfrm>
            <a:off x="6027738" y="4916478"/>
            <a:ext cx="10207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Leadership</a:t>
            </a:r>
          </a:p>
        </p:txBody>
      </p:sp>
      <p:sp>
        <p:nvSpPr>
          <p:cNvPr id="19465" name="TextBox 12"/>
          <p:cNvSpPr txBox="1">
            <a:spLocks noChangeArrowheads="1"/>
          </p:cNvSpPr>
          <p:nvPr/>
        </p:nvSpPr>
        <p:spPr bwMode="auto">
          <a:xfrm>
            <a:off x="7440613" y="3640128"/>
            <a:ext cx="708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CODAR</a:t>
            </a: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7440613" y="3959215"/>
            <a:ext cx="7080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Glider</a:t>
            </a:r>
          </a:p>
        </p:txBody>
      </p:sp>
      <p:sp>
        <p:nvSpPr>
          <p:cNvPr id="19467" name="TextBox 14"/>
          <p:cNvSpPr txBox="1">
            <a:spLocks noChangeArrowheads="1"/>
          </p:cNvSpPr>
          <p:nvPr/>
        </p:nvSpPr>
        <p:spPr bwMode="auto">
          <a:xfrm>
            <a:off x="7440613" y="4278303"/>
            <a:ext cx="7874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Calibri"/>
              </a:rPr>
              <a:t>Data Vis.</a:t>
            </a:r>
          </a:p>
        </p:txBody>
      </p:sp>
      <p:sp>
        <p:nvSpPr>
          <p:cNvPr id="19468" name="TextBox 15"/>
          <p:cNvSpPr txBox="1">
            <a:spLocks noChangeArrowheads="1"/>
          </p:cNvSpPr>
          <p:nvPr/>
        </p:nvSpPr>
        <p:spPr bwMode="auto">
          <a:xfrm>
            <a:off x="7440613" y="4597390"/>
            <a:ext cx="708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Security</a:t>
            </a:r>
          </a:p>
        </p:txBody>
      </p:sp>
      <p:sp>
        <p:nvSpPr>
          <p:cNvPr id="19469" name="TextBox 16"/>
          <p:cNvSpPr txBox="1">
            <a:spLocks noChangeArrowheads="1"/>
          </p:cNvSpPr>
          <p:nvPr/>
        </p:nvSpPr>
        <p:spPr bwMode="auto">
          <a:xfrm>
            <a:off x="7440613" y="4916478"/>
            <a:ext cx="8651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Calibri"/>
              </a:rPr>
              <a:t>Education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91200" y="3481378"/>
            <a:ext cx="2436813" cy="183356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058" y="778935"/>
            <a:ext cx="2702628" cy="10922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50800" algn="ctr" rotWithShape="0">
              <a:srgbClr val="000000">
                <a:alpha val="20999"/>
              </a:srgbClr>
            </a:outerShdw>
          </a:effectLst>
        </p:spPr>
      </p:pic>
      <p:sp>
        <p:nvSpPr>
          <p:cNvPr id="19479" name="TextBox 30"/>
          <p:cNvSpPr txBox="1">
            <a:spLocks noChangeArrowheads="1"/>
          </p:cNvSpPr>
          <p:nvPr/>
        </p:nvSpPr>
        <p:spPr bwMode="auto">
          <a:xfrm>
            <a:off x="2924175" y="762000"/>
            <a:ext cx="2105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Global Component</a:t>
            </a:r>
          </a:p>
        </p:txBody>
      </p:sp>
      <p:sp>
        <p:nvSpPr>
          <p:cNvPr id="19480" name="TextBox 31"/>
          <p:cNvSpPr txBox="1">
            <a:spLocks noChangeArrowheads="1"/>
          </p:cNvSpPr>
          <p:nvPr/>
        </p:nvSpPr>
        <p:spPr bwMode="auto">
          <a:xfrm>
            <a:off x="2590800" y="1946853"/>
            <a:ext cx="2314575" cy="91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National Component</a:t>
            </a:r>
          </a:p>
        </p:txBody>
      </p:sp>
      <p:sp>
        <p:nvSpPr>
          <p:cNvPr id="19481" name="TextBox 32"/>
          <p:cNvSpPr txBox="1">
            <a:spLocks noChangeArrowheads="1"/>
          </p:cNvSpPr>
          <p:nvPr/>
        </p:nvSpPr>
        <p:spPr bwMode="auto">
          <a:xfrm>
            <a:off x="825500" y="2209800"/>
            <a:ext cx="20701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</a:rPr>
              <a:t>Regional Component</a:t>
            </a:r>
          </a:p>
        </p:txBody>
      </p:sp>
      <p:sp>
        <p:nvSpPr>
          <p:cNvPr id="19482" name="TextBox 33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Calibri"/>
              </a:rPr>
              <a:t>U.S. Integrated Ocean Observing System (IOOS)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3040063" y="1552571"/>
            <a:ext cx="979487" cy="2825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6" name="Right Arrow 35"/>
          <p:cNvSpPr/>
          <p:nvPr/>
        </p:nvSpPr>
        <p:spPr>
          <a:xfrm rot="1837255">
            <a:off x="3530600" y="2882896"/>
            <a:ext cx="977900" cy="23971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37" name="Right Arrow 36"/>
          <p:cNvSpPr/>
          <p:nvPr/>
        </p:nvSpPr>
        <p:spPr>
          <a:xfrm rot="5400000">
            <a:off x="196057" y="2518565"/>
            <a:ext cx="977900" cy="2809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9487" name="TextBox 38"/>
          <p:cNvSpPr txBox="1">
            <a:spLocks noChangeArrowheads="1"/>
          </p:cNvSpPr>
          <p:nvPr/>
        </p:nvSpPr>
        <p:spPr bwMode="auto">
          <a:xfrm>
            <a:off x="4953000" y="5715000"/>
            <a:ext cx="37565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Calibri"/>
              </a:rPr>
              <a:t>17 U.S. Federal Agencies</a:t>
            </a:r>
          </a:p>
        </p:txBody>
      </p:sp>
      <p:sp>
        <p:nvSpPr>
          <p:cNvPr id="19488" name="TextBox 39"/>
          <p:cNvSpPr txBox="1">
            <a:spLocks noChangeArrowheads="1"/>
          </p:cNvSpPr>
          <p:nvPr/>
        </p:nvSpPr>
        <p:spPr bwMode="auto">
          <a:xfrm>
            <a:off x="257175" y="5715000"/>
            <a:ext cx="36825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Calibri"/>
              </a:rPr>
              <a:t>11 Regional Associations</a:t>
            </a:r>
          </a:p>
        </p:txBody>
      </p:sp>
      <p:pic>
        <p:nvPicPr>
          <p:cNvPr id="2" name="Picture 1" descr="BOEMR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56" y="4533049"/>
            <a:ext cx="597477" cy="597477"/>
          </a:xfrm>
          <a:prstGeom prst="rect">
            <a:avLst/>
          </a:prstGeom>
        </p:spPr>
      </p:pic>
      <p:pic>
        <p:nvPicPr>
          <p:cNvPr id="3" name="Picture 2" descr="CSREES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670" y="5194997"/>
            <a:ext cx="543598" cy="543598"/>
          </a:xfrm>
          <a:prstGeom prst="rect">
            <a:avLst/>
          </a:prstGeom>
        </p:spPr>
      </p:pic>
      <p:pic>
        <p:nvPicPr>
          <p:cNvPr id="4" name="Picture 3" descr="DO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836" y="3782552"/>
            <a:ext cx="615757" cy="615757"/>
          </a:xfrm>
          <a:prstGeom prst="rect">
            <a:avLst/>
          </a:prstGeom>
        </p:spPr>
      </p:pic>
      <p:pic>
        <p:nvPicPr>
          <p:cNvPr id="5" name="Picture 4" descr="DOS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77" y="4531269"/>
            <a:ext cx="583045" cy="583045"/>
          </a:xfrm>
          <a:prstGeom prst="rect">
            <a:avLst/>
          </a:prstGeom>
        </p:spPr>
      </p:pic>
      <p:pic>
        <p:nvPicPr>
          <p:cNvPr id="6" name="Picture 5" descr="DOT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38" y="4527378"/>
            <a:ext cx="589779" cy="589779"/>
          </a:xfrm>
          <a:prstGeom prst="rect">
            <a:avLst/>
          </a:prstGeom>
        </p:spPr>
      </p:pic>
      <p:pic>
        <p:nvPicPr>
          <p:cNvPr id="7" name="Picture 6" descr="EP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17" y="4501208"/>
            <a:ext cx="595552" cy="595552"/>
          </a:xfrm>
          <a:prstGeom prst="rect">
            <a:avLst/>
          </a:prstGeom>
        </p:spPr>
      </p:pic>
      <p:pic>
        <p:nvPicPr>
          <p:cNvPr id="8" name="Picture 7" descr="FDA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613" y="4596990"/>
            <a:ext cx="977013" cy="394469"/>
          </a:xfrm>
          <a:prstGeom prst="rect">
            <a:avLst/>
          </a:prstGeom>
        </p:spPr>
      </p:pic>
      <p:pic>
        <p:nvPicPr>
          <p:cNvPr id="9" name="Picture 8" descr="JCS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458" y="5180076"/>
            <a:ext cx="562845" cy="562845"/>
          </a:xfrm>
          <a:prstGeom prst="rect">
            <a:avLst/>
          </a:prstGeom>
        </p:spPr>
      </p:pic>
      <p:pic>
        <p:nvPicPr>
          <p:cNvPr id="10" name="Picture 9" descr="MMC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290" y="5168005"/>
            <a:ext cx="596516" cy="596516"/>
          </a:xfrm>
          <a:prstGeom prst="rect">
            <a:avLst/>
          </a:prstGeom>
        </p:spPr>
      </p:pic>
      <p:pic>
        <p:nvPicPr>
          <p:cNvPr id="11" name="Picture 10" descr="NASA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04" y="3076306"/>
            <a:ext cx="693690" cy="693690"/>
          </a:xfrm>
          <a:prstGeom prst="rect">
            <a:avLst/>
          </a:prstGeom>
        </p:spPr>
      </p:pic>
      <p:pic>
        <p:nvPicPr>
          <p:cNvPr id="12" name="Picture 11" descr="NOA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49" y="3109982"/>
            <a:ext cx="626342" cy="626342"/>
          </a:xfrm>
          <a:prstGeom prst="rect">
            <a:avLst/>
          </a:prstGeom>
        </p:spPr>
      </p:pic>
      <p:pic>
        <p:nvPicPr>
          <p:cNvPr id="13" name="Picture 12" descr="NSF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439" y="3130573"/>
            <a:ext cx="593629" cy="593629"/>
          </a:xfrm>
          <a:prstGeom prst="rect">
            <a:avLst/>
          </a:prstGeom>
        </p:spPr>
      </p:pic>
      <p:pic>
        <p:nvPicPr>
          <p:cNvPr id="14" name="Picture 13" descr="ONR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04" y="3139869"/>
            <a:ext cx="1234403" cy="554537"/>
          </a:xfrm>
          <a:prstGeom prst="rect">
            <a:avLst/>
          </a:prstGeom>
        </p:spPr>
      </p:pic>
      <p:pic>
        <p:nvPicPr>
          <p:cNvPr id="15" name="Picture 14" descr="USACE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594" y="3759888"/>
            <a:ext cx="691765" cy="691765"/>
          </a:xfrm>
          <a:prstGeom prst="rect">
            <a:avLst/>
          </a:prstGeom>
        </p:spPr>
      </p:pic>
      <p:pic>
        <p:nvPicPr>
          <p:cNvPr id="16" name="Picture 15" descr="USARC.gi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914" y="3817089"/>
            <a:ext cx="608063" cy="608063"/>
          </a:xfrm>
          <a:prstGeom prst="rect">
            <a:avLst/>
          </a:prstGeom>
        </p:spPr>
      </p:pic>
      <p:pic>
        <p:nvPicPr>
          <p:cNvPr id="17" name="Picture 16" descr="USCG.gif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913" y="3785054"/>
            <a:ext cx="623455" cy="623455"/>
          </a:xfrm>
          <a:prstGeom prst="rect">
            <a:avLst/>
          </a:prstGeom>
        </p:spPr>
      </p:pic>
      <p:pic>
        <p:nvPicPr>
          <p:cNvPr id="19" name="Picture 18" descr="USGS.gi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774" y="5265951"/>
            <a:ext cx="1250394" cy="459894"/>
          </a:xfrm>
          <a:prstGeom prst="rect">
            <a:avLst/>
          </a:prstGeom>
        </p:spPr>
      </p:pic>
      <p:pic>
        <p:nvPicPr>
          <p:cNvPr id="45" name="Picture 44" descr="Screen shot 2011-11-15 at 4.08.34 AM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6368123"/>
            <a:ext cx="9144000" cy="64227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021287" y="645789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Calibri"/>
              </a:rPr>
              <a:t>http://</a:t>
            </a:r>
            <a:r>
              <a:rPr lang="en-US" sz="2000" b="1" dirty="0" err="1">
                <a:solidFill>
                  <a:srgbClr val="FFFFFF"/>
                </a:solidFill>
                <a:latin typeface="Calibri"/>
              </a:rPr>
              <a:t>ioos.gov</a:t>
            </a:r>
            <a:endParaRPr lang="en-US" sz="20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TextBox 37"/>
          <p:cNvSpPr txBox="1">
            <a:spLocks noChangeArrowheads="1"/>
          </p:cNvSpPr>
          <p:nvPr/>
        </p:nvSpPr>
        <p:spPr bwMode="auto">
          <a:xfrm>
            <a:off x="4648200" y="2508246"/>
            <a:ext cx="44545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Calibri"/>
              </a:rPr>
              <a:t>15 Regional Alliances in GOOS</a:t>
            </a:r>
          </a:p>
        </p:txBody>
      </p:sp>
      <p:pic>
        <p:nvPicPr>
          <p:cNvPr id="21" name="Picture 20" descr="map_all_regions_text_500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49" y="3276600"/>
            <a:ext cx="3209851" cy="2484425"/>
          </a:xfrm>
          <a:prstGeom prst="rect">
            <a:avLst/>
          </a:prstGeom>
        </p:spPr>
      </p:pic>
      <p:pic>
        <p:nvPicPr>
          <p:cNvPr id="23" name="Picture 22" descr="gramap2013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82" y="609600"/>
            <a:ext cx="4092717" cy="1828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514600" y="6435880"/>
            <a:ext cx="379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Serving Society &amp; Science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65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-47625"/>
            <a:ext cx="91440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/>
                <a:ea typeface="ＭＳ Ｐゴシック"/>
              </a:rPr>
              <a:t>U..</a:t>
            </a:r>
          </a:p>
        </p:txBody>
      </p:sp>
      <p:pic>
        <p:nvPicPr>
          <p:cNvPr id="14338" name="Picture 2" descr="mab_vue7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3" t="6015" b="3760"/>
          <a:stretch>
            <a:fillRect/>
          </a:stretch>
        </p:blipFill>
        <p:spPr bwMode="auto">
          <a:xfrm>
            <a:off x="812800" y="-22225"/>
            <a:ext cx="8331200" cy="6223000"/>
          </a:xfrm>
          <a:prstGeom prst="rect">
            <a:avLst/>
          </a:prstGeom>
          <a:solidFill>
            <a:srgbClr val="D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7191673" y="0"/>
            <a:ext cx="9680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Cape</a:t>
            </a:r>
          </a:p>
          <a:p>
            <a:pPr algn="ctr"/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Cod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1301852" y="5299075"/>
            <a:ext cx="10951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Cape</a:t>
            </a:r>
          </a:p>
          <a:p>
            <a:pPr algn="ctr"/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Hatteras</a:t>
            </a:r>
          </a:p>
        </p:txBody>
      </p:sp>
      <p:sp>
        <p:nvSpPr>
          <p:cNvPr id="14341" name="Text Box 9"/>
          <p:cNvSpPr txBox="1">
            <a:spLocks noChangeArrowheads="1"/>
          </p:cNvSpPr>
          <p:nvPr/>
        </p:nvSpPr>
        <p:spPr bwMode="auto">
          <a:xfrm>
            <a:off x="3579813" y="1219200"/>
            <a:ext cx="411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FFFFFF"/>
                </a:solidFill>
                <a:latin typeface="Calibri" charset="0"/>
              </a:rPr>
              <a:t>NJ</a:t>
            </a:r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6553200" y="152400"/>
            <a:ext cx="522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MA</a:t>
            </a:r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5005388" y="0"/>
            <a:ext cx="4175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CT</a:t>
            </a: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1428750" y="417195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VA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754313" y="1974850"/>
            <a:ext cx="439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DE</a:t>
            </a:r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4370388" y="574675"/>
            <a:ext cx="454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NY</a:t>
            </a:r>
          </a:p>
        </p:txBody>
      </p:sp>
      <p:sp>
        <p:nvSpPr>
          <p:cNvPr id="14347" name="Text Box 9"/>
          <p:cNvSpPr txBox="1">
            <a:spLocks noChangeArrowheads="1"/>
          </p:cNvSpPr>
          <p:nvPr/>
        </p:nvSpPr>
        <p:spPr bwMode="auto">
          <a:xfrm>
            <a:off x="992188" y="5029200"/>
            <a:ext cx="455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FFFFFF"/>
                </a:solidFill>
                <a:latin typeface="Calibri" charset="0"/>
              </a:rPr>
              <a:t>NC</a:t>
            </a:r>
          </a:p>
        </p:txBody>
      </p:sp>
      <p:sp>
        <p:nvSpPr>
          <p:cNvPr id="14348" name="Text Box 9"/>
          <p:cNvSpPr txBox="1">
            <a:spLocks noChangeArrowheads="1"/>
          </p:cNvSpPr>
          <p:nvPr/>
        </p:nvSpPr>
        <p:spPr bwMode="auto">
          <a:xfrm>
            <a:off x="5835650" y="-112713"/>
            <a:ext cx="603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RI</a:t>
            </a:r>
          </a:p>
        </p:txBody>
      </p:sp>
      <p:sp>
        <p:nvSpPr>
          <p:cNvPr id="14349" name="Text Box 9"/>
          <p:cNvSpPr txBox="1">
            <a:spLocks noChangeArrowheads="1"/>
          </p:cNvSpPr>
          <p:nvPr/>
        </p:nvSpPr>
        <p:spPr bwMode="auto">
          <a:xfrm>
            <a:off x="2227263" y="2305050"/>
            <a:ext cx="5286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rgbClr val="FFFFFF"/>
                </a:solidFill>
                <a:latin typeface="Calibri" charset="0"/>
              </a:rPr>
              <a:t>MD</a:t>
            </a:r>
          </a:p>
        </p:txBody>
      </p:sp>
      <p:sp>
        <p:nvSpPr>
          <p:cNvPr id="14350" name="Text Box 9"/>
          <p:cNvSpPr txBox="1">
            <a:spLocks noChangeArrowheads="1"/>
          </p:cNvSpPr>
          <p:nvPr/>
        </p:nvSpPr>
        <p:spPr bwMode="auto">
          <a:xfrm>
            <a:off x="2660650" y="990600"/>
            <a:ext cx="44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FFFFFF"/>
                </a:solidFill>
                <a:latin typeface="Calibri" charset="0"/>
              </a:rPr>
              <a:t>PA</a:t>
            </a:r>
          </a:p>
        </p:txBody>
      </p:sp>
      <p:sp>
        <p:nvSpPr>
          <p:cNvPr id="14351" name="Text Box 9"/>
          <p:cNvSpPr txBox="1">
            <a:spLocks noChangeArrowheads="1"/>
          </p:cNvSpPr>
          <p:nvPr/>
        </p:nvSpPr>
        <p:spPr bwMode="auto">
          <a:xfrm>
            <a:off x="1120775" y="0"/>
            <a:ext cx="3810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Calibri" charset="0"/>
              </a:rPr>
              <a:t>10 States -</a:t>
            </a:r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 </a:t>
            </a:r>
            <a:r>
              <a:rPr lang="en-US" sz="2000" b="1" dirty="0" smtClean="0">
                <a:solidFill>
                  <a:srgbClr val="FFFFFF"/>
                </a:solidFill>
                <a:latin typeface="Calibri" charset="0"/>
              </a:rPr>
              <a:t>76 </a:t>
            </a:r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Million </a:t>
            </a:r>
            <a:r>
              <a:rPr lang="en-US" sz="2000" b="1" dirty="0" smtClean="0">
                <a:solidFill>
                  <a:srgbClr val="FFFFFF"/>
                </a:solidFill>
                <a:latin typeface="Calibri" charset="0"/>
              </a:rPr>
              <a:t>People</a:t>
            </a:r>
          </a:p>
          <a:p>
            <a:pPr algn="ctr"/>
            <a:r>
              <a:rPr lang="en-US" sz="2000" b="1" dirty="0">
                <a:solidFill>
                  <a:srgbClr val="FFFFFF"/>
                </a:solidFill>
                <a:latin typeface="Calibri" charset="0"/>
              </a:rPr>
              <a:t>1000 km Cape to Cape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2405063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M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iddle </a:t>
            </a: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A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tlantic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R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egional </a:t>
            </a: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A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ssociation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C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oastal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O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cean </a:t>
            </a: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O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bserving </a:t>
            </a:r>
            <a:r>
              <a:rPr lang="en-US" b="1" u="sng" cap="small" dirty="0">
                <a:solidFill>
                  <a:srgbClr val="FFFF00"/>
                </a:solidFill>
                <a:latin typeface="Arial"/>
                <a:ea typeface="ＭＳ Ｐゴシック"/>
              </a:rPr>
              <a:t>S</a:t>
            </a:r>
            <a:r>
              <a:rPr lang="en-US" cap="small" dirty="0">
                <a:solidFill>
                  <a:srgbClr val="FF0000"/>
                </a:solidFill>
                <a:latin typeface="Arial"/>
                <a:ea typeface="ＭＳ Ｐゴシック"/>
              </a:rPr>
              <a:t>ystem</a:t>
            </a:r>
          </a:p>
        </p:txBody>
      </p:sp>
      <p:sp>
        <p:nvSpPr>
          <p:cNvPr id="14353" name="Text Box 3"/>
          <p:cNvSpPr txBox="1">
            <a:spLocks noChangeArrowheads="1"/>
          </p:cNvSpPr>
          <p:nvPr/>
        </p:nvSpPr>
        <p:spPr bwMode="auto">
          <a:xfrm>
            <a:off x="700088" y="3508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b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4354" name="TextBox 26"/>
          <p:cNvSpPr txBox="1">
            <a:spLocks noChangeArrowheads="1"/>
          </p:cNvSpPr>
          <p:nvPr/>
        </p:nvSpPr>
        <p:spPr bwMode="auto">
          <a:xfrm>
            <a:off x="5326063" y="65452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355" name="TextBox 41"/>
          <p:cNvSpPr txBox="1">
            <a:spLocks noChangeArrowheads="1"/>
          </p:cNvSpPr>
          <p:nvPr/>
        </p:nvSpPr>
        <p:spPr bwMode="auto">
          <a:xfrm>
            <a:off x="4910918" y="1819268"/>
            <a:ext cx="433866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MARACOOS:</a:t>
            </a:r>
          </a:p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A Sustained Real-time Observation &amp; Forecast System</a:t>
            </a:r>
            <a:endParaRPr lang="en-US" sz="2800" b="1" dirty="0">
              <a:solidFill>
                <a:srgbClr val="FFFFFF"/>
              </a:solidFill>
            </a:endParaRPr>
          </a:p>
        </p:txBody>
      </p:sp>
      <p:pic>
        <p:nvPicPr>
          <p:cNvPr id="43" name="Picture 41" descr="1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51575" y="5610225"/>
            <a:ext cx="506413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4" name="Picture 42" descr="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2075" y="4259263"/>
            <a:ext cx="11191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5" name="Picture 43" descr="2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229100" y="5595938"/>
            <a:ext cx="88265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6" name="Picture 44" descr="3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7069138" y="4286250"/>
            <a:ext cx="5429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7" name="Picture 45" descr="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97788" y="4879975"/>
            <a:ext cx="111918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8" name="Picture 46" descr="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59700" y="5610225"/>
            <a:ext cx="11176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9" name="Picture 47" descr="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76963" y="4186238"/>
            <a:ext cx="631825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0" name="Picture 48" descr="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88075" y="4857750"/>
            <a:ext cx="614363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1" name="Picture 49" descr="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34000" y="4221163"/>
            <a:ext cx="593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2" name="Picture 52" descr="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00888" y="5607050"/>
            <a:ext cx="5334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3" name="Picture 53" descr="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367338" y="4857750"/>
            <a:ext cx="593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4367" name="Picture 30" descr="2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5610225"/>
            <a:ext cx="53975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8" name="Picture 31" descr="IOOS_logo_white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4306888"/>
            <a:ext cx="1012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9" name="Picture 55" descr="Screen shot 2012-02-19 at 1.29.16 PM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4933950"/>
            <a:ext cx="741363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41021" y="4942798"/>
            <a:ext cx="455385" cy="455385"/>
          </a:xfrm>
          <a:prstGeom prst="ellipse">
            <a:avLst/>
          </a:prstGeom>
        </p:spPr>
      </p:pic>
      <p:sp>
        <p:nvSpPr>
          <p:cNvPr id="14371" name="TextBox 1"/>
          <p:cNvSpPr txBox="1">
            <a:spLocks noChangeArrowheads="1"/>
          </p:cNvSpPr>
          <p:nvPr/>
        </p:nvSpPr>
        <p:spPr bwMode="auto">
          <a:xfrm>
            <a:off x="0" y="3048000"/>
            <a:ext cx="1808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FFFFFF"/>
                </a:solidFill>
              </a:rPr>
              <a:t>&gt;40 PIs</a:t>
            </a:r>
          </a:p>
          <a:p>
            <a:r>
              <a:rPr lang="en-US" sz="1800">
                <a:solidFill>
                  <a:srgbClr val="FFFFFF"/>
                </a:solidFill>
              </a:rPr>
              <a:t>&gt;20 Institutions</a:t>
            </a:r>
          </a:p>
          <a:p>
            <a:r>
              <a:rPr lang="en-US" sz="1800">
                <a:solidFill>
                  <a:srgbClr val="FFFFFF"/>
                </a:solidFill>
              </a:rPr>
              <a:t>&gt;50 Members</a:t>
            </a:r>
          </a:p>
          <a:p>
            <a:r>
              <a:rPr lang="en-US" sz="1800">
                <a:solidFill>
                  <a:srgbClr val="FFFFFF"/>
                </a:solidFill>
              </a:rPr>
              <a:t>&gt;2000 Contacts</a:t>
            </a:r>
          </a:p>
        </p:txBody>
      </p:sp>
      <p:sp>
        <p:nvSpPr>
          <p:cNvPr id="14372" name="Freeform 10"/>
          <p:cNvSpPr>
            <a:spLocks/>
          </p:cNvSpPr>
          <p:nvPr/>
        </p:nvSpPr>
        <p:spPr bwMode="auto">
          <a:xfrm>
            <a:off x="4343400" y="1752600"/>
            <a:ext cx="1236663" cy="1608138"/>
          </a:xfrm>
          <a:custGeom>
            <a:avLst/>
            <a:gdLst>
              <a:gd name="T0" fmla="*/ 0 w 1236134"/>
              <a:gd name="T1" fmla="*/ 1607610 h 1608666"/>
              <a:gd name="T2" fmla="*/ 898235 w 1236134"/>
              <a:gd name="T3" fmla="*/ 524589 h 1608666"/>
              <a:gd name="T4" fmla="*/ 1237192 w 1236134"/>
              <a:gd name="T5" fmla="*/ 0 h 160866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36134" h="1608666">
                <a:moveTo>
                  <a:pt x="0" y="1608666"/>
                </a:moveTo>
                <a:cubicBezTo>
                  <a:pt x="345722" y="1200855"/>
                  <a:pt x="691445" y="793044"/>
                  <a:pt x="897467" y="524933"/>
                </a:cubicBezTo>
                <a:cubicBezTo>
                  <a:pt x="1103489" y="256822"/>
                  <a:pt x="1236134" y="0"/>
                  <a:pt x="1236134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54" name="Straight Connector 53"/>
          <p:cNvCxnSpPr>
            <a:cxnSpLocks noChangeShapeType="1"/>
          </p:cNvCxnSpPr>
          <p:nvPr/>
        </p:nvCxnSpPr>
        <p:spPr bwMode="auto">
          <a:xfrm flipH="1">
            <a:off x="609600" y="990600"/>
            <a:ext cx="1905000" cy="464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54"/>
          <p:cNvCxnSpPr>
            <a:cxnSpLocks noChangeShapeType="1"/>
          </p:cNvCxnSpPr>
          <p:nvPr/>
        </p:nvCxnSpPr>
        <p:spPr bwMode="auto">
          <a:xfrm flipV="1">
            <a:off x="2514600" y="152400"/>
            <a:ext cx="4419600" cy="838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xtBox 3"/>
          <p:cNvSpPr txBox="1"/>
          <p:nvPr/>
        </p:nvSpPr>
        <p:spPr>
          <a:xfrm>
            <a:off x="4143375" y="3619500"/>
            <a:ext cx="4730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Scott Glenn                     + Many</a:t>
            </a:r>
          </a:p>
        </p:txBody>
      </p:sp>
      <p:pic>
        <p:nvPicPr>
          <p:cNvPr id="57" name="Picture 9" descr="Screen shot 2012-02-19 at 1.33.13 PM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3629025"/>
            <a:ext cx="1447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5767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Taiwan Coast (1000 km) with Bathymetry</a:t>
            </a:r>
            <a:endParaRPr lang="en-US" sz="2800" dirty="0"/>
          </a:p>
        </p:txBody>
      </p:sp>
      <p:pic>
        <p:nvPicPr>
          <p:cNvPr id="5" name="Picture 4" descr="Taiwan 1000km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76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68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Taiwan Coast (1000 km) with Ocean Currents</a:t>
            </a:r>
            <a:endParaRPr lang="en-US" sz="2800" dirty="0"/>
          </a:p>
        </p:txBody>
      </p:sp>
      <p:pic>
        <p:nvPicPr>
          <p:cNvPr id="2" name="Picture 1" descr="Taiwan 1000km RTOF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76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7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Box 5"/>
          <p:cNvSpPr txBox="1">
            <a:spLocks noChangeArrowheads="1"/>
          </p:cNvSpPr>
          <p:nvPr/>
        </p:nvSpPr>
        <p:spPr bwMode="auto">
          <a:xfrm>
            <a:off x="0" y="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b="1" dirty="0">
                <a:solidFill>
                  <a:srgbClr val="333399"/>
                </a:solidFill>
                <a:latin typeface="Calibri"/>
                <a:ea typeface="MS PGothic" pitchFamily="34" charset="-128"/>
                <a:cs typeface="MS PGothic" pitchFamily="34" charset="-128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Calibri"/>
                <a:ea typeface="MS PGothic" pitchFamily="34" charset="-128"/>
                <a:cs typeface="MS PGothic" pitchFamily="34" charset="-128"/>
              </a:rPr>
              <a:t>MID-ATLANTIC  REGIONAL  DRIVERS</a:t>
            </a:r>
          </a:p>
        </p:txBody>
      </p:sp>
      <p:pic>
        <p:nvPicPr>
          <p:cNvPr id="43010" name="Picture 26" descr="Screen shot 2011-05-10 at 4.48.0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0" y="657225"/>
            <a:ext cx="3648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2433638" y="2970213"/>
            <a:ext cx="13208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FFFF"/>
                </a:solidFill>
                <a:latin typeface="Calibri"/>
                <a:ea typeface="ＭＳ Ｐゴシック" charset="-128"/>
                <a:cs typeface="ＭＳ Ｐゴシック" charset="-128"/>
              </a:rPr>
              <a:t>Ocean Circulation</a:t>
            </a:r>
          </a:p>
        </p:txBody>
      </p:sp>
      <p:pic>
        <p:nvPicPr>
          <p:cNvPr id="43012" name="Picture 2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0" y="559857"/>
            <a:ext cx="2438400" cy="18399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4787900" y="1963738"/>
            <a:ext cx="162560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Tropical Storms</a:t>
            </a:r>
          </a:p>
        </p:txBody>
      </p:sp>
      <p:pic>
        <p:nvPicPr>
          <p:cNvPr id="43014" name="Picture 3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100" y="2478088"/>
            <a:ext cx="2438400" cy="1547812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pic>
      <p:pic>
        <p:nvPicPr>
          <p:cNvPr id="43015" name="Picture 31" descr="Screen shot 2011-07-26 at 2.54.31 PM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3275" y="4025900"/>
            <a:ext cx="3276600" cy="20748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016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0" y="4025900"/>
            <a:ext cx="32004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33" descr="Screen shot 2011-05-10 at 4.50.59 PM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2100" y="641350"/>
            <a:ext cx="2344738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799263" y="2733675"/>
            <a:ext cx="2209800" cy="2921000"/>
            <a:chOff x="2971800" y="347663"/>
            <a:chExt cx="3657600" cy="4757737"/>
          </a:xfrm>
        </p:grpSpPr>
        <p:pic>
          <p:nvPicPr>
            <p:cNvPr id="43024" name="Picture 5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347663"/>
              <a:ext cx="365760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5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9900" y="2028825"/>
              <a:ext cx="3543300" cy="1947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6" name="Picture 7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3352800"/>
              <a:ext cx="358140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Box 38"/>
          <p:cNvSpPr txBox="1"/>
          <p:nvPr/>
        </p:nvSpPr>
        <p:spPr>
          <a:xfrm>
            <a:off x="2051050" y="3983038"/>
            <a:ext cx="12763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FFFF"/>
                </a:solidFill>
                <a:latin typeface="Calibri"/>
                <a:ea typeface="ＭＳ Ｐゴシック" charset="-128"/>
                <a:cs typeface="ＭＳ Ｐゴシック" charset="-128"/>
              </a:rPr>
              <a:t>Population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24500" y="4041775"/>
            <a:ext cx="6715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Ports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81575" y="3557588"/>
            <a:ext cx="14049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latin typeface="Calibri"/>
                <a:ea typeface="ＭＳ Ｐゴシック" charset="-128"/>
                <a:cs typeface="ＭＳ Ｐゴシック" charset="-128"/>
              </a:rPr>
              <a:t>Northeasters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35788" y="2293938"/>
            <a:ext cx="18399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Climate Change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23075" y="2970213"/>
            <a:ext cx="9731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Critical Habitat</a:t>
            </a:r>
          </a:p>
        </p:txBody>
      </p:sp>
    </p:spTree>
    <p:extLst>
      <p:ext uri="{BB962C8B-B14F-4D97-AF65-F5344CB8AC3E}">
        <p14:creationId xmlns:p14="http://schemas.microsoft.com/office/powerpoint/2010/main" val="255703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lobalShippingImpactsHalpernetal_"/>
          <p:cNvPicPr>
            <a:picLocks noChangeAspect="1" noChangeArrowheads="1"/>
          </p:cNvPicPr>
          <p:nvPr/>
        </p:nvPicPr>
        <p:blipFill>
          <a:blip r:embed="rId2"/>
          <a:srcRect t="18129" b="18129"/>
          <a:stretch>
            <a:fillRect/>
          </a:stretch>
        </p:blipFill>
        <p:spPr bwMode="auto">
          <a:xfrm>
            <a:off x="4813007" y="886283"/>
            <a:ext cx="4196738" cy="206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605" y="3555795"/>
            <a:ext cx="3815108" cy="22608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9" name="Picture 8" descr="Population_dens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702431"/>
            <a:ext cx="4454072" cy="2227036"/>
          </a:xfrm>
          <a:prstGeom prst="rect">
            <a:avLst/>
          </a:prstGeom>
        </p:spPr>
      </p:pic>
      <p:pic>
        <p:nvPicPr>
          <p:cNvPr id="10" name="Picture 9" descr="Screen shot 2012-05-15 at 6.21.35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199" y="3566582"/>
            <a:ext cx="4331751" cy="21753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90334" y="101600"/>
            <a:ext cx="3340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36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Global Drivers</a:t>
            </a:r>
            <a:endParaRPr lang="en-US" sz="3600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1467" y="2988733"/>
            <a:ext cx="2994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Coastal Population Centers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74262" y="3039533"/>
            <a:ext cx="2647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International Commerce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3066" y="5731934"/>
            <a:ext cx="2122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Ocean Seasonality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06534" y="5850467"/>
            <a:ext cx="201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Tropical Cyclones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1814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Box 5"/>
          <p:cNvSpPr txBox="1">
            <a:spLocks noChangeArrowheads="1"/>
          </p:cNvSpPr>
          <p:nvPr/>
        </p:nvSpPr>
        <p:spPr bwMode="auto">
          <a:xfrm>
            <a:off x="0" y="381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0000"/>
                </a:solidFill>
                <a:latin typeface="Calibri"/>
                <a:ea typeface="MS PGothic" pitchFamily="34" charset="-128"/>
                <a:cs typeface="MS PGothic" pitchFamily="34" charset="-128"/>
              </a:rPr>
              <a:t>MARACOOS REGIONAL THEMES</a:t>
            </a:r>
          </a:p>
        </p:txBody>
      </p:sp>
      <p:pic>
        <p:nvPicPr>
          <p:cNvPr id="52226" name="Picture 8" descr="Screen shot 2010-11-12 at 4.44.53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704" y="823913"/>
            <a:ext cx="371316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3524778"/>
            <a:ext cx="38629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400" b="1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2) Ecosystem Decision Support - Fisheries</a:t>
            </a:r>
          </a:p>
        </p:txBody>
      </p:sp>
      <p:pic>
        <p:nvPicPr>
          <p:cNvPr id="52228" name="Picture 7" descr="Screen shot 2011-02-14 at 9.58.30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788" y="3878791"/>
            <a:ext cx="3268662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9" descr="05040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4363" y="906461"/>
            <a:ext cx="1745720" cy="250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2" descr="05040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0667" y="931333"/>
            <a:ext cx="2455333" cy="248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653367" y="3835931"/>
            <a:ext cx="30458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1400" b="1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4) Coastal Inundation - Flooding</a:t>
            </a:r>
          </a:p>
        </p:txBody>
      </p:sp>
      <p:pic>
        <p:nvPicPr>
          <p:cNvPr id="52232" name="Picture 12" descr="Screen shot 2011-02-14 at 10.29.08 PM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9855" y="4128430"/>
            <a:ext cx="3219978" cy="196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3" name="TextBox 13"/>
          <p:cNvSpPr txBox="1">
            <a:spLocks noChangeArrowheads="1"/>
          </p:cNvSpPr>
          <p:nvPr/>
        </p:nvSpPr>
        <p:spPr bwMode="auto">
          <a:xfrm>
            <a:off x="6564843" y="3456517"/>
            <a:ext cx="24627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/>
                <a:ea typeface="MS PGothic" pitchFamily="34" charset="-128"/>
                <a:cs typeface="MS PGothic" pitchFamily="34" charset="-128"/>
              </a:rPr>
              <a:t>5) Energy – Offshore Wind</a:t>
            </a:r>
          </a:p>
        </p:txBody>
      </p:sp>
      <p:pic>
        <p:nvPicPr>
          <p:cNvPr id="52234" name="Picture 14" descr="Areas-Under-Consideration-for-Wind-Energy-Areas.pdf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9792" y="3736446"/>
            <a:ext cx="2037292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75166" y="477305"/>
            <a:ext cx="34547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1) Maritime Operations – Safety at Sea</a:t>
            </a: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093633" y="561970"/>
            <a:ext cx="49566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3) Water Quality – a) Floatables, </a:t>
            </a: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b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) Hypoxia, </a:t>
            </a: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c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) Nutrients</a:t>
            </a:r>
          </a:p>
        </p:txBody>
      </p:sp>
    </p:spTree>
    <p:extLst>
      <p:ext uri="{BB962C8B-B14F-4D97-AF65-F5344CB8AC3E}">
        <p14:creationId xmlns:p14="http://schemas.microsoft.com/office/powerpoint/2010/main" val="39567323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160528"/>
            <a:ext cx="8264525" cy="6134098"/>
            <a:chOff x="533400" y="457200"/>
            <a:chExt cx="8264525" cy="6134098"/>
          </a:xfrm>
        </p:grpSpPr>
        <p:sp>
          <p:nvSpPr>
            <p:cNvPr id="5" name="Rectangle 4"/>
            <p:cNvSpPr/>
            <p:nvPr/>
          </p:nvSpPr>
          <p:spPr>
            <a:xfrm>
              <a:off x="533400" y="457200"/>
              <a:ext cx="8153400" cy="6019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4" name="Picture 2" descr="C:\Documents and Settings\RUCool\Desktop\MARCOOS Years 5-9 Sept 2010\Figures\mab_triangles_grad_bkg1.jp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1600200" y="2076450"/>
              <a:ext cx="6019799" cy="4514848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130925" y="2698750"/>
              <a:ext cx="2667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To seek, discover &amp; apply </a:t>
              </a:r>
              <a:br>
                <a:rPr lang="en-US" sz="14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</a:br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new knowledge &amp; understanding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of our coastal ocean</a:t>
              </a:r>
            </a:p>
          </p:txBody>
        </p:sp>
        <p:pic>
          <p:nvPicPr>
            <p:cNvPr id="17" name="Picture 16" descr="map_codar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533400"/>
              <a:ext cx="1850725" cy="1965959"/>
            </a:xfrm>
            <a:prstGeom prst="rect">
              <a:avLst/>
            </a:prstGeom>
            <a:ln w="25400" cap="flat" cmpd="sng" algn="ctr">
              <a:solidFill>
                <a:schemeClr val="tx1"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Picture 15" descr="map_satellite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" y="533400"/>
              <a:ext cx="1850726" cy="1965959"/>
            </a:xfrm>
            <a:prstGeom prst="rect">
              <a:avLst/>
            </a:prstGeom>
            <a:ln w="25400">
              <a:solidFill>
                <a:schemeClr val="tx1">
                  <a:alpha val="2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scene3d>
              <a:camera prst="orthographicFront"/>
              <a:lightRig rig="threePt" dir="t"/>
            </a:scene3d>
            <a:sp3d/>
          </p:spPr>
        </p:pic>
        <p:sp>
          <p:nvSpPr>
            <p:cNvPr id="13" name="TextBox 12"/>
            <p:cNvSpPr txBox="1"/>
            <p:nvPr/>
          </p:nvSpPr>
          <p:spPr>
            <a:xfrm>
              <a:off x="609600" y="533400"/>
              <a:ext cx="1600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Satellites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67000" y="533400"/>
              <a:ext cx="1752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HF-Radar</a:t>
              </a:r>
            </a:p>
          </p:txBody>
        </p:sp>
        <p:pic>
          <p:nvPicPr>
            <p:cNvPr id="18" name="Picture 17" descr="map_codar.bmp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59874" y="4419600"/>
              <a:ext cx="1850725" cy="1965959"/>
            </a:xfrm>
            <a:prstGeom prst="rect">
              <a:avLst/>
            </a:prstGeom>
            <a:ln w="25400">
              <a:solidFill>
                <a:schemeClr val="tx1">
                  <a:alpha val="2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8" descr="map_codar.bmp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600" y="4419600"/>
              <a:ext cx="1850726" cy="1965959"/>
            </a:xfrm>
            <a:prstGeom prst="rect">
              <a:avLst/>
            </a:prstGeom>
            <a:ln w="25400">
              <a:solidFill>
                <a:schemeClr val="tx1">
                  <a:alpha val="2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6781800" y="4444424"/>
              <a:ext cx="1752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 smtClean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Atmosphere &amp; Ocean Forecast Ensembles</a:t>
              </a:r>
              <a:endParaRPr lang="en-US" sz="1600" b="1" dirty="0">
                <a:solidFill>
                  <a:prstClr val="white"/>
                </a:solidFill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9600" y="4419600"/>
              <a:ext cx="1828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Weather  Stations</a:t>
              </a:r>
            </a:p>
          </p:txBody>
        </p:sp>
        <p:pic>
          <p:nvPicPr>
            <p:cNvPr id="20" name="Picture 19" descr="MARACOOS_logo_300dpi_transparent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3200" y="5562600"/>
              <a:ext cx="3715074" cy="707442"/>
            </a:xfrm>
            <a:prstGeom prst="rect">
              <a:avLst/>
            </a:prstGeom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3931757" y="2694801"/>
              <a:ext cx="14022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Population Density</a:t>
              </a:r>
            </a:p>
          </p:txBody>
        </p:sp>
        <p:pic>
          <p:nvPicPr>
            <p:cNvPr id="23" name="Picture 2" descr="C:\Documents and Settings\RUCool\Desktop\marcoos_dot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724400" y="533400"/>
              <a:ext cx="1828800" cy="198120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>
              <a:outerShdw blurRad="50800" dist="38100" dir="2700000" algn="ctr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4" name="TextBox 23"/>
            <p:cNvSpPr txBox="1"/>
            <p:nvPr/>
          </p:nvSpPr>
          <p:spPr>
            <a:xfrm>
              <a:off x="4724400" y="5334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Gliders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781800" y="546345"/>
              <a:ext cx="1793947" cy="1984437"/>
            </a:xfrm>
            <a:prstGeom prst="rect">
              <a:avLst/>
            </a:prstGeom>
            <a:ln w="12700">
              <a:solidFill>
                <a:schemeClr val="tx1">
                  <a:alpha val="20000"/>
                </a:schemeClr>
              </a:solidFill>
            </a:ln>
            <a:effectLst>
              <a:outerShdw blurRad="50800" dist="38100" dir="2700000" algn="ctr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6781800" y="5334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Drifters</a:t>
              </a:r>
            </a:p>
          </p:txBody>
        </p:sp>
        <p:pic>
          <p:nvPicPr>
            <p:cNvPr id="27" name="Picture 26" descr="IOOSlogoWhiteRGB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800" y="2743200"/>
              <a:ext cx="1648485" cy="661753"/>
            </a:xfrm>
            <a:prstGeom prst="rect">
              <a:avLst/>
            </a:prstGeom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2" name="Picture 21" descr="map_codar.bmp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>
            <a:xfrm>
              <a:off x="1576387" y="5053013"/>
              <a:ext cx="133350" cy="102394"/>
            </a:xfrm>
            <a:prstGeom prst="rect">
              <a:avLst/>
            </a:prstGeom>
            <a:ln w="25400"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6764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2011-03-01_12-09-01_78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r="26334"/>
          <a:stretch>
            <a:fillRect/>
          </a:stretch>
        </p:blipFill>
        <p:spPr bwMode="auto">
          <a:xfrm>
            <a:off x="7461250" y="4430713"/>
            <a:ext cx="1682750" cy="1563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5138" y="952500"/>
            <a:ext cx="2087562" cy="148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87000"/>
              </a:srgbClr>
            </a:outerShdw>
          </a:effectLst>
        </p:spPr>
      </p:pic>
      <p:pic>
        <p:nvPicPr>
          <p:cNvPr id="6148" name="Picture 4" descr="Installed X-Band di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690563"/>
            <a:ext cx="1808163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87000"/>
              </a:srgbClr>
            </a:outerShdw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9138" y="4389438"/>
            <a:ext cx="16002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87000"/>
              </a:srgbClr>
            </a:outerShdw>
          </a:effectLst>
        </p:spPr>
      </p:pic>
      <p:pic>
        <p:nvPicPr>
          <p:cNvPr id="6152" name="Picture 8" descr="http://marine.rutgers.edu/mrs/sat_data/images_rucool/Jen_L-BandDis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34138" y="2611438"/>
            <a:ext cx="1520825" cy="157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87000"/>
              </a:srgbClr>
            </a:outerShdw>
          </a:effectLst>
        </p:spPr>
      </p:pic>
      <p:pic>
        <p:nvPicPr>
          <p:cNvPr id="6154" name="Picture 10" descr="http://marine.rutgers.edu/mrs/sat_data/images_rucool/XBand_SatelliteDish_brighte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25" y="2552700"/>
            <a:ext cx="1762125" cy="1655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87000"/>
              </a:srgbClr>
            </a:outerShdw>
          </a:effectLst>
        </p:spPr>
      </p:pic>
      <p:grpSp>
        <p:nvGrpSpPr>
          <p:cNvPr id="21511" name="Group 12"/>
          <p:cNvGrpSpPr>
            <a:grpSpLocks/>
          </p:cNvGrpSpPr>
          <p:nvPr/>
        </p:nvGrpSpPr>
        <p:grpSpPr bwMode="auto">
          <a:xfrm>
            <a:off x="457200" y="1447800"/>
            <a:ext cx="3200400" cy="4189413"/>
            <a:chOff x="533400" y="1295400"/>
            <a:chExt cx="3200400" cy="4188941"/>
          </a:xfrm>
        </p:grpSpPr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3400" y="1295400"/>
              <a:ext cx="3200400" cy="41889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87000"/>
                </a:srgbClr>
              </a:outerShdw>
            </a:effectLst>
          </p:spPr>
        </p:pic>
        <p:sp>
          <p:nvSpPr>
            <p:cNvPr id="8" name="Oval 7"/>
            <p:cNvSpPr/>
            <p:nvPr/>
          </p:nvSpPr>
          <p:spPr>
            <a:xfrm>
              <a:off x="1524000" y="3428760"/>
              <a:ext cx="152400" cy="15238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676400" y="3276377"/>
              <a:ext cx="152400" cy="15238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43000" y="3733525"/>
              <a:ext cx="152400" cy="15238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914400" y="3885908"/>
              <a:ext cx="152400" cy="15238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048000" y="1828740"/>
              <a:ext cx="152400" cy="15238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1512" name="TextBox 13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Real-Time Satellite Ground Stations in the Northeast U.S.</a:t>
            </a:r>
          </a:p>
        </p:txBody>
      </p:sp>
      <p:cxnSp>
        <p:nvCxnSpPr>
          <p:cNvPr id="16" name="Straight Connector 15"/>
          <p:cNvCxnSpPr>
            <a:stCxn id="10" idx="5"/>
          </p:cNvCxnSpPr>
          <p:nvPr/>
        </p:nvCxnSpPr>
        <p:spPr>
          <a:xfrm>
            <a:off x="1196975" y="4016375"/>
            <a:ext cx="4576763" cy="3857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4" name="Picture 2" descr="http://sd-www.jhuapl.edu/fermi/avhrr/geometry/dish_s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3" t="8998" r="22952" b="10014"/>
          <a:stretch>
            <a:fillRect/>
          </a:stretch>
        </p:blipFill>
        <p:spPr bwMode="auto">
          <a:xfrm>
            <a:off x="3886200" y="4554538"/>
            <a:ext cx="1524000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Connector 23"/>
          <p:cNvCxnSpPr>
            <a:stCxn id="8" idx="6"/>
            <a:endCxn id="6154" idx="1"/>
          </p:cNvCxnSpPr>
          <p:nvPr/>
        </p:nvCxnSpPr>
        <p:spPr>
          <a:xfrm flipV="1">
            <a:off x="1600200" y="3381375"/>
            <a:ext cx="3082925" cy="2762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9" idx="6"/>
            <a:endCxn id="6146" idx="1"/>
          </p:cNvCxnSpPr>
          <p:nvPr/>
        </p:nvCxnSpPr>
        <p:spPr>
          <a:xfrm flipV="1">
            <a:off x="1752600" y="1695450"/>
            <a:ext cx="5062538" cy="1809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7"/>
            <a:endCxn id="6148" idx="1"/>
          </p:cNvCxnSpPr>
          <p:nvPr/>
        </p:nvCxnSpPr>
        <p:spPr>
          <a:xfrm flipV="1">
            <a:off x="3101975" y="1300163"/>
            <a:ext cx="936625" cy="7032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1" idx="5"/>
            <a:endCxn id="21514" idx="1"/>
          </p:cNvCxnSpPr>
          <p:nvPr/>
        </p:nvCxnSpPr>
        <p:spPr>
          <a:xfrm>
            <a:off x="968375" y="4168775"/>
            <a:ext cx="2917825" cy="1193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9" name="TextBox 21"/>
          <p:cNvSpPr txBox="1">
            <a:spLocks noChangeArrowheads="1"/>
          </p:cNvSpPr>
          <p:nvPr/>
        </p:nvSpPr>
        <p:spPr bwMode="auto">
          <a:xfrm>
            <a:off x="6027738" y="3970338"/>
            <a:ext cx="762000" cy="234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tIns="9144" rIns="45720" bIns="914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Rutgers</a:t>
            </a:r>
          </a:p>
        </p:txBody>
      </p:sp>
      <p:sp>
        <p:nvSpPr>
          <p:cNvPr id="21520" name="TextBox 26"/>
          <p:cNvSpPr txBox="1">
            <a:spLocks noChangeArrowheads="1"/>
          </p:cNvSpPr>
          <p:nvPr/>
        </p:nvSpPr>
        <p:spPr bwMode="auto">
          <a:xfrm>
            <a:off x="4165600" y="5910263"/>
            <a:ext cx="1303338" cy="233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tIns="9144" rIns="45720" bIns="914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Johns Hopkins</a:t>
            </a:r>
          </a:p>
        </p:txBody>
      </p:sp>
      <p:sp>
        <p:nvSpPr>
          <p:cNvPr id="21521" name="TextBox 27"/>
          <p:cNvSpPr txBox="1">
            <a:spLocks noChangeArrowheads="1"/>
          </p:cNvSpPr>
          <p:nvPr/>
        </p:nvSpPr>
        <p:spPr bwMode="auto">
          <a:xfrm>
            <a:off x="6934200" y="5757863"/>
            <a:ext cx="1125538" cy="2365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tIns="9144" rIns="45720" bIns="914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U. Delaware</a:t>
            </a:r>
          </a:p>
        </p:txBody>
      </p:sp>
      <p:sp>
        <p:nvSpPr>
          <p:cNvPr id="21522" name="TextBox 28"/>
          <p:cNvSpPr txBox="1">
            <a:spLocks noChangeArrowheads="1"/>
          </p:cNvSpPr>
          <p:nvPr/>
        </p:nvSpPr>
        <p:spPr bwMode="auto">
          <a:xfrm>
            <a:off x="7035800" y="2116138"/>
            <a:ext cx="1633538" cy="238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tIns="9144" rIns="45720" bIns="914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City College of N.Y.</a:t>
            </a:r>
          </a:p>
        </p:txBody>
      </p:sp>
      <p:sp>
        <p:nvSpPr>
          <p:cNvPr id="21523" name="TextBox 29"/>
          <p:cNvSpPr txBox="1">
            <a:spLocks noChangeArrowheads="1"/>
          </p:cNvSpPr>
          <p:nvPr/>
        </p:nvSpPr>
        <p:spPr bwMode="auto">
          <a:xfrm>
            <a:off x="5003800" y="1693863"/>
            <a:ext cx="855663" cy="2333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45720" tIns="9144" rIns="45720" bIns="914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</a:rPr>
              <a:t>U. Maine</a:t>
            </a:r>
          </a:p>
        </p:txBody>
      </p:sp>
      <p:sp>
        <p:nvSpPr>
          <p:cNvPr id="21524" name="TextBox 30"/>
          <p:cNvSpPr txBox="1">
            <a:spLocks noChangeArrowheads="1"/>
          </p:cNvSpPr>
          <p:nvPr/>
        </p:nvSpPr>
        <p:spPr bwMode="auto">
          <a:xfrm>
            <a:off x="388938" y="710624"/>
            <a:ext cx="342106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prstClr val="black"/>
                </a:solidFill>
              </a:rPr>
              <a:t>Satellites: NOAA Polar </a:t>
            </a:r>
            <a:r>
              <a:rPr lang="en-US" sz="1600" dirty="0" smtClean="0">
                <a:solidFill>
                  <a:prstClr val="black"/>
                </a:solidFill>
              </a:rPr>
              <a:t>Orbiters, NPP</a:t>
            </a:r>
            <a:r>
              <a:rPr lang="en-US" sz="1600" dirty="0">
                <a:solidFill>
                  <a:prstClr val="black"/>
                </a:solidFill>
              </a:rPr>
              <a:t>, Terra, Aqua</a:t>
            </a:r>
            <a:r>
              <a:rPr lang="en-US" sz="1600" dirty="0" smtClean="0">
                <a:solidFill>
                  <a:prstClr val="black"/>
                </a:solidFill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</a:rPr>
              <a:t>Metop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&amp; GOES </a:t>
            </a:r>
          </a:p>
        </p:txBody>
      </p:sp>
      <p:pic>
        <p:nvPicPr>
          <p:cNvPr id="2" name="Picture 1" descr="Screen Shot 2014-04-06 at 2.42.54 A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5744391"/>
            <a:ext cx="2209800" cy="4261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833" y="5638800"/>
            <a:ext cx="1005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Industry</a:t>
            </a:r>
          </a:p>
          <a:p>
            <a:r>
              <a:rPr lang="en-US" sz="1800" dirty="0" smtClean="0"/>
              <a:t>Partner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77393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fld id="{99DF0DD8-9F42-174A-B545-B3702B4F4F68}" type="slidenum">
              <a:rPr lang="en-US" sz="1200">
                <a:solidFill>
                  <a:srgbClr val="898989"/>
                </a:solidFill>
                <a:latin typeface="Calibri" charset="0"/>
              </a:rPr>
              <a:pPr algn="l"/>
              <a:t>14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1219200" y="76200"/>
            <a:ext cx="6705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rgbClr val="0000FF"/>
                </a:solidFill>
                <a:latin typeface="Times New Roman"/>
                <a:cs typeface="Times New Roman"/>
              </a:rPr>
              <a:t>Mid-Atlantic Bight HF Radar Network</a:t>
            </a:r>
            <a:endParaRPr lang="en-US" sz="26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2253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8991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7"/>
          <p:cNvSpPr txBox="1">
            <a:spLocks noChangeArrowheads="1"/>
          </p:cNvSpPr>
          <p:nvPr/>
        </p:nvSpPr>
        <p:spPr bwMode="auto">
          <a:xfrm>
            <a:off x="4387850" y="2638425"/>
            <a:ext cx="47005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u="sng" dirty="0">
                <a:solidFill>
                  <a:prstClr val="white"/>
                </a:solidFill>
              </a:rPr>
              <a:t>Mid-Atlantic HF Radar Network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FF0000"/>
                </a:solidFill>
              </a:rPr>
              <a:t>16 Long-Range CODARs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prstClr val="white"/>
                </a:solidFill>
              </a:rPr>
              <a:t> </a:t>
            </a:r>
            <a:r>
              <a:rPr lang="en-US" sz="1800" b="1" dirty="0">
                <a:solidFill>
                  <a:srgbClr val="FFFF00"/>
                </a:solidFill>
              </a:rPr>
              <a:t> 8 Medium-Range CODARs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u="sng" dirty="0">
                <a:solidFill>
                  <a:srgbClr val="00FF00"/>
                </a:solidFill>
              </a:rPr>
              <a:t>17</a:t>
            </a:r>
            <a:r>
              <a:rPr lang="en-US" sz="1800" b="1" dirty="0">
                <a:solidFill>
                  <a:srgbClr val="00FF00"/>
                </a:solidFill>
              </a:rPr>
              <a:t> Short-Range CODARs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prstClr val="white"/>
                </a:solidFill>
              </a:rPr>
              <a:t>41 </a:t>
            </a:r>
            <a:r>
              <a:rPr lang="en-US" sz="1800" b="1" dirty="0" smtClean="0">
                <a:solidFill>
                  <a:prstClr val="white"/>
                </a:solidFill>
              </a:rPr>
              <a:t>Total (Pre-Sandy)</a:t>
            </a:r>
            <a:endParaRPr lang="en-US" sz="1800" b="1" dirty="0">
              <a:solidFill>
                <a:prstClr val="white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800" b="1" dirty="0">
              <a:solidFill>
                <a:prstClr val="white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prstClr val="white"/>
                </a:solidFill>
              </a:rPr>
              <a:t>Triple Nested, Multi-static, Multi-use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prstClr val="white"/>
                </a:solidFill>
              </a:rPr>
              <a:t>Industry Partner: CODAR Ocean Sensors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2624138" y="922338"/>
            <a:ext cx="2557462" cy="873125"/>
          </a:xfrm>
          <a:prstGeom prst="line">
            <a:avLst/>
          </a:pr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61938" y="2760663"/>
            <a:ext cx="3352800" cy="1422400"/>
          </a:xfrm>
          <a:prstGeom prst="line">
            <a:avLst/>
          </a:pr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908425"/>
            <a:ext cx="1079500" cy="1538288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2081213"/>
            <a:ext cx="1143000" cy="158273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7" name="Group 9"/>
          <p:cNvGrpSpPr>
            <a:grpSpLocks/>
          </p:cNvGrpSpPr>
          <p:nvPr/>
        </p:nvGrpSpPr>
        <p:grpSpPr bwMode="auto">
          <a:xfrm>
            <a:off x="152400" y="776288"/>
            <a:ext cx="1963738" cy="993775"/>
            <a:chOff x="5204177" y="1478844"/>
            <a:chExt cx="3766629" cy="3127024"/>
          </a:xfrm>
        </p:grpSpPr>
        <p:pic>
          <p:nvPicPr>
            <p:cNvPr id="2254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4177" y="1478846"/>
              <a:ext cx="1341012" cy="312702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0235" y="1478844"/>
              <a:ext cx="2380571" cy="312702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538" name="Picture 15" descr="IMG_957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6"/>
          <a:stretch>
            <a:fillRect/>
          </a:stretch>
        </p:blipFill>
        <p:spPr bwMode="auto">
          <a:xfrm>
            <a:off x="7639050" y="973138"/>
            <a:ext cx="1219200" cy="167163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4" descr="3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6477000" y="5022850"/>
            <a:ext cx="582613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8" name="Picture 49" descr="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86438" y="5040313"/>
            <a:ext cx="593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22541" name="Picture 31" descr="IOOS_logo_white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5108575"/>
            <a:ext cx="10128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9" descr="USCG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5040313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3" name="Text Box 9"/>
          <p:cNvSpPr txBox="1">
            <a:spLocks noChangeArrowheads="1"/>
          </p:cNvSpPr>
          <p:nvPr/>
        </p:nvSpPr>
        <p:spPr bwMode="auto">
          <a:xfrm>
            <a:off x="2195513" y="704850"/>
            <a:ext cx="19383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00"/>
                </a:solidFill>
                <a:latin typeface="Calibri" charset="0"/>
              </a:rPr>
              <a:t>1000 km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00"/>
                </a:solidFill>
                <a:latin typeface="Calibri" charset="0"/>
              </a:rPr>
              <a:t>Cape to Cape</a:t>
            </a:r>
          </a:p>
        </p:txBody>
      </p:sp>
      <p:pic>
        <p:nvPicPr>
          <p:cNvPr id="2" name="Picture 1" descr="Screen Shot 2013-10-21 at 8.16.35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50" y="3039577"/>
            <a:ext cx="1260078" cy="80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4568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7"/>
          <p:cNvSpPr txBox="1">
            <a:spLocks noChangeArrowheads="1"/>
          </p:cNvSpPr>
          <p:nvPr/>
        </p:nvSpPr>
        <p:spPr bwMode="auto">
          <a:xfrm>
            <a:off x="0" y="0"/>
            <a:ext cx="91440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200" b="1" dirty="0" smtClean="0">
                <a:solidFill>
                  <a:srgbClr val="0000FF"/>
                </a:solidFill>
                <a:latin typeface="Times New Roman"/>
                <a:cs typeface="Times New Roman"/>
                <a:sym typeface="Gill Sans" charset="0"/>
              </a:rPr>
              <a:t>Mid-Atlantic Bight Glider </a:t>
            </a:r>
            <a:r>
              <a:rPr lang="en-US" sz="4200" b="1" dirty="0">
                <a:solidFill>
                  <a:srgbClr val="0000FF"/>
                </a:solidFill>
                <a:latin typeface="Times New Roman"/>
                <a:cs typeface="Times New Roman"/>
                <a:sym typeface="Gill Sans" charset="0"/>
              </a:rPr>
              <a:t>Network</a:t>
            </a:r>
          </a:p>
        </p:txBody>
      </p:sp>
      <p:pic>
        <p:nvPicPr>
          <p:cNvPr id="23555" name="Picture 5" descr="marcoos_glider_sst_chl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5562"/>
          <a:stretch>
            <a:fillRect/>
          </a:stretch>
        </p:blipFill>
        <p:spPr bwMode="auto">
          <a:xfrm>
            <a:off x="347663" y="2497138"/>
            <a:ext cx="3938587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4763" y="2411413"/>
            <a:ext cx="2219326" cy="280987"/>
          </a:xfrm>
          <a:prstGeom prst="rect">
            <a:avLst/>
          </a:prstGeom>
          <a:noFill/>
        </p:spPr>
        <p:txBody>
          <a:bodyPr lIns="64291" tIns="32146" rIns="64291" bIns="32146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Satellite Ocean Color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322638"/>
            <a:ext cx="1416050" cy="280987"/>
          </a:xfrm>
          <a:prstGeom prst="rect">
            <a:avLst/>
          </a:prstGeom>
          <a:noFill/>
        </p:spPr>
        <p:txBody>
          <a:bodyPr lIns="64291" tIns="32146" rIns="64291" bIns="32146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Satellite SST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4763" y="4125913"/>
            <a:ext cx="1201738" cy="714375"/>
          </a:xfrm>
          <a:prstGeom prst="rect">
            <a:avLst/>
          </a:prstGeom>
          <a:noFill/>
        </p:spPr>
        <p:txBody>
          <a:bodyPr lIns="64291" tIns="32146" rIns="64291" bIns="32146">
            <a:spAutoFit/>
          </a:bodyPr>
          <a:lstStyle/>
          <a:p>
            <a:pPr eaLnBrk="1" hangingPunct="1"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Subsurface </a:t>
            </a:r>
          </a:p>
          <a:p>
            <a:pPr eaLnBrk="1" hangingPunct="1"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Glider </a:t>
            </a:r>
          </a:p>
          <a:p>
            <a:pPr eaLnBrk="1" hangingPunct="1"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rPr>
              <a:t>Data</a:t>
            </a:r>
          </a:p>
        </p:txBody>
      </p:sp>
      <p:pic>
        <p:nvPicPr>
          <p:cNvPr id="235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3" b="3500"/>
          <a:stretch>
            <a:fillRect/>
          </a:stretch>
        </p:blipFill>
        <p:spPr bwMode="auto">
          <a:xfrm>
            <a:off x="2332038" y="733425"/>
            <a:ext cx="3883025" cy="155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2" descr="SideBySideGliders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744538"/>
            <a:ext cx="1795463" cy="1511300"/>
          </a:xfrm>
          <a:prstGeom prst="rect">
            <a:avLst/>
          </a:prstGeom>
          <a:noFill/>
          <a:ln w="28575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3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1" t="21931"/>
          <a:stretch>
            <a:fillRect/>
          </a:stretch>
        </p:blipFill>
        <p:spPr bwMode="auto">
          <a:xfrm>
            <a:off x="6438900" y="677863"/>
            <a:ext cx="2519363" cy="16144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4" name="TextBox 1"/>
          <p:cNvSpPr txBox="1">
            <a:spLocks noChangeArrowheads="1"/>
          </p:cNvSpPr>
          <p:nvPr/>
        </p:nvSpPr>
        <p:spPr bwMode="auto">
          <a:xfrm>
            <a:off x="322263" y="744538"/>
            <a:ext cx="1277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RU01</a:t>
            </a:r>
          </a:p>
        </p:txBody>
      </p:sp>
      <p:sp>
        <p:nvSpPr>
          <p:cNvPr id="23565" name="TextBox 19"/>
          <p:cNvSpPr txBox="1">
            <a:spLocks noChangeArrowheads="1"/>
          </p:cNvSpPr>
          <p:nvPr/>
        </p:nvSpPr>
        <p:spPr bwMode="auto">
          <a:xfrm>
            <a:off x="2590800" y="744538"/>
            <a:ext cx="77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FFFF"/>
                </a:solidFill>
              </a:rPr>
              <a:t>RU15</a:t>
            </a:r>
          </a:p>
        </p:txBody>
      </p:sp>
      <p:sp>
        <p:nvSpPr>
          <p:cNvPr id="23566" name="TextBox 20"/>
          <p:cNvSpPr txBox="1">
            <a:spLocks noChangeArrowheads="1"/>
          </p:cNvSpPr>
          <p:nvPr/>
        </p:nvSpPr>
        <p:spPr bwMode="auto">
          <a:xfrm>
            <a:off x="6756400" y="744538"/>
            <a:ext cx="77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FFFF"/>
                </a:solidFill>
              </a:rPr>
              <a:t>RU29</a:t>
            </a:r>
          </a:p>
        </p:txBody>
      </p:sp>
      <p:sp>
        <p:nvSpPr>
          <p:cNvPr id="23567" name="TextBox 2"/>
          <p:cNvSpPr txBox="1">
            <a:spLocks noChangeArrowheads="1"/>
          </p:cNvSpPr>
          <p:nvPr/>
        </p:nvSpPr>
        <p:spPr bwMode="auto">
          <a:xfrm>
            <a:off x="120155" y="5791200"/>
            <a:ext cx="4604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prstClr val="black"/>
                </a:solidFill>
              </a:rPr>
              <a:t>Industry Partner: Teledyne Webb Researc</a:t>
            </a:r>
            <a:r>
              <a:rPr lang="en-US" sz="2000" dirty="0">
                <a:solidFill>
                  <a:prstClr val="black"/>
                </a:solidFill>
              </a:rPr>
              <a:t>h</a:t>
            </a:r>
          </a:p>
        </p:txBody>
      </p:sp>
      <p:pic>
        <p:nvPicPr>
          <p:cNvPr id="18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5429250"/>
            <a:ext cx="29591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71625" y="1889125"/>
            <a:ext cx="49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white"/>
                </a:solidFill>
                <a:ea typeface="ＭＳ Ｐゴシック" charset="-128"/>
                <a:cs typeface="ＭＳ Ｐゴシック" charset="-128"/>
              </a:rPr>
              <a:t>G1</a:t>
            </a:r>
            <a:endParaRPr lang="en-US" sz="1800" dirty="0">
              <a:solidFill>
                <a:prstClr val="white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8500" y="1920875"/>
            <a:ext cx="1801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G1-Ruggedized</a:t>
            </a:r>
            <a:endParaRPr lang="en-US" sz="1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13750" y="1936750"/>
            <a:ext cx="49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G2</a:t>
            </a:r>
            <a:endParaRPr lang="en-US" sz="1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rucool_global_map_black_axis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654" y="2709055"/>
            <a:ext cx="4732346" cy="2593195"/>
          </a:xfrm>
          <a:prstGeom prst="rect">
            <a:avLst/>
          </a:prstGeom>
        </p:spPr>
      </p:pic>
      <p:pic>
        <p:nvPicPr>
          <p:cNvPr id="19" name="Picture 22"/>
          <p:cNvPicPr>
            <a:picLocks noChangeAspect="1" noChangeArrowheads="1"/>
          </p:cNvPicPr>
          <p:nvPr/>
        </p:nvPicPr>
        <p:blipFill>
          <a:blip r:embed="rId8"/>
          <a:srcRect l="10814" t="5260" r="12453" b="-1753"/>
          <a:stretch>
            <a:fillRect/>
          </a:stretch>
        </p:blipFill>
        <p:spPr bwMode="auto">
          <a:xfrm>
            <a:off x="4921251" y="5361969"/>
            <a:ext cx="1143000" cy="104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774686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lider_AQ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3788" y="3423652"/>
            <a:ext cx="1907989" cy="170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5418" y="3669344"/>
            <a:ext cx="2178581" cy="1122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IMG_84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1" y="1591733"/>
            <a:ext cx="2260616" cy="1630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VR2C_glide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47467" y="1295400"/>
            <a:ext cx="1896533" cy="22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7733" y="0"/>
            <a:ext cx="1947334" cy="146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3" descr="IMG_78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5283199"/>
            <a:ext cx="1896533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6935" y="963792"/>
            <a:ext cx="2472265" cy="185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" name="Picture 3" descr="SAM_on_Glider_2 00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66734"/>
            <a:ext cx="2456346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BreveBuste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1600" y="2898420"/>
            <a:ext cx="2427112" cy="182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5997"/>
            <a:ext cx="2472265" cy="1688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" name="Picture 4" descr="PumpedCTD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89988"/>
            <a:ext cx="2387600" cy="18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3" descr="2965403542_248075ea0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931620" y="4527099"/>
            <a:ext cx="1926092" cy="237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IMG_854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77"/>
          <a:stretch>
            <a:fillRect/>
          </a:stretch>
        </p:blipFill>
        <p:spPr bwMode="auto">
          <a:xfrm>
            <a:off x="7225914" y="0"/>
            <a:ext cx="1918086" cy="948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 descr="sensor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558" y="5173662"/>
            <a:ext cx="600075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65201" y="0"/>
            <a:ext cx="369186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36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Glider Sensors</a:t>
            </a:r>
          </a:p>
          <a:p>
            <a:pPr eaLnBrk="1" hangingPunct="1"/>
            <a:r>
              <a:rPr lang="en-US" sz="20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Inside Payload Bay or External</a:t>
            </a:r>
          </a:p>
          <a:p>
            <a:pPr eaLnBrk="1" hangingPunct="1"/>
            <a:endParaRPr lang="en-US" sz="1400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060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l-stations_Northea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2085" cy="6200588"/>
          </a:xfrm>
          <a:prstGeom prst="rect">
            <a:avLst/>
          </a:prstGeom>
        </p:spPr>
      </p:pic>
      <p:pic>
        <p:nvPicPr>
          <p:cNvPr id="6" name="Picture 5" descr="Screen Shot 2012-10-24 at 10.24.16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t="7224" r="31340" b="17569"/>
          <a:stretch/>
        </p:blipFill>
        <p:spPr>
          <a:xfrm>
            <a:off x="-1" y="0"/>
            <a:ext cx="2869201" cy="2659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 descr="http://portal.weatherflow.com/files/location/45700/files/IMG_4281.JPG"/>
          <p:cNvPicPr>
            <a:picLocks noChangeAspect="1" noChangeArrowheads="1"/>
          </p:cNvPicPr>
          <p:nvPr/>
        </p:nvPicPr>
        <p:blipFill rotWithShape="1">
          <a:blip r:embed="rId4" cstate="print"/>
          <a:srcRect l="49869" t="7383" r="32158" b="10302"/>
          <a:stretch/>
        </p:blipFill>
        <p:spPr bwMode="auto">
          <a:xfrm>
            <a:off x="7313344" y="25400"/>
            <a:ext cx="1813723" cy="61468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pic>
        <p:nvPicPr>
          <p:cNvPr id="9" name="Picture 2" descr="http://portal.weatherflow.com/files/location/49393/files/IMG_4190.JPG"/>
          <p:cNvPicPr>
            <a:picLocks noChangeAspect="1" noChangeArrowheads="1"/>
          </p:cNvPicPr>
          <p:nvPr/>
        </p:nvPicPr>
        <p:blipFill rotWithShape="1">
          <a:blip r:embed="rId5" cstate="print"/>
          <a:srcRect l="17128" r="68176" b="80068"/>
          <a:stretch/>
        </p:blipFill>
        <p:spPr bwMode="auto">
          <a:xfrm>
            <a:off x="5861920" y="2133599"/>
            <a:ext cx="1980951" cy="201506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183468" y="0"/>
            <a:ext cx="5960532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Calibri"/>
              </a:rPr>
              <a:t>MARACOOS Weather Network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-50799"/>
            <a:ext cx="12113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NDBC</a:t>
            </a: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Backbone</a:t>
            </a: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&gt; 50 sites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9361" y="2878666"/>
            <a:ext cx="19810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Calibri"/>
              </a:rPr>
              <a:t>Regional Industry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Calibri"/>
              </a:rPr>
              <a:t>Enhancement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Calibri"/>
              </a:rPr>
              <a:t>&gt; 100 sites</a:t>
            </a:r>
          </a:p>
          <a:p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" name="Picture 1" descr="3m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38504"/>
            <a:ext cx="1032934" cy="1216153"/>
          </a:xfrm>
          <a:prstGeom prst="rect">
            <a:avLst/>
          </a:prstGeom>
        </p:spPr>
      </p:pic>
      <p:pic>
        <p:nvPicPr>
          <p:cNvPr id="13" name="Picture 12" descr="NOA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81200"/>
            <a:ext cx="626342" cy="62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00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l-stations_Northea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2085" cy="6200588"/>
          </a:xfrm>
          <a:prstGeom prst="rect">
            <a:avLst/>
          </a:prstGeom>
        </p:spPr>
      </p:pic>
      <p:pic>
        <p:nvPicPr>
          <p:cNvPr id="6" name="Picture 5" descr="Screen Shot 2012-10-24 at 10.24.16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9" t="7224" r="31340" b="17569"/>
          <a:stretch/>
        </p:blipFill>
        <p:spPr>
          <a:xfrm>
            <a:off x="-1" y="0"/>
            <a:ext cx="2869201" cy="2659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 descr="http://portal.weatherflow.com/files/location/45700/files/IMG_4281.JPG"/>
          <p:cNvPicPr>
            <a:picLocks noChangeAspect="1" noChangeArrowheads="1"/>
          </p:cNvPicPr>
          <p:nvPr/>
        </p:nvPicPr>
        <p:blipFill rotWithShape="1">
          <a:blip r:embed="rId4" cstate="print"/>
          <a:srcRect l="49869" t="7383" r="32158" b="10302"/>
          <a:stretch/>
        </p:blipFill>
        <p:spPr bwMode="auto">
          <a:xfrm>
            <a:off x="7347209" y="-6154"/>
            <a:ext cx="1813723" cy="62037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pic>
        <p:nvPicPr>
          <p:cNvPr id="9" name="Picture 2" descr="http://portal.weatherflow.com/files/location/49393/files/IMG_4190.JPG"/>
          <p:cNvPicPr>
            <a:picLocks noChangeAspect="1" noChangeArrowheads="1"/>
          </p:cNvPicPr>
          <p:nvPr/>
        </p:nvPicPr>
        <p:blipFill rotWithShape="1">
          <a:blip r:embed="rId5" cstate="print"/>
          <a:srcRect l="17128" r="68176" b="80068"/>
          <a:stretch/>
        </p:blipFill>
        <p:spPr bwMode="auto">
          <a:xfrm>
            <a:off x="5861920" y="2133599"/>
            <a:ext cx="1980951" cy="201506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183468" y="0"/>
            <a:ext cx="5960532" cy="584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MARACOOS Weather Network</a:t>
            </a:r>
          </a:p>
        </p:txBody>
      </p:sp>
      <p:pic>
        <p:nvPicPr>
          <p:cNvPr id="13" name="Picture 2" descr="http://co.weatherflow.com/maracoos/2013-10-02-0000/maracoos-2013-10-02-0000.gif?1273912113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0" y="4206875"/>
            <a:ext cx="3910929" cy="27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302000" y="2746375"/>
            <a:ext cx="2603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MARACOOS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Weather Ensemble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3-7 Members</a:t>
            </a:r>
          </a:p>
          <a:p>
            <a:pPr marL="28575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Verified with Coastal Observations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-50799"/>
            <a:ext cx="12113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NDBC</a:t>
            </a: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Backbone</a:t>
            </a:r>
          </a:p>
          <a:p>
            <a:pPr algn="ctr"/>
            <a:r>
              <a:rPr lang="en-US" dirty="0">
                <a:solidFill>
                  <a:prstClr val="black"/>
                </a:solidFill>
                <a:latin typeface="Calibri"/>
              </a:rPr>
              <a:t>&gt; 50 sites</a:t>
            </a:r>
          </a:p>
        </p:txBody>
      </p:sp>
      <p:pic>
        <p:nvPicPr>
          <p:cNvPr id="15" name="Picture 14" descr="3m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38504"/>
            <a:ext cx="1032934" cy="1216153"/>
          </a:xfrm>
          <a:prstGeom prst="rect">
            <a:avLst/>
          </a:prstGeom>
        </p:spPr>
      </p:pic>
      <p:pic>
        <p:nvPicPr>
          <p:cNvPr id="16" name="Picture 15" descr="NOAA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81200"/>
            <a:ext cx="626342" cy="62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933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RUWRFcold36_winds10m_201208281000_full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875" y="676275"/>
            <a:ext cx="4888541" cy="54991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49750" y="1093787"/>
            <a:ext cx="479425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Weather Research and Forecasting (WRF) model, Advanced Research core (ARW), Version 3.4.1 </a:t>
            </a: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Calibri"/>
                <a:cs typeface="Calibri"/>
              </a:rPr>
              <a:t>Michalakes</a:t>
            </a: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</a:rPr>
              <a:t> et al., 2001)</a:t>
            </a:r>
            <a:endParaRPr lang="en-US" sz="24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Horizontal Resolution: </a:t>
            </a:r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6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km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Vertical Resolution: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35 levels, focused near surface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Lateral B.C.: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Global Forecast System (GFS) 0.5 degree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Microphysics: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de-DE" sz="2400" dirty="0">
                <a:solidFill>
                  <a:srgbClr val="000000"/>
                </a:solidFill>
                <a:cs typeface="Calibri"/>
              </a:rPr>
              <a:t>WRF Double-Moment 6-class </a:t>
            </a:r>
            <a:r>
              <a:rPr lang="de-DE" sz="2400" dirty="0" err="1" smtClean="0">
                <a:solidFill>
                  <a:srgbClr val="000000"/>
                </a:solidFill>
                <a:cs typeface="Calibri"/>
              </a:rPr>
              <a:t>scheme</a:t>
            </a:r>
            <a:endParaRPr lang="de-DE" sz="2400" dirty="0" smtClean="0">
              <a:solidFill>
                <a:srgbClr val="000000"/>
              </a:solidFill>
              <a:cs typeface="Calibri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Planetary Boundary Layer (PBL) scheme: </a:t>
            </a:r>
            <a:r>
              <a:rPr lang="fr-FR" sz="2400" dirty="0" err="1">
                <a:solidFill>
                  <a:srgbClr val="000000"/>
                </a:solidFill>
                <a:cs typeface="Calibri"/>
              </a:rPr>
              <a:t>Yonsei</a:t>
            </a:r>
            <a:r>
              <a:rPr lang="fr-FR" sz="2400" dirty="0">
                <a:solidFill>
                  <a:srgbClr val="000000"/>
                </a:solidFill>
                <a:cs typeface="Calibri"/>
              </a:rPr>
              <a:t> </a:t>
            </a:r>
            <a:r>
              <a:rPr lang="fr-FR" sz="2400" dirty="0" err="1">
                <a:solidFill>
                  <a:srgbClr val="000000"/>
                </a:solidFill>
                <a:cs typeface="Calibri"/>
              </a:rPr>
              <a:t>University</a:t>
            </a:r>
            <a:r>
              <a:rPr lang="fr-FR" sz="2400" dirty="0">
                <a:solidFill>
                  <a:srgbClr val="000000"/>
                </a:solidFill>
                <a:cs typeface="Calibri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cs typeface="Calibri"/>
              </a:rPr>
              <a:t>scheme</a:t>
            </a:r>
            <a:endParaRPr lang="fr-FR" sz="2400" dirty="0">
              <a:solidFill>
                <a:srgbClr val="000000"/>
              </a:solidFill>
              <a:cs typeface="Calibri"/>
            </a:endParaRPr>
          </a:p>
          <a:p>
            <a:r>
              <a:rPr lang="en-US" sz="2400" b="1" dirty="0" err="1" smtClean="0">
                <a:solidFill>
                  <a:srgbClr val="000000"/>
                </a:solidFill>
                <a:latin typeface="Calibri"/>
                <a:cs typeface="Calibri"/>
              </a:rPr>
              <a:t>Longwave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 radiation: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Rapid </a:t>
            </a:r>
            <a:r>
              <a:rPr lang="en-US" sz="2400" dirty="0" err="1" smtClean="0">
                <a:solidFill>
                  <a:srgbClr val="000000"/>
                </a:solidFill>
                <a:latin typeface="Calibri"/>
                <a:cs typeface="Calibri"/>
              </a:rPr>
              <a:t>Radiative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 Transfer Model (RRTMG)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Shortwave radiation: </a:t>
            </a:r>
            <a:r>
              <a:rPr lang="en-US" sz="2400" dirty="0" err="1" smtClean="0">
                <a:solidFill>
                  <a:srgbClr val="000000"/>
                </a:solidFill>
                <a:latin typeface="Calibri"/>
                <a:cs typeface="Calibri"/>
              </a:rPr>
              <a:t>Dudhia</a:t>
            </a:r>
            <a:endParaRPr lang="en-US" sz="2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Bottom B.C. (Sea Surface Temperature, SST): </a:t>
            </a:r>
            <a:r>
              <a:rPr lang="en-US" sz="2400" dirty="0" smtClean="0">
                <a:solidFill>
                  <a:srgbClr val="000000"/>
                </a:solidFill>
                <a:latin typeface="Calibri"/>
                <a:cs typeface="Calibri"/>
              </a:rPr>
              <a:t>Variant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Advanced Research Version of WRF</a:t>
            </a:r>
          </a:p>
        </p:txBody>
      </p:sp>
    </p:spTree>
    <p:extLst>
      <p:ext uri="{BB962C8B-B14F-4D97-AF65-F5344CB8AC3E}">
        <p14:creationId xmlns:p14="http://schemas.microsoft.com/office/powerpoint/2010/main" val="235553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734" y="838200"/>
            <a:ext cx="3162300" cy="257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11"/>
          <p:cNvGrpSpPr/>
          <p:nvPr/>
        </p:nvGrpSpPr>
        <p:grpSpPr>
          <a:xfrm>
            <a:off x="5079999" y="3505201"/>
            <a:ext cx="3175000" cy="2581275"/>
            <a:chOff x="5334000" y="838200"/>
            <a:chExt cx="3175000" cy="2581275"/>
          </a:xfrm>
        </p:grpSpPr>
        <p:pic>
          <p:nvPicPr>
            <p:cNvPr id="58370" name="Picture 16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838200"/>
              <a:ext cx="3175000" cy="2581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72" name="Rectangle 9"/>
            <p:cNvSpPr>
              <a:spLocks noChangeArrowheads="1"/>
            </p:cNvSpPr>
            <p:nvPr/>
          </p:nvSpPr>
          <p:spPr bwMode="auto">
            <a:xfrm>
              <a:off x="6189663" y="2860675"/>
              <a:ext cx="2292350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Times New Roman" charset="0"/>
                  <a:ea typeface="+mn-ea"/>
                  <a:cs typeface="+mn-cs"/>
                </a:rPr>
                <a:t>4) HOPS</a:t>
              </a:r>
            </a:p>
            <a:p>
              <a:pPr algn="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prstClr val="white"/>
                  </a:solidFill>
                  <a:latin typeface="Times New Roman" charset="0"/>
                  <a:ea typeface="+mn-ea"/>
                  <a:cs typeface="+mn-cs"/>
                </a:rPr>
                <a:t>U. Massachusetts, Dartmouth</a:t>
              </a: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918633" y="3518430"/>
            <a:ext cx="3187700" cy="2606675"/>
            <a:chOff x="596900" y="3560763"/>
            <a:chExt cx="3187700" cy="2606675"/>
          </a:xfrm>
        </p:grpSpPr>
        <p:pic>
          <p:nvPicPr>
            <p:cNvPr id="58373" name="Picture 10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900" y="3560763"/>
              <a:ext cx="3187700" cy="26066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8374" name="Rectangle 11"/>
            <p:cNvSpPr>
              <a:spLocks noChangeArrowheads="1"/>
            </p:cNvSpPr>
            <p:nvPr/>
          </p:nvSpPr>
          <p:spPr bwMode="auto">
            <a:xfrm>
              <a:off x="2247900" y="5588000"/>
              <a:ext cx="1533525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Times New Roman" charset="0"/>
                  <a:ea typeface="+mn-ea"/>
                  <a:cs typeface="+mn-cs"/>
                </a:rPr>
                <a:t>3) ROMS </a:t>
              </a:r>
            </a:p>
            <a:p>
              <a:pPr algn="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prstClr val="white"/>
                  </a:solidFill>
                  <a:latin typeface="Times New Roman" charset="0"/>
                  <a:ea typeface="+mn-ea"/>
                  <a:cs typeface="+mn-cs"/>
                </a:rPr>
                <a:t>Rutgers University</a:t>
              </a:r>
            </a:p>
          </p:txBody>
        </p:sp>
      </p:grpSp>
      <p:sp>
        <p:nvSpPr>
          <p:cNvPr id="58376" name="Rectangle 14"/>
          <p:cNvSpPr>
            <a:spLocks noChangeArrowheads="1"/>
          </p:cNvSpPr>
          <p:nvPr/>
        </p:nvSpPr>
        <p:spPr bwMode="auto">
          <a:xfrm>
            <a:off x="2769252" y="2824692"/>
            <a:ext cx="127781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prstClr val="white"/>
                </a:solidFill>
                <a:latin typeface="Times New Roman" charset="0"/>
                <a:ea typeface="+mn-ea"/>
                <a:cs typeface="+mn-cs"/>
              </a:rPr>
              <a:t>1) STPS</a:t>
            </a:r>
          </a:p>
          <a:p>
            <a:pPr algn="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prstClr val="white"/>
                </a:solidFill>
                <a:latin typeface="Times New Roman" charset="0"/>
                <a:ea typeface="+mn-ea"/>
                <a:cs typeface="+mn-cs"/>
              </a:rPr>
              <a:t>U. Connecticut</a:t>
            </a:r>
          </a:p>
        </p:txBody>
      </p:sp>
      <p:grpSp>
        <p:nvGrpSpPr>
          <p:cNvPr id="4" name="Group 12"/>
          <p:cNvGrpSpPr/>
          <p:nvPr/>
        </p:nvGrpSpPr>
        <p:grpSpPr>
          <a:xfrm>
            <a:off x="5088466" y="875242"/>
            <a:ext cx="3175000" cy="2573338"/>
            <a:chOff x="5274733" y="3559175"/>
            <a:chExt cx="3175000" cy="2573338"/>
          </a:xfrm>
        </p:grpSpPr>
        <p:pic>
          <p:nvPicPr>
            <p:cNvPr id="58375" name="Picture 1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4733" y="3559175"/>
              <a:ext cx="3175000" cy="2573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77" name="Rectangle 15"/>
            <p:cNvSpPr>
              <a:spLocks noChangeArrowheads="1"/>
            </p:cNvSpPr>
            <p:nvPr/>
          </p:nvSpPr>
          <p:spPr bwMode="auto">
            <a:xfrm>
              <a:off x="5981700" y="5572125"/>
              <a:ext cx="2451100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prstClr val="white"/>
                  </a:solidFill>
                  <a:latin typeface="Times New Roman" charset="0"/>
                  <a:ea typeface="+mn-ea"/>
                  <a:cs typeface="+mn-cs"/>
                </a:rPr>
                <a:t>2) NYHOPS</a:t>
              </a:r>
            </a:p>
            <a:p>
              <a:pPr algn="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prstClr val="white"/>
                  </a:solidFill>
                  <a:latin typeface="Times New Roman" charset="0"/>
                  <a:ea typeface="+mn-ea"/>
                  <a:cs typeface="+mn-cs"/>
                </a:rPr>
                <a:t>Stevens Institute of Technology</a:t>
              </a:r>
            </a:p>
          </p:txBody>
        </p:sp>
      </p:grp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0" y="101600"/>
            <a:ext cx="9144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cs typeface="Geneva" pitchFamily="-65" charset="-128"/>
              </a:rPr>
              <a:t>Improved Predictive Modeling and Data Assimilation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4422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430042" y="2712958"/>
            <a:ext cx="166440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Bottom temperature</a:t>
            </a:r>
          </a:p>
        </p:txBody>
      </p:sp>
      <p:pic>
        <p:nvPicPr>
          <p:cNvPr id="7" name="Picture 3" descr="kk5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59" t="5655" r="63966"/>
          <a:stretch/>
        </p:blipFill>
        <p:spPr bwMode="auto">
          <a:xfrm>
            <a:off x="5989871" y="183467"/>
            <a:ext cx="1635556" cy="305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0" name="Content Placeholder 2"/>
          <p:cNvSpPr>
            <a:spLocks noGrp="1"/>
          </p:cNvSpPr>
          <p:nvPr>
            <p:ph sz="half" idx="1"/>
          </p:nvPr>
        </p:nvSpPr>
        <p:spPr>
          <a:xfrm>
            <a:off x="113894" y="3622882"/>
            <a:ext cx="6256097" cy="2926327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Data used</a:t>
            </a:r>
            <a:r>
              <a:rPr lang="en-US" sz="1600" i="1" dirty="0"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                                                                [… real-time SOURCE]</a:t>
            </a:r>
            <a:b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                                                                                </a:t>
            </a:r>
            <a:r>
              <a:rPr lang="en-US" sz="1600" i="1" dirty="0"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     </a:t>
            </a:r>
            <a:r>
              <a:rPr lang="en-US" sz="1050" i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Arial" charset="0"/>
              </a:rPr>
              <a:t>*</a:t>
            </a:r>
            <a:r>
              <a:rPr lang="en-US" sz="1050" i="1" dirty="0">
                <a:solidFill>
                  <a:prstClr val="black"/>
                </a:solidFill>
                <a:latin typeface="Calibri" charset="0"/>
                <a:ea typeface="ＭＳ Ｐゴシック" charset="0"/>
                <a:cs typeface="Arial" charset="0"/>
              </a:rPr>
              <a:t>THREDDS Data </a:t>
            </a:r>
            <a:r>
              <a:rPr lang="en-US" sz="1050" i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Arial" charset="0"/>
              </a:rPr>
              <a:t>Server</a:t>
            </a:r>
            <a:endParaRPr lang="en-US" sz="1600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72-hour forecast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NAM 0Z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cycle at 2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 am EST   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[NCEP NOMADS]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RU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regional CODAR hourly: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4-hour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latency delay      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[RU TDS*]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RU glider T,S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when available (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~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1 hour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delay)              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[RU TDS]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USGS daily average flow available 11:00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EST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[USGS </a:t>
            </a:r>
            <a:r>
              <a:rPr lang="en-US" sz="1600" i="1" dirty="0" err="1" smtClean="0">
                <a:latin typeface="Calibri" charset="0"/>
                <a:ea typeface="ＭＳ Ｐゴシック" charset="0"/>
                <a:cs typeface="Arial" charset="0"/>
              </a:rPr>
              <a:t>waterdata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AVHRR IR passes 6-8 per day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(~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2 hour delay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)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[MARACOOS TDS]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REMSS MW-IR blended SST daily average     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[NASA PO-DAAC]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HYCOM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NCODA 7-day forecast updated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daily                   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[NRL]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Jason-2, </a:t>
            </a:r>
            <a:r>
              <a:rPr lang="en-US" sz="1600" dirty="0" err="1" smtClean="0">
                <a:latin typeface="Calibri" charset="0"/>
                <a:ea typeface="ＭＳ Ｐゴシック" charset="0"/>
                <a:cs typeface="Arial" charset="0"/>
              </a:rPr>
              <a:t>CryoSat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, </a:t>
            </a:r>
            <a:r>
              <a:rPr lang="en-US" sz="1600" dirty="0" err="1" smtClean="0">
                <a:latin typeface="Calibri" charset="0"/>
                <a:ea typeface="ＭＳ Ｐゴシック" charset="0"/>
                <a:cs typeface="Arial" charset="0"/>
              </a:rPr>
              <a:t>AltiKa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along-track 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altimeter OGDR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</a:t>
            </a:r>
            <a:r>
              <a:rPr lang="en-US" sz="1600" i="1" dirty="0" err="1" smtClean="0">
                <a:latin typeface="Calibri" charset="0"/>
                <a:ea typeface="ＭＳ Ｐゴシック" charset="0"/>
                <a:cs typeface="Arial" charset="0"/>
              </a:rPr>
              <a:t>RADS.nl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]</a:t>
            </a:r>
            <a:endParaRPr lang="en-US" sz="1600" i="1" dirty="0">
              <a:latin typeface="Calibri" charset="0"/>
              <a:ea typeface="ＭＳ Ｐゴシック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SOOP </a:t>
            </a:r>
            <a:r>
              <a:rPr lang="en-US" sz="1600" dirty="0">
                <a:latin typeface="Calibri" charset="0"/>
                <a:ea typeface="ＭＳ Ｐゴシック" charset="0"/>
                <a:cs typeface="Arial" charset="0"/>
              </a:rPr>
              <a:t>XBT/CTD, Argo floats</a:t>
            </a:r>
            <a:r>
              <a:rPr lang="en-US" sz="1600" dirty="0" smtClean="0">
                <a:latin typeface="Calibri" charset="0"/>
                <a:ea typeface="ＭＳ Ｐゴシック" charset="0"/>
                <a:cs typeface="Arial" charset="0"/>
              </a:rPr>
              <a:t>, on GTS         </a:t>
            </a:r>
            <a:r>
              <a:rPr lang="en-US" sz="1600" i="1" dirty="0" smtClean="0">
                <a:latin typeface="Calibri" charset="0"/>
                <a:ea typeface="ＭＳ Ｐゴシック" charset="0"/>
                <a:cs typeface="Arial" charset="0"/>
              </a:rPr>
              <a:t>[NOAA OSMC ERDDAP]</a:t>
            </a:r>
            <a:r>
              <a:rPr lang="en-US" sz="2000" i="1" dirty="0" smtClean="0">
                <a:latin typeface="Calibri" charset="0"/>
                <a:ea typeface="ＭＳ Ｐゴシック" charset="0"/>
                <a:cs typeface="Arial" charset="0"/>
              </a:rPr>
              <a:t/>
            </a:r>
            <a:br>
              <a:rPr lang="en-US" sz="2000" i="1" dirty="0" smtClean="0">
                <a:latin typeface="Calibri" charset="0"/>
                <a:ea typeface="ＭＳ Ｐゴシック" charset="0"/>
                <a:cs typeface="Arial" charset="0"/>
              </a:rPr>
            </a:br>
            <a:endParaRPr lang="en-US" sz="2000" i="1" dirty="0">
              <a:latin typeface="Calibri" charset="0"/>
              <a:ea typeface="ＭＳ Ｐゴシック" charset="0"/>
              <a:cs typeface="Arial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46324" y="5978237"/>
            <a:ext cx="6858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89DD56-F4A9-0446-85C1-7E31F7689E86}" type="slidenum">
              <a:rPr lang="en-US" sz="1400">
                <a:solidFill>
                  <a:srgbClr val="000000"/>
                </a:solidFill>
                <a:latin typeface="Calibri" charset="0"/>
                <a:cs typeface="Calibri" charset="0"/>
              </a:rPr>
              <a:pPr/>
              <a:t>21</a:t>
            </a:fld>
            <a:endParaRPr lang="en-US" sz="1400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72622"/>
            <a:ext cx="579070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charset="0"/>
              <a:buNone/>
            </a:pPr>
            <a:r>
              <a:rPr lang="en-US" sz="22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Rutgers ROMS 4DVAR uses all available data </a:t>
            </a:r>
            <a:br>
              <a:rPr lang="en-US" sz="22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2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from a modern coastal ocean observing system </a:t>
            </a:r>
          </a:p>
          <a:p>
            <a:pPr marL="295275" lvl="1" indent="-239713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more and diverse data is better (T, S, </a:t>
            </a:r>
            <a:r>
              <a:rPr lang="en-US" sz="20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u</a:t>
            </a: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, sea level)</a:t>
            </a:r>
          </a:p>
          <a:p>
            <a:pPr marL="295275" lvl="1" indent="-239713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bias correction to OBC and MDT is essential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charset="0"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Useful subsurface skill for real-time applications:</a:t>
            </a:r>
          </a:p>
          <a:p>
            <a:pPr marL="295275" lvl="1" indent="-239713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4 days for temperature and salinity; </a:t>
            </a:r>
          </a:p>
          <a:p>
            <a:pPr marL="295275" lvl="1" indent="-239713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</a:rPr>
              <a:t>1-2 days for velocity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Font typeface="Arial" charset="0"/>
              <a:buNone/>
            </a:pPr>
            <a:r>
              <a:rPr lang="en-US" sz="2000" b="1" u="sng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Future directions</a:t>
            </a:r>
            <a:r>
              <a:rPr lang="en-US" sz="20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: variational methods for </a:t>
            </a:r>
            <a:br>
              <a:rPr lang="en-US" sz="20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000" b="1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observing system design; coupling; ecosystems</a:t>
            </a:r>
            <a:r>
              <a:rPr lang="en-US" sz="2000" b="1" dirty="0" smtClean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</a:p>
          <a:p>
            <a:pPr marL="273050" indent="-273050" eaLnBrk="1" hangingPunct="1">
              <a:spcAft>
                <a:spcPts val="600"/>
              </a:spcAft>
              <a:buFontTx/>
              <a:buNone/>
            </a:pPr>
            <a:r>
              <a:rPr lang="en-US" sz="20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   </a:t>
            </a:r>
            <a:endParaRPr lang="en-US" sz="2000" dirty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18894" y="1935020"/>
            <a:ext cx="20005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9900FF"/>
                </a:solidFill>
                <a:latin typeface="Calibri"/>
                <a:ea typeface="+mn-ea"/>
                <a:cs typeface="+mn-cs"/>
              </a:rPr>
              <a:t>4-day forecast</a:t>
            </a:r>
          </a:p>
        </p:txBody>
      </p:sp>
      <p:sp>
        <p:nvSpPr>
          <p:cNvPr id="9" name="Rectangle 8"/>
          <p:cNvSpPr/>
          <p:nvPr/>
        </p:nvSpPr>
        <p:spPr>
          <a:xfrm>
            <a:off x="7634069" y="1628048"/>
            <a:ext cx="23052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CCCC"/>
                </a:solidFill>
                <a:latin typeface="Calibri"/>
                <a:ea typeface="+mn-ea"/>
                <a:cs typeface="+mn-cs"/>
              </a:rPr>
              <a:t>2-day forecast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15661" y="1104767"/>
            <a:ext cx="27401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Data assimilation</a:t>
            </a:r>
            <a:br>
              <a:rPr lang="en-US" sz="1400" b="1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</a:br>
            <a:r>
              <a:rPr lang="en-US" sz="1400" b="1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analysis/</a:t>
            </a:r>
            <a:r>
              <a:rPr lang="en-US" sz="1400" b="1" dirty="0" err="1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hindcast</a:t>
            </a:r>
            <a:endParaRPr lang="en-US" sz="1400" b="1" dirty="0">
              <a:solidFill>
                <a:srgbClr val="FF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15661" y="655167"/>
            <a:ext cx="2568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8000"/>
                </a:solidFill>
                <a:latin typeface="Calibri"/>
                <a:ea typeface="+mn-ea"/>
                <a:cs typeface="+mn-cs"/>
              </a:rPr>
              <a:t>Forward model</a:t>
            </a:r>
            <a:br>
              <a:rPr lang="en-US" sz="1400" b="1" dirty="0">
                <a:solidFill>
                  <a:srgbClr val="008000"/>
                </a:solidFill>
                <a:latin typeface="Calibri"/>
                <a:ea typeface="+mn-ea"/>
                <a:cs typeface="+mn-cs"/>
              </a:rPr>
            </a:br>
            <a:r>
              <a:rPr lang="en-US" sz="1400" b="1" dirty="0">
                <a:solidFill>
                  <a:srgbClr val="008000"/>
                </a:solidFill>
                <a:latin typeface="Calibri"/>
                <a:ea typeface="+mn-ea"/>
                <a:cs typeface="+mn-cs"/>
              </a:rPr>
              <a:t>after bias removal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04446" y="347390"/>
            <a:ext cx="3410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latin typeface="Calibri"/>
                <a:ea typeface="+mn-ea"/>
                <a:cs typeface="+mn-cs"/>
              </a:rPr>
              <a:t>Forward model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5600582" y="1749540"/>
            <a:ext cx="7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depth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0880" y="-3295"/>
            <a:ext cx="16644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correlation</a:t>
            </a:r>
          </a:p>
        </p:txBody>
      </p:sp>
      <p:pic>
        <p:nvPicPr>
          <p:cNvPr id="15" name="Picture 14" descr="EspressoV2_MemDayForecastBottomTemp.tif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"/>
          <a:stretch/>
        </p:blipFill>
        <p:spPr>
          <a:xfrm>
            <a:off x="5273587" y="3310981"/>
            <a:ext cx="4369241" cy="308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81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arw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28267" cy="3793851"/>
          </a:xfrm>
          <a:prstGeom prst="rect">
            <a:avLst/>
          </a:prstGeom>
        </p:spPr>
      </p:pic>
      <p:pic>
        <p:nvPicPr>
          <p:cNvPr id="4" name="Picture 3" descr="darwin-380_rtofs_temperatur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1582497"/>
            <a:ext cx="5994400" cy="46320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734" y="3979334"/>
            <a:ext cx="28109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Summer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2013</a:t>
            </a:r>
            <a:r>
              <a:rPr lang="en-US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: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Mid-Atlantic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Temperature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0533" y="3556001"/>
            <a:ext cx="2760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Glider Data compared to Global Model Forecasts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48375" y="152400"/>
            <a:ext cx="3095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Global Models &amp; the Mid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-Atlantic Shelf Cold Pool</a:t>
            </a:r>
            <a:endParaRPr lang="en-US" sz="3200" b="1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0" y="2209800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Cold Pool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3" b="3500"/>
          <a:stretch>
            <a:fillRect/>
          </a:stretch>
        </p:blipFill>
        <p:spPr bwMode="auto">
          <a:xfrm>
            <a:off x="4724400" y="2743200"/>
            <a:ext cx="1447800" cy="5812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5029200"/>
            <a:ext cx="845086" cy="619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0" y="4572000"/>
            <a:ext cx="1188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Cold Pool?</a:t>
            </a: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274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79513"/>
            <a:ext cx="8767762" cy="3098800"/>
          </a:xfrm>
          <a:prstGeom prst="rect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3232150" y="5894388"/>
            <a:ext cx="2036763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rgbClr val="000000"/>
                </a:solidFill>
                <a:latin typeface="Calibri" charset="0"/>
                <a:ea typeface="ヒラギノ角ゴ ProN W3" charset="0"/>
                <a:cs typeface="ヒラギノ角ゴ ProN W3" charset="0"/>
                <a:sym typeface="Gill Sans" charset="0"/>
              </a:rPr>
              <a:t>CODAR Network</a:t>
            </a: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5106988" y="5894388"/>
            <a:ext cx="18764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rgbClr val="000000"/>
                </a:solidFill>
                <a:latin typeface="Calibri" charset="0"/>
                <a:ea typeface="ヒラギノ角ゴ ProN W3" charset="0"/>
                <a:cs typeface="ヒラギノ角ゴ ProN W3" charset="0"/>
                <a:sym typeface="Gill Sans" charset="0"/>
              </a:rPr>
              <a:t>Glider Fleet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0" y="5894388"/>
            <a:ext cx="3179763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rgbClr val="000000"/>
                </a:solidFill>
                <a:latin typeface="Calibri" charset="0"/>
                <a:ea typeface="ヒラギノ角ゴ ProN W3" charset="0"/>
                <a:cs typeface="ヒラギノ角ゴ ProN W3" charset="0"/>
                <a:sym typeface="Gill Sans" charset="0"/>
              </a:rPr>
              <a:t>Satellite Data Acquisition Stations</a:t>
            </a:r>
          </a:p>
        </p:txBody>
      </p:sp>
      <p:pic>
        <p:nvPicPr>
          <p:cNvPr id="6" name="Picture 8" descr="SideBySideGliders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06988" y="4446588"/>
            <a:ext cx="1876425" cy="1416050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4582" name="Text Box 10"/>
          <p:cNvSpPr txBox="1">
            <a:spLocks noChangeArrowheads="1"/>
          </p:cNvSpPr>
          <p:nvPr/>
        </p:nvSpPr>
        <p:spPr bwMode="auto">
          <a:xfrm>
            <a:off x="7089775" y="5894388"/>
            <a:ext cx="184943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rgbClr val="000000"/>
                </a:solidFill>
                <a:latin typeface="Calibri" charset="0"/>
                <a:ea typeface="ヒラギノ角ゴ ProN W3" charset="0"/>
                <a:cs typeface="ヒラギノ角ゴ ProN W3" charset="0"/>
                <a:sym typeface="Gill Sans" charset="0"/>
              </a:rPr>
              <a:t>3-D Forecasts</a:t>
            </a:r>
          </a:p>
        </p:txBody>
      </p:sp>
      <p:pic>
        <p:nvPicPr>
          <p:cNvPr id="9" name="Picture 34" descr="XBand_SatelliteDish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303338" y="4446588"/>
            <a:ext cx="1903412" cy="1419225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10" name="Picture 35" descr="1468414560_d638cdb7d2_o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232150" y="4446588"/>
            <a:ext cx="1882775" cy="1412875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11" name="Picture 36" descr="20070928 093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983413" y="4446588"/>
            <a:ext cx="1892300" cy="1419225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12" name="Picture 6" descr="jen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07950" y="4446588"/>
            <a:ext cx="1165225" cy="1419225"/>
          </a:xfrm>
          <a:prstGeom prst="rect">
            <a:avLst/>
          </a:prstGeom>
          <a:noFill/>
          <a:ln w="25400">
            <a:solidFill>
              <a:schemeClr val="tx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0" y="0"/>
            <a:ext cx="9144000" cy="14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Rutgers - Center for </a:t>
            </a:r>
            <a:r>
              <a:rPr lang="en-US" sz="3600" dirty="0">
                <a:solidFill>
                  <a:srgbClr val="0000FF"/>
                </a:solidFill>
                <a:latin typeface="Times New Roman"/>
                <a:cs typeface="Times New Roman"/>
              </a:rPr>
              <a:t>Ocean Observation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Labs: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 dirty="0" smtClean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MARACOOS </a:t>
            </a:r>
            <a:r>
              <a:rPr lang="en-US" sz="3200" i="1" dirty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Operations </a:t>
            </a:r>
            <a:r>
              <a:rPr lang="en-US" sz="3200" i="1" dirty="0" smtClean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Lab</a:t>
            </a:r>
            <a:endParaRPr lang="en-US" sz="3200" i="1" dirty="0">
              <a:solidFill>
                <a:srgbClr val="0000FF"/>
              </a:solidFill>
              <a:latin typeface="Times New Roman"/>
              <a:ea typeface="+mn-ea"/>
              <a:cs typeface="Times New Roman"/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853206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0" y="0"/>
            <a:ext cx="9144000" cy="14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Rutgers - Center for </a:t>
            </a:r>
            <a:r>
              <a:rPr lang="en-US" sz="3600" dirty="0">
                <a:solidFill>
                  <a:srgbClr val="0000FF"/>
                </a:solidFill>
                <a:latin typeface="Times New Roman"/>
                <a:cs typeface="Times New Roman"/>
              </a:rPr>
              <a:t>Ocean Observation </a:t>
            </a:r>
            <a:r>
              <a:rPr lang="en-US" sz="3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Labs: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 dirty="0" smtClean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 Global Ocean Education Lab</a:t>
            </a:r>
            <a:endParaRPr lang="en-US" sz="3200" i="1" dirty="0">
              <a:solidFill>
                <a:srgbClr val="0000FF"/>
              </a:solidFill>
              <a:latin typeface="Times New Roman"/>
              <a:ea typeface="+mn-ea"/>
              <a:cs typeface="Times New Roman"/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Times New Roman"/>
                <a:ea typeface="+mn-ea"/>
                <a:cs typeface="Times New Roman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/>
              <a:ea typeface="+mn-ea"/>
              <a:cs typeface="Times New Roman"/>
            </a:endParaRPr>
          </a:p>
        </p:txBody>
      </p:sp>
      <p:pic>
        <p:nvPicPr>
          <p:cNvPr id="14" name="Picture 13" descr="p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733800"/>
            <a:ext cx="3604134" cy="2402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6081119350_ee3c6b059b_o-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3733800"/>
            <a:ext cx="3505200" cy="2336800"/>
          </a:xfrm>
          <a:prstGeom prst="rect">
            <a:avLst/>
          </a:prstGeom>
        </p:spPr>
      </p:pic>
      <p:pic>
        <p:nvPicPr>
          <p:cNvPr id="2" name="Picture 1" descr="11311464024_7f3304db29_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" y="1295400"/>
            <a:ext cx="9144000" cy="236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8184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6" descr="map_codar.bm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5538" y="1135063"/>
            <a:ext cx="1174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2" descr="C:\Documents and Settings\RUCool\Desktop\marcoos_do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8088" y="1143000"/>
            <a:ext cx="1177925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ap_satellite.bmp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08575" y="1143000"/>
            <a:ext cx="1176338" cy="633413"/>
          </a:xfrm>
          <a:prstGeom prst="rect">
            <a:avLst/>
          </a:prstGeom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</p:pic>
      <p:pic>
        <p:nvPicPr>
          <p:cNvPr id="28677" name="Picture 3" descr="map_codar.bmp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375" y="1141413"/>
            <a:ext cx="11795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8678" name="Picture 6" descr="map_codar.bmp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0038" y="1135063"/>
            <a:ext cx="11747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8" descr="map_codar.bmp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063" y="1143000"/>
            <a:ext cx="11747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19" name="Group 5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534097"/>
              </p:ext>
            </p:extLst>
          </p:nvPr>
        </p:nvGraphicFramePr>
        <p:xfrm>
          <a:off x="508000" y="685800"/>
          <a:ext cx="8140700" cy="5259390"/>
        </p:xfrm>
        <a:graphic>
          <a:graphicData uri="http://schemas.openxmlformats.org/drawingml/2006/table">
            <a:tbl>
              <a:tblPr/>
              <a:tblGrid>
                <a:gridCol w="1054100"/>
                <a:gridCol w="1181100"/>
                <a:gridCol w="1181100"/>
                <a:gridCol w="1181100"/>
                <a:gridCol w="1181100"/>
                <a:gridCol w="1181100"/>
                <a:gridCol w="1181100"/>
              </a:tblGrid>
              <a:tr h="449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Regional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Priority Themes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Regional Observation &amp; Modeling Capabilities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Weather Mesonet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HF Radar Network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Statistical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STPS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Satellite Imagery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Glider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Surveys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Dynamical Ocean Forecasts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1.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Maritime Safety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Operational Input to USCG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Operational input to USCG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Operational input to USCG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SST for survivability planning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Assimilation dataset for forecast models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2.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Ecological Decision Support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Weather forecast ensemble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Circulation and divergence maps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SST &amp; Color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Subsurface T &amp; S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3-D fields of T, S, circulation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3.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Water Quality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Winds for transport, river plumes, &amp; upwelling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flotables, bacteria, spill response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flotables, bacteria, spill response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Ocean color for river plumes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Nearshore dissolved oxygen surveys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floatables, bacteria, spill response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4.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Coastal Inundation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Weather forecast ensemble validation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Current forecast model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SSTs assimilation into forecast models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Assimilation dataset for forecast models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Nested forecast ensembles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5.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Offshore Energy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analysis &amp; wind model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current analysis &amp; wind model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analysis surface fronts &amp; plumes for siting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analysis of subsurface fronts &amp; plumes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Coupled ocean-atmosphere models for resource estimates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41" name="TextBox 5"/>
          <p:cNvSpPr txBox="1">
            <a:spLocks noChangeArrowheads="1"/>
          </p:cNvSpPr>
          <p:nvPr/>
        </p:nvSpPr>
        <p:spPr bwMode="auto">
          <a:xfrm>
            <a:off x="0" y="11377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Leveraging Data &amp; Products for Societal Goals </a:t>
            </a:r>
            <a:endParaRPr lang="en-US" sz="28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6435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6" descr="map_codar.bmp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5538" y="1135063"/>
            <a:ext cx="1174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2" descr="C:\Documents and Settings\RUCool\Desktop\marcoos_do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8088" y="1143000"/>
            <a:ext cx="1177925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ap_satellite.bmp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08575" y="1143000"/>
            <a:ext cx="1176338" cy="633413"/>
          </a:xfrm>
          <a:prstGeom prst="rect">
            <a:avLst/>
          </a:prstGeom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</p:pic>
      <p:pic>
        <p:nvPicPr>
          <p:cNvPr id="28677" name="Picture 3" descr="map_codar.bmp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375" y="1141413"/>
            <a:ext cx="11795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8678" name="Picture 6" descr="map_codar.bmp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0038" y="1135063"/>
            <a:ext cx="11747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8" descr="map_codar.bmp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063" y="1143000"/>
            <a:ext cx="11747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19" name="Group 5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946868"/>
              </p:ext>
            </p:extLst>
          </p:nvPr>
        </p:nvGraphicFramePr>
        <p:xfrm>
          <a:off x="508000" y="685800"/>
          <a:ext cx="8140700" cy="5259390"/>
        </p:xfrm>
        <a:graphic>
          <a:graphicData uri="http://schemas.openxmlformats.org/drawingml/2006/table">
            <a:tbl>
              <a:tblPr/>
              <a:tblGrid>
                <a:gridCol w="1054100"/>
                <a:gridCol w="1181100"/>
                <a:gridCol w="1181100"/>
                <a:gridCol w="1181100"/>
                <a:gridCol w="1181100"/>
                <a:gridCol w="1181100"/>
                <a:gridCol w="1181100"/>
              </a:tblGrid>
              <a:tr h="449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Regional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Priority Themes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Regional Observation &amp; Modeling Capabilities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Weather Mesonet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HF Radar Network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Statistical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STPS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Satellite Imagery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Glider </a:t>
                      </a: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Surveys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Dynamical Ocean Forecasts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1.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Maritime Safety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Operational Input to USCG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Operational input to USCG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Operational input to USCG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SST for survivability planning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Assimilation dataset for forecast models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SAROPS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2.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Ecological Decision Support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Weather forecast ensemble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Circulation and divergence maps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SST &amp; Color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Subsurface T &amp; S for habitat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3-D fields of T, S, circulation for habitat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3.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Water Quality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Winds for transport, river plumes, &amp; upwelling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flotables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, bacteria, spill response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flotables, bacteria, spill response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Ocean color for river plumes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Nearshore dissolved oxygen surveys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Surface currents for floatables, bacteria, spill response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4.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Coastal Inundation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Weather forecast ensemble validation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Current forecast model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SSTs assimilation into forecast models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Assimilation dataset for forecast models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Nested forecast ensembles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Theme 5. </a:t>
                      </a:r>
                      <a:b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</a:b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Offshore Energy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analysis &amp; wind model validation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current analysis &amp; wind model validation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analysis surface fronts &amp; plumes for siting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Historical analysis of subsurface fronts &amp; plumes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Coupled ocean-atmosphere models for resource estimates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41" name="TextBox 5"/>
          <p:cNvSpPr txBox="1">
            <a:spLocks noChangeArrowheads="1"/>
          </p:cNvSpPr>
          <p:nvPr/>
        </p:nvSpPr>
        <p:spPr bwMode="auto">
          <a:xfrm>
            <a:off x="0" y="11377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00000"/>
                </a:solidFill>
                <a:latin typeface="Calibri"/>
              </a:rPr>
              <a:t>Leveraging Data &amp; Products for Societal Goals </a:t>
            </a:r>
            <a:endParaRPr lang="en-US" sz="28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Oval 1"/>
          <p:cNvSpPr/>
          <p:nvPr/>
        </p:nvSpPr>
        <p:spPr>
          <a:xfrm>
            <a:off x="5103813" y="2489199"/>
            <a:ext cx="1181100" cy="914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67543" y="1793345"/>
            <a:ext cx="1181100" cy="695854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88088" y="2489199"/>
            <a:ext cx="1181100" cy="9144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475538" y="2489199"/>
            <a:ext cx="1181100" cy="914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48643" y="1793345"/>
            <a:ext cx="1181100" cy="695854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67543" y="5013856"/>
            <a:ext cx="1181100" cy="914400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63688" y="4998512"/>
            <a:ext cx="1181100" cy="914400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744788" y="3268133"/>
            <a:ext cx="1184275" cy="914400"/>
          </a:xfrm>
          <a:prstGeom prst="ellipse">
            <a:avLst/>
          </a:prstGeom>
          <a:noFill/>
          <a:ln w="38100" cmpd="sng"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563688" y="4099456"/>
            <a:ext cx="1181100" cy="914400"/>
          </a:xfrm>
          <a:prstGeom prst="ellipse">
            <a:avLst/>
          </a:prstGeom>
          <a:noFill/>
          <a:ln w="38100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294438" y="4119568"/>
            <a:ext cx="1181100" cy="914400"/>
          </a:xfrm>
          <a:prstGeom prst="ellipse">
            <a:avLst/>
          </a:prstGeom>
          <a:noFill/>
          <a:ln w="38100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475538" y="4099456"/>
            <a:ext cx="1181100" cy="914400"/>
          </a:xfrm>
          <a:prstGeom prst="ellipse">
            <a:avLst/>
          </a:prstGeom>
          <a:noFill/>
          <a:ln w="38100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6889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1118206426_2340b3d5e9_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                           </a:t>
            </a:r>
            <a:r>
              <a:rPr lang="en-US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Success </a:t>
            </a:r>
            <a:r>
              <a:rPr lang="en-US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Stories – Making a Difference</a:t>
            </a:r>
          </a:p>
          <a:p>
            <a:pPr eaLnBrk="1" hangingPunct="1"/>
            <a:endParaRPr lang="en-US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b="1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Optimizing HF Radar for SAR using USCG Surface Drifters</a:t>
            </a:r>
          </a:p>
          <a:p>
            <a:pPr eaLnBrk="1" hangingPunct="1"/>
            <a:endParaRPr lang="en-US" sz="2000" b="1" i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0" y="4114800"/>
            <a:ext cx="428998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Art Allen </a:t>
            </a:r>
          </a:p>
          <a:p>
            <a:pPr eaLnBrk="1" hangingPunct="1"/>
            <a:r>
              <a:rPr lang="en-US" sz="20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U.S. Coast Guard</a:t>
            </a:r>
          </a:p>
          <a:p>
            <a:pPr eaLnBrk="1" hangingPunct="1"/>
            <a:endParaRPr lang="en-US" sz="2000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20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Scott Glenn</a:t>
            </a:r>
          </a:p>
          <a:p>
            <a:pPr eaLnBrk="1" hangingPunct="1"/>
            <a:r>
              <a:rPr lang="en-US" sz="20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Rutgers University</a:t>
            </a:r>
            <a:endParaRPr lang="en-US" sz="2000" b="1" dirty="0" smtClean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endParaRPr lang="en-US" sz="2000" b="1" dirty="0" smtClean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20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Mid</a:t>
            </a:r>
            <a:r>
              <a:rPr lang="en-US" sz="20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-Atlantic </a:t>
            </a:r>
            <a:r>
              <a:rPr lang="en-US" sz="20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Regional Association</a:t>
            </a:r>
          </a:p>
          <a:p>
            <a:pPr eaLnBrk="1" hangingPunct="1"/>
            <a:r>
              <a:rPr lang="en-US" sz="20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Coastal Ocean Observing System</a:t>
            </a:r>
          </a:p>
        </p:txBody>
      </p:sp>
      <p:pic>
        <p:nvPicPr>
          <p:cNvPr id="30725" name="Picture 5" descr="1468414560_d638cdb7d2_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800600"/>
            <a:ext cx="2438400" cy="1828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0726" name="Picture 6" descr="1490972357_d86649c7e2_o"/>
          <p:cNvPicPr>
            <a:picLocks noChangeAspect="1" noChangeArrowheads="1"/>
          </p:cNvPicPr>
          <p:nvPr/>
        </p:nvPicPr>
        <p:blipFill>
          <a:blip r:embed="rId4"/>
          <a:srcRect l="10001" t="282" r="49001" b="33427"/>
          <a:stretch>
            <a:fillRect/>
          </a:stretch>
        </p:blipFill>
        <p:spPr bwMode="auto">
          <a:xfrm>
            <a:off x="6858000" y="4419600"/>
            <a:ext cx="2130425" cy="2286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31" descr="IOOS_logo_white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667" y="0"/>
            <a:ext cx="1701802" cy="68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2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Text Box 2"/>
          <p:cNvSpPr txBox="1">
            <a:spLocks noChangeArrowheads="1"/>
          </p:cNvSpPr>
          <p:nvPr/>
        </p:nvSpPr>
        <p:spPr bwMode="auto">
          <a:xfrm>
            <a:off x="1524000" y="346075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+mn-cs"/>
            </a:endParaRPr>
          </a:p>
        </p:txBody>
      </p:sp>
      <p:sp>
        <p:nvSpPr>
          <p:cNvPr id="561155" name="Text Box 3"/>
          <p:cNvSpPr txBox="1">
            <a:spLocks noChangeArrowheads="1"/>
          </p:cNvSpPr>
          <p:nvPr/>
        </p:nvSpPr>
        <p:spPr bwMode="auto">
          <a:xfrm>
            <a:off x="1371600" y="346075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 sz="2400">
              <a:latin typeface="Times New Roman" charset="0"/>
              <a:cs typeface="+mn-cs"/>
            </a:endParaRPr>
          </a:p>
        </p:txBody>
      </p:sp>
      <p:sp>
        <p:nvSpPr>
          <p:cNvPr id="56115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rgbClr val="0000FF"/>
                </a:solidFill>
                <a:cs typeface="+mj-cs"/>
              </a:rPr>
              <a:t>SLDMB Deployments</a:t>
            </a:r>
            <a:br>
              <a:rPr lang="en-US" sz="3200" b="1" dirty="0" smtClean="0">
                <a:solidFill>
                  <a:srgbClr val="0000FF"/>
                </a:solidFill>
                <a:cs typeface="+mj-cs"/>
              </a:rPr>
            </a:br>
            <a:r>
              <a:rPr lang="en-US" sz="3200" b="1" dirty="0" smtClean="0">
                <a:solidFill>
                  <a:srgbClr val="0000FF"/>
                </a:solidFill>
                <a:cs typeface="+mj-cs"/>
              </a:rPr>
              <a:t>1 Jan 2006 – 31 Dec 2007</a:t>
            </a:r>
          </a:p>
        </p:txBody>
      </p:sp>
      <p:pic>
        <p:nvPicPr>
          <p:cNvPr id="7172" name="Picture 5" descr="cgmark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3991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SLDMB_2006_07_deployments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76375"/>
            <a:ext cx="9144000" cy="4708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1159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3890963" cy="25304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aphicFrame>
        <p:nvGraphicFramePr>
          <p:cNvPr id="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779952"/>
              </p:ext>
            </p:extLst>
          </p:nvPr>
        </p:nvGraphicFramePr>
        <p:xfrm>
          <a:off x="7518400" y="0"/>
          <a:ext cx="1625600" cy="1733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Document" r:id="rId7" imgW="3026664" imgH="3227832" progId="Word.Document.8">
                  <p:embed/>
                </p:oleObj>
              </mc:Choice>
              <mc:Fallback>
                <p:oleObj name="Document" r:id="rId7" imgW="3026664" imgH="322783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8400" y="0"/>
                        <a:ext cx="1625600" cy="17330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6" descr="1490972357_d86649c7e2_o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495800"/>
            <a:ext cx="1491298" cy="1600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240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261938"/>
            <a:ext cx="6108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Global Search and Rescue Plan</a:t>
            </a:r>
            <a:endParaRPr lang="en-US" dirty="0"/>
          </a:p>
        </p:txBody>
      </p:sp>
      <p:pic>
        <p:nvPicPr>
          <p:cNvPr id="3" name="Picture 2" descr="Screen shot 2013-10-09 at 3.30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47800"/>
            <a:ext cx="5397072" cy="4606762"/>
          </a:xfrm>
          <a:prstGeom prst="rect">
            <a:avLst/>
          </a:prstGeom>
        </p:spPr>
      </p:pic>
      <p:pic>
        <p:nvPicPr>
          <p:cNvPr id="4" name="Picture 3" descr="IMO-logo-rgb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2880360" cy="82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82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-15875"/>
            <a:ext cx="473874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  <a:latin typeface="Times New Roman" charset="0"/>
              </a:rPr>
              <a:t>Application to Search </a:t>
            </a:r>
            <a:r>
              <a:rPr lang="en-US" b="1" dirty="0">
                <a:solidFill>
                  <a:prstClr val="black"/>
                </a:solidFill>
                <a:latin typeface="Times New Roman" charset="0"/>
              </a:rPr>
              <a:t>and </a:t>
            </a:r>
            <a:r>
              <a:rPr lang="en-US" b="1" dirty="0" smtClean="0">
                <a:solidFill>
                  <a:prstClr val="black"/>
                </a:solidFill>
                <a:latin typeface="Times New Roman" charset="0"/>
              </a:rPr>
              <a:t>Rescue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Times New Roman" charset="0"/>
              </a:rPr>
              <a:t>United States Coast </a:t>
            </a:r>
            <a:r>
              <a:rPr lang="en-US" b="1" dirty="0" smtClean="0">
                <a:solidFill>
                  <a:prstClr val="black"/>
                </a:solidFill>
                <a:latin typeface="Times New Roman" charset="0"/>
              </a:rPr>
              <a:t>Guard </a:t>
            </a:r>
            <a:endParaRPr lang="en-US" b="1" dirty="0">
              <a:solidFill>
                <a:prstClr val="black"/>
              </a:solidFill>
              <a:latin typeface="Times New Roman" charset="0"/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Times New Roman" charset="0"/>
              </a:rPr>
              <a:t>Office of Search and Rescue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1" i="1" dirty="0">
              <a:solidFill>
                <a:prstClr val="black"/>
              </a:solidFill>
              <a:latin typeface="Times New Roman" charset="0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1" dirty="0">
                <a:solidFill>
                  <a:prstClr val="black"/>
                </a:solidFill>
                <a:latin typeface="Times New Roman" charset="0"/>
              </a:rPr>
              <a:t>Point measurement vs. Field of measurements: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1" dirty="0">
                <a:solidFill>
                  <a:prstClr val="black"/>
                </a:solidFill>
                <a:latin typeface="Times New Roman" charset="0"/>
              </a:rPr>
              <a:t>Hurricane Floyd Simulation</a:t>
            </a:r>
          </a:p>
        </p:txBody>
      </p:sp>
      <p:pic>
        <p:nvPicPr>
          <p:cNvPr id="31747" name="Picture 4" descr="Floyd_LR_fig_6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0"/>
            <a:ext cx="42862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5" descr="Floyd_LR_fig_4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38700" y="3124200"/>
            <a:ext cx="42862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841875" y="3084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60866" y="5317067"/>
            <a:ext cx="436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rgbClr val="FF3300"/>
                </a:solidFill>
                <a:latin typeface="Calibri"/>
              </a:rPr>
              <a:t>Search area reduced by factor of 4 (&gt;10) 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4857750" y="14288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>
                <a:solidFill>
                  <a:srgbClr val="FFFF00"/>
                </a:solidFill>
                <a:latin typeface="Calibri"/>
              </a:rPr>
              <a:t>O(4)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781550" y="3062288"/>
            <a:ext cx="901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>
                <a:solidFill>
                  <a:srgbClr val="FFFF00"/>
                </a:solidFill>
                <a:latin typeface="Calibri"/>
              </a:rPr>
              <a:t>O(&gt;10)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772054" y="5842002"/>
            <a:ext cx="34020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1" dirty="0">
                <a:solidFill>
                  <a:srgbClr val="000000"/>
                </a:solidFill>
                <a:latin typeface="Calibri"/>
              </a:rPr>
              <a:t>Courtesy Art Allen, USCG Office of SAR </a:t>
            </a:r>
          </a:p>
        </p:txBody>
      </p:sp>
      <p:pic>
        <p:nvPicPr>
          <p:cNvPr id="2" name="Floyd_LR_fig_1.avi"/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700" y="1972733"/>
            <a:ext cx="4567194" cy="321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86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7675"/>
            <a:ext cx="4557038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codar_rut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4887" y="1524000"/>
            <a:ext cx="4499113" cy="36957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2004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86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2004</a:t>
            </a:r>
            <a:endParaRPr 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1" y="1671638"/>
            <a:ext cx="3544774" cy="3116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2005_CG_Rep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074" y="1536700"/>
            <a:ext cx="5357926" cy="36838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991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Figure04_col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3200400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584950"/>
            <a:ext cx="2133600" cy="365125"/>
          </a:xfrm>
          <a:noFill/>
        </p:spPr>
        <p:txBody>
          <a:bodyPr/>
          <a:lstStyle/>
          <a:p>
            <a:pPr algn="l"/>
            <a:fld id="{6A00C64A-9FCA-1E4D-815C-FA28E9FD70B4}" type="slidenum">
              <a:rPr lang="en-US">
                <a:solidFill>
                  <a:srgbClr val="898989"/>
                </a:solidFill>
                <a:latin typeface="Calibri" charset="0"/>
              </a:rPr>
              <a:pPr algn="l"/>
              <a:t>33</a:t>
            </a:fld>
            <a:endParaRPr lang="en-US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2000" b="1" u="sng" dirty="0">
                <a:solidFill>
                  <a:prstClr val="black"/>
                </a:solidFill>
                <a:ea typeface="Arial" charset="0"/>
                <a:cs typeface="Arial" charset="0"/>
              </a:rPr>
              <a:t>Transition</a:t>
            </a:r>
            <a:r>
              <a:rPr lang="en-US" sz="2000" b="1" dirty="0">
                <a:solidFill>
                  <a:prstClr val="black"/>
                </a:solidFill>
                <a:ea typeface="Arial" charset="0"/>
                <a:cs typeface="Arial" charset="0"/>
              </a:rPr>
              <a:t> Objective –</a:t>
            </a:r>
            <a:r>
              <a:rPr lang="en-US" sz="2000" b="1" dirty="0" smtClean="0">
                <a:solidFill>
                  <a:prstClr val="black"/>
                </a:solidFill>
                <a:ea typeface="Arial" charset="0"/>
                <a:cs typeface="Arial" charset="0"/>
              </a:rPr>
              <a:t> </a:t>
            </a:r>
          </a:p>
          <a:p>
            <a:pPr algn="ctr" eaLnBrk="1" hangingPunct="1"/>
            <a:r>
              <a:rPr lang="en-US" sz="2000" b="1" i="1" dirty="0" smtClean="0">
                <a:solidFill>
                  <a:prstClr val="black"/>
                </a:solidFill>
                <a:ea typeface="Arial" charset="0"/>
                <a:cs typeface="Arial" charset="0"/>
              </a:rPr>
              <a:t>Operational Use of HF Radar Surface Currents for Search And Rescue</a:t>
            </a:r>
          </a:p>
        </p:txBody>
      </p:sp>
      <p:pic>
        <p:nvPicPr>
          <p:cNvPr id="24581" name="Picture 6" descr="Screen shot 2010-11-12 at 4.38.20 PM.png"/>
          <p:cNvPicPr>
            <a:picLocks noChangeAspect="1"/>
          </p:cNvPicPr>
          <p:nvPr/>
        </p:nvPicPr>
        <p:blipFill>
          <a:blip r:embed="rId3"/>
          <a:srcRect t="2252" r="2232"/>
          <a:stretch>
            <a:fillRect/>
          </a:stretch>
        </p:blipFill>
        <p:spPr bwMode="auto">
          <a:xfrm>
            <a:off x="3691467" y="656181"/>
            <a:ext cx="5181600" cy="284902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37200" y="3820026"/>
            <a:ext cx="3250276" cy="2352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Up Arrow 13"/>
          <p:cNvSpPr/>
          <p:nvPr/>
        </p:nvSpPr>
        <p:spPr>
          <a:xfrm rot="5400000">
            <a:off x="3352800" y="1600200"/>
            <a:ext cx="363538" cy="363538"/>
          </a:xfrm>
          <a:prstGeom prst="up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Up Arrow 14"/>
          <p:cNvSpPr/>
          <p:nvPr/>
        </p:nvSpPr>
        <p:spPr>
          <a:xfrm rot="10800000">
            <a:off x="7899400" y="3268134"/>
            <a:ext cx="363538" cy="355600"/>
          </a:xfrm>
          <a:prstGeom prst="up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Up Arrow 18"/>
          <p:cNvSpPr/>
          <p:nvPr/>
        </p:nvSpPr>
        <p:spPr>
          <a:xfrm rot="16200000">
            <a:off x="3903134" y="4809067"/>
            <a:ext cx="363538" cy="355600"/>
          </a:xfrm>
          <a:prstGeom prst="up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590" name="TextBox 19"/>
          <p:cNvSpPr txBox="1">
            <a:spLocks noChangeArrowheads="1"/>
          </p:cNvSpPr>
          <p:nvPr/>
        </p:nvSpPr>
        <p:spPr bwMode="auto">
          <a:xfrm>
            <a:off x="3276600" y="762000"/>
            <a:ext cx="15033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2000">
                <a:solidFill>
                  <a:prstClr val="black"/>
                </a:solidFill>
                <a:ea typeface="Arial" charset="0"/>
                <a:cs typeface="Arial" charset="0"/>
              </a:rPr>
              <a:t>Surface Currents</a:t>
            </a:r>
          </a:p>
        </p:txBody>
      </p:sp>
      <p:pic>
        <p:nvPicPr>
          <p:cNvPr id="24" name="Picture 23" descr="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2200" y="2286001"/>
            <a:ext cx="83185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24594" name="Picture 2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0533" y="4224866"/>
            <a:ext cx="17526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Up Arrow 20"/>
          <p:cNvSpPr/>
          <p:nvPr/>
        </p:nvSpPr>
        <p:spPr>
          <a:xfrm>
            <a:off x="1617134" y="3496734"/>
            <a:ext cx="363538" cy="355600"/>
          </a:xfrm>
          <a:prstGeom prst="up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055" y="4217104"/>
            <a:ext cx="3032278" cy="17688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124201" y="5113864"/>
            <a:ext cx="2438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Search And Rescue Optimal Planning System (SAROPS)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7732" y="2336800"/>
            <a:ext cx="1286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Data Acquisition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22067" y="2243667"/>
            <a:ext cx="1566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Data Product Generation &amp; Management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05933" y="3259667"/>
            <a:ext cx="2011915" cy="812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50800" algn="ctr" rotWithShape="0">
              <a:srgbClr val="000000">
                <a:alpha val="2099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977581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2024063"/>
            <a:ext cx="4295775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4250" y="2011363"/>
            <a:ext cx="4159250" cy="310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5000 Virtual Drifters – </a:t>
            </a:r>
            <a:br>
              <a:rPr lang="en-US" dirty="0" smtClean="0">
                <a:solidFill>
                  <a:srgbClr val="000000"/>
                </a:solidFill>
                <a:ea typeface="ＭＳ Ｐゴシック" charset="-128"/>
              </a:rPr>
            </a:b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24 </a:t>
            </a: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Hours Into Search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019175" y="5181600"/>
            <a:ext cx="25352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HYCOM 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Low Confidence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510213" y="5181600"/>
            <a:ext cx="2535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CODAR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High Confidence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9466" y="160867"/>
            <a:ext cx="1289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154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5000 Virtual Drifters – </a:t>
            </a:r>
            <a:br>
              <a:rPr lang="en-US" dirty="0" smtClean="0">
                <a:solidFill>
                  <a:srgbClr val="000000"/>
                </a:solidFill>
                <a:ea typeface="ＭＳ Ｐゴシック" charset="-128"/>
              </a:rPr>
            </a:b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48 </a:t>
            </a: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Hours Into Search</a:t>
            </a:r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50" y="2019300"/>
            <a:ext cx="42957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9488" y="2009775"/>
            <a:ext cx="41592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019175" y="5181600"/>
            <a:ext cx="25352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HYCOM 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Low Confidence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510213" y="5181600"/>
            <a:ext cx="2535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CODAR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High Confidence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9466" y="160867"/>
            <a:ext cx="1289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608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5000 Virtual Drifters – </a:t>
            </a:r>
            <a:br>
              <a:rPr lang="en-US" dirty="0" smtClean="0">
                <a:solidFill>
                  <a:srgbClr val="000000"/>
                </a:solidFill>
                <a:ea typeface="ＭＳ Ｐゴシック" charset="-128"/>
              </a:rPr>
            </a:b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72 </a:t>
            </a: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Hours Into Search</a:t>
            </a: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50" y="2019300"/>
            <a:ext cx="42957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9488" y="2009775"/>
            <a:ext cx="41592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019175" y="5181600"/>
            <a:ext cx="25352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HYCOM 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Low Confidence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510213" y="5181600"/>
            <a:ext cx="2535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CODAR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High Confidence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9466" y="160867"/>
            <a:ext cx="1289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45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5000 Virtual Drifters – </a:t>
            </a:r>
            <a:br>
              <a:rPr lang="en-US" dirty="0" smtClean="0">
                <a:solidFill>
                  <a:srgbClr val="000000"/>
                </a:solidFill>
                <a:ea typeface="ＭＳ Ｐゴシック" charset="-128"/>
              </a:rPr>
            </a:b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96 </a:t>
            </a: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Hours Into Search</a:t>
            </a:r>
          </a:p>
        </p:txBody>
      </p:sp>
      <p:pic>
        <p:nvPicPr>
          <p:cNvPr id="3993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50" y="2019300"/>
            <a:ext cx="42957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2663" y="2009775"/>
            <a:ext cx="41592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019175" y="5181600"/>
            <a:ext cx="25352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HYCOM 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prstClr val="blac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Low Confidence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510213" y="5181600"/>
            <a:ext cx="2535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CODAR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High Confidence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9466" y="160867"/>
            <a:ext cx="1289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8642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50" y="2019300"/>
            <a:ext cx="42957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9488" y="2009775"/>
            <a:ext cx="4295775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5000 Virtual Drifters – </a:t>
            </a:r>
            <a:br>
              <a:rPr lang="en-US" dirty="0" smtClean="0">
                <a:solidFill>
                  <a:srgbClr val="000000"/>
                </a:solidFill>
                <a:ea typeface="ＭＳ Ｐゴシック" charset="-128"/>
              </a:rPr>
            </a:br>
            <a:r>
              <a:rPr lang="en-US" dirty="0" smtClean="0">
                <a:solidFill>
                  <a:srgbClr val="000000"/>
                </a:solidFill>
                <a:ea typeface="ＭＳ Ｐゴシック" charset="-128"/>
              </a:rPr>
              <a:t>Search </a:t>
            </a: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Area After 96 Hours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019175" y="5181600"/>
            <a:ext cx="25352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HYCOM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36,000 km</a:t>
            </a:r>
            <a:r>
              <a:rPr lang="en-US" baseline="300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2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5510213" y="5181600"/>
            <a:ext cx="2535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CODAR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12,000 km</a:t>
            </a:r>
            <a:r>
              <a:rPr lang="en-US" baseline="3000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2</a:t>
            </a:r>
            <a:r>
              <a:rPr lang="en-US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292350" y="4340225"/>
            <a:ext cx="1179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  <a:ea typeface="ＭＳ Ｐゴシック" charset="-128"/>
                <a:cs typeface="ＭＳ Ｐゴシック" charset="-128"/>
              </a:rPr>
              <a:t>232 km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3171825" y="4537075"/>
            <a:ext cx="100647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>
            <a:off x="1743075" y="4533900"/>
            <a:ext cx="62547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1079500" y="3429000"/>
            <a:ext cx="1179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  <a:ea typeface="ＭＳ Ｐゴシック" charset="-128"/>
                <a:cs typeface="ＭＳ Ｐゴシック" charset="-128"/>
              </a:rPr>
              <a:t>154 km</a:t>
            </a:r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1538288" y="3744913"/>
            <a:ext cx="0" cy="5349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 flipH="1" flipV="1">
            <a:off x="1541463" y="2709863"/>
            <a:ext cx="3175" cy="71913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6389688" y="4391025"/>
            <a:ext cx="1179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504D"/>
                </a:solidFill>
                <a:ea typeface="ＭＳ Ｐゴシック" charset="-128"/>
                <a:cs typeface="ＭＳ Ｐゴシック" charset="-128"/>
              </a:rPr>
              <a:t>123 km</a:t>
            </a:r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7275513" y="4597400"/>
            <a:ext cx="261937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 flipH="1" flipV="1">
            <a:off x="6230938" y="4606925"/>
            <a:ext cx="252412" cy="317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5708650" y="3581400"/>
            <a:ext cx="1179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rgbClr val="C0504D"/>
                </a:solidFill>
                <a:ea typeface="ＭＳ Ｐゴシック" charset="-128"/>
                <a:cs typeface="ＭＳ Ｐゴシック" charset="-128"/>
              </a:rPr>
              <a:t>100 km</a:t>
            </a:r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6167438" y="3897313"/>
            <a:ext cx="0" cy="4286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H="1" flipV="1">
            <a:off x="6170613" y="3317875"/>
            <a:ext cx="3175" cy="2635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sz="180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9466" y="160867"/>
            <a:ext cx="1289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1059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 descr="doc_front_page_0505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97000"/>
            <a:ext cx="7010400" cy="553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0" y="39688"/>
            <a:ext cx="95043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May 4, 2009: After a year of testing, NOAA  Announces on </a:t>
            </a:r>
          </a:p>
          <a:p>
            <a:pPr eaLnBrk="1" hangingPunct="1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U.S. Department of Commerce Website that</a:t>
            </a:r>
          </a:p>
          <a:p>
            <a:pPr eaLnBrk="1" hangingPunct="1"/>
            <a:r>
              <a:rPr lang="en-US" b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MARACOOS CODAR is Operational in SAROPS</a:t>
            </a:r>
          </a:p>
        </p:txBody>
      </p:sp>
      <p:sp>
        <p:nvSpPr>
          <p:cNvPr id="44036" name="TextBox 3"/>
          <p:cNvSpPr txBox="1">
            <a:spLocks noChangeArrowheads="1"/>
          </p:cNvSpPr>
          <p:nvPr/>
        </p:nvSpPr>
        <p:spPr bwMode="auto">
          <a:xfrm>
            <a:off x="7086600" y="1371600"/>
            <a:ext cx="20574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2009-2010 Activity:</a:t>
            </a:r>
          </a:p>
          <a:p>
            <a:pPr eaLnBrk="1" hangingPunct="1"/>
            <a:endParaRPr lang="en-US" sz="1800" dirty="0" smtClean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8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Bring all</a:t>
            </a:r>
          </a:p>
          <a:p>
            <a:pPr eaLnBrk="1" hangingPunct="1"/>
            <a:r>
              <a:rPr lang="en-US" sz="18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sustained regional-scale  HFR networks up to operational status in USCG SAROPS</a:t>
            </a:r>
          </a:p>
          <a:p>
            <a:pPr eaLnBrk="1" hangingPunct="1"/>
            <a:endParaRPr lang="en-US" sz="18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8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3 West Coast Regions for </a:t>
            </a:r>
          </a:p>
          <a:p>
            <a:pPr eaLnBrk="1" hangingPunct="1"/>
            <a:r>
              <a:rPr lang="en-US" sz="18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California &amp; 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Oregon are ready.</a:t>
            </a:r>
            <a:endParaRPr lang="en-US" sz="18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Oval 1"/>
          <p:cNvSpPr/>
          <p:nvPr/>
        </p:nvSpPr>
        <p:spPr>
          <a:xfrm>
            <a:off x="990600" y="1981200"/>
            <a:ext cx="4953000" cy="21336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5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StatesOilSpill.jpg"/>
          <p:cNvPicPr>
            <a:picLocks noChangeAspect="1"/>
          </p:cNvPicPr>
          <p:nvPr/>
        </p:nvPicPr>
        <p:blipFill>
          <a:blip r:embed="rId2"/>
          <a:srcRect b="1521"/>
          <a:stretch>
            <a:fillRect/>
          </a:stretch>
        </p:blipFill>
        <p:spPr bwMode="auto">
          <a:xfrm>
            <a:off x="0" y="-685800"/>
            <a:ext cx="9144000" cy="687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0" y="0"/>
            <a:ext cx="5638800" cy="2831544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2010 Deepwater Horizon Oil Spill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u="sng" dirty="0" smtClean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Oil </a:t>
            </a:r>
            <a:r>
              <a:rPr lang="en-US" u="sng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Transport Questions:</a:t>
            </a:r>
            <a:r>
              <a:rPr lang="en-US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Will the oil….</a:t>
            </a:r>
            <a:endParaRPr lang="en-US" sz="1800" dirty="0">
              <a:solidFill>
                <a:srgbClr val="CCFFCC"/>
              </a:solidFill>
              <a:latin typeface="Calibri"/>
              <a:ea typeface="+mn-ea"/>
              <a:cs typeface="+mn-cs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Come ashore in Louisiana?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Spread east to Texas or west to </a:t>
            </a:r>
            <a:r>
              <a:rPr lang="en-US" sz="1600" dirty="0" smtClean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Mississippi, Alabama and         Florida pan handle </a:t>
            </a: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in the wind-driven coastal currents?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Enter the Loop Current and be transported downstream?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Hit the Florida Shelf and be driven shoreward by winds?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Ride the Loop Current south and hit the Florida Keys?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 Be transported out of the Gulf of Mexico by the Gulf Stream and impact the East Coast</a:t>
            </a:r>
            <a:r>
              <a:rPr lang="en-US" sz="1600" dirty="0" smtClean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842104" y="4485520"/>
            <a:ext cx="10244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CCFFCC"/>
                </a:solidFill>
                <a:latin typeface="Calibri"/>
                <a:ea typeface="+mn-ea"/>
                <a:cs typeface="+mn-cs"/>
              </a:rPr>
              <a:t>Gulf of Mexico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0809" y="3502261"/>
            <a:ext cx="2646191" cy="150154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6" name="Picture 5" descr="Screen shot 2011-11-15 at 4.08.34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613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creen shot 2011-11-15 at 4.08.3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  <p:sp>
        <p:nvSpPr>
          <p:cNvPr id="13315" name="Rectangle 13"/>
          <p:cNvSpPr>
            <a:spLocks noChangeArrowheads="1"/>
          </p:cNvSpPr>
          <p:nvPr/>
        </p:nvSpPr>
        <p:spPr bwMode="auto">
          <a:xfrm>
            <a:off x="4238625" y="5827713"/>
            <a:ext cx="7016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000000"/>
                </a:solidFill>
                <a:latin typeface="Times New Roman" pitchFamily="18" charset="0"/>
                <a:ea typeface="ＭＳ Ｐゴシック"/>
                <a:cs typeface="ＭＳ Ｐゴシック"/>
              </a:rPr>
              <a:t>                 </a:t>
            </a:r>
            <a:endParaRPr lang="en-US" dirty="0">
              <a:solidFill>
                <a:srgbClr val="000000"/>
              </a:solidFill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13316" name="Line 11"/>
          <p:cNvSpPr>
            <a:spLocks noChangeShapeType="1"/>
          </p:cNvSpPr>
          <p:nvPr/>
        </p:nvSpPr>
        <p:spPr bwMode="auto">
          <a:xfrm>
            <a:off x="76200" y="4038600"/>
            <a:ext cx="883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5126" name="Rectangle 26"/>
          <p:cNvSpPr>
            <a:spLocks noChangeArrowheads="1"/>
          </p:cNvSpPr>
          <p:nvPr/>
        </p:nvSpPr>
        <p:spPr bwMode="auto">
          <a:xfrm>
            <a:off x="457200" y="762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Oil Spill Trajectory Forecasting</a:t>
            </a:r>
            <a:endParaRPr lang="en-US" sz="3200" b="1" i="1" dirty="0">
              <a:solidFill>
                <a:srgbClr val="0070C0"/>
              </a:solidFill>
              <a:latin typeface="Arial"/>
              <a:ea typeface="ＭＳ Ｐゴシック"/>
              <a:cs typeface="ＭＳ Ｐゴシック"/>
            </a:endParaRPr>
          </a:p>
        </p:txBody>
      </p:sp>
      <p:sp>
        <p:nvSpPr>
          <p:cNvPr id="13319" name="Rectangle 23"/>
          <p:cNvSpPr>
            <a:spLocks noChangeArrowheads="1"/>
          </p:cNvSpPr>
          <p:nvPr/>
        </p:nvSpPr>
        <p:spPr bwMode="auto">
          <a:xfrm>
            <a:off x="304800" y="1066800"/>
            <a:ext cx="3276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" indent="-1143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Ingested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&amp; distributed by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 IOOS national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HF radar data servers at Scripps &amp; NOAA/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NDBC</a:t>
            </a:r>
          </a:p>
          <a:p>
            <a:pPr marL="114300" indent="-114300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srgbClr val="000000"/>
              </a:solidFill>
              <a:latin typeface="Arial" pitchFamily="34" charset="0"/>
              <a:ea typeface="ＭＳ Ｐゴシック"/>
              <a:cs typeface="Times New Roman" pitchFamily="18" charset="0"/>
            </a:endParaRPr>
          </a:p>
          <a:p>
            <a:pPr marL="114300" indent="-1143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Collected using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CODAR SeaSonde</a:t>
            </a:r>
            <a:r>
              <a:rPr lang="en-US" sz="2000" baseline="300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®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 HF radar 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Times New Roman" pitchFamily="18" charset="0"/>
              </a:rPr>
              <a:t>systems (USM, USF)</a:t>
            </a:r>
            <a:endParaRPr lang="en-US" sz="2000" dirty="0">
              <a:solidFill>
                <a:srgbClr val="000000"/>
              </a:solidFill>
              <a:latin typeface="Arial" pitchFamily="34" charset="0"/>
              <a:ea typeface="ＭＳ Ｐゴシック"/>
              <a:cs typeface="Times New Roman" pitchFamily="18" charset="0"/>
            </a:endParaRPr>
          </a:p>
        </p:txBody>
      </p:sp>
      <p:pic>
        <p:nvPicPr>
          <p:cNvPr id="13321" name="Picture 31" descr="hfroil spill 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914400"/>
            <a:ext cx="4341812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Rectangle 13"/>
          <p:cNvSpPr>
            <a:spLocks noChangeArrowheads="1"/>
          </p:cNvSpPr>
          <p:nvPr/>
        </p:nvSpPr>
        <p:spPr bwMode="auto">
          <a:xfrm>
            <a:off x="4238625" y="5827713"/>
            <a:ext cx="7016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000000"/>
                </a:solidFill>
                <a:latin typeface="Times New Roman" pitchFamily="18" charset="0"/>
                <a:ea typeface="ＭＳ Ｐゴシック"/>
                <a:cs typeface="ＭＳ Ｐゴシック"/>
              </a:rPr>
              <a:t>                 </a:t>
            </a:r>
            <a:endParaRPr lang="en-US" dirty="0">
              <a:solidFill>
                <a:srgbClr val="000000"/>
              </a:solidFill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cxnSp>
        <p:nvCxnSpPr>
          <p:cNvPr id="13323" name="Straight Arrow Connector 34"/>
          <p:cNvCxnSpPr>
            <a:cxnSpLocks noChangeShapeType="1"/>
          </p:cNvCxnSpPr>
          <p:nvPr/>
        </p:nvCxnSpPr>
        <p:spPr bwMode="auto">
          <a:xfrm>
            <a:off x="76200" y="4724400"/>
            <a:ext cx="89916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3324" name="TextBox 35"/>
          <p:cNvSpPr txBox="1">
            <a:spLocks noChangeArrowheads="1"/>
          </p:cNvSpPr>
          <p:nvPr/>
        </p:nvSpPr>
        <p:spPr bwMode="auto">
          <a:xfrm>
            <a:off x="76198" y="4419600"/>
            <a:ext cx="13650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2005      2006</a:t>
            </a:r>
            <a:endParaRPr lang="en-US" sz="1400" dirty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3325" name="TextBox 36"/>
          <p:cNvSpPr txBox="1">
            <a:spLocks noChangeArrowheads="1"/>
          </p:cNvSpPr>
          <p:nvPr/>
        </p:nvSpPr>
        <p:spPr bwMode="auto">
          <a:xfrm rot="3214375">
            <a:off x="-132163" y="5319093"/>
            <a:ext cx="18811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Safe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Sanctuaries Exercise, East Coast</a:t>
            </a:r>
            <a:endParaRPr lang="en-US" sz="1400" dirty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13326" name="TextBox 37"/>
          <p:cNvSpPr txBox="1">
            <a:spLocks noChangeArrowheads="1"/>
          </p:cNvSpPr>
          <p:nvPr/>
        </p:nvSpPr>
        <p:spPr bwMode="auto">
          <a:xfrm>
            <a:off x="2286000" y="4343400"/>
            <a:ext cx="83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20 Apr</a:t>
            </a:r>
          </a:p>
        </p:txBody>
      </p:sp>
      <p:sp>
        <p:nvSpPr>
          <p:cNvPr id="13327" name="TextBox 38"/>
          <p:cNvSpPr txBox="1">
            <a:spLocks noChangeArrowheads="1"/>
          </p:cNvSpPr>
          <p:nvPr/>
        </p:nvSpPr>
        <p:spPr bwMode="auto">
          <a:xfrm>
            <a:off x="4800600" y="43434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2 May</a:t>
            </a:r>
          </a:p>
        </p:txBody>
      </p:sp>
      <p:sp>
        <p:nvSpPr>
          <p:cNvPr id="13328" name="TextBox 39"/>
          <p:cNvSpPr txBox="1">
            <a:spLocks noChangeArrowheads="1"/>
          </p:cNvSpPr>
          <p:nvPr/>
        </p:nvSpPr>
        <p:spPr bwMode="auto">
          <a:xfrm>
            <a:off x="6172200" y="4343400"/>
            <a:ext cx="2362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2  May – Cap of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 DWH 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Well</a:t>
            </a:r>
          </a:p>
        </p:txBody>
      </p:sp>
      <p:sp>
        <p:nvSpPr>
          <p:cNvPr id="13329" name="TextBox 43"/>
          <p:cNvSpPr txBox="1">
            <a:spLocks noChangeArrowheads="1"/>
          </p:cNvSpPr>
          <p:nvPr/>
        </p:nvSpPr>
        <p:spPr bwMode="auto">
          <a:xfrm rot="3214375">
            <a:off x="1234042" y="5192712"/>
            <a:ext cx="1619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HFR support to COSCO Busan</a:t>
            </a:r>
          </a:p>
        </p:txBody>
      </p:sp>
      <p:sp>
        <p:nvSpPr>
          <p:cNvPr id="13330" name="TextBox 45"/>
          <p:cNvSpPr txBox="1">
            <a:spLocks noChangeArrowheads="1"/>
          </p:cNvSpPr>
          <p:nvPr/>
        </p:nvSpPr>
        <p:spPr bwMode="auto">
          <a:xfrm rot="3214375">
            <a:off x="4511675" y="5313363"/>
            <a:ext cx="19970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Data received by IOOS National Servers &amp; NOAA/OR&amp;R/ERD</a:t>
            </a:r>
          </a:p>
        </p:txBody>
      </p:sp>
      <p:sp>
        <p:nvSpPr>
          <p:cNvPr id="13331" name="TextBox 54"/>
          <p:cNvSpPr txBox="1">
            <a:spLocks noChangeArrowheads="1"/>
          </p:cNvSpPr>
          <p:nvPr/>
        </p:nvSpPr>
        <p:spPr bwMode="auto">
          <a:xfrm>
            <a:off x="3429000" y="4343400"/>
            <a:ext cx="76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30 Apr</a:t>
            </a:r>
          </a:p>
        </p:txBody>
      </p:sp>
      <p:sp>
        <p:nvSpPr>
          <p:cNvPr id="13332" name="TextBox 57"/>
          <p:cNvSpPr txBox="1">
            <a:spLocks noChangeArrowheads="1"/>
          </p:cNvSpPr>
          <p:nvPr/>
        </p:nvSpPr>
        <p:spPr bwMode="auto">
          <a:xfrm rot="3214375">
            <a:off x="2033587" y="5519738"/>
            <a:ext cx="2366963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2 of 3 USM radars: not operational, scheduled maintenance </a:t>
            </a:r>
          </a:p>
        </p:txBody>
      </p:sp>
      <p:sp>
        <p:nvSpPr>
          <p:cNvPr id="13333" name="TextBox 58"/>
          <p:cNvSpPr txBox="1">
            <a:spLocks noChangeArrowheads="1"/>
          </p:cNvSpPr>
          <p:nvPr/>
        </p:nvSpPr>
        <p:spPr bwMode="auto">
          <a:xfrm>
            <a:off x="1441250" y="4408489"/>
            <a:ext cx="8016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2007</a:t>
            </a:r>
          </a:p>
        </p:txBody>
      </p:sp>
      <p:sp>
        <p:nvSpPr>
          <p:cNvPr id="13334" name="TextBox 57"/>
          <p:cNvSpPr txBox="1">
            <a:spLocks noChangeArrowheads="1"/>
          </p:cNvSpPr>
          <p:nvPr/>
        </p:nvSpPr>
        <p:spPr bwMode="auto">
          <a:xfrm rot="3214375">
            <a:off x="3249613" y="5392738"/>
            <a:ext cx="19939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 USM: radars restored</a:t>
            </a:r>
          </a:p>
        </p:txBody>
      </p:sp>
      <p:sp>
        <p:nvSpPr>
          <p:cNvPr id="13335" name="TextBox 14"/>
          <p:cNvSpPr txBox="1">
            <a:spLocks noChangeArrowheads="1"/>
          </p:cNvSpPr>
          <p:nvPr/>
        </p:nvSpPr>
        <p:spPr bwMode="auto">
          <a:xfrm>
            <a:off x="76200" y="4038600"/>
            <a:ext cx="1365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Chronology</a:t>
            </a:r>
          </a:p>
        </p:txBody>
      </p:sp>
      <p:sp>
        <p:nvSpPr>
          <p:cNvPr id="13336" name="TextBox 45"/>
          <p:cNvSpPr txBox="1">
            <a:spLocks noChangeArrowheads="1"/>
          </p:cNvSpPr>
          <p:nvPr/>
        </p:nvSpPr>
        <p:spPr bwMode="auto">
          <a:xfrm rot="3214375">
            <a:off x="6357938" y="5268913"/>
            <a:ext cx="1997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HFR used daily for trajectory forecasting</a:t>
            </a:r>
          </a:p>
        </p:txBody>
      </p:sp>
      <p:sp>
        <p:nvSpPr>
          <p:cNvPr id="23" name="TextBox 36"/>
          <p:cNvSpPr txBox="1">
            <a:spLocks noChangeArrowheads="1"/>
          </p:cNvSpPr>
          <p:nvPr/>
        </p:nvSpPr>
        <p:spPr bwMode="auto">
          <a:xfrm rot="3214375">
            <a:off x="500656" y="5311042"/>
            <a:ext cx="18811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Safe Seas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ＭＳ Ｐゴシック"/>
                <a:cs typeface="ＭＳ Ｐゴシック"/>
              </a:rPr>
              <a:t>Exercise West Coast</a:t>
            </a:r>
            <a:endParaRPr lang="en-US" sz="1400" dirty="0">
              <a:solidFill>
                <a:srgbClr val="000000"/>
              </a:solidFill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4368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100602_spill_io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004" y="406008"/>
            <a:ext cx="5139795" cy="3217726"/>
          </a:xfrm>
          <a:prstGeom prst="rect">
            <a:avLst/>
          </a:prstGeom>
        </p:spPr>
      </p:pic>
      <p:pic>
        <p:nvPicPr>
          <p:cNvPr id="20" name="Picture 19" descr="Screen shot 2011-11-15 at 4.08.34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>Responding to Crisis: Deepwater Horizon</a:t>
            </a: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533400"/>
            <a:ext cx="35052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U.S. IOOS partnership demonstrated ability to:  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800" b="1">
              <a:solidFill>
                <a:srgbClr val="002060"/>
              </a:solidFill>
              <a:latin typeface="Calibri" charset="0"/>
              <a:ea typeface="+mn-ea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Quickly deploy technologies: Gliders and HF radar, saving resources/improving safety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800">
              <a:solidFill>
                <a:srgbClr val="002060"/>
              </a:solidFill>
              <a:latin typeface="Calibri" charset="0"/>
              <a:ea typeface="+mn-ea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Models/Imagery ingested into NOAA/Navy models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800">
              <a:solidFill>
                <a:srgbClr val="002060"/>
              </a:solidFill>
              <a:latin typeface="Calibri" charset="0"/>
              <a:ea typeface="+mn-ea"/>
              <a:cs typeface="+mn-cs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Data assimilation improved spill response decision-making and public understanding</a:t>
            </a:r>
            <a:endParaRPr lang="en-US" sz="180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748" name="TextBox 6"/>
          <p:cNvSpPr txBox="1">
            <a:spLocks noChangeArrowheads="1"/>
          </p:cNvSpPr>
          <p:nvPr/>
        </p:nvSpPr>
        <p:spPr bwMode="auto">
          <a:xfrm>
            <a:off x="6265335" y="812800"/>
            <a:ext cx="10048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USM HFR</a:t>
            </a:r>
          </a:p>
        </p:txBody>
      </p:sp>
      <p:sp>
        <p:nvSpPr>
          <p:cNvPr id="31749" name="TextBox 7"/>
          <p:cNvSpPr txBox="1">
            <a:spLocks noChangeArrowheads="1"/>
          </p:cNvSpPr>
          <p:nvPr/>
        </p:nvSpPr>
        <p:spPr bwMode="auto">
          <a:xfrm>
            <a:off x="7747001" y="1634066"/>
            <a:ext cx="966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USF HFR</a:t>
            </a:r>
          </a:p>
        </p:txBody>
      </p:sp>
      <p:pic>
        <p:nvPicPr>
          <p:cNvPr id="31751" name="Picture 4" descr="Screen shot 2010-10-29 at 7.35.15 AM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86200"/>
            <a:ext cx="1908175" cy="1922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52" name="TextBox 12"/>
          <p:cNvSpPr txBox="1">
            <a:spLocks noChangeArrowheads="1"/>
          </p:cNvSpPr>
          <p:nvPr/>
        </p:nvSpPr>
        <p:spPr bwMode="auto">
          <a:xfrm>
            <a:off x="0" y="5791200"/>
            <a:ext cx="1752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Web Portal</a:t>
            </a:r>
          </a:p>
        </p:txBody>
      </p:sp>
      <p:pic>
        <p:nvPicPr>
          <p:cNvPr id="31755" name="Picture 5" descr="Screen shot 2011-03-16 at 3.58.32 PM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1446" y="3496733"/>
            <a:ext cx="1706563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5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96667" y="3810000"/>
            <a:ext cx="1828800" cy="2355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57" name="Picture 4" descr="100722_slick_sabgom_cstar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10312" y="3479800"/>
            <a:ext cx="3049588" cy="2035175"/>
          </a:xfrm>
          <a:prstGeom prst="rect">
            <a:avLst/>
          </a:prstGeom>
          <a:noFill/>
          <a:ln w="19050">
            <a:solidFill>
              <a:srgbClr val="FFFFFF"/>
            </a:solidFill>
            <a:miter lim="800000"/>
            <a:headEnd/>
            <a:tailEnd/>
          </a:ln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265335" y="6183523"/>
            <a:ext cx="2784323" cy="692727"/>
            <a:chOff x="9372600" y="4876800"/>
            <a:chExt cx="1905000" cy="838200"/>
          </a:xfrm>
        </p:grpSpPr>
        <p:sp>
          <p:nvSpPr>
            <p:cNvPr id="31761" name="Rectangle 16"/>
            <p:cNvSpPr>
              <a:spLocks noChangeArrowheads="1"/>
            </p:cNvSpPr>
            <p:nvPr/>
          </p:nvSpPr>
          <p:spPr bwMode="auto">
            <a:xfrm>
              <a:off x="9372600" y="4876800"/>
              <a:ext cx="1905000" cy="838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000000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762" name="TextBox 12"/>
            <p:cNvSpPr txBox="1">
              <a:spLocks noChangeArrowheads="1"/>
            </p:cNvSpPr>
            <p:nvPr/>
          </p:nvSpPr>
          <p:spPr bwMode="auto">
            <a:xfrm>
              <a:off x="9372600" y="4876800"/>
              <a:ext cx="18288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srgbClr val="002060"/>
                  </a:solidFill>
                  <a:latin typeface="Calibri" charset="0"/>
                  <a:ea typeface="+mn-ea"/>
                  <a:cs typeface="+mn-cs"/>
                </a:rPr>
                <a:t>HFR data informed  NOAA </a:t>
              </a:r>
            </a:p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>
                  <a:solidFill>
                    <a:srgbClr val="002060"/>
                  </a:solidFill>
                  <a:latin typeface="Calibri" charset="0"/>
                  <a:ea typeface="+mn-ea"/>
                  <a:cs typeface="+mn-cs"/>
                </a:rPr>
                <a:t>trajectory forecasts</a:t>
              </a:r>
            </a:p>
          </p:txBody>
        </p:sp>
      </p:grpSp>
      <p:sp>
        <p:nvSpPr>
          <p:cNvPr id="31759" name="TextBox 11"/>
          <p:cNvSpPr txBox="1">
            <a:spLocks noChangeArrowheads="1"/>
          </p:cNvSpPr>
          <p:nvPr/>
        </p:nvSpPr>
        <p:spPr bwMode="auto">
          <a:xfrm>
            <a:off x="5901268" y="5621923"/>
            <a:ext cx="1295399" cy="5847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Briefing </a:t>
            </a:r>
            <a:r>
              <a:rPr lang="en-US" sz="1600" b="1" dirty="0" smtClean="0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Blog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2060"/>
                </a:solidFill>
                <a:latin typeface="Calibri" charset="0"/>
                <a:ea typeface="+mn-ea"/>
                <a:cs typeface="+mn-cs"/>
              </a:rPr>
              <a:t>127 Briefs</a:t>
            </a:r>
            <a:endParaRPr lang="en-US" sz="1600" b="1" dirty="0">
              <a:solidFill>
                <a:srgbClr val="002060"/>
              </a:solidFill>
              <a:latin typeface="Calibri" charset="0"/>
              <a:ea typeface="+mn-ea"/>
              <a:cs typeface="+mn-cs"/>
            </a:endParaRP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2169579" y="5477934"/>
            <a:ext cx="29718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2D2D8A">
                    <a:lumMod val="75000"/>
                  </a:srgbClr>
                </a:solidFill>
                <a:latin typeface="Arial" pitchFamily="34" charset="0"/>
                <a:ea typeface="ＭＳ Ｐゴシック"/>
                <a:cs typeface="ＭＳ Ｐゴシック"/>
              </a:rPr>
              <a:t>HFR validation of SABGOM Forecast</a:t>
            </a:r>
            <a:r>
              <a:rPr lang="en-US" sz="1400" b="1" dirty="0" smtClean="0">
                <a:solidFill>
                  <a:srgbClr val="2D2D8A">
                    <a:lumMod val="75000"/>
                  </a:srgbClr>
                </a:solidFill>
                <a:latin typeface="Arial" pitchFamily="34" charset="0"/>
                <a:ea typeface="ＭＳ Ｐゴシック"/>
                <a:cs typeface="ＭＳ Ｐゴシック"/>
              </a:rPr>
              <a:t> combined with </a:t>
            </a:r>
            <a:r>
              <a:rPr lang="en-US" sz="1400" b="1" dirty="0">
                <a:solidFill>
                  <a:srgbClr val="2D2D8A">
                    <a:lumMod val="75000"/>
                  </a:srgbClr>
                </a:solidFill>
                <a:latin typeface="Arial" pitchFamily="34" charset="0"/>
                <a:ea typeface="ＭＳ Ｐゴシック"/>
                <a:cs typeface="ＭＳ Ｐゴシック"/>
              </a:rPr>
              <a:t>satellite detected oil slicks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8466" y="2523066"/>
            <a:ext cx="877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June 2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566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100629_zoom_north_hfrada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3924300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100703_zoom_hf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1635" y="609600"/>
            <a:ext cx="3886200" cy="274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100704_slick_hf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150" y="3459843"/>
            <a:ext cx="3810000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Box 8"/>
          <p:cNvSpPr txBox="1">
            <a:spLocks noChangeArrowheads="1"/>
          </p:cNvSpPr>
          <p:nvPr/>
        </p:nvSpPr>
        <p:spPr bwMode="auto">
          <a:xfrm>
            <a:off x="266700" y="0"/>
            <a:ext cx="84240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Deepwater Horizon Oil Spill Response:  Near Field Environmental </a:t>
            </a:r>
            <a:r>
              <a:rPr lang="en-US" sz="18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Analyses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Oil response to a major wind shift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560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32564" y="3424649"/>
            <a:ext cx="3904343" cy="275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347357" y="2403929"/>
            <a:ext cx="100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June 29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2357" y="2013858"/>
            <a:ext cx="78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July 3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63329" y="5105400"/>
            <a:ext cx="78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July 7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8872" y="4985657"/>
            <a:ext cx="78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July 4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 descr="Screen shot 2011-11-15 at 4.08.34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66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100604_ioos_assets_v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533400"/>
            <a:ext cx="5006975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4" descr="100604_slick_hfr_wfs_v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6027738" cy="400526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266700" y="0"/>
            <a:ext cx="8277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Deepwater Horizon Oil Spill Response:  Approach to West Florida Shelf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9214" y="3365500"/>
            <a:ext cx="877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June 3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643" y="4871357"/>
            <a:ext cx="877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June 4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533" y="1007533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Close Approach to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West Florida Shelf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Screen shot 2011-11-15 at 4.08.34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82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18 July 2010 Blog Entry - </a:t>
            </a:r>
            <a:r>
              <a:rPr lang="en-US" sz="2000" b="1" i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2010-2020: The Ocean Forecasting Decade</a:t>
            </a:r>
            <a:endParaRPr lang="en-US" sz="2000" b="1" i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 descr="100718_fla_ssh_sabgom_hyc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71" y="457200"/>
            <a:ext cx="8272578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29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100625_sabgom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06613" y="1576388"/>
            <a:ext cx="6313488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4" descr="codar_MAB_v9_rf_drifterSB2_20090910T00_20090920T00"/>
          <p:cNvPicPr>
            <a:picLocks noChangeAspect="1" noChangeArrowheads="1"/>
          </p:cNvPicPr>
          <p:nvPr/>
        </p:nvPicPr>
        <p:blipFill>
          <a:blip r:embed="rId3"/>
          <a:srcRect l="14465" t="7292" r="10992" b="11198"/>
          <a:stretch>
            <a:fillRect/>
          </a:stretch>
        </p:blipFill>
        <p:spPr bwMode="auto">
          <a:xfrm>
            <a:off x="3038475" y="0"/>
            <a:ext cx="2882900" cy="350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8676" name="Picture 5" descr="codar_MAB_v9_rf_drifterSB2_20090810T00_20090820T00"/>
          <p:cNvPicPr>
            <a:picLocks noChangeAspect="1" noChangeArrowheads="1"/>
          </p:cNvPicPr>
          <p:nvPr/>
        </p:nvPicPr>
        <p:blipFill>
          <a:blip r:embed="rId4"/>
          <a:srcRect l="14917" t="7176" r="11317" b="11111"/>
          <a:stretch>
            <a:fillRect/>
          </a:stretch>
        </p:blipFill>
        <p:spPr bwMode="auto">
          <a:xfrm>
            <a:off x="4515077" y="1899331"/>
            <a:ext cx="3043237" cy="3744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8677" name="Picture 6" descr="codar_MAB_v9_rf_drifterSB2_20090710T00_20090720T00"/>
          <p:cNvPicPr>
            <a:picLocks noChangeAspect="1" noChangeArrowheads="1"/>
          </p:cNvPicPr>
          <p:nvPr/>
        </p:nvPicPr>
        <p:blipFill>
          <a:blip r:embed="rId5"/>
          <a:srcRect l="14844" t="7542" r="11014" b="10991"/>
          <a:stretch>
            <a:fillRect/>
          </a:stretch>
        </p:blipFill>
        <p:spPr bwMode="auto">
          <a:xfrm>
            <a:off x="6211888" y="3406775"/>
            <a:ext cx="2932112" cy="357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3068185" y="0"/>
            <a:ext cx="127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t>July, 2009</a:t>
            </a:r>
          </a:p>
        </p:txBody>
      </p:sp>
      <p:sp>
        <p:nvSpPr>
          <p:cNvPr id="28679" name="Text Box 8"/>
          <p:cNvSpPr txBox="1">
            <a:spLocks noChangeArrowheads="1"/>
          </p:cNvSpPr>
          <p:nvPr/>
        </p:nvSpPr>
        <p:spPr bwMode="auto">
          <a:xfrm>
            <a:off x="4517571" y="1901145"/>
            <a:ext cx="156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t>August, 2009</a:t>
            </a:r>
          </a:p>
        </p:txBody>
      </p:sp>
      <p:sp>
        <p:nvSpPr>
          <p:cNvPr id="28680" name="Text Box 9"/>
          <p:cNvSpPr txBox="1">
            <a:spLocks noChangeArrowheads="1"/>
          </p:cNvSpPr>
          <p:nvPr/>
        </p:nvSpPr>
        <p:spPr bwMode="auto">
          <a:xfrm>
            <a:off x="6195332" y="3385911"/>
            <a:ext cx="191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t>September, 2009</a:t>
            </a:r>
          </a:p>
        </p:txBody>
      </p:sp>
      <p:sp>
        <p:nvSpPr>
          <p:cNvPr id="28681" name="TextBox 8"/>
          <p:cNvSpPr txBox="1">
            <a:spLocks noChangeArrowheads="1"/>
          </p:cNvSpPr>
          <p:nvPr/>
        </p:nvSpPr>
        <p:spPr bwMode="auto">
          <a:xfrm>
            <a:off x="0" y="210004"/>
            <a:ext cx="28813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Deepwater Horizon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Response: East Coast</a:t>
            </a:r>
            <a:r>
              <a:rPr lang="en-US" sz="18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Assessments of Risk</a:t>
            </a:r>
            <a:endParaRPr lang="en-US" sz="1800" b="1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234" y="0"/>
            <a:ext cx="2934766" cy="18777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1387929" y="5315857"/>
            <a:ext cx="100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June 25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4429" y="217714"/>
            <a:ext cx="78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July 6</a:t>
            </a:r>
            <a:endParaRPr lang="en-US" sz="180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Screen shot 2011-11-15 at 4.08.34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067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3352800" cy="1828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ea typeface="Geneva" charset="0"/>
                <a:cs typeface="Geneva" charset="0"/>
              </a:rPr>
              <a:t>Feedback from the Deepwater Horizon </a:t>
            </a:r>
            <a:br>
              <a:rPr lang="en-US" sz="2800" dirty="0" smtClean="0">
                <a:solidFill>
                  <a:schemeClr val="tx1"/>
                </a:solidFill>
                <a:ea typeface="Geneva" charset="0"/>
                <a:cs typeface="Geneva" charset="0"/>
              </a:rPr>
            </a:br>
            <a:r>
              <a:rPr lang="en-US" sz="2800" dirty="0" smtClean="0">
                <a:ea typeface="Geneva" charset="0"/>
                <a:cs typeface="Geneva" charset="0"/>
              </a:rPr>
              <a:t>Incident</a:t>
            </a:r>
            <a:r>
              <a:rPr lang="en-US" sz="2800" dirty="0" smtClean="0">
                <a:solidFill>
                  <a:schemeClr val="tx1"/>
                </a:solidFill>
                <a:ea typeface="Geneva" charset="0"/>
                <a:cs typeface="Geneva" charset="0"/>
              </a:rPr>
              <a:t> Command Center</a:t>
            </a:r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228600" y="5257800"/>
            <a:ext cx="845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“…Thanks to everyone for all of your efforts to support the Response and the very professional and competent manner in which you have executed your efforts.  IOOS has played a </a:t>
            </a:r>
            <a:r>
              <a:rPr lang="en-US" sz="1400" u="sng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huge role in informing the modeling teams and the Unified Command</a:t>
            </a:r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through your extraordinary service. “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 Sam Walker (IOOS representative to </a:t>
            </a:r>
            <a:r>
              <a:rPr lang="en-US" sz="1200" i="1" dirty="0" err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Deepwater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Horizon Unified Command Center), August 6, 2010</a:t>
            </a: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152400" y="4495800"/>
            <a:ext cx="8458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“… AWESOME JOB - that call that we had last week was a very good thing.  </a:t>
            </a:r>
            <a:r>
              <a:rPr lang="en-US" sz="1400" u="sng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You are taking a huge burden off of the team</a:t>
            </a:r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here who is trying to simply capture the deluge of assets now being deployed. “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 Sam Walker (IOOS representative to </a:t>
            </a:r>
            <a:r>
              <a:rPr lang="en-US" sz="1200" i="1" dirty="0" err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Deepwater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Horizon Unified Command Center), July 2, 2010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152400" y="3276600"/>
            <a:ext cx="86106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“All - Greetings from Unified Area Command in New Orleans.  I couldn't agree more - the IOOS community has acquitted itself very well during this  entire incident.  </a:t>
            </a:r>
            <a:r>
              <a:rPr lang="en-US" sz="1400" u="sng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Not only has everyone provided valuable information - you have done it without getting in the way of the ongoing operations.</a:t>
            </a:r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It's been a pleasure to represent IOOS here and see all the great contributions from the larger IOOS community. “</a:t>
            </a:r>
          </a:p>
          <a:p>
            <a:pPr eaLnBrk="1" hangingPunct="1"/>
            <a:r>
              <a:rPr lang="en-US" sz="12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 Sam Walker (IOOS representative to </a:t>
            </a:r>
            <a:r>
              <a:rPr lang="en-US" sz="1200" i="1" dirty="0" err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Deepwater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Horizon Unified Command Center), June 18, 2010</a:t>
            </a:r>
          </a:p>
        </p:txBody>
      </p:sp>
      <p:pic>
        <p:nvPicPr>
          <p:cNvPr id="3379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0"/>
            <a:ext cx="57912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Box 6"/>
          <p:cNvSpPr txBox="1">
            <a:spLocks noChangeArrowheads="1"/>
          </p:cNvSpPr>
          <p:nvPr/>
        </p:nvSpPr>
        <p:spPr bwMode="auto">
          <a:xfrm>
            <a:off x="3429000" y="0"/>
            <a:ext cx="539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>
                <a:solidFill>
                  <a:prstClr val="white"/>
                </a:solidFill>
                <a:ea typeface="ＭＳ Ｐゴシック" charset="-128"/>
                <a:cs typeface="ＭＳ Ｐゴシック" charset="-128"/>
              </a:rPr>
              <a:t>Composite of Satellite Observed Oil Spill Locations </a:t>
            </a:r>
          </a:p>
        </p:txBody>
      </p:sp>
    </p:spTree>
    <p:extLst>
      <p:ext uri="{BB962C8B-B14F-4D97-AF65-F5344CB8AC3E}">
        <p14:creationId xmlns:p14="http://schemas.microsoft.com/office/powerpoint/2010/main" val="33978430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3352800" cy="1828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ea typeface="Geneva" charset="0"/>
                <a:cs typeface="Geneva" charset="0"/>
              </a:rPr>
              <a:t>Feedback from the Deepwater Horizon </a:t>
            </a:r>
            <a:br>
              <a:rPr lang="en-US" sz="2800" dirty="0" smtClean="0">
                <a:solidFill>
                  <a:schemeClr val="tx1"/>
                </a:solidFill>
                <a:ea typeface="Geneva" charset="0"/>
                <a:cs typeface="Geneva" charset="0"/>
              </a:rPr>
            </a:br>
            <a:r>
              <a:rPr lang="en-US" sz="2800" dirty="0" smtClean="0">
                <a:ea typeface="Geneva" charset="0"/>
                <a:cs typeface="Geneva" charset="0"/>
              </a:rPr>
              <a:t>Incident</a:t>
            </a:r>
            <a:r>
              <a:rPr lang="en-US" sz="2800" dirty="0" smtClean="0">
                <a:solidFill>
                  <a:schemeClr val="tx1"/>
                </a:solidFill>
                <a:ea typeface="Geneva" charset="0"/>
                <a:cs typeface="Geneva" charset="0"/>
              </a:rPr>
              <a:t> Command Center</a:t>
            </a:r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228600" y="5257800"/>
            <a:ext cx="8458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“…Thanks to everyone for all of your efforts to support the Response and the very professional and competent manner in which you have executed your efforts.  IOOS has played a huge role in informing the modeling teams and the Unified Command through your extraordinary service. “</a:t>
            </a:r>
          </a:p>
          <a:p>
            <a:pPr eaLnBrk="1" hangingPunct="1"/>
            <a:r>
              <a:rPr lang="en-US" sz="140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n-US" sz="1200" i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 Sam Walker (IOOS representative to Deepwater Horizon Unified Command Center), August 6, 2010</a:t>
            </a: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152400" y="4495800"/>
            <a:ext cx="84582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“… AWESOME JOB - that call that we had last week was a very good thing.  You are taking a huge burden off of the team here who is trying to simply capture the deluge of assets now being deployed. “</a:t>
            </a:r>
          </a:p>
          <a:p>
            <a:pPr eaLnBrk="1" hangingPunct="1"/>
            <a:r>
              <a:rPr lang="en-US" sz="140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n-US" sz="1200" i="1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 Sam Walker (IOOS representative to Deepwater Horizon Unified Command Center), July 2, 2010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152400" y="3276600"/>
            <a:ext cx="86106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“All - Greetings from Unified Area Command in New Orleans.  I couldn't agree more - the IOOS community has acquitted itself very well during this  entire incident.  Not only has everyone provided valuable information - you have </a:t>
            </a:r>
            <a:r>
              <a:rPr lang="en-US" sz="14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done </a:t>
            </a:r>
            <a:r>
              <a:rPr lang="en-US" sz="14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it without getting in the way of the ongoing operations. It's been a pleasure to represent IOOS here and see all the great contributions from the larger IOOS community. “</a:t>
            </a:r>
          </a:p>
          <a:p>
            <a:pPr eaLnBrk="1" hangingPunct="1"/>
            <a:r>
              <a:rPr lang="en-US" sz="12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	</a:t>
            </a:r>
            <a:r>
              <a:rPr lang="en-US" sz="1200" i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- Sam Walker (IOOS representative to Deepwater Horizon Unified Command Center), June 18, 2010</a:t>
            </a:r>
          </a:p>
        </p:txBody>
      </p:sp>
      <p:pic>
        <p:nvPicPr>
          <p:cNvPr id="3379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0"/>
            <a:ext cx="57912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Box 6"/>
          <p:cNvSpPr txBox="1">
            <a:spLocks noChangeArrowheads="1"/>
          </p:cNvSpPr>
          <p:nvPr/>
        </p:nvSpPr>
        <p:spPr bwMode="auto">
          <a:xfrm>
            <a:off x="3429000" y="0"/>
            <a:ext cx="539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>
                <a:solidFill>
                  <a:prstClr val="white"/>
                </a:solidFill>
                <a:ea typeface="ＭＳ Ｐゴシック" charset="-128"/>
                <a:cs typeface="ＭＳ Ｐゴシック" charset="-128"/>
              </a:rPr>
              <a:t>Composite of Satellite Observed Oil Spill Locations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5830" y="3311072"/>
            <a:ext cx="3634980" cy="461665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eaLnBrk="1" hangingPunct="1"/>
            <a:r>
              <a:rPr lang="en-US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We did not get in the way</a:t>
            </a:r>
            <a:endParaRPr lang="en-US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5455" y="4497613"/>
            <a:ext cx="3395731" cy="461665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eaLnBrk="1" hangingPunct="1"/>
            <a:r>
              <a:rPr lang="en-US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We reduced the burden</a:t>
            </a:r>
            <a:endParaRPr lang="en-US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4161" y="5275943"/>
            <a:ext cx="5978319" cy="461665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eaLnBrk="1" hangingPunct="1"/>
            <a:r>
              <a:rPr lang="en-US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We informed modeling teams &amp; leadership</a:t>
            </a:r>
            <a:endParaRPr lang="en-US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" name="Picture 11" descr="ST_Impact_Awar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1" y="457200"/>
            <a:ext cx="3201486" cy="2568508"/>
          </a:xfrm>
          <a:prstGeom prst="rect">
            <a:avLst/>
          </a:prstGeom>
          <a:ln w="38100" cmpd="sng">
            <a:solidFill>
              <a:srgbClr val="008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0" y="0"/>
            <a:ext cx="3457497" cy="461665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pPr eaLnBrk="1" hangingPunct="1"/>
            <a:r>
              <a:rPr lang="en-US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DHS S&amp;T Impact Award</a:t>
            </a:r>
            <a:endParaRPr lang="en-US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40500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23155" r="11247" b="13432"/>
          <a:stretch>
            <a:fillRect/>
          </a:stretch>
        </p:blipFill>
        <p:spPr bwMode="auto">
          <a:xfrm>
            <a:off x="1062038" y="0"/>
            <a:ext cx="7018337" cy="373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4324" name="Text Box 4"/>
          <p:cNvSpPr txBox="1">
            <a:spLocks noChangeArrowheads="1"/>
          </p:cNvSpPr>
          <p:nvPr/>
        </p:nvSpPr>
        <p:spPr bwMode="auto">
          <a:xfrm>
            <a:off x="1" y="5754687"/>
            <a:ext cx="914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800" i="1" dirty="0">
                <a:solidFill>
                  <a:prstClr val="black"/>
                </a:solidFill>
                <a:cs typeface="Geneva" charset="0"/>
              </a:rPr>
              <a:t>www.legislative.</a:t>
            </a:r>
            <a:r>
              <a:rPr lang="en-US" sz="1800" b="1" i="1" dirty="0">
                <a:solidFill>
                  <a:prstClr val="black"/>
                </a:solidFill>
                <a:cs typeface="Geneva" charset="0"/>
              </a:rPr>
              <a:t>noaa</a:t>
            </a:r>
            <a:r>
              <a:rPr lang="en-US" sz="1800" i="1" dirty="0">
                <a:solidFill>
                  <a:prstClr val="black"/>
                </a:solidFill>
                <a:cs typeface="Geneva" charset="0"/>
              </a:rPr>
              <a:t>.gov/Testimony/Lubchenco033111.pdf</a:t>
            </a:r>
            <a:r>
              <a:rPr lang="en-US" sz="1800" dirty="0">
                <a:solidFill>
                  <a:prstClr val="black"/>
                </a:solidFill>
                <a:cs typeface="Geneva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001" y="3649134"/>
            <a:ext cx="85428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i="1" u="sng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From Page 10:</a:t>
            </a:r>
          </a:p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Also 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in support of oil spill response, NOAA requests a </a:t>
            </a:r>
            <a:r>
              <a:rPr lang="en-US" sz="18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$5.0 million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increase to implement the U.S. Integrated Ocean Observing System (</a:t>
            </a:r>
            <a:r>
              <a:rPr lang="en-US" sz="18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IOOS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®) </a:t>
            </a:r>
            <a:r>
              <a:rPr lang="en-US" sz="1800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Surface Current Mapping Plan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using high frequency (HF) radar surface current measurements.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  HF 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radar provides information vital to oil spill response, national defense, homeland security, search and rescue operations, safe marine transportation, water quality and pollutant tracking, and harmful algal bloom forecasting.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374571" y="598714"/>
            <a:ext cx="224971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000828" y="3256643"/>
            <a:ext cx="3040743" cy="163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347357" y="2249714"/>
            <a:ext cx="2358572" cy="181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9647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early_coverag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9309" r="11396"/>
          <a:stretch/>
        </p:blipFill>
        <p:spPr>
          <a:xfrm>
            <a:off x="28226" y="1740353"/>
            <a:ext cx="4600222" cy="4351000"/>
          </a:xfrm>
          <a:prstGeom prst="rect">
            <a:avLst/>
          </a:prstGeom>
        </p:spPr>
      </p:pic>
      <p:pic>
        <p:nvPicPr>
          <p:cNvPr id="5" name="yearly_means_movie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15129" r="13734"/>
          <a:stretch/>
        </p:blipFill>
        <p:spPr>
          <a:xfrm>
            <a:off x="4530581" y="1448730"/>
            <a:ext cx="4481715" cy="472506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33867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Sustained HFR Network Operations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Annual Coverage and Mean: 2006 to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60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ACOOS_6km_grid_15bathy_150di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73100"/>
            <a:ext cx="7324527" cy="5493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1792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Grid Points for USCG 80-80 Metric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638800" y="8382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U.S. Coast Guard</a:t>
            </a:r>
          </a:p>
          <a:p>
            <a:r>
              <a:rPr lang="en-US" b="1" dirty="0" smtClean="0"/>
              <a:t>HF Radar Metric</a:t>
            </a:r>
          </a:p>
          <a:p>
            <a:endParaRPr lang="en-US" dirty="0" smtClean="0"/>
          </a:p>
          <a:p>
            <a:r>
              <a:rPr lang="en-US" dirty="0" smtClean="0"/>
              <a:t>Total Current Vectors:</a:t>
            </a:r>
            <a:endParaRPr lang="en-US" dirty="0"/>
          </a:p>
          <a:p>
            <a:r>
              <a:rPr lang="en-US" dirty="0" smtClean="0"/>
              <a:t>80% Spatial Coverage</a:t>
            </a:r>
          </a:p>
          <a:p>
            <a:r>
              <a:rPr lang="en-US" dirty="0" smtClean="0"/>
              <a:t>80% of the Time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81318" y="4876800"/>
            <a:ext cx="2070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dirty="0">
                <a:solidFill>
                  <a:srgbClr val="000000"/>
                </a:solidFill>
              </a:rPr>
              <a:t>USCG SAR </a:t>
            </a:r>
            <a:r>
              <a:rPr lang="en-US" sz="1800" dirty="0" smtClean="0">
                <a:solidFill>
                  <a:srgbClr val="000000"/>
                </a:solidFill>
              </a:rPr>
              <a:t>Grid</a:t>
            </a:r>
          </a:p>
          <a:p>
            <a:pPr algn="r"/>
            <a:r>
              <a:rPr lang="en-US" sz="1800" dirty="0" smtClean="0">
                <a:solidFill>
                  <a:srgbClr val="FF0000"/>
                </a:solidFill>
              </a:rPr>
              <a:t>National HFR Grid</a:t>
            </a:r>
          </a:p>
        </p:txBody>
      </p:sp>
    </p:spTree>
    <p:extLst>
      <p:ext uri="{BB962C8B-B14F-4D97-AF65-F5344CB8AC3E}">
        <p14:creationId xmlns:p14="http://schemas.microsoft.com/office/powerpoint/2010/main" val="104383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RUCool\Desktop\progress_grid_oilsq080910CEDR.png"/>
          <p:cNvPicPr>
            <a:picLocks noChangeAspect="1"/>
          </p:cNvPicPr>
          <p:nvPr/>
        </p:nvPicPr>
        <p:blipFill>
          <a:blip r:embed="rId2" cstate="print"/>
          <a:srcRect l="14056" r="15637" b="3139"/>
          <a:stretch>
            <a:fillRect/>
          </a:stretch>
        </p:blipFill>
        <p:spPr bwMode="auto">
          <a:xfrm>
            <a:off x="1429366" y="-1368"/>
            <a:ext cx="6285268" cy="636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 rot="2880000">
            <a:off x="3568700" y="3022600"/>
            <a:ext cx="143260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00FF"/>
                </a:solidFill>
              </a:rPr>
              <a:t>2008</a:t>
            </a:r>
            <a:endParaRPr lang="en-US" sz="4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880000">
            <a:off x="4953001" y="1541618"/>
            <a:ext cx="143260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2009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880000">
            <a:off x="4356776" y="2351958"/>
            <a:ext cx="143260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8000"/>
                </a:solidFill>
              </a:rPr>
              <a:t>2010</a:t>
            </a:r>
            <a:endParaRPr lang="en-US" sz="4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2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0"/>
            <a:ext cx="5301451" cy="52322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C0504D"/>
                </a:solidFill>
                <a:latin typeface="Times New Roman" charset="0"/>
                <a:cs typeface="Times New Roman" charset="0"/>
              </a:rPr>
              <a:t>U.S. National HF Radar Network</a:t>
            </a:r>
          </a:p>
        </p:txBody>
      </p:sp>
      <p:pic>
        <p:nvPicPr>
          <p:cNvPr id="3" name="Picture 5" descr="Screen shot 2010-05-02 at 10.00.18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28694"/>
            <a:ext cx="4402667" cy="567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Screen shot 2010-05-02 at 10.12.15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0725" y="609600"/>
            <a:ext cx="46132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648200" y="4114800"/>
            <a:ext cx="4495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 Technician fully encumbered salary is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  estimated at $130,000;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Purchase and deployment for DF </a:t>
            </a:r>
            <a:r>
              <a:rPr lang="en-US" sz="1800" i="1" dirty="0" err="1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HFRs</a:t>
            </a: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,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 LPA </a:t>
            </a:r>
            <a:r>
              <a:rPr lang="en-US" sz="1800" i="1" dirty="0" err="1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HFRs</a:t>
            </a: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are $160,000 and $300,000,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 respectively.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Two technicians for each 7 DF </a:t>
            </a:r>
            <a:r>
              <a:rPr lang="en-US" sz="1800" i="1" dirty="0" err="1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HFRs</a:t>
            </a: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,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 4 LPA </a:t>
            </a:r>
            <a:r>
              <a:rPr lang="en-US" sz="1800" i="1" dirty="0" err="1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HFRs</a:t>
            </a:r>
            <a:r>
              <a:rPr lang="en-US" sz="18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, respectively.</a:t>
            </a:r>
            <a:endParaRPr lang="en-US" sz="1800" dirty="0" smtClean="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5342468" y="0"/>
            <a:ext cx="38015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Table 4: Full 5-Year </a:t>
            </a:r>
            <a:r>
              <a:rPr lang="en-US" sz="1600" i="1" dirty="0" err="1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Buildout</a:t>
            </a:r>
            <a:r>
              <a:rPr lang="en-US" sz="1600" i="1" dirty="0" smtClean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. Estimated acquisition &amp; maintenance costs.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srgbClr val="000000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Screen shot 2011-11-15 at 4.08.34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76799" y="6175385"/>
            <a:ext cx="3292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September 2009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http://</a:t>
            </a:r>
            <a:r>
              <a:rPr lang="en-US" sz="1800" b="1" dirty="0" err="1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www.ioos.gov/hfradar</a:t>
            </a:r>
            <a:r>
              <a:rPr lang="en-US" sz="1800" b="1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9" name="Oval 8"/>
          <p:cNvSpPr/>
          <p:nvPr/>
        </p:nvSpPr>
        <p:spPr>
          <a:xfrm>
            <a:off x="7542237" y="3733292"/>
            <a:ext cx="1601763" cy="38150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371600"/>
            <a:ext cx="2895600" cy="2800767"/>
          </a:xfrm>
          <a:prstGeom prst="rect">
            <a:avLst/>
          </a:prstGeom>
          <a:solidFill>
            <a:schemeClr val="bg1">
              <a:lumMod val="50000"/>
              <a:alpha val="6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HFR Network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Cost Driver is Operations.</a:t>
            </a:r>
          </a:p>
          <a:p>
            <a:endParaRPr lang="en-US" sz="1600" b="1" dirty="0" smtClean="0">
              <a:solidFill>
                <a:srgbClr val="FFFF00"/>
              </a:solidFill>
            </a:endParaRPr>
          </a:p>
          <a:p>
            <a:r>
              <a:rPr lang="en-US" sz="3200" b="1" dirty="0" smtClean="0">
                <a:solidFill>
                  <a:srgbClr val="FFFF00"/>
                </a:solidFill>
              </a:rPr>
              <a:t>Not Procurement</a:t>
            </a:r>
            <a:r>
              <a:rPr lang="en-US" sz="3200" b="1" dirty="0" smtClean="0">
                <a:solidFill>
                  <a:srgbClr val="FFFF00"/>
                </a:solidFill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4267200"/>
            <a:ext cx="3523045" cy="707886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For MARACOOS: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41 Radars = 12 Technicians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0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0" y="8837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Resilient CODAR Shore Site: </a:t>
            </a:r>
            <a:b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Shed, Enclosure, </a:t>
            </a:r>
            <a:r>
              <a:rPr lang="en-US" sz="3200" dirty="0" err="1" smtClean="0">
                <a:latin typeface="Calibri" charset="0"/>
                <a:ea typeface="ＭＳ Ｐゴシック" charset="0"/>
                <a:cs typeface="ＭＳ Ｐゴシック" charset="0"/>
              </a:rPr>
              <a:t>Tx</a:t>
            </a: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/Rx, </a:t>
            </a:r>
            <a:r>
              <a:rPr lang="en-US" sz="3200" dirty="0" err="1" smtClean="0">
                <a:latin typeface="Calibri" charset="0"/>
                <a:ea typeface="ＭＳ Ｐゴシック" charset="0"/>
                <a:cs typeface="ＭＳ Ｐゴシック" charset="0"/>
              </a:rPr>
              <a:t>Comms</a:t>
            </a: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, Power, GPS, AIS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7513" y="1377950"/>
            <a:ext cx="2182812" cy="4040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6043613" y="5353050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Enclosure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950" y="1389063"/>
            <a:ext cx="3195638" cy="4006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Box 7"/>
          <p:cNvSpPr txBox="1">
            <a:spLocks noChangeArrowheads="1"/>
          </p:cNvSpPr>
          <p:nvPr/>
        </p:nvSpPr>
        <p:spPr bwMode="auto">
          <a:xfrm>
            <a:off x="1633538" y="5335588"/>
            <a:ext cx="841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Shed</a:t>
            </a:r>
          </a:p>
        </p:txBody>
      </p: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5022850" y="2020888"/>
            <a:ext cx="1141413" cy="5365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flipH="1">
            <a:off x="6680200" y="3132138"/>
            <a:ext cx="1295400" cy="50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>
            <a:off x="4800600" y="2801938"/>
            <a:ext cx="990600" cy="39846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>
            <a:off x="4859338" y="3598863"/>
            <a:ext cx="1447800" cy="1524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flipH="1" flipV="1">
            <a:off x="6713538" y="4005263"/>
            <a:ext cx="1270000" cy="666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flipH="1">
            <a:off x="6781800" y="2387600"/>
            <a:ext cx="1084263" cy="482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2" name="TextBox 39"/>
          <p:cNvSpPr txBox="1">
            <a:spLocks noChangeArrowheads="1"/>
          </p:cNvSpPr>
          <p:nvPr/>
        </p:nvSpPr>
        <p:spPr bwMode="auto">
          <a:xfrm>
            <a:off x="4148138" y="1727200"/>
            <a:ext cx="1109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monitor</a:t>
            </a:r>
          </a:p>
        </p:txBody>
      </p:sp>
      <p:sp>
        <p:nvSpPr>
          <p:cNvPr id="15373" name="TextBox 40"/>
          <p:cNvSpPr txBox="1">
            <a:spLocks noChangeArrowheads="1"/>
          </p:cNvSpPr>
          <p:nvPr/>
        </p:nvSpPr>
        <p:spPr bwMode="auto">
          <a:xfrm>
            <a:off x="3860800" y="2506663"/>
            <a:ext cx="1109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A.C. unit</a:t>
            </a:r>
          </a:p>
        </p:txBody>
      </p:sp>
      <p:sp>
        <p:nvSpPr>
          <p:cNvPr id="15374" name="TextBox 41"/>
          <p:cNvSpPr txBox="1">
            <a:spLocks noChangeArrowheads="1"/>
          </p:cNvSpPr>
          <p:nvPr/>
        </p:nvSpPr>
        <p:spPr bwMode="auto">
          <a:xfrm>
            <a:off x="3802063" y="3284538"/>
            <a:ext cx="1438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transmitter</a:t>
            </a:r>
          </a:p>
        </p:txBody>
      </p:sp>
      <p:sp>
        <p:nvSpPr>
          <p:cNvPr id="15375" name="TextBox 42"/>
          <p:cNvSpPr txBox="1">
            <a:spLocks noChangeArrowheads="1"/>
          </p:cNvSpPr>
          <p:nvPr/>
        </p:nvSpPr>
        <p:spPr bwMode="auto">
          <a:xfrm>
            <a:off x="7874000" y="1752600"/>
            <a:ext cx="1295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computer &amp; external hard drive</a:t>
            </a:r>
          </a:p>
        </p:txBody>
      </p:sp>
      <p:sp>
        <p:nvSpPr>
          <p:cNvPr id="15376" name="TextBox 45"/>
          <p:cNvSpPr txBox="1">
            <a:spLocks noChangeArrowheads="1"/>
          </p:cNvSpPr>
          <p:nvPr/>
        </p:nvSpPr>
        <p:spPr bwMode="auto">
          <a:xfrm>
            <a:off x="7958138" y="2921000"/>
            <a:ext cx="1109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UPS system</a:t>
            </a:r>
          </a:p>
        </p:txBody>
      </p:sp>
      <p:sp>
        <p:nvSpPr>
          <p:cNvPr id="15377" name="TextBox 47"/>
          <p:cNvSpPr txBox="1">
            <a:spLocks noChangeArrowheads="1"/>
          </p:cNvSpPr>
          <p:nvPr/>
        </p:nvSpPr>
        <p:spPr bwMode="auto">
          <a:xfrm>
            <a:off x="7916863" y="3894138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receiver</a:t>
            </a:r>
          </a:p>
        </p:txBody>
      </p:sp>
      <p:cxnSp>
        <p:nvCxnSpPr>
          <p:cNvPr id="50" name="Straight Arrow Connector 49"/>
          <p:cNvCxnSpPr>
            <a:cxnSpLocks noChangeShapeType="1"/>
          </p:cNvCxnSpPr>
          <p:nvPr/>
        </p:nvCxnSpPr>
        <p:spPr bwMode="auto">
          <a:xfrm flipH="1">
            <a:off x="6654800" y="4826000"/>
            <a:ext cx="1236663" cy="1698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9" name="TextBox 51"/>
          <p:cNvSpPr txBox="1">
            <a:spLocks noChangeArrowheads="1"/>
          </p:cNvSpPr>
          <p:nvPr/>
        </p:nvSpPr>
        <p:spPr bwMode="auto">
          <a:xfrm>
            <a:off x="7715303" y="4572000"/>
            <a:ext cx="142869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</a:rPr>
              <a:t>Two lines of </a:t>
            </a:r>
            <a:r>
              <a:rPr lang="en-US" sz="1400" dirty="0" smtClean="0">
                <a:solidFill>
                  <a:prstClr val="black"/>
                </a:solidFill>
              </a:rPr>
              <a:t>Communication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5380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8738" y="4086225"/>
            <a:ext cx="1879600" cy="1409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81" name="TextBox 41"/>
          <p:cNvSpPr txBox="1">
            <a:spLocks noChangeArrowheads="1"/>
          </p:cNvSpPr>
          <p:nvPr/>
        </p:nvSpPr>
        <p:spPr bwMode="auto">
          <a:xfrm>
            <a:off x="3646488" y="5540375"/>
            <a:ext cx="2238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Lightning Protection</a:t>
            </a:r>
          </a:p>
        </p:txBody>
      </p:sp>
    </p:spTree>
    <p:extLst>
      <p:ext uri="{BB962C8B-B14F-4D97-AF65-F5344CB8AC3E}">
        <p14:creationId xmlns:p14="http://schemas.microsoft.com/office/powerpoint/2010/main" val="381951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Shore Site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Power Configuration </a:t>
            </a:r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1524000" y="2819400"/>
            <a:ext cx="2133600" cy="11430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TrippLite UPS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4038600" y="2289175"/>
            <a:ext cx="2133600" cy="5286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Load 1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TrippLite Surge Strip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228600" y="1295400"/>
            <a:ext cx="2133600" cy="11430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Electricity Grid Power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6553200" y="13716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SeaSonde Transmitter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6553200" y="518795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External Hard Drive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6553200" y="4714875"/>
            <a:ext cx="1143000" cy="3143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Monitor</a:t>
            </a:r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6553200" y="19812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SeaSonde Receiver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6553200" y="25908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AIS Receiver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7848600" y="35814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Linksys Router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6553200" y="404495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Power Stone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7924800" y="19812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Macintosh Computer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7848600" y="43434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Cable Modem</a:t>
            </a: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1676400" y="5029200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Air Conditioner</a:t>
            </a:r>
          </a:p>
        </p:txBody>
      </p:sp>
      <p:cxnSp>
        <p:nvCxnSpPr>
          <p:cNvPr id="14352" name="AutoShape 16"/>
          <p:cNvCxnSpPr>
            <a:cxnSpLocks noChangeShapeType="1"/>
            <a:stCxn id="14341" idx="2"/>
            <a:endCxn id="14339" idx="1"/>
          </p:cNvCxnSpPr>
          <p:nvPr/>
        </p:nvCxnSpPr>
        <p:spPr bwMode="auto">
          <a:xfrm rot="16200000" flipH="1">
            <a:off x="933450" y="2800350"/>
            <a:ext cx="952500" cy="2286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3" name="AutoShape 17"/>
          <p:cNvCxnSpPr>
            <a:cxnSpLocks noChangeShapeType="1"/>
            <a:stCxn id="14341" idx="2"/>
            <a:endCxn id="14351" idx="1"/>
          </p:cNvCxnSpPr>
          <p:nvPr/>
        </p:nvCxnSpPr>
        <p:spPr bwMode="auto">
          <a:xfrm rot="16200000" flipH="1">
            <a:off x="58737" y="3675063"/>
            <a:ext cx="2854325" cy="3810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4" name="AutoShape 18"/>
          <p:cNvCxnSpPr>
            <a:cxnSpLocks noChangeShapeType="1"/>
            <a:stCxn id="14340" idx="3"/>
            <a:endCxn id="14342" idx="1"/>
          </p:cNvCxnSpPr>
          <p:nvPr/>
        </p:nvCxnSpPr>
        <p:spPr bwMode="auto">
          <a:xfrm flipV="1">
            <a:off x="6172200" y="1635125"/>
            <a:ext cx="381000" cy="9191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5" name="AutoShape 19"/>
          <p:cNvCxnSpPr>
            <a:cxnSpLocks noChangeShapeType="1"/>
            <a:stCxn id="14340" idx="3"/>
            <a:endCxn id="14345" idx="1"/>
          </p:cNvCxnSpPr>
          <p:nvPr/>
        </p:nvCxnSpPr>
        <p:spPr bwMode="auto">
          <a:xfrm flipV="1">
            <a:off x="6172200" y="2244725"/>
            <a:ext cx="381000" cy="3095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6" name="AutoShape 20"/>
          <p:cNvCxnSpPr>
            <a:cxnSpLocks noChangeShapeType="1"/>
            <a:stCxn id="14340" idx="3"/>
            <a:endCxn id="14346" idx="1"/>
          </p:cNvCxnSpPr>
          <p:nvPr/>
        </p:nvCxnSpPr>
        <p:spPr bwMode="auto">
          <a:xfrm>
            <a:off x="6172200" y="2554288"/>
            <a:ext cx="381000" cy="300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7" name="AutoShape 21"/>
          <p:cNvCxnSpPr>
            <a:cxnSpLocks noChangeShapeType="1"/>
            <a:stCxn id="14348" idx="3"/>
            <a:endCxn id="14347" idx="1"/>
          </p:cNvCxnSpPr>
          <p:nvPr/>
        </p:nvCxnSpPr>
        <p:spPr bwMode="auto">
          <a:xfrm flipV="1">
            <a:off x="7696200" y="3844925"/>
            <a:ext cx="152400" cy="463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8" name="AutoShape 22"/>
          <p:cNvCxnSpPr>
            <a:cxnSpLocks noChangeShapeType="1"/>
            <a:stCxn id="14339" idx="3"/>
            <a:endCxn id="14340" idx="1"/>
          </p:cNvCxnSpPr>
          <p:nvPr/>
        </p:nvCxnSpPr>
        <p:spPr bwMode="auto">
          <a:xfrm flipV="1">
            <a:off x="3657600" y="2554288"/>
            <a:ext cx="381000" cy="8366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59" name="AutoShape 23"/>
          <p:cNvCxnSpPr>
            <a:cxnSpLocks noChangeShapeType="1"/>
            <a:stCxn id="14345" idx="3"/>
            <a:endCxn id="14349" idx="1"/>
          </p:cNvCxnSpPr>
          <p:nvPr/>
        </p:nvCxnSpPr>
        <p:spPr bwMode="auto">
          <a:xfrm>
            <a:off x="7696200" y="2244725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60" name="AutoShape 24"/>
          <p:cNvSpPr>
            <a:spLocks noChangeArrowheads="1"/>
          </p:cNvSpPr>
          <p:nvPr/>
        </p:nvSpPr>
        <p:spPr bwMode="auto">
          <a:xfrm>
            <a:off x="4038600" y="4652963"/>
            <a:ext cx="2133600" cy="376237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Load 2</a:t>
            </a:r>
          </a:p>
        </p:txBody>
      </p:sp>
      <p:cxnSp>
        <p:nvCxnSpPr>
          <p:cNvPr id="14361" name="AutoShape 25"/>
          <p:cNvCxnSpPr>
            <a:cxnSpLocks noChangeShapeType="1"/>
            <a:stCxn id="14339" idx="3"/>
            <a:endCxn id="14360" idx="1"/>
          </p:cNvCxnSpPr>
          <p:nvPr/>
        </p:nvCxnSpPr>
        <p:spPr bwMode="auto">
          <a:xfrm>
            <a:off x="3657600" y="3390900"/>
            <a:ext cx="381000" cy="1450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2" name="AutoShape 26"/>
          <p:cNvCxnSpPr>
            <a:cxnSpLocks noChangeShapeType="1"/>
            <a:stCxn id="14360" idx="3"/>
            <a:endCxn id="14343" idx="1"/>
          </p:cNvCxnSpPr>
          <p:nvPr/>
        </p:nvCxnSpPr>
        <p:spPr bwMode="auto">
          <a:xfrm>
            <a:off x="6172200" y="4841875"/>
            <a:ext cx="381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3" name="AutoShape 27"/>
          <p:cNvCxnSpPr>
            <a:cxnSpLocks noChangeShapeType="1"/>
            <a:stCxn id="14360" idx="3"/>
            <a:endCxn id="14344" idx="1"/>
          </p:cNvCxnSpPr>
          <p:nvPr/>
        </p:nvCxnSpPr>
        <p:spPr bwMode="auto">
          <a:xfrm>
            <a:off x="6172200" y="4841875"/>
            <a:ext cx="381000" cy="301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4" name="AutoShape 28"/>
          <p:cNvCxnSpPr>
            <a:cxnSpLocks noChangeShapeType="1"/>
            <a:stCxn id="14360" idx="3"/>
            <a:endCxn id="14348" idx="1"/>
          </p:cNvCxnSpPr>
          <p:nvPr/>
        </p:nvCxnSpPr>
        <p:spPr bwMode="auto">
          <a:xfrm flipV="1">
            <a:off x="6172200" y="4308475"/>
            <a:ext cx="3810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65" name="AutoShape 29"/>
          <p:cNvCxnSpPr>
            <a:cxnSpLocks noChangeShapeType="1"/>
            <a:stCxn id="14348" idx="3"/>
            <a:endCxn id="14350" idx="1"/>
          </p:cNvCxnSpPr>
          <p:nvPr/>
        </p:nvCxnSpPr>
        <p:spPr bwMode="auto">
          <a:xfrm>
            <a:off x="7696200" y="4308475"/>
            <a:ext cx="152400" cy="298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5448300" y="5834680"/>
            <a:ext cx="3185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Roarty et al. (2010) MTS Journal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746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4"/>
          <p:cNvSpPr>
            <a:spLocks noChangeArrowheads="1"/>
          </p:cNvSpPr>
          <p:nvPr/>
        </p:nvSpPr>
        <p:spPr bwMode="auto">
          <a:xfrm>
            <a:off x="304800" y="2227492"/>
            <a:ext cx="2438400" cy="376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Internet</a:t>
            </a:r>
            <a:endParaRPr lang="en-US" sz="10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388" name="AutoShape 6"/>
          <p:cNvSpPr>
            <a:spLocks noChangeArrowheads="1"/>
          </p:cNvSpPr>
          <p:nvPr/>
        </p:nvSpPr>
        <p:spPr bwMode="auto">
          <a:xfrm>
            <a:off x="7924800" y="360544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SeaSonde Transmitter</a:t>
            </a:r>
          </a:p>
        </p:txBody>
      </p:sp>
      <p:sp>
        <p:nvSpPr>
          <p:cNvPr id="16389" name="AutoShape 9"/>
          <p:cNvSpPr>
            <a:spLocks noChangeArrowheads="1"/>
          </p:cNvSpPr>
          <p:nvPr/>
        </p:nvSpPr>
        <p:spPr bwMode="auto">
          <a:xfrm>
            <a:off x="7924800" y="276724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SeaSonde Receiver</a:t>
            </a:r>
          </a:p>
        </p:txBody>
      </p:sp>
      <p:sp>
        <p:nvSpPr>
          <p:cNvPr id="16390" name="AutoShape 11"/>
          <p:cNvSpPr>
            <a:spLocks noChangeArrowheads="1"/>
          </p:cNvSpPr>
          <p:nvPr/>
        </p:nvSpPr>
        <p:spPr bwMode="auto">
          <a:xfrm>
            <a:off x="4876800" y="215129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Linksys Router</a:t>
            </a:r>
          </a:p>
        </p:txBody>
      </p:sp>
      <p:sp>
        <p:nvSpPr>
          <p:cNvPr id="16391" name="AutoShape 12"/>
          <p:cNvSpPr>
            <a:spLocks noChangeArrowheads="1"/>
          </p:cNvSpPr>
          <p:nvPr/>
        </p:nvSpPr>
        <p:spPr bwMode="auto">
          <a:xfrm>
            <a:off x="6324600" y="406264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Power Stone</a:t>
            </a:r>
          </a:p>
        </p:txBody>
      </p:sp>
      <p:sp>
        <p:nvSpPr>
          <p:cNvPr id="16392" name="AutoShape 13"/>
          <p:cNvSpPr>
            <a:spLocks noChangeArrowheads="1"/>
          </p:cNvSpPr>
          <p:nvPr/>
        </p:nvSpPr>
        <p:spPr bwMode="auto">
          <a:xfrm>
            <a:off x="6324600" y="276724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Macintosh Computer</a:t>
            </a:r>
          </a:p>
        </p:txBody>
      </p:sp>
      <p:sp>
        <p:nvSpPr>
          <p:cNvPr id="16393" name="AutoShape 14"/>
          <p:cNvSpPr>
            <a:spLocks noChangeArrowheads="1"/>
          </p:cNvSpPr>
          <p:nvPr/>
        </p:nvSpPr>
        <p:spPr bwMode="auto">
          <a:xfrm>
            <a:off x="3429000" y="215129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Cable Modem</a:t>
            </a:r>
          </a:p>
        </p:txBody>
      </p:sp>
      <p:sp>
        <p:nvSpPr>
          <p:cNvPr id="16394" name="AutoShape 24"/>
          <p:cNvSpPr>
            <a:spLocks noChangeArrowheads="1"/>
          </p:cNvSpPr>
          <p:nvPr/>
        </p:nvSpPr>
        <p:spPr bwMode="auto">
          <a:xfrm>
            <a:off x="304800" y="4138842"/>
            <a:ext cx="2438400" cy="376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Telephone Network</a:t>
            </a:r>
          </a:p>
        </p:txBody>
      </p:sp>
      <p:sp>
        <p:nvSpPr>
          <p:cNvPr id="16395" name="AutoShape 30"/>
          <p:cNvSpPr>
            <a:spLocks noChangeArrowheads="1"/>
          </p:cNvSpPr>
          <p:nvPr/>
        </p:nvSpPr>
        <p:spPr bwMode="auto">
          <a:xfrm>
            <a:off x="6324600" y="204334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AIS Receiver</a:t>
            </a:r>
          </a:p>
        </p:txBody>
      </p:sp>
      <p:sp>
        <p:nvSpPr>
          <p:cNvPr id="16396" name="AutoShape 32"/>
          <p:cNvSpPr>
            <a:spLocks noChangeArrowheads="1"/>
          </p:cNvSpPr>
          <p:nvPr/>
        </p:nvSpPr>
        <p:spPr bwMode="auto">
          <a:xfrm>
            <a:off x="6324600" y="1319442"/>
            <a:ext cx="1143000" cy="52705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Tripp LIte UPS</a:t>
            </a:r>
          </a:p>
        </p:txBody>
      </p:sp>
      <p:cxnSp>
        <p:nvCxnSpPr>
          <p:cNvPr id="16397" name="AutoShape 33"/>
          <p:cNvCxnSpPr>
            <a:cxnSpLocks noChangeShapeType="1"/>
            <a:stCxn id="16387" idx="3"/>
            <a:endCxn id="16393" idx="1"/>
          </p:cNvCxnSpPr>
          <p:nvPr/>
        </p:nvCxnSpPr>
        <p:spPr bwMode="auto">
          <a:xfrm flipV="1">
            <a:off x="2743200" y="2414817"/>
            <a:ext cx="6858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8" name="AutoShape 34"/>
          <p:cNvCxnSpPr>
            <a:cxnSpLocks noChangeShapeType="1"/>
            <a:stCxn id="16393" idx="3"/>
            <a:endCxn id="16390" idx="1"/>
          </p:cNvCxnSpPr>
          <p:nvPr/>
        </p:nvCxnSpPr>
        <p:spPr bwMode="auto">
          <a:xfrm>
            <a:off x="4572000" y="2414817"/>
            <a:ext cx="304800" cy="0"/>
          </a:xfrm>
          <a:prstGeom prst="straightConnector1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9" name="AutoShape 35"/>
          <p:cNvCxnSpPr>
            <a:cxnSpLocks noChangeShapeType="1"/>
            <a:stCxn id="16390" idx="3"/>
            <a:endCxn id="16396" idx="1"/>
          </p:cNvCxnSpPr>
          <p:nvPr/>
        </p:nvCxnSpPr>
        <p:spPr bwMode="auto">
          <a:xfrm flipV="1">
            <a:off x="6019800" y="1582967"/>
            <a:ext cx="304800" cy="831850"/>
          </a:xfrm>
          <a:prstGeom prst="straightConnector1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0" name="AutoShape 36"/>
          <p:cNvCxnSpPr>
            <a:cxnSpLocks noChangeShapeType="1"/>
            <a:stCxn id="16390" idx="3"/>
            <a:endCxn id="16395" idx="1"/>
          </p:cNvCxnSpPr>
          <p:nvPr/>
        </p:nvCxnSpPr>
        <p:spPr bwMode="auto">
          <a:xfrm flipV="1">
            <a:off x="6019800" y="2306867"/>
            <a:ext cx="304800" cy="107950"/>
          </a:xfrm>
          <a:prstGeom prst="straightConnector1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1" name="AutoShape 37"/>
          <p:cNvCxnSpPr>
            <a:cxnSpLocks noChangeShapeType="1"/>
            <a:stCxn id="16390" idx="3"/>
            <a:endCxn id="16392" idx="1"/>
          </p:cNvCxnSpPr>
          <p:nvPr/>
        </p:nvCxnSpPr>
        <p:spPr bwMode="auto">
          <a:xfrm>
            <a:off x="6019800" y="2414817"/>
            <a:ext cx="304800" cy="615950"/>
          </a:xfrm>
          <a:prstGeom prst="straightConnector1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2" name="AutoShape 38"/>
          <p:cNvCxnSpPr>
            <a:cxnSpLocks noChangeShapeType="1"/>
            <a:stCxn id="16392" idx="3"/>
            <a:endCxn id="16389" idx="1"/>
          </p:cNvCxnSpPr>
          <p:nvPr/>
        </p:nvCxnSpPr>
        <p:spPr bwMode="auto">
          <a:xfrm>
            <a:off x="7467600" y="3030767"/>
            <a:ext cx="457200" cy="0"/>
          </a:xfrm>
          <a:prstGeom prst="straightConnector1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3" name="AutoShape 39"/>
          <p:cNvCxnSpPr>
            <a:cxnSpLocks noChangeShapeType="1"/>
            <a:stCxn id="16389" idx="2"/>
            <a:endCxn id="16388" idx="0"/>
          </p:cNvCxnSpPr>
          <p:nvPr/>
        </p:nvCxnSpPr>
        <p:spPr bwMode="auto">
          <a:xfrm>
            <a:off x="8496300" y="3294292"/>
            <a:ext cx="0" cy="311150"/>
          </a:xfrm>
          <a:prstGeom prst="straightConnector1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4" name="AutoShape 40"/>
          <p:cNvCxnSpPr>
            <a:cxnSpLocks noChangeShapeType="1"/>
            <a:stCxn id="16391" idx="0"/>
            <a:endCxn id="16392" idx="2"/>
          </p:cNvCxnSpPr>
          <p:nvPr/>
        </p:nvCxnSpPr>
        <p:spPr bwMode="auto">
          <a:xfrm flipV="1">
            <a:off x="6896100" y="3294292"/>
            <a:ext cx="0" cy="7683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5" name="AutoShape 41"/>
          <p:cNvCxnSpPr>
            <a:cxnSpLocks noChangeShapeType="1"/>
            <a:stCxn id="16394" idx="3"/>
            <a:endCxn id="16391" idx="1"/>
          </p:cNvCxnSpPr>
          <p:nvPr/>
        </p:nvCxnSpPr>
        <p:spPr bwMode="auto">
          <a:xfrm flipV="1">
            <a:off x="2743200" y="4326167"/>
            <a:ext cx="3581400" cy="15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406" name="AutoShape 42"/>
          <p:cNvCxnSpPr>
            <a:cxnSpLocks noChangeShapeType="1"/>
            <a:stCxn id="16396" idx="3"/>
            <a:endCxn id="16392" idx="3"/>
          </p:cNvCxnSpPr>
          <p:nvPr/>
        </p:nvCxnSpPr>
        <p:spPr bwMode="auto">
          <a:xfrm>
            <a:off x="7467600" y="1582967"/>
            <a:ext cx="1588" cy="1447800"/>
          </a:xfrm>
          <a:prstGeom prst="bentConnector3">
            <a:avLst>
              <a:gd name="adj1" fmla="val 14400000"/>
            </a:avLst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7" name="Line 43"/>
          <p:cNvSpPr>
            <a:spLocks noChangeShapeType="1"/>
          </p:cNvSpPr>
          <p:nvPr/>
        </p:nvSpPr>
        <p:spPr bwMode="auto">
          <a:xfrm>
            <a:off x="457200" y="4777476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408" name="Line 44"/>
          <p:cNvSpPr>
            <a:spLocks noChangeShapeType="1"/>
          </p:cNvSpPr>
          <p:nvPr/>
        </p:nvSpPr>
        <p:spPr bwMode="auto">
          <a:xfrm>
            <a:off x="457200" y="5158476"/>
            <a:ext cx="762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409" name="Line 45"/>
          <p:cNvSpPr>
            <a:spLocks noChangeShapeType="1"/>
          </p:cNvSpPr>
          <p:nvPr/>
        </p:nvSpPr>
        <p:spPr bwMode="auto">
          <a:xfrm>
            <a:off x="457200" y="5539476"/>
            <a:ext cx="762000" cy="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410" name="Line 46"/>
          <p:cNvSpPr>
            <a:spLocks noChangeShapeType="1"/>
          </p:cNvSpPr>
          <p:nvPr/>
        </p:nvSpPr>
        <p:spPr bwMode="auto">
          <a:xfrm>
            <a:off x="457200" y="5920476"/>
            <a:ext cx="7620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411" name="Text Box 47"/>
          <p:cNvSpPr txBox="1">
            <a:spLocks noChangeArrowheads="1"/>
          </p:cNvSpPr>
          <p:nvPr/>
        </p:nvSpPr>
        <p:spPr bwMode="auto">
          <a:xfrm>
            <a:off x="1524000" y="4548876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</a:rPr>
              <a:t>Telephone</a:t>
            </a:r>
          </a:p>
        </p:txBody>
      </p:sp>
      <p:sp>
        <p:nvSpPr>
          <p:cNvPr id="16412" name="Text Box 48"/>
          <p:cNvSpPr txBox="1">
            <a:spLocks noChangeArrowheads="1"/>
          </p:cNvSpPr>
          <p:nvPr/>
        </p:nvSpPr>
        <p:spPr bwMode="auto">
          <a:xfrm>
            <a:off x="1524000" y="5006076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1800">
                <a:solidFill>
                  <a:srgbClr val="FF3300"/>
                </a:solidFill>
              </a:rPr>
              <a:t>Ethernet</a:t>
            </a:r>
          </a:p>
        </p:txBody>
      </p:sp>
      <p:sp>
        <p:nvSpPr>
          <p:cNvPr id="16413" name="Text Box 49"/>
          <p:cNvSpPr txBox="1">
            <a:spLocks noChangeArrowheads="1"/>
          </p:cNvSpPr>
          <p:nvPr/>
        </p:nvSpPr>
        <p:spPr bwMode="auto">
          <a:xfrm>
            <a:off x="1524000" y="5387076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1800">
                <a:solidFill>
                  <a:srgbClr val="66FF33"/>
                </a:solidFill>
              </a:rPr>
              <a:t>USB</a:t>
            </a:r>
          </a:p>
        </p:txBody>
      </p:sp>
      <p:sp>
        <p:nvSpPr>
          <p:cNvPr id="16414" name="Text Box 50"/>
          <p:cNvSpPr txBox="1">
            <a:spLocks noChangeArrowheads="1"/>
          </p:cNvSpPr>
          <p:nvPr/>
        </p:nvSpPr>
        <p:spPr bwMode="auto">
          <a:xfrm>
            <a:off x="1524000" y="5748832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1800" dirty="0">
                <a:solidFill>
                  <a:srgbClr val="3366FF"/>
                </a:solidFill>
              </a:rPr>
              <a:t>Serial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48300" y="5680728"/>
            <a:ext cx="3185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Roarty et al. (2010) MTS Journal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latin typeface="Arial" charset="0"/>
                <a:ea typeface="ＭＳ Ｐゴシック" charset="0"/>
                <a:cs typeface="ＭＳ Ｐゴシック" charset="0"/>
              </a:rPr>
              <a:t>Shore Site Communication </a:t>
            </a:r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Configuration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0496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5535613" cy="6858000"/>
            <a:chOff x="152400" y="0"/>
            <a:chExt cx="5535613" cy="6858000"/>
          </a:xfrm>
        </p:grpSpPr>
        <p:pic>
          <p:nvPicPr>
            <p:cNvPr id="4" name="Picture 5" descr="MARCOOS_New_Long_Rang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2400" y="0"/>
              <a:ext cx="5535613" cy="6858000"/>
            </a:xfrm>
            <a:prstGeom prst="rect">
              <a:avLst/>
            </a:prstGeom>
            <a:noFill/>
          </p:spPr>
        </p:pic>
        <p:sp>
          <p:nvSpPr>
            <p:cNvPr id="5" name="Line 6"/>
            <p:cNvSpPr>
              <a:spLocks noChangeShapeType="1"/>
            </p:cNvSpPr>
            <p:nvPr/>
          </p:nvSpPr>
          <p:spPr bwMode="auto">
            <a:xfrm flipH="1" flipV="1">
              <a:off x="1390650" y="5068888"/>
              <a:ext cx="114300" cy="56038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 flipH="1">
              <a:off x="3810000" y="1306513"/>
              <a:ext cx="700088" cy="6508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 flipH="1" flipV="1">
              <a:off x="1295400" y="4724400"/>
              <a:ext cx="53975" cy="215900"/>
            </a:xfrm>
            <a:prstGeom prst="line">
              <a:avLst/>
            </a:prstGeom>
            <a:noFill/>
            <a:ln w="38100">
              <a:solidFill>
                <a:srgbClr val="66FF66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 flipV="1">
              <a:off x="1303338" y="3994150"/>
              <a:ext cx="153987" cy="59531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 flipV="1">
              <a:off x="1530350" y="3598863"/>
              <a:ext cx="180975" cy="24923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1789113" y="3048000"/>
              <a:ext cx="115887" cy="40640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V="1">
              <a:off x="1976438" y="2706688"/>
              <a:ext cx="182562" cy="222250"/>
            </a:xfrm>
            <a:prstGeom prst="line">
              <a:avLst/>
            </a:prstGeom>
            <a:noFill/>
            <a:ln w="38100">
              <a:solidFill>
                <a:srgbClr val="66FF66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flipV="1">
              <a:off x="2239963" y="2481263"/>
              <a:ext cx="76200" cy="122237"/>
            </a:xfrm>
            <a:prstGeom prst="line">
              <a:avLst/>
            </a:prstGeom>
            <a:noFill/>
            <a:ln w="38100">
              <a:solidFill>
                <a:srgbClr val="66FF66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 flipV="1">
              <a:off x="2370138" y="1981200"/>
              <a:ext cx="34925" cy="35560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V="1">
              <a:off x="2492375" y="1690688"/>
              <a:ext cx="536575" cy="19367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V="1">
              <a:off x="3163888" y="1416050"/>
              <a:ext cx="506412" cy="2032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H="1" flipV="1">
              <a:off x="4581525" y="955675"/>
              <a:ext cx="4763" cy="249238"/>
            </a:xfrm>
            <a:prstGeom prst="line">
              <a:avLst/>
            </a:prstGeom>
            <a:noFill/>
            <a:ln w="38100">
              <a:solidFill>
                <a:srgbClr val="66FF66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209800" y="3124200"/>
            <a:ext cx="33787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HFR Network Design Example: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 smtClean="0">
              <a:solidFill>
                <a:srgbClr val="FFFF00"/>
              </a:solidFill>
              <a:latin typeface="Calibri"/>
              <a:ea typeface="+mn-ea"/>
              <a:cs typeface="+mn-cs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1000 km / ( 75 km/segment )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 smtClean="0">
              <a:solidFill>
                <a:srgbClr val="FFFF00"/>
              </a:solidFill>
              <a:latin typeface="Calibri"/>
              <a:ea typeface="+mn-ea"/>
              <a:cs typeface="+mn-cs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= 13 Segments of Coast</a:t>
            </a:r>
            <a:endParaRPr lang="en-US" sz="1800" dirty="0">
              <a:solidFill>
                <a:srgbClr val="FFFF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" y="67734"/>
            <a:ext cx="378583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Acquisition &amp; Installation and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Annual Technician Support cost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e</a:t>
            </a:r>
            <a:r>
              <a:rPr lang="en-US" sz="20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stimates based on the U.S.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National HF Radar Network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d</a:t>
            </a:r>
            <a:r>
              <a:rPr lang="en-US" sz="2000" dirty="0" smtClean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esign parameters.</a:t>
            </a:r>
            <a:endParaRPr lang="en-US" sz="2000" dirty="0">
              <a:solidFill>
                <a:srgbClr val="FFFF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400" y="5486400"/>
            <a:ext cx="2737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u="sng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Segment Color Key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Red  &gt; 90 km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FF6600"/>
                </a:solidFill>
                <a:latin typeface="Calibri"/>
                <a:ea typeface="+mn-ea"/>
                <a:cs typeface="+mn-cs"/>
              </a:rPr>
              <a:t>90 km &gt; Orange &gt; 70 km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008000"/>
                </a:solidFill>
                <a:latin typeface="Calibri"/>
                <a:ea typeface="+mn-ea"/>
                <a:cs typeface="+mn-cs"/>
              </a:rPr>
              <a:t>70 km &gt; Green</a:t>
            </a:r>
            <a:endParaRPr lang="en-US" sz="1800" dirty="0">
              <a:solidFill>
                <a:srgbClr val="0080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8587" y="361504"/>
            <a:ext cx="355541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Active Spares Approach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457200" indent="-4572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Spares used to fill the largest gaps.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dirty="0" smtClean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457200" indent="-4572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Improve data  quality when all </a:t>
            </a: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are running.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dirty="0" smtClean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457200" indent="-4572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Improve network resiliency when one site goes down.</a:t>
            </a:r>
          </a:p>
        </p:txBody>
      </p:sp>
    </p:spTree>
    <p:extLst>
      <p:ext uri="{BB962C8B-B14F-4D97-AF65-F5344CB8AC3E}">
        <p14:creationId xmlns:p14="http://schemas.microsoft.com/office/powerpoint/2010/main" val="4806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ACOOS_Coverage_20130601_201309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0" y="0"/>
            <a:ext cx="8199305" cy="61511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79966" y="228600"/>
            <a:ext cx="3064034" cy="5970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MARACOOS Exceeds USCG 80-80 Metric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dirty="0" smtClean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457200" indent="-4572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Through Improved Site Resiliency &amp; Active Spares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marL="457200" indent="-457200" defTabSz="4572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8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</a:t>
            </a:r>
            <a:r>
              <a:rPr lang="en-US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ith 1/3 of the U.S. IOOS Recommended Technician Support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538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RDLMeasured_RATH_2012_12_14_17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1" b="7079"/>
          <a:stretch>
            <a:fillRect/>
          </a:stretch>
        </p:blipFill>
        <p:spPr bwMode="auto">
          <a:xfrm>
            <a:off x="-1752600" y="0"/>
            <a:ext cx="7467600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91000" y="228600"/>
            <a:ext cx="15240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1" descr="RDLIdeal_RAWO_2012_06_27_130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3" r="19442" b="6951"/>
          <a:stretch/>
        </p:blipFill>
        <p:spPr bwMode="auto">
          <a:xfrm>
            <a:off x="4040484" y="0"/>
            <a:ext cx="5103515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1895" y="1058408"/>
            <a:ext cx="16066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Monostatic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Radials</a:t>
            </a:r>
            <a:endParaRPr lang="en-US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6807" y="1058408"/>
            <a:ext cx="13485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Bistatic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err="1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Ellipticals</a:t>
            </a:r>
            <a:endParaRPr lang="en-US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19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3"/>
          <p:cNvSpPr>
            <a:spLocks noGrp="1"/>
          </p:cNvSpPr>
          <p:nvPr>
            <p:ph type="title"/>
          </p:nvPr>
        </p:nvSpPr>
        <p:spPr>
          <a:xfrm>
            <a:off x="76200" y="274638"/>
            <a:ext cx="3657600" cy="2468562"/>
          </a:xfrm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>
                <a:latin typeface="Arial" charset="0"/>
              </a:rPr>
              <a:t>Total Surface Currents</a:t>
            </a:r>
          </a:p>
        </p:txBody>
      </p:sp>
      <p:pic>
        <p:nvPicPr>
          <p:cNvPr id="51202" name="Picture 4" descr="RDLm_totals_percentcoverage_uver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4" b="12044"/>
          <a:stretch>
            <a:fillRect/>
          </a:stretch>
        </p:blipFill>
        <p:spPr bwMode="auto">
          <a:xfrm>
            <a:off x="3352800" y="0"/>
            <a:ext cx="5943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Box 5"/>
          <p:cNvSpPr txBox="1">
            <a:spLocks noChangeArrowheads="1"/>
          </p:cNvSpPr>
          <p:nvPr/>
        </p:nvSpPr>
        <p:spPr bwMode="auto">
          <a:xfrm>
            <a:off x="107950" y="2819400"/>
            <a:ext cx="36750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Three Weeks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prstClr val="black"/>
                </a:solidFill>
              </a:rPr>
              <a:t>August 30 – September 20, 2013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prstClr val="black"/>
                </a:solidFill>
              </a:rPr>
              <a:t>6 Radial Stations</a:t>
            </a:r>
          </a:p>
        </p:txBody>
      </p:sp>
      <p:sp>
        <p:nvSpPr>
          <p:cNvPr id="2" name="Isosceles Triangle 1"/>
          <p:cNvSpPr/>
          <p:nvPr/>
        </p:nvSpPr>
        <p:spPr>
          <a:xfrm>
            <a:off x="6019800" y="6858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5867400" y="12192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638800" y="25146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5181600" y="31242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4572000" y="37338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4267200" y="42672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382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3"/>
          <p:cNvSpPr>
            <a:spLocks noGrp="1"/>
          </p:cNvSpPr>
          <p:nvPr>
            <p:ph type="title"/>
          </p:nvPr>
        </p:nvSpPr>
        <p:spPr>
          <a:xfrm>
            <a:off x="76200" y="274638"/>
            <a:ext cx="3657600" cy="2468562"/>
          </a:xfrm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>
                <a:latin typeface="Arial" charset="0"/>
              </a:rPr>
              <a:t>Total Surface Currents</a:t>
            </a:r>
          </a:p>
        </p:txBody>
      </p:sp>
      <p:pic>
        <p:nvPicPr>
          <p:cNvPr id="52226" name="Picture 6" descr="ELTmRDLm_totals_percentcoverage_uver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4" b="12042"/>
          <a:stretch>
            <a:fillRect/>
          </a:stretch>
        </p:blipFill>
        <p:spPr bwMode="auto">
          <a:xfrm>
            <a:off x="3352800" y="0"/>
            <a:ext cx="5943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sosceles Triangle 4"/>
          <p:cNvSpPr/>
          <p:nvPr/>
        </p:nvSpPr>
        <p:spPr>
          <a:xfrm>
            <a:off x="6019800" y="6858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5867400" y="12192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638800" y="25146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5181600" y="31242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4572000" y="37338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4267200" y="4267200"/>
            <a:ext cx="381000" cy="381000"/>
          </a:xfrm>
          <a:prstGeom prst="triangle">
            <a:avLst/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233" name="TextBox 5"/>
          <p:cNvSpPr txBox="1">
            <a:spLocks noChangeArrowheads="1"/>
          </p:cNvSpPr>
          <p:nvPr/>
        </p:nvSpPr>
        <p:spPr bwMode="auto">
          <a:xfrm>
            <a:off x="108041" y="2819400"/>
            <a:ext cx="367487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</a:rPr>
              <a:t>Three Weeks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</a:rPr>
              <a:t>August 30 – September 20, 2013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</a:rPr>
              <a:t>6 Radial Stations </a:t>
            </a:r>
            <a:endParaRPr lang="en-US" sz="3600" dirty="0" smtClean="0">
              <a:solidFill>
                <a:prstClr val="black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solidFill>
                  <a:prstClr val="black"/>
                </a:solidFill>
              </a:rPr>
              <a:t>&amp; </a:t>
            </a:r>
            <a:endParaRPr lang="en-US" sz="3600" dirty="0">
              <a:solidFill>
                <a:prstClr val="black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</a:rPr>
              <a:t>5 Elliptical Pairs</a:t>
            </a:r>
          </a:p>
        </p:txBody>
      </p:sp>
    </p:spTree>
    <p:extLst>
      <p:ext uri="{BB962C8B-B14F-4D97-AF65-F5344CB8AC3E}">
        <p14:creationId xmlns:p14="http://schemas.microsoft.com/office/powerpoint/2010/main" val="1167080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804062854_095c3a001c_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626" y="-759579"/>
            <a:ext cx="4644374" cy="6192498"/>
          </a:xfrm>
          <a:prstGeom prst="rect">
            <a:avLst/>
          </a:prstGeom>
        </p:spPr>
      </p:pic>
      <p:pic>
        <p:nvPicPr>
          <p:cNvPr id="3" name="Picture 2" descr="10803941556_953ce49331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4374" cy="6192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Dual Transmitter Test</a:t>
            </a:r>
            <a:endParaRPr lang="en-US" sz="3600" dirty="0"/>
          </a:p>
        </p:txBody>
      </p:sp>
      <p:pic>
        <p:nvPicPr>
          <p:cNvPr id="5" name="Picture 4" descr="Screen shot 2014-02-16 at 10.28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0" y="4124629"/>
            <a:ext cx="5194300" cy="19558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644374" y="4700733"/>
            <a:ext cx="1961864" cy="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57782" y="4502474"/>
            <a:ext cx="1961864" cy="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60805" y="3496271"/>
            <a:ext cx="21307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Transmitter Installed</a:t>
            </a:r>
            <a:endParaRPr lang="en-US" sz="1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691541" y="3818781"/>
            <a:ext cx="85303" cy="68369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74166" y="4239068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187 km</a:t>
            </a:r>
            <a:endParaRPr lang="en-US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0245" y="3496271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234 km</a:t>
            </a:r>
            <a:endParaRPr lang="en-US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49789" y="2799666"/>
            <a:ext cx="183701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25% Increase</a:t>
            </a:r>
            <a:endParaRPr lang="en-US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393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RACOOS_Coverage_20121201_2013060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9" r="14661"/>
          <a:stretch/>
        </p:blipFill>
        <p:spPr>
          <a:xfrm>
            <a:off x="3826043" y="1075299"/>
            <a:ext cx="2498940" cy="253070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9074" y="1"/>
            <a:ext cx="8229600" cy="682387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HF Radar Network Highlights</a:t>
            </a:r>
            <a:endParaRPr lang="en-US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1123426"/>
            <a:ext cx="3922295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Achieved 80/80 coverage in December 2012 – June 2013 progress period</a:t>
            </a:r>
          </a:p>
          <a:p>
            <a:r>
              <a:rPr lang="en-US" sz="2400" dirty="0" smtClean="0"/>
              <a:t>Three radars stations in NJ detected the June 13, 2013 </a:t>
            </a:r>
            <a:r>
              <a:rPr lang="en-US" sz="2400" dirty="0" err="1" smtClean="0"/>
              <a:t>meteo</a:t>
            </a:r>
            <a:r>
              <a:rPr lang="en-US" sz="2400" dirty="0" smtClean="0"/>
              <a:t>-tsunami</a:t>
            </a:r>
          </a:p>
          <a:p>
            <a:r>
              <a:rPr lang="en-US" sz="2400" dirty="0" smtClean="0"/>
              <a:t>HF Radar data into NOAA PORTS scheduled for release in early 2014</a:t>
            </a:r>
          </a:p>
          <a:p>
            <a:endParaRPr lang="en-US" sz="2400" dirty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77" y="3611784"/>
            <a:ext cx="2451618" cy="209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362" y="3597821"/>
            <a:ext cx="1958379" cy="2099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Screen shot 2013-09-30 at 11.13.02 A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1" y="1246551"/>
            <a:ext cx="2876289" cy="219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4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U..</a:t>
            </a:r>
          </a:p>
        </p:txBody>
      </p:sp>
      <p:pic>
        <p:nvPicPr>
          <p:cNvPr id="14338" name="Picture 2" descr="mab_vue7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3" t="6015" b="3760"/>
          <a:stretch>
            <a:fillRect/>
          </a:stretch>
        </p:blipFill>
        <p:spPr bwMode="auto">
          <a:xfrm>
            <a:off x="812800" y="25400"/>
            <a:ext cx="8331200" cy="6223000"/>
          </a:xfrm>
          <a:prstGeom prst="rect">
            <a:avLst/>
          </a:prstGeom>
          <a:solidFill>
            <a:srgbClr val="D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7316788" y="0"/>
            <a:ext cx="654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Cape</a:t>
            </a:r>
          </a:p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Cod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1522413" y="5410200"/>
            <a:ext cx="9080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Calibri" charset="0"/>
              </a:rPr>
              <a:t>Cape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latin typeface="Calibri" charset="0"/>
              </a:rPr>
              <a:t>Hatteras</a:t>
            </a:r>
          </a:p>
        </p:txBody>
      </p:sp>
      <p:sp>
        <p:nvSpPr>
          <p:cNvPr id="14341" name="Text Box 9"/>
          <p:cNvSpPr txBox="1">
            <a:spLocks noChangeArrowheads="1"/>
          </p:cNvSpPr>
          <p:nvPr/>
        </p:nvSpPr>
        <p:spPr bwMode="auto">
          <a:xfrm>
            <a:off x="3579813" y="1219200"/>
            <a:ext cx="411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NJ</a:t>
            </a:r>
          </a:p>
        </p:txBody>
      </p:sp>
      <p:sp>
        <p:nvSpPr>
          <p:cNvPr id="14342" name="Text Box 9"/>
          <p:cNvSpPr txBox="1">
            <a:spLocks noChangeArrowheads="1"/>
          </p:cNvSpPr>
          <p:nvPr/>
        </p:nvSpPr>
        <p:spPr bwMode="auto">
          <a:xfrm>
            <a:off x="6553200" y="152400"/>
            <a:ext cx="522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Calibri" charset="0"/>
              </a:rPr>
              <a:t>MA</a:t>
            </a:r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5053013" y="55563"/>
            <a:ext cx="4175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CT</a:t>
            </a: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1143000" y="42672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VA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897188" y="2133600"/>
            <a:ext cx="439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DE</a:t>
            </a:r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4497388" y="685800"/>
            <a:ext cx="454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NY</a:t>
            </a:r>
          </a:p>
        </p:txBody>
      </p:sp>
      <p:sp>
        <p:nvSpPr>
          <p:cNvPr id="14347" name="Text Box 9"/>
          <p:cNvSpPr txBox="1">
            <a:spLocks noChangeArrowheads="1"/>
          </p:cNvSpPr>
          <p:nvPr/>
        </p:nvSpPr>
        <p:spPr bwMode="auto">
          <a:xfrm>
            <a:off x="992188" y="5029200"/>
            <a:ext cx="455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NC</a:t>
            </a:r>
          </a:p>
        </p:txBody>
      </p:sp>
      <p:sp>
        <p:nvSpPr>
          <p:cNvPr id="14348" name="Text Box 9"/>
          <p:cNvSpPr txBox="1">
            <a:spLocks noChangeArrowheads="1"/>
          </p:cNvSpPr>
          <p:nvPr/>
        </p:nvSpPr>
        <p:spPr bwMode="auto">
          <a:xfrm>
            <a:off x="6026150" y="-80963"/>
            <a:ext cx="603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RI</a:t>
            </a:r>
          </a:p>
        </p:txBody>
      </p:sp>
      <p:sp>
        <p:nvSpPr>
          <p:cNvPr id="14349" name="Text Box 9"/>
          <p:cNvSpPr txBox="1">
            <a:spLocks noChangeArrowheads="1"/>
          </p:cNvSpPr>
          <p:nvPr/>
        </p:nvSpPr>
        <p:spPr bwMode="auto">
          <a:xfrm>
            <a:off x="2211388" y="2209800"/>
            <a:ext cx="5286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MD</a:t>
            </a:r>
          </a:p>
        </p:txBody>
      </p:sp>
      <p:sp>
        <p:nvSpPr>
          <p:cNvPr id="14350" name="Text Box 9"/>
          <p:cNvSpPr txBox="1">
            <a:spLocks noChangeArrowheads="1"/>
          </p:cNvSpPr>
          <p:nvPr/>
        </p:nvSpPr>
        <p:spPr bwMode="auto">
          <a:xfrm>
            <a:off x="2660650" y="990600"/>
            <a:ext cx="44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Calibri" charset="0"/>
              </a:rPr>
              <a:t>PA</a:t>
            </a:r>
          </a:p>
        </p:txBody>
      </p:sp>
      <p:sp>
        <p:nvSpPr>
          <p:cNvPr id="14351" name="Text Box 9"/>
          <p:cNvSpPr txBox="1">
            <a:spLocks noChangeArrowheads="1"/>
          </p:cNvSpPr>
          <p:nvPr/>
        </p:nvSpPr>
        <p:spPr bwMode="auto">
          <a:xfrm>
            <a:off x="1295400" y="76200"/>
            <a:ext cx="3810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Calibri" charset="0"/>
              </a:rPr>
              <a:t>10 States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charset="0"/>
              </a:rPr>
              <a:t>76 </a:t>
            </a:r>
            <a:r>
              <a:rPr lang="en-US" sz="2000" b="1" dirty="0">
                <a:solidFill>
                  <a:schemeClr val="bg1"/>
                </a:solidFill>
                <a:latin typeface="Calibri" charset="0"/>
              </a:rPr>
              <a:t>Million 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2405063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M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iddle </a:t>
            </a: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tlantic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egional </a:t>
            </a: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ssociation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C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oastal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cean </a:t>
            </a: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bserving </a:t>
            </a:r>
            <a:r>
              <a:rPr lang="en-US" b="1" u="sng" cap="small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S</a:t>
            </a:r>
            <a:r>
              <a:rPr lang="en-US" cap="small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ystem</a:t>
            </a:r>
          </a:p>
        </p:txBody>
      </p:sp>
      <p:sp>
        <p:nvSpPr>
          <p:cNvPr id="14353" name="Text Box 3"/>
          <p:cNvSpPr txBox="1">
            <a:spLocks noChangeArrowheads="1"/>
          </p:cNvSpPr>
          <p:nvPr/>
        </p:nvSpPr>
        <p:spPr bwMode="auto">
          <a:xfrm>
            <a:off x="700088" y="3508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b="1">
              <a:latin typeface="Calibri" charset="0"/>
            </a:endParaRPr>
          </a:p>
        </p:txBody>
      </p:sp>
      <p:sp>
        <p:nvSpPr>
          <p:cNvPr id="14354" name="TextBox 26"/>
          <p:cNvSpPr txBox="1">
            <a:spLocks noChangeArrowheads="1"/>
          </p:cNvSpPr>
          <p:nvPr/>
        </p:nvSpPr>
        <p:spPr bwMode="auto">
          <a:xfrm>
            <a:off x="5326063" y="65452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14355" name="TextBox 41"/>
          <p:cNvSpPr txBox="1">
            <a:spLocks noChangeArrowheads="1"/>
          </p:cNvSpPr>
          <p:nvPr/>
        </p:nvSpPr>
        <p:spPr bwMode="auto">
          <a:xfrm>
            <a:off x="4953000" y="1828800"/>
            <a:ext cx="4191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U.S. IOOS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Responds to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Hurricanes Irene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 and Sandy</a:t>
            </a:r>
          </a:p>
        </p:txBody>
      </p:sp>
      <p:pic>
        <p:nvPicPr>
          <p:cNvPr id="43" name="Picture 41" descr="1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51575" y="5610225"/>
            <a:ext cx="506413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4" name="Picture 42" descr="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2075" y="4259263"/>
            <a:ext cx="11191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5" name="Picture 43" descr="2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229100" y="5595938"/>
            <a:ext cx="88265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6" name="Picture 44" descr="3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7069138" y="4286250"/>
            <a:ext cx="5429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7" name="Picture 45" descr="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97788" y="4879975"/>
            <a:ext cx="111918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8" name="Picture 46" descr="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59700" y="5610225"/>
            <a:ext cx="111760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49" name="Picture 47" descr="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76963" y="4186238"/>
            <a:ext cx="631825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0" name="Picture 48" descr="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88075" y="4857750"/>
            <a:ext cx="614363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1" name="Picture 49" descr="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34000" y="4221163"/>
            <a:ext cx="593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2" name="Picture 52" descr="1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00888" y="5607050"/>
            <a:ext cx="5334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3" name="Picture 53" descr="1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367338" y="4857750"/>
            <a:ext cx="593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4367" name="Picture 30" descr="2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5610225"/>
            <a:ext cx="53975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8" name="Picture 31" descr="IOOS_logo_white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4306888"/>
            <a:ext cx="10128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9" name="Picture 55" descr="Screen shot 2012-02-19 at 1.29.16 PM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4933950"/>
            <a:ext cx="741363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41021" y="4942798"/>
            <a:ext cx="455385" cy="455385"/>
          </a:xfrm>
          <a:prstGeom prst="ellipse">
            <a:avLst/>
          </a:prstGeom>
        </p:spPr>
      </p:pic>
      <p:sp>
        <p:nvSpPr>
          <p:cNvPr id="14371" name="TextBox 1"/>
          <p:cNvSpPr txBox="1">
            <a:spLocks noChangeArrowheads="1"/>
          </p:cNvSpPr>
          <p:nvPr/>
        </p:nvSpPr>
        <p:spPr bwMode="auto">
          <a:xfrm>
            <a:off x="0" y="3048000"/>
            <a:ext cx="18081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chemeClr val="bg1"/>
                </a:solidFill>
              </a:rPr>
              <a:t>&gt;40 PIs</a:t>
            </a:r>
          </a:p>
          <a:p>
            <a:r>
              <a:rPr lang="en-US" sz="1800">
                <a:solidFill>
                  <a:schemeClr val="bg1"/>
                </a:solidFill>
              </a:rPr>
              <a:t>&gt;20 Institutions</a:t>
            </a:r>
          </a:p>
          <a:p>
            <a:r>
              <a:rPr lang="en-US" sz="1800">
                <a:solidFill>
                  <a:schemeClr val="bg1"/>
                </a:solidFill>
              </a:rPr>
              <a:t>&gt;50 Members</a:t>
            </a:r>
          </a:p>
          <a:p>
            <a:r>
              <a:rPr lang="en-US" sz="1800">
                <a:solidFill>
                  <a:schemeClr val="bg1"/>
                </a:solidFill>
              </a:rPr>
              <a:t>&gt;2000 Contacts</a:t>
            </a:r>
          </a:p>
        </p:txBody>
      </p:sp>
      <p:sp>
        <p:nvSpPr>
          <p:cNvPr id="14372" name="Freeform 10"/>
          <p:cNvSpPr>
            <a:spLocks/>
          </p:cNvSpPr>
          <p:nvPr/>
        </p:nvSpPr>
        <p:spPr bwMode="auto">
          <a:xfrm>
            <a:off x="4343400" y="1752600"/>
            <a:ext cx="1236663" cy="1608138"/>
          </a:xfrm>
          <a:custGeom>
            <a:avLst/>
            <a:gdLst>
              <a:gd name="T0" fmla="*/ 0 w 1236134"/>
              <a:gd name="T1" fmla="*/ 1607610 h 1608666"/>
              <a:gd name="T2" fmla="*/ 898235 w 1236134"/>
              <a:gd name="T3" fmla="*/ 524589 h 1608666"/>
              <a:gd name="T4" fmla="*/ 1237192 w 1236134"/>
              <a:gd name="T5" fmla="*/ 0 h 160866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36134" h="1608666">
                <a:moveTo>
                  <a:pt x="0" y="1608666"/>
                </a:moveTo>
                <a:cubicBezTo>
                  <a:pt x="345722" y="1200855"/>
                  <a:pt x="691445" y="793044"/>
                  <a:pt x="897467" y="524933"/>
                </a:cubicBezTo>
                <a:cubicBezTo>
                  <a:pt x="1103489" y="256822"/>
                  <a:pt x="1236134" y="0"/>
                  <a:pt x="1236134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3" name="Right Arrow 12"/>
          <p:cNvSpPr>
            <a:spLocks noChangeArrowheads="1"/>
          </p:cNvSpPr>
          <p:nvPr/>
        </p:nvSpPr>
        <p:spPr bwMode="auto">
          <a:xfrm rot="-3248988">
            <a:off x="2489200" y="2852738"/>
            <a:ext cx="1968500" cy="381000"/>
          </a:xfrm>
          <a:prstGeom prst="rightArrow">
            <a:avLst>
              <a:gd name="adj1" fmla="val 50000"/>
              <a:gd name="adj2" fmla="val 50016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4" name="Right Arrow 53"/>
          <p:cNvSpPr>
            <a:spLocks noChangeArrowheads="1"/>
          </p:cNvSpPr>
          <p:nvPr/>
        </p:nvSpPr>
        <p:spPr bwMode="auto">
          <a:xfrm rot="-8200802">
            <a:off x="4081463" y="2159000"/>
            <a:ext cx="1357312" cy="439738"/>
          </a:xfrm>
          <a:prstGeom prst="rightArrow">
            <a:avLst>
              <a:gd name="adj1" fmla="val 41546"/>
              <a:gd name="adj2" fmla="val 50101"/>
            </a:avLst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5" name="TextBox 14"/>
          <p:cNvSpPr txBox="1">
            <a:spLocks noChangeArrowheads="1"/>
          </p:cNvSpPr>
          <p:nvPr/>
        </p:nvSpPr>
        <p:spPr bwMode="auto">
          <a:xfrm rot="-3305857">
            <a:off x="3195638" y="2998787"/>
            <a:ext cx="908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Irene</a:t>
            </a:r>
          </a:p>
        </p:txBody>
      </p:sp>
      <p:sp>
        <p:nvSpPr>
          <p:cNvPr id="14376" name="TextBox 54"/>
          <p:cNvSpPr txBox="1">
            <a:spLocks noChangeArrowheads="1"/>
          </p:cNvSpPr>
          <p:nvPr/>
        </p:nvSpPr>
        <p:spPr bwMode="auto">
          <a:xfrm rot="2539117">
            <a:off x="4056063" y="2519363"/>
            <a:ext cx="1136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Sandy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Macintosh HD:Users:new_user:Desktop:irene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943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4" descr="Macintosh HD:Users:new_user:Desktop:sandy1029c_clou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90800"/>
            <a:ext cx="548640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443538" y="0"/>
            <a:ext cx="35369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b="1" dirty="0">
                <a:solidFill>
                  <a:srgbClr val="0000FF"/>
                </a:solidFill>
              </a:rPr>
              <a:t>Hurricane Irene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August </a:t>
            </a:r>
            <a:r>
              <a:rPr lang="en-US" dirty="0" smtClean="0">
                <a:solidFill>
                  <a:srgbClr val="000000"/>
                </a:solidFill>
              </a:rPr>
              <a:t>28, </a:t>
            </a:r>
            <a:r>
              <a:rPr lang="en-US" dirty="0">
                <a:solidFill>
                  <a:srgbClr val="000000"/>
                </a:solidFill>
              </a:rPr>
              <a:t>2011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NOAA/NHC Damage: </a:t>
            </a:r>
          </a:p>
          <a:p>
            <a:pPr algn="ctr" eaLnBrk="0" hangingPunct="0"/>
            <a:r>
              <a:rPr lang="en-US" dirty="0" smtClean="0">
                <a:solidFill>
                  <a:srgbClr val="000000"/>
                </a:solidFill>
              </a:rPr>
              <a:t>#7 </a:t>
            </a:r>
            <a:r>
              <a:rPr lang="en-US" dirty="0">
                <a:solidFill>
                  <a:srgbClr val="000000"/>
                </a:solidFill>
              </a:rPr>
              <a:t>with &gt;$</a:t>
            </a:r>
            <a:r>
              <a:rPr lang="en-US" dirty="0" smtClean="0">
                <a:solidFill>
                  <a:srgbClr val="000000"/>
                </a:solidFill>
              </a:rPr>
              <a:t>16 </a:t>
            </a:r>
            <a:r>
              <a:rPr lang="en-US" dirty="0">
                <a:solidFill>
                  <a:srgbClr val="000000"/>
                </a:solidFill>
              </a:rPr>
              <a:t>Billion.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Track Accurate;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Intensity Over-predicted.</a:t>
            </a: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0" y="3733800"/>
            <a:ext cx="3810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b="1" dirty="0">
                <a:solidFill>
                  <a:srgbClr val="0000FF"/>
                </a:solidFill>
              </a:rPr>
              <a:t>Hurricane Sandy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October 29, 2012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NOAA/NHC Damage: 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#2 with &gt;$</a:t>
            </a:r>
            <a:r>
              <a:rPr lang="en-US" dirty="0" smtClean="0">
                <a:solidFill>
                  <a:srgbClr val="000000"/>
                </a:solidFill>
              </a:rPr>
              <a:t>68 </a:t>
            </a:r>
            <a:r>
              <a:rPr lang="en-US" dirty="0">
                <a:solidFill>
                  <a:srgbClr val="000000"/>
                </a:solidFill>
              </a:rPr>
              <a:t>Billion.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Track Accurate;</a:t>
            </a:r>
          </a:p>
          <a:p>
            <a:pPr algn="ctr" eaLnBrk="0" hangingPunct="0"/>
            <a:r>
              <a:rPr lang="en-US" dirty="0" smtClean="0">
                <a:solidFill>
                  <a:srgbClr val="000000"/>
                </a:solidFill>
              </a:rPr>
              <a:t>Impact </a:t>
            </a:r>
            <a:r>
              <a:rPr lang="en-US" dirty="0">
                <a:solidFill>
                  <a:srgbClr val="000000"/>
                </a:solidFill>
              </a:rPr>
              <a:t>Under-predicted.</a:t>
            </a:r>
          </a:p>
        </p:txBody>
      </p:sp>
      <p:sp>
        <p:nvSpPr>
          <p:cNvPr id="17413" name="Left Arrow 4"/>
          <p:cNvSpPr>
            <a:spLocks noChangeArrowheads="1"/>
          </p:cNvSpPr>
          <p:nvPr/>
        </p:nvSpPr>
        <p:spPr bwMode="auto">
          <a:xfrm>
            <a:off x="5486400" y="1524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7414" name="Left Arrow 9"/>
          <p:cNvSpPr>
            <a:spLocks noChangeArrowheads="1"/>
          </p:cNvSpPr>
          <p:nvPr/>
        </p:nvSpPr>
        <p:spPr bwMode="auto">
          <a:xfrm flipH="1">
            <a:off x="3200400" y="38862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 descr="miami_hera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8"/>
          <a:stretch>
            <a:fillRect/>
          </a:stretch>
        </p:blipFill>
        <p:spPr bwMode="auto">
          <a:xfrm>
            <a:off x="0" y="1851025"/>
            <a:ext cx="7440613" cy="4398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nytim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3" y="0"/>
            <a:ext cx="4281487" cy="4310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263525"/>
            <a:ext cx="48006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Hurricane Irene in the News:</a:t>
            </a:r>
          </a:p>
          <a:p>
            <a:pPr marL="285750" indent="-285750" eaLnBrk="1" hangingPunct="1">
              <a:buFont typeface="Arial"/>
              <a:buChar char="•"/>
              <a:defRPr/>
            </a:pP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Track accurately forecast days 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in advance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.</a:t>
            </a:r>
          </a:p>
          <a:p>
            <a:pPr marL="285750" indent="-285750" eaLnBrk="1" hangingPunct="1">
              <a:buFont typeface="Arial"/>
              <a:buChar char="•"/>
              <a:defRPr/>
            </a:pP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Intensity was over-predicted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.</a:t>
            </a:r>
          </a:p>
          <a:p>
            <a:pPr marL="285750" indent="-285750" eaLnBrk="1" hangingPunct="1">
              <a:buFont typeface="Arial"/>
              <a:buChar char="•"/>
              <a:defRPr/>
            </a:pP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Led to public skepticism.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1025" y="5119688"/>
            <a:ext cx="2324100" cy="19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8590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1-11-15 at 4.08.3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33973"/>
            <a:ext cx="9144000" cy="642277"/>
          </a:xfrm>
          <a:prstGeom prst="rect">
            <a:avLst/>
          </a:prstGeom>
        </p:spPr>
      </p:pic>
      <p:graphicFrame>
        <p:nvGraphicFramePr>
          <p:cNvPr id="18433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647118"/>
              </p:ext>
            </p:extLst>
          </p:nvPr>
        </p:nvGraphicFramePr>
        <p:xfrm>
          <a:off x="111125" y="6096000"/>
          <a:ext cx="1905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Drawing" r:id="rId4" imgW="2857500" imgH="1569720" progId="WPDraw30.Drawing">
                  <p:embed/>
                </p:oleObj>
              </mc:Choice>
              <mc:Fallback>
                <p:oleObj name="Drawing" r:id="rId4" imgW="2857500" imgH="1569720" progId="WPDraw30.Drawing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5" y="6096000"/>
                        <a:ext cx="1905000" cy="762000"/>
                      </a:xfrm>
                      <a:prstGeom prst="rect">
                        <a:avLst/>
                      </a:prstGeom>
                      <a:solidFill>
                        <a:srgbClr val="3E5589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2286000" y="6248400"/>
            <a:ext cx="658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hangingPunct="0"/>
            <a:r>
              <a:rPr lang="en-US" b="1" dirty="0">
                <a:solidFill>
                  <a:srgbClr val="FFFFFF"/>
                </a:solidFill>
              </a:rPr>
              <a:t>Production Suite Review: December 4, 2012</a:t>
            </a:r>
          </a:p>
        </p:txBody>
      </p:sp>
      <p:sp>
        <p:nvSpPr>
          <p:cNvPr id="18435" name="TextBox 9"/>
          <p:cNvSpPr txBox="1">
            <a:spLocks noChangeArrowheads="1"/>
          </p:cNvSpPr>
          <p:nvPr/>
        </p:nvSpPr>
        <p:spPr bwMode="auto">
          <a:xfrm>
            <a:off x="0" y="3651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National 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Hurricane Center:</a:t>
            </a:r>
            <a:r>
              <a:rPr lang="en-US"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800" b="1" u="sng" dirty="0">
                <a:solidFill>
                  <a:srgbClr val="0000FF"/>
                </a:solidFill>
                <a:latin typeface="Times New Roman"/>
                <a:cs typeface="Times New Roman"/>
              </a:rPr>
              <a:t>Track</a:t>
            </a:r>
            <a:r>
              <a:rPr lang="en-US"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lang="en-US" sz="2800" b="1" u="sng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Intensity</a:t>
            </a:r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Error Trends</a:t>
            </a:r>
            <a:endParaRPr lang="en-US" sz="28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18436" name="Picture 3" descr="Screen Shot 2013-03-11 at 3.08.4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609600"/>
            <a:ext cx="4576762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76200" y="3971925"/>
            <a:ext cx="90678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20-Year </a:t>
            </a:r>
            <a:r>
              <a:rPr lang="en-US" sz="18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Track</a:t>
            </a:r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Error Decreasing</a:t>
            </a:r>
            <a:r>
              <a:rPr lang="en-US" sz="1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                               </a:t>
            </a:r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Long-term </a:t>
            </a:r>
            <a:r>
              <a:rPr lang="en-US" sz="1800" b="1" u="sng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Intensity</a:t>
            </a:r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Error is Flat</a:t>
            </a:r>
            <a:endParaRPr lang="en-US" sz="18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eaLnBrk="0" hangingPunct="0"/>
            <a:endParaRPr lang="en-US" sz="16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eaLnBrk="0" hangingPunct="0"/>
            <a:r>
              <a:rPr lang="en-US" sz="20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Track:  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Improvements attributed to Global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Forecast 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Models &amp; the Super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Ensemble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000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eaLnBrk="0" hangingPunct="0"/>
            <a:endParaRPr lang="en-US" sz="18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eaLnBrk="0" hangingPunct="0"/>
            <a:r>
              <a:rPr lang="en-US" sz="1800" b="1" dirty="0" smtClean="0">
                <a:solidFill>
                  <a:srgbClr val="000000"/>
                </a:solidFill>
              </a:rPr>
              <a:t>Intensity: </a:t>
            </a:r>
            <a:r>
              <a:rPr lang="en-US" sz="1800" b="1" i="1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“</a:t>
            </a:r>
            <a:r>
              <a:rPr lang="en-US" altLang="ja-JP" sz="1800" dirty="0">
                <a:solidFill>
                  <a:srgbClr val="000000"/>
                </a:solidFill>
              </a:rPr>
              <a:t>…upper-ocean thermal structure can affect the evolution of </a:t>
            </a:r>
            <a:r>
              <a:rPr lang="en-US" altLang="ja-JP" sz="1800" dirty="0" smtClean="0">
                <a:solidFill>
                  <a:srgbClr val="000000"/>
                </a:solidFill>
              </a:rPr>
              <a:t>storm intensity</a:t>
            </a:r>
            <a:r>
              <a:rPr lang="en-US" altLang="ja-JP" sz="1800" dirty="0">
                <a:solidFill>
                  <a:srgbClr val="000000"/>
                </a:solidFill>
              </a:rPr>
              <a:t>, </a:t>
            </a:r>
            <a:r>
              <a:rPr lang="en-US" altLang="ja-JP" sz="1800" dirty="0" smtClean="0">
                <a:solidFill>
                  <a:srgbClr val="000000"/>
                </a:solidFill>
              </a:rPr>
              <a:t>…Unfortunately</a:t>
            </a:r>
            <a:r>
              <a:rPr lang="en-US" altLang="ja-JP" sz="1800" dirty="0">
                <a:solidFill>
                  <a:srgbClr val="000000"/>
                </a:solidFill>
              </a:rPr>
              <a:t>, the paucity of subsurface measurements limits </a:t>
            </a:r>
            <a:r>
              <a:rPr lang="en-US" altLang="ja-JP" sz="1800" dirty="0" smtClean="0">
                <a:solidFill>
                  <a:srgbClr val="000000"/>
                </a:solidFill>
              </a:rPr>
              <a:t>our </a:t>
            </a:r>
            <a:r>
              <a:rPr lang="en-US" altLang="ja-JP" sz="1800" dirty="0">
                <a:solidFill>
                  <a:srgbClr val="000000"/>
                </a:solidFill>
              </a:rPr>
              <a:t>ability to assess the effect of upper-ocean variability on tropical </a:t>
            </a:r>
            <a:r>
              <a:rPr lang="en-US" altLang="ja-JP" sz="1800" dirty="0" smtClean="0">
                <a:solidFill>
                  <a:srgbClr val="000000"/>
                </a:solidFill>
              </a:rPr>
              <a:t>cyclone intensity </a:t>
            </a:r>
            <a:r>
              <a:rPr lang="en-US" altLang="ja-JP" sz="1800" dirty="0">
                <a:solidFill>
                  <a:srgbClr val="000000"/>
                </a:solidFill>
              </a:rPr>
              <a:t>evolution.</a:t>
            </a:r>
            <a:r>
              <a:rPr lang="en-US" sz="1800" dirty="0">
                <a:solidFill>
                  <a:srgbClr val="000000"/>
                </a:solidFill>
              </a:rPr>
              <a:t>”</a:t>
            </a:r>
            <a:r>
              <a:rPr lang="en-US" altLang="ja-JP" sz="1800" dirty="0">
                <a:solidFill>
                  <a:srgbClr val="000000"/>
                </a:solidFill>
              </a:rPr>
              <a:t> </a:t>
            </a:r>
            <a:endParaRPr lang="en-US" altLang="ja-JP" sz="1800" dirty="0" smtClean="0">
              <a:solidFill>
                <a:srgbClr val="000000"/>
              </a:solidFill>
            </a:endParaRPr>
          </a:p>
          <a:p>
            <a:pPr eaLnBrk="0" hangingPunct="0"/>
            <a:r>
              <a:rPr lang="en-US" altLang="ja-JP" sz="1800" dirty="0">
                <a:solidFill>
                  <a:srgbClr val="000000"/>
                </a:solidFill>
              </a:rPr>
              <a:t> </a:t>
            </a:r>
            <a:r>
              <a:rPr lang="en-US" altLang="ja-JP" sz="1800" dirty="0" smtClean="0">
                <a:solidFill>
                  <a:srgbClr val="000000"/>
                </a:solidFill>
              </a:rPr>
              <a:t>                                                                                            – </a:t>
            </a:r>
            <a:r>
              <a:rPr lang="en-US" altLang="ja-JP" sz="1800" dirty="0">
                <a:solidFill>
                  <a:srgbClr val="000000"/>
                </a:solidFill>
              </a:rPr>
              <a:t>Emanuel et al., (2004)</a:t>
            </a:r>
            <a:endParaRPr lang="en-US" sz="1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6" descr="Screen Shot 2013-03-11 at 3.26.01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606425"/>
            <a:ext cx="4597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720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1" descr="mab110826d_irenw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1"/>
          <a:stretch/>
        </p:blipFill>
        <p:spPr bwMode="auto">
          <a:xfrm>
            <a:off x="0" y="-1"/>
            <a:ext cx="9144000" cy="621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0"/>
            <a:ext cx="3978275" cy="954107"/>
          </a:xfrm>
          <a:prstGeom prst="rect">
            <a:avLst/>
          </a:prstGeom>
          <a:noFill/>
          <a:effectLst>
            <a:outerShdw blurRad="50800" dist="38100" dir="2700000">
              <a:schemeClr val="tx1">
                <a:alpha val="43000"/>
              </a:schemeClr>
            </a:outerShdw>
          </a:effec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Times New Roman"/>
                <a:ea typeface="ＭＳ Ｐゴシック" charset="0"/>
                <a:cs typeface="Times New Roman"/>
              </a:rPr>
              <a:t>Hurricane Irene: Track (August 2011)</a:t>
            </a:r>
            <a:endParaRPr lang="en-US" sz="2800" b="1" dirty="0">
              <a:solidFill>
                <a:srgbClr val="FFFF00"/>
              </a:solidFill>
              <a:latin typeface="Times New Roman"/>
              <a:ea typeface="ＭＳ Ｐゴシック" charset="0"/>
              <a:cs typeface="Times New Roman"/>
            </a:endParaRPr>
          </a:p>
        </p:txBody>
      </p:sp>
      <p:pic>
        <p:nvPicPr>
          <p:cNvPr id="4" name="Picture 3" descr="Screen Shot 2013-03-12 at 3.33.0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00022"/>
            <a:ext cx="3810000" cy="317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503738" y="2362200"/>
            <a:ext cx="54784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Historical Hurricane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Tracks</a:t>
            </a:r>
          </a:p>
          <a:p>
            <a:pPr algn="ctr" eaLnBrk="0" hangingPunct="0"/>
            <a:r>
              <a:rPr lang="en-US" sz="2000" b="1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within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120 km of </a:t>
            </a:r>
            <a:r>
              <a:rPr lang="en-US" sz="2000" b="1" i="1" dirty="0">
                <a:solidFill>
                  <a:srgbClr val="FFFF00"/>
                </a:solidFill>
                <a:latin typeface="Times New Roman"/>
                <a:cs typeface="Times New Roman"/>
              </a:rPr>
              <a:t>Atlantic City, NJ </a:t>
            </a:r>
          </a:p>
        </p:txBody>
      </p:sp>
    </p:spTree>
    <p:extLst>
      <p:ext uri="{BB962C8B-B14F-4D97-AF65-F5344CB8AC3E}">
        <p14:creationId xmlns:p14="http://schemas.microsoft.com/office/powerpoint/2010/main" val="121258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964113" y="558800"/>
            <a:ext cx="3194050" cy="56181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Action Button: Movie 6"/>
          <p:cNvSpPr/>
          <p:nvPr/>
        </p:nvSpPr>
        <p:spPr>
          <a:xfrm>
            <a:off x="-3200400" y="762000"/>
            <a:ext cx="1790700" cy="1042988"/>
          </a:xfrm>
          <a:prstGeom prst="actionButtonMovi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pic>
        <p:nvPicPr>
          <p:cNvPr id="26627" name="Picture 2" descr="Irene_Current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 t="2594" b="5420"/>
          <a:stretch>
            <a:fillRect/>
          </a:stretch>
        </p:blipFill>
        <p:spPr bwMode="auto">
          <a:xfrm>
            <a:off x="5143500" y="787400"/>
            <a:ext cx="40640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3" descr="Irene_wav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t="3082" r="5669" b="35956"/>
          <a:stretch>
            <a:fillRect/>
          </a:stretch>
        </p:blipFill>
        <p:spPr bwMode="auto">
          <a:xfrm>
            <a:off x="5060950" y="4160838"/>
            <a:ext cx="393065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5029200" y="317500"/>
            <a:ext cx="3873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600">
                <a:solidFill>
                  <a:srgbClr val="000000"/>
                </a:solidFill>
              </a:rPr>
              <a:t>39.5N 73W Surface Current Time Series</a:t>
            </a:r>
          </a:p>
          <a:p>
            <a:pPr algn="ctr"/>
            <a:r>
              <a:rPr lang="en-US" sz="1600">
                <a:solidFill>
                  <a:srgbClr val="0000FF"/>
                </a:solidFill>
              </a:rPr>
              <a:t>Total Current</a:t>
            </a:r>
            <a:r>
              <a:rPr lang="en-US" sz="1600">
                <a:solidFill>
                  <a:srgbClr val="000000"/>
                </a:solidFill>
              </a:rPr>
              <a:t>   </a:t>
            </a:r>
            <a:r>
              <a:rPr lang="en-US" sz="1600">
                <a:solidFill>
                  <a:srgbClr val="FF0000"/>
                </a:solidFill>
              </a:rPr>
              <a:t>Near-Inertial Current</a:t>
            </a:r>
          </a:p>
        </p:txBody>
      </p:sp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5380038" y="3843338"/>
            <a:ext cx="3425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>
                <a:solidFill>
                  <a:srgbClr val="000000"/>
                </a:solidFill>
              </a:rPr>
              <a:t>Wave &amp; Wind Direction Time Series</a:t>
            </a:r>
          </a:p>
        </p:txBody>
      </p:sp>
      <p:sp>
        <p:nvSpPr>
          <p:cNvPr id="26631" name="TextBox 8"/>
          <p:cNvSpPr txBox="1">
            <a:spLocks noChangeArrowheads="1"/>
          </p:cNvSpPr>
          <p:nvPr/>
        </p:nvSpPr>
        <p:spPr bwMode="auto">
          <a:xfrm>
            <a:off x="1455738" y="144463"/>
            <a:ext cx="2443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</a:rPr>
              <a:t>Hurricane Irene</a:t>
            </a:r>
          </a:p>
        </p:txBody>
      </p:sp>
      <p:sp>
        <p:nvSpPr>
          <p:cNvPr id="26633" name="TextBox 11"/>
          <p:cNvSpPr txBox="1">
            <a:spLocks noChangeArrowheads="1"/>
          </p:cNvSpPr>
          <p:nvPr/>
        </p:nvSpPr>
        <p:spPr bwMode="auto">
          <a:xfrm>
            <a:off x="6350" y="5791200"/>
            <a:ext cx="4975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Eye crosses NJ mid-day on Aug 28 </a:t>
            </a:r>
          </a:p>
        </p:txBody>
      </p:sp>
      <p:pic>
        <p:nvPicPr>
          <p:cNvPr id="3" name="irene_currents_h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7640" y="762000"/>
            <a:ext cx="486156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avelet_2band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990600"/>
            <a:ext cx="6477000" cy="4857750"/>
          </a:xfrm>
          <a:prstGeom prst="rect">
            <a:avLst/>
          </a:prstGeom>
        </p:spPr>
      </p:pic>
      <p:sp>
        <p:nvSpPr>
          <p:cNvPr id="63489" name="TextBox 2"/>
          <p:cNvSpPr txBox="1">
            <a:spLocks noChangeArrowheads="1"/>
          </p:cNvSpPr>
          <p:nvPr/>
        </p:nvSpPr>
        <p:spPr bwMode="auto">
          <a:xfrm>
            <a:off x="0" y="25400"/>
            <a:ext cx="91440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>
                <a:solidFill>
                  <a:srgbClr val="000000"/>
                </a:solidFill>
              </a:rPr>
              <a:t>Hurricane Irene Surface Current Wavelet Analysis</a:t>
            </a: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3490" name="TextBox 3"/>
          <p:cNvSpPr txBox="1">
            <a:spLocks noChangeArrowheads="1"/>
          </p:cNvSpPr>
          <p:nvPr/>
        </p:nvSpPr>
        <p:spPr bwMode="auto">
          <a:xfrm>
            <a:off x="1236663" y="541338"/>
            <a:ext cx="2374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Direct Wind Forcing</a:t>
            </a:r>
          </a:p>
        </p:txBody>
      </p:sp>
      <p:sp>
        <p:nvSpPr>
          <p:cNvPr id="63491" name="TextBox 4"/>
          <p:cNvSpPr txBox="1">
            <a:spLocks noChangeArrowheads="1"/>
          </p:cNvSpPr>
          <p:nvPr/>
        </p:nvSpPr>
        <p:spPr bwMode="auto">
          <a:xfrm>
            <a:off x="4876800" y="533400"/>
            <a:ext cx="210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Inertial Response</a:t>
            </a:r>
          </a:p>
        </p:txBody>
      </p:sp>
      <p:sp>
        <p:nvSpPr>
          <p:cNvPr id="63493" name="TextBox 5"/>
          <p:cNvSpPr txBox="1">
            <a:spLocks noChangeArrowheads="1"/>
          </p:cNvSpPr>
          <p:nvPr/>
        </p:nvSpPr>
        <p:spPr bwMode="auto">
          <a:xfrm>
            <a:off x="25400" y="5454650"/>
            <a:ext cx="891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  </a:t>
            </a:r>
            <a:r>
              <a:rPr lang="en-US" u="sng" dirty="0">
                <a:solidFill>
                  <a:srgbClr val="000000"/>
                </a:solidFill>
              </a:rPr>
              <a:t>Aug 27</a:t>
            </a:r>
            <a:r>
              <a:rPr lang="en-US" dirty="0">
                <a:solidFill>
                  <a:srgbClr val="000000"/>
                </a:solidFill>
              </a:rPr>
              <a:t>      </a:t>
            </a:r>
            <a:r>
              <a:rPr lang="en-US" u="sng" dirty="0">
                <a:solidFill>
                  <a:srgbClr val="000000"/>
                </a:solidFill>
              </a:rPr>
              <a:t>Aug 28</a:t>
            </a:r>
            <a:r>
              <a:rPr lang="en-US" dirty="0">
                <a:solidFill>
                  <a:srgbClr val="000000"/>
                </a:solidFill>
              </a:rPr>
              <a:t>       </a:t>
            </a:r>
            <a:r>
              <a:rPr lang="en-US" u="sng" dirty="0">
                <a:solidFill>
                  <a:srgbClr val="000000"/>
                </a:solidFill>
              </a:rPr>
              <a:t>Aug 29</a:t>
            </a:r>
            <a:r>
              <a:rPr lang="en-US" dirty="0">
                <a:solidFill>
                  <a:srgbClr val="000000"/>
                </a:solidFill>
              </a:rPr>
              <a:t>     </a:t>
            </a:r>
            <a:r>
              <a:rPr lang="en-US" u="sng" dirty="0">
                <a:solidFill>
                  <a:srgbClr val="000000"/>
                </a:solidFill>
              </a:rPr>
              <a:t> Aug 30</a:t>
            </a:r>
            <a:r>
              <a:rPr lang="en-US" dirty="0">
                <a:solidFill>
                  <a:srgbClr val="000000"/>
                </a:solidFill>
              </a:rPr>
              <a:t>      </a:t>
            </a:r>
            <a:r>
              <a:rPr lang="en-US" u="sng" dirty="0">
                <a:solidFill>
                  <a:srgbClr val="000000"/>
                </a:solidFill>
              </a:rPr>
              <a:t>Aug 31</a:t>
            </a:r>
            <a:r>
              <a:rPr lang="en-US" dirty="0">
                <a:solidFill>
                  <a:srgbClr val="000000"/>
                </a:solidFill>
              </a:rPr>
              <a:t>      </a:t>
            </a:r>
            <a:r>
              <a:rPr lang="en-US" u="sng" dirty="0">
                <a:solidFill>
                  <a:srgbClr val="000000"/>
                </a:solidFill>
              </a:rPr>
              <a:t>Sep 01</a:t>
            </a:r>
          </a:p>
          <a:p>
            <a:r>
              <a:rPr lang="en-US" dirty="0" err="1">
                <a:solidFill>
                  <a:srgbClr val="000000"/>
                </a:solidFill>
              </a:rPr>
              <a:t>Frontside</a:t>
            </a:r>
            <a:r>
              <a:rPr lang="en-US" dirty="0">
                <a:solidFill>
                  <a:srgbClr val="000000"/>
                </a:solidFill>
              </a:rPr>
              <a:t>       Eye       Backside     Inertial      Inertial       Inertial  </a:t>
            </a:r>
          </a:p>
        </p:txBody>
      </p:sp>
    </p:spTree>
    <p:extLst>
      <p:ext uri="{BB962C8B-B14F-4D97-AF65-F5344CB8AC3E}">
        <p14:creationId xmlns:p14="http://schemas.microsoft.com/office/powerpoint/2010/main" val="3603067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 descr="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2100"/>
            <a:ext cx="91440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Box 3"/>
          <p:cNvSpPr txBox="1">
            <a:spLocks noChangeArrowheads="1"/>
          </p:cNvSpPr>
          <p:nvPr/>
        </p:nvSpPr>
        <p:spPr bwMode="auto">
          <a:xfrm>
            <a:off x="2514600" y="4311650"/>
            <a:ext cx="3048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FF00"/>
                </a:solidFill>
              </a:rPr>
              <a:t>RU16 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Deployed for EPA.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Map bottom dissolved oxygen.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Provided data on mixing during storm.</a:t>
            </a:r>
          </a:p>
          <a:p>
            <a:pPr eaLnBrk="1" hangingPunct="1"/>
            <a:endParaRPr lang="en-US" dirty="0">
              <a:solidFill>
                <a:srgbClr val="FFFF00"/>
              </a:solidFill>
            </a:endParaRPr>
          </a:p>
          <a:p>
            <a:pPr algn="ctr" eaLnBrk="1" hangingPunct="1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5629275" y="3505200"/>
            <a:ext cx="343535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FF00"/>
                </a:solidFill>
              </a:rPr>
              <a:t>RU23 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Deployed for MARACOOS.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Map subsurface T/S structure for fisheries.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Damaged early -  drifter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Recovered by fisherman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Provided data on inertial currents during storm.</a:t>
            </a:r>
          </a:p>
          <a:p>
            <a:pPr algn="ctr" eaLnBrk="1" hangingPunct="1"/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3" b="3500"/>
          <a:stretch>
            <a:fillRect/>
          </a:stretch>
        </p:blipFill>
        <p:spPr bwMode="auto">
          <a:xfrm>
            <a:off x="273051" y="809625"/>
            <a:ext cx="2554414" cy="1025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1450" y="16933"/>
            <a:ext cx="604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Hurricane Irene Glider Sampling</a:t>
            </a:r>
            <a:endParaRPr lang="en-US" sz="32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770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 descr="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2100"/>
            <a:ext cx="91440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Box 3"/>
          <p:cNvSpPr txBox="1">
            <a:spLocks noChangeArrowheads="1"/>
          </p:cNvSpPr>
          <p:nvPr/>
        </p:nvSpPr>
        <p:spPr bwMode="auto">
          <a:xfrm>
            <a:off x="2514600" y="4311650"/>
            <a:ext cx="3048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FF00"/>
                </a:solidFill>
              </a:rPr>
              <a:t>RU16 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Deployed for EPA.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Map bottom dissolved oxygen.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Provided data on mixing during storm.</a:t>
            </a:r>
          </a:p>
          <a:p>
            <a:pPr eaLnBrk="1" hangingPunct="1"/>
            <a:endParaRPr lang="en-US" dirty="0">
              <a:solidFill>
                <a:srgbClr val="FFFF00"/>
              </a:solidFill>
            </a:endParaRPr>
          </a:p>
          <a:p>
            <a:pPr algn="ctr" eaLnBrk="1" hangingPunct="1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5629275" y="3505200"/>
            <a:ext cx="343535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FF00"/>
                </a:solidFill>
              </a:rPr>
              <a:t>RU23 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Deployed for MARACOOS.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Map subsurface T/S structure for fisheries.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Damaged early -  drifter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Recovered by fisherman</a:t>
            </a: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 Provided data on inertial currents during storm.</a:t>
            </a:r>
          </a:p>
          <a:p>
            <a:pPr algn="ctr" eaLnBrk="1" hangingPunct="1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50" y="16933"/>
            <a:ext cx="604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Hurricane Irene Glider Sampling</a:t>
            </a:r>
            <a:endParaRPr lang="en-US" sz="32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365750" y="762000"/>
            <a:ext cx="3778250" cy="5373713"/>
            <a:chOff x="4918130" y="505476"/>
            <a:chExt cx="3778207" cy="5374132"/>
          </a:xfrm>
        </p:grpSpPr>
        <p:pic>
          <p:nvPicPr>
            <p:cNvPr id="8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880" y="880128"/>
              <a:ext cx="3238500" cy="161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880" y="4093229"/>
              <a:ext cx="3238500" cy="160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880" y="2493029"/>
              <a:ext cx="3238500" cy="160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8283592" y="886506"/>
              <a:ext cx="330196" cy="480097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188380" y="213742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14</a:t>
              </a:r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8201080" y="242952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33</a:t>
              </a:r>
            </a:p>
          </p:txBody>
        </p:sp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>
              <a:off x="8207430" y="369317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29</a:t>
              </a:r>
            </a:p>
          </p:txBody>
        </p:sp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8169330" y="4048778"/>
              <a:ext cx="5270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105</a:t>
              </a:r>
            </a:p>
          </p:txBody>
        </p:sp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>
              <a:off x="8201080" y="533147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60</a:t>
              </a: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5400730" y="3553478"/>
              <a:ext cx="857416" cy="33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S</a:t>
              </a:r>
              <a:r>
                <a:rPr lang="en-US" sz="1600" b="1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alinity</a:t>
              </a:r>
              <a:endParaRPr lang="en-US" sz="1600" b="1" dirty="0">
                <a:solidFill>
                  <a:srgbClr val="FFFF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Box 14"/>
            <p:cNvSpPr txBox="1">
              <a:spLocks noChangeArrowheads="1"/>
            </p:cNvSpPr>
            <p:nvPr/>
          </p:nvSpPr>
          <p:spPr bwMode="auto">
            <a:xfrm>
              <a:off x="5375330" y="4925421"/>
              <a:ext cx="1375982" cy="584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dirty="0">
                  <a:solidFill>
                    <a:srgbClr val="FFFFFF"/>
                  </a:solidFill>
                  <a:latin typeface="Times New Roman"/>
                  <a:cs typeface="Times New Roman"/>
                </a:rPr>
                <a:t>% </a:t>
              </a:r>
              <a:r>
                <a:rPr lang="en-US" sz="1600" b="1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Saturation </a:t>
              </a:r>
            </a:p>
            <a:p>
              <a:r>
                <a:rPr lang="en-US" sz="1600" b="1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(DO)</a:t>
              </a:r>
              <a:endParaRPr lang="en-US" sz="1600" b="1" dirty="0">
                <a:solidFill>
                  <a:srgbClr val="FFFF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9" name="TextBox 5"/>
            <p:cNvSpPr txBox="1">
              <a:spLocks noChangeArrowheads="1"/>
            </p:cNvSpPr>
            <p:nvPr/>
          </p:nvSpPr>
          <p:spPr bwMode="auto">
            <a:xfrm>
              <a:off x="5406372" y="1955967"/>
              <a:ext cx="1325989" cy="33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dirty="0" smtClean="0">
                  <a:solidFill>
                    <a:srgbClr val="FFFFFF"/>
                  </a:solidFill>
                  <a:latin typeface="Times New Roman"/>
                  <a:cs typeface="Times New Roman"/>
                </a:rPr>
                <a:t>Temperature</a:t>
              </a:r>
              <a:endParaRPr lang="en-US" sz="1600" b="1" dirty="0">
                <a:solidFill>
                  <a:srgbClr val="FFFF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18130" y="886506"/>
              <a:ext cx="425445" cy="480097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1" name="TextBox 16"/>
            <p:cNvSpPr txBox="1">
              <a:spLocks noChangeArrowheads="1"/>
            </p:cNvSpPr>
            <p:nvPr/>
          </p:nvSpPr>
          <p:spPr bwMode="auto">
            <a:xfrm>
              <a:off x="4962580" y="214377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55</a:t>
              </a:r>
            </a:p>
          </p:txBody>
        </p:sp>
        <p:sp>
          <p:nvSpPr>
            <p:cNvPr id="22" name="TextBox 18"/>
            <p:cNvSpPr txBox="1">
              <a:spLocks noChangeArrowheads="1"/>
            </p:cNvSpPr>
            <p:nvPr/>
          </p:nvSpPr>
          <p:spPr bwMode="auto">
            <a:xfrm>
              <a:off x="4981630" y="373127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55</a:t>
              </a:r>
            </a:p>
          </p:txBody>
        </p:sp>
        <p:sp>
          <p:nvSpPr>
            <p:cNvPr id="23" name="TextBox 15"/>
            <p:cNvSpPr txBox="1">
              <a:spLocks noChangeArrowheads="1"/>
            </p:cNvSpPr>
            <p:nvPr/>
          </p:nvSpPr>
          <p:spPr bwMode="auto">
            <a:xfrm>
              <a:off x="5095930" y="2410478"/>
              <a:ext cx="2987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24" name="TextBox 19"/>
            <p:cNvSpPr txBox="1">
              <a:spLocks noChangeArrowheads="1"/>
            </p:cNvSpPr>
            <p:nvPr/>
          </p:nvSpPr>
          <p:spPr bwMode="auto">
            <a:xfrm>
              <a:off x="5089580" y="4010678"/>
              <a:ext cx="2987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25" name="TextBox 20"/>
            <p:cNvSpPr txBox="1">
              <a:spLocks noChangeArrowheads="1"/>
            </p:cNvSpPr>
            <p:nvPr/>
          </p:nvSpPr>
          <p:spPr bwMode="auto">
            <a:xfrm>
              <a:off x="4956230" y="532512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55</a:t>
              </a:r>
            </a:p>
          </p:txBody>
        </p:sp>
        <p:sp>
          <p:nvSpPr>
            <p:cNvPr id="26" name="TextBox 22"/>
            <p:cNvSpPr txBox="1">
              <a:spLocks noChangeArrowheads="1"/>
            </p:cNvSpPr>
            <p:nvPr/>
          </p:nvSpPr>
          <p:spPr bwMode="auto">
            <a:xfrm rot="16200000">
              <a:off x="4763266" y="1423540"/>
              <a:ext cx="754542" cy="40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depth</a:t>
              </a:r>
            </a:p>
          </p:txBody>
        </p:sp>
        <p:sp>
          <p:nvSpPr>
            <p:cNvPr id="27" name="TextBox 23"/>
            <p:cNvSpPr txBox="1">
              <a:spLocks noChangeArrowheads="1"/>
            </p:cNvSpPr>
            <p:nvPr/>
          </p:nvSpPr>
          <p:spPr bwMode="auto">
            <a:xfrm rot="16200000">
              <a:off x="4769616" y="3030090"/>
              <a:ext cx="754542" cy="40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depth</a:t>
              </a:r>
            </a:p>
          </p:txBody>
        </p:sp>
        <p:sp>
          <p:nvSpPr>
            <p:cNvPr id="28" name="TextBox 24"/>
            <p:cNvSpPr txBox="1">
              <a:spLocks noChangeArrowheads="1"/>
            </p:cNvSpPr>
            <p:nvPr/>
          </p:nvSpPr>
          <p:spPr bwMode="auto">
            <a:xfrm rot="16200000">
              <a:off x="4775966" y="4636640"/>
              <a:ext cx="754542" cy="40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depth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18130" y="5585872"/>
              <a:ext cx="3702008" cy="27942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0" name="TextBox 25"/>
            <p:cNvSpPr txBox="1">
              <a:spLocks noChangeArrowheads="1"/>
            </p:cNvSpPr>
            <p:nvPr/>
          </p:nvSpPr>
          <p:spPr bwMode="auto">
            <a:xfrm>
              <a:off x="5254680" y="5541028"/>
              <a:ext cx="834974" cy="33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 smtClean="0">
                  <a:solidFill>
                    <a:srgbClr val="000000"/>
                  </a:solidFill>
                </a:rPr>
                <a:t>Aug 12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31" name="TextBox 26"/>
            <p:cNvSpPr txBox="1">
              <a:spLocks noChangeArrowheads="1"/>
            </p:cNvSpPr>
            <p:nvPr/>
          </p:nvSpPr>
          <p:spPr bwMode="auto">
            <a:xfrm>
              <a:off x="7477151" y="5541028"/>
              <a:ext cx="834974" cy="33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 smtClean="0">
                  <a:solidFill>
                    <a:srgbClr val="000000"/>
                  </a:solidFill>
                </a:rPr>
                <a:t>Sep 07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356275" y="3966496"/>
              <a:ext cx="2774918" cy="19051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68975" y="2366171"/>
              <a:ext cx="2774918" cy="19051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19718" y="592795"/>
              <a:ext cx="3698833" cy="33816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/>
                <a:ea typeface="ＭＳ Ｐゴシック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6967570" y="880155"/>
              <a:ext cx="273047" cy="15876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7"/>
            <p:cNvSpPr txBox="1">
              <a:spLocks noChangeArrowheads="1"/>
            </p:cNvSpPr>
            <p:nvPr/>
          </p:nvSpPr>
          <p:spPr bwMode="auto">
            <a:xfrm>
              <a:off x="8213780" y="816628"/>
              <a:ext cx="4128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26</a:t>
              </a: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5095930" y="816628"/>
              <a:ext cx="2987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39" name="TextBox 35"/>
            <p:cNvSpPr txBox="1">
              <a:spLocks noChangeArrowheads="1"/>
            </p:cNvSpPr>
            <p:nvPr/>
          </p:nvSpPr>
          <p:spPr bwMode="auto">
            <a:xfrm>
              <a:off x="6365932" y="505476"/>
              <a:ext cx="1967734" cy="400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b="1" dirty="0">
                  <a:solidFill>
                    <a:srgbClr val="000000"/>
                  </a:solidFill>
                  <a:latin typeface="Times New Roman"/>
                  <a:cs typeface="Times New Roman"/>
                </a:rPr>
                <a:t>Hurricane Irene</a:t>
              </a:r>
            </a:p>
          </p:txBody>
        </p:sp>
      </p:grpSp>
      <p:sp>
        <p:nvSpPr>
          <p:cNvPr id="41" name="Freeform 40"/>
          <p:cNvSpPr/>
          <p:nvPr/>
        </p:nvSpPr>
        <p:spPr>
          <a:xfrm>
            <a:off x="2211388" y="5329238"/>
            <a:ext cx="300037" cy="203200"/>
          </a:xfrm>
          <a:custGeom>
            <a:avLst/>
            <a:gdLst>
              <a:gd name="connsiteX0" fmla="*/ 0 w 300567"/>
              <a:gd name="connsiteY0" fmla="*/ 0 h 203200"/>
              <a:gd name="connsiteX1" fmla="*/ 80434 w 300567"/>
              <a:gd name="connsiteY1" fmla="*/ 59266 h 203200"/>
              <a:gd name="connsiteX2" fmla="*/ 131234 w 300567"/>
              <a:gd name="connsiteY2" fmla="*/ 97366 h 203200"/>
              <a:gd name="connsiteX3" fmla="*/ 182034 w 300567"/>
              <a:gd name="connsiteY3" fmla="*/ 160866 h 203200"/>
              <a:gd name="connsiteX4" fmla="*/ 211667 w 300567"/>
              <a:gd name="connsiteY4" fmla="*/ 203200 h 203200"/>
              <a:gd name="connsiteX5" fmla="*/ 211667 w 300567"/>
              <a:gd name="connsiteY5" fmla="*/ 203200 h 203200"/>
              <a:gd name="connsiteX6" fmla="*/ 254000 w 300567"/>
              <a:gd name="connsiteY6" fmla="*/ 148166 h 203200"/>
              <a:gd name="connsiteX7" fmla="*/ 300567 w 300567"/>
              <a:gd name="connsiteY7" fmla="*/ 143933 h 203200"/>
              <a:gd name="connsiteX8" fmla="*/ 300567 w 300567"/>
              <a:gd name="connsiteY8" fmla="*/ 143933 h 203200"/>
              <a:gd name="connsiteX9" fmla="*/ 232834 w 300567"/>
              <a:gd name="connsiteY9" fmla="*/ 88900 h 203200"/>
              <a:gd name="connsiteX10" fmla="*/ 203200 w 300567"/>
              <a:gd name="connsiteY10" fmla="*/ 3810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0567" h="203200">
                <a:moveTo>
                  <a:pt x="0" y="0"/>
                </a:moveTo>
                <a:lnTo>
                  <a:pt x="80434" y="59266"/>
                </a:lnTo>
                <a:lnTo>
                  <a:pt x="131234" y="97366"/>
                </a:lnTo>
                <a:lnTo>
                  <a:pt x="182034" y="160866"/>
                </a:lnTo>
                <a:lnTo>
                  <a:pt x="211667" y="203200"/>
                </a:lnTo>
                <a:lnTo>
                  <a:pt x="211667" y="203200"/>
                </a:lnTo>
                <a:lnTo>
                  <a:pt x="254000" y="148166"/>
                </a:lnTo>
                <a:lnTo>
                  <a:pt x="300567" y="143933"/>
                </a:lnTo>
                <a:lnTo>
                  <a:pt x="300567" y="143933"/>
                </a:lnTo>
                <a:lnTo>
                  <a:pt x="232834" y="88900"/>
                </a:lnTo>
                <a:lnTo>
                  <a:pt x="203200" y="38100"/>
                </a:lnTo>
              </a:path>
            </a:pathLst>
          </a:cu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2031999" y="5064125"/>
            <a:ext cx="549275" cy="609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  <a:ea typeface="ＭＳ Ｐゴシック" pitchFamily="1" charset="-128"/>
            </a:endParaRPr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3" b="3500"/>
          <a:stretch>
            <a:fillRect/>
          </a:stretch>
        </p:blipFill>
        <p:spPr bwMode="auto">
          <a:xfrm>
            <a:off x="273051" y="809625"/>
            <a:ext cx="2554414" cy="1025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 bwMode="auto">
          <a:xfrm>
            <a:off x="7391400" y="1219200"/>
            <a:ext cx="304800" cy="457200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0326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ience_Irene_temp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5" t="11636" b="7660"/>
          <a:stretch/>
        </p:blipFill>
        <p:spPr>
          <a:xfrm>
            <a:off x="12700" y="711200"/>
            <a:ext cx="4756584" cy="2730501"/>
          </a:xfrm>
          <a:prstGeom prst="rect">
            <a:avLst/>
          </a:prstGeom>
        </p:spPr>
      </p:pic>
      <p:pic>
        <p:nvPicPr>
          <p:cNvPr id="12" name="Picture 11" descr="science_Irene_O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0" t="8932" r="5060"/>
          <a:stretch/>
        </p:blipFill>
        <p:spPr>
          <a:xfrm>
            <a:off x="63500" y="3022600"/>
            <a:ext cx="4445000" cy="3081189"/>
          </a:xfrm>
          <a:prstGeom prst="rect">
            <a:avLst/>
          </a:prstGeom>
        </p:spPr>
      </p:pic>
      <p:pic>
        <p:nvPicPr>
          <p:cNvPr id="18" name="Picture 17" descr="science_time_seri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r="15204"/>
          <a:stretch/>
        </p:blipFill>
        <p:spPr>
          <a:xfrm>
            <a:off x="5302684" y="685800"/>
            <a:ext cx="3650816" cy="2926178"/>
          </a:xfrm>
          <a:prstGeom prst="rect">
            <a:avLst/>
          </a:prstGeom>
        </p:spPr>
      </p:pic>
      <p:pic>
        <p:nvPicPr>
          <p:cNvPr id="19" name="Picture 18" descr="science_oxygen_time_series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3" r="15205"/>
          <a:stretch/>
        </p:blipFill>
        <p:spPr>
          <a:xfrm>
            <a:off x="5315384" y="2819400"/>
            <a:ext cx="3638116" cy="29261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6933"/>
            <a:ext cx="847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Hurricane Irene: Glider Sampling Through the Storm</a:t>
            </a:r>
            <a:endParaRPr lang="en-US" sz="28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311400" y="3289518"/>
            <a:ext cx="0" cy="20444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311400" y="914400"/>
            <a:ext cx="0" cy="20444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7753350" y="3733800"/>
            <a:ext cx="0" cy="12062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7753350" y="1600200"/>
            <a:ext cx="0" cy="120628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3043999" y="5700890"/>
            <a:ext cx="599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Glider observes “ahead-of-eye” cooling</a:t>
            </a:r>
            <a:endParaRPr lang="en-US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124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142875"/>
            <a:ext cx="5111750" cy="6029361"/>
            <a:chOff x="469323" y="0"/>
            <a:chExt cx="4166756" cy="5346735"/>
          </a:xfrm>
        </p:grpSpPr>
        <p:pic>
          <p:nvPicPr>
            <p:cNvPr id="2" name="Picture 1" descr="science_fig2_wind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15" r="7987"/>
            <a:stretch/>
          </p:blipFill>
          <p:spPr>
            <a:xfrm>
              <a:off x="469323" y="0"/>
              <a:ext cx="4166756" cy="2286076"/>
            </a:xfrm>
            <a:prstGeom prst="rect">
              <a:avLst/>
            </a:prstGeom>
          </p:spPr>
        </p:pic>
        <p:pic>
          <p:nvPicPr>
            <p:cNvPr id="6" name="Picture 5" descr="science_Irene_temp_cbar_off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3" t="6112" r="12065"/>
            <a:stretch/>
          </p:blipFill>
          <p:spPr>
            <a:xfrm>
              <a:off x="736601" y="1790700"/>
              <a:ext cx="3695700" cy="2146338"/>
            </a:xfrm>
            <a:prstGeom prst="rect">
              <a:avLst/>
            </a:prstGeom>
          </p:spPr>
        </p:pic>
        <p:pic>
          <p:nvPicPr>
            <p:cNvPr id="12" name="Picture 11" descr="science_codar_glider_filt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7"/>
            <a:stretch/>
          </p:blipFill>
          <p:spPr>
            <a:xfrm>
              <a:off x="469323" y="3403600"/>
              <a:ext cx="4166755" cy="1943135"/>
            </a:xfrm>
            <a:prstGeom prst="rect">
              <a:avLst/>
            </a:prstGeom>
          </p:spPr>
        </p:pic>
      </p:grpSp>
      <p:pic>
        <p:nvPicPr>
          <p:cNvPr id="7" name="Picture 1" descr="mts_codar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2" t="5724" r="51262" b="51729"/>
          <a:stretch/>
        </p:blipFill>
        <p:spPr bwMode="auto">
          <a:xfrm>
            <a:off x="5400675" y="142875"/>
            <a:ext cx="3543472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476875" y="422275"/>
            <a:ext cx="10505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  <a:latin typeface="Times New Roman"/>
                <a:cs typeface="Times New Roman"/>
              </a:rPr>
              <a:t>Before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7686675" y="1336675"/>
            <a:ext cx="762000" cy="914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" name="Picture 1" descr="mts_codar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0" t="53232" r="32130" b="4221"/>
          <a:stretch/>
        </p:blipFill>
        <p:spPr bwMode="auto">
          <a:xfrm>
            <a:off x="5410200" y="3144242"/>
            <a:ext cx="3505200" cy="3053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5562600" y="3365500"/>
            <a:ext cx="879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  <a:latin typeface="Times New Roman"/>
                <a:cs typeface="Times New Roman"/>
              </a:rPr>
              <a:t>After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7696200" y="4648200"/>
            <a:ext cx="914400" cy="533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H="1" flipV="1">
            <a:off x="2016125" y="2571750"/>
            <a:ext cx="666750" cy="1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200400" y="3454400"/>
            <a:ext cx="666750" cy="1"/>
          </a:xfrm>
          <a:prstGeom prst="straightConnector1">
            <a:avLst/>
          </a:prstGeom>
          <a:ln w="28575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136775" y="3454400"/>
            <a:ext cx="666750" cy="1"/>
          </a:xfrm>
          <a:prstGeom prst="straightConnector1">
            <a:avLst/>
          </a:prstGeom>
          <a:ln w="28575" cmpd="sng"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162300" y="2590800"/>
            <a:ext cx="666750" cy="1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06475" y="4441825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Onshore</a:t>
            </a:r>
          </a:p>
          <a:p>
            <a:endParaRPr lang="en-US" sz="14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en-US" sz="14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Offshore</a:t>
            </a:r>
            <a:endParaRPr lang="en-US" sz="14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5905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Glider + CODAR Observe 3-D Structure</a:t>
            </a:r>
            <a:endParaRPr lang="en-US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259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488" y="51012"/>
            <a:ext cx="3429000" cy="1907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912" y="1476290"/>
            <a:ext cx="3429000" cy="1907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625" y="1476290"/>
            <a:ext cx="3429000" cy="19075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049" y="2892433"/>
            <a:ext cx="3429000" cy="1907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912" y="2892433"/>
            <a:ext cx="3429000" cy="1907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912" y="4317685"/>
            <a:ext cx="3429000" cy="1907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5625" y="4317685"/>
            <a:ext cx="3429000" cy="1907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l="79906" t="5819"/>
          <a:stretch/>
        </p:blipFill>
        <p:spPr>
          <a:xfrm>
            <a:off x="3866804" y="1736727"/>
            <a:ext cx="482327" cy="12575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0"/>
          <a:srcRect l="72502" t="-5465"/>
          <a:stretch/>
        </p:blipFill>
        <p:spPr>
          <a:xfrm>
            <a:off x="3878456" y="4414892"/>
            <a:ext cx="660020" cy="140825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/>
          <a:srcRect l="74508" t="6218"/>
          <a:stretch/>
        </p:blipFill>
        <p:spPr>
          <a:xfrm>
            <a:off x="3848530" y="3150448"/>
            <a:ext cx="611895" cy="12522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/>
          <a:srcRect l="79368"/>
          <a:stretch/>
        </p:blipFill>
        <p:spPr>
          <a:xfrm>
            <a:off x="7278537" y="1649886"/>
            <a:ext cx="495238" cy="13352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3"/>
          <a:srcRect l="74724" t="3705"/>
          <a:stretch/>
        </p:blipFill>
        <p:spPr>
          <a:xfrm>
            <a:off x="7296811" y="3116903"/>
            <a:ext cx="606701" cy="128580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0"/>
          <a:srcRect l="72502" t="-5465"/>
          <a:stretch/>
        </p:blipFill>
        <p:spPr>
          <a:xfrm>
            <a:off x="7315085" y="4414892"/>
            <a:ext cx="660020" cy="1408254"/>
          </a:xfrm>
          <a:prstGeom prst="rect">
            <a:avLst/>
          </a:prstGeom>
        </p:spPr>
      </p:pic>
      <p:pic>
        <p:nvPicPr>
          <p:cNvPr id="23" name="Content Placeholder 5"/>
          <p:cNvPicPr>
            <a:picLocks noChangeAspect="1"/>
          </p:cNvPicPr>
          <p:nvPr/>
        </p:nvPicPr>
        <p:blipFill rotWithShape="1">
          <a:blip r:embed="rId14"/>
          <a:srcRect l="29195" t="12036" r="24510" b="24771"/>
          <a:stretch/>
        </p:blipFill>
        <p:spPr>
          <a:xfrm>
            <a:off x="3282251" y="268781"/>
            <a:ext cx="1587453" cy="12054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8125" y="15875"/>
            <a:ext cx="293872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2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Hurricane Irene:</a:t>
            </a:r>
          </a:p>
          <a:p>
            <a:pPr eaLnBrk="1" hangingPunct="1"/>
            <a:r>
              <a:rPr lang="en-US" sz="2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Regional Ocean </a:t>
            </a:r>
          </a:p>
          <a:p>
            <a:pPr eaLnBrk="1" hangingPunct="1"/>
            <a:r>
              <a:rPr lang="en-US" sz="2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Modeling System</a:t>
            </a:r>
          </a:p>
          <a:p>
            <a:pPr eaLnBrk="1" hangingPunct="1"/>
            <a:r>
              <a:rPr lang="en-US" sz="2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ROMS</a:t>
            </a:r>
            <a:endParaRPr lang="en-US" sz="2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7076" y="127000"/>
            <a:ext cx="1807368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srgbClr val="C500C5"/>
                </a:solidFill>
                <a:ea typeface="ＭＳ Ｐゴシック" charset="-128"/>
                <a:cs typeface="ＭＳ Ｐゴシック" charset="-128"/>
              </a:rPr>
              <a:t>Wind Stress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=</a:t>
            </a:r>
          </a:p>
          <a:p>
            <a:pPr eaLnBrk="1" hangingPunct="1"/>
            <a:r>
              <a:rPr lang="en-US" sz="1800" dirty="0" smtClean="0">
                <a:solidFill>
                  <a:srgbClr val="44A4FF"/>
                </a:solidFill>
                <a:ea typeface="ＭＳ Ｐゴシック" charset="-128"/>
                <a:cs typeface="ＭＳ Ｐゴシック" charset="-128"/>
              </a:rPr>
              <a:t>Pressure Grad.</a:t>
            </a:r>
          </a:p>
          <a:p>
            <a:pPr eaLnBrk="1" hangingPunct="1"/>
            <a:r>
              <a:rPr lang="en-US" sz="1800" dirty="0" smtClean="0">
                <a:solidFill>
                  <a:srgbClr val="00FF99"/>
                </a:solidFill>
                <a:ea typeface="ＭＳ Ｐゴシック" charset="-128"/>
                <a:cs typeface="ＭＳ Ｐゴシック" charset="-128"/>
              </a:rPr>
              <a:t>--------------------</a:t>
            </a:r>
            <a:endParaRPr lang="en-US" sz="1800" dirty="0">
              <a:solidFill>
                <a:srgbClr val="00FF99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800" dirty="0" smtClean="0">
                <a:solidFill>
                  <a:srgbClr val="44A4FF"/>
                </a:solidFill>
                <a:ea typeface="ＭＳ Ｐゴシック" charset="-128"/>
                <a:cs typeface="ＭＳ Ｐゴシック" charset="-128"/>
              </a:rPr>
              <a:t>Pressure Grad.</a:t>
            </a:r>
          </a:p>
          <a:p>
            <a:pPr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= </a:t>
            </a:r>
            <a:r>
              <a:rPr lang="en-US" sz="1800" dirty="0" err="1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Coriolis</a:t>
            </a:r>
            <a:r>
              <a:rPr lang="en-US" sz="1800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 Force</a:t>
            </a:r>
            <a:endParaRPr lang="en-US" sz="18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58100" y="1838325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Onshore</a:t>
            </a:r>
          </a:p>
          <a:p>
            <a:endParaRPr lang="en-US" sz="1400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en-US" sz="1400" b="1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Offshore</a:t>
            </a:r>
            <a:endParaRPr lang="en-US" sz="14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1625" y="4429125"/>
            <a:ext cx="1222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Vertical Diffusion </a:t>
            </a:r>
          </a:p>
          <a:p>
            <a:pPr eaLnBrk="1" hangingPunct="1"/>
            <a:r>
              <a:rPr lang="en-US" sz="16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&gt; Vertical Advection &gt; Other Terms</a:t>
            </a:r>
            <a:endParaRPr lang="en-US" sz="16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247445"/>
            <a:ext cx="13546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Model Identifies Dominant 3-D Processes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4112" y="352778"/>
            <a:ext cx="774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2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Onshore</a:t>
            </a:r>
            <a:endParaRPr lang="en-US" sz="12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7178" y="1140178"/>
            <a:ext cx="772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2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Offshore</a:t>
            </a:r>
            <a:endParaRPr lang="en-US" sz="12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8379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ience_Irene_temp_cbar_off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3" t="13738" r="12065"/>
          <a:stretch/>
        </p:blipFill>
        <p:spPr>
          <a:xfrm>
            <a:off x="27224" y="2018282"/>
            <a:ext cx="3209704" cy="1712699"/>
          </a:xfrm>
          <a:prstGeom prst="rect">
            <a:avLst/>
          </a:prstGeom>
        </p:spPr>
      </p:pic>
      <p:pic>
        <p:nvPicPr>
          <p:cNvPr id="21" name="Picture 20" descr="irene_track_with_glider_with_buoys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8" t="5781" r="13414" b="6100"/>
          <a:stretch/>
        </p:blipFill>
        <p:spPr>
          <a:xfrm>
            <a:off x="6383864" y="1478846"/>
            <a:ext cx="2760133" cy="3225801"/>
          </a:xfrm>
          <a:prstGeom prst="rect">
            <a:avLst/>
          </a:prstGeom>
        </p:spPr>
      </p:pic>
      <p:pic>
        <p:nvPicPr>
          <p:cNvPr id="27" name="Picture 26" descr="44009_wtemp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6" r="8216" b="12059"/>
          <a:stretch/>
        </p:blipFill>
        <p:spPr>
          <a:xfrm>
            <a:off x="3445931" y="2714974"/>
            <a:ext cx="2935414" cy="1540933"/>
          </a:xfrm>
          <a:prstGeom prst="rect">
            <a:avLst/>
          </a:prstGeom>
        </p:spPr>
      </p:pic>
      <p:pic>
        <p:nvPicPr>
          <p:cNvPr id="28" name="Picture 27" descr="44065_wtemp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7" r="8975" b="12697"/>
          <a:stretch/>
        </p:blipFill>
        <p:spPr>
          <a:xfrm>
            <a:off x="3430070" y="1165576"/>
            <a:ext cx="2911464" cy="1524000"/>
          </a:xfrm>
          <a:prstGeom prst="rect">
            <a:avLst/>
          </a:prstGeom>
        </p:spPr>
      </p:pic>
      <p:pic>
        <p:nvPicPr>
          <p:cNvPr id="29" name="Picture 28" descr="44100_wtemp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r="9130"/>
          <a:stretch/>
        </p:blipFill>
        <p:spPr>
          <a:xfrm>
            <a:off x="3461431" y="4277888"/>
            <a:ext cx="2912533" cy="175602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790699" y="4453046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64666" y="2884311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2</a:t>
            </a:r>
            <a:endParaRPr lang="en-US" sz="1600" b="1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 charset="-128"/>
              <a:cs typeface="Franklin Gothic Book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03334" y="1334913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36888" y="1978378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2199" y="4238980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48600" y="3045292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2</a:t>
            </a:r>
            <a:endParaRPr lang="en-US" sz="1600" b="1" dirty="0" smtClean="0">
              <a:solidFill>
                <a:prstClr val="black"/>
              </a:solidFill>
              <a:latin typeface="Calibri" panose="020F0502020204030204" pitchFamily="34" charset="0"/>
              <a:ea typeface="ＭＳ Ｐゴシック" charset="-128"/>
              <a:cs typeface="Franklin Gothic Book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15868" y="1783646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68733" y="2520359"/>
            <a:ext cx="507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3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51195" y="1334434"/>
            <a:ext cx="155513" cy="161297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02471" y="1072598"/>
            <a:ext cx="243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40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p</a:t>
            </a:r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assage of eye</a:t>
            </a:r>
          </a:p>
        </p:txBody>
      </p:sp>
      <p:pic>
        <p:nvPicPr>
          <p:cNvPr id="20" name="Picture 19" descr="3m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972" y="4737927"/>
            <a:ext cx="1226583" cy="1444152"/>
          </a:xfrm>
          <a:prstGeom prst="rect">
            <a:avLst/>
          </a:prstGeom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3" b="3500"/>
          <a:stretch>
            <a:fillRect/>
          </a:stretch>
        </p:blipFill>
        <p:spPr bwMode="auto">
          <a:xfrm>
            <a:off x="583496" y="3822805"/>
            <a:ext cx="2465409" cy="98979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071555" y="3835399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MAB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397000"/>
            <a:ext cx="3295903" cy="390877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83844" y="1111955"/>
            <a:ext cx="5760155" cy="506871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200" b="1" dirty="0">
                <a:solidFill>
                  <a:srgbClr val="000000"/>
                </a:solidFill>
                <a:latin typeface="Calibri"/>
                <a:ea typeface="ＭＳ Ｐゴシック" charset="-128"/>
                <a:cs typeface="Calibri"/>
              </a:rPr>
              <a:t>Buoys corroborate “ahead-of-eye” surface cooling </a:t>
            </a:r>
            <a:br>
              <a:rPr lang="en-US" sz="3200" b="1" dirty="0">
                <a:solidFill>
                  <a:srgbClr val="000000"/>
                </a:solidFill>
                <a:latin typeface="Calibri"/>
                <a:ea typeface="ＭＳ Ｐゴシック" charset="-128"/>
                <a:cs typeface="Calibri"/>
              </a:rPr>
            </a:br>
            <a:r>
              <a:rPr lang="en-US" sz="3200" b="1" dirty="0">
                <a:solidFill>
                  <a:srgbClr val="000000"/>
                </a:solidFill>
                <a:latin typeface="Calibri"/>
                <a:ea typeface="ＭＳ Ｐゴシック" charset="-128"/>
                <a:cs typeface="Calibri"/>
              </a:rPr>
              <a:t>along entire hurricane </a:t>
            </a:r>
            <a:r>
              <a:rPr lang="en-US" sz="3200" b="1" dirty="0" smtClean="0">
                <a:solidFill>
                  <a:srgbClr val="000000"/>
                </a:solidFill>
                <a:latin typeface="Calibri"/>
                <a:ea typeface="ＭＳ Ｐゴシック" charset="-128"/>
                <a:cs typeface="Calibri"/>
              </a:rPr>
              <a:t>track in MAB</a:t>
            </a:r>
            <a:endParaRPr lang="en-US" sz="32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1910151" y="1853723"/>
            <a:ext cx="155513" cy="161297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861427" y="1591887"/>
            <a:ext cx="2439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400" dirty="0">
                <a:solidFill>
                  <a:srgbClr val="FF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p</a:t>
            </a:r>
            <a:r>
              <a:rPr lang="en-US" sz="1400" dirty="0" smtClean="0">
                <a:solidFill>
                  <a:srgbClr val="FF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assage of eye</a:t>
            </a:r>
          </a:p>
        </p:txBody>
      </p:sp>
    </p:spTree>
    <p:extLst>
      <p:ext uri="{BB962C8B-B14F-4D97-AF65-F5344CB8AC3E}">
        <p14:creationId xmlns:p14="http://schemas.microsoft.com/office/powerpoint/2010/main" val="3715449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3" y="0"/>
            <a:ext cx="8226778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Calibri"/>
                <a:cs typeface="Calibri"/>
              </a:rPr>
              <a:t>Rutgers Coldest Dark Pixel SST Composite</a:t>
            </a:r>
            <a:endParaRPr lang="en-US" sz="3600" b="1" i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4" name="Picture 13" descr="composite_20110831-27T070000_flat_zoomout2_wtrack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3701" r="20238" b="7463"/>
          <a:stretch/>
        </p:blipFill>
        <p:spPr>
          <a:xfrm>
            <a:off x="5952064" y="1285625"/>
            <a:ext cx="3191933" cy="3633504"/>
          </a:xfrm>
          <a:prstGeom prst="rect">
            <a:avLst/>
          </a:prstGeom>
        </p:spPr>
      </p:pic>
      <p:pic>
        <p:nvPicPr>
          <p:cNvPr id="17" name="Picture 16" descr="composite_20110827T070000_flat_zoomout2_wtrack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3701" r="28563" b="7770"/>
          <a:stretch/>
        </p:blipFill>
        <p:spPr>
          <a:xfrm>
            <a:off x="-1" y="1285625"/>
            <a:ext cx="2732071" cy="3613385"/>
          </a:xfrm>
          <a:prstGeom prst="rect">
            <a:avLst/>
          </a:prstGeom>
        </p:spPr>
      </p:pic>
      <p:pic>
        <p:nvPicPr>
          <p:cNvPr id="19" name="Picture 18" descr="composite_20110831T070000_flat_zoomout2_wtrack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5" t="3393" r="20743" b="7924"/>
          <a:stretch/>
        </p:blipFill>
        <p:spPr>
          <a:xfrm>
            <a:off x="2743199" y="1268690"/>
            <a:ext cx="3171070" cy="36322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435601" y="1107826"/>
            <a:ext cx="659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2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T (°C)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54084" y="1133225"/>
            <a:ext cx="659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2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T (°C)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2131" y="4826000"/>
            <a:ext cx="1329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AFTER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21097" y="4825993"/>
            <a:ext cx="2421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COOLING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0269" y="4826004"/>
            <a:ext cx="1750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BEFORE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66007" y="3866444"/>
            <a:ext cx="790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SAB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59888" y="2748844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MAB</a:t>
            </a:r>
          </a:p>
        </p:txBody>
      </p:sp>
      <p:pic>
        <p:nvPicPr>
          <p:cNvPr id="4" name="Picture 3" descr="science_fig1_inset_diff3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995" y="4941529"/>
            <a:ext cx="1498529" cy="12619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806268" y="5139267"/>
            <a:ext cx="254000" cy="728133"/>
          </a:xfrm>
          <a:prstGeom prst="rect">
            <a:avLst/>
          </a:prstGeom>
          <a:solidFill>
            <a:schemeClr val="accent2">
              <a:lumMod val="20000"/>
              <a:lumOff val="80000"/>
              <a:alpha val="3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13138" y="5418666"/>
            <a:ext cx="491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2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SAB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21702" y="5151963"/>
            <a:ext cx="359834" cy="728133"/>
          </a:xfrm>
          <a:prstGeom prst="rect">
            <a:avLst/>
          </a:prstGeom>
          <a:solidFill>
            <a:srgbClr val="0000FF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449734" y="5418672"/>
            <a:ext cx="491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2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M</a:t>
            </a:r>
            <a:r>
              <a:rPr lang="en-US" sz="1200" b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291665"/>
            <a:ext cx="73917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eaLnBrk="1" hangingPunct="1">
              <a:buFont typeface="Arial"/>
              <a:buChar char="•"/>
            </a:pPr>
            <a:r>
              <a:rPr lang="en-US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Ahead-of-eye Cooling intense throughout MAB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en-US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Due to mixing with subsurface Cold Pool</a:t>
            </a:r>
            <a:endParaRPr lang="en-US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32" y="321734"/>
            <a:ext cx="933991" cy="65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70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15900"/>
            <a:ext cx="8229600" cy="762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300" b="1" dirty="0" smtClean="0">
                <a:solidFill>
                  <a:srgbClr val="000000"/>
                </a:solidFill>
                <a:latin typeface="Calibri"/>
                <a:cs typeface="Calibri"/>
              </a:rPr>
              <a:t>Improved satellite SST product revealed </a:t>
            </a:r>
            <a:r>
              <a:rPr lang="en-US" sz="3300" b="1" dirty="0">
                <a:solidFill>
                  <a:srgbClr val="000000"/>
                </a:solidFill>
                <a:latin typeface="Calibri"/>
                <a:cs typeface="Calibri"/>
              </a:rPr>
              <a:t/>
            </a:r>
            <a:br>
              <a:rPr lang="en-US" sz="3300" b="1" dirty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3300" b="1" dirty="0" smtClean="0">
                <a:solidFill>
                  <a:srgbClr val="000000"/>
                </a:solidFill>
                <a:latin typeface="Calibri"/>
                <a:cs typeface="Calibri"/>
              </a:rPr>
              <a:t>ahead-of-eye cooling was not captured by:</a:t>
            </a:r>
            <a:endParaRPr lang="en-US" sz="33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8071" y="2931139"/>
            <a:ext cx="1577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BEFORE IRENE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2303" y="4770146"/>
            <a:ext cx="1329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AFTER IRENE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5394" y="2241687"/>
            <a:ext cx="1459479" cy="376541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66174" y="2241687"/>
            <a:ext cx="2860912" cy="376541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41570" y="2241687"/>
            <a:ext cx="1459479" cy="376541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10" y="152400"/>
            <a:ext cx="933991" cy="65578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780246" y="2205408"/>
            <a:ext cx="207302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HWRF-POM</a:t>
            </a:r>
          </a:p>
          <a:p>
            <a:pPr algn="ctr" eaLnBrk="1" hangingPunct="1"/>
            <a:r>
              <a:rPr lang="en-US" sz="1600" i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low res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62447" y="2321077"/>
            <a:ext cx="142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Rutgers SST</a:t>
            </a:r>
          </a:p>
          <a:p>
            <a:pPr algn="ctr" eaLnBrk="1" hangingPunct="1"/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ea typeface="ＭＳ Ｐゴシック" charset="-128"/>
              <a:cs typeface="Franklin Gothic Book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32446" y="2199455"/>
            <a:ext cx="197049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RTG HR SST </a:t>
            </a:r>
          </a:p>
          <a:p>
            <a:pPr algn="ctr" eaLnBrk="1" hangingPunct="1"/>
            <a:r>
              <a:rPr lang="en-US" sz="1600" i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NAM model</a:t>
            </a:r>
            <a:endParaRPr lang="en-US" sz="1600" i="1" dirty="0">
              <a:solidFill>
                <a:prstClr val="black"/>
              </a:solidFill>
              <a:latin typeface="Calibri" panose="020F0502020204030204" pitchFamily="34" charset="0"/>
              <a:ea typeface="ＭＳ Ｐゴシック" charset="-128"/>
              <a:cs typeface="Franklin Gothic Book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822222" y="1135929"/>
            <a:ext cx="2034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standard satellite product 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780246" y="1135929"/>
            <a:ext cx="34493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ocean models used for forecasting hurricane intensity</a:t>
            </a:r>
          </a:p>
        </p:txBody>
      </p:sp>
      <p:cxnSp>
        <p:nvCxnSpPr>
          <p:cNvPr id="42" name="Straight Arrow Connector 41"/>
          <p:cNvCxnSpPr>
            <a:stCxn id="40" idx="2"/>
            <a:endCxn id="21" idx="0"/>
          </p:cNvCxnSpPr>
          <p:nvPr/>
        </p:nvCxnSpPr>
        <p:spPr>
          <a:xfrm>
            <a:off x="3839334" y="1843815"/>
            <a:ext cx="485800" cy="397872"/>
          </a:xfrm>
          <a:prstGeom prst="straightConnector1">
            <a:avLst/>
          </a:prstGeom>
          <a:ln w="762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1" idx="2"/>
          </p:cNvCxnSpPr>
          <p:nvPr/>
        </p:nvCxnSpPr>
        <p:spPr>
          <a:xfrm flipH="1">
            <a:off x="6002619" y="1843815"/>
            <a:ext cx="502304" cy="353290"/>
          </a:xfrm>
          <a:prstGeom prst="straightConnector1">
            <a:avLst/>
          </a:prstGeom>
          <a:ln w="762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1" idx="2"/>
          </p:cNvCxnSpPr>
          <p:nvPr/>
        </p:nvCxnSpPr>
        <p:spPr>
          <a:xfrm>
            <a:off x="6504923" y="1843815"/>
            <a:ext cx="794955" cy="353290"/>
          </a:xfrm>
          <a:prstGeom prst="straightConnector1">
            <a:avLst/>
          </a:prstGeom>
          <a:ln w="762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04246" y="2205408"/>
            <a:ext cx="18050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HWRF-HYCOM</a:t>
            </a:r>
          </a:p>
          <a:p>
            <a:pPr algn="ctr" eaLnBrk="1" hangingPunct="1"/>
            <a:r>
              <a:rPr lang="en-US" sz="1600" i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m</a:t>
            </a:r>
            <a:r>
              <a:rPr lang="en-US" sz="1600" i="1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edium res</a:t>
            </a:r>
          </a:p>
        </p:txBody>
      </p:sp>
      <p:pic>
        <p:nvPicPr>
          <p:cNvPr id="34" name="Picture 33" descr="composite_20110827T070000_flat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3" t="3548" r="19852" b="7769"/>
          <a:stretch/>
        </p:blipFill>
        <p:spPr>
          <a:xfrm>
            <a:off x="2081892" y="2743200"/>
            <a:ext cx="1388009" cy="1553633"/>
          </a:xfrm>
          <a:prstGeom prst="rect">
            <a:avLst/>
          </a:prstGeom>
        </p:spPr>
      </p:pic>
      <p:pic>
        <p:nvPicPr>
          <p:cNvPr id="46" name="Picture 45" descr="composite_20110831T070000_flat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5" t="3268" r="20088" b="7895"/>
          <a:stretch/>
        </p:blipFill>
        <p:spPr>
          <a:xfrm>
            <a:off x="2086428" y="4408713"/>
            <a:ext cx="1380010" cy="1549401"/>
          </a:xfrm>
          <a:prstGeom prst="rect">
            <a:avLst/>
          </a:prstGeom>
        </p:spPr>
      </p:pic>
      <p:pic>
        <p:nvPicPr>
          <p:cNvPr id="47" name="Picture 46" descr="rtg_20110827T000000_flat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7" t="3393" r="19926" b="7153"/>
          <a:stretch/>
        </p:blipFill>
        <p:spPr>
          <a:xfrm>
            <a:off x="3643813" y="2746828"/>
            <a:ext cx="1370873" cy="1546702"/>
          </a:xfrm>
          <a:prstGeom prst="rect">
            <a:avLst/>
          </a:prstGeom>
        </p:spPr>
      </p:pic>
      <p:pic>
        <p:nvPicPr>
          <p:cNvPr id="48" name="Picture 47" descr="rtg_20110831T000000_flat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9" t="3298" r="18769" b="7402"/>
          <a:stretch/>
        </p:blipFill>
        <p:spPr>
          <a:xfrm>
            <a:off x="3633570" y="4405085"/>
            <a:ext cx="1388373" cy="1529894"/>
          </a:xfrm>
          <a:prstGeom prst="rect">
            <a:avLst/>
          </a:prstGeom>
        </p:spPr>
      </p:pic>
      <p:pic>
        <p:nvPicPr>
          <p:cNvPr id="55" name="Picture 54" descr="pom_20110827T000000_flat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1" t="3548" r="20256" b="7769"/>
          <a:stretch/>
        </p:blipFill>
        <p:spPr>
          <a:xfrm>
            <a:off x="5210629" y="2746060"/>
            <a:ext cx="1374426" cy="1542911"/>
          </a:xfrm>
          <a:prstGeom prst="rect">
            <a:avLst/>
          </a:prstGeom>
        </p:spPr>
      </p:pic>
      <p:pic>
        <p:nvPicPr>
          <p:cNvPr id="56" name="Picture 55" descr="pom_20110831T000000_flat.pn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7" t="3547" r="20146" b="7463"/>
          <a:stretch/>
        </p:blipFill>
        <p:spPr>
          <a:xfrm>
            <a:off x="5210628" y="4405085"/>
            <a:ext cx="1382226" cy="1553029"/>
          </a:xfrm>
          <a:prstGeom prst="rect">
            <a:avLst/>
          </a:prstGeom>
        </p:spPr>
      </p:pic>
      <p:pic>
        <p:nvPicPr>
          <p:cNvPr id="58" name="Picture 57" descr="hycom_20110827T000000_flat_correct.pn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1" t="3547" r="19973" b="7463"/>
          <a:stretch/>
        </p:blipFill>
        <p:spPr>
          <a:xfrm>
            <a:off x="6611257" y="2746043"/>
            <a:ext cx="1382692" cy="1550185"/>
          </a:xfrm>
          <a:prstGeom prst="rect">
            <a:avLst/>
          </a:prstGeom>
        </p:spPr>
      </p:pic>
      <p:pic>
        <p:nvPicPr>
          <p:cNvPr id="59" name="Picture 58" descr="hycom_20110831T000000_flat.pn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3268" r="20083" b="7741"/>
          <a:stretch/>
        </p:blipFill>
        <p:spPr>
          <a:xfrm>
            <a:off x="6614885" y="4405085"/>
            <a:ext cx="1366953" cy="15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1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3465863" y="1308832"/>
            <a:ext cx="4537961" cy="202976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08838" y="5655743"/>
            <a:ext cx="1329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AFTER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75238" y="5655743"/>
            <a:ext cx="2421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RIGHT AFTER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33896" y="5655743"/>
            <a:ext cx="1750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BEFORE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60438" y="1330441"/>
            <a:ext cx="2435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Rutgers composite showed that cooler SSTs are captured relatively well by </a:t>
            </a:r>
            <a:r>
              <a:rPr lang="en-US" sz="2000" u="sng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high res coastal ocean models not specifically used for forecasting hurricanes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65863" y="3609145"/>
            <a:ext cx="4537961" cy="202976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011" y="2000955"/>
            <a:ext cx="933991" cy="65578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67643" y="2000550"/>
            <a:ext cx="1422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Rutgers SST</a:t>
            </a:r>
          </a:p>
          <a:p>
            <a:pPr algn="ctr" eaLnBrk="1" hangingPunct="1"/>
            <a:endParaRPr lang="en-US" sz="1800" dirty="0">
              <a:solidFill>
                <a:prstClr val="black"/>
              </a:solidFill>
              <a:latin typeface="Calibri" panose="020F0502020204030204" pitchFamily="34" charset="0"/>
              <a:ea typeface="ＭＳ Ｐゴシック" charset="-128"/>
              <a:cs typeface="Franklin Gothic Book"/>
            </a:endParaRPr>
          </a:p>
        </p:txBody>
      </p:sp>
      <p:cxnSp>
        <p:nvCxnSpPr>
          <p:cNvPr id="42" name="Straight Arrow Connector 41"/>
          <p:cNvCxnSpPr>
            <a:stCxn id="48" idx="2"/>
            <a:endCxn id="23" idx="1"/>
          </p:cNvCxnSpPr>
          <p:nvPr/>
        </p:nvCxnSpPr>
        <p:spPr>
          <a:xfrm>
            <a:off x="1578366" y="4192763"/>
            <a:ext cx="1887497" cy="431267"/>
          </a:xfrm>
          <a:prstGeom prst="straightConnector1">
            <a:avLst/>
          </a:prstGeom>
          <a:ln w="76200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222990" y="3653664"/>
            <a:ext cx="296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18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ROMS ESPreSSO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 bwMode="auto">
          <a:xfrm>
            <a:off x="0" y="117122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ＭＳ Ｐゴシック" charset="0"/>
                <a:cs typeface="Geneva" pitchFamily="-65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ea typeface="ＭＳ Ｐゴシック" charset="0"/>
                <a:cs typeface="Geneva" pitchFamily="-6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ea typeface="ＭＳ Ｐゴシック" charset="0"/>
                <a:cs typeface="Geneva" pitchFamily="-6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ea typeface="ＭＳ Ｐゴシック" charset="0"/>
                <a:cs typeface="Geneva" pitchFamily="-6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  <a:ea typeface="ＭＳ Ｐゴシック" charset="0"/>
                <a:cs typeface="Geneva" pitchFamily="-65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600" b="1" dirty="0" smtClean="0">
                <a:solidFill>
                  <a:srgbClr val="000000"/>
                </a:solidFill>
                <a:latin typeface="Calibri"/>
                <a:cs typeface="Calibri"/>
              </a:rPr>
              <a:t>But Ahead-of-eye Cooling was captured by data assimilative regional ocean models</a:t>
            </a:r>
            <a:endParaRPr lang="en-US" sz="3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5" name="Picture 24" descr="composite_20110827T070000_flat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3" t="3548" r="19852" b="7769"/>
          <a:stretch/>
        </p:blipFill>
        <p:spPr>
          <a:xfrm>
            <a:off x="3546193" y="1727200"/>
            <a:ext cx="1388009" cy="1553633"/>
          </a:xfrm>
          <a:prstGeom prst="rect">
            <a:avLst/>
          </a:prstGeom>
        </p:spPr>
      </p:pic>
      <p:pic>
        <p:nvPicPr>
          <p:cNvPr id="26" name="Picture 25" descr="composite_20110831T070000_flat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5" t="3268" r="20088" b="7895"/>
          <a:stretch/>
        </p:blipFill>
        <p:spPr>
          <a:xfrm>
            <a:off x="6565793" y="1725246"/>
            <a:ext cx="1380010" cy="1549401"/>
          </a:xfrm>
          <a:prstGeom prst="rect">
            <a:avLst/>
          </a:prstGeom>
        </p:spPr>
      </p:pic>
      <p:pic>
        <p:nvPicPr>
          <p:cNvPr id="31" name="Picture 30" descr="roms_20110827T000000_flat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4" t="2931" r="19659" b="7308"/>
          <a:stretch/>
        </p:blipFill>
        <p:spPr>
          <a:xfrm>
            <a:off x="3529778" y="4021014"/>
            <a:ext cx="1388652" cy="1557217"/>
          </a:xfrm>
          <a:prstGeom prst="rect">
            <a:avLst/>
          </a:prstGeom>
        </p:spPr>
      </p:pic>
      <p:pic>
        <p:nvPicPr>
          <p:cNvPr id="35" name="Picture 34" descr="roms_20110829T000000_flat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2" t="3760" r="19659" b="7866"/>
          <a:stretch/>
        </p:blipFill>
        <p:spPr>
          <a:xfrm>
            <a:off x="5040717" y="4021016"/>
            <a:ext cx="1415898" cy="1557215"/>
          </a:xfrm>
          <a:prstGeom prst="rect">
            <a:avLst/>
          </a:prstGeom>
        </p:spPr>
      </p:pic>
      <p:pic>
        <p:nvPicPr>
          <p:cNvPr id="36" name="Picture 35" descr="roms_20110831T000000_flat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2" t="3142" r="19817" b="7404"/>
          <a:stretch/>
        </p:blipFill>
        <p:spPr>
          <a:xfrm>
            <a:off x="6567745" y="4021420"/>
            <a:ext cx="1385025" cy="15568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8914" y="4179711"/>
            <a:ext cx="845086" cy="6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9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RUWRFcold36_winds10m_201208281000_zoo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40" t="1823" r="7006" b="6436"/>
          <a:stretch/>
        </p:blipFill>
        <p:spPr>
          <a:xfrm>
            <a:off x="6283135" y="3500433"/>
            <a:ext cx="284536" cy="2622497"/>
          </a:xfrm>
          <a:prstGeom prst="rect">
            <a:avLst/>
          </a:prstGeom>
          <a:ln w="28575" cmpd="sng">
            <a:noFill/>
          </a:ln>
        </p:spPr>
      </p:pic>
      <p:pic>
        <p:nvPicPr>
          <p:cNvPr id="5" name="Picture 4" descr="RUWRFcold39_winds10m_201208281000_2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r="14152" b="5175"/>
          <a:stretch/>
        </p:blipFill>
        <p:spPr>
          <a:xfrm>
            <a:off x="4127500" y="3529242"/>
            <a:ext cx="2125243" cy="2689348"/>
          </a:xfrm>
          <a:prstGeom prst="rect">
            <a:avLst/>
          </a:prstGeom>
          <a:ln w="28575" cmpd="sng">
            <a:solidFill>
              <a:srgbClr val="0000FF"/>
            </a:solidFill>
          </a:ln>
        </p:spPr>
      </p:pic>
      <p:pic>
        <p:nvPicPr>
          <p:cNvPr id="8" name="Picture 7" descr="RUWRFcold39_SLP_201208281000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1" t="3300" r="6345" b="8370"/>
          <a:stretch/>
        </p:blipFill>
        <p:spPr>
          <a:xfrm>
            <a:off x="8584804" y="3475543"/>
            <a:ext cx="559196" cy="2691241"/>
          </a:xfrm>
          <a:prstGeom prst="rect">
            <a:avLst/>
          </a:prstGeom>
          <a:ln w="28575" cmpd="sng">
            <a:noFill/>
          </a:ln>
        </p:spPr>
      </p:pic>
      <p:pic>
        <p:nvPicPr>
          <p:cNvPr id="14" name="Picture 13" descr="RUWRFcold39_SLP_201208281000.pn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3032" r="25804" b="7302"/>
          <a:stretch/>
        </p:blipFill>
        <p:spPr>
          <a:xfrm>
            <a:off x="6627410" y="3508079"/>
            <a:ext cx="2044248" cy="2686584"/>
          </a:xfrm>
          <a:prstGeom prst="rect">
            <a:avLst/>
          </a:prstGeom>
          <a:ln w="28575" cmpd="sng">
            <a:solidFill>
              <a:srgbClr val="0000FF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Rutgers AWRF Atmospheric Forecast Sensitivity Study</a:t>
            </a:r>
            <a:endParaRPr lang="en-US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42444" y="1347611"/>
            <a:ext cx="156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Warm SST</a:t>
            </a:r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Boundary Condition</a:t>
            </a:r>
            <a:endParaRPr lang="en-US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98208" y="4029427"/>
            <a:ext cx="1522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Cold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SST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Boundary Condition</a:t>
            </a:r>
            <a:endParaRPr lang="en-US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7" name="Picture 26" descr="composite_20110827T070000_flat_zoomout2_wtrack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3701" r="28563" b="7770"/>
          <a:stretch/>
        </p:blipFill>
        <p:spPr>
          <a:xfrm>
            <a:off x="238124" y="577657"/>
            <a:ext cx="2079252" cy="2749978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pic>
        <p:nvPicPr>
          <p:cNvPr id="28" name="Picture 27" descr="composite_20110831T070000_flat_zoomout2_wtrack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5" t="3393" r="20743" b="7924"/>
          <a:stretch/>
        </p:blipFill>
        <p:spPr>
          <a:xfrm>
            <a:off x="269874" y="3603625"/>
            <a:ext cx="2229849" cy="2554110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sp>
        <p:nvSpPr>
          <p:cNvPr id="29" name="Right Arrow 28"/>
          <p:cNvSpPr/>
          <p:nvPr/>
        </p:nvSpPr>
        <p:spPr>
          <a:xfrm>
            <a:off x="3446638" y="1377597"/>
            <a:ext cx="381001" cy="698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3449107" y="4089400"/>
            <a:ext cx="381001" cy="698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1" name="Picture 30" descr="RUWRFcold36_winds10m_201208281000_zoom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40" t="1823" r="7006" b="6436"/>
          <a:stretch/>
        </p:blipFill>
        <p:spPr>
          <a:xfrm>
            <a:off x="6283135" y="620708"/>
            <a:ext cx="284536" cy="2622497"/>
          </a:xfrm>
          <a:prstGeom prst="rect">
            <a:avLst/>
          </a:prstGeom>
          <a:ln w="28575" cmpd="sng">
            <a:noFill/>
          </a:ln>
        </p:spPr>
      </p:pic>
      <p:pic>
        <p:nvPicPr>
          <p:cNvPr id="32" name="Picture 31" descr="RUWRFcold39_SLP_201208281000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1" t="3300" r="6345" b="8370"/>
          <a:stretch/>
        </p:blipFill>
        <p:spPr>
          <a:xfrm>
            <a:off x="8584804" y="595818"/>
            <a:ext cx="559196" cy="2691241"/>
          </a:xfrm>
          <a:prstGeom prst="rect">
            <a:avLst/>
          </a:prstGeom>
          <a:ln w="28575" cmpd="sng">
            <a:noFill/>
          </a:ln>
        </p:spPr>
      </p:pic>
      <p:pic>
        <p:nvPicPr>
          <p:cNvPr id="13" name="Picture 12" descr="RUWRFwarm49_SLP_201208281000.png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2" t="3469" r="25181" b="7933"/>
          <a:stretch/>
        </p:blipFill>
        <p:spPr>
          <a:xfrm>
            <a:off x="6612041" y="611150"/>
            <a:ext cx="2071583" cy="2686584"/>
          </a:xfrm>
          <a:prstGeom prst="rect">
            <a:avLst/>
          </a:prstGeom>
          <a:ln w="28575" cmpd="sng">
            <a:solidFill>
              <a:srgbClr val="FF0000"/>
            </a:solidFill>
          </a:ln>
        </p:spPr>
      </p:pic>
      <p:pic>
        <p:nvPicPr>
          <p:cNvPr id="4" name="Picture 3" descr="RUWRFhot49_winds10m_201208281000_2.png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r="14382" b="5132"/>
          <a:stretch/>
        </p:blipFill>
        <p:spPr>
          <a:xfrm>
            <a:off x="4097609" y="613933"/>
            <a:ext cx="2125734" cy="2699531"/>
          </a:xfrm>
          <a:prstGeom prst="rect">
            <a:avLst/>
          </a:prstGeom>
          <a:ln w="28575" cmpd="sng">
            <a:solidFill>
              <a:srgbClr val="FF0000"/>
            </a:solidFill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6789" y="660400"/>
            <a:ext cx="933991" cy="65578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3026" y="2853267"/>
            <a:ext cx="845086" cy="6193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34523" y="3493911"/>
            <a:ext cx="933991" cy="65578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86648" y="5503334"/>
            <a:ext cx="845086" cy="6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52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112888"/>
            <a:ext cx="845086" cy="619300"/>
          </a:xfrm>
          <a:prstGeom prst="rect">
            <a:avLst/>
          </a:prstGeom>
        </p:spPr>
      </p:pic>
      <p:pic>
        <p:nvPicPr>
          <p:cNvPr id="19" name="Picture 18" descr="slp_timeseries_correct_all_2014OSMposter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r="8716" b="12543"/>
          <a:stretch/>
        </p:blipFill>
        <p:spPr>
          <a:xfrm>
            <a:off x="459876" y="1978808"/>
            <a:ext cx="4842041" cy="182056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1132" y="1965729"/>
            <a:ext cx="5175268" cy="3901164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18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1" name="Picture 20" descr="slp_diff_timeseries_correct.pn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" t="987" r="7725" b="1627"/>
          <a:stretch/>
        </p:blipFill>
        <p:spPr>
          <a:xfrm>
            <a:off x="571533" y="3812762"/>
            <a:ext cx="4775340" cy="2020336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>
          <a:xfrm flipH="1">
            <a:off x="4269790" y="1895171"/>
            <a:ext cx="266351" cy="454795"/>
          </a:xfrm>
          <a:prstGeom prst="straightConnector1">
            <a:avLst/>
          </a:prstGeom>
          <a:ln w="762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ight Brace 35"/>
          <p:cNvSpPr/>
          <p:nvPr/>
        </p:nvSpPr>
        <p:spPr>
          <a:xfrm rot="5400000" flipH="1">
            <a:off x="3800242" y="1742172"/>
            <a:ext cx="159431" cy="1581606"/>
          </a:xfrm>
          <a:prstGeom prst="rightBrace">
            <a:avLst>
              <a:gd name="adj1" fmla="val 91515"/>
              <a:gd name="adj2" fmla="val 50000"/>
            </a:avLst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Right Brace 50"/>
          <p:cNvSpPr/>
          <p:nvPr/>
        </p:nvSpPr>
        <p:spPr>
          <a:xfrm>
            <a:off x="4667252" y="2793977"/>
            <a:ext cx="130616" cy="345082"/>
          </a:xfrm>
          <a:prstGeom prst="rightBrace">
            <a:avLst>
              <a:gd name="adj1" fmla="val 59379"/>
              <a:gd name="adj2" fmla="val 50000"/>
            </a:avLst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4825775" y="2961964"/>
            <a:ext cx="0" cy="132921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392019" y="3258184"/>
            <a:ext cx="0" cy="1701275"/>
          </a:xfrm>
          <a:prstGeom prst="straightConnector1">
            <a:avLst/>
          </a:prstGeom>
          <a:ln w="57150" cmpd="sng">
            <a:solidFill>
              <a:srgbClr val="FF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4562803" y="2935538"/>
            <a:ext cx="0" cy="1838286"/>
          </a:xfrm>
          <a:prstGeom prst="straightConnector1">
            <a:avLst/>
          </a:prstGeom>
          <a:ln w="57150" cmpd="sng">
            <a:solidFill>
              <a:srgbClr val="0000FF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15000" y="2001612"/>
            <a:ext cx="3149777" cy="1600438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NHC Best Track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Warm pre-storm SST, WRF isftcflx=2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Warm pre-storm SST, isftcflx=1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Warm pre-storm SST, isftcflx=0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Cold post-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storm SST, isftcflx=2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Cold post-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storm SST, isftcflx=1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Cold post-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storm SST, isftcflx=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9787" y="1495061"/>
            <a:ext cx="1452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NJ landfall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2400" y="1288173"/>
            <a:ext cx="314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Over Mid-Atlantic Bight</a:t>
            </a:r>
            <a:b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</a:br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&amp; NY Harbor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15000" y="4051518"/>
            <a:ext cx="3149777" cy="1815882"/>
          </a:xfrm>
          <a:prstGeom prst="rect">
            <a:avLst/>
          </a:prstGeom>
          <a:noFill/>
          <a:ln w="3810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685800" indent="-685800"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Sensitivity to SST</a:t>
            </a:r>
            <a:b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</a:b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(warm minus cold), isftcflx=2</a:t>
            </a:r>
          </a:p>
          <a:p>
            <a:pPr marL="685800" indent="-685800" eaLnBrk="1" hangingPunct="1"/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Sensitivity to air-sea flux parameterization (isftcflx=1 minus isftcflx=0), warm SST</a:t>
            </a:r>
          </a:p>
          <a:p>
            <a:pPr marL="685800" indent="-685800" eaLnBrk="1" hangingPunct="1"/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        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Sensitivity to air-sea flux parameterization (isftcflx=1 minus isftcflx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=0)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, 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cold SST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5861073" y="2163563"/>
            <a:ext cx="207994" cy="0"/>
          </a:xfrm>
          <a:prstGeom prst="line">
            <a:avLst/>
          </a:prstGeom>
          <a:ln w="571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861073" y="2355779"/>
            <a:ext cx="207994" cy="0"/>
          </a:xfrm>
          <a:prstGeom prst="line">
            <a:avLst/>
          </a:prstGeom>
          <a:ln w="571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61073" y="2573395"/>
            <a:ext cx="207994" cy="0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861073" y="2791011"/>
            <a:ext cx="207994" cy="0"/>
          </a:xfrm>
          <a:prstGeom prst="line">
            <a:avLst/>
          </a:prstGeom>
          <a:ln w="19050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861073" y="3008627"/>
            <a:ext cx="207994" cy="0"/>
          </a:xfrm>
          <a:prstGeom prst="line">
            <a:avLst/>
          </a:prstGeom>
          <a:ln w="5715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861073" y="3226243"/>
            <a:ext cx="207994" cy="0"/>
          </a:xfrm>
          <a:prstGeom prst="line">
            <a:avLst/>
          </a:prstGeom>
          <a:ln w="28575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861073" y="3443859"/>
            <a:ext cx="207994" cy="0"/>
          </a:xfrm>
          <a:prstGeom prst="line">
            <a:avLst/>
          </a:prstGeom>
          <a:ln w="19050" cmpd="sng">
            <a:solidFill>
              <a:srgbClr val="0000FF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61073" y="4205859"/>
            <a:ext cx="207994" cy="0"/>
          </a:xfrm>
          <a:prstGeom prst="line">
            <a:avLst/>
          </a:prstGeom>
          <a:ln w="571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861073" y="4627803"/>
            <a:ext cx="207994" cy="0"/>
          </a:xfrm>
          <a:prstGeom prst="line">
            <a:avLst/>
          </a:prstGeom>
          <a:ln w="571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61073" y="5272659"/>
            <a:ext cx="207994" cy="0"/>
          </a:xfrm>
          <a:prstGeom prst="line">
            <a:avLst/>
          </a:prstGeom>
          <a:ln w="5715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36" idx="1"/>
          </p:cNvCxnSpPr>
          <p:nvPr/>
        </p:nvCxnSpPr>
        <p:spPr>
          <a:xfrm>
            <a:off x="2514600" y="1695116"/>
            <a:ext cx="1365358" cy="758144"/>
          </a:xfrm>
          <a:prstGeom prst="straightConnector1">
            <a:avLst/>
          </a:prstGeom>
          <a:ln w="76200" cmpd="sng">
            <a:solidFill>
              <a:schemeClr val="tx1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ight Brace 55"/>
          <p:cNvSpPr/>
          <p:nvPr/>
        </p:nvSpPr>
        <p:spPr>
          <a:xfrm>
            <a:off x="4487224" y="2847479"/>
            <a:ext cx="97831" cy="176118"/>
          </a:xfrm>
          <a:prstGeom prst="rightBrace">
            <a:avLst>
              <a:gd name="adj1" fmla="val 36087"/>
              <a:gd name="adj2" fmla="val 50000"/>
            </a:avLst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Right Brace 59"/>
          <p:cNvSpPr/>
          <p:nvPr/>
        </p:nvSpPr>
        <p:spPr>
          <a:xfrm>
            <a:off x="4267200" y="3170125"/>
            <a:ext cx="97831" cy="176118"/>
          </a:xfrm>
          <a:prstGeom prst="rightBrace">
            <a:avLst>
              <a:gd name="adj1" fmla="val 36087"/>
              <a:gd name="adj2" fmla="val 50000"/>
            </a:avLst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hangingPunct="1"/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3668" y="0"/>
            <a:ext cx="81703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&gt;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120 Hurricane Irene sensitivity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tests 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demonstrate: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cold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SST produces better match to observed 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intensity 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intensity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Franklin Gothic Book"/>
              </a:rPr>
              <a:t>most sensitive to “ahead-of-eye” SST cooling</a:t>
            </a:r>
            <a:endParaRPr lang="en-US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1521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3" descr="Macintosh HD:Users:new_user:Desktop:irene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943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486400" y="0"/>
            <a:ext cx="36576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Hurricane Irene</a:t>
            </a:r>
          </a:p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</a:rPr>
              <a:t>August 28, 2011</a:t>
            </a:r>
          </a:p>
          <a:p>
            <a:pPr algn="ctr">
              <a:defRPr/>
            </a:pPr>
            <a:endParaRPr lang="en-US" sz="800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Science Summary: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Strong 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s</a:t>
            </a: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tratification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Limited storm surge</a:t>
            </a:r>
            <a:endParaRPr lang="en-US" sz="8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Mixing cooled </a:t>
            </a: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surface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Cooling “ahead-of-eye”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Limited </a:t>
            </a: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storm intensity</a:t>
            </a:r>
          </a:p>
        </p:txBody>
      </p:sp>
      <p:sp>
        <p:nvSpPr>
          <p:cNvPr id="37893" name="Left Arrow 4"/>
          <p:cNvSpPr>
            <a:spLocks noChangeArrowheads="1"/>
          </p:cNvSpPr>
          <p:nvPr/>
        </p:nvSpPr>
        <p:spPr bwMode="auto">
          <a:xfrm>
            <a:off x="5486400" y="1524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11666" y="3708400"/>
            <a:ext cx="89323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Operational Conclusions: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Greatest sensitivity was to “ahead-of-eye” ocean cooling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N</a:t>
            </a: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ot detected or forecast by standard satellite products, </a:t>
            </a:r>
          </a:p>
          <a:p>
            <a:pPr>
              <a:defRPr/>
            </a:pP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1-D ocean mixed-layer model, or large-scale ocean models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Was forecast by the data</a:t>
            </a:r>
            <a:r>
              <a:rPr lang="en-US" smtClean="0">
                <a:solidFill>
                  <a:prstClr val="black">
                    <a:lumMod val="95000"/>
                    <a:lumOff val="5000"/>
                  </a:prstClr>
                </a:solidFill>
              </a:rPr>
              <a:t>-assimilative regional </a:t>
            </a: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ocean model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2-D storm surge models inadequate for impact</a:t>
            </a:r>
          </a:p>
        </p:txBody>
      </p:sp>
    </p:spTree>
    <p:extLst>
      <p:ext uri="{BB962C8B-B14F-4D97-AF65-F5344CB8AC3E}">
        <p14:creationId xmlns:p14="http://schemas.microsoft.com/office/powerpoint/2010/main" val="220741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Macintosh HD:Users:new_user:Desktop:irene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943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4" descr="Macintosh HD:Users:new_user:Desktop:sandy1029c_clou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90800"/>
            <a:ext cx="548640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443538" y="0"/>
            <a:ext cx="35369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b="1" dirty="0">
                <a:solidFill>
                  <a:srgbClr val="0000FF"/>
                </a:solidFill>
              </a:rPr>
              <a:t>Hurricane Irene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August </a:t>
            </a:r>
            <a:r>
              <a:rPr lang="en-US" dirty="0" smtClean="0">
                <a:solidFill>
                  <a:srgbClr val="000000"/>
                </a:solidFill>
              </a:rPr>
              <a:t>28, </a:t>
            </a:r>
            <a:r>
              <a:rPr lang="en-US" dirty="0">
                <a:solidFill>
                  <a:srgbClr val="000000"/>
                </a:solidFill>
              </a:rPr>
              <a:t>2011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NOAA/NHC Damage: </a:t>
            </a:r>
          </a:p>
          <a:p>
            <a:pPr algn="ctr" eaLnBrk="0" hangingPunct="0"/>
            <a:r>
              <a:rPr lang="en-US" dirty="0" smtClean="0">
                <a:solidFill>
                  <a:srgbClr val="000000"/>
                </a:solidFill>
              </a:rPr>
              <a:t>#7 </a:t>
            </a:r>
            <a:r>
              <a:rPr lang="en-US" dirty="0">
                <a:solidFill>
                  <a:srgbClr val="000000"/>
                </a:solidFill>
              </a:rPr>
              <a:t>with &gt;$</a:t>
            </a:r>
            <a:r>
              <a:rPr lang="en-US" dirty="0" smtClean="0">
                <a:solidFill>
                  <a:srgbClr val="000000"/>
                </a:solidFill>
              </a:rPr>
              <a:t>16 </a:t>
            </a:r>
            <a:r>
              <a:rPr lang="en-US" dirty="0">
                <a:solidFill>
                  <a:srgbClr val="000000"/>
                </a:solidFill>
              </a:rPr>
              <a:t>Billion.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Track Accurate;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Intensity Over-predicted.</a:t>
            </a: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0" y="3733800"/>
            <a:ext cx="3810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0" hangingPunct="0"/>
            <a:r>
              <a:rPr lang="en-US" b="1" dirty="0">
                <a:solidFill>
                  <a:srgbClr val="0000FF"/>
                </a:solidFill>
              </a:rPr>
              <a:t>Hurricane Sandy</a:t>
            </a:r>
          </a:p>
          <a:p>
            <a:pPr algn="ctr" eaLnBrk="0" hangingPunct="0"/>
            <a:r>
              <a:rPr lang="en-US" dirty="0">
                <a:solidFill>
                  <a:srgbClr val="000000"/>
                </a:solidFill>
              </a:rPr>
              <a:t>October 29, 2012</a:t>
            </a:r>
          </a:p>
          <a:p>
            <a:pPr algn="ctr" eaLnBrk="0" hangingPunct="0"/>
            <a:endParaRPr lang="en-US" sz="800" dirty="0">
              <a:solidFill>
                <a:srgbClr val="00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FF0000"/>
                </a:solidFill>
              </a:rPr>
              <a:t>NOAA/NHC Damage: </a:t>
            </a:r>
          </a:p>
          <a:p>
            <a:pPr algn="ctr" eaLnBrk="0" hangingPunct="0"/>
            <a:r>
              <a:rPr lang="en-US" dirty="0">
                <a:solidFill>
                  <a:srgbClr val="FF0000"/>
                </a:solidFill>
              </a:rPr>
              <a:t>#2 with &gt;$</a:t>
            </a:r>
            <a:r>
              <a:rPr lang="en-US" dirty="0" smtClean="0">
                <a:solidFill>
                  <a:srgbClr val="FF0000"/>
                </a:solidFill>
              </a:rPr>
              <a:t>68 </a:t>
            </a:r>
            <a:r>
              <a:rPr lang="en-US" dirty="0">
                <a:solidFill>
                  <a:srgbClr val="FF0000"/>
                </a:solidFill>
              </a:rPr>
              <a:t>Billion.</a:t>
            </a:r>
          </a:p>
          <a:p>
            <a:pPr algn="ctr" eaLnBrk="0" hangingPunct="0"/>
            <a:endParaRPr lang="en-US" sz="800" dirty="0">
              <a:solidFill>
                <a:srgbClr val="FF0000"/>
              </a:solidFill>
            </a:endParaRPr>
          </a:p>
          <a:p>
            <a:pPr algn="ctr" eaLnBrk="0" hangingPunct="0"/>
            <a:r>
              <a:rPr lang="en-US" dirty="0">
                <a:solidFill>
                  <a:srgbClr val="FF0000"/>
                </a:solidFill>
              </a:rPr>
              <a:t>Track Accurate;</a:t>
            </a:r>
          </a:p>
          <a:p>
            <a:pPr algn="ctr" eaLnBrk="0" hangingPunct="0"/>
            <a:r>
              <a:rPr lang="en-US" dirty="0" smtClean="0">
                <a:solidFill>
                  <a:srgbClr val="FF0000"/>
                </a:solidFill>
              </a:rPr>
              <a:t>Impact </a:t>
            </a:r>
            <a:r>
              <a:rPr lang="en-US" dirty="0">
                <a:solidFill>
                  <a:srgbClr val="FF0000"/>
                </a:solidFill>
              </a:rPr>
              <a:t>Under-</a:t>
            </a:r>
            <a:r>
              <a:rPr lang="en-US" dirty="0" smtClean="0">
                <a:solidFill>
                  <a:srgbClr val="FF0000"/>
                </a:solidFill>
              </a:rPr>
              <a:t>predicted.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3" name="Left Arrow 4"/>
          <p:cNvSpPr>
            <a:spLocks noChangeArrowheads="1"/>
          </p:cNvSpPr>
          <p:nvPr/>
        </p:nvSpPr>
        <p:spPr bwMode="auto">
          <a:xfrm>
            <a:off x="5486400" y="1524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7414" name="Left Arrow 9"/>
          <p:cNvSpPr>
            <a:spLocks noChangeArrowheads="1"/>
          </p:cNvSpPr>
          <p:nvPr/>
        </p:nvSpPr>
        <p:spPr bwMode="auto">
          <a:xfrm flipH="1">
            <a:off x="3200400" y="38862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167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andy_con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81025"/>
            <a:ext cx="9144000" cy="5695950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2225" y="0"/>
            <a:ext cx="9121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/>
                <a:cs typeface="Times New Roman"/>
              </a:rPr>
              <a:t>Hurricane Sandy: 5 Day Track Uncertainty Cone</a:t>
            </a:r>
          </a:p>
        </p:txBody>
      </p:sp>
      <p:pic>
        <p:nvPicPr>
          <p:cNvPr id="4" name="Picture 3" descr="hurricane_sandy_block_v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684"/>
            <a:ext cx="4649316" cy="26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80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31556" cy="3111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0" y="2743200"/>
            <a:ext cx="4673600" cy="3505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1"/>
            <a:ext cx="3657600" cy="2766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/>
          <a:srcRect l="1715" r="1"/>
          <a:stretch/>
        </p:blipFill>
        <p:spPr>
          <a:xfrm>
            <a:off x="0" y="3124200"/>
            <a:ext cx="4495800" cy="31242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690149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3" descr="Screen Shot 2012-11-13 at 9.5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2169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TextBox 5"/>
          <p:cNvSpPr txBox="1">
            <a:spLocks noChangeArrowheads="1"/>
          </p:cNvSpPr>
          <p:nvPr/>
        </p:nvSpPr>
        <p:spPr bwMode="auto">
          <a:xfrm>
            <a:off x="0" y="0"/>
            <a:ext cx="91440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>
                <a:solidFill>
                  <a:prstClr val="black"/>
                </a:solidFill>
              </a:rPr>
              <a:t>First Warning for Hurricane Sandy:</a:t>
            </a:r>
          </a:p>
          <a:p>
            <a:pPr algn="ctr" eaLnBrk="1" hangingPunct="1"/>
            <a:r>
              <a:rPr lang="en-US" sz="3600">
                <a:solidFill>
                  <a:prstClr val="black"/>
                </a:solidFill>
              </a:rPr>
              <a:t>Monday, Oct 22, 1-week prior to landfall</a:t>
            </a:r>
          </a:p>
        </p:txBody>
      </p:sp>
      <p:sp>
        <p:nvSpPr>
          <p:cNvPr id="38915" name="TextBox 6"/>
          <p:cNvSpPr txBox="1">
            <a:spLocks noChangeArrowheads="1"/>
          </p:cNvSpPr>
          <p:nvPr/>
        </p:nvSpPr>
        <p:spPr bwMode="auto">
          <a:xfrm>
            <a:off x="2743200" y="5724525"/>
            <a:ext cx="6400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 i="1" dirty="0">
                <a:solidFill>
                  <a:srgbClr val="FF0000"/>
                </a:solidFill>
              </a:rPr>
              <a:t>IOOS Response: Prepare the Network</a:t>
            </a:r>
          </a:p>
        </p:txBody>
      </p:sp>
    </p:spTree>
    <p:extLst>
      <p:ext uri="{BB962C8B-B14F-4D97-AF65-F5344CB8AC3E}">
        <p14:creationId xmlns:p14="http://schemas.microsoft.com/office/powerpoint/2010/main" val="675563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 descr="aquadopp beam mapp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08"/>
          <a:stretch>
            <a:fillRect/>
          </a:stretch>
        </p:blipFill>
        <p:spPr bwMode="auto">
          <a:xfrm>
            <a:off x="3613150" y="2568685"/>
            <a:ext cx="1673225" cy="354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IMG_30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44" b="21387"/>
          <a:stretch>
            <a:fillRect/>
          </a:stretch>
        </p:blipFill>
        <p:spPr bwMode="auto">
          <a:xfrm>
            <a:off x="238125" y="574675"/>
            <a:ext cx="4191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 descr="Logo_butt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62" y="784225"/>
            <a:ext cx="1544638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3049" y="555625"/>
            <a:ext cx="2950951" cy="201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2555875"/>
            <a:ext cx="29591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sediment_track_ru23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4485" r="8075" b="5621"/>
          <a:stretch/>
        </p:blipFill>
        <p:spPr bwMode="auto">
          <a:xfrm>
            <a:off x="5403331" y="3127376"/>
            <a:ext cx="3740669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glider_AQ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830" y="3366558"/>
            <a:ext cx="3032810" cy="271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8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Prepare and Launch the Storm Glider</a:t>
            </a:r>
            <a:endParaRPr lang="en-US" sz="2800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0671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sandy1027a_cone_codar_glide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3"/>
          <a:stretch/>
        </p:blipFill>
        <p:spPr bwMode="auto">
          <a:xfrm>
            <a:off x="0" y="0"/>
            <a:ext cx="91440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TextBox 2"/>
          <p:cNvSpPr txBox="1">
            <a:spLocks noChangeArrowheads="1"/>
          </p:cNvSpPr>
          <p:nvPr/>
        </p:nvSpPr>
        <p:spPr bwMode="auto">
          <a:xfrm>
            <a:off x="2133600" y="0"/>
            <a:ext cx="66294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6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Superstorm Sandy: 2 Days Before Landfall</a:t>
            </a:r>
            <a:endParaRPr lang="en-US" sz="26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7" descr="RU23_tem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r="5105"/>
          <a:stretch/>
        </p:blipFill>
        <p:spPr bwMode="auto">
          <a:xfrm>
            <a:off x="4909705" y="4495800"/>
            <a:ext cx="4208895" cy="175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 bwMode="auto">
          <a:xfrm flipV="1">
            <a:off x="6134100" y="4724400"/>
            <a:ext cx="0" cy="914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sandy1028b_radar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/>
          <a:stretch/>
        </p:blipFill>
        <p:spPr bwMode="auto">
          <a:xfrm>
            <a:off x="0" y="0"/>
            <a:ext cx="9144000" cy="624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133600" y="0"/>
            <a:ext cx="66294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6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Superstorm Sandy: 1 Day Before Landfall</a:t>
            </a:r>
            <a:endParaRPr lang="en-US" sz="26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7" descr="RU23_tem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r="5105"/>
          <a:stretch/>
        </p:blipFill>
        <p:spPr bwMode="auto">
          <a:xfrm>
            <a:off x="4909705" y="4495800"/>
            <a:ext cx="4208895" cy="175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 bwMode="auto">
          <a:xfrm flipV="1">
            <a:off x="6451600" y="4711700"/>
            <a:ext cx="0" cy="914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sandy1029c_MAB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/>
          <a:stretch/>
        </p:blipFill>
        <p:spPr bwMode="auto">
          <a:xfrm>
            <a:off x="0" y="0"/>
            <a:ext cx="91440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828800" y="0"/>
            <a:ext cx="66294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6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Superstorm Sandy: Morning Before Landfall</a:t>
            </a:r>
            <a:endParaRPr lang="en-US" sz="26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7" descr="RU23_tem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r="5105"/>
          <a:stretch/>
        </p:blipFill>
        <p:spPr bwMode="auto">
          <a:xfrm>
            <a:off x="4909705" y="4495800"/>
            <a:ext cx="4208895" cy="175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 bwMode="auto">
          <a:xfrm flipV="1">
            <a:off x="6604000" y="4724400"/>
            <a:ext cx="0" cy="914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sandy1029f_landfal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1"/>
          <a:stretch/>
        </p:blipFill>
        <p:spPr bwMode="auto">
          <a:xfrm>
            <a:off x="-1" y="0"/>
            <a:ext cx="9144001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828800" y="0"/>
            <a:ext cx="66294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6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Superstorm Sandy: Landfall (20:00 Local)</a:t>
            </a:r>
            <a:endParaRPr lang="en-US" sz="2600" b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 descr="RU23_tem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r="5105"/>
          <a:stretch/>
        </p:blipFill>
        <p:spPr bwMode="auto">
          <a:xfrm>
            <a:off x="0" y="4495800"/>
            <a:ext cx="4208895" cy="175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 flipV="1">
            <a:off x="1872095" y="4724400"/>
            <a:ext cx="0" cy="914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3" descr="nj coa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0"/>
            <a:ext cx="9144000" cy="56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58" name="Group 4"/>
          <p:cNvGrpSpPr>
            <a:grpSpLocks/>
          </p:cNvGrpSpPr>
          <p:nvPr/>
        </p:nvGrpSpPr>
        <p:grpSpPr bwMode="auto">
          <a:xfrm>
            <a:off x="-63498" y="762000"/>
            <a:ext cx="2501900" cy="3429000"/>
            <a:chOff x="7105019" y="2590800"/>
            <a:chExt cx="1718797" cy="2209800"/>
          </a:xfrm>
        </p:grpSpPr>
        <p:pic>
          <p:nvPicPr>
            <p:cNvPr id="6" name="Picture 6" descr="http://farm9.staticflickr.com/8345/8180737108_7f826208c7_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48643" y="2590800"/>
              <a:ext cx="1675173" cy="2209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5065" name="TextBox 6"/>
            <p:cNvSpPr txBox="1">
              <a:spLocks noChangeArrowheads="1"/>
            </p:cNvSpPr>
            <p:nvPr/>
          </p:nvSpPr>
          <p:spPr bwMode="auto">
            <a:xfrm>
              <a:off x="8001000" y="2590800"/>
              <a:ext cx="697862" cy="272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Keyport</a:t>
              </a:r>
            </a:p>
          </p:txBody>
        </p:sp>
        <p:sp>
          <p:nvSpPr>
            <p:cNvPr id="45066" name="TextBox 7"/>
            <p:cNvSpPr txBox="1">
              <a:spLocks noChangeArrowheads="1"/>
            </p:cNvSpPr>
            <p:nvPr/>
          </p:nvSpPr>
          <p:spPr bwMode="auto">
            <a:xfrm>
              <a:off x="7105019" y="2762673"/>
              <a:ext cx="558558" cy="218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dirty="0" smtClean="0">
                  <a:solidFill>
                    <a:srgbClr val="FFFF00"/>
                  </a:solidFill>
                </a:rPr>
                <a:t>Sandy</a:t>
              </a:r>
              <a:endParaRPr lang="en-US" sz="1600" b="1" dirty="0">
                <a:solidFill>
                  <a:srgbClr val="FFFF00"/>
                </a:solidFill>
              </a:endParaRPr>
            </a:p>
          </p:txBody>
        </p:sp>
        <p:sp>
          <p:nvSpPr>
            <p:cNvPr id="45067" name="TextBox 8"/>
            <p:cNvSpPr txBox="1">
              <a:spLocks noChangeArrowheads="1"/>
            </p:cNvSpPr>
            <p:nvPr/>
          </p:nvSpPr>
          <p:spPr bwMode="auto">
            <a:xfrm>
              <a:off x="7139918" y="4137661"/>
              <a:ext cx="463781" cy="218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b="1" dirty="0" smtClean="0">
                  <a:solidFill>
                    <a:srgbClr val="FFFF00"/>
                  </a:solidFill>
                </a:rPr>
                <a:t>Irene</a:t>
              </a:r>
              <a:endParaRPr lang="en-US" sz="1600" b="1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0" name="Picture 2" descr="http://farm9.staticflickr.com/8484/8180752094_d292abd944_c.jpg"/>
          <p:cNvPicPr>
            <a:picLocks noChangeAspect="1" noChangeArrowheads="1"/>
          </p:cNvPicPr>
          <p:nvPr/>
        </p:nvPicPr>
        <p:blipFill>
          <a:blip r:embed="rId4" cstate="print"/>
          <a:srcRect l="8333" t="3738"/>
          <a:stretch>
            <a:fillRect/>
          </a:stretch>
        </p:blipFill>
        <p:spPr bwMode="auto">
          <a:xfrm>
            <a:off x="6161088" y="4514850"/>
            <a:ext cx="2971800" cy="2319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5060" name="Straight Arrow Connector 11"/>
          <p:cNvCxnSpPr>
            <a:cxnSpLocks noChangeShapeType="1"/>
          </p:cNvCxnSpPr>
          <p:nvPr/>
        </p:nvCxnSpPr>
        <p:spPr bwMode="auto">
          <a:xfrm flipH="1">
            <a:off x="5257800" y="3581400"/>
            <a:ext cx="1219200" cy="9906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1" name="TextBox 15"/>
          <p:cNvSpPr txBox="1">
            <a:spLocks noChangeArrowheads="1"/>
          </p:cNvSpPr>
          <p:nvPr/>
        </p:nvSpPr>
        <p:spPr bwMode="auto">
          <a:xfrm>
            <a:off x="-228600" y="0"/>
            <a:ext cx="556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HF Radar Storm Damage</a:t>
            </a:r>
          </a:p>
        </p:txBody>
      </p:sp>
      <p:sp>
        <p:nvSpPr>
          <p:cNvPr id="45062" name="TextBox 16"/>
          <p:cNvSpPr txBox="1">
            <a:spLocks noChangeArrowheads="1"/>
          </p:cNvSpPr>
          <p:nvPr/>
        </p:nvSpPr>
        <p:spPr bwMode="auto">
          <a:xfrm>
            <a:off x="6883400" y="2819400"/>
            <a:ext cx="2286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HF Radar Shed floats 0.85 km across barrier island &amp; river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45063" name="Picture 17" descr="imag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62"/>
          <a:stretch>
            <a:fillRect/>
          </a:stretch>
        </p:blipFill>
        <p:spPr bwMode="auto">
          <a:xfrm>
            <a:off x="5092700" y="0"/>
            <a:ext cx="40513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22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8"/>
          <p:cNvGrpSpPr>
            <a:grpSpLocks/>
          </p:cNvGrpSpPr>
          <p:nvPr/>
        </p:nvGrpSpPr>
        <p:grpSpPr bwMode="auto">
          <a:xfrm>
            <a:off x="152401" y="937228"/>
            <a:ext cx="3853461" cy="2761647"/>
            <a:chOff x="647700" y="762000"/>
            <a:chExt cx="7937500" cy="4838700"/>
          </a:xfrm>
        </p:grpSpPr>
        <p:pic>
          <p:nvPicPr>
            <p:cNvPr id="51207" name="Picture 6" descr="mts_sandy_temp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3" r="6166" b="6073"/>
            <a:stretch>
              <a:fillRect/>
            </a:stretch>
          </p:blipFill>
          <p:spPr bwMode="auto">
            <a:xfrm>
              <a:off x="647700" y="762000"/>
              <a:ext cx="7937500" cy="483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Straight Connector 3"/>
            <p:cNvCxnSpPr/>
            <p:nvPr/>
          </p:nvCxnSpPr>
          <p:spPr>
            <a:xfrm flipH="1">
              <a:off x="3954992" y="1324640"/>
              <a:ext cx="8269" cy="3364116"/>
            </a:xfrm>
            <a:prstGeom prst="line">
              <a:avLst/>
            </a:prstGeom>
            <a:ln w="60325">
              <a:solidFill>
                <a:srgbClr val="008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5410200" y="1324640"/>
              <a:ext cx="0" cy="3375837"/>
            </a:xfrm>
            <a:prstGeom prst="line">
              <a:avLst/>
            </a:prstGeom>
            <a:ln w="60325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03" name="Picture 4" descr="mts_srf_botto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11029"/>
          <a:stretch>
            <a:fillRect/>
          </a:stretch>
        </p:blipFill>
        <p:spPr bwMode="auto">
          <a:xfrm>
            <a:off x="250826" y="3433658"/>
            <a:ext cx="3178174" cy="263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1731386" y="3725361"/>
            <a:ext cx="14864" cy="1672139"/>
          </a:xfrm>
          <a:prstGeom prst="line">
            <a:avLst/>
          </a:prstGeom>
          <a:ln w="60325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428875" y="3682558"/>
            <a:ext cx="9526" cy="1714942"/>
          </a:xfrm>
          <a:prstGeom prst="line">
            <a:avLst/>
          </a:prstGeom>
          <a:ln w="603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28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Glider Observations of Subsurface </a:t>
            </a:r>
            <a:r>
              <a:rPr lang="en-US" sz="2800" b="1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</a:t>
            </a:r>
            <a:r>
              <a:rPr lang="en-US" sz="28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esponse</a:t>
            </a:r>
            <a:endParaRPr lang="en-US" sz="2800" b="1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12" name="Group 6"/>
          <p:cNvGrpSpPr>
            <a:grpSpLocks/>
          </p:cNvGrpSpPr>
          <p:nvPr/>
        </p:nvGrpSpPr>
        <p:grpSpPr bwMode="auto">
          <a:xfrm>
            <a:off x="4189233" y="920750"/>
            <a:ext cx="4954767" cy="5289549"/>
            <a:chOff x="4415542" y="1"/>
            <a:chExt cx="4578249" cy="5200864"/>
          </a:xfrm>
        </p:grpSpPr>
        <p:pic>
          <p:nvPicPr>
            <p:cNvPr id="15" name="Picture 7" descr="mts_detide_along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5542" y="1"/>
              <a:ext cx="4578249" cy="3017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 descr="mts_detide_cross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64"/>
            <a:stretch>
              <a:fillRect/>
            </a:stretch>
          </p:blipFill>
          <p:spPr bwMode="auto">
            <a:xfrm>
              <a:off x="4415542" y="2348151"/>
              <a:ext cx="4578249" cy="2852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7" name="Straight Connector 16"/>
          <p:cNvCxnSpPr/>
          <p:nvPr/>
        </p:nvCxnSpPr>
        <p:spPr>
          <a:xfrm>
            <a:off x="6318250" y="1317625"/>
            <a:ext cx="15875" cy="4127500"/>
          </a:xfrm>
          <a:prstGeom prst="line">
            <a:avLst/>
          </a:prstGeom>
          <a:ln w="60325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127875" y="1335550"/>
            <a:ext cx="12701" cy="4125450"/>
          </a:xfrm>
          <a:prstGeom prst="line">
            <a:avLst/>
          </a:prstGeom>
          <a:ln w="603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6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269875"/>
            <a:ext cx="9144000" cy="59436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9395" name="Group 6"/>
          <p:cNvGrpSpPr>
            <a:grpSpLocks/>
          </p:cNvGrpSpPr>
          <p:nvPr/>
        </p:nvGrpSpPr>
        <p:grpSpPr bwMode="auto">
          <a:xfrm>
            <a:off x="76200" y="346075"/>
            <a:ext cx="4495800" cy="5715000"/>
            <a:chOff x="17159" y="0"/>
            <a:chExt cx="6402087" cy="6858000"/>
          </a:xfrm>
        </p:grpSpPr>
        <p:pic>
          <p:nvPicPr>
            <p:cNvPr id="59406" name="Picture 7" descr="sandy_N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0" t="3996"/>
            <a:stretch>
              <a:fillRect/>
            </a:stretch>
          </p:blipFill>
          <p:spPr bwMode="auto">
            <a:xfrm>
              <a:off x="17159" y="0"/>
              <a:ext cx="6402087" cy="3852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7" name="Picture 8" descr="sandy_vel_shea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97" t="7961" r="8505" b="7889"/>
            <a:stretch>
              <a:fillRect/>
            </a:stretch>
          </p:blipFill>
          <p:spPr bwMode="auto">
            <a:xfrm>
              <a:off x="17160" y="2934545"/>
              <a:ext cx="6093143" cy="392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9396" name="Picture 11" descr="mts_Sandy_Bulk_Richards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t="3284" r="11327"/>
          <a:stretch>
            <a:fillRect/>
          </a:stretch>
        </p:blipFill>
        <p:spPr bwMode="auto">
          <a:xfrm>
            <a:off x="4413250" y="2570163"/>
            <a:ext cx="4187825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Box 10"/>
          <p:cNvSpPr txBox="1">
            <a:spLocks noChangeArrowheads="1"/>
          </p:cNvSpPr>
          <p:nvPr/>
        </p:nvSpPr>
        <p:spPr bwMode="auto">
          <a:xfrm>
            <a:off x="5105400" y="1717675"/>
            <a:ext cx="3352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prstClr val="black"/>
                </a:solidFill>
              </a:rPr>
              <a:t>R</a:t>
            </a:r>
            <a:r>
              <a:rPr lang="en-US" sz="1800" baseline="-25000">
                <a:solidFill>
                  <a:prstClr val="black"/>
                </a:solidFill>
              </a:rPr>
              <a:t>b </a:t>
            </a:r>
            <a:r>
              <a:rPr lang="en-US" sz="1800">
                <a:solidFill>
                  <a:prstClr val="black"/>
                </a:solidFill>
              </a:rPr>
              <a:t>&gt; 1 Stable</a:t>
            </a:r>
          </a:p>
          <a:p>
            <a:pPr eaLnBrk="1" hangingPunct="1"/>
            <a:endParaRPr lang="en-US" sz="1800" baseline="-25000">
              <a:solidFill>
                <a:prstClr val="black"/>
              </a:solidFill>
            </a:endParaRPr>
          </a:p>
          <a:p>
            <a:pPr eaLnBrk="1" hangingPunct="1"/>
            <a:r>
              <a:rPr lang="en-US" sz="1800">
                <a:solidFill>
                  <a:prstClr val="black"/>
                </a:solidFill>
              </a:rPr>
              <a:t>R</a:t>
            </a:r>
            <a:r>
              <a:rPr lang="en-US" sz="1800" baseline="-25000">
                <a:solidFill>
                  <a:prstClr val="black"/>
                </a:solidFill>
              </a:rPr>
              <a:t>b </a:t>
            </a:r>
            <a:r>
              <a:rPr lang="en-US" sz="1800">
                <a:solidFill>
                  <a:prstClr val="black"/>
                </a:solidFill>
              </a:rPr>
              <a:t>&lt; 0.25 unstable</a:t>
            </a:r>
          </a:p>
          <a:p>
            <a:pPr eaLnBrk="1" hangingPunct="1"/>
            <a:endParaRPr lang="en-US" sz="1800" baseline="-25000">
              <a:solidFill>
                <a:prstClr val="black"/>
              </a:solidFill>
            </a:endParaRPr>
          </a:p>
          <a:p>
            <a:pPr eaLnBrk="1" hangingPunct="1"/>
            <a:endParaRPr lang="en-US" sz="1800" baseline="-25000">
              <a:solidFill>
                <a:prstClr val="black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590800" y="650875"/>
            <a:ext cx="0" cy="4724400"/>
          </a:xfrm>
          <a:prstGeom prst="line">
            <a:avLst/>
          </a:prstGeom>
          <a:ln w="603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28800" y="650875"/>
            <a:ext cx="0" cy="4724400"/>
          </a:xfrm>
          <a:prstGeom prst="line">
            <a:avLst/>
          </a:prstGeom>
          <a:ln w="60325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959350" y="3622675"/>
            <a:ext cx="358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59350" y="3927475"/>
            <a:ext cx="358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402" name="Rectangle 3"/>
          <p:cNvSpPr>
            <a:spLocks noChangeArrowheads="1"/>
          </p:cNvSpPr>
          <p:nvPr/>
        </p:nvSpPr>
        <p:spPr bwMode="auto">
          <a:xfrm>
            <a:off x="8480425" y="3698875"/>
            <a:ext cx="50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.25</a:t>
            </a:r>
          </a:p>
        </p:txBody>
      </p:sp>
      <p:sp>
        <p:nvSpPr>
          <p:cNvPr id="59403" name="Rectangle 17"/>
          <p:cNvSpPr>
            <a:spLocks noChangeArrowheads="1"/>
          </p:cNvSpPr>
          <p:nvPr/>
        </p:nvSpPr>
        <p:spPr bwMode="auto">
          <a:xfrm>
            <a:off x="8464550" y="339407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1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407150" y="2860675"/>
            <a:ext cx="0" cy="2362200"/>
          </a:xfrm>
          <a:prstGeom prst="line">
            <a:avLst/>
          </a:prstGeom>
          <a:ln w="25400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9" descr="bulk_richardson_eq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79450"/>
            <a:ext cx="26289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429125" y="0"/>
            <a:ext cx="4714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2800" b="1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Glider-derived Mixing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6289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285750"/>
            <a:ext cx="9144000" cy="59436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9395" name="Group 6"/>
          <p:cNvGrpSpPr>
            <a:grpSpLocks/>
          </p:cNvGrpSpPr>
          <p:nvPr/>
        </p:nvGrpSpPr>
        <p:grpSpPr bwMode="auto">
          <a:xfrm>
            <a:off x="76200" y="346075"/>
            <a:ext cx="4495800" cy="5715000"/>
            <a:chOff x="17159" y="0"/>
            <a:chExt cx="6402087" cy="6858000"/>
          </a:xfrm>
        </p:grpSpPr>
        <p:pic>
          <p:nvPicPr>
            <p:cNvPr id="59406" name="Picture 7" descr="sandy_N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0" t="3996"/>
            <a:stretch>
              <a:fillRect/>
            </a:stretch>
          </p:blipFill>
          <p:spPr bwMode="auto">
            <a:xfrm>
              <a:off x="17159" y="0"/>
              <a:ext cx="6402087" cy="3852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7" name="Picture 8" descr="sandy_vel_shea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97" t="7961" r="8505" b="7889"/>
            <a:stretch>
              <a:fillRect/>
            </a:stretch>
          </p:blipFill>
          <p:spPr bwMode="auto">
            <a:xfrm>
              <a:off x="17160" y="2934545"/>
              <a:ext cx="6093143" cy="392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9396" name="Picture 11" descr="mts_Sandy_Bulk_Richards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t="3284" r="11327"/>
          <a:stretch>
            <a:fillRect/>
          </a:stretch>
        </p:blipFill>
        <p:spPr bwMode="auto">
          <a:xfrm>
            <a:off x="4413250" y="2570163"/>
            <a:ext cx="4187825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Box 10"/>
          <p:cNvSpPr txBox="1">
            <a:spLocks noChangeArrowheads="1"/>
          </p:cNvSpPr>
          <p:nvPr/>
        </p:nvSpPr>
        <p:spPr bwMode="auto">
          <a:xfrm>
            <a:off x="5105400" y="1717675"/>
            <a:ext cx="3352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prstClr val="black"/>
                </a:solidFill>
              </a:rPr>
              <a:t>R</a:t>
            </a:r>
            <a:r>
              <a:rPr lang="en-US" sz="1800" baseline="-25000">
                <a:solidFill>
                  <a:prstClr val="black"/>
                </a:solidFill>
              </a:rPr>
              <a:t>b </a:t>
            </a:r>
            <a:r>
              <a:rPr lang="en-US" sz="1800">
                <a:solidFill>
                  <a:prstClr val="black"/>
                </a:solidFill>
              </a:rPr>
              <a:t>&gt; 1 Stable</a:t>
            </a:r>
          </a:p>
          <a:p>
            <a:pPr eaLnBrk="1" hangingPunct="1"/>
            <a:endParaRPr lang="en-US" sz="1800" baseline="-25000">
              <a:solidFill>
                <a:prstClr val="black"/>
              </a:solidFill>
            </a:endParaRPr>
          </a:p>
          <a:p>
            <a:pPr eaLnBrk="1" hangingPunct="1"/>
            <a:r>
              <a:rPr lang="en-US" sz="1800">
                <a:solidFill>
                  <a:prstClr val="black"/>
                </a:solidFill>
              </a:rPr>
              <a:t>R</a:t>
            </a:r>
            <a:r>
              <a:rPr lang="en-US" sz="1800" baseline="-25000">
                <a:solidFill>
                  <a:prstClr val="black"/>
                </a:solidFill>
              </a:rPr>
              <a:t>b </a:t>
            </a:r>
            <a:r>
              <a:rPr lang="en-US" sz="1800">
                <a:solidFill>
                  <a:prstClr val="black"/>
                </a:solidFill>
              </a:rPr>
              <a:t>&lt; 0.25 unstable</a:t>
            </a:r>
          </a:p>
          <a:p>
            <a:pPr eaLnBrk="1" hangingPunct="1"/>
            <a:endParaRPr lang="en-US" sz="1800" baseline="-25000">
              <a:solidFill>
                <a:prstClr val="black"/>
              </a:solidFill>
            </a:endParaRPr>
          </a:p>
          <a:p>
            <a:pPr eaLnBrk="1" hangingPunct="1"/>
            <a:endParaRPr lang="en-US" sz="1800" baseline="-25000">
              <a:solidFill>
                <a:prstClr val="black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590800" y="650875"/>
            <a:ext cx="0" cy="4724400"/>
          </a:xfrm>
          <a:prstGeom prst="line">
            <a:avLst/>
          </a:prstGeom>
          <a:ln w="603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28800" y="650875"/>
            <a:ext cx="0" cy="4724400"/>
          </a:xfrm>
          <a:prstGeom prst="line">
            <a:avLst/>
          </a:prstGeom>
          <a:ln w="60325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959350" y="3622675"/>
            <a:ext cx="358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59350" y="3927475"/>
            <a:ext cx="358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402" name="Rectangle 3"/>
          <p:cNvSpPr>
            <a:spLocks noChangeArrowheads="1"/>
          </p:cNvSpPr>
          <p:nvPr/>
        </p:nvSpPr>
        <p:spPr bwMode="auto">
          <a:xfrm>
            <a:off x="8480425" y="3698875"/>
            <a:ext cx="50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.25</a:t>
            </a:r>
          </a:p>
        </p:txBody>
      </p:sp>
      <p:sp>
        <p:nvSpPr>
          <p:cNvPr id="59403" name="Rectangle 17"/>
          <p:cNvSpPr>
            <a:spLocks noChangeArrowheads="1"/>
          </p:cNvSpPr>
          <p:nvPr/>
        </p:nvSpPr>
        <p:spPr bwMode="auto">
          <a:xfrm>
            <a:off x="8464550" y="339407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1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407150" y="2860675"/>
            <a:ext cx="0" cy="2362200"/>
          </a:xfrm>
          <a:prstGeom prst="line">
            <a:avLst/>
          </a:prstGeom>
          <a:ln w="25400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9" descr="bulk_richardson_eq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41325"/>
            <a:ext cx="26289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sandy_RU23_bb3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85"/>
          <a:stretch/>
        </p:blipFill>
        <p:spPr>
          <a:xfrm>
            <a:off x="3969448" y="-190500"/>
            <a:ext cx="5555552" cy="28494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68875" y="777875"/>
            <a:ext cx="1352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white"/>
                </a:solidFill>
                <a:ea typeface="ＭＳ Ｐゴシック" charset="-128"/>
                <a:cs typeface="ＭＳ Ｐゴシック" charset="-128"/>
              </a:rPr>
              <a:t>Suspended</a:t>
            </a:r>
          </a:p>
          <a:p>
            <a:pPr eaLnBrk="1" hangingPunct="1"/>
            <a:r>
              <a:rPr lang="en-US" sz="1800" dirty="0" smtClean="0">
                <a:solidFill>
                  <a:prstClr val="white"/>
                </a:solidFill>
                <a:ea typeface="ＭＳ Ｐゴシック" charset="-128"/>
                <a:cs typeface="ＭＳ Ｐゴシック" charset="-128"/>
              </a:rPr>
              <a:t>Sediment</a:t>
            </a:r>
            <a:endParaRPr lang="en-US" sz="1800" dirty="0">
              <a:solidFill>
                <a:prstClr val="white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52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" descr="Screen Shot 2012-11-14 at 11.01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88"/>
            <a:ext cx="9144000" cy="61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TextBox 4"/>
          <p:cNvSpPr txBox="1">
            <a:spLocks noChangeArrowheads="1"/>
          </p:cNvSpPr>
          <p:nvPr/>
        </p:nvSpPr>
        <p:spPr bwMode="auto">
          <a:xfrm>
            <a:off x="381000" y="228600"/>
            <a:ext cx="8047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b="1">
                <a:solidFill>
                  <a:srgbClr val="FFFFFF"/>
                </a:solidFill>
              </a:rPr>
              <a:t>Hurricane Sandy Track Forecasts &amp; Hindcasts</a:t>
            </a:r>
          </a:p>
        </p:txBody>
      </p:sp>
    </p:spTree>
    <p:extLst>
      <p:ext uri="{BB962C8B-B14F-4D97-AF65-F5344CB8AC3E}">
        <p14:creationId xmlns:p14="http://schemas.microsoft.com/office/powerpoint/2010/main" val="2319769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81679" y="510442"/>
          <a:ext cx="8580641" cy="5837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226" name="TextBox 2"/>
          <p:cNvSpPr txBox="1">
            <a:spLocks noChangeArrowheads="1"/>
          </p:cNvSpPr>
          <p:nvPr/>
        </p:nvSpPr>
        <p:spPr bwMode="auto">
          <a:xfrm>
            <a:off x="1600200" y="10180"/>
            <a:ext cx="59554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3366FF"/>
                </a:solidFill>
                <a:latin typeface="Times New Roman"/>
                <a:cs typeface="Times New Roman"/>
              </a:rPr>
              <a:t>Hurricane Sandy </a:t>
            </a:r>
            <a:r>
              <a:rPr lang="en-US" sz="2800" b="1" dirty="0" err="1">
                <a:solidFill>
                  <a:srgbClr val="3366FF"/>
                </a:solidFill>
                <a:latin typeface="Times New Roman"/>
                <a:cs typeface="Times New Roman"/>
              </a:rPr>
              <a:t>Hindcast</a:t>
            </a:r>
            <a:r>
              <a:rPr lang="en-US" sz="2800" b="1" dirty="0">
                <a:solidFill>
                  <a:srgbClr val="3366FF"/>
                </a:solidFill>
                <a:latin typeface="Times New Roman"/>
                <a:cs typeface="Times New Roman"/>
              </a:rPr>
              <a:t>:  Intensity</a:t>
            </a:r>
          </a:p>
        </p:txBody>
      </p:sp>
    </p:spTree>
    <p:extLst>
      <p:ext uri="{BB962C8B-B14F-4D97-AF65-F5344CB8AC3E}">
        <p14:creationId xmlns:p14="http://schemas.microsoft.com/office/powerpoint/2010/main" val="3329733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44000" cy="59321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Sandy Surge Prediction based on </a:t>
            </a:r>
            <a:r>
              <a:rPr lang="en-US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NCEP’s NAM </a:t>
            </a:r>
            <a:r>
              <a:rPr lang="en-US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model</a:t>
            </a:r>
            <a:endParaRPr lang="en-US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1875" y="4524375"/>
            <a:ext cx="2476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From Alan Blumberg</a:t>
            </a:r>
          </a:p>
          <a:p>
            <a:pPr eaLnBrk="1" hangingPunct="1"/>
            <a:endParaRPr lang="en-US" sz="1800" dirty="0" smtClean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Stevens Institute of Technology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6657975" y="2270125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6657975" y="1828800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7178675" y="2065893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Forecast</a:t>
            </a:r>
            <a:endParaRPr lang="en-US" sz="1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9931" y="165100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Observed</a:t>
            </a:r>
            <a:endParaRPr lang="en-US" sz="1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93520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44000" cy="59321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Sandy Surge Prediction based on Rutgers WRF model</a:t>
            </a:r>
            <a:endParaRPr lang="en-US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1875" y="4524375"/>
            <a:ext cx="2476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From Alan Blumberg</a:t>
            </a:r>
          </a:p>
          <a:p>
            <a:pPr eaLnBrk="1" hangingPunct="1"/>
            <a:endParaRPr lang="en-US" sz="1800" dirty="0" smtClean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Stevens Institute of Technology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6667500" y="2063750"/>
            <a:ext cx="523875" cy="2063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>
            <a:off x="6657975" y="1828800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7178675" y="2065893"/>
            <a:ext cx="106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Hindcast</a:t>
            </a:r>
            <a:endParaRPr lang="en-US" sz="1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9931" y="165100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Observed</a:t>
            </a:r>
            <a:endParaRPr lang="en-US" sz="18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3106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10-21 at 5.09.47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/>
          <a:stretch/>
        </p:blipFill>
        <p:spPr>
          <a:xfrm>
            <a:off x="1028726" y="428625"/>
            <a:ext cx="7337400" cy="5762625"/>
          </a:xfrm>
          <a:prstGeom prst="rect">
            <a:avLst/>
          </a:prstGeom>
        </p:spPr>
      </p:pic>
      <p:pic>
        <p:nvPicPr>
          <p:cNvPr id="5" name="Picture 9" descr="stevens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889000"/>
            <a:ext cx="16002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0" y="5794375"/>
            <a:ext cx="6137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From Alan Blumberg (Stevens) and 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G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reg </a:t>
            </a:r>
            <a:r>
              <a:rPr lang="en-US" sz="1800" dirty="0" err="1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Seroka</a:t>
            </a:r>
            <a:r>
              <a:rPr lang="en-US" sz="1800" dirty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(Rutgers)</a:t>
            </a:r>
            <a:endParaRPr lang="en-US" sz="1800" dirty="0">
              <a:solidFill>
                <a:prstClr val="black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Sandy Surge Prediction based on W</a:t>
            </a:r>
            <a:r>
              <a:rPr lang="en-US" b="1" dirty="0" smtClean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arm SST from Irene</a:t>
            </a:r>
            <a:endParaRPr lang="en-US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495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3" descr="Macintosh HD:Users:new_user:Desktop:irene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943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4" name="Picture 4" descr="Macintosh HD:Users:new_user:Desktop:sandy1029c_clou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90800"/>
            <a:ext cx="5486400" cy="36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486400" y="0"/>
            <a:ext cx="36576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 smtClean="0"/>
              <a:t>Hurricane Irene</a:t>
            </a:r>
          </a:p>
          <a:p>
            <a:pPr algn="ctr">
              <a:defRPr/>
            </a:pPr>
            <a:r>
              <a:rPr lang="en-US" dirty="0" smtClean="0"/>
              <a:t>August 28, 2011</a:t>
            </a:r>
          </a:p>
          <a:p>
            <a:pPr algn="ctr">
              <a:defRPr/>
            </a:pPr>
            <a:endParaRPr lang="en-US" sz="800" dirty="0" smtClean="0"/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Strong Stratification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Limited storm surge</a:t>
            </a:r>
            <a:endParaRPr lang="en-US" sz="800" dirty="0" smtClean="0">
              <a:solidFill>
                <a:srgbClr val="FF0000"/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Mixing cooled surface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Limited intensity</a:t>
            </a: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0" y="3733800"/>
            <a:ext cx="3810000" cy="292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dirty="0" smtClean="0"/>
              <a:t>Hurricane Sandy</a:t>
            </a:r>
          </a:p>
          <a:p>
            <a:pPr algn="ctr">
              <a:defRPr/>
            </a:pPr>
            <a:r>
              <a:rPr lang="en-US" dirty="0" smtClean="0"/>
              <a:t>October 29, 2012</a:t>
            </a:r>
          </a:p>
          <a:p>
            <a:pPr algn="ctr">
              <a:defRPr/>
            </a:pPr>
            <a:endParaRPr lang="en-US" sz="800" dirty="0" smtClean="0"/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After fall transition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Single layer ocean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No mixing/cooling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No escape for surge</a:t>
            </a:r>
          </a:p>
          <a:p>
            <a:pPr algn="ctr">
              <a:defRPr/>
            </a:pPr>
            <a:endParaRPr lang="en-US" sz="800" dirty="0" smtClean="0"/>
          </a:p>
          <a:p>
            <a:pPr algn="ctr">
              <a:defRPr/>
            </a:pPr>
            <a:endParaRPr lang="en-US" dirty="0" smtClean="0"/>
          </a:p>
        </p:txBody>
      </p:sp>
      <p:sp>
        <p:nvSpPr>
          <p:cNvPr id="54277" name="Left Arrow 4"/>
          <p:cNvSpPr>
            <a:spLocks noChangeArrowheads="1"/>
          </p:cNvSpPr>
          <p:nvPr/>
        </p:nvSpPr>
        <p:spPr bwMode="auto">
          <a:xfrm>
            <a:off x="5486400" y="1524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8" name="Left Arrow 9"/>
          <p:cNvSpPr>
            <a:spLocks noChangeArrowheads="1"/>
          </p:cNvSpPr>
          <p:nvPr/>
        </p:nvSpPr>
        <p:spPr bwMode="auto">
          <a:xfrm flipH="1">
            <a:off x="3200400" y="3886200"/>
            <a:ext cx="457200" cy="533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92227" y="6120136"/>
            <a:ext cx="2306040" cy="830997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$2.5 M Repair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$5.5 M Science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8898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latin typeface="Century Gothic" charset="0"/>
                <a:ea typeface="ＭＳ Ｐゴシック" charset="0"/>
                <a:cs typeface="ＭＳ Ｐゴシック" charset="0"/>
              </a:rPr>
              <a:t>TEMPESTS At</a:t>
            </a:r>
            <a:r>
              <a:rPr lang="en-US" sz="2800" b="1" dirty="0">
                <a:latin typeface="Century Gothic" charset="0"/>
                <a:ea typeface="ＭＳ Ｐゴシック" charset="0"/>
                <a:cs typeface="ＭＳ Ｐゴシック" charset="0"/>
              </a:rPr>
              <a:t>-sea </a:t>
            </a:r>
            <a:r>
              <a:rPr lang="en-US" sz="2800" b="1" dirty="0" smtClean="0">
                <a:latin typeface="Century Gothic" charset="0"/>
                <a:ea typeface="ＭＳ Ｐゴシック" charset="0"/>
                <a:cs typeface="ＭＳ Ｐゴシック" charset="0"/>
              </a:rPr>
              <a:t>Storm Glider Test - </a:t>
            </a:r>
            <a:r>
              <a:rPr lang="en-US" sz="2800" b="1" dirty="0">
                <a:latin typeface="Century Gothic" charset="0"/>
                <a:ea typeface="ＭＳ Ｐゴシック" charset="0"/>
                <a:cs typeface="ＭＳ Ｐゴシック" charset="0"/>
              </a:rPr>
              <a:t>March 12, 2014</a:t>
            </a:r>
          </a:p>
        </p:txBody>
      </p:sp>
      <p:pic>
        <p:nvPicPr>
          <p:cNvPr id="26627" name="Picture 3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62000"/>
            <a:ext cx="6667500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IMG_665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749675"/>
            <a:ext cx="391795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IMG_664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3749675"/>
            <a:ext cx="391795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4800600" y="3352800"/>
            <a:ext cx="34399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Century Gothic" charset="0"/>
              </a:rPr>
              <a:t>Courtesy Robert </a:t>
            </a:r>
            <a:r>
              <a:rPr lang="en-US" sz="1800" dirty="0" smtClean="0">
                <a:latin typeface="Century Gothic" charset="0"/>
              </a:rPr>
              <a:t>Todd - </a:t>
            </a:r>
            <a:r>
              <a:rPr lang="en-US" sz="1800" dirty="0">
                <a:latin typeface="Century Gothic" charset="0"/>
              </a:rPr>
              <a:t>WHOI</a:t>
            </a:r>
          </a:p>
        </p:txBody>
      </p:sp>
      <p:pic>
        <p:nvPicPr>
          <p:cNvPr id="7" name="Picture 3" descr="Cinar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1676400" cy="8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NOAA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0600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20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 descr="Screen shot 2010-12-21 at 9.30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" y="2974975"/>
            <a:ext cx="109220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265238"/>
            <a:ext cx="10668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6581775"/>
            <a:ext cx="1089025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4448175"/>
            <a:ext cx="76676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4073525"/>
            <a:ext cx="1117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5994400"/>
            <a:ext cx="7794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502025"/>
            <a:ext cx="111125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5314950"/>
            <a:ext cx="6127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063" y="125413"/>
            <a:ext cx="11049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Rectangle 10"/>
          <p:cNvSpPr>
            <a:spLocks/>
          </p:cNvSpPr>
          <p:nvPr/>
        </p:nvSpPr>
        <p:spPr bwMode="auto">
          <a:xfrm>
            <a:off x="2511425" y="211138"/>
            <a:ext cx="704215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r>
              <a:rPr lang="en-US" sz="3000" b="1">
                <a:solidFill>
                  <a:srgbClr val="000033"/>
                </a:solidFill>
              </a:rPr>
              <a:t>The Center for Secure and Resilient Maritime Commerce (CSR)</a:t>
            </a:r>
          </a:p>
        </p:txBody>
      </p:sp>
      <p:pic>
        <p:nvPicPr>
          <p:cNvPr id="14349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96838"/>
            <a:ext cx="1030288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6200" y="633413"/>
            <a:ext cx="1066800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</p:spPr>
      </p:pic>
      <p:pic>
        <p:nvPicPr>
          <p:cNvPr id="14351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931988"/>
            <a:ext cx="10033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Picture 3" descr="Preview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3" y="2206625"/>
            <a:ext cx="3373437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3" name="Text Box 4"/>
          <p:cNvSpPr txBox="1">
            <a:spLocks noChangeArrowheads="1"/>
          </p:cNvSpPr>
          <p:nvPr/>
        </p:nvSpPr>
        <p:spPr bwMode="auto">
          <a:xfrm>
            <a:off x="1311275" y="2174875"/>
            <a:ext cx="414972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Maritime Domain Awareness</a:t>
            </a:r>
            <a:endParaRPr lang="en-US" sz="1800" b="1"/>
          </a:p>
          <a:p>
            <a:pPr eaLnBrk="1" hangingPunct="1"/>
            <a:endParaRPr lang="en-US" sz="1600" b="1"/>
          </a:p>
          <a:p>
            <a:pPr eaLnBrk="1" hangingPunct="1"/>
            <a:r>
              <a:rPr lang="en-US" sz="1600" b="1"/>
              <a:t>Approach – </a:t>
            </a:r>
          </a:p>
          <a:p>
            <a:pPr eaLnBrk="1" hangingPunct="1"/>
            <a:r>
              <a:rPr lang="en-US" sz="1600" b="1"/>
              <a:t>  Dual Use Technologies</a:t>
            </a:r>
          </a:p>
          <a:p>
            <a:pPr eaLnBrk="1" hangingPunct="1"/>
            <a:r>
              <a:rPr lang="en-US" sz="1600" b="1"/>
              <a:t>  Demonstrate Nested </a:t>
            </a:r>
            <a:r>
              <a:rPr lang="en-US" sz="1600" b="1" u="sng"/>
              <a:t>Vessel Detection</a:t>
            </a:r>
            <a:r>
              <a:rPr lang="en-US" sz="1600" b="1"/>
              <a:t> </a:t>
            </a:r>
          </a:p>
          <a:p>
            <a:pPr eaLnBrk="1" hangingPunct="1"/>
            <a:r>
              <a:rPr lang="en-US" sz="1600" b="1"/>
              <a:t>  Global &gt; Approaches &gt; Port</a:t>
            </a:r>
          </a:p>
          <a:p>
            <a:pPr eaLnBrk="1" hangingPunct="1"/>
            <a:endParaRPr lang="en-US" sz="1600"/>
          </a:p>
          <a:p>
            <a:pPr eaLnBrk="1" hangingPunct="1"/>
            <a:r>
              <a:rPr lang="en-US" sz="1600" b="1"/>
              <a:t>University of Miami – </a:t>
            </a:r>
          </a:p>
          <a:p>
            <a:pPr eaLnBrk="1" hangingPunct="1"/>
            <a:r>
              <a:rPr lang="en-US" sz="1600" b="1"/>
              <a:t>  Global Satellite Coverage,</a:t>
            </a:r>
          </a:p>
          <a:p>
            <a:pPr eaLnBrk="1" hangingPunct="1"/>
            <a:r>
              <a:rPr lang="en-US" sz="1600" b="1"/>
              <a:t>  Visible &amp; Microwave</a:t>
            </a:r>
          </a:p>
          <a:p>
            <a:pPr eaLnBrk="1" hangingPunct="1"/>
            <a:endParaRPr lang="en-US" sz="1600" b="1"/>
          </a:p>
          <a:p>
            <a:pPr eaLnBrk="1" hangingPunct="1"/>
            <a:r>
              <a:rPr lang="en-US" sz="1600" b="1"/>
              <a:t>Rutgers University –  </a:t>
            </a:r>
          </a:p>
          <a:p>
            <a:pPr eaLnBrk="1" hangingPunct="1"/>
            <a:r>
              <a:rPr lang="en-US" sz="1600" b="1"/>
              <a:t>  Over-the-Horizon Compact </a:t>
            </a:r>
          </a:p>
          <a:p>
            <a:pPr eaLnBrk="1" hangingPunct="1"/>
            <a:r>
              <a:rPr lang="en-US" sz="1600" b="1"/>
              <a:t>  High Frequency Radar Networks</a:t>
            </a:r>
          </a:p>
          <a:p>
            <a:pPr eaLnBrk="1" hangingPunct="1"/>
            <a:endParaRPr lang="en-US" sz="1600" b="1"/>
          </a:p>
          <a:p>
            <a:pPr eaLnBrk="1" hangingPunct="1"/>
            <a:r>
              <a:rPr lang="en-US" sz="1600" b="1"/>
              <a:t>Stevens Institute of Technology –</a:t>
            </a:r>
          </a:p>
          <a:p>
            <a:pPr eaLnBrk="1" hangingPunct="1"/>
            <a:r>
              <a:rPr lang="en-US" sz="1600" b="1"/>
              <a:t>  Local High-Resolution Optics &amp; </a:t>
            </a:r>
          </a:p>
          <a:p>
            <a:pPr eaLnBrk="1" hangingPunct="1"/>
            <a:r>
              <a:rPr lang="en-US" sz="1600" b="1"/>
              <a:t>  Shallow Underwater Acoustics</a:t>
            </a:r>
          </a:p>
        </p:txBody>
      </p:sp>
      <p:sp>
        <p:nvSpPr>
          <p:cNvPr id="14354" name="TextBox 18"/>
          <p:cNvSpPr txBox="1">
            <a:spLocks noChangeArrowheads="1"/>
          </p:cNvSpPr>
          <p:nvPr/>
        </p:nvSpPr>
        <p:spPr bwMode="auto">
          <a:xfrm>
            <a:off x="1298575" y="1247775"/>
            <a:ext cx="7262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>
                <a:solidFill>
                  <a:srgbClr val="000000"/>
                </a:solidFill>
              </a:rPr>
              <a:t>DHS Center of Excellence for Port Security</a:t>
            </a:r>
          </a:p>
          <a:p>
            <a:pPr algn="ctr" eaLnBrk="1" hangingPunct="1"/>
            <a:r>
              <a:rPr lang="en-US" sz="2000" b="1" i="1">
                <a:solidFill>
                  <a:srgbClr val="000000"/>
                </a:solidFill>
              </a:rPr>
              <a:t>11 Institutions – Maritime Domain Awareness &amp; Resiliency</a:t>
            </a:r>
          </a:p>
        </p:txBody>
      </p:sp>
      <p:pic>
        <p:nvPicPr>
          <p:cNvPr id="14355" name="Picture 18" descr="dhs-logo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75" y="763588"/>
            <a:ext cx="12731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05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4" descr="Screen shot 2010-12-21 at 9.30.5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" y="2974975"/>
            <a:ext cx="1092200" cy="420688"/>
          </a:xfrm>
          <a:prstGeom prst="rect">
            <a:avLst/>
          </a:prstGeom>
          <a:noFill/>
          <a:ln>
            <a:noFill/>
          </a:ln>
          <a:effectLst>
            <a:outerShdw dist="63499" dir="5400000" algn="ctr" rotWithShape="0">
              <a:schemeClr val="bg2">
                <a:alpha val="4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819775"/>
            <a:ext cx="1089025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00" y="4073525"/>
            <a:ext cx="1117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538" y="5283200"/>
            <a:ext cx="7794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3502025"/>
            <a:ext cx="111125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863" y="4527550"/>
            <a:ext cx="6127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Rectangle 10"/>
          <p:cNvSpPr>
            <a:spLocks/>
          </p:cNvSpPr>
          <p:nvPr/>
        </p:nvSpPr>
        <p:spPr bwMode="auto">
          <a:xfrm>
            <a:off x="2511425" y="211138"/>
            <a:ext cx="704215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/>
          <a:lstStyle/>
          <a:p>
            <a:r>
              <a:rPr lang="en-US" sz="3000" b="1">
                <a:solidFill>
                  <a:srgbClr val="000033"/>
                </a:solidFill>
              </a:rPr>
              <a:t>The Center for Secure and Resilient Maritime Commerce (CSR)</a:t>
            </a:r>
          </a:p>
        </p:txBody>
      </p:sp>
      <p:pic>
        <p:nvPicPr>
          <p:cNvPr id="18446" name="Picture 1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80611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7" name="Text Box 4"/>
          <p:cNvSpPr txBox="1">
            <a:spLocks noChangeArrowheads="1"/>
          </p:cNvSpPr>
          <p:nvPr/>
        </p:nvSpPr>
        <p:spPr bwMode="auto">
          <a:xfrm>
            <a:off x="1157288" y="1371600"/>
            <a:ext cx="5637212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u="sng" dirty="0"/>
              <a:t>HF Radar Team</a:t>
            </a:r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Rutgers University</a:t>
            </a:r>
            <a:r>
              <a:rPr lang="en-US" sz="1800" b="1" dirty="0"/>
              <a:t> -</a:t>
            </a:r>
          </a:p>
          <a:p>
            <a:pPr eaLnBrk="1" hangingPunct="1"/>
            <a:r>
              <a:rPr lang="en-US" sz="1600" b="1" dirty="0"/>
              <a:t>  </a:t>
            </a:r>
            <a:r>
              <a:rPr lang="en-US" sz="1400" b="1" i="1" dirty="0"/>
              <a:t>Scott Glenn, Josh </a:t>
            </a:r>
            <a:r>
              <a:rPr lang="en-US" sz="1400" b="1" i="1" dirty="0" err="1"/>
              <a:t>Kohut</a:t>
            </a:r>
            <a:r>
              <a:rPr lang="en-US" sz="1400" b="1" i="1" dirty="0"/>
              <a:t>, Hugh </a:t>
            </a:r>
            <a:r>
              <a:rPr lang="en-US" sz="1400" b="1" i="1" dirty="0" err="1"/>
              <a:t>Roarty</a:t>
            </a:r>
            <a:r>
              <a:rPr lang="en-US" sz="1400" b="1" i="1" dirty="0"/>
              <a:t>,</a:t>
            </a:r>
          </a:p>
          <a:p>
            <a:pPr eaLnBrk="1" hangingPunct="1"/>
            <a:r>
              <a:rPr lang="en-US" sz="1400" b="1" i="1" dirty="0"/>
              <a:t>  Mike Crowley, John </a:t>
            </a:r>
            <a:r>
              <a:rPr lang="en-US" sz="1400" b="1" i="1" dirty="0" err="1"/>
              <a:t>Kerfoot</a:t>
            </a:r>
            <a:r>
              <a:rPr lang="en-US" sz="1400" b="1" i="1" dirty="0"/>
              <a:t>, Ethan</a:t>
            </a:r>
          </a:p>
          <a:p>
            <a:pPr eaLnBrk="1" hangingPunct="1"/>
            <a:r>
              <a:rPr lang="en-US" sz="1400" b="1" i="1" dirty="0"/>
              <a:t>  Handel,  Mike Smith, Colin Evans</a:t>
            </a:r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CODAR Ocean Sensors</a:t>
            </a:r>
            <a:r>
              <a:rPr lang="en-US" sz="1800" b="1" dirty="0"/>
              <a:t> -</a:t>
            </a:r>
            <a:endParaRPr lang="en-US" sz="1600" b="1" dirty="0"/>
          </a:p>
          <a:p>
            <a:pPr eaLnBrk="1" hangingPunct="1"/>
            <a:r>
              <a:rPr lang="en-US" sz="1600" b="1" dirty="0"/>
              <a:t>  </a:t>
            </a:r>
            <a:r>
              <a:rPr lang="en-US" sz="1400" b="1" i="1" dirty="0"/>
              <a:t>Don Barrick, Pete </a:t>
            </a:r>
            <a:r>
              <a:rPr lang="en-US" sz="1400" b="1" i="1" dirty="0" err="1"/>
              <a:t>Lilleboe</a:t>
            </a:r>
            <a:r>
              <a:rPr lang="en-US" sz="1400" b="1" i="1" dirty="0" smtClean="0"/>
              <a:t>, Chad Whelan</a:t>
            </a:r>
            <a:endParaRPr lang="en-US" sz="1400" b="1" i="1" dirty="0"/>
          </a:p>
          <a:p>
            <a:pPr eaLnBrk="1" hangingPunct="1"/>
            <a:r>
              <a:rPr lang="en-US" sz="1400" b="1" i="1" dirty="0"/>
              <a:t>  </a:t>
            </a:r>
            <a:r>
              <a:rPr lang="en-US" sz="1400" b="1" i="1" dirty="0" smtClean="0"/>
              <a:t>Belinda </a:t>
            </a:r>
            <a:r>
              <a:rPr lang="en-US" sz="1400" b="1" i="1" dirty="0"/>
              <a:t>Lipa, </a:t>
            </a:r>
            <a:r>
              <a:rPr lang="en-US" sz="1400" b="1" i="1" dirty="0" smtClean="0"/>
              <a:t>Bill </a:t>
            </a:r>
            <a:r>
              <a:rPr lang="en-US" sz="1400" b="1" i="1" dirty="0"/>
              <a:t>Rector, Jimmy Isaacson</a:t>
            </a:r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or Puerto Rico – Mayaguez</a:t>
            </a:r>
          </a:p>
          <a:p>
            <a:pPr eaLnBrk="1" hangingPunct="1"/>
            <a:r>
              <a:rPr lang="en-US" sz="1400" b="1" dirty="0"/>
              <a:t>  </a:t>
            </a:r>
            <a:r>
              <a:rPr lang="en-US" sz="1400" b="1" i="1" dirty="0"/>
              <a:t>Jorge </a:t>
            </a:r>
            <a:r>
              <a:rPr lang="en-US" sz="1400" b="1" i="1" dirty="0" err="1" smtClean="0"/>
              <a:t>Corredor</a:t>
            </a:r>
            <a:r>
              <a:rPr lang="en-US" sz="1400" b="1" i="1" dirty="0" smtClean="0"/>
              <a:t>, Julio </a:t>
            </a:r>
            <a:r>
              <a:rPr lang="en-US" sz="1400" b="1" i="1" dirty="0" err="1" smtClean="0"/>
              <a:t>Morell</a:t>
            </a:r>
            <a:r>
              <a:rPr lang="en-US" sz="1400" b="1" i="1" dirty="0" smtClean="0"/>
              <a:t>,  Miguel Canals</a:t>
            </a:r>
            <a:endParaRPr lang="en-US" sz="1400" b="1" i="1" dirty="0"/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 Mathematics, Inc</a:t>
            </a:r>
            <a:r>
              <a:rPr lang="en-US" sz="1800" b="1" dirty="0"/>
              <a:t> -</a:t>
            </a:r>
          </a:p>
          <a:p>
            <a:pPr eaLnBrk="1" hangingPunct="1"/>
            <a:r>
              <a:rPr lang="en-US" sz="1400" b="1" dirty="0"/>
              <a:t>  </a:t>
            </a:r>
            <a:r>
              <a:rPr lang="en-US" sz="1400" b="1" i="1" dirty="0"/>
              <a:t>Bill Browning</a:t>
            </a:r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Alaska</a:t>
            </a:r>
            <a:r>
              <a:rPr lang="en-US" sz="1800" b="1" dirty="0"/>
              <a:t> </a:t>
            </a:r>
            <a:r>
              <a:rPr lang="en-US" sz="1800" b="1" dirty="0" smtClean="0"/>
              <a:t>– Fairbanks</a:t>
            </a:r>
            <a:endParaRPr lang="en-US" sz="1800" b="1" dirty="0"/>
          </a:p>
          <a:p>
            <a:pPr eaLnBrk="1" hangingPunct="1"/>
            <a:r>
              <a:rPr lang="en-US" sz="1400" b="1" i="1" dirty="0"/>
              <a:t>  Tom </a:t>
            </a:r>
            <a:r>
              <a:rPr lang="en-US" sz="1400" b="1" i="1" dirty="0" err="1"/>
              <a:t>Weingarter</a:t>
            </a:r>
            <a:r>
              <a:rPr lang="en-US" sz="1400" b="1" i="1" dirty="0"/>
              <a:t>, Hank </a:t>
            </a:r>
            <a:r>
              <a:rPr lang="en-US" sz="1400" b="1" i="1" dirty="0" smtClean="0"/>
              <a:t>Statscewich</a:t>
            </a:r>
            <a:endParaRPr lang="en-US" sz="1400" b="1" i="1" dirty="0"/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Ocean Power Technologies</a:t>
            </a:r>
            <a:r>
              <a:rPr lang="en-US" sz="1800" b="1" dirty="0"/>
              <a:t> –</a:t>
            </a:r>
          </a:p>
          <a:p>
            <a:pPr eaLnBrk="1" hangingPunct="1"/>
            <a:r>
              <a:rPr lang="en-US" sz="1400" b="1" i="1" dirty="0"/>
              <a:t>   Debbie </a:t>
            </a:r>
            <a:r>
              <a:rPr lang="en-US" sz="1400" b="1" i="1" dirty="0" err="1" smtClean="0"/>
              <a:t>Montagna</a:t>
            </a:r>
            <a:r>
              <a:rPr lang="en-US" sz="1400" b="1" i="1" dirty="0" smtClean="0"/>
              <a:t>, Bruce </a:t>
            </a:r>
            <a:r>
              <a:rPr lang="en-US" sz="1400" b="1" i="1" dirty="0" err="1" smtClean="0"/>
              <a:t>Downie</a:t>
            </a:r>
            <a:endParaRPr lang="en-US" sz="1400" b="1" i="1" dirty="0"/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Naval Research Laboratory</a:t>
            </a:r>
          </a:p>
          <a:p>
            <a:pPr eaLnBrk="1" hangingPunct="1"/>
            <a:r>
              <a:rPr lang="en-US" sz="1400" b="1" i="1" dirty="0" smtClean="0"/>
              <a:t>   Michael </a:t>
            </a:r>
            <a:r>
              <a:rPr lang="en-US" sz="1400" b="1" i="1" dirty="0" err="1"/>
              <a:t>Lovellette</a:t>
            </a:r>
            <a:r>
              <a:rPr lang="en-US" sz="1400" b="1" i="1" dirty="0"/>
              <a:t>, Dan Newton</a:t>
            </a:r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Norwegian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Defence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Research Establishment (FFI)</a:t>
            </a:r>
          </a:p>
          <a:p>
            <a:pPr eaLnBrk="1" hangingPunct="1"/>
            <a:r>
              <a:rPr lang="en-US" sz="1400" b="1" i="1" dirty="0" smtClean="0"/>
              <a:t>   </a:t>
            </a:r>
            <a:r>
              <a:rPr lang="en-US" sz="1400" b="1" i="1" dirty="0" err="1" smtClean="0"/>
              <a:t>Terje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Johnsen</a:t>
            </a:r>
            <a:r>
              <a:rPr lang="en-US" sz="1400" b="1" i="1" dirty="0" smtClean="0"/>
              <a:t>, Walther </a:t>
            </a:r>
            <a:r>
              <a:rPr lang="en-US" sz="1400" b="1" i="1" dirty="0" err="1" smtClean="0"/>
              <a:t>Asen</a:t>
            </a:r>
            <a:endParaRPr lang="en-US" sz="1400" b="1" i="1" dirty="0" smtClean="0"/>
          </a:p>
          <a:p>
            <a:pPr eaLnBrk="1" hangingPunct="1"/>
            <a:r>
              <a:rPr lang="en-US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CODARNor</a:t>
            </a:r>
            <a:endPara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i="1" dirty="0"/>
              <a:t> Anton </a:t>
            </a:r>
            <a:r>
              <a:rPr lang="en-US" sz="1400" b="1" i="1" dirty="0" err="1"/>
              <a:t>Kjelaas</a:t>
            </a:r>
            <a:endParaRPr lang="en-US" sz="1400" b="1" i="1" dirty="0"/>
          </a:p>
          <a:p>
            <a:pPr eaLnBrk="1" hangingPunct="1"/>
            <a:endParaRPr lang="en-US" sz="1400" b="1" i="1" dirty="0"/>
          </a:p>
          <a:p>
            <a:pPr eaLnBrk="1" hangingPunct="1"/>
            <a:endParaRPr lang="en-US" sz="1600" b="1" i="1" dirty="0"/>
          </a:p>
        </p:txBody>
      </p:sp>
      <p:sp>
        <p:nvSpPr>
          <p:cNvPr id="18448" name="TextBox 18"/>
          <p:cNvSpPr txBox="1">
            <a:spLocks noChangeArrowheads="1"/>
          </p:cNvSpPr>
          <p:nvPr/>
        </p:nvSpPr>
        <p:spPr bwMode="auto">
          <a:xfrm>
            <a:off x="4635500" y="1273175"/>
            <a:ext cx="45085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000000"/>
                </a:solidFill>
              </a:rPr>
              <a:t>Rutgers University – CODAR Ocean Sensors</a:t>
            </a:r>
          </a:p>
          <a:p>
            <a:pPr eaLnBrk="1" hangingPunct="1"/>
            <a:r>
              <a:rPr lang="en-US" sz="1600" b="1" i="1" dirty="0">
                <a:solidFill>
                  <a:srgbClr val="000000"/>
                </a:solidFill>
              </a:rPr>
              <a:t>Academic – Industry Partnership since 1998</a:t>
            </a:r>
          </a:p>
        </p:txBody>
      </p:sp>
      <p:pic>
        <p:nvPicPr>
          <p:cNvPr id="18449" name="Picture 18" descr="dhs-logo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5875" y="763588"/>
            <a:ext cx="12731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50" name="Group 1"/>
          <p:cNvGrpSpPr>
            <a:grpSpLocks/>
          </p:cNvGrpSpPr>
          <p:nvPr/>
        </p:nvGrpSpPr>
        <p:grpSpPr bwMode="auto">
          <a:xfrm>
            <a:off x="5483225" y="1882775"/>
            <a:ext cx="3562350" cy="3810000"/>
            <a:chOff x="5470525" y="2454275"/>
            <a:chExt cx="3562350" cy="3810000"/>
          </a:xfrm>
        </p:grpSpPr>
        <p:pic>
          <p:nvPicPr>
            <p:cNvPr id="18451" name="Picture 2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0525" y="2454275"/>
              <a:ext cx="3562350" cy="38100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2" name="TextBox 22"/>
            <p:cNvSpPr txBox="1">
              <a:spLocks noChangeArrowheads="1"/>
            </p:cNvSpPr>
            <p:nvPr/>
          </p:nvSpPr>
          <p:spPr bwMode="auto">
            <a:xfrm>
              <a:off x="7388225" y="5241925"/>
              <a:ext cx="14160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ONR - 2004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97301" y="6172200"/>
            <a:ext cx="4846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27 Researchers @ 9 Institutions</a:t>
            </a:r>
            <a:endParaRPr lang="en-US" sz="2400" b="1" u="sng" dirty="0"/>
          </a:p>
        </p:txBody>
      </p:sp>
      <p:pic>
        <p:nvPicPr>
          <p:cNvPr id="3" name="Picture 2" descr="csr_logo2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"/>
            <a:ext cx="1076793" cy="1048580"/>
          </a:xfrm>
          <a:prstGeom prst="rect">
            <a:avLst/>
          </a:prstGeom>
        </p:spPr>
      </p:pic>
      <p:pic>
        <p:nvPicPr>
          <p:cNvPr id="4" name="Picture 3" descr="Stevens-Official-Color_logo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1066800" cy="454408"/>
          </a:xfrm>
          <a:prstGeom prst="rect">
            <a:avLst/>
          </a:prstGeom>
        </p:spPr>
      </p:pic>
      <p:pic>
        <p:nvPicPr>
          <p:cNvPr id="5" name="Picture 4" descr="COOL_redgray_on_light_lg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762000"/>
            <a:ext cx="1100152" cy="482600"/>
          </a:xfrm>
          <a:prstGeom prst="rect">
            <a:avLst/>
          </a:prstGeom>
        </p:spPr>
      </p:pic>
      <p:pic>
        <p:nvPicPr>
          <p:cNvPr id="6" name="Picture 5" descr="umiami_prime_300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71600"/>
            <a:ext cx="1306286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equency_Comparison_plo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0" t="5317" r="20761" b="5213"/>
          <a:stretch/>
        </p:blipFill>
        <p:spPr>
          <a:xfrm>
            <a:off x="25400" y="1219200"/>
            <a:ext cx="4131733" cy="49149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87800" y="1485900"/>
            <a:ext cx="39751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33FF00"/>
                </a:solidFill>
              </a:rPr>
              <a:t>25 MHz</a:t>
            </a:r>
          </a:p>
          <a:p>
            <a:pPr>
              <a:defRPr/>
            </a:pPr>
            <a:r>
              <a:rPr lang="en-US" sz="2800" dirty="0">
                <a:solidFill>
                  <a:srgbClr val="33FF00"/>
                </a:solidFill>
              </a:rPr>
              <a:t>  Range: </a:t>
            </a:r>
            <a:r>
              <a:rPr lang="en-US" sz="2800" dirty="0" smtClean="0">
                <a:solidFill>
                  <a:srgbClr val="33FF00"/>
                </a:solidFill>
              </a:rPr>
              <a:t>20 km</a:t>
            </a:r>
            <a:endParaRPr lang="en-US" sz="2800" dirty="0">
              <a:solidFill>
                <a:srgbClr val="33FF00"/>
              </a:solidFill>
            </a:endParaRPr>
          </a:p>
          <a:p>
            <a:pPr>
              <a:defRPr/>
            </a:pPr>
            <a:r>
              <a:rPr lang="en-US" sz="2800" dirty="0">
                <a:solidFill>
                  <a:srgbClr val="33FF00"/>
                </a:solidFill>
              </a:rPr>
              <a:t>  </a:t>
            </a:r>
            <a:r>
              <a:rPr lang="en-US" sz="2800" dirty="0" smtClean="0">
                <a:solidFill>
                  <a:srgbClr val="33FF00"/>
                </a:solidFill>
              </a:rPr>
              <a:t>Height </a:t>
            </a:r>
            <a:r>
              <a:rPr lang="en-US" sz="2800" dirty="0" smtClean="0">
                <a:solidFill>
                  <a:srgbClr val="33FF00"/>
                </a:solidFill>
              </a:rPr>
              <a:t>&gt;</a:t>
            </a:r>
            <a:r>
              <a:rPr lang="en-US" sz="2800" dirty="0" smtClean="0">
                <a:solidFill>
                  <a:srgbClr val="33FF00"/>
                </a:solidFill>
              </a:rPr>
              <a:t>3 m</a:t>
            </a:r>
            <a:endParaRPr lang="en-US" sz="2800" dirty="0">
              <a:solidFill>
                <a:srgbClr val="33FF00"/>
              </a:solidFill>
            </a:endParaRPr>
          </a:p>
          <a:p>
            <a:pPr>
              <a:defRPr/>
            </a:pPr>
            <a:r>
              <a:rPr lang="en-US" sz="4000" dirty="0">
                <a:solidFill>
                  <a:srgbClr val="0000FF"/>
                </a:solidFill>
              </a:rPr>
              <a:t>13 MHz</a:t>
            </a:r>
          </a:p>
          <a:p>
            <a:pPr>
              <a:defRPr/>
            </a:pPr>
            <a:r>
              <a:rPr lang="en-US" sz="2800" dirty="0">
                <a:solidFill>
                  <a:srgbClr val="0000FF"/>
                </a:solidFill>
              </a:rPr>
              <a:t>  </a:t>
            </a:r>
            <a:r>
              <a:rPr lang="en-US" sz="2800" dirty="0" smtClean="0">
                <a:solidFill>
                  <a:srgbClr val="0000FF"/>
                </a:solidFill>
              </a:rPr>
              <a:t>Range</a:t>
            </a:r>
            <a:r>
              <a:rPr lang="en-US" sz="2800" dirty="0">
                <a:solidFill>
                  <a:srgbClr val="0000FF"/>
                </a:solidFill>
              </a:rPr>
              <a:t>: </a:t>
            </a:r>
            <a:r>
              <a:rPr lang="en-US" sz="2800" dirty="0" smtClean="0">
                <a:solidFill>
                  <a:srgbClr val="0000FF"/>
                </a:solidFill>
              </a:rPr>
              <a:t>70 km</a:t>
            </a:r>
            <a:endParaRPr lang="en-US" sz="2800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2800" dirty="0">
                <a:solidFill>
                  <a:srgbClr val="0000FF"/>
                </a:solidFill>
              </a:rPr>
              <a:t>  Size: </a:t>
            </a:r>
            <a:r>
              <a:rPr lang="en-US" sz="2800" dirty="0" smtClean="0">
                <a:solidFill>
                  <a:srgbClr val="0000FF"/>
                </a:solidFill>
              </a:rPr>
              <a:t>&gt;</a:t>
            </a:r>
            <a:r>
              <a:rPr lang="en-US" sz="2800" dirty="0" smtClean="0">
                <a:solidFill>
                  <a:srgbClr val="0000FF"/>
                </a:solidFill>
              </a:rPr>
              <a:t>6 m</a:t>
            </a:r>
            <a:endParaRPr lang="en-US" sz="2800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4000" dirty="0">
                <a:solidFill>
                  <a:srgbClr val="FF0000"/>
                </a:solidFill>
              </a:rPr>
              <a:t>05 MHz</a:t>
            </a: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  Range: </a:t>
            </a:r>
            <a:r>
              <a:rPr lang="en-US" sz="2800" dirty="0" smtClean="0">
                <a:solidFill>
                  <a:srgbClr val="FF0000"/>
                </a:solidFill>
              </a:rPr>
              <a:t>120 km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800" dirty="0">
                <a:solidFill>
                  <a:srgbClr val="FF0000"/>
                </a:solidFill>
              </a:rPr>
              <a:t>  Size: </a:t>
            </a:r>
            <a:r>
              <a:rPr lang="en-US" sz="2800" dirty="0" smtClean="0">
                <a:solidFill>
                  <a:srgbClr val="FF0000"/>
                </a:solidFill>
              </a:rPr>
              <a:t>&gt;</a:t>
            </a:r>
            <a:r>
              <a:rPr lang="en-US" sz="2800" dirty="0" smtClean="0">
                <a:solidFill>
                  <a:srgbClr val="FF0000"/>
                </a:solidFill>
              </a:rPr>
              <a:t>15 m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1507" name="Picture 6" descr="CALUSA_COAS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4325" y="3035300"/>
            <a:ext cx="1781175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7" descr="Clementine-Maersk-684953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0675" y="4902200"/>
            <a:ext cx="19399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8" descr="Cg-47315-70455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2738" y="1638300"/>
            <a:ext cx="1782762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Estimated Vessel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Detection Capability</a:t>
            </a:r>
          </a:p>
        </p:txBody>
      </p:sp>
      <p:pic>
        <p:nvPicPr>
          <p:cNvPr id="10" name="Picture 9" descr="PORT_radial_grid_plot2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4" t="6244" r="11053" b="6565"/>
          <a:stretch/>
        </p:blipFill>
        <p:spPr>
          <a:xfrm>
            <a:off x="0" y="1143000"/>
            <a:ext cx="1600200" cy="133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1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Ships in Spectra</a:t>
            </a:r>
            <a:endParaRPr lang="en-US" dirty="0"/>
          </a:p>
        </p:txBody>
      </p:sp>
      <p:pic>
        <p:nvPicPr>
          <p:cNvPr id="5" name="ships in the nigh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484" y="1837267"/>
            <a:ext cx="8951048" cy="293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44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/>
          </p:cNvSpPr>
          <p:nvPr/>
        </p:nvSpPr>
        <p:spPr bwMode="auto">
          <a:xfrm>
            <a:off x="60325" y="114300"/>
            <a:ext cx="77019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38" bIns="0">
            <a:spAutoFit/>
          </a:bodyPr>
          <a:lstStyle/>
          <a:p>
            <a:pPr marL="39688"/>
            <a:r>
              <a:rPr lang="en-US" sz="2400" b="1" dirty="0">
                <a:cs typeface="Arial" charset="0"/>
                <a:sym typeface="Arial" charset="0"/>
              </a:rPr>
              <a:t>Doppler Spectra from all Range Cells</a:t>
            </a:r>
          </a:p>
          <a:p>
            <a:pPr marL="39688"/>
            <a:r>
              <a:rPr lang="en-US" sz="2400" b="1" dirty="0">
                <a:cs typeface="Arial" charset="0"/>
                <a:sym typeface="Arial" charset="0"/>
              </a:rPr>
              <a:t>with Detection Threshold </a:t>
            </a:r>
            <a:r>
              <a:rPr lang="en-US" sz="2400" b="1" dirty="0" smtClean="0">
                <a:cs typeface="Arial" charset="0"/>
                <a:sym typeface="Arial" charset="0"/>
              </a:rPr>
              <a:t>above Background Applied</a:t>
            </a:r>
            <a:endParaRPr lang="en-US" sz="2400" b="1" dirty="0">
              <a:cs typeface="Arial" charset="0"/>
              <a:sym typeface="Arial" charset="0"/>
            </a:endParaRP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803275" y="977900"/>
            <a:ext cx="7693025" cy="5355168"/>
            <a:chOff x="231775" y="990600"/>
            <a:chExt cx="8670925" cy="6035271"/>
          </a:xfrm>
        </p:grpSpPr>
        <p:pic>
          <p:nvPicPr>
            <p:cNvPr id="92163" name="Picture 1"/>
            <p:cNvPicPr>
              <a:picLocks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75" y="990600"/>
              <a:ext cx="8670925" cy="539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28" name="Rectangle 3"/>
            <p:cNvSpPr>
              <a:spLocks/>
            </p:cNvSpPr>
            <p:nvPr/>
          </p:nvSpPr>
          <p:spPr bwMode="auto">
            <a:xfrm>
              <a:off x="2823269" y="6322153"/>
              <a:ext cx="1900232" cy="703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8" bIns="0">
              <a:normAutofit/>
            </a:bodyPr>
            <a:lstStyle/>
            <a:p>
              <a:pPr marL="39688" algn="ctr">
                <a:defRPr/>
              </a:pPr>
              <a:r>
                <a:rPr lang="en-US" sz="1700" dirty="0">
                  <a:cs typeface="Arial" charset="0"/>
                  <a:sym typeface="Arial" charset="0"/>
                </a:rPr>
                <a:t>Doppler </a:t>
              </a:r>
              <a:r>
                <a:rPr lang="en-US" sz="1700" dirty="0" smtClean="0">
                  <a:cs typeface="Arial" charset="0"/>
                  <a:sym typeface="Arial" charset="0"/>
                </a:rPr>
                <a:t>Frequency</a:t>
              </a:r>
            </a:p>
            <a:p>
              <a:pPr marL="39688" algn="ctr">
                <a:defRPr/>
              </a:pPr>
              <a:r>
                <a:rPr lang="en-US" sz="1700" dirty="0" smtClean="0">
                  <a:cs typeface="Arial" charset="0"/>
                  <a:sym typeface="Arial" charset="0"/>
                </a:rPr>
                <a:t>(Target Speed)</a:t>
              </a:r>
            </a:p>
            <a:p>
              <a:pPr marL="39688">
                <a:defRPr/>
              </a:pPr>
              <a:endParaRPr lang="en-US" sz="1700" dirty="0">
                <a:cs typeface="Arial" charset="0"/>
                <a:sym typeface="Arial" charset="0"/>
              </a:endParaRPr>
            </a:p>
          </p:txBody>
        </p:sp>
        <p:sp>
          <p:nvSpPr>
            <p:cNvPr id="92165" name="Rectangle 4"/>
            <p:cNvSpPr>
              <a:spLocks/>
            </p:cNvSpPr>
            <p:nvPr/>
          </p:nvSpPr>
          <p:spPr bwMode="auto">
            <a:xfrm rot="-2940000">
              <a:off x="8075613" y="5572125"/>
              <a:ext cx="865188" cy="31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8" bIns="0"/>
            <a:lstStyle/>
            <a:p>
              <a:pPr marL="39688"/>
              <a:r>
                <a:rPr lang="en-US" sz="1700">
                  <a:cs typeface="Arial" charset="0"/>
                  <a:sym typeface="Arial" charset="0"/>
                </a:rPr>
                <a:t>Range</a:t>
              </a:r>
            </a:p>
          </p:txBody>
        </p:sp>
        <p:sp>
          <p:nvSpPr>
            <p:cNvPr id="77830" name="Rectangle 5"/>
            <p:cNvSpPr>
              <a:spLocks/>
            </p:cNvSpPr>
            <p:nvPr/>
          </p:nvSpPr>
          <p:spPr bwMode="auto">
            <a:xfrm>
              <a:off x="607527" y="3277085"/>
              <a:ext cx="1341971" cy="26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8" bIns="0">
              <a:normAutofit fontScale="92500" lnSpcReduction="10000"/>
            </a:bodyPr>
            <a:lstStyle/>
            <a:p>
              <a:pPr marL="39688">
                <a:defRPr/>
              </a:pPr>
              <a:r>
                <a:rPr lang="en-US" sz="1700">
                  <a:cs typeface="Arial" charset="0"/>
                  <a:sym typeface="Arial" charset="0"/>
                </a:rPr>
                <a:t>Bragg Waves</a:t>
              </a:r>
            </a:p>
          </p:txBody>
        </p:sp>
        <p:sp>
          <p:nvSpPr>
            <p:cNvPr id="77831" name="Rectangle 6"/>
            <p:cNvSpPr>
              <a:spLocks/>
            </p:cNvSpPr>
            <p:nvPr/>
          </p:nvSpPr>
          <p:spPr bwMode="auto">
            <a:xfrm>
              <a:off x="6857536" y="3348649"/>
              <a:ext cx="1341971" cy="26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8" bIns="0">
              <a:normAutofit fontScale="92500" lnSpcReduction="10000"/>
            </a:bodyPr>
            <a:lstStyle/>
            <a:p>
              <a:pPr marL="39688">
                <a:defRPr/>
              </a:pPr>
              <a:r>
                <a:rPr lang="en-US" sz="1700">
                  <a:cs typeface="Arial" charset="0"/>
                  <a:sym typeface="Arial" charset="0"/>
                </a:rPr>
                <a:t>Bragg Waves</a:t>
              </a:r>
            </a:p>
          </p:txBody>
        </p:sp>
        <p:sp>
          <p:nvSpPr>
            <p:cNvPr id="77832" name="Rectangle 7"/>
            <p:cNvSpPr>
              <a:spLocks/>
            </p:cNvSpPr>
            <p:nvPr/>
          </p:nvSpPr>
          <p:spPr bwMode="auto">
            <a:xfrm>
              <a:off x="5107605" y="1527333"/>
              <a:ext cx="2986333" cy="26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8" bIns="0">
              <a:normAutofit fontScale="92500" lnSpcReduction="10000"/>
            </a:bodyPr>
            <a:lstStyle/>
            <a:p>
              <a:pPr marL="39688">
                <a:defRPr/>
              </a:pPr>
              <a:r>
                <a:rPr lang="en-US" sz="1700">
                  <a:cs typeface="Arial" charset="0"/>
                  <a:sym typeface="Arial" charset="0"/>
                </a:rPr>
                <a:t>Fixed Objects &amp; Direct Signals</a:t>
              </a:r>
            </a:p>
          </p:txBody>
        </p:sp>
        <p:sp>
          <p:nvSpPr>
            <p:cNvPr id="77833" name="Rectangle 8"/>
            <p:cNvSpPr>
              <a:spLocks/>
            </p:cNvSpPr>
            <p:nvPr/>
          </p:nvSpPr>
          <p:spPr bwMode="auto">
            <a:xfrm>
              <a:off x="3044547" y="3885383"/>
              <a:ext cx="685301" cy="26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8" bIns="0">
              <a:normAutofit fontScale="92500" lnSpcReduction="10000"/>
            </a:bodyPr>
            <a:lstStyle/>
            <a:p>
              <a:pPr marL="39688">
                <a:defRPr/>
              </a:pPr>
              <a:r>
                <a:rPr lang="en-US" sz="1700">
                  <a:cs typeface="Arial" charset="0"/>
                  <a:sym typeface="Arial" charset="0"/>
                </a:rPr>
                <a:t>Vessel</a:t>
              </a:r>
            </a:p>
          </p:txBody>
        </p:sp>
        <p:sp>
          <p:nvSpPr>
            <p:cNvPr id="77834" name="Rectangle 9"/>
            <p:cNvSpPr>
              <a:spLocks/>
            </p:cNvSpPr>
            <p:nvPr/>
          </p:nvSpPr>
          <p:spPr bwMode="auto">
            <a:xfrm>
              <a:off x="5868055" y="3964104"/>
              <a:ext cx="681722" cy="26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8" bIns="0">
              <a:normAutofit fontScale="92500" lnSpcReduction="10000"/>
            </a:bodyPr>
            <a:lstStyle/>
            <a:p>
              <a:pPr marL="39688">
                <a:defRPr/>
              </a:pPr>
              <a:r>
                <a:rPr lang="en-US" sz="1700">
                  <a:cs typeface="Arial" charset="0"/>
                  <a:sym typeface="Arial" charset="0"/>
                </a:rPr>
                <a:t>Vessel</a:t>
              </a:r>
            </a:p>
          </p:txBody>
        </p:sp>
        <p:sp>
          <p:nvSpPr>
            <p:cNvPr id="77835" name="Line 10"/>
            <p:cNvSpPr>
              <a:spLocks noChangeShapeType="1"/>
            </p:cNvSpPr>
            <p:nvPr/>
          </p:nvSpPr>
          <p:spPr bwMode="auto">
            <a:xfrm>
              <a:off x="4955515" y="6554737"/>
              <a:ext cx="25193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normAutofit fontScale="25000" lnSpcReduction="20000"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36" name="Line 11"/>
            <p:cNvSpPr>
              <a:spLocks noChangeShapeType="1"/>
            </p:cNvSpPr>
            <p:nvPr/>
          </p:nvSpPr>
          <p:spPr bwMode="auto">
            <a:xfrm flipH="1">
              <a:off x="455437" y="6554737"/>
              <a:ext cx="2134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normAutofit fontScale="25000" lnSpcReduction="20000"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837" name="Line 12"/>
            <p:cNvSpPr>
              <a:spLocks noChangeShapeType="1"/>
            </p:cNvSpPr>
            <p:nvPr/>
          </p:nvSpPr>
          <p:spPr bwMode="auto">
            <a:xfrm flipH="1">
              <a:off x="7770077" y="6098514"/>
              <a:ext cx="454481" cy="45622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normAutofit fontScale="25000" lnSpcReduction="20000"/>
            </a:bodyPr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91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Ships in Spectra</a:t>
            </a:r>
          </a:p>
        </p:txBody>
      </p:sp>
      <p:pic>
        <p:nvPicPr>
          <p:cNvPr id="4" name="ships in night 3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125" t="3743" r="3472" b="7192"/>
          <a:stretch/>
        </p:blipFill>
        <p:spPr>
          <a:xfrm>
            <a:off x="285750" y="1227667"/>
            <a:ext cx="8540750" cy="464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2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229600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DOLPHIN</a:t>
            </a:r>
          </a:p>
        </p:txBody>
      </p:sp>
      <p:pic>
        <p:nvPicPr>
          <p:cNvPr id="32771" name="Picture 3" descr="MDN_DOLPHIN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05"/>
          <a:stretch/>
        </p:blipFill>
        <p:spPr bwMode="auto">
          <a:xfrm>
            <a:off x="3213100" y="-459108"/>
            <a:ext cx="5924550" cy="6694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0" y="139700"/>
            <a:ext cx="2273300" cy="64633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dirty="0">
                <a:solidFill>
                  <a:schemeClr val="bg1"/>
                </a:solidFill>
                <a:latin typeface="Calibri" charset="0"/>
              </a:rPr>
              <a:t>Median Method FFT 256  Threshold 11 dB</a:t>
            </a:r>
          </a:p>
        </p:txBody>
      </p:sp>
      <p:sp>
        <p:nvSpPr>
          <p:cNvPr id="32774" name="TextBox 6"/>
          <p:cNvSpPr txBox="1">
            <a:spLocks noChangeArrowheads="1"/>
          </p:cNvSpPr>
          <p:nvPr/>
        </p:nvSpPr>
        <p:spPr bwMode="auto">
          <a:xfrm>
            <a:off x="2222500" y="558800"/>
            <a:ext cx="1295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 smtClean="0">
                <a:solidFill>
                  <a:srgbClr val="000000"/>
                </a:solidFill>
                <a:latin typeface="Calibri" charset="0"/>
              </a:rPr>
              <a:t>Range</a:t>
            </a:r>
            <a:r>
              <a:rPr lang="en-US" sz="2200" b="1" dirty="0" smtClean="0">
                <a:latin typeface="Calibri" charset="0"/>
              </a:rPr>
              <a:t> </a:t>
            </a:r>
            <a:r>
              <a:rPr lang="en-US" sz="2200" b="1" dirty="0">
                <a:latin typeface="Calibri" charset="0"/>
              </a:rPr>
              <a:t>(k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m)</a:t>
            </a:r>
            <a:r>
              <a:rPr lang="en-US" sz="2200" b="1" dirty="0">
                <a:solidFill>
                  <a:schemeClr val="bg1"/>
                </a:solidFill>
                <a:latin typeface="Calibri" charset="0"/>
              </a:rPr>
              <a:t> </a:t>
            </a:r>
          </a:p>
        </p:txBody>
      </p:sp>
      <p:sp>
        <p:nvSpPr>
          <p:cNvPr id="32775" name="TextBox 7"/>
          <p:cNvSpPr txBox="1">
            <a:spLocks noChangeArrowheads="1"/>
          </p:cNvSpPr>
          <p:nvPr/>
        </p:nvSpPr>
        <p:spPr bwMode="auto">
          <a:xfrm>
            <a:off x="2019300" y="2563813"/>
            <a:ext cx="1447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Radial Velocity (m/s)</a:t>
            </a:r>
          </a:p>
        </p:txBody>
      </p:sp>
      <p:sp>
        <p:nvSpPr>
          <p:cNvPr id="32776" name="TextBox 8"/>
          <p:cNvSpPr txBox="1">
            <a:spLocks noChangeArrowheads="1"/>
          </p:cNvSpPr>
          <p:nvPr/>
        </p:nvSpPr>
        <p:spPr bwMode="auto">
          <a:xfrm>
            <a:off x="2343150" y="4953000"/>
            <a:ext cx="12001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Bearing (°CWN)</a:t>
            </a:r>
            <a:r>
              <a:rPr lang="en-US" sz="2200" b="1" dirty="0">
                <a:solidFill>
                  <a:schemeClr val="bg1"/>
                </a:solidFill>
                <a:latin typeface="Calibri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066800"/>
            <a:ext cx="22859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Step 1</a:t>
            </a:r>
          </a:p>
          <a:p>
            <a:r>
              <a:rPr lang="en-US" b="1" dirty="0" smtClean="0"/>
              <a:t>Raw Detections</a:t>
            </a:r>
          </a:p>
          <a:p>
            <a:r>
              <a:rPr lang="en-US" b="1" dirty="0" smtClean="0"/>
              <a:t>From each HFR:</a:t>
            </a:r>
          </a:p>
          <a:p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Radial Velocity (most </a:t>
            </a:r>
            <a:r>
              <a:rPr lang="en-US" dirty="0"/>
              <a:t>a</a:t>
            </a:r>
            <a:r>
              <a:rPr lang="en-US" dirty="0" smtClean="0"/>
              <a:t>ccurate)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Range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Bearing (least accurate)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Adjusting the Signal to Noise</a:t>
            </a:r>
            <a:endParaRPr lang="en-US" dirty="0"/>
          </a:p>
        </p:txBody>
      </p:sp>
      <p:pic>
        <p:nvPicPr>
          <p:cNvPr id="5" name="snr-annotated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200" y="1227139"/>
            <a:ext cx="7594600" cy="515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2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400"/>
            <a:ext cx="9175947" cy="6223000"/>
          </a:xfrm>
          <a:prstGeom prst="rect">
            <a:avLst/>
          </a:prstGeom>
        </p:spPr>
      </p:pic>
      <p:sp>
        <p:nvSpPr>
          <p:cNvPr id="32774" name="TextBox 6"/>
          <p:cNvSpPr txBox="1">
            <a:spLocks noChangeArrowheads="1"/>
          </p:cNvSpPr>
          <p:nvPr/>
        </p:nvSpPr>
        <p:spPr bwMode="auto">
          <a:xfrm>
            <a:off x="-25400" y="779462"/>
            <a:ext cx="1295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 smtClean="0">
                <a:solidFill>
                  <a:srgbClr val="000000"/>
                </a:solidFill>
                <a:latin typeface="Calibri" charset="0"/>
              </a:rPr>
              <a:t>Range</a:t>
            </a:r>
            <a:r>
              <a:rPr lang="en-US" sz="2200" b="1" dirty="0" smtClean="0">
                <a:latin typeface="Calibri" charset="0"/>
              </a:rPr>
              <a:t> </a:t>
            </a:r>
            <a:r>
              <a:rPr lang="en-US" sz="2200" b="1" dirty="0">
                <a:latin typeface="Calibri" charset="0"/>
              </a:rPr>
              <a:t>(k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m)</a:t>
            </a:r>
            <a:r>
              <a:rPr lang="en-US" sz="2200" b="1" dirty="0">
                <a:solidFill>
                  <a:schemeClr val="bg1"/>
                </a:solidFill>
                <a:latin typeface="Calibri" charset="0"/>
              </a:rPr>
              <a:t> </a:t>
            </a:r>
          </a:p>
        </p:txBody>
      </p:sp>
      <p:sp>
        <p:nvSpPr>
          <p:cNvPr id="32775" name="TextBox 7"/>
          <p:cNvSpPr txBox="1">
            <a:spLocks noChangeArrowheads="1"/>
          </p:cNvSpPr>
          <p:nvPr/>
        </p:nvSpPr>
        <p:spPr bwMode="auto">
          <a:xfrm>
            <a:off x="-152400" y="2590800"/>
            <a:ext cx="1447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Radial Velocity (m/s)</a:t>
            </a:r>
          </a:p>
        </p:txBody>
      </p:sp>
      <p:sp>
        <p:nvSpPr>
          <p:cNvPr id="32776" name="TextBox 8"/>
          <p:cNvSpPr txBox="1">
            <a:spLocks noChangeArrowheads="1"/>
          </p:cNvSpPr>
          <p:nvPr/>
        </p:nvSpPr>
        <p:spPr bwMode="auto">
          <a:xfrm>
            <a:off x="0" y="4495800"/>
            <a:ext cx="12001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Bearing (°CWN)</a:t>
            </a:r>
            <a:r>
              <a:rPr lang="en-US" sz="2200" b="1" dirty="0">
                <a:solidFill>
                  <a:schemeClr val="bg1"/>
                </a:solidFill>
                <a:latin typeface="Calibri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3117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Step </a:t>
            </a:r>
            <a:r>
              <a:rPr lang="en-US" sz="2800" b="1" dirty="0"/>
              <a:t>1</a:t>
            </a:r>
            <a:r>
              <a:rPr lang="en-US" sz="2800" b="1" dirty="0" smtClean="0"/>
              <a:t> Detection: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6063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9191543" cy="6223000"/>
          </a:xfrm>
          <a:prstGeom prst="rect">
            <a:avLst/>
          </a:prstGeom>
        </p:spPr>
      </p:pic>
      <p:sp>
        <p:nvSpPr>
          <p:cNvPr id="32774" name="TextBox 6"/>
          <p:cNvSpPr txBox="1">
            <a:spLocks noChangeArrowheads="1"/>
          </p:cNvSpPr>
          <p:nvPr/>
        </p:nvSpPr>
        <p:spPr bwMode="auto">
          <a:xfrm>
            <a:off x="-25400" y="779462"/>
            <a:ext cx="1295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 smtClean="0">
                <a:solidFill>
                  <a:srgbClr val="000000"/>
                </a:solidFill>
                <a:latin typeface="Calibri" charset="0"/>
              </a:rPr>
              <a:t>Range</a:t>
            </a:r>
            <a:r>
              <a:rPr lang="en-US" sz="2200" b="1" dirty="0" smtClean="0">
                <a:latin typeface="Calibri" charset="0"/>
              </a:rPr>
              <a:t> </a:t>
            </a:r>
            <a:r>
              <a:rPr lang="en-US" sz="2200" b="1" dirty="0">
                <a:latin typeface="Calibri" charset="0"/>
              </a:rPr>
              <a:t>(k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m)</a:t>
            </a:r>
            <a:r>
              <a:rPr lang="en-US" sz="2200" b="1" dirty="0">
                <a:solidFill>
                  <a:schemeClr val="bg1"/>
                </a:solidFill>
                <a:latin typeface="Calibri" charset="0"/>
              </a:rPr>
              <a:t> </a:t>
            </a:r>
          </a:p>
        </p:txBody>
      </p:sp>
      <p:sp>
        <p:nvSpPr>
          <p:cNvPr id="32775" name="TextBox 7"/>
          <p:cNvSpPr txBox="1">
            <a:spLocks noChangeArrowheads="1"/>
          </p:cNvSpPr>
          <p:nvPr/>
        </p:nvSpPr>
        <p:spPr bwMode="auto">
          <a:xfrm>
            <a:off x="-152400" y="2590800"/>
            <a:ext cx="1447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Radial Velocity (m/s)</a:t>
            </a:r>
          </a:p>
        </p:txBody>
      </p:sp>
      <p:sp>
        <p:nvSpPr>
          <p:cNvPr id="32776" name="TextBox 8"/>
          <p:cNvSpPr txBox="1">
            <a:spLocks noChangeArrowheads="1"/>
          </p:cNvSpPr>
          <p:nvPr/>
        </p:nvSpPr>
        <p:spPr bwMode="auto">
          <a:xfrm>
            <a:off x="0" y="4495800"/>
            <a:ext cx="12001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Bearing (°CWN)</a:t>
            </a:r>
            <a:r>
              <a:rPr lang="en-US" sz="2200" b="1" dirty="0">
                <a:solidFill>
                  <a:schemeClr val="bg1"/>
                </a:solidFill>
                <a:latin typeface="Calibri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3117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Step </a:t>
            </a:r>
            <a:r>
              <a:rPr lang="en-US" sz="2800" b="1" dirty="0"/>
              <a:t>1</a:t>
            </a:r>
            <a:r>
              <a:rPr lang="en-US" sz="2800" b="1" dirty="0" smtClean="0"/>
              <a:t> Detection: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171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5" descr="MAAS_DPH_3_no_path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1050" y="76200"/>
            <a:ext cx="58229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Picture 5" descr="Dolphi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225800"/>
            <a:ext cx="3352800" cy="23955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7" descr="Maas_Trade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60388"/>
            <a:ext cx="3352800" cy="25130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0" name="Text Box 8"/>
          <p:cNvSpPr txBox="1">
            <a:spLocks noChangeArrowheads="1"/>
          </p:cNvSpPr>
          <p:nvPr/>
        </p:nvSpPr>
        <p:spPr bwMode="auto">
          <a:xfrm>
            <a:off x="228600" y="711200"/>
            <a:ext cx="297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</a:rPr>
              <a:t>MAAS TRADER</a:t>
            </a:r>
          </a:p>
        </p:txBody>
      </p:sp>
      <p:sp>
        <p:nvSpPr>
          <p:cNvPr id="34821" name="Text Box 9"/>
          <p:cNvSpPr txBox="1">
            <a:spLocks noChangeArrowheads="1"/>
          </p:cNvSpPr>
          <p:nvPr/>
        </p:nvSpPr>
        <p:spPr bwMode="auto">
          <a:xfrm>
            <a:off x="228600" y="3759200"/>
            <a:ext cx="297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</a:rPr>
              <a:t>DOLPHIN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3536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Step 2 Association: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074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m_SEAB_CALUSA COAST_20120611T105917_rv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1217" cy="6054638"/>
          </a:xfrm>
          <a:prstGeom prst="rect">
            <a:avLst/>
          </a:prstGeom>
        </p:spPr>
      </p:pic>
      <p:pic>
        <p:nvPicPr>
          <p:cNvPr id="5" name="Picture 4" descr="pam_SEAB_CALUSA COAST_20120611T105917_ma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5" b="20165"/>
          <a:stretch/>
        </p:blipFill>
        <p:spPr>
          <a:xfrm>
            <a:off x="4706145" y="1193030"/>
            <a:ext cx="4437855" cy="36406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87636" y="377152"/>
            <a:ext cx="4040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TGT Files: </a:t>
            </a:r>
            <a:r>
              <a:rPr lang="en-US" dirty="0" err="1" smtClean="0"/>
              <a:t>Calusa</a:t>
            </a:r>
            <a:r>
              <a:rPr lang="en-US" dirty="0" smtClean="0"/>
              <a:t> Coast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m_SEAB_CALUSA COAST_20120611T105917_rv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8072" cy="60465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87636" y="377152"/>
            <a:ext cx="4040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Level 1 Association:</a:t>
            </a:r>
          </a:p>
          <a:p>
            <a:pPr algn="ctr"/>
            <a:r>
              <a:rPr lang="en-US" dirty="0" smtClean="0"/>
              <a:t>ASC1 Files: </a:t>
            </a:r>
            <a:r>
              <a:rPr lang="en-US" dirty="0" err="1" smtClean="0"/>
              <a:t>Calusa</a:t>
            </a:r>
            <a:r>
              <a:rPr lang="en-US" dirty="0" smtClean="0"/>
              <a:t> Coast</a:t>
            </a:r>
            <a:endParaRPr lang="en-US" dirty="0"/>
          </a:p>
        </p:txBody>
      </p:sp>
      <p:pic>
        <p:nvPicPr>
          <p:cNvPr id="2" name="Picture 1" descr="pam_SEAB_CALUSA COAST_20120611T105917_ma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18417" b="19062"/>
          <a:stretch/>
        </p:blipFill>
        <p:spPr>
          <a:xfrm>
            <a:off x="4843311" y="1184662"/>
            <a:ext cx="4300689" cy="3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0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ver-Radiant-desktop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0394" r="18630" b="5712"/>
          <a:stretch/>
        </p:blipFill>
        <p:spPr>
          <a:xfrm>
            <a:off x="3505200" y="0"/>
            <a:ext cx="5334000" cy="61989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9100" y="838200"/>
            <a:ext cx="3006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SEAB – Monostatic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100" y="2438400"/>
            <a:ext cx="3006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SPRK – Monostatic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295400"/>
            <a:ext cx="247676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SEBE – Bistatic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</a:rPr>
              <a:t>Rx SEAB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</a:rPr>
              <a:t>Tx BELM</a:t>
            </a:r>
          </a:p>
        </p:txBody>
      </p:sp>
      <p:pic>
        <p:nvPicPr>
          <p:cNvPr id="3" name="Picture 2" descr="EVER_RADIANT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00400"/>
            <a:ext cx="3048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09600" y="152400"/>
            <a:ext cx="304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Level 2 Association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77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2" descr="fr_121211_lisl_Page_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717" y="685800"/>
            <a:ext cx="7158566" cy="50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TextBox 1"/>
          <p:cNvSpPr txBox="1">
            <a:spLocks noChangeArrowheads="1"/>
          </p:cNvSpPr>
          <p:nvPr/>
        </p:nvSpPr>
        <p:spPr bwMode="auto">
          <a:xfrm>
            <a:off x="1109133" y="5706533"/>
            <a:ext cx="6858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8" tIns="41029" rIns="82058" bIns="4102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100" dirty="0"/>
              <a:t>M/V VICTORIOUS: GPS Track, CODAR Data, and Ship Tracker Solution with Uncertainty Ellipses</a:t>
            </a: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457199" y="141288"/>
            <a:ext cx="7052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 dirty="0" smtClean="0"/>
              <a:t>Step 3 Track Fitting: M</a:t>
            </a:r>
            <a:r>
              <a:rPr lang="en-US" sz="2800" b="1" dirty="0"/>
              <a:t>/V </a:t>
            </a:r>
            <a:r>
              <a:rPr lang="en-US" sz="2800" b="1" dirty="0" err="1" smtClean="0"/>
              <a:t>Victorius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3791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014-04-03 13.33.04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457200"/>
            <a:ext cx="9144000" cy="6686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743"/>
          <a:stretch/>
        </p:blipFill>
        <p:spPr>
          <a:xfrm>
            <a:off x="0" y="4724400"/>
            <a:ext cx="2819400" cy="148813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67200" y="1447800"/>
            <a:ext cx="4876800" cy="114300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Trackers from a </a:t>
            </a:r>
            <a:b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Network of HF Radars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733800"/>
            <a:ext cx="2819201" cy="132343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Tokyo Express</a:t>
            </a:r>
          </a:p>
          <a:p>
            <a:r>
              <a:rPr lang="en-US" sz="1600" dirty="0" smtClean="0"/>
              <a:t>November 23, 2013</a:t>
            </a:r>
          </a:p>
          <a:p>
            <a:r>
              <a:rPr lang="en-US" sz="1600" dirty="0" smtClean="0"/>
              <a:t>15:30 – 18:30</a:t>
            </a:r>
          </a:p>
          <a:p>
            <a:r>
              <a:rPr lang="en-US" sz="1600" dirty="0" smtClean="0"/>
              <a:t>AIS – </a:t>
            </a:r>
            <a:r>
              <a:rPr lang="en-US" sz="1600" dirty="0" smtClean="0">
                <a:solidFill>
                  <a:srgbClr val="FF0000"/>
                </a:solidFill>
              </a:rPr>
              <a:t>Red</a:t>
            </a:r>
          </a:p>
          <a:p>
            <a:r>
              <a:rPr lang="en-US" sz="1600" dirty="0" smtClean="0"/>
              <a:t>Radar -</a:t>
            </a:r>
            <a:r>
              <a:rPr lang="en-US" sz="1600" dirty="0" smtClean="0">
                <a:solidFill>
                  <a:srgbClr val="FF6600"/>
                </a:solidFill>
              </a:rPr>
              <a:t> Orange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rgbClr val="008000"/>
                </a:solidFill>
              </a:rPr>
              <a:t>Green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rgbClr val="0000FF"/>
                </a:solidFill>
              </a:rPr>
              <a:t>Blue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0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12-04 at 4.23.54 PM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200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25474" y="139700"/>
            <a:ext cx="221211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/>
              <a:t>AIS at 16:49 GMT</a:t>
            </a:r>
          </a:p>
          <a:p>
            <a:pPr algn="ctr"/>
            <a:r>
              <a:rPr lang="en-US" sz="1800" dirty="0" smtClean="0"/>
              <a:t>November 23, 2013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3131399" y="12274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7699" y="2103735"/>
            <a:ext cx="8691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15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15999" y="2751435"/>
            <a:ext cx="792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1999" y="1875135"/>
            <a:ext cx="7040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13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2899" y="3957935"/>
            <a:ext cx="7421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84099" y="38055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14199" y="35642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8399" y="2878435"/>
            <a:ext cx="6913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50699" y="5113635"/>
            <a:ext cx="7421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37799" y="39579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83899" y="36785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50499" y="23958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40899" y="20021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0499" y="18497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8599" y="1443335"/>
            <a:ext cx="5389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25699" y="2713335"/>
            <a:ext cx="7167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16</a:t>
            </a:r>
            <a:endParaRPr lang="en-US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2578100"/>
            <a:ext cx="1997650" cy="3539431"/>
          </a:xfrm>
          <a:prstGeom prst="rect">
            <a:avLst/>
          </a:prstGeom>
          <a:solidFill>
            <a:schemeClr val="bg1">
              <a:alpha val="1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 Liberty Service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2 Sarah </a:t>
            </a:r>
            <a:r>
              <a:rPr lang="en-US" sz="1400" dirty="0" err="1" smtClean="0">
                <a:solidFill>
                  <a:schemeClr val="bg1"/>
                </a:solidFill>
              </a:rPr>
              <a:t>Dann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3 Lady B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4 Shelby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5 Elizabeth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6 Glenn Edwards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7 Stuyvesant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8 Maersk Chicago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9 Tokyo Express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10 Pilot No. 1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11 NYK </a:t>
            </a:r>
            <a:r>
              <a:rPr lang="en-US" sz="1400" dirty="0" err="1" smtClean="0">
                <a:solidFill>
                  <a:schemeClr val="bg1"/>
                </a:solidFill>
              </a:rPr>
              <a:t>Rumina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12 Hyundai Supreme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13 Handy Tanker Spirit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14 </a:t>
            </a:r>
            <a:r>
              <a:rPr lang="en-US" sz="1400" dirty="0" err="1" smtClean="0">
                <a:solidFill>
                  <a:schemeClr val="bg1"/>
                </a:solidFill>
              </a:rPr>
              <a:t>Kastos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15 </a:t>
            </a:r>
            <a:r>
              <a:rPr lang="en-US" sz="1400" dirty="0" err="1" smtClean="0">
                <a:solidFill>
                  <a:schemeClr val="bg1"/>
                </a:solidFill>
              </a:rPr>
              <a:t>Chemtrans</a:t>
            </a:r>
            <a:r>
              <a:rPr lang="en-US" sz="1400" dirty="0" smtClean="0">
                <a:solidFill>
                  <a:schemeClr val="bg1"/>
                </a:solidFill>
              </a:rPr>
              <a:t> Star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16 </a:t>
            </a:r>
            <a:r>
              <a:rPr lang="en-US" sz="1400" dirty="0" err="1" smtClean="0">
                <a:solidFill>
                  <a:schemeClr val="bg1"/>
                </a:solidFill>
              </a:rPr>
              <a:t>Prisco</a:t>
            </a:r>
            <a:r>
              <a:rPr lang="en-US" sz="1400" dirty="0" smtClean="0">
                <a:solidFill>
                  <a:schemeClr val="bg1"/>
                </a:solidFill>
              </a:rPr>
              <a:t> Elena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013200" y="36830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08300" y="20447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68900" y="35814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651500" y="38735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337300" y="39878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75020" y="165488"/>
            <a:ext cx="762000" cy="63923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0924" y="220523"/>
            <a:ext cx="495300" cy="4826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24320" y="165488"/>
            <a:ext cx="199390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Vessels Detected by HF Radar</a:t>
            </a:r>
          </a:p>
        </p:txBody>
      </p:sp>
      <p:sp>
        <p:nvSpPr>
          <p:cNvPr id="31" name="Oval 30"/>
          <p:cNvSpPr/>
          <p:nvPr/>
        </p:nvSpPr>
        <p:spPr>
          <a:xfrm>
            <a:off x="3086100" y="12954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444365" y="183182"/>
            <a:ext cx="762000" cy="63923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660269" y="238217"/>
            <a:ext cx="495300" cy="4826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193665" y="183182"/>
            <a:ext cx="199390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Stationary Vessels</a:t>
            </a:r>
          </a:p>
        </p:txBody>
      </p:sp>
      <p:cxnSp>
        <p:nvCxnSpPr>
          <p:cNvPr id="36" name="Straight Connector 35"/>
          <p:cNvCxnSpPr>
            <a:stCxn id="33" idx="3"/>
            <a:endCxn id="33" idx="7"/>
          </p:cNvCxnSpPr>
          <p:nvPr/>
        </p:nvCxnSpPr>
        <p:spPr>
          <a:xfrm flipV="1">
            <a:off x="3732804" y="308892"/>
            <a:ext cx="350230" cy="341250"/>
          </a:xfrm>
          <a:prstGeom prst="line">
            <a:avLst/>
          </a:prstGeom>
          <a:ln w="38100" cmpd="sng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6797169" y="1978117"/>
            <a:ext cx="495300" cy="482600"/>
            <a:chOff x="3812669" y="390617"/>
            <a:chExt cx="495300" cy="482600"/>
          </a:xfrm>
        </p:grpSpPr>
        <p:sp>
          <p:nvSpPr>
            <p:cNvPr id="38" name="Oval 37"/>
            <p:cNvSpPr/>
            <p:nvPr/>
          </p:nvSpPr>
          <p:spPr>
            <a:xfrm>
              <a:off x="3812669" y="390617"/>
              <a:ext cx="495300" cy="482600"/>
            </a:xfrm>
            <a:prstGeom prst="ellipse">
              <a:avLst/>
            </a:prstGeom>
            <a:noFill/>
            <a:ln w="38100" cmpd="sng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38" idx="3"/>
              <a:endCxn id="38" idx="7"/>
            </p:cNvCxnSpPr>
            <p:nvPr/>
          </p:nvCxnSpPr>
          <p:spPr>
            <a:xfrm flipV="1">
              <a:off x="3885204" y="461292"/>
              <a:ext cx="350230" cy="341250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0"/>
          <p:cNvSpPr/>
          <p:nvPr/>
        </p:nvSpPr>
        <p:spPr>
          <a:xfrm>
            <a:off x="8079869" y="2155917"/>
            <a:ext cx="495300" cy="4826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stCxn id="41" idx="3"/>
            <a:endCxn id="41" idx="7"/>
          </p:cNvCxnSpPr>
          <p:nvPr/>
        </p:nvCxnSpPr>
        <p:spPr>
          <a:xfrm flipV="1">
            <a:off x="8152404" y="2226592"/>
            <a:ext cx="350230" cy="341250"/>
          </a:xfrm>
          <a:prstGeom prst="line">
            <a:avLst/>
          </a:prstGeom>
          <a:ln w="38100" cmpd="sng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7101969" y="2854417"/>
            <a:ext cx="495300" cy="4826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3" idx="3"/>
            <a:endCxn id="43" idx="7"/>
          </p:cNvCxnSpPr>
          <p:nvPr/>
        </p:nvCxnSpPr>
        <p:spPr>
          <a:xfrm flipV="1">
            <a:off x="7174504" y="2925092"/>
            <a:ext cx="350230" cy="341250"/>
          </a:xfrm>
          <a:prstGeom prst="line">
            <a:avLst/>
          </a:prstGeom>
          <a:ln w="38100" cmpd="sng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8460869" y="2816317"/>
            <a:ext cx="495300" cy="4826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>
            <a:stCxn id="48" idx="3"/>
            <a:endCxn id="48" idx="7"/>
          </p:cNvCxnSpPr>
          <p:nvPr/>
        </p:nvCxnSpPr>
        <p:spPr>
          <a:xfrm flipV="1">
            <a:off x="8533404" y="2886992"/>
            <a:ext cx="350230" cy="341250"/>
          </a:xfrm>
          <a:prstGeom prst="line">
            <a:avLst/>
          </a:prstGeom>
          <a:ln w="38100" cmpd="sng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1069469" y="1533617"/>
            <a:ext cx="495300" cy="4826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50" idx="3"/>
            <a:endCxn id="50" idx="7"/>
          </p:cNvCxnSpPr>
          <p:nvPr/>
        </p:nvCxnSpPr>
        <p:spPr>
          <a:xfrm flipV="1">
            <a:off x="1142004" y="1604292"/>
            <a:ext cx="350230" cy="341250"/>
          </a:xfrm>
          <a:prstGeom prst="line">
            <a:avLst/>
          </a:prstGeom>
          <a:ln w="38100" cmpd="sng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245100" y="51435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3556000" y="40132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260600" y="18542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517900" y="2400300"/>
            <a:ext cx="622300" cy="622300"/>
          </a:xfrm>
          <a:prstGeom prst="ellipse">
            <a:avLst/>
          </a:prstGeom>
          <a:noFill/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3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essel_Detection_Times_1649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4" r="7412" b="4482"/>
          <a:stretch/>
        </p:blipFill>
        <p:spPr>
          <a:xfrm>
            <a:off x="0" y="381000"/>
            <a:ext cx="6616700" cy="524510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09524"/>
              </p:ext>
            </p:extLst>
          </p:nvPr>
        </p:nvGraphicFramePr>
        <p:xfrm>
          <a:off x="5588000" y="876300"/>
          <a:ext cx="3556001" cy="17526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159751"/>
                <a:gridCol w="955089"/>
                <a:gridCol w="1441161"/>
              </a:tblGrid>
              <a:tr h="127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Station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Detection Time (Minutes)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Samples</a:t>
                      </a:r>
                      <a:endParaRPr lang="en-US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HEMP (5 MHz)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139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</a:t>
                      </a:r>
                      <a:endParaRPr lang="en-US" sz="12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FF00"/>
                          </a:solidFill>
                        </a:rPr>
                        <a:t>PORT (25 MHz)</a:t>
                      </a:r>
                      <a:endParaRPr lang="en-US" sz="1200" b="1" dirty="0">
                        <a:solidFill>
                          <a:srgbClr val="00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33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11</a:t>
                      </a:r>
                      <a:endParaRPr lang="en-US" sz="12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FF"/>
                          </a:solidFill>
                        </a:rPr>
                        <a:t>SILD (25 MHz)</a:t>
                      </a:r>
                      <a:endParaRPr 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58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11</a:t>
                      </a:r>
                      <a:endParaRPr lang="en-US" sz="12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130800" y="4978400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Optical Satellite Pass at 16:49 GMT</a:t>
            </a:r>
            <a:endParaRPr lang="en-US" sz="1800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975100" y="5181600"/>
            <a:ext cx="1143000" cy="25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26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tectionVsAisDistanc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5734"/>
            <a:ext cx="9826570" cy="3769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113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 smtClean="0"/>
              <a:t>Maximum Distance of AIS vs. HFR Targets</a:t>
            </a:r>
          </a:p>
          <a:p>
            <a:pPr algn="ctr"/>
            <a:r>
              <a:rPr lang="en-US" sz="3000" dirty="0" smtClean="0"/>
              <a:t>August 8, 2013 00:00 – 23:59 GMT</a:t>
            </a:r>
            <a:endParaRPr lang="en-US" sz="3000" dirty="0"/>
          </a:p>
        </p:txBody>
      </p:sp>
      <p:sp>
        <p:nvSpPr>
          <p:cNvPr id="2" name="TextBox 1"/>
          <p:cNvSpPr txBox="1"/>
          <p:nvPr/>
        </p:nvSpPr>
        <p:spPr>
          <a:xfrm>
            <a:off x="3351903" y="2115732"/>
            <a:ext cx="1220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44 km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2303" y="2122403"/>
            <a:ext cx="1244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77 km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DAR Si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48" y="3200400"/>
            <a:ext cx="4811751" cy="3035105"/>
          </a:xfrm>
          <a:prstGeom prst="rect">
            <a:avLst/>
          </a:prstGeom>
        </p:spPr>
      </p:pic>
      <p:pic>
        <p:nvPicPr>
          <p:cNvPr id="4" name="Picture 9" descr="Screen shot 2012-02-19 at 1.33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800"/>
            <a:ext cx="14478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creen Shot 2014-04-04 at 2.03.3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3743917" cy="253450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Picture 5" descr="Screen Shot 2014-04-04 at 2.03.20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352800"/>
            <a:ext cx="3733800" cy="253002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228600"/>
            <a:ext cx="3733800" cy="270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400800" y="3276601"/>
            <a:ext cx="106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USCG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EDS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 rot="13049692">
            <a:off x="5875264" y="4730205"/>
            <a:ext cx="597408" cy="228600"/>
          </a:xfrm>
          <a:prstGeom prst="rightArrow">
            <a:avLst>
              <a:gd name="adj1" fmla="val 5698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7365456">
            <a:off x="4927799" y="4762148"/>
            <a:ext cx="597408" cy="266070"/>
          </a:xfrm>
          <a:prstGeom prst="rightArrow">
            <a:avLst>
              <a:gd name="adj1" fmla="val 5698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2383521">
            <a:off x="4560652" y="3046180"/>
            <a:ext cx="1429842" cy="284201"/>
          </a:xfrm>
          <a:prstGeom prst="rightArrow">
            <a:avLst>
              <a:gd name="adj1" fmla="val 5698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19551590">
            <a:off x="5662578" y="3696629"/>
            <a:ext cx="597408" cy="254432"/>
          </a:xfrm>
          <a:prstGeom prst="rightArrow">
            <a:avLst>
              <a:gd name="adj1" fmla="val 5698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6200000">
            <a:off x="6541069" y="2755331"/>
            <a:ext cx="597408" cy="268346"/>
          </a:xfrm>
          <a:prstGeom prst="rightArrow">
            <a:avLst>
              <a:gd name="adj1" fmla="val 5698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1928390">
            <a:off x="3833185" y="5326312"/>
            <a:ext cx="597408" cy="266070"/>
          </a:xfrm>
          <a:prstGeom prst="rightArrow">
            <a:avLst>
              <a:gd name="adj1" fmla="val 5698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0" y="0"/>
            <a:ext cx="5126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Data Flow to Operational Centers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495800" y="5334000"/>
            <a:ext cx="914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NRL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76531" y="2057400"/>
            <a:ext cx="1467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SAROPS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73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fld id="{99DF0DD8-9F42-174A-B545-B3702B4F4F68}" type="slidenum">
              <a:rPr lang="en-US" sz="1200">
                <a:solidFill>
                  <a:srgbClr val="898989"/>
                </a:solidFill>
                <a:latin typeface="Calibri" charset="0"/>
              </a:rPr>
              <a:pPr algn="l"/>
              <a:t>123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1219200" y="76200"/>
            <a:ext cx="6705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000" b="1" dirty="0">
                <a:solidFill>
                  <a:srgbClr val="0000FF"/>
                </a:solidFill>
                <a:latin typeface="Times New Roman"/>
                <a:cs typeface="Times New Roman"/>
              </a:rPr>
              <a:t>Mid-Atlantic Bight HF Radar Network</a:t>
            </a:r>
            <a:endParaRPr lang="en-US" sz="26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2253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85800"/>
            <a:ext cx="8991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7"/>
          <p:cNvSpPr txBox="1">
            <a:spLocks noChangeArrowheads="1"/>
          </p:cNvSpPr>
          <p:nvPr/>
        </p:nvSpPr>
        <p:spPr bwMode="auto">
          <a:xfrm>
            <a:off x="4387850" y="2638425"/>
            <a:ext cx="47005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u="sng" dirty="0">
                <a:solidFill>
                  <a:prstClr val="white"/>
                </a:solidFill>
              </a:rPr>
              <a:t>Mid-Atlantic HF Radar Network</a:t>
            </a:r>
          </a:p>
          <a:p>
            <a:pPr eaLnBrk="1" hangingPunct="1"/>
            <a:r>
              <a:rPr lang="en-US" sz="1800" b="1" dirty="0">
                <a:solidFill>
                  <a:srgbClr val="FF0000"/>
                </a:solidFill>
              </a:rPr>
              <a:t>16 Long-Range CODARs</a:t>
            </a:r>
          </a:p>
          <a:p>
            <a:pPr eaLnBrk="1" hangingPunct="1"/>
            <a:r>
              <a:rPr lang="en-US" sz="1800" b="1" dirty="0">
                <a:solidFill>
                  <a:prstClr val="white"/>
                </a:solidFill>
              </a:rPr>
              <a:t> </a:t>
            </a:r>
            <a:r>
              <a:rPr lang="en-US" sz="1800" b="1" dirty="0">
                <a:solidFill>
                  <a:srgbClr val="FFFF00"/>
                </a:solidFill>
              </a:rPr>
              <a:t> 8 Medium-Range CODARs</a:t>
            </a:r>
          </a:p>
          <a:p>
            <a:pPr eaLnBrk="1" hangingPunct="1"/>
            <a:r>
              <a:rPr lang="en-US" sz="1800" b="1" u="sng" dirty="0">
                <a:solidFill>
                  <a:srgbClr val="00FF00"/>
                </a:solidFill>
              </a:rPr>
              <a:t>17</a:t>
            </a:r>
            <a:r>
              <a:rPr lang="en-US" sz="1800" b="1" dirty="0">
                <a:solidFill>
                  <a:srgbClr val="00FF00"/>
                </a:solidFill>
              </a:rPr>
              <a:t> Short-Range CODARs</a:t>
            </a:r>
          </a:p>
          <a:p>
            <a:pPr eaLnBrk="1" hangingPunct="1"/>
            <a:r>
              <a:rPr lang="en-US" sz="1800" b="1" dirty="0">
                <a:solidFill>
                  <a:prstClr val="white"/>
                </a:solidFill>
              </a:rPr>
              <a:t>41 </a:t>
            </a:r>
            <a:r>
              <a:rPr lang="en-US" sz="1800" b="1" dirty="0" smtClean="0">
                <a:solidFill>
                  <a:prstClr val="white"/>
                </a:solidFill>
              </a:rPr>
              <a:t>Total (Pre-Sandy)</a:t>
            </a:r>
            <a:endParaRPr lang="en-US" sz="1800" b="1" dirty="0">
              <a:solidFill>
                <a:prstClr val="white"/>
              </a:solidFill>
            </a:endParaRPr>
          </a:p>
          <a:p>
            <a:pPr eaLnBrk="1" hangingPunct="1"/>
            <a:endParaRPr lang="en-US" sz="1800" b="1" dirty="0">
              <a:solidFill>
                <a:prstClr val="white"/>
              </a:solidFill>
            </a:endParaRPr>
          </a:p>
          <a:p>
            <a:pPr eaLnBrk="1" hangingPunct="1"/>
            <a:r>
              <a:rPr lang="en-US" sz="1800" b="1" dirty="0">
                <a:solidFill>
                  <a:prstClr val="white"/>
                </a:solidFill>
              </a:rPr>
              <a:t>Triple Nested, Multi-static, Multi-use</a:t>
            </a:r>
          </a:p>
          <a:p>
            <a:pPr eaLnBrk="1" hangingPunct="1"/>
            <a:r>
              <a:rPr lang="en-US" sz="1800" b="1" dirty="0">
                <a:solidFill>
                  <a:prstClr val="white"/>
                </a:solidFill>
              </a:rPr>
              <a:t>Industry Partner: CODAR Ocean Sensors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2624138" y="922338"/>
            <a:ext cx="2557462" cy="873125"/>
          </a:xfrm>
          <a:prstGeom prst="line">
            <a:avLst/>
          </a:pr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61938" y="2760663"/>
            <a:ext cx="3352800" cy="1422400"/>
          </a:xfrm>
          <a:prstGeom prst="line">
            <a:avLst/>
          </a:prstGeom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908425"/>
            <a:ext cx="1079500" cy="1538288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2081213"/>
            <a:ext cx="1143000" cy="158273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7" name="Group 9"/>
          <p:cNvGrpSpPr>
            <a:grpSpLocks/>
          </p:cNvGrpSpPr>
          <p:nvPr/>
        </p:nvGrpSpPr>
        <p:grpSpPr bwMode="auto">
          <a:xfrm>
            <a:off x="152400" y="776288"/>
            <a:ext cx="1963738" cy="993775"/>
            <a:chOff x="5204177" y="1478844"/>
            <a:chExt cx="3766629" cy="3127024"/>
          </a:xfrm>
        </p:grpSpPr>
        <p:pic>
          <p:nvPicPr>
            <p:cNvPr id="2254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4177" y="1478846"/>
              <a:ext cx="1341012" cy="312702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4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0235" y="1478844"/>
              <a:ext cx="2380571" cy="312702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538" name="Picture 15" descr="IMG_9578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6"/>
          <a:stretch>
            <a:fillRect/>
          </a:stretch>
        </p:blipFill>
        <p:spPr bwMode="auto">
          <a:xfrm>
            <a:off x="7639050" y="973138"/>
            <a:ext cx="1219200" cy="167163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4" descr="3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6477000" y="5022850"/>
            <a:ext cx="582613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8" name="Picture 49" descr="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86438" y="5040313"/>
            <a:ext cx="5937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22541" name="Picture 31" descr="IOOS_logo_white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5108575"/>
            <a:ext cx="10128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9" descr="USCG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5040313"/>
            <a:ext cx="5905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3" name="Text Box 9"/>
          <p:cNvSpPr txBox="1">
            <a:spLocks noChangeArrowheads="1"/>
          </p:cNvSpPr>
          <p:nvPr/>
        </p:nvSpPr>
        <p:spPr bwMode="auto">
          <a:xfrm>
            <a:off x="2195513" y="704850"/>
            <a:ext cx="19383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>
                <a:solidFill>
                  <a:srgbClr val="FFFF00"/>
                </a:solidFill>
                <a:latin typeface="Calibri" charset="0"/>
              </a:rPr>
              <a:t>1000 km </a:t>
            </a:r>
          </a:p>
          <a:p>
            <a:pPr algn="ctr" eaLnBrk="1" hangingPunct="1"/>
            <a:r>
              <a:rPr lang="en-US" sz="2000" b="1">
                <a:solidFill>
                  <a:srgbClr val="FFFF00"/>
                </a:solidFill>
                <a:latin typeface="Calibri" charset="0"/>
              </a:rPr>
              <a:t>Cape to Cape</a:t>
            </a:r>
          </a:p>
        </p:txBody>
      </p:sp>
      <p:pic>
        <p:nvPicPr>
          <p:cNvPr id="2" name="Picture 1" descr="Screen Shot 2013-10-21 at 8.16.35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50" y="3039577"/>
            <a:ext cx="1260078" cy="80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7983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verGliderIma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1799" y="-42334"/>
            <a:ext cx="9155799" cy="624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56962"/>
            <a:ext cx="899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/>
              <a:t>U.S. Integrated Ocean Observing System:</a:t>
            </a:r>
          </a:p>
          <a:p>
            <a:pPr algn="r"/>
            <a:endParaRPr lang="en-US" sz="800" b="1" dirty="0" smtClean="0"/>
          </a:p>
          <a:p>
            <a:pPr algn="r"/>
            <a:r>
              <a:rPr lang="en-US" sz="3200" b="1" i="1" dirty="0" smtClean="0"/>
              <a:t>Regional Implementation, </a:t>
            </a:r>
          </a:p>
          <a:p>
            <a:pPr algn="r"/>
            <a:r>
              <a:rPr lang="en-US" sz="3200" b="1" i="1" dirty="0" smtClean="0"/>
              <a:t>Science and Applications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5265003"/>
            <a:ext cx="65532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“We </a:t>
            </a:r>
            <a:r>
              <a:rPr lang="en-US" dirty="0" smtClean="0">
                <a:solidFill>
                  <a:schemeClr val="bg1"/>
                </a:solidFill>
              </a:rPr>
              <a:t>make science matter”</a:t>
            </a:r>
          </a:p>
          <a:p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    -  Dr. Kathryn Sullivan, </a:t>
            </a:r>
            <a:r>
              <a:rPr lang="en-US" i="1" dirty="0" smtClean="0">
                <a:solidFill>
                  <a:schemeClr val="bg1"/>
                </a:solidFill>
              </a:rPr>
              <a:t>NOAA Administrator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49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257800"/>
            <a:ext cx="822325" cy="78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6042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ioos_white_20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Arial"/>
      <a:ea typeface="ＭＳ Ｐゴシック"/>
      <a:cs typeface=""/>
    </a:majorFont>
    <a:minorFont>
      <a:latin typeface="Arial"/>
      <a:ea typeface="ＭＳ Ｐゴシック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5761</TotalTime>
  <Words>4927</Words>
  <Application>Microsoft Macintosh PowerPoint</Application>
  <PresentationFormat>On-screen Show (4:3)</PresentationFormat>
  <Paragraphs>1168</Paragraphs>
  <Slides>124</Slides>
  <Notes>39</Notes>
  <HiddenSlides>0</HiddenSlides>
  <MMClips>12</MMClips>
  <ScaleCrop>false</ScaleCrop>
  <HeadingPairs>
    <vt:vector size="6" baseType="variant">
      <vt:variant>
        <vt:lpstr>Theme</vt:lpstr>
      </vt:variant>
      <vt:variant>
        <vt:i4>15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124</vt:i4>
      </vt:variant>
    </vt:vector>
  </HeadingPairs>
  <TitlesOfParts>
    <vt:vector size="141" baseType="lpstr">
      <vt:lpstr>Office Theme</vt:lpstr>
      <vt:lpstr>4_Office Theme</vt:lpstr>
      <vt:lpstr>6_Office Theme</vt:lpstr>
      <vt:lpstr>7_Office Theme</vt:lpstr>
      <vt:lpstr>8_Office Theme</vt:lpstr>
      <vt:lpstr>ioos_white_2010</vt:lpstr>
      <vt:lpstr>1_Default Design</vt:lpstr>
      <vt:lpstr>2_Office Theme</vt:lpstr>
      <vt:lpstr>3_Office Theme</vt:lpstr>
      <vt:lpstr>9_Office Theme</vt:lpstr>
      <vt:lpstr>10_Office Theme</vt:lpstr>
      <vt:lpstr>11_Office Theme</vt:lpstr>
      <vt:lpstr>12_Office Theme</vt:lpstr>
      <vt:lpstr>13_Office Theme</vt:lpstr>
      <vt:lpstr>1_Office Theme</vt:lpstr>
      <vt:lpstr>Drawing</vt:lpstr>
      <vt:lpstr>Microsoft Word 97 - 2004 Document</vt:lpstr>
      <vt:lpstr>PowerPoint Presentation</vt:lpstr>
      <vt:lpstr>Today’s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SLDMB Deployments 1 Jan 2006 – 31 Dec 2007</vt:lpstr>
      <vt:lpstr>Global Search and Rescue Plan</vt:lpstr>
      <vt:lpstr>PowerPoint Presentation</vt:lpstr>
      <vt:lpstr>Status 2004</vt:lpstr>
      <vt:lpstr>Status 2004</vt:lpstr>
      <vt:lpstr>PowerPoint Presentation</vt:lpstr>
      <vt:lpstr>5000 Virtual Drifters –  24 Hours Into Search</vt:lpstr>
      <vt:lpstr>5000 Virtual Drifters –  48 Hours Into Search</vt:lpstr>
      <vt:lpstr>5000 Virtual Drifters –  72 Hours Into Search</vt:lpstr>
      <vt:lpstr>5000 Virtual Drifters –  96 Hours Into Search</vt:lpstr>
      <vt:lpstr>5000 Virtual Drifters –  Search Area After 96 Hours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Feedback from the Deepwater Horizon  Incident Command Center</vt:lpstr>
      <vt:lpstr>Feedback from the Deepwater Horizon  Incident Command Center</vt:lpstr>
      <vt:lpstr>PowerPoint Presentation</vt:lpstr>
      <vt:lpstr>Sustained HFR Network Operations Annual Coverage and Mean: 2006 to 2012</vt:lpstr>
      <vt:lpstr>PowerPoint Presentation</vt:lpstr>
      <vt:lpstr>PowerPoint Presentation</vt:lpstr>
      <vt:lpstr>PowerPoint Presentation</vt:lpstr>
      <vt:lpstr>Resilient CODAR Shore Site:  Shed, Enclosure, Tx/Rx, Comms, Power, GPS, AIS </vt:lpstr>
      <vt:lpstr>Shore Site Power Configuration </vt:lpstr>
      <vt:lpstr>Shore Site Communication Configuration </vt:lpstr>
      <vt:lpstr>PowerPoint Presentation</vt:lpstr>
      <vt:lpstr>PowerPoint Presentation</vt:lpstr>
      <vt:lpstr>PowerPoint Presentation</vt:lpstr>
      <vt:lpstr>Total Surface Currents</vt:lpstr>
      <vt:lpstr>Total Surface Currents</vt:lpstr>
      <vt:lpstr>Dual Transmitter Test</vt:lpstr>
      <vt:lpstr>HF Radar Network Highlights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Rutgers Coldest Dark Pixel SST Composite</vt:lpstr>
      <vt:lpstr>Improved satellite SST product revealed  ahead-of-eye cooling was not captured by: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TEMPESTS At-sea Storm Glider Test - March 12, 2014</vt:lpstr>
      <vt:lpstr>PowerPoint Presentation</vt:lpstr>
      <vt:lpstr>PowerPoint Presentation</vt:lpstr>
      <vt:lpstr>Estimated Vessel Detection Capability</vt:lpstr>
      <vt:lpstr>Ships in Spectra</vt:lpstr>
      <vt:lpstr>PowerPoint Presentation</vt:lpstr>
      <vt:lpstr>Ships in Spectra</vt:lpstr>
      <vt:lpstr>DOLPHIN</vt:lpstr>
      <vt:lpstr>Adjusting the Signal to Noise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Trackers from a  Network of HF Radars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NOS NOAA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NOS NOAA</dc:creator>
  <cp:keywords/>
  <dc:description/>
  <cp:lastModifiedBy>Scott Glenn</cp:lastModifiedBy>
  <cp:revision>271</cp:revision>
  <dcterms:created xsi:type="dcterms:W3CDTF">2010-02-22T17:26:58Z</dcterms:created>
  <dcterms:modified xsi:type="dcterms:W3CDTF">2014-04-07T01:05:49Z</dcterms:modified>
  <cp:category/>
</cp:coreProperties>
</file>