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m4v" ContentType="video/unknown"/>
  <Default Extension="rels" ContentType="application/vnd.openxmlformats-package.relationships+xml"/>
  <Default Extension="gif" ContentType="image/gif"/>
  <Default Extension="mov" ContentType="video/unknown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756" r:id="rId1"/>
    <p:sldMasterId id="2147483768" r:id="rId2"/>
    <p:sldMasterId id="2147483780" r:id="rId3"/>
    <p:sldMasterId id="2147483792" r:id="rId4"/>
    <p:sldMasterId id="2147483804" r:id="rId5"/>
    <p:sldMasterId id="2147483816" r:id="rId6"/>
    <p:sldMasterId id="2147483828" r:id="rId7"/>
    <p:sldMasterId id="2147483840" r:id="rId8"/>
  </p:sldMasterIdLst>
  <p:notesMasterIdLst>
    <p:notesMasterId r:id="rId88"/>
  </p:notesMasterIdLst>
  <p:sldIdLst>
    <p:sldId id="519" r:id="rId9"/>
    <p:sldId id="482" r:id="rId10"/>
    <p:sldId id="513" r:id="rId11"/>
    <p:sldId id="514" r:id="rId12"/>
    <p:sldId id="521" r:id="rId13"/>
    <p:sldId id="668" r:id="rId14"/>
    <p:sldId id="669" r:id="rId15"/>
    <p:sldId id="670" r:id="rId16"/>
    <p:sldId id="671" r:id="rId17"/>
    <p:sldId id="682" r:id="rId18"/>
    <p:sldId id="683" r:id="rId19"/>
    <p:sldId id="688" r:id="rId20"/>
    <p:sldId id="689" r:id="rId21"/>
    <p:sldId id="690" r:id="rId22"/>
    <p:sldId id="691" r:id="rId23"/>
    <p:sldId id="692" r:id="rId24"/>
    <p:sldId id="693" r:id="rId25"/>
    <p:sldId id="695" r:id="rId26"/>
    <p:sldId id="696" r:id="rId27"/>
    <p:sldId id="697" r:id="rId28"/>
    <p:sldId id="698" r:id="rId29"/>
    <p:sldId id="701" r:id="rId30"/>
    <p:sldId id="700" r:id="rId31"/>
    <p:sldId id="415" r:id="rId32"/>
    <p:sldId id="702" r:id="rId33"/>
    <p:sldId id="266" r:id="rId34"/>
    <p:sldId id="349" r:id="rId35"/>
    <p:sldId id="354" r:id="rId36"/>
    <p:sldId id="356" r:id="rId37"/>
    <p:sldId id="705" r:id="rId38"/>
    <p:sldId id="460" r:id="rId39"/>
    <p:sldId id="655" r:id="rId40"/>
    <p:sldId id="656" r:id="rId41"/>
    <p:sldId id="657" r:id="rId42"/>
    <p:sldId id="672" r:id="rId43"/>
    <p:sldId id="673" r:id="rId44"/>
    <p:sldId id="674" r:id="rId45"/>
    <p:sldId id="675" r:id="rId46"/>
    <p:sldId id="676" r:id="rId47"/>
    <p:sldId id="677" r:id="rId48"/>
    <p:sldId id="678" r:id="rId49"/>
    <p:sldId id="679" r:id="rId50"/>
    <p:sldId id="680" r:id="rId51"/>
    <p:sldId id="681" r:id="rId52"/>
    <p:sldId id="667" r:id="rId53"/>
    <p:sldId id="620" r:id="rId54"/>
    <p:sldId id="612" r:id="rId55"/>
    <p:sldId id="613" r:id="rId56"/>
    <p:sldId id="641" r:id="rId57"/>
    <p:sldId id="626" r:id="rId58"/>
    <p:sldId id="627" r:id="rId59"/>
    <p:sldId id="628" r:id="rId60"/>
    <p:sldId id="629" r:id="rId61"/>
    <p:sldId id="630" r:id="rId62"/>
    <p:sldId id="631" r:id="rId63"/>
    <p:sldId id="632" r:id="rId64"/>
    <p:sldId id="633" r:id="rId65"/>
    <p:sldId id="634" r:id="rId66"/>
    <p:sldId id="635" r:id="rId67"/>
    <p:sldId id="636" r:id="rId68"/>
    <p:sldId id="637" r:id="rId69"/>
    <p:sldId id="638" r:id="rId70"/>
    <p:sldId id="639" r:id="rId71"/>
    <p:sldId id="640" r:id="rId72"/>
    <p:sldId id="650" r:id="rId73"/>
    <p:sldId id="622" r:id="rId74"/>
    <p:sldId id="614" r:id="rId75"/>
    <p:sldId id="615" r:id="rId76"/>
    <p:sldId id="616" r:id="rId77"/>
    <p:sldId id="651" r:id="rId78"/>
    <p:sldId id="652" r:id="rId79"/>
    <p:sldId id="653" r:id="rId80"/>
    <p:sldId id="617" r:id="rId81"/>
    <p:sldId id="654" r:id="rId82"/>
    <p:sldId id="644" r:id="rId83"/>
    <p:sldId id="645" r:id="rId84"/>
    <p:sldId id="649" r:id="rId85"/>
    <p:sldId id="642" r:id="rId86"/>
    <p:sldId id="703" r:id="rId87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FCF"/>
    <a:srgbClr val="3E558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6017" autoAdjust="0"/>
    <p:restoredTop sz="94684" autoAdjust="0"/>
  </p:normalViewPr>
  <p:slideViewPr>
    <p:cSldViewPr>
      <p:cViewPr>
        <p:scale>
          <a:sx n="75" d="100"/>
          <a:sy n="75" d="100"/>
        </p:scale>
        <p:origin x="-184" y="-32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145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6" Type="http://schemas.openxmlformats.org/officeDocument/2006/relationships/slideMaster" Target="slideMasters/slideMaster6.xml"/><Relationship Id="rId7" Type="http://schemas.openxmlformats.org/officeDocument/2006/relationships/slideMaster" Target="slideMasters/slideMaster7.xml"/><Relationship Id="rId8" Type="http://schemas.openxmlformats.org/officeDocument/2006/relationships/slideMaster" Target="slideMasters/slideMaster8.xml"/><Relationship Id="rId9" Type="http://schemas.openxmlformats.org/officeDocument/2006/relationships/slide" Target="slides/slide1.xml"/><Relationship Id="rId10" Type="http://schemas.openxmlformats.org/officeDocument/2006/relationships/slide" Target="slides/slide2.xml"/><Relationship Id="rId11" Type="http://schemas.openxmlformats.org/officeDocument/2006/relationships/slide" Target="slides/slide3.xml"/><Relationship Id="rId12" Type="http://schemas.openxmlformats.org/officeDocument/2006/relationships/slide" Target="slides/slide4.xml"/><Relationship Id="rId13" Type="http://schemas.openxmlformats.org/officeDocument/2006/relationships/slide" Target="slides/slide5.xml"/><Relationship Id="rId14" Type="http://schemas.openxmlformats.org/officeDocument/2006/relationships/slide" Target="slides/slide6.xml"/><Relationship Id="rId15" Type="http://schemas.openxmlformats.org/officeDocument/2006/relationships/slide" Target="slides/slide7.xml"/><Relationship Id="rId16" Type="http://schemas.openxmlformats.org/officeDocument/2006/relationships/slide" Target="slides/slide8.xml"/><Relationship Id="rId17" Type="http://schemas.openxmlformats.org/officeDocument/2006/relationships/slide" Target="slides/slide9.xml"/><Relationship Id="rId18" Type="http://schemas.openxmlformats.org/officeDocument/2006/relationships/slide" Target="slides/slide10.xml"/><Relationship Id="rId19" Type="http://schemas.openxmlformats.org/officeDocument/2006/relationships/slide" Target="slides/slide11.xml"/><Relationship Id="rId30" Type="http://schemas.openxmlformats.org/officeDocument/2006/relationships/slide" Target="slides/slide22.xml"/><Relationship Id="rId31" Type="http://schemas.openxmlformats.org/officeDocument/2006/relationships/slide" Target="slides/slide23.xml"/><Relationship Id="rId32" Type="http://schemas.openxmlformats.org/officeDocument/2006/relationships/slide" Target="slides/slide24.xml"/><Relationship Id="rId33" Type="http://schemas.openxmlformats.org/officeDocument/2006/relationships/slide" Target="slides/slide25.xml"/><Relationship Id="rId34" Type="http://schemas.openxmlformats.org/officeDocument/2006/relationships/slide" Target="slides/slide26.xml"/><Relationship Id="rId35" Type="http://schemas.openxmlformats.org/officeDocument/2006/relationships/slide" Target="slides/slide27.xml"/><Relationship Id="rId36" Type="http://schemas.openxmlformats.org/officeDocument/2006/relationships/slide" Target="slides/slide28.xml"/><Relationship Id="rId37" Type="http://schemas.openxmlformats.org/officeDocument/2006/relationships/slide" Target="slides/slide29.xml"/><Relationship Id="rId38" Type="http://schemas.openxmlformats.org/officeDocument/2006/relationships/slide" Target="slides/slide30.xml"/><Relationship Id="rId39" Type="http://schemas.openxmlformats.org/officeDocument/2006/relationships/slide" Target="slides/slide31.xml"/><Relationship Id="rId50" Type="http://schemas.openxmlformats.org/officeDocument/2006/relationships/slide" Target="slides/slide42.xml"/><Relationship Id="rId51" Type="http://schemas.openxmlformats.org/officeDocument/2006/relationships/slide" Target="slides/slide43.xml"/><Relationship Id="rId52" Type="http://schemas.openxmlformats.org/officeDocument/2006/relationships/slide" Target="slides/slide44.xml"/><Relationship Id="rId53" Type="http://schemas.openxmlformats.org/officeDocument/2006/relationships/slide" Target="slides/slide45.xml"/><Relationship Id="rId54" Type="http://schemas.openxmlformats.org/officeDocument/2006/relationships/slide" Target="slides/slide46.xml"/><Relationship Id="rId55" Type="http://schemas.openxmlformats.org/officeDocument/2006/relationships/slide" Target="slides/slide47.xml"/><Relationship Id="rId56" Type="http://schemas.openxmlformats.org/officeDocument/2006/relationships/slide" Target="slides/slide48.xml"/><Relationship Id="rId57" Type="http://schemas.openxmlformats.org/officeDocument/2006/relationships/slide" Target="slides/slide49.xml"/><Relationship Id="rId58" Type="http://schemas.openxmlformats.org/officeDocument/2006/relationships/slide" Target="slides/slide50.xml"/><Relationship Id="rId59" Type="http://schemas.openxmlformats.org/officeDocument/2006/relationships/slide" Target="slides/slide51.xml"/><Relationship Id="rId70" Type="http://schemas.openxmlformats.org/officeDocument/2006/relationships/slide" Target="slides/slide62.xml"/><Relationship Id="rId71" Type="http://schemas.openxmlformats.org/officeDocument/2006/relationships/slide" Target="slides/slide63.xml"/><Relationship Id="rId72" Type="http://schemas.openxmlformats.org/officeDocument/2006/relationships/slide" Target="slides/slide64.xml"/><Relationship Id="rId73" Type="http://schemas.openxmlformats.org/officeDocument/2006/relationships/slide" Target="slides/slide65.xml"/><Relationship Id="rId74" Type="http://schemas.openxmlformats.org/officeDocument/2006/relationships/slide" Target="slides/slide66.xml"/><Relationship Id="rId75" Type="http://schemas.openxmlformats.org/officeDocument/2006/relationships/slide" Target="slides/slide67.xml"/><Relationship Id="rId76" Type="http://schemas.openxmlformats.org/officeDocument/2006/relationships/slide" Target="slides/slide68.xml"/><Relationship Id="rId77" Type="http://schemas.openxmlformats.org/officeDocument/2006/relationships/slide" Target="slides/slide69.xml"/><Relationship Id="rId78" Type="http://schemas.openxmlformats.org/officeDocument/2006/relationships/slide" Target="slides/slide70.xml"/><Relationship Id="rId79" Type="http://schemas.openxmlformats.org/officeDocument/2006/relationships/slide" Target="slides/slide71.xml"/><Relationship Id="rId90" Type="http://schemas.openxmlformats.org/officeDocument/2006/relationships/presProps" Target="presProps.xml"/><Relationship Id="rId91" Type="http://schemas.openxmlformats.org/officeDocument/2006/relationships/viewProps" Target="viewProps.xml"/><Relationship Id="rId92" Type="http://schemas.openxmlformats.org/officeDocument/2006/relationships/theme" Target="theme/theme1.xml"/><Relationship Id="rId93" Type="http://schemas.openxmlformats.org/officeDocument/2006/relationships/tableStyles" Target="tableStyles.xml"/><Relationship Id="rId20" Type="http://schemas.openxmlformats.org/officeDocument/2006/relationships/slide" Target="slides/slide12.xml"/><Relationship Id="rId21" Type="http://schemas.openxmlformats.org/officeDocument/2006/relationships/slide" Target="slides/slide13.xml"/><Relationship Id="rId22" Type="http://schemas.openxmlformats.org/officeDocument/2006/relationships/slide" Target="slides/slide14.xml"/><Relationship Id="rId23" Type="http://schemas.openxmlformats.org/officeDocument/2006/relationships/slide" Target="slides/slide15.xml"/><Relationship Id="rId24" Type="http://schemas.openxmlformats.org/officeDocument/2006/relationships/slide" Target="slides/slide16.xml"/><Relationship Id="rId25" Type="http://schemas.openxmlformats.org/officeDocument/2006/relationships/slide" Target="slides/slide17.xml"/><Relationship Id="rId26" Type="http://schemas.openxmlformats.org/officeDocument/2006/relationships/slide" Target="slides/slide18.xml"/><Relationship Id="rId27" Type="http://schemas.openxmlformats.org/officeDocument/2006/relationships/slide" Target="slides/slide19.xml"/><Relationship Id="rId28" Type="http://schemas.openxmlformats.org/officeDocument/2006/relationships/slide" Target="slides/slide20.xml"/><Relationship Id="rId29" Type="http://schemas.openxmlformats.org/officeDocument/2006/relationships/slide" Target="slides/slide21.xml"/><Relationship Id="rId40" Type="http://schemas.openxmlformats.org/officeDocument/2006/relationships/slide" Target="slides/slide32.xml"/><Relationship Id="rId41" Type="http://schemas.openxmlformats.org/officeDocument/2006/relationships/slide" Target="slides/slide33.xml"/><Relationship Id="rId42" Type="http://schemas.openxmlformats.org/officeDocument/2006/relationships/slide" Target="slides/slide34.xml"/><Relationship Id="rId43" Type="http://schemas.openxmlformats.org/officeDocument/2006/relationships/slide" Target="slides/slide35.xml"/><Relationship Id="rId44" Type="http://schemas.openxmlformats.org/officeDocument/2006/relationships/slide" Target="slides/slide36.xml"/><Relationship Id="rId45" Type="http://schemas.openxmlformats.org/officeDocument/2006/relationships/slide" Target="slides/slide37.xml"/><Relationship Id="rId46" Type="http://schemas.openxmlformats.org/officeDocument/2006/relationships/slide" Target="slides/slide38.xml"/><Relationship Id="rId47" Type="http://schemas.openxmlformats.org/officeDocument/2006/relationships/slide" Target="slides/slide39.xml"/><Relationship Id="rId48" Type="http://schemas.openxmlformats.org/officeDocument/2006/relationships/slide" Target="slides/slide40.xml"/><Relationship Id="rId49" Type="http://schemas.openxmlformats.org/officeDocument/2006/relationships/slide" Target="slides/slide41.xml"/><Relationship Id="rId60" Type="http://schemas.openxmlformats.org/officeDocument/2006/relationships/slide" Target="slides/slide52.xml"/><Relationship Id="rId61" Type="http://schemas.openxmlformats.org/officeDocument/2006/relationships/slide" Target="slides/slide53.xml"/><Relationship Id="rId62" Type="http://schemas.openxmlformats.org/officeDocument/2006/relationships/slide" Target="slides/slide54.xml"/><Relationship Id="rId63" Type="http://schemas.openxmlformats.org/officeDocument/2006/relationships/slide" Target="slides/slide55.xml"/><Relationship Id="rId64" Type="http://schemas.openxmlformats.org/officeDocument/2006/relationships/slide" Target="slides/slide56.xml"/><Relationship Id="rId65" Type="http://schemas.openxmlformats.org/officeDocument/2006/relationships/slide" Target="slides/slide57.xml"/><Relationship Id="rId66" Type="http://schemas.openxmlformats.org/officeDocument/2006/relationships/slide" Target="slides/slide58.xml"/><Relationship Id="rId67" Type="http://schemas.openxmlformats.org/officeDocument/2006/relationships/slide" Target="slides/slide59.xml"/><Relationship Id="rId68" Type="http://schemas.openxmlformats.org/officeDocument/2006/relationships/slide" Target="slides/slide60.xml"/><Relationship Id="rId69" Type="http://schemas.openxmlformats.org/officeDocument/2006/relationships/slide" Target="slides/slide61.xml"/><Relationship Id="rId80" Type="http://schemas.openxmlformats.org/officeDocument/2006/relationships/slide" Target="slides/slide72.xml"/><Relationship Id="rId81" Type="http://schemas.openxmlformats.org/officeDocument/2006/relationships/slide" Target="slides/slide73.xml"/><Relationship Id="rId82" Type="http://schemas.openxmlformats.org/officeDocument/2006/relationships/slide" Target="slides/slide74.xml"/><Relationship Id="rId83" Type="http://schemas.openxmlformats.org/officeDocument/2006/relationships/slide" Target="slides/slide75.xml"/><Relationship Id="rId84" Type="http://schemas.openxmlformats.org/officeDocument/2006/relationships/slide" Target="slides/slide76.xml"/><Relationship Id="rId85" Type="http://schemas.openxmlformats.org/officeDocument/2006/relationships/slide" Target="slides/slide77.xml"/><Relationship Id="rId86" Type="http://schemas.openxmlformats.org/officeDocument/2006/relationships/slide" Target="slides/slide78.xml"/><Relationship Id="rId87" Type="http://schemas.openxmlformats.org/officeDocument/2006/relationships/slide" Target="slides/slide79.xml"/><Relationship Id="rId88" Type="http://schemas.openxmlformats.org/officeDocument/2006/relationships/notesMaster" Target="notesMasters/notesMaster1.xml"/><Relationship Id="rId89" Type="http://schemas.openxmlformats.org/officeDocument/2006/relationships/printerSettings" Target="printerSettings/printerSettings1.bin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3C4BA043-8062-AC42-A3A4-E1F05C732616}" type="datetimeFigureOut">
              <a:rPr lang="en-US"/>
              <a:pPr>
                <a:defRPr/>
              </a:pPr>
              <a:t>4/4/14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0939883D-6D0B-324D-8942-93B080CC1F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579454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9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0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1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2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3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4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5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7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8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939883D-6D0B-324D-8942-93B080CC1FD1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807648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89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8" tIns="45719" rIns="91438" bIns="45719" anchor="b"/>
          <a:lstStyle>
            <a:lvl1pPr defTabSz="9048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048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048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048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048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048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048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048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048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345E6C78-BE92-D24C-811C-0E8BA2E94712}" type="slidenum">
              <a:rPr lang="en-US" sz="1200">
                <a:latin typeface="Calibri" charset="0"/>
              </a:rPr>
              <a:pPr algn="r"/>
              <a:t>24</a:t>
            </a:fld>
            <a:endParaRPr lang="en-US" sz="1200">
              <a:latin typeface="Calibri" charset="0"/>
            </a:endParaRPr>
          </a:p>
        </p:txBody>
      </p:sp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lIns="91438" tIns="45719" rIns="91438" bIns="45719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100</a:t>
            </a:r>
            <a:r>
              <a:rPr lang="en-US" baseline="0" dirty="0" smtClean="0"/>
              <a:t> people for DF, 175 people for LPA.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7DB8B-EA30-3342-A8CF-09ABB1E1A58F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35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4295501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A78B8F58-90B2-D746-A5C9-0B46457527B1}" type="slidenum">
              <a:rPr lang="en-US" sz="1200">
                <a:solidFill>
                  <a:prstClr val="black"/>
                </a:solidFill>
              </a:rPr>
              <a:pPr eaLnBrk="1" hangingPunct="1"/>
              <a:t>37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EE35A747-2357-034C-9439-8A1A31735010}" type="slidenum">
              <a:rPr lang="en-US" sz="1200">
                <a:solidFill>
                  <a:prstClr val="black"/>
                </a:solidFill>
              </a:rPr>
              <a:pPr eaLnBrk="1" hangingPunct="1"/>
              <a:t>38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7DB8B-EA30-3342-A8CF-09ABB1E1A58F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41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3715271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18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Gill San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Gill San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Gill San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939883D-6D0B-324D-8942-93B080CC1FD1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807648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Gill San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Gill San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Gill San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Gill San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Gill San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Gill San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Gill San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Gill San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Gill San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Gill San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939883D-6D0B-324D-8942-93B080CC1FD1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807648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Gill San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Gill San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Gill San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7020E385-5909-AA4A-990A-6B272F766928}" type="slidenum">
              <a:rPr lang="en-US" sz="1200"/>
              <a:pPr eaLnBrk="1" hangingPunct="1"/>
              <a:t>65</a:t>
            </a:fld>
            <a:endParaRPr lang="en-US" sz="1200"/>
          </a:p>
        </p:txBody>
      </p:sp>
      <p:sp>
        <p:nvSpPr>
          <p:cNvPr id="33794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3795" name="Rectangle 3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defTabSz="457200"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7020E385-5909-AA4A-990A-6B272F766928}" type="slidenum">
              <a:rPr lang="en-US" sz="1200"/>
              <a:pPr eaLnBrk="1" hangingPunct="1"/>
              <a:t>67</a:t>
            </a:fld>
            <a:endParaRPr lang="en-US" sz="1200"/>
          </a:p>
        </p:txBody>
      </p:sp>
      <p:sp>
        <p:nvSpPr>
          <p:cNvPr id="33794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3795" name="Rectangle 3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defTabSz="457200"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7020E385-5909-AA4A-990A-6B272F766928}" type="slidenum">
              <a:rPr lang="en-US" sz="1200"/>
              <a:pPr eaLnBrk="1" hangingPunct="1"/>
              <a:t>68</a:t>
            </a:fld>
            <a:endParaRPr lang="en-US" sz="1200"/>
          </a:p>
        </p:txBody>
      </p:sp>
      <p:sp>
        <p:nvSpPr>
          <p:cNvPr id="33794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3795" name="Rectangle 3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defTabSz="457200"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F38AD9D-0922-134A-B245-B2D1A4BE8692}" type="slidenum">
              <a:rPr lang="en-US" sz="1200"/>
              <a:pPr eaLnBrk="1" hangingPunct="1"/>
              <a:t>69</a:t>
            </a:fld>
            <a:endParaRPr lang="en-US" sz="1200"/>
          </a:p>
        </p:txBody>
      </p:sp>
      <p:sp>
        <p:nvSpPr>
          <p:cNvPr id="358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018390-19C9-164D-906B-1E144A313501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8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193854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018390-19C9-164D-906B-1E144A313501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9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193854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1EC4E88-BC0C-FB44-9068-ED8F89B6E415}" type="slidenum">
              <a:rPr lang="en-US">
                <a:solidFill>
                  <a:prstClr val="black"/>
                </a:solidFill>
                <a:latin typeface="Calibri"/>
              </a:rPr>
              <a:pPr/>
              <a:t>12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>
                <a:ea typeface="ＭＳ Ｐゴシック" charset="-128"/>
              </a:rPr>
              <a:t>HYCOM (Low Conf) 48 hours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6A788C1-AC34-0141-8B02-4CB7A32A559D}" type="slidenum">
              <a:rPr lang="en-US">
                <a:solidFill>
                  <a:prstClr val="black"/>
                </a:solidFill>
                <a:latin typeface="Calibri"/>
              </a:rPr>
              <a:pPr/>
              <a:t>13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5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77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90000"/>
              </a:lnSpc>
              <a:buFontTx/>
              <a:buChar char="•"/>
            </a:pPr>
            <a:endParaRPr lang="en-US" sz="1100" dirty="0"/>
          </a:p>
        </p:txBody>
      </p:sp>
      <p:sp>
        <p:nvSpPr>
          <p:cNvPr id="327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46B59C32-26F8-9448-A224-90CCDC50C201}" type="slidenum">
              <a:rPr lang="en-US">
                <a:solidFill>
                  <a:prstClr val="black"/>
                </a:solidFill>
                <a:latin typeface="Calibri"/>
              </a:rPr>
              <a:pPr/>
              <a:t>16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6.jpeg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32E8C4-0C84-0C46-AB0F-B6EBFE0923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47286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38F18-5A63-224E-AD7E-467AEAFD65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37531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489F5-04F0-AC44-9759-F1C3F9FE2E6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38629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32E8C4-0C84-0C46-AB0F-B6EBFE09236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804104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E226E-BC82-AC40-8940-A3C7164B252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185063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F04EC-5A88-054B-B33C-03AD3E10633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4555929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40B0F-B557-F046-96CA-45728E15BB3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052450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C4ECB9-17C3-294B-B225-B29E73C27FD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3945218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C1809-BEFF-894C-80A0-B6A59719E33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3850844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73AC39-1037-E846-9DB2-FFFA980FAFD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2338200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D1183-992B-DD4D-8E33-0769BBEC219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81323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E226E-BC82-AC40-8940-A3C7164B252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37613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B9E21-149D-0744-88A3-31B8BADB1A0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0868171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38F18-5A63-224E-AD7E-467AEAFD65F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9757713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489F5-04F0-AC44-9759-F1C3F9FE2E6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04797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32E8C4-0C84-0C46-AB0F-B6EBFE09236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2676503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E226E-BC82-AC40-8940-A3C7164B252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2987311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F04EC-5A88-054B-B33C-03AD3E10633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6271355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40B0F-B557-F046-96CA-45728E15BB3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4965337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C4ECB9-17C3-294B-B225-B29E73C27FD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2550021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C1809-BEFF-894C-80A0-B6A59719E33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9436598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73AC39-1037-E846-9DB2-FFFA980FAFD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16553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F04EC-5A88-054B-B33C-03AD3E1063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055095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D1183-992B-DD4D-8E33-0769BBEC219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5885966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B9E21-149D-0744-88A3-31B8BADB1A0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4297589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38F18-5A63-224E-AD7E-467AEAFD65F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2511795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489F5-04F0-AC44-9759-F1C3F9FE2E6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7475396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3F1D6B-B33A-4E47-8A41-D7996A243813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4/4/14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1E87C-BDB3-8448-8588-FF93687E2D2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4669572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3F1D6B-B33A-4E47-8A41-D7996A243813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4/4/14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1E87C-BDB3-8448-8588-FF93687E2D2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8157540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3F1D6B-B33A-4E47-8A41-D7996A243813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4/4/14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1E87C-BDB3-8448-8588-FF93687E2D2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6427453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3F1D6B-B33A-4E47-8A41-D7996A243813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4/4/14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1E87C-BDB3-8448-8588-FF93687E2D2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2067659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3F1D6B-B33A-4E47-8A41-D7996A243813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4/4/14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1E87C-BDB3-8448-8588-FF93687E2D2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8947029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3F1D6B-B33A-4E47-8A41-D7996A243813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4/4/14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1E87C-BDB3-8448-8588-FF93687E2D2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358758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40B0F-B557-F046-96CA-45728E15BB3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669320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3F1D6B-B33A-4E47-8A41-D7996A243813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4/4/14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1E87C-BDB3-8448-8588-FF93687E2D2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7489085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3F1D6B-B33A-4E47-8A41-D7996A243813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4/4/14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1E87C-BDB3-8448-8588-FF93687E2D2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8693083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3F1D6B-B33A-4E47-8A41-D7996A243813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4/4/14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1E87C-BDB3-8448-8588-FF93687E2D2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0210255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3F1D6B-B33A-4E47-8A41-D7996A243813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4/4/14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1E87C-BDB3-8448-8588-FF93687E2D2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0751962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3F1D6B-B33A-4E47-8A41-D7996A243813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4/4/14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1E87C-BDB3-8448-8588-FF93687E2D2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8139501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32E8C4-0C84-0C46-AB0F-B6EBFE09236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0884971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E226E-BC82-AC40-8940-A3C7164B252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7757257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F04EC-5A88-054B-B33C-03AD3E10633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7841459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40B0F-B557-F046-96CA-45728E15BB3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0847364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C4ECB9-17C3-294B-B225-B29E73C27FD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771553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C4ECB9-17C3-294B-B225-B29E73C27F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01067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C1809-BEFF-894C-80A0-B6A59719E33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5201494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73AC39-1037-E846-9DB2-FFFA980FAFD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6185031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D1183-992B-DD4D-8E33-0769BBEC219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9559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B9E21-149D-0744-88A3-31B8BADB1A0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6158506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38F18-5A63-224E-AD7E-467AEAFD65F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3465775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489F5-04F0-AC44-9759-F1C3F9FE2E6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37238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32E8C4-0C84-0C46-AB0F-B6EBFE09236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2596908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E226E-BC82-AC40-8940-A3C7164B252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9180364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F04EC-5A88-054B-B33C-03AD3E10633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8667607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40B0F-B557-F046-96CA-45728E15BB3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150269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C1809-BEFF-894C-80A0-B6A59719E33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422947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C4ECB9-17C3-294B-B225-B29E73C27FD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6938453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C1809-BEFF-894C-80A0-B6A59719E33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5640859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73AC39-1037-E846-9DB2-FFFA980FAFD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1371460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D1183-992B-DD4D-8E33-0769BBEC219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7225901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B9E21-149D-0744-88A3-31B8BADB1A0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4475302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38F18-5A63-224E-AD7E-467AEAFD65F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1464382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489F5-04F0-AC44-9759-F1C3F9FE2E6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9219279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32E8C4-0C84-0C46-AB0F-B6EBFE09236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1190000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E226E-BC82-AC40-8940-A3C7164B252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5632569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F04EC-5A88-054B-B33C-03AD3E10633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153532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73AC39-1037-E846-9DB2-FFFA980FAFD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07644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40B0F-B557-F046-96CA-45728E15BB3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8716854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C4ECB9-17C3-294B-B225-B29E73C27FD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4042111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C1809-BEFF-894C-80A0-B6A59719E33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481657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73AC39-1037-E846-9DB2-FFFA980FAFD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9469919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D1183-992B-DD4D-8E33-0769BBEC219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3622680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B9E21-149D-0744-88A3-31B8BADB1A0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0440150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38F18-5A63-224E-AD7E-467AEAFD65F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4175891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489F5-04F0-AC44-9759-F1C3F9FE2E6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2304419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June 09 title white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649"/>
          <a:stretch>
            <a:fillRect/>
          </a:stretch>
        </p:blipFill>
        <p:spPr bwMode="auto">
          <a:xfrm>
            <a:off x="0" y="6218238"/>
            <a:ext cx="9145588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BE7DD9-B280-E64C-8067-1846316E4E1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720747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FD1F95-D55A-084C-8E60-177990ABDD5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07721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D1183-992B-DD4D-8E33-0769BBEC219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9313431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C88383-AC1C-5648-8681-564BA89E3A0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992658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D024A4-AC2B-A548-AC20-D0BB7FA4BBF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506886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00CF7C-E49A-0D4C-8D25-AAE42549224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656917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0B3A24-07E6-C84C-92BF-8A27546A672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5790007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056E45-4796-8142-842A-9F31743FD39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4719199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09B190-D96A-434C-8326-B164DB09A4E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5236181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A71159-7DD4-874D-9803-B7E64143D50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7582844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1F41A4-F3AA-0F41-A2C1-49351DF23A0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0929748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159C47-D56B-1443-827F-75CCB755D9A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51176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B9E21-149D-0744-88A3-31B8BADB1A0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69908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eg"/><Relationship Id="rId14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3" Type="http://schemas.openxmlformats.org/officeDocument/2006/relationships/image" Target="../media/image3.jpeg"/><Relationship Id="rId14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13" Type="http://schemas.openxmlformats.org/officeDocument/2006/relationships/image" Target="../media/image3.jpeg"/><Relationship Id="rId14" Type="http://schemas.openxmlformats.org/officeDocument/2006/relationships/image" Target="../media/image2.png"/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4.xml"/><Relationship Id="rId12" Type="http://schemas.openxmlformats.org/officeDocument/2006/relationships/theme" Target="../theme/theme4.xml"/><Relationship Id="rId13" Type="http://schemas.openxmlformats.org/officeDocument/2006/relationships/image" Target="../media/image4.jpeg"/><Relationship Id="rId1" Type="http://schemas.openxmlformats.org/officeDocument/2006/relationships/slideLayout" Target="../slideLayouts/slideLayout34.xml"/><Relationship Id="rId2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8.xml"/><Relationship Id="rId6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0.xml"/><Relationship Id="rId8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55.xml"/><Relationship Id="rId12" Type="http://schemas.openxmlformats.org/officeDocument/2006/relationships/theme" Target="../theme/theme5.xml"/><Relationship Id="rId13" Type="http://schemas.openxmlformats.org/officeDocument/2006/relationships/image" Target="../media/image3.jpeg"/><Relationship Id="rId14" Type="http://schemas.openxmlformats.org/officeDocument/2006/relationships/image" Target="../media/image2.png"/><Relationship Id="rId1" Type="http://schemas.openxmlformats.org/officeDocument/2006/relationships/slideLayout" Target="../slideLayouts/slideLayout45.xml"/><Relationship Id="rId2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1.xml"/><Relationship Id="rId8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66.xml"/><Relationship Id="rId12" Type="http://schemas.openxmlformats.org/officeDocument/2006/relationships/theme" Target="../theme/theme6.xml"/><Relationship Id="rId13" Type="http://schemas.openxmlformats.org/officeDocument/2006/relationships/image" Target="../media/image3.jpeg"/><Relationship Id="rId14" Type="http://schemas.openxmlformats.org/officeDocument/2006/relationships/image" Target="../media/image2.png"/><Relationship Id="rId1" Type="http://schemas.openxmlformats.org/officeDocument/2006/relationships/slideLayout" Target="../slideLayouts/slideLayout56.xml"/><Relationship Id="rId2" Type="http://schemas.openxmlformats.org/officeDocument/2006/relationships/slideLayout" Target="../slideLayouts/slideLayout57.xml"/><Relationship Id="rId3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9.xml"/><Relationship Id="rId5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2.xml"/><Relationship Id="rId8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5.xml"/></Relationships>
</file>

<file path=ppt/slideMasters/_rels/slideMaster7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77.xml"/><Relationship Id="rId12" Type="http://schemas.openxmlformats.org/officeDocument/2006/relationships/theme" Target="../theme/theme7.xml"/><Relationship Id="rId13" Type="http://schemas.openxmlformats.org/officeDocument/2006/relationships/image" Target="../media/image1.jpeg"/><Relationship Id="rId14" Type="http://schemas.openxmlformats.org/officeDocument/2006/relationships/image" Target="../media/image2.png"/><Relationship Id="rId1" Type="http://schemas.openxmlformats.org/officeDocument/2006/relationships/slideLayout" Target="../slideLayouts/slideLayout67.xml"/><Relationship Id="rId2" Type="http://schemas.openxmlformats.org/officeDocument/2006/relationships/slideLayout" Target="../slideLayouts/slideLayout68.xml"/><Relationship Id="rId3" Type="http://schemas.openxmlformats.org/officeDocument/2006/relationships/slideLayout" Target="../slideLayouts/slideLayout69.xml"/><Relationship Id="rId4" Type="http://schemas.openxmlformats.org/officeDocument/2006/relationships/slideLayout" Target="../slideLayouts/slideLayout70.xml"/><Relationship Id="rId5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3.xml"/><Relationship Id="rId8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76.xml"/></Relationships>
</file>

<file path=ppt/slideMasters/_rels/slideMaster8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88.xml"/><Relationship Id="rId12" Type="http://schemas.openxmlformats.org/officeDocument/2006/relationships/theme" Target="../theme/theme8.xml"/><Relationship Id="rId13" Type="http://schemas.openxmlformats.org/officeDocument/2006/relationships/image" Target="../media/image5.jpeg"/><Relationship Id="rId1" Type="http://schemas.openxmlformats.org/officeDocument/2006/relationships/slideLayout" Target="../slideLayouts/slideLayout78.xml"/><Relationship Id="rId2" Type="http://schemas.openxmlformats.org/officeDocument/2006/relationships/slideLayout" Target="../slideLayouts/slideLayout79.xml"/><Relationship Id="rId3" Type="http://schemas.openxmlformats.org/officeDocument/2006/relationships/slideLayout" Target="../slideLayouts/slideLayout80.xml"/><Relationship Id="rId4" Type="http://schemas.openxmlformats.org/officeDocument/2006/relationships/slideLayout" Target="../slideLayouts/slideLayout81.xml"/><Relationship Id="rId5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3.xml"/><Relationship Id="rId7" Type="http://schemas.openxmlformats.org/officeDocument/2006/relationships/slideLayout" Target="../slideLayouts/slideLayout84.xml"/><Relationship Id="rId8" Type="http://schemas.openxmlformats.org/officeDocument/2006/relationships/slideLayout" Target="../slideLayouts/slideLayout85.xml"/><Relationship Id="rId9" Type="http://schemas.openxmlformats.org/officeDocument/2006/relationships/slideLayout" Target="../slideLayouts/slideLayout86.xml"/><Relationship Id="rId10" Type="http://schemas.openxmlformats.org/officeDocument/2006/relationships/slideLayout" Target="../slideLayouts/slideLayout8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hangingPunct="1">
              <a:defRPr/>
            </a:pPr>
            <a:endParaRPr lang="en-US">
              <a:solidFill>
                <a:prstClr val="black">
                  <a:tint val="75000"/>
                </a:prstClr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hangingPunct="1">
              <a:defRPr/>
            </a:pPr>
            <a:endParaRPr lang="en-US">
              <a:solidFill>
                <a:prstClr val="black">
                  <a:tint val="75000"/>
                </a:prstClr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hangingPunct="1"/>
            <a:fld id="{3E5036DC-8C7F-E74A-943A-98D39A208BFB}" type="slidenum">
              <a:rPr lang="en-US" smtClean="0">
                <a:solidFill>
                  <a:prstClr val="black">
                    <a:tint val="75000"/>
                  </a:prstClr>
                </a:solidFill>
                <a:ea typeface="ＭＳ Ｐゴシック" charset="-128"/>
                <a:cs typeface="ＭＳ Ｐゴシック" charset="-128"/>
              </a:rPr>
              <a:pPr eaLnBrk="1" hangingPunct="1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7" name="Picture 3" descr="banner_ioos_1024.jpg"/>
          <p:cNvPicPr>
            <a:picLocks noChangeAspect="1"/>
          </p:cNvPicPr>
          <p:nvPr userDrawn="1"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6197600"/>
            <a:ext cx="915035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 descr="IOOS_white.gif"/>
          <p:cNvPicPr>
            <a:picLocks noChangeAspect="1"/>
          </p:cNvPicPr>
          <p:nvPr userDrawn="1"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7332663" y="6211888"/>
            <a:ext cx="1676400" cy="65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7841028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hangingPunct="1">
              <a:defRPr/>
            </a:pPr>
            <a:endParaRPr lang="en-US">
              <a:solidFill>
                <a:prstClr val="black">
                  <a:tint val="75000"/>
                </a:prstClr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hangingPunct="1">
              <a:defRPr/>
            </a:pPr>
            <a:endParaRPr lang="en-US">
              <a:solidFill>
                <a:prstClr val="black">
                  <a:tint val="75000"/>
                </a:prstClr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hangingPunct="1"/>
            <a:fld id="{3E5036DC-8C7F-E74A-943A-98D39A208BFB}" type="slidenum">
              <a:rPr lang="en-US" smtClean="0">
                <a:solidFill>
                  <a:prstClr val="black">
                    <a:tint val="75000"/>
                  </a:prstClr>
                </a:solidFill>
                <a:ea typeface="ＭＳ Ｐゴシック" charset="-128"/>
                <a:cs typeface="ＭＳ Ｐゴシック" charset="-128"/>
              </a:rPr>
              <a:pPr eaLnBrk="1" hangingPunct="1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7" name="Picture 3" descr="banner_ioos_1024.jpg"/>
          <p:cNvPicPr>
            <a:picLocks noChangeAspect="1"/>
          </p:cNvPicPr>
          <p:nvPr userDrawn="1"/>
        </p:nvPicPr>
        <p:blipFill>
          <a:blip r:embed="rId13"/>
          <a:srcRect t="30029"/>
          <a:stretch>
            <a:fillRect/>
          </a:stretch>
        </p:blipFill>
        <p:spPr bwMode="auto">
          <a:xfrm>
            <a:off x="0" y="6197600"/>
            <a:ext cx="915035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 descr="IOOS_white.gif"/>
          <p:cNvPicPr>
            <a:picLocks noChangeAspect="1"/>
          </p:cNvPicPr>
          <p:nvPr userDrawn="1"/>
        </p:nvPicPr>
        <p:blipFill>
          <a:blip r:embed="rId14"/>
          <a:srcRect/>
          <a:stretch>
            <a:fillRect/>
          </a:stretch>
        </p:blipFill>
        <p:spPr bwMode="auto">
          <a:xfrm>
            <a:off x="7332663" y="6211888"/>
            <a:ext cx="1676400" cy="65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565494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hangingPunct="1">
              <a:defRPr/>
            </a:pPr>
            <a:endParaRPr lang="en-US">
              <a:solidFill>
                <a:prstClr val="black">
                  <a:tint val="75000"/>
                </a:prstClr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hangingPunct="1">
              <a:defRPr/>
            </a:pPr>
            <a:endParaRPr lang="en-US">
              <a:solidFill>
                <a:prstClr val="black">
                  <a:tint val="75000"/>
                </a:prstClr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hangingPunct="1"/>
            <a:fld id="{3E5036DC-8C7F-E74A-943A-98D39A208BFB}" type="slidenum">
              <a:rPr lang="en-US" smtClean="0">
                <a:solidFill>
                  <a:prstClr val="black">
                    <a:tint val="75000"/>
                  </a:prstClr>
                </a:solidFill>
                <a:ea typeface="ＭＳ Ｐゴシック" charset="-128"/>
                <a:cs typeface="ＭＳ Ｐゴシック" charset="-128"/>
              </a:rPr>
              <a:pPr eaLnBrk="1" hangingPunct="1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7" name="Picture 3" descr="banner_ioos_1024.jpg"/>
          <p:cNvPicPr>
            <a:picLocks noChangeAspect="1"/>
          </p:cNvPicPr>
          <p:nvPr userDrawn="1"/>
        </p:nvPicPr>
        <p:blipFill>
          <a:blip r:embed="rId13"/>
          <a:srcRect t="30029"/>
          <a:stretch>
            <a:fillRect/>
          </a:stretch>
        </p:blipFill>
        <p:spPr bwMode="auto">
          <a:xfrm>
            <a:off x="0" y="6197600"/>
            <a:ext cx="915035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 descr="IOOS_white.gif"/>
          <p:cNvPicPr>
            <a:picLocks noChangeAspect="1"/>
          </p:cNvPicPr>
          <p:nvPr userDrawn="1"/>
        </p:nvPicPr>
        <p:blipFill>
          <a:blip r:embed="rId14"/>
          <a:srcRect/>
          <a:stretch>
            <a:fillRect/>
          </a:stretch>
        </p:blipFill>
        <p:spPr bwMode="auto">
          <a:xfrm>
            <a:off x="7332663" y="6211888"/>
            <a:ext cx="1676400" cy="65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2378363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61100"/>
            <a:ext cx="91440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fld id="{683F1D6B-B33A-4E47-8A41-D7996A243813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t>4/4/14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fld id="{5541E87C-BDB3-8448-8588-FF93687E2D2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91439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hangingPunct="1">
              <a:defRPr/>
            </a:pPr>
            <a:endParaRPr lang="en-US">
              <a:solidFill>
                <a:prstClr val="black">
                  <a:tint val="75000"/>
                </a:prstClr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hangingPunct="1">
              <a:defRPr/>
            </a:pPr>
            <a:endParaRPr lang="en-US">
              <a:solidFill>
                <a:prstClr val="black">
                  <a:tint val="75000"/>
                </a:prstClr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hangingPunct="1"/>
            <a:fld id="{3E5036DC-8C7F-E74A-943A-98D39A208BFB}" type="slidenum">
              <a:rPr lang="en-US" smtClean="0">
                <a:solidFill>
                  <a:prstClr val="black">
                    <a:tint val="75000"/>
                  </a:prstClr>
                </a:solidFill>
                <a:ea typeface="ＭＳ Ｐゴシック" charset="-128"/>
                <a:cs typeface="ＭＳ Ｐゴシック" charset="-128"/>
              </a:rPr>
              <a:pPr eaLnBrk="1" hangingPunct="1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7" name="Picture 3" descr="banner_ioos_1024.jpg"/>
          <p:cNvPicPr>
            <a:picLocks noChangeAspect="1"/>
          </p:cNvPicPr>
          <p:nvPr userDrawn="1"/>
        </p:nvPicPr>
        <p:blipFill>
          <a:blip r:embed="rId13"/>
          <a:srcRect t="30029"/>
          <a:stretch>
            <a:fillRect/>
          </a:stretch>
        </p:blipFill>
        <p:spPr bwMode="auto">
          <a:xfrm>
            <a:off x="0" y="6197600"/>
            <a:ext cx="915035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 descr="IOOS_white.gif"/>
          <p:cNvPicPr>
            <a:picLocks noChangeAspect="1"/>
          </p:cNvPicPr>
          <p:nvPr userDrawn="1"/>
        </p:nvPicPr>
        <p:blipFill>
          <a:blip r:embed="rId14"/>
          <a:srcRect/>
          <a:stretch>
            <a:fillRect/>
          </a:stretch>
        </p:blipFill>
        <p:spPr bwMode="auto">
          <a:xfrm>
            <a:off x="7332663" y="6211888"/>
            <a:ext cx="1676400" cy="65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5634143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hangingPunct="1">
              <a:defRPr/>
            </a:pPr>
            <a:endParaRPr lang="en-US">
              <a:solidFill>
                <a:prstClr val="black">
                  <a:tint val="75000"/>
                </a:prstClr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hangingPunct="1">
              <a:defRPr/>
            </a:pPr>
            <a:endParaRPr lang="en-US">
              <a:solidFill>
                <a:prstClr val="black">
                  <a:tint val="75000"/>
                </a:prstClr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hangingPunct="1"/>
            <a:fld id="{3E5036DC-8C7F-E74A-943A-98D39A208BFB}" type="slidenum">
              <a:rPr lang="en-US" smtClean="0">
                <a:solidFill>
                  <a:prstClr val="black">
                    <a:tint val="75000"/>
                  </a:prstClr>
                </a:solidFill>
                <a:ea typeface="ＭＳ Ｐゴシック" charset="-128"/>
                <a:cs typeface="ＭＳ Ｐゴシック" charset="-128"/>
              </a:rPr>
              <a:pPr eaLnBrk="1" hangingPunct="1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7" name="Picture 3" descr="banner_ioos_1024.jpg"/>
          <p:cNvPicPr>
            <a:picLocks noChangeAspect="1"/>
          </p:cNvPicPr>
          <p:nvPr userDrawn="1"/>
        </p:nvPicPr>
        <p:blipFill>
          <a:blip r:embed="rId13"/>
          <a:srcRect t="30029"/>
          <a:stretch>
            <a:fillRect/>
          </a:stretch>
        </p:blipFill>
        <p:spPr bwMode="auto">
          <a:xfrm>
            <a:off x="0" y="6197600"/>
            <a:ext cx="915035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 descr="IOOS_white.gif"/>
          <p:cNvPicPr>
            <a:picLocks noChangeAspect="1"/>
          </p:cNvPicPr>
          <p:nvPr userDrawn="1"/>
        </p:nvPicPr>
        <p:blipFill>
          <a:blip r:embed="rId14"/>
          <a:srcRect/>
          <a:stretch>
            <a:fillRect/>
          </a:stretch>
        </p:blipFill>
        <p:spPr bwMode="auto">
          <a:xfrm>
            <a:off x="7332663" y="6211888"/>
            <a:ext cx="1676400" cy="65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5861999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hangingPunct="1">
              <a:defRPr/>
            </a:pPr>
            <a:endParaRPr lang="en-US">
              <a:solidFill>
                <a:prstClr val="black">
                  <a:tint val="75000"/>
                </a:prstClr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hangingPunct="1">
              <a:defRPr/>
            </a:pPr>
            <a:endParaRPr lang="en-US">
              <a:solidFill>
                <a:prstClr val="black">
                  <a:tint val="75000"/>
                </a:prstClr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hangingPunct="1"/>
            <a:fld id="{3E5036DC-8C7F-E74A-943A-98D39A208BFB}" type="slidenum">
              <a:rPr lang="en-US" smtClean="0">
                <a:solidFill>
                  <a:prstClr val="black">
                    <a:tint val="75000"/>
                  </a:prstClr>
                </a:solidFill>
                <a:ea typeface="ＭＳ Ｐゴシック" charset="-128"/>
                <a:cs typeface="ＭＳ Ｐゴシック" charset="-128"/>
              </a:rPr>
              <a:pPr eaLnBrk="1" hangingPunct="1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7" name="Picture 3" descr="banner_ioos_1024.jpg"/>
          <p:cNvPicPr>
            <a:picLocks noChangeAspect="1"/>
          </p:cNvPicPr>
          <p:nvPr userDrawn="1"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6197600"/>
            <a:ext cx="915035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 descr="IOOS_white.gif"/>
          <p:cNvPicPr>
            <a:picLocks noChangeAspect="1"/>
          </p:cNvPicPr>
          <p:nvPr userDrawn="1"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7332663" y="6211888"/>
            <a:ext cx="1676400" cy="65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1543130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4" descr="June 09 text white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5588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6200"/>
            <a:ext cx="77724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914400"/>
            <a:ext cx="7772400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162800" y="6324600"/>
            <a:ext cx="1143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400">
                <a:ea typeface="ＭＳ Ｐゴシック" pitchFamily="1" charset="-128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209800" y="6324600"/>
            <a:ext cx="4800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400">
                <a:ea typeface="ＭＳ Ｐゴシック" pitchFamily="1" charset="-128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458200" y="6324600"/>
            <a:ext cx="609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fld id="{1021415C-65E3-BE47-8EA5-52304AC3FA9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cxnSp>
        <p:nvCxnSpPr>
          <p:cNvPr id="9" name="Straight Connector 8"/>
          <p:cNvCxnSpPr>
            <a:cxnSpLocks noChangeShapeType="1"/>
          </p:cNvCxnSpPr>
          <p:nvPr/>
        </p:nvCxnSpPr>
        <p:spPr bwMode="auto">
          <a:xfrm>
            <a:off x="0" y="762000"/>
            <a:ext cx="9144000" cy="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1033" name="Picture 4" descr="June 09 text white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5588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108827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1" charset="-128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1" charset="-128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1" charset="-128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1" charset="-128"/>
          <a:cs typeface="ＭＳ Ｐゴシック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1" charset="-128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1" charset="-128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1" charset="-128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1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4" Type="http://schemas.openxmlformats.org/officeDocument/2006/relationships/image" Target="../media/image47.jpeg"/><Relationship Id="rId5" Type="http://schemas.openxmlformats.org/officeDocument/2006/relationships/image" Target="../media/image48.png"/><Relationship Id="rId1" Type="http://schemas.openxmlformats.org/officeDocument/2006/relationships/slideLayout" Target="../slideLayouts/slideLayout51.xml"/><Relationship Id="rId2" Type="http://schemas.openxmlformats.org/officeDocument/2006/relationships/image" Target="../media/image4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4" Type="http://schemas.openxmlformats.org/officeDocument/2006/relationships/image" Target="../media/image51.png"/><Relationship Id="rId5" Type="http://schemas.openxmlformats.org/officeDocument/2006/relationships/image" Target="../media/image52.png"/><Relationship Id="rId6" Type="http://schemas.openxmlformats.org/officeDocument/2006/relationships/image" Target="../media/image53.png"/><Relationship Id="rId7" Type="http://schemas.openxmlformats.org/officeDocument/2006/relationships/image" Target="../media/image54.png"/><Relationship Id="rId8" Type="http://schemas.openxmlformats.org/officeDocument/2006/relationships/image" Target="../media/image9.png"/><Relationship Id="rId1" Type="http://schemas.openxmlformats.org/officeDocument/2006/relationships/slideLayout" Target="../slideLayouts/slideLayout46.xml"/><Relationship Id="rId2" Type="http://schemas.openxmlformats.org/officeDocument/2006/relationships/image" Target="../media/image4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4" Type="http://schemas.openxmlformats.org/officeDocument/2006/relationships/image" Target="../media/image56.png"/><Relationship Id="rId5" Type="http://schemas.openxmlformats.org/officeDocument/2006/relationships/image" Target="../media/image57.png"/><Relationship Id="rId1" Type="http://schemas.openxmlformats.org/officeDocument/2006/relationships/slideLayout" Target="../slideLayouts/slideLayout50.xml"/><Relationship Id="rId2" Type="http://schemas.openxmlformats.org/officeDocument/2006/relationships/notesSlide" Target="../notesSlides/notesSlide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5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4" Type="http://schemas.openxmlformats.org/officeDocument/2006/relationships/image" Target="../media/image27.png"/><Relationship Id="rId1" Type="http://schemas.openxmlformats.org/officeDocument/2006/relationships/slideLayout" Target="../slideLayouts/slideLayout57.xml"/><Relationship Id="rId2" Type="http://schemas.openxmlformats.org/officeDocument/2006/relationships/image" Target="../media/image5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61.jpeg"/><Relationship Id="rId1" Type="http://schemas.openxmlformats.org/officeDocument/2006/relationships/slideLayout" Target="../slideLayouts/slideLayout62.xml"/><Relationship Id="rId2" Type="http://schemas.openxmlformats.org/officeDocument/2006/relationships/notesSlide" Target="../notesSlides/notesSlide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4" Type="http://schemas.openxmlformats.org/officeDocument/2006/relationships/image" Target="../media/image27.png"/><Relationship Id="rId5" Type="http://schemas.openxmlformats.org/officeDocument/2006/relationships/image" Target="../media/image63.jpeg"/><Relationship Id="rId6" Type="http://schemas.openxmlformats.org/officeDocument/2006/relationships/image" Target="../media/image64.jpeg"/><Relationship Id="rId7" Type="http://schemas.openxmlformats.org/officeDocument/2006/relationships/image" Target="../media/image65.png"/><Relationship Id="rId8" Type="http://schemas.openxmlformats.org/officeDocument/2006/relationships/image" Target="../media/image66.jpeg"/><Relationship Id="rId1" Type="http://schemas.openxmlformats.org/officeDocument/2006/relationships/slideLayout" Target="../slideLayouts/slideLayout62.xml"/><Relationship Id="rId2" Type="http://schemas.openxmlformats.org/officeDocument/2006/relationships/notesSlide" Target="../notesSlides/notesSlide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4" Type="http://schemas.openxmlformats.org/officeDocument/2006/relationships/image" Target="../media/image69.jpeg"/><Relationship Id="rId5" Type="http://schemas.openxmlformats.org/officeDocument/2006/relationships/image" Target="../media/image70.png"/><Relationship Id="rId6" Type="http://schemas.openxmlformats.org/officeDocument/2006/relationships/image" Target="../media/image27.png"/><Relationship Id="rId1" Type="http://schemas.openxmlformats.org/officeDocument/2006/relationships/slideLayout" Target="../slideLayouts/slideLayout61.xml"/><Relationship Id="rId2" Type="http://schemas.openxmlformats.org/officeDocument/2006/relationships/image" Target="../media/image6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4" Type="http://schemas.openxmlformats.org/officeDocument/2006/relationships/image" Target="../media/image27.png"/><Relationship Id="rId1" Type="http://schemas.openxmlformats.org/officeDocument/2006/relationships/slideLayout" Target="../slideLayouts/slideLayout57.xml"/><Relationship Id="rId2" Type="http://schemas.openxmlformats.org/officeDocument/2006/relationships/image" Target="../media/image71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Relationship Id="rId2" Type="http://schemas.openxmlformats.org/officeDocument/2006/relationships/image" Target="../media/image73.jpe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image" Target="../media/image15.png"/><Relationship Id="rId20" Type="http://schemas.openxmlformats.org/officeDocument/2006/relationships/image" Target="../media/image26.gif"/><Relationship Id="rId21" Type="http://schemas.openxmlformats.org/officeDocument/2006/relationships/image" Target="../media/image27.png"/><Relationship Id="rId22" Type="http://schemas.openxmlformats.org/officeDocument/2006/relationships/image" Target="../media/image28.png"/><Relationship Id="rId10" Type="http://schemas.openxmlformats.org/officeDocument/2006/relationships/image" Target="../media/image16.gif"/><Relationship Id="rId11" Type="http://schemas.openxmlformats.org/officeDocument/2006/relationships/image" Target="../media/image17.gif"/><Relationship Id="rId12" Type="http://schemas.openxmlformats.org/officeDocument/2006/relationships/image" Target="../media/image18.gif"/><Relationship Id="rId13" Type="http://schemas.openxmlformats.org/officeDocument/2006/relationships/image" Target="../media/image19.png"/><Relationship Id="rId14" Type="http://schemas.openxmlformats.org/officeDocument/2006/relationships/image" Target="../media/image20.png"/><Relationship Id="rId15" Type="http://schemas.openxmlformats.org/officeDocument/2006/relationships/image" Target="../media/image21.png"/><Relationship Id="rId16" Type="http://schemas.openxmlformats.org/officeDocument/2006/relationships/image" Target="../media/image22.gif"/><Relationship Id="rId17" Type="http://schemas.openxmlformats.org/officeDocument/2006/relationships/image" Target="../media/image23.gif"/><Relationship Id="rId18" Type="http://schemas.openxmlformats.org/officeDocument/2006/relationships/image" Target="../media/image24.gif"/><Relationship Id="rId19" Type="http://schemas.openxmlformats.org/officeDocument/2006/relationships/image" Target="../media/image25.gi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png"/><Relationship Id="rId3" Type="http://schemas.openxmlformats.org/officeDocument/2006/relationships/image" Target="../media/image9.png"/><Relationship Id="rId4" Type="http://schemas.openxmlformats.org/officeDocument/2006/relationships/image" Target="../media/image10.gif"/><Relationship Id="rId5" Type="http://schemas.openxmlformats.org/officeDocument/2006/relationships/image" Target="../media/image11.gif"/><Relationship Id="rId6" Type="http://schemas.openxmlformats.org/officeDocument/2006/relationships/image" Target="../media/image12.gif"/><Relationship Id="rId7" Type="http://schemas.openxmlformats.org/officeDocument/2006/relationships/image" Target="../media/image13.gif"/><Relationship Id="rId8" Type="http://schemas.openxmlformats.org/officeDocument/2006/relationships/image" Target="../media/image14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4" Type="http://schemas.openxmlformats.org/officeDocument/2006/relationships/image" Target="../media/image76.png"/><Relationship Id="rId5" Type="http://schemas.openxmlformats.org/officeDocument/2006/relationships/image" Target="../media/image77.png"/><Relationship Id="rId6" Type="http://schemas.openxmlformats.org/officeDocument/2006/relationships/image" Target="../media/image78.png"/><Relationship Id="rId7" Type="http://schemas.openxmlformats.org/officeDocument/2006/relationships/image" Target="../media/image27.png"/><Relationship Id="rId1" Type="http://schemas.openxmlformats.org/officeDocument/2006/relationships/slideLayout" Target="../slideLayouts/slideLayout62.xml"/><Relationship Id="rId2" Type="http://schemas.openxmlformats.org/officeDocument/2006/relationships/image" Target="../media/image74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Relationship Id="rId2" Type="http://schemas.openxmlformats.org/officeDocument/2006/relationships/image" Target="../media/image60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Relationship Id="rId2" Type="http://schemas.openxmlformats.org/officeDocument/2006/relationships/image" Target="../media/image60.png"/><Relationship Id="rId3" Type="http://schemas.openxmlformats.org/officeDocument/2006/relationships/image" Target="../media/image79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80.png"/></Relationships>
</file>

<file path=ppt/slides/_rels/slide24.xml.rels><?xml version="1.0" encoding="UTF-8" standalone="yes"?>
<Relationships xmlns="http://schemas.openxmlformats.org/package/2006/relationships"><Relationship Id="rId11" Type="http://schemas.openxmlformats.org/officeDocument/2006/relationships/image" Target="../media/image89.png"/><Relationship Id="rId12" Type="http://schemas.openxmlformats.org/officeDocument/2006/relationships/image" Target="../media/image52.png"/><Relationship Id="rId13" Type="http://schemas.openxmlformats.org/officeDocument/2006/relationships/image" Target="../media/image90.png"/><Relationship Id="rId14" Type="http://schemas.openxmlformats.org/officeDocument/2006/relationships/image" Target="../media/image91.png"/><Relationship Id="rId15" Type="http://schemas.openxmlformats.org/officeDocument/2006/relationships/image" Target="../media/image92.png"/><Relationship Id="rId16" Type="http://schemas.openxmlformats.org/officeDocument/2006/relationships/image" Target="../media/image48.png"/><Relationship Id="rId17" Type="http://schemas.openxmlformats.org/officeDocument/2006/relationships/image" Target="../media/image93.png"/><Relationship Id="rId18" Type="http://schemas.openxmlformats.org/officeDocument/2006/relationships/image" Target="../media/image94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81.jpeg"/><Relationship Id="rId4" Type="http://schemas.openxmlformats.org/officeDocument/2006/relationships/image" Target="../media/image82.png"/><Relationship Id="rId5" Type="http://schemas.openxmlformats.org/officeDocument/2006/relationships/image" Target="../media/image83.png"/><Relationship Id="rId6" Type="http://schemas.openxmlformats.org/officeDocument/2006/relationships/image" Target="../media/image84.png"/><Relationship Id="rId7" Type="http://schemas.openxmlformats.org/officeDocument/2006/relationships/image" Target="../media/image85.png"/><Relationship Id="rId8" Type="http://schemas.openxmlformats.org/officeDocument/2006/relationships/image" Target="../media/image86.png"/><Relationship Id="rId9" Type="http://schemas.openxmlformats.org/officeDocument/2006/relationships/image" Target="../media/image87.png"/><Relationship Id="rId10" Type="http://schemas.openxmlformats.org/officeDocument/2006/relationships/image" Target="../media/image88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5.png"/><Relationship Id="rId3" Type="http://schemas.openxmlformats.org/officeDocument/2006/relationships/image" Target="../media/image96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7.jpeg"/><Relationship Id="rId3" Type="http://schemas.openxmlformats.org/officeDocument/2006/relationships/image" Target="../media/image98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9.jpeg"/><Relationship Id="rId3" Type="http://schemas.openxmlformats.org/officeDocument/2006/relationships/image" Target="../media/image98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0.jpeg"/><Relationship Id="rId3" Type="http://schemas.openxmlformats.org/officeDocument/2006/relationships/image" Target="../media/image98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1.jpeg"/><Relationship Id="rId3" Type="http://schemas.openxmlformats.org/officeDocument/2006/relationships/image" Target="../media/image98.pn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image" Target="../media/image14.gif"/><Relationship Id="rId20" Type="http://schemas.openxmlformats.org/officeDocument/2006/relationships/image" Target="../media/image25.gif"/><Relationship Id="rId21" Type="http://schemas.openxmlformats.org/officeDocument/2006/relationships/image" Target="../media/image26.gif"/><Relationship Id="rId22" Type="http://schemas.openxmlformats.org/officeDocument/2006/relationships/image" Target="../media/image27.png"/><Relationship Id="rId23" Type="http://schemas.openxmlformats.org/officeDocument/2006/relationships/image" Target="../media/image29.png"/><Relationship Id="rId10" Type="http://schemas.openxmlformats.org/officeDocument/2006/relationships/image" Target="../media/image15.png"/><Relationship Id="rId11" Type="http://schemas.openxmlformats.org/officeDocument/2006/relationships/image" Target="../media/image16.gif"/><Relationship Id="rId12" Type="http://schemas.openxmlformats.org/officeDocument/2006/relationships/image" Target="../media/image17.gif"/><Relationship Id="rId13" Type="http://schemas.openxmlformats.org/officeDocument/2006/relationships/image" Target="../media/image18.gif"/><Relationship Id="rId14" Type="http://schemas.openxmlformats.org/officeDocument/2006/relationships/image" Target="../media/image19.png"/><Relationship Id="rId15" Type="http://schemas.openxmlformats.org/officeDocument/2006/relationships/image" Target="../media/image20.png"/><Relationship Id="rId16" Type="http://schemas.openxmlformats.org/officeDocument/2006/relationships/image" Target="../media/image21.png"/><Relationship Id="rId17" Type="http://schemas.openxmlformats.org/officeDocument/2006/relationships/image" Target="../media/image22.gif"/><Relationship Id="rId18" Type="http://schemas.openxmlformats.org/officeDocument/2006/relationships/image" Target="../media/image23.gif"/><Relationship Id="rId19" Type="http://schemas.openxmlformats.org/officeDocument/2006/relationships/image" Target="../media/image24.gi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10.gif"/><Relationship Id="rId6" Type="http://schemas.openxmlformats.org/officeDocument/2006/relationships/image" Target="../media/image11.gif"/><Relationship Id="rId7" Type="http://schemas.openxmlformats.org/officeDocument/2006/relationships/image" Target="../media/image12.gif"/><Relationship Id="rId8" Type="http://schemas.openxmlformats.org/officeDocument/2006/relationships/image" Target="../media/image13.gi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4" Type="http://schemas.openxmlformats.org/officeDocument/2006/relationships/image" Target="../media/image104.jpeg"/><Relationship Id="rId5" Type="http://schemas.openxmlformats.org/officeDocument/2006/relationships/image" Target="../media/image105.jpeg"/><Relationship Id="rId1" Type="http://schemas.openxmlformats.org/officeDocument/2006/relationships/slideLayout" Target="../slideLayouts/slideLayout79.xml"/><Relationship Id="rId2" Type="http://schemas.openxmlformats.org/officeDocument/2006/relationships/image" Target="../media/image102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5.png"/><Relationship Id="rId3" Type="http://schemas.openxmlformats.org/officeDocument/2006/relationships/image" Target="../media/image96.jpeg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media" Target="../media/media2.mov"/><Relationship Id="rId4" Type="http://schemas.openxmlformats.org/officeDocument/2006/relationships/video" Target="../media/media2.mov"/><Relationship Id="rId5" Type="http://schemas.openxmlformats.org/officeDocument/2006/relationships/slideLayout" Target="../slideLayouts/slideLayout6.xml"/><Relationship Id="rId6" Type="http://schemas.openxmlformats.org/officeDocument/2006/relationships/image" Target="../media/image106.png"/><Relationship Id="rId7" Type="http://schemas.openxmlformats.org/officeDocument/2006/relationships/image" Target="../media/image107.png"/><Relationship Id="rId1" Type="http://schemas.microsoft.com/office/2007/relationships/media" Target="../media/media1.mov"/><Relationship Id="rId2" Type="http://schemas.openxmlformats.org/officeDocument/2006/relationships/video" Target="../media/media1.mov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8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110.png"/><Relationship Id="rId5" Type="http://schemas.openxmlformats.org/officeDocument/2006/relationships/image" Target="../media/image27.png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4" Type="http://schemas.openxmlformats.org/officeDocument/2006/relationships/image" Target="../media/image113.png"/><Relationship Id="rId1" Type="http://schemas.openxmlformats.org/officeDocument/2006/relationships/slideLayout" Target="../slideLayouts/slideLayout28.xml"/><Relationship Id="rId2" Type="http://schemas.openxmlformats.org/officeDocument/2006/relationships/image" Target="../media/image111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notesSlide" Target="../notesSlides/notesSlide13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notesSlide" Target="../notesSlides/notesSlide14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image" Target="../media/image1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27.png"/><Relationship Id="rId6" Type="http://schemas.openxmlformats.org/officeDocument/2006/relationships/image" Target="../media/image29.png"/><Relationship Id="rId7" Type="http://schemas.openxmlformats.org/officeDocument/2006/relationships/image" Target="../media/image30.png"/><Relationship Id="rId8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image" Target="../media/image115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4" Type="http://schemas.openxmlformats.org/officeDocument/2006/relationships/image" Target="../media/image117.png"/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15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image" Target="../media/image118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image" Target="../media/image119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g"/><Relationship Id="rId4" Type="http://schemas.openxmlformats.org/officeDocument/2006/relationships/image" Target="../media/image122.png"/><Relationship Id="rId1" Type="http://schemas.openxmlformats.org/officeDocument/2006/relationships/slideLayout" Target="../slideLayouts/slideLayout39.xml"/><Relationship Id="rId2" Type="http://schemas.openxmlformats.org/officeDocument/2006/relationships/image" Target="../media/image120.jp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4" Type="http://schemas.openxmlformats.org/officeDocument/2006/relationships/image" Target="../media/image125.png"/><Relationship Id="rId5" Type="http://schemas.openxmlformats.org/officeDocument/2006/relationships/image" Target="../media/image126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23.png"/></Relationships>
</file>

<file path=ppt/slides/_rels/slide46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36.png"/><Relationship Id="rId12" Type="http://schemas.openxmlformats.org/officeDocument/2006/relationships/image" Target="../media/image137.jpeg"/><Relationship Id="rId13" Type="http://schemas.openxmlformats.org/officeDocument/2006/relationships/image" Target="../media/image138.png"/><Relationship Id="rId14" Type="http://schemas.openxmlformats.org/officeDocument/2006/relationships/image" Target="../media/image139.png"/><Relationship Id="rId15" Type="http://schemas.openxmlformats.org/officeDocument/2006/relationships/image" Target="../media/image140.jpeg"/><Relationship Id="rId16" Type="http://schemas.openxmlformats.org/officeDocument/2006/relationships/image" Target="../media/image14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7.png"/><Relationship Id="rId3" Type="http://schemas.openxmlformats.org/officeDocument/2006/relationships/image" Target="../media/image128.png"/><Relationship Id="rId4" Type="http://schemas.openxmlformats.org/officeDocument/2006/relationships/image" Target="../media/image129.jpeg"/><Relationship Id="rId5" Type="http://schemas.openxmlformats.org/officeDocument/2006/relationships/image" Target="../media/image130.jpeg"/><Relationship Id="rId6" Type="http://schemas.openxmlformats.org/officeDocument/2006/relationships/image" Target="../media/image131.png"/><Relationship Id="rId7" Type="http://schemas.openxmlformats.org/officeDocument/2006/relationships/image" Target="../media/image132.jpeg"/><Relationship Id="rId8" Type="http://schemas.openxmlformats.org/officeDocument/2006/relationships/image" Target="../media/image133.png"/><Relationship Id="rId9" Type="http://schemas.openxmlformats.org/officeDocument/2006/relationships/image" Target="../media/image134.png"/><Relationship Id="rId10" Type="http://schemas.openxmlformats.org/officeDocument/2006/relationships/image" Target="../media/image135.png"/></Relationships>
</file>

<file path=ppt/slides/_rels/slide47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41.png"/><Relationship Id="rId12" Type="http://schemas.openxmlformats.org/officeDocument/2006/relationships/image" Target="../media/image146.png"/><Relationship Id="rId13" Type="http://schemas.openxmlformats.org/officeDocument/2006/relationships/image" Target="../media/image147.png"/><Relationship Id="rId14" Type="http://schemas.openxmlformats.org/officeDocument/2006/relationships/image" Target="../media/image148.png"/><Relationship Id="rId15" Type="http://schemas.openxmlformats.org/officeDocument/2006/relationships/image" Target="../media/image149.gif"/><Relationship Id="rId16" Type="http://schemas.openxmlformats.org/officeDocument/2006/relationships/image" Target="../media/image15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42.png"/><Relationship Id="rId4" Type="http://schemas.openxmlformats.org/officeDocument/2006/relationships/image" Target="../media/image128.png"/><Relationship Id="rId5" Type="http://schemas.openxmlformats.org/officeDocument/2006/relationships/image" Target="../media/image143.jpeg"/><Relationship Id="rId6" Type="http://schemas.openxmlformats.org/officeDocument/2006/relationships/image" Target="../media/image132.jpeg"/><Relationship Id="rId7" Type="http://schemas.openxmlformats.org/officeDocument/2006/relationships/image" Target="../media/image144.png"/><Relationship Id="rId8" Type="http://schemas.openxmlformats.org/officeDocument/2006/relationships/image" Target="../media/image134.png"/><Relationship Id="rId9" Type="http://schemas.openxmlformats.org/officeDocument/2006/relationships/image" Target="../media/image135.png"/><Relationship Id="rId10" Type="http://schemas.openxmlformats.org/officeDocument/2006/relationships/image" Target="../media/image145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jpeg"/><Relationship Id="rId4" Type="http://schemas.openxmlformats.org/officeDocument/2006/relationships/image" Target="../media/image153.jpeg"/><Relationship Id="rId5" Type="http://schemas.openxmlformats.org/officeDocument/2006/relationships/image" Target="../media/image154.jpeg"/><Relationship Id="rId6" Type="http://schemas.openxmlformats.org/officeDocument/2006/relationships/image" Target="../media/image155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1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5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27.png"/><Relationship Id="rId5" Type="http://schemas.openxmlformats.org/officeDocument/2006/relationships/image" Target="../media/image29.png"/><Relationship Id="rId6" Type="http://schemas.openxmlformats.org/officeDocument/2006/relationships/image" Target="../media/image30.png"/><Relationship Id="rId7" Type="http://schemas.openxmlformats.org/officeDocument/2006/relationships/image" Target="../media/image31.png"/><Relationship Id="rId8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png"/><Relationship Id="rId4" Type="http://schemas.openxmlformats.org/officeDocument/2006/relationships/image" Target="../media/image15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png"/><Relationship Id="rId4" Type="http://schemas.openxmlformats.org/officeDocument/2006/relationships/image" Target="../media/image15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png"/><Relationship Id="rId4" Type="http://schemas.openxmlformats.org/officeDocument/2006/relationships/image" Target="../media/image16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png"/><Relationship Id="rId4" Type="http://schemas.openxmlformats.org/officeDocument/2006/relationships/image" Target="../media/image15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png"/><Relationship Id="rId4" Type="http://schemas.openxmlformats.org/officeDocument/2006/relationships/image" Target="../media/image16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png"/><Relationship Id="rId4" Type="http://schemas.openxmlformats.org/officeDocument/2006/relationships/image" Target="../media/image16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png"/><Relationship Id="rId4" Type="http://schemas.openxmlformats.org/officeDocument/2006/relationships/image" Target="../media/image16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png"/><Relationship Id="rId4" Type="http://schemas.openxmlformats.org/officeDocument/2006/relationships/image" Target="../media/image16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png"/><Relationship Id="rId4" Type="http://schemas.openxmlformats.org/officeDocument/2006/relationships/image" Target="../media/image16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png"/><Relationship Id="rId4" Type="http://schemas.openxmlformats.org/officeDocument/2006/relationships/image" Target="../media/image16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34.png"/><Relationship Id="rId5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png"/><Relationship Id="rId4" Type="http://schemas.openxmlformats.org/officeDocument/2006/relationships/image" Target="../media/image15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png"/><Relationship Id="rId4" Type="http://schemas.openxmlformats.org/officeDocument/2006/relationships/image" Target="../media/image15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png"/><Relationship Id="rId4" Type="http://schemas.openxmlformats.org/officeDocument/2006/relationships/image" Target="../media/image15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png"/><Relationship Id="rId4" Type="http://schemas.openxmlformats.org/officeDocument/2006/relationships/image" Target="../media/image15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png"/><Relationship Id="rId4" Type="http://schemas.openxmlformats.org/officeDocument/2006/relationships/image" Target="../media/image15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172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4" Type="http://schemas.openxmlformats.org/officeDocument/2006/relationships/image" Target="../media/image173.png"/><Relationship Id="rId1" Type="http://schemas.microsoft.com/office/2007/relationships/media" Target="../media/media3.mov"/><Relationship Id="rId2" Type="http://schemas.openxmlformats.org/officeDocument/2006/relationships/video" Target="../media/media3.mov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174.pn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175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png"/><Relationship Id="rId4" Type="http://schemas.openxmlformats.org/officeDocument/2006/relationships/image" Target="../media/image177.jpeg"/><Relationship Id="rId5" Type="http://schemas.openxmlformats.org/officeDocument/2006/relationships/image" Target="../media/image178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image" Target="../media/image38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9.png"/><Relationship Id="rId3" Type="http://schemas.openxmlformats.org/officeDocument/2006/relationships/image" Target="../media/image180.pn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1.png"/><Relationship Id="rId3" Type="http://schemas.openxmlformats.org/officeDocument/2006/relationships/image" Target="../media/image182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183.png"/><Relationship Id="rId5" Type="http://schemas.openxmlformats.org/officeDocument/2006/relationships/image" Target="../media/image184.jpg"/><Relationship Id="rId1" Type="http://schemas.microsoft.com/office/2007/relationships/media" Target="../media/media4.m4v"/><Relationship Id="rId2" Type="http://schemas.openxmlformats.org/officeDocument/2006/relationships/video" Target="../media/media4.m4v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5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4" Type="http://schemas.openxmlformats.org/officeDocument/2006/relationships/image" Target="../media/image186.png"/><Relationship Id="rId5" Type="http://schemas.openxmlformats.org/officeDocument/2006/relationships/image" Target="../media/image187.png"/><Relationship Id="rId1" Type="http://schemas.microsoft.com/office/2007/relationships/media" Target="../media/media5.mov"/><Relationship Id="rId2" Type="http://schemas.openxmlformats.org/officeDocument/2006/relationships/video" Target="../media/media5.mov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8.png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9.png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0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2.png"/><Relationship Id="rId4" Type="http://schemas.openxmlformats.org/officeDocument/2006/relationships/image" Target="../media/image193.png"/><Relationship Id="rId5" Type="http://schemas.openxmlformats.org/officeDocument/2006/relationships/image" Target="../media/image194.png"/><Relationship Id="rId6" Type="http://schemas.openxmlformats.org/officeDocument/2006/relationships/image" Target="../media/image51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1.jpg"/></Relationships>
</file>

<file path=ppt/slides/_rels/slide79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01.png"/><Relationship Id="rId12" Type="http://schemas.openxmlformats.org/officeDocument/2006/relationships/image" Target="../media/image202.png"/><Relationship Id="rId1" Type="http://schemas.openxmlformats.org/officeDocument/2006/relationships/slideLayout" Target="../slideLayouts/slideLayout68.xml"/><Relationship Id="rId2" Type="http://schemas.openxmlformats.org/officeDocument/2006/relationships/image" Target="../media/image195.jpeg"/><Relationship Id="rId3" Type="http://schemas.openxmlformats.org/officeDocument/2006/relationships/image" Target="../media/image196.jpeg"/><Relationship Id="rId4" Type="http://schemas.openxmlformats.org/officeDocument/2006/relationships/image" Target="../media/image197.jpeg"/><Relationship Id="rId5" Type="http://schemas.openxmlformats.org/officeDocument/2006/relationships/image" Target="../media/image198.jpeg"/><Relationship Id="rId6" Type="http://schemas.openxmlformats.org/officeDocument/2006/relationships/image" Target="../media/image199.jpeg"/><Relationship Id="rId7" Type="http://schemas.openxmlformats.org/officeDocument/2006/relationships/image" Target="../media/image200.jpeg"/><Relationship Id="rId8" Type="http://schemas.openxmlformats.org/officeDocument/2006/relationships/image" Target="../media/image85.png"/><Relationship Id="rId9" Type="http://schemas.openxmlformats.org/officeDocument/2006/relationships/image" Target="../media/image52.png"/><Relationship Id="rId10" Type="http://schemas.openxmlformats.org/officeDocument/2006/relationships/image" Target="../media/image4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4" Type="http://schemas.openxmlformats.org/officeDocument/2006/relationships/image" Target="../media/image40.jpeg"/><Relationship Id="rId5" Type="http://schemas.openxmlformats.org/officeDocument/2006/relationships/image" Target="../media/image41.jpeg"/><Relationship Id="rId6" Type="http://schemas.openxmlformats.org/officeDocument/2006/relationships/image" Target="../media/image42.jpeg"/><Relationship Id="rId7" Type="http://schemas.openxmlformats.org/officeDocument/2006/relationships/image" Target="../media/image43.jpeg"/><Relationship Id="rId8" Type="http://schemas.openxmlformats.org/officeDocument/2006/relationships/image" Target="../media/image44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4" Type="http://schemas.openxmlformats.org/officeDocument/2006/relationships/image" Target="../media/image40.jpeg"/><Relationship Id="rId5" Type="http://schemas.openxmlformats.org/officeDocument/2006/relationships/image" Target="../media/image41.jpeg"/><Relationship Id="rId6" Type="http://schemas.openxmlformats.org/officeDocument/2006/relationships/image" Target="../media/image42.jpeg"/><Relationship Id="rId7" Type="http://schemas.openxmlformats.org/officeDocument/2006/relationships/image" Target="../media/image43.jpeg"/><Relationship Id="rId8" Type="http://schemas.openxmlformats.org/officeDocument/2006/relationships/image" Target="../media/image44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panorama_imc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43000"/>
            <a:ext cx="9155938" cy="44958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143000" y="5053675"/>
            <a:ext cx="7848600" cy="1846659"/>
          </a:xfrm>
          <a:prstGeom prst="rect">
            <a:avLst/>
          </a:prstGeom>
          <a:noFill/>
        </p:spPr>
        <p:txBody>
          <a:bodyPr wrap="square" numCol="2" rtlCol="0">
            <a:spAutoFit/>
          </a:bodyPr>
          <a:lstStyle/>
          <a:p>
            <a:r>
              <a:rPr lang="en-US" sz="2000" b="1" dirty="0" smtClean="0"/>
              <a:t>Dr. Scott Glenn</a:t>
            </a:r>
          </a:p>
          <a:p>
            <a:r>
              <a:rPr lang="en-US" sz="1800" dirty="0" smtClean="0"/>
              <a:t>Distinguished Professor</a:t>
            </a:r>
          </a:p>
          <a:p>
            <a:r>
              <a:rPr lang="en-US" sz="1800" dirty="0" smtClean="0"/>
              <a:t>MARACOOS Principal Investigator</a:t>
            </a:r>
          </a:p>
          <a:p>
            <a:r>
              <a:rPr lang="en-US" sz="1800" dirty="0" smtClean="0"/>
              <a:t>U.S. National HFR Network</a:t>
            </a:r>
          </a:p>
          <a:p>
            <a:endParaRPr lang="en-US" sz="2000" b="1" dirty="0"/>
          </a:p>
          <a:p>
            <a:endParaRPr lang="en-US" sz="2000" b="1" dirty="0" smtClean="0"/>
          </a:p>
          <a:p>
            <a:r>
              <a:rPr lang="en-US" sz="2000" b="1" dirty="0" smtClean="0"/>
              <a:t>Dr. Hugh Roarty</a:t>
            </a:r>
          </a:p>
          <a:p>
            <a:r>
              <a:rPr lang="en-US" sz="1800" dirty="0" smtClean="0"/>
              <a:t>Operations Center Director</a:t>
            </a:r>
          </a:p>
          <a:p>
            <a:r>
              <a:rPr lang="en-US" sz="1800" dirty="0" smtClean="0"/>
              <a:t>MARACOOS HFR Coordinator</a:t>
            </a:r>
          </a:p>
          <a:p>
            <a:r>
              <a:rPr lang="en-US" sz="1800" dirty="0" smtClean="0"/>
              <a:t>Global HFR Network </a:t>
            </a:r>
            <a:endParaRPr lang="en-US" sz="1800" dirty="0"/>
          </a:p>
        </p:txBody>
      </p:sp>
      <p:sp>
        <p:nvSpPr>
          <p:cNvPr id="14" name="TextBox 13"/>
          <p:cNvSpPr txBox="1"/>
          <p:nvPr/>
        </p:nvSpPr>
        <p:spPr>
          <a:xfrm>
            <a:off x="0" y="3318934"/>
            <a:ext cx="91440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Rutgers University (RU)</a:t>
            </a:r>
            <a:br>
              <a:rPr lang="en-US" sz="2000" b="1" dirty="0"/>
            </a:br>
            <a:r>
              <a:rPr lang="en-US" sz="2000" b="1" dirty="0"/>
              <a:t>Coastal Ocean Observation Lab (COOL)</a:t>
            </a:r>
            <a:br>
              <a:rPr lang="en-US" sz="2000" b="1" dirty="0"/>
            </a:br>
            <a:r>
              <a:rPr lang="en-US" sz="1800" dirty="0"/>
              <a:t>Institute of Marine and Coastal Sciences (IMCS</a:t>
            </a:r>
            <a:r>
              <a:rPr lang="en-US" sz="1800" dirty="0" smtClean="0"/>
              <a:t>)</a:t>
            </a:r>
          </a:p>
          <a:p>
            <a:pPr algn="ctr"/>
            <a:r>
              <a:rPr lang="en-US" sz="1800" dirty="0" smtClean="0"/>
              <a:t>School of Environmental and Biological Sciences (SEBS)</a:t>
            </a:r>
            <a:r>
              <a:rPr lang="en-US" sz="1800" dirty="0"/>
              <a:t/>
            </a:r>
            <a:br>
              <a:rPr lang="en-US" sz="1800" dirty="0"/>
            </a:br>
            <a:r>
              <a:rPr lang="en-US" sz="1800" dirty="0" smtClean="0"/>
              <a:t>71 Dudley Road, New </a:t>
            </a:r>
            <a:r>
              <a:rPr lang="en-US" sz="1800" dirty="0"/>
              <a:t>Brunswick, New Jersey, </a:t>
            </a:r>
            <a:r>
              <a:rPr lang="en-US" sz="1800" dirty="0" smtClean="0"/>
              <a:t>USA</a:t>
            </a:r>
          </a:p>
          <a:p>
            <a:pPr algn="ctr"/>
            <a:r>
              <a:rPr lang="en-US" sz="1800" dirty="0" smtClean="0"/>
              <a:t>http://</a:t>
            </a:r>
            <a:r>
              <a:rPr lang="en-US" sz="1800" dirty="0" err="1" smtClean="0"/>
              <a:t>rucool.marine.rutgers.edu</a:t>
            </a:r>
            <a:endParaRPr lang="en-US" sz="1800" dirty="0"/>
          </a:p>
        </p:txBody>
      </p:sp>
      <p:sp>
        <p:nvSpPr>
          <p:cNvPr id="7" name="TextBox 6"/>
          <p:cNvSpPr txBox="1"/>
          <p:nvPr/>
        </p:nvSpPr>
        <p:spPr>
          <a:xfrm>
            <a:off x="1981200" y="24824"/>
            <a:ext cx="6115977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24 Years of Ocean Observing at: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425033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1118206426_2340b3d5e9_o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588"/>
            <a:ext cx="9144000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3" name="Text Box 3"/>
          <p:cNvSpPr txBox="1">
            <a:spLocks noChangeArrowheads="1"/>
          </p:cNvSpPr>
          <p:nvPr/>
        </p:nvSpPr>
        <p:spPr bwMode="auto">
          <a:xfrm>
            <a:off x="0" y="0"/>
            <a:ext cx="9144000" cy="1508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US" b="1" dirty="0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t>                            </a:t>
            </a:r>
            <a:r>
              <a:rPr lang="en-US" b="1" dirty="0" smtClean="0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t> Success </a:t>
            </a:r>
            <a:r>
              <a:rPr lang="en-US" b="1" dirty="0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t>Stories – Making a Difference</a:t>
            </a:r>
          </a:p>
          <a:p>
            <a:pPr eaLnBrk="1" hangingPunct="1"/>
            <a:endParaRPr lang="en-US" b="1" dirty="0">
              <a:solidFill>
                <a:prstClr val="black"/>
              </a:solidFill>
              <a:ea typeface="ＭＳ Ｐゴシック" charset="-128"/>
              <a:cs typeface="ＭＳ Ｐゴシック" charset="-128"/>
            </a:endParaRPr>
          </a:p>
          <a:p>
            <a:pPr eaLnBrk="1" hangingPunct="1"/>
            <a:r>
              <a:rPr lang="en-US" b="1" i="1" dirty="0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t>Optimizing HF Radar for SAR using USCG Surface Drifters</a:t>
            </a:r>
          </a:p>
          <a:p>
            <a:pPr eaLnBrk="1" hangingPunct="1"/>
            <a:endParaRPr lang="en-US" sz="2000" b="1" i="1" dirty="0">
              <a:solidFill>
                <a:prstClr val="black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30724" name="Text Box 4"/>
          <p:cNvSpPr txBox="1">
            <a:spLocks noChangeArrowheads="1"/>
          </p:cNvSpPr>
          <p:nvPr/>
        </p:nvSpPr>
        <p:spPr bwMode="auto">
          <a:xfrm>
            <a:off x="0" y="4114800"/>
            <a:ext cx="4289981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US" sz="2000" b="1" dirty="0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t>Art Allen </a:t>
            </a:r>
          </a:p>
          <a:p>
            <a:pPr eaLnBrk="1" hangingPunct="1"/>
            <a:r>
              <a:rPr lang="en-US" sz="2000" b="1" dirty="0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t>U.S. Coast Guard</a:t>
            </a:r>
          </a:p>
          <a:p>
            <a:pPr eaLnBrk="1" hangingPunct="1"/>
            <a:endParaRPr lang="en-US" sz="2000" b="1" dirty="0">
              <a:solidFill>
                <a:prstClr val="black"/>
              </a:solidFill>
              <a:ea typeface="ＭＳ Ｐゴシック" charset="-128"/>
              <a:cs typeface="ＭＳ Ｐゴシック" charset="-128"/>
            </a:endParaRPr>
          </a:p>
          <a:p>
            <a:pPr eaLnBrk="1" hangingPunct="1"/>
            <a:r>
              <a:rPr lang="en-US" sz="2000" b="1" dirty="0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t>Scott Glenn</a:t>
            </a:r>
          </a:p>
          <a:p>
            <a:pPr eaLnBrk="1" hangingPunct="1"/>
            <a:r>
              <a:rPr lang="en-US" sz="2000" b="1" dirty="0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t>Rutgers University</a:t>
            </a:r>
            <a:endParaRPr lang="en-US" sz="2000" b="1" dirty="0" smtClean="0">
              <a:solidFill>
                <a:prstClr val="black"/>
              </a:solidFill>
              <a:ea typeface="ＭＳ Ｐゴシック" charset="-128"/>
              <a:cs typeface="ＭＳ Ｐゴシック" charset="-128"/>
            </a:endParaRPr>
          </a:p>
          <a:p>
            <a:pPr eaLnBrk="1" hangingPunct="1"/>
            <a:endParaRPr lang="en-US" sz="2000" b="1" dirty="0" smtClean="0">
              <a:solidFill>
                <a:prstClr val="black"/>
              </a:solidFill>
              <a:ea typeface="ＭＳ Ｐゴシック" charset="-128"/>
              <a:cs typeface="ＭＳ Ｐゴシック" charset="-128"/>
            </a:endParaRPr>
          </a:p>
          <a:p>
            <a:pPr eaLnBrk="1" hangingPunct="1"/>
            <a:r>
              <a:rPr lang="en-US" sz="2000" b="1" dirty="0" smtClean="0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t>Mid</a:t>
            </a:r>
            <a:r>
              <a:rPr lang="en-US" sz="2000" b="1" dirty="0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t>-Atlantic </a:t>
            </a:r>
            <a:r>
              <a:rPr lang="en-US" sz="2000" b="1" dirty="0" smtClean="0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t>Regional Association</a:t>
            </a:r>
          </a:p>
          <a:p>
            <a:pPr eaLnBrk="1" hangingPunct="1"/>
            <a:r>
              <a:rPr lang="en-US" sz="2000" b="1" dirty="0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t>Coastal Ocean Observing System</a:t>
            </a:r>
          </a:p>
        </p:txBody>
      </p:sp>
      <p:pic>
        <p:nvPicPr>
          <p:cNvPr id="30725" name="Picture 5" descr="1468414560_d638cdb7d2_o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67200" y="4800600"/>
            <a:ext cx="2438400" cy="1828800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30726" name="Picture 6" descr="1490972357_d86649c7e2_o"/>
          <p:cNvPicPr>
            <a:picLocks noChangeAspect="1" noChangeArrowheads="1"/>
          </p:cNvPicPr>
          <p:nvPr/>
        </p:nvPicPr>
        <p:blipFill>
          <a:blip r:embed="rId4"/>
          <a:srcRect l="10001" t="282" r="49001" b="33427"/>
          <a:stretch>
            <a:fillRect/>
          </a:stretch>
        </p:blipFill>
        <p:spPr bwMode="auto">
          <a:xfrm>
            <a:off x="6858000" y="4419600"/>
            <a:ext cx="2130425" cy="2286000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9" name="Picture 31" descr="IOOS_logo_white.gif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92667" y="0"/>
            <a:ext cx="1701802" cy="688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75292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4" descr="Figure04_color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838200"/>
            <a:ext cx="3200400" cy="2690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79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57200" y="6584950"/>
            <a:ext cx="2133600" cy="365125"/>
          </a:xfrm>
          <a:noFill/>
        </p:spPr>
        <p:txBody>
          <a:bodyPr/>
          <a:lstStyle/>
          <a:p>
            <a:pPr algn="l"/>
            <a:fld id="{6A00C64A-9FCA-1E4D-815C-FA28E9FD70B4}" type="slidenum">
              <a:rPr lang="en-US">
                <a:solidFill>
                  <a:srgbClr val="898989"/>
                </a:solidFill>
                <a:latin typeface="Calibri" charset="0"/>
              </a:rPr>
              <a:pPr algn="l"/>
              <a:t>11</a:t>
            </a:fld>
            <a:endParaRPr lang="en-US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24580" name="TextBox 7"/>
          <p:cNvSpPr txBox="1">
            <a:spLocks noChangeArrowheads="1"/>
          </p:cNvSpPr>
          <p:nvPr/>
        </p:nvSpPr>
        <p:spPr bwMode="auto">
          <a:xfrm>
            <a:off x="0" y="0"/>
            <a:ext cx="91440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eaLnBrk="1" hangingPunct="1"/>
            <a:r>
              <a:rPr lang="en-US" sz="2000" b="1" u="sng" dirty="0">
                <a:solidFill>
                  <a:prstClr val="black"/>
                </a:solidFill>
                <a:ea typeface="Arial" charset="0"/>
                <a:cs typeface="Arial" charset="0"/>
              </a:rPr>
              <a:t>Transition</a:t>
            </a:r>
            <a:r>
              <a:rPr lang="en-US" sz="2000" b="1" dirty="0">
                <a:solidFill>
                  <a:prstClr val="black"/>
                </a:solidFill>
                <a:ea typeface="Arial" charset="0"/>
                <a:cs typeface="Arial" charset="0"/>
              </a:rPr>
              <a:t> Objective –</a:t>
            </a:r>
            <a:r>
              <a:rPr lang="en-US" sz="2000" b="1" dirty="0" smtClean="0">
                <a:solidFill>
                  <a:prstClr val="black"/>
                </a:solidFill>
                <a:ea typeface="Arial" charset="0"/>
                <a:cs typeface="Arial" charset="0"/>
              </a:rPr>
              <a:t> </a:t>
            </a:r>
          </a:p>
          <a:p>
            <a:pPr algn="ctr" eaLnBrk="1" hangingPunct="1"/>
            <a:r>
              <a:rPr lang="en-US" sz="2000" b="1" i="1" dirty="0" smtClean="0">
                <a:solidFill>
                  <a:prstClr val="black"/>
                </a:solidFill>
                <a:ea typeface="Arial" charset="0"/>
                <a:cs typeface="Arial" charset="0"/>
              </a:rPr>
              <a:t>Operational Use of HF Radar Surface Currents for Search And Rescue</a:t>
            </a:r>
          </a:p>
        </p:txBody>
      </p:sp>
      <p:pic>
        <p:nvPicPr>
          <p:cNvPr id="24581" name="Picture 6" descr="Screen shot 2010-11-12 at 4.38.20 PM.png"/>
          <p:cNvPicPr>
            <a:picLocks noChangeAspect="1"/>
          </p:cNvPicPr>
          <p:nvPr/>
        </p:nvPicPr>
        <p:blipFill>
          <a:blip r:embed="rId3"/>
          <a:srcRect t="2252" r="2232"/>
          <a:stretch>
            <a:fillRect/>
          </a:stretch>
        </p:blipFill>
        <p:spPr bwMode="auto">
          <a:xfrm>
            <a:off x="3691467" y="656181"/>
            <a:ext cx="5181600" cy="2849020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</p:pic>
      <p:pic>
        <p:nvPicPr>
          <p:cNvPr id="24582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37200" y="3820026"/>
            <a:ext cx="3250276" cy="23521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Up Arrow 13"/>
          <p:cNvSpPr/>
          <p:nvPr/>
        </p:nvSpPr>
        <p:spPr>
          <a:xfrm rot="5400000">
            <a:off x="3352800" y="1600200"/>
            <a:ext cx="363538" cy="363538"/>
          </a:xfrm>
          <a:prstGeom prst="upArrow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" name="Up Arrow 14"/>
          <p:cNvSpPr/>
          <p:nvPr/>
        </p:nvSpPr>
        <p:spPr>
          <a:xfrm rot="10800000">
            <a:off x="7899400" y="3268134"/>
            <a:ext cx="363538" cy="355600"/>
          </a:xfrm>
          <a:prstGeom prst="upArrow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9" name="Up Arrow 18"/>
          <p:cNvSpPr/>
          <p:nvPr/>
        </p:nvSpPr>
        <p:spPr>
          <a:xfrm rot="16200000">
            <a:off x="3903134" y="4809067"/>
            <a:ext cx="363538" cy="355600"/>
          </a:xfrm>
          <a:prstGeom prst="upArrow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4590" name="TextBox 19"/>
          <p:cNvSpPr txBox="1">
            <a:spLocks noChangeArrowheads="1"/>
          </p:cNvSpPr>
          <p:nvPr/>
        </p:nvSpPr>
        <p:spPr bwMode="auto">
          <a:xfrm>
            <a:off x="3276600" y="762000"/>
            <a:ext cx="1503363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US" sz="2000">
                <a:solidFill>
                  <a:prstClr val="black"/>
                </a:solidFill>
                <a:ea typeface="Arial" charset="0"/>
                <a:cs typeface="Arial" charset="0"/>
              </a:rPr>
              <a:t>Surface Currents</a:t>
            </a:r>
          </a:p>
        </p:txBody>
      </p:sp>
      <p:pic>
        <p:nvPicPr>
          <p:cNvPr id="24" name="Picture 23" descr="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632200" y="2286001"/>
            <a:ext cx="831850" cy="79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24594" name="Picture 24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420533" y="4224866"/>
            <a:ext cx="1752600" cy="41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Up Arrow 20"/>
          <p:cNvSpPr/>
          <p:nvPr/>
        </p:nvSpPr>
        <p:spPr>
          <a:xfrm>
            <a:off x="1617134" y="3496734"/>
            <a:ext cx="363538" cy="355600"/>
          </a:xfrm>
          <a:prstGeom prst="upArrow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22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85055" y="4217104"/>
            <a:ext cx="3032278" cy="176882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3" name="TextBox 22"/>
          <p:cNvSpPr txBox="1"/>
          <p:nvPr/>
        </p:nvSpPr>
        <p:spPr>
          <a:xfrm>
            <a:off x="3124201" y="5113864"/>
            <a:ext cx="24383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hangingPunct="1"/>
            <a:r>
              <a:rPr lang="en-US" sz="1800" dirty="0" smtClean="0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t>Search And Rescue Optimal Planning System (SAROPS)</a:t>
            </a:r>
            <a:endParaRPr lang="en-US" sz="1800" dirty="0">
              <a:solidFill>
                <a:prstClr val="black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337732" y="2336800"/>
            <a:ext cx="12869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hangingPunct="1"/>
            <a:r>
              <a:rPr lang="en-US" sz="1800" dirty="0" smtClean="0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t>Data Acquisition</a:t>
            </a:r>
            <a:endParaRPr lang="en-US" sz="1800" dirty="0">
              <a:solidFill>
                <a:prstClr val="black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222067" y="2243667"/>
            <a:ext cx="156633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/>
            <a:r>
              <a:rPr lang="en-US" sz="1800" dirty="0" smtClean="0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t>Data Product Generation &amp; Management</a:t>
            </a:r>
            <a:endParaRPr lang="en-US" sz="1800" dirty="0">
              <a:solidFill>
                <a:prstClr val="black"/>
              </a:solidFill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105933" y="3259667"/>
            <a:ext cx="2011915" cy="812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outerShdw blurRad="63500" dist="50800" algn="ctr" rotWithShape="0">
              <a:srgbClr val="000000">
                <a:alpha val="20999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19775811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6050" y="2019300"/>
            <a:ext cx="4295775" cy="3109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7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89488" y="2009775"/>
            <a:ext cx="4295775" cy="3109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88" name="Rectangle 4"/>
          <p:cNvSpPr>
            <a:spLocks noGrp="1" noChangeArrowheads="1"/>
          </p:cNvSpPr>
          <p:nvPr>
            <p:ph type="title"/>
          </p:nvPr>
        </p:nvSpPr>
        <p:spPr>
          <a:ln>
            <a:miter lim="800000"/>
            <a:headEnd/>
            <a:tailEnd/>
          </a:ln>
        </p:spPr>
        <p:txBody>
          <a:bodyPr>
            <a:normAutofit fontScale="90000"/>
          </a:bodyPr>
          <a:lstStyle/>
          <a:p>
            <a:pPr eaLnBrk="1" hangingPunct="1"/>
            <a:r>
              <a:rPr lang="en-US" dirty="0" smtClean="0">
                <a:solidFill>
                  <a:srgbClr val="000000"/>
                </a:solidFill>
                <a:ea typeface="ＭＳ Ｐゴシック" charset="-128"/>
              </a:rPr>
              <a:t>5000 Virtual Drifters – </a:t>
            </a:r>
            <a:br>
              <a:rPr lang="en-US" dirty="0" smtClean="0">
                <a:solidFill>
                  <a:srgbClr val="000000"/>
                </a:solidFill>
                <a:ea typeface="ＭＳ Ｐゴシック" charset="-128"/>
              </a:rPr>
            </a:br>
            <a:r>
              <a:rPr lang="en-US" dirty="0" smtClean="0">
                <a:solidFill>
                  <a:srgbClr val="000000"/>
                </a:solidFill>
                <a:ea typeface="ＭＳ Ｐゴシック" charset="-128"/>
              </a:rPr>
              <a:t>Search </a:t>
            </a:r>
            <a:r>
              <a:rPr lang="en-US" dirty="0">
                <a:solidFill>
                  <a:srgbClr val="000000"/>
                </a:solidFill>
                <a:ea typeface="ＭＳ Ｐゴシック" charset="-128"/>
              </a:rPr>
              <a:t>Area After 96 Hours</a:t>
            </a:r>
          </a:p>
        </p:txBody>
      </p:sp>
      <p:sp>
        <p:nvSpPr>
          <p:cNvPr id="41989" name="Text Box 5"/>
          <p:cNvSpPr txBox="1">
            <a:spLocks noChangeArrowheads="1"/>
          </p:cNvSpPr>
          <p:nvPr/>
        </p:nvSpPr>
        <p:spPr bwMode="auto">
          <a:xfrm>
            <a:off x="1019175" y="5181600"/>
            <a:ext cx="2535238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>
                <a:solidFill>
                  <a:srgbClr val="000000"/>
                </a:solidFill>
                <a:ea typeface="ＭＳ Ｐゴシック" charset="-128"/>
                <a:cs typeface="ＭＳ Ｐゴシック" charset="-128"/>
              </a:rPr>
              <a:t>HYCOM </a:t>
            </a:r>
          </a:p>
          <a:p>
            <a:pPr algn="ctr" eaLnBrk="1" hangingPunct="1">
              <a:spcBef>
                <a:spcPct val="50000"/>
              </a:spcBef>
            </a:pPr>
            <a:r>
              <a:rPr lang="en-US">
                <a:solidFill>
                  <a:srgbClr val="000000"/>
                </a:solidFill>
                <a:ea typeface="ＭＳ Ｐゴシック" charset="-128"/>
                <a:cs typeface="ＭＳ Ｐゴシック" charset="-128"/>
              </a:rPr>
              <a:t>36,000 km</a:t>
            </a:r>
            <a:r>
              <a:rPr lang="en-US" baseline="30000">
                <a:solidFill>
                  <a:srgbClr val="000000"/>
                </a:solidFill>
                <a:ea typeface="ＭＳ Ｐゴシック" charset="-128"/>
                <a:cs typeface="ＭＳ Ｐゴシック" charset="-128"/>
              </a:rPr>
              <a:t>2</a:t>
            </a:r>
          </a:p>
        </p:txBody>
      </p:sp>
      <p:sp>
        <p:nvSpPr>
          <p:cNvPr id="41990" name="Text Box 6"/>
          <p:cNvSpPr txBox="1">
            <a:spLocks noChangeArrowheads="1"/>
          </p:cNvSpPr>
          <p:nvPr/>
        </p:nvSpPr>
        <p:spPr bwMode="auto">
          <a:xfrm>
            <a:off x="5510213" y="5181600"/>
            <a:ext cx="2535237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>
                <a:solidFill>
                  <a:srgbClr val="000000"/>
                </a:solidFill>
                <a:ea typeface="ＭＳ Ｐゴシック" charset="-128"/>
                <a:cs typeface="ＭＳ Ｐゴシック" charset="-128"/>
              </a:rPr>
              <a:t>CODAR</a:t>
            </a:r>
          </a:p>
          <a:p>
            <a:pPr algn="ctr" eaLnBrk="1" hangingPunct="1">
              <a:spcBef>
                <a:spcPct val="50000"/>
              </a:spcBef>
            </a:pPr>
            <a:r>
              <a:rPr lang="en-US">
                <a:solidFill>
                  <a:srgbClr val="000000"/>
                </a:solidFill>
                <a:ea typeface="ＭＳ Ｐゴシック" charset="-128"/>
                <a:cs typeface="ＭＳ Ｐゴシック" charset="-128"/>
              </a:rPr>
              <a:t>12,000 km</a:t>
            </a:r>
            <a:r>
              <a:rPr lang="en-US" baseline="30000">
                <a:solidFill>
                  <a:srgbClr val="000000"/>
                </a:solidFill>
                <a:ea typeface="ＭＳ Ｐゴシック" charset="-128"/>
                <a:cs typeface="ＭＳ Ｐゴシック" charset="-128"/>
              </a:rPr>
              <a:t>2</a:t>
            </a:r>
            <a:r>
              <a:rPr lang="en-US">
                <a:solidFill>
                  <a:srgbClr val="000000"/>
                </a:solidFill>
                <a:ea typeface="ＭＳ Ｐゴシック" charset="-128"/>
                <a:cs typeface="ＭＳ Ｐゴシック" charset="-128"/>
              </a:rPr>
              <a:t> </a:t>
            </a:r>
          </a:p>
        </p:txBody>
      </p:sp>
      <p:sp>
        <p:nvSpPr>
          <p:cNvPr id="41991" name="Text Box 7"/>
          <p:cNvSpPr txBox="1">
            <a:spLocks noChangeArrowheads="1"/>
          </p:cNvSpPr>
          <p:nvPr/>
        </p:nvSpPr>
        <p:spPr bwMode="auto">
          <a:xfrm>
            <a:off x="2292350" y="4340225"/>
            <a:ext cx="117951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1800" b="1">
                <a:solidFill>
                  <a:srgbClr val="FF3300"/>
                </a:solidFill>
                <a:ea typeface="ＭＳ Ｐゴシック" charset="-128"/>
                <a:cs typeface="ＭＳ Ｐゴシック" charset="-128"/>
              </a:rPr>
              <a:t>232 km</a:t>
            </a:r>
          </a:p>
        </p:txBody>
      </p:sp>
      <p:sp>
        <p:nvSpPr>
          <p:cNvPr id="41992" name="Line 8"/>
          <p:cNvSpPr>
            <a:spLocks noChangeShapeType="1"/>
          </p:cNvSpPr>
          <p:nvPr/>
        </p:nvSpPr>
        <p:spPr bwMode="auto">
          <a:xfrm>
            <a:off x="3171825" y="4537075"/>
            <a:ext cx="1006475" cy="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pPr eaLnBrk="1" hangingPunct="1"/>
            <a:endParaRPr lang="en-US" sz="1800">
              <a:solidFill>
                <a:prstClr val="black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41993" name="Line 9"/>
          <p:cNvSpPr>
            <a:spLocks noChangeShapeType="1"/>
          </p:cNvSpPr>
          <p:nvPr/>
        </p:nvSpPr>
        <p:spPr bwMode="auto">
          <a:xfrm flipH="1">
            <a:off x="1743075" y="4533900"/>
            <a:ext cx="625475" cy="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pPr eaLnBrk="1" hangingPunct="1"/>
            <a:endParaRPr lang="en-US" sz="1800">
              <a:solidFill>
                <a:prstClr val="black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41994" name="Text Box 10"/>
          <p:cNvSpPr txBox="1">
            <a:spLocks noChangeArrowheads="1"/>
          </p:cNvSpPr>
          <p:nvPr/>
        </p:nvSpPr>
        <p:spPr bwMode="auto">
          <a:xfrm>
            <a:off x="1079500" y="3429000"/>
            <a:ext cx="117951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1800" b="1">
                <a:solidFill>
                  <a:srgbClr val="FF3300"/>
                </a:solidFill>
                <a:ea typeface="ＭＳ Ｐゴシック" charset="-128"/>
                <a:cs typeface="ＭＳ Ｐゴシック" charset="-128"/>
              </a:rPr>
              <a:t>154 km</a:t>
            </a:r>
          </a:p>
        </p:txBody>
      </p:sp>
      <p:sp>
        <p:nvSpPr>
          <p:cNvPr id="41995" name="Line 11"/>
          <p:cNvSpPr>
            <a:spLocks noChangeShapeType="1"/>
          </p:cNvSpPr>
          <p:nvPr/>
        </p:nvSpPr>
        <p:spPr bwMode="auto">
          <a:xfrm>
            <a:off x="1538288" y="3744913"/>
            <a:ext cx="0" cy="534987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pPr eaLnBrk="1" hangingPunct="1"/>
            <a:endParaRPr lang="en-US" sz="1800">
              <a:solidFill>
                <a:prstClr val="black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41996" name="Line 12"/>
          <p:cNvSpPr>
            <a:spLocks noChangeShapeType="1"/>
          </p:cNvSpPr>
          <p:nvPr/>
        </p:nvSpPr>
        <p:spPr bwMode="auto">
          <a:xfrm flipH="1" flipV="1">
            <a:off x="1541463" y="2709863"/>
            <a:ext cx="3175" cy="719137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pPr eaLnBrk="1" hangingPunct="1"/>
            <a:endParaRPr lang="en-US" sz="1800">
              <a:solidFill>
                <a:prstClr val="black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41997" name="Text Box 13"/>
          <p:cNvSpPr txBox="1">
            <a:spLocks noChangeArrowheads="1"/>
          </p:cNvSpPr>
          <p:nvPr/>
        </p:nvSpPr>
        <p:spPr bwMode="auto">
          <a:xfrm>
            <a:off x="6389688" y="4391025"/>
            <a:ext cx="1179512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1800" b="1">
                <a:solidFill>
                  <a:srgbClr val="C0504D"/>
                </a:solidFill>
                <a:ea typeface="ＭＳ Ｐゴシック" charset="-128"/>
                <a:cs typeface="ＭＳ Ｐゴシック" charset="-128"/>
              </a:rPr>
              <a:t>123 km</a:t>
            </a:r>
          </a:p>
        </p:txBody>
      </p:sp>
      <p:sp>
        <p:nvSpPr>
          <p:cNvPr id="41998" name="Line 14"/>
          <p:cNvSpPr>
            <a:spLocks noChangeShapeType="1"/>
          </p:cNvSpPr>
          <p:nvPr/>
        </p:nvSpPr>
        <p:spPr bwMode="auto">
          <a:xfrm>
            <a:off x="7275513" y="4597400"/>
            <a:ext cx="261937" cy="0"/>
          </a:xfrm>
          <a:prstGeom prst="line">
            <a:avLst/>
          </a:prstGeom>
          <a:noFill/>
          <a:ln w="57150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pPr eaLnBrk="1" hangingPunct="1"/>
            <a:endParaRPr lang="en-US" sz="1800">
              <a:solidFill>
                <a:prstClr val="black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41999" name="Line 15"/>
          <p:cNvSpPr>
            <a:spLocks noChangeShapeType="1"/>
          </p:cNvSpPr>
          <p:nvPr/>
        </p:nvSpPr>
        <p:spPr bwMode="auto">
          <a:xfrm flipH="1" flipV="1">
            <a:off x="6230938" y="4606925"/>
            <a:ext cx="252412" cy="3175"/>
          </a:xfrm>
          <a:prstGeom prst="line">
            <a:avLst/>
          </a:prstGeom>
          <a:noFill/>
          <a:ln w="57150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pPr eaLnBrk="1" hangingPunct="1"/>
            <a:endParaRPr lang="en-US" sz="1800">
              <a:solidFill>
                <a:prstClr val="black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42000" name="Text Box 16"/>
          <p:cNvSpPr txBox="1">
            <a:spLocks noChangeArrowheads="1"/>
          </p:cNvSpPr>
          <p:nvPr/>
        </p:nvSpPr>
        <p:spPr bwMode="auto">
          <a:xfrm>
            <a:off x="5708650" y="3581400"/>
            <a:ext cx="117951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1800" b="1">
                <a:solidFill>
                  <a:srgbClr val="C0504D"/>
                </a:solidFill>
                <a:ea typeface="ＭＳ Ｐゴシック" charset="-128"/>
                <a:cs typeface="ＭＳ Ｐゴシック" charset="-128"/>
              </a:rPr>
              <a:t>100 km</a:t>
            </a:r>
          </a:p>
        </p:txBody>
      </p:sp>
      <p:sp>
        <p:nvSpPr>
          <p:cNvPr id="42001" name="Line 17"/>
          <p:cNvSpPr>
            <a:spLocks noChangeShapeType="1"/>
          </p:cNvSpPr>
          <p:nvPr/>
        </p:nvSpPr>
        <p:spPr bwMode="auto">
          <a:xfrm>
            <a:off x="6167438" y="3897313"/>
            <a:ext cx="0" cy="428625"/>
          </a:xfrm>
          <a:prstGeom prst="line">
            <a:avLst/>
          </a:prstGeom>
          <a:noFill/>
          <a:ln w="57150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pPr eaLnBrk="1" hangingPunct="1"/>
            <a:endParaRPr lang="en-US" sz="1800">
              <a:solidFill>
                <a:prstClr val="black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42002" name="Line 18"/>
          <p:cNvSpPr>
            <a:spLocks noChangeShapeType="1"/>
          </p:cNvSpPr>
          <p:nvPr/>
        </p:nvSpPr>
        <p:spPr bwMode="auto">
          <a:xfrm flipH="1" flipV="1">
            <a:off x="6170613" y="3317875"/>
            <a:ext cx="3175" cy="263525"/>
          </a:xfrm>
          <a:prstGeom prst="line">
            <a:avLst/>
          </a:prstGeom>
          <a:noFill/>
          <a:ln w="57150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pPr eaLnBrk="1" hangingPunct="1"/>
            <a:endParaRPr lang="en-US" sz="1800">
              <a:solidFill>
                <a:prstClr val="black"/>
              </a:solidFill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19" name="Picture 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89466" y="160867"/>
            <a:ext cx="128905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5610599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5" descr="doc_front_page_05050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397000"/>
            <a:ext cx="7010400" cy="553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35" name="Text Box 6"/>
          <p:cNvSpPr txBox="1">
            <a:spLocks noChangeArrowheads="1"/>
          </p:cNvSpPr>
          <p:nvPr/>
        </p:nvSpPr>
        <p:spPr bwMode="auto">
          <a:xfrm>
            <a:off x="0" y="39688"/>
            <a:ext cx="9504363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US" b="1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t>May 4, 2009: After a year of testing, NOAA  Announces on </a:t>
            </a:r>
          </a:p>
          <a:p>
            <a:pPr eaLnBrk="1" hangingPunct="1"/>
            <a:r>
              <a:rPr lang="en-US" b="1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t>U.S. Department of Commerce Website that</a:t>
            </a:r>
          </a:p>
          <a:p>
            <a:pPr eaLnBrk="1" hangingPunct="1"/>
            <a:r>
              <a:rPr lang="en-US" b="1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t>MARACOOS CODAR is Operational in SAROPS</a:t>
            </a:r>
          </a:p>
        </p:txBody>
      </p:sp>
      <p:sp>
        <p:nvSpPr>
          <p:cNvPr id="44036" name="TextBox 3"/>
          <p:cNvSpPr txBox="1">
            <a:spLocks noChangeArrowheads="1"/>
          </p:cNvSpPr>
          <p:nvPr/>
        </p:nvSpPr>
        <p:spPr bwMode="auto">
          <a:xfrm>
            <a:off x="7086600" y="1371600"/>
            <a:ext cx="2057400" cy="42473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US" sz="1800" dirty="0" smtClean="0">
                <a:solidFill>
                  <a:srgbClr val="000000"/>
                </a:solidFill>
                <a:ea typeface="ＭＳ Ｐゴシック" charset="-128"/>
                <a:cs typeface="ＭＳ Ｐゴシック" charset="-128"/>
              </a:rPr>
              <a:t>2009-2010 Activity:</a:t>
            </a:r>
          </a:p>
          <a:p>
            <a:pPr eaLnBrk="1" hangingPunct="1"/>
            <a:endParaRPr lang="en-US" sz="1800" dirty="0" smtClean="0">
              <a:solidFill>
                <a:srgbClr val="000000"/>
              </a:solidFill>
              <a:ea typeface="ＭＳ Ｐゴシック" charset="-128"/>
              <a:cs typeface="ＭＳ Ｐゴシック" charset="-128"/>
            </a:endParaRPr>
          </a:p>
          <a:p>
            <a:pPr eaLnBrk="1" hangingPunct="1"/>
            <a:r>
              <a:rPr lang="en-US" sz="1800" dirty="0">
                <a:solidFill>
                  <a:srgbClr val="000000"/>
                </a:solidFill>
                <a:ea typeface="ＭＳ Ｐゴシック" charset="-128"/>
                <a:cs typeface="ＭＳ Ｐゴシック" charset="-128"/>
              </a:rPr>
              <a:t>Bring all</a:t>
            </a:r>
          </a:p>
          <a:p>
            <a:pPr eaLnBrk="1" hangingPunct="1"/>
            <a:r>
              <a:rPr lang="en-US" sz="1800" dirty="0">
                <a:solidFill>
                  <a:srgbClr val="000000"/>
                </a:solidFill>
                <a:ea typeface="ＭＳ Ｐゴシック" charset="-128"/>
                <a:cs typeface="ＭＳ Ｐゴシック" charset="-128"/>
              </a:rPr>
              <a:t>sustained regional-scale  HFR networks up to operational status in USCG SAROPS</a:t>
            </a:r>
          </a:p>
          <a:p>
            <a:pPr eaLnBrk="1" hangingPunct="1"/>
            <a:endParaRPr lang="en-US" sz="1800" dirty="0">
              <a:solidFill>
                <a:srgbClr val="000000"/>
              </a:solidFill>
              <a:ea typeface="ＭＳ Ｐゴシック" charset="-128"/>
              <a:cs typeface="ＭＳ Ｐゴシック" charset="-128"/>
            </a:endParaRPr>
          </a:p>
          <a:p>
            <a:pPr eaLnBrk="1" hangingPunct="1"/>
            <a:r>
              <a:rPr lang="en-US" sz="1800" dirty="0">
                <a:solidFill>
                  <a:srgbClr val="000000"/>
                </a:solidFill>
                <a:ea typeface="ＭＳ Ｐゴシック" charset="-128"/>
                <a:cs typeface="ＭＳ Ｐゴシック" charset="-128"/>
              </a:rPr>
              <a:t>3 West Coast Regions for </a:t>
            </a:r>
          </a:p>
          <a:p>
            <a:pPr eaLnBrk="1" hangingPunct="1"/>
            <a:r>
              <a:rPr lang="en-US" sz="1800" dirty="0">
                <a:solidFill>
                  <a:srgbClr val="000000"/>
                </a:solidFill>
                <a:ea typeface="ＭＳ Ｐゴシック" charset="-128"/>
                <a:cs typeface="ＭＳ Ｐゴシック" charset="-128"/>
              </a:rPr>
              <a:t>California &amp; </a:t>
            </a:r>
            <a:r>
              <a:rPr lang="en-US" sz="1800" dirty="0" smtClean="0">
                <a:solidFill>
                  <a:srgbClr val="000000"/>
                </a:solidFill>
                <a:ea typeface="ＭＳ Ｐゴシック" charset="-128"/>
                <a:cs typeface="ＭＳ Ｐゴシック" charset="-128"/>
              </a:rPr>
              <a:t>Oregon are ready.</a:t>
            </a:r>
            <a:endParaRPr lang="en-US" sz="1800" dirty="0">
              <a:solidFill>
                <a:srgbClr val="0000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2" name="Oval 1"/>
          <p:cNvSpPr/>
          <p:nvPr/>
        </p:nvSpPr>
        <p:spPr>
          <a:xfrm>
            <a:off x="990600" y="1981200"/>
            <a:ext cx="4953000" cy="2133600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93548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1" descr="StatesOilSpill.jpg"/>
          <p:cNvPicPr>
            <a:picLocks noChangeAspect="1"/>
          </p:cNvPicPr>
          <p:nvPr/>
        </p:nvPicPr>
        <p:blipFill>
          <a:blip r:embed="rId2"/>
          <a:srcRect b="1521"/>
          <a:stretch>
            <a:fillRect/>
          </a:stretch>
        </p:blipFill>
        <p:spPr bwMode="auto">
          <a:xfrm>
            <a:off x="0" y="-685800"/>
            <a:ext cx="9144000" cy="68725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3" name="TextBox 3"/>
          <p:cNvSpPr txBox="1">
            <a:spLocks noChangeArrowheads="1"/>
          </p:cNvSpPr>
          <p:nvPr/>
        </p:nvSpPr>
        <p:spPr bwMode="auto">
          <a:xfrm>
            <a:off x="0" y="0"/>
            <a:ext cx="5638800" cy="2831544"/>
          </a:xfrm>
          <a:prstGeom prst="rect">
            <a:avLst/>
          </a:prstGeom>
          <a:solidFill>
            <a:srgbClr val="008000"/>
          </a:solidFill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rgbClr val="CCFFCC"/>
                </a:solidFill>
                <a:latin typeface="Calibri"/>
                <a:ea typeface="+mn-ea"/>
                <a:cs typeface="+mn-cs"/>
              </a:rPr>
              <a:t>2010 Deepwater Horizon Oil Spill</a:t>
            </a:r>
          </a:p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u="sng" dirty="0" smtClean="0">
                <a:solidFill>
                  <a:srgbClr val="CCFFCC"/>
                </a:solidFill>
                <a:latin typeface="Calibri"/>
                <a:ea typeface="+mn-ea"/>
                <a:cs typeface="+mn-cs"/>
              </a:rPr>
              <a:t>Oil </a:t>
            </a:r>
            <a:r>
              <a:rPr lang="en-US" u="sng" dirty="0">
                <a:solidFill>
                  <a:srgbClr val="CCFFCC"/>
                </a:solidFill>
                <a:latin typeface="Calibri"/>
                <a:ea typeface="+mn-ea"/>
                <a:cs typeface="+mn-cs"/>
              </a:rPr>
              <a:t>Transport Questions:</a:t>
            </a:r>
            <a:r>
              <a:rPr lang="en-US" dirty="0">
                <a:solidFill>
                  <a:srgbClr val="CCFFCC"/>
                </a:solidFill>
                <a:latin typeface="Calibri"/>
                <a:ea typeface="+mn-ea"/>
                <a:cs typeface="+mn-cs"/>
              </a:rPr>
              <a:t> Will the oil….</a:t>
            </a:r>
            <a:endParaRPr lang="en-US" sz="1800" dirty="0">
              <a:solidFill>
                <a:srgbClr val="CCFFCC"/>
              </a:solidFill>
              <a:latin typeface="Calibri"/>
              <a:ea typeface="+mn-ea"/>
              <a:cs typeface="+mn-cs"/>
            </a:endParaRPr>
          </a:p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</a:pPr>
            <a:r>
              <a:rPr lang="en-US" sz="1800" dirty="0">
                <a:solidFill>
                  <a:srgbClr val="CCFFCC"/>
                </a:solidFill>
                <a:latin typeface="Calibri"/>
                <a:ea typeface="+mn-ea"/>
                <a:cs typeface="+mn-cs"/>
              </a:rPr>
              <a:t> </a:t>
            </a:r>
            <a:r>
              <a:rPr lang="en-US" sz="1600" dirty="0">
                <a:solidFill>
                  <a:srgbClr val="CCFFCC"/>
                </a:solidFill>
                <a:latin typeface="Calibri"/>
                <a:ea typeface="+mn-ea"/>
                <a:cs typeface="+mn-cs"/>
              </a:rPr>
              <a:t>Come ashore in Louisiana?</a:t>
            </a:r>
          </a:p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</a:pPr>
            <a:r>
              <a:rPr lang="en-US" sz="1600" dirty="0">
                <a:solidFill>
                  <a:srgbClr val="CCFFCC"/>
                </a:solidFill>
                <a:latin typeface="Calibri"/>
                <a:ea typeface="+mn-ea"/>
                <a:cs typeface="+mn-cs"/>
              </a:rPr>
              <a:t> Spread east to Texas or west to </a:t>
            </a:r>
            <a:r>
              <a:rPr lang="en-US" sz="1600" dirty="0" smtClean="0">
                <a:solidFill>
                  <a:srgbClr val="CCFFCC"/>
                </a:solidFill>
                <a:latin typeface="Calibri"/>
                <a:ea typeface="+mn-ea"/>
                <a:cs typeface="+mn-cs"/>
              </a:rPr>
              <a:t>Mississippi, Alabama and         Florida pan handle </a:t>
            </a:r>
            <a:r>
              <a:rPr lang="en-US" sz="1600" dirty="0">
                <a:solidFill>
                  <a:srgbClr val="CCFFCC"/>
                </a:solidFill>
                <a:latin typeface="Calibri"/>
                <a:ea typeface="+mn-ea"/>
                <a:cs typeface="+mn-cs"/>
              </a:rPr>
              <a:t>in the wind-driven coastal currents?</a:t>
            </a:r>
          </a:p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</a:pPr>
            <a:r>
              <a:rPr lang="en-US" sz="1600" dirty="0">
                <a:solidFill>
                  <a:srgbClr val="CCFFCC"/>
                </a:solidFill>
                <a:latin typeface="Calibri"/>
                <a:ea typeface="+mn-ea"/>
                <a:cs typeface="+mn-cs"/>
              </a:rPr>
              <a:t> Enter the Loop Current and be transported downstream?</a:t>
            </a:r>
          </a:p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</a:pPr>
            <a:r>
              <a:rPr lang="en-US" sz="1600" dirty="0">
                <a:solidFill>
                  <a:srgbClr val="CCFFCC"/>
                </a:solidFill>
                <a:latin typeface="Calibri"/>
                <a:ea typeface="+mn-ea"/>
                <a:cs typeface="+mn-cs"/>
              </a:rPr>
              <a:t> Hit the Florida Shelf and be driven shoreward by winds?</a:t>
            </a:r>
          </a:p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</a:pPr>
            <a:r>
              <a:rPr lang="en-US" sz="1600" dirty="0">
                <a:solidFill>
                  <a:srgbClr val="CCFFCC"/>
                </a:solidFill>
                <a:latin typeface="Calibri"/>
                <a:ea typeface="+mn-ea"/>
                <a:cs typeface="+mn-cs"/>
              </a:rPr>
              <a:t> Ride the Loop Current south and hit the Florida Keys?</a:t>
            </a:r>
          </a:p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</a:pPr>
            <a:r>
              <a:rPr lang="en-US" sz="1600" dirty="0">
                <a:solidFill>
                  <a:srgbClr val="CCFFCC"/>
                </a:solidFill>
                <a:latin typeface="Calibri"/>
                <a:ea typeface="+mn-ea"/>
                <a:cs typeface="+mn-cs"/>
              </a:rPr>
              <a:t> Be transported out of the Gulf of Mexico by the Gulf Stream and impact the East Coast</a:t>
            </a:r>
            <a:r>
              <a:rPr lang="en-US" sz="1600" dirty="0" smtClean="0">
                <a:solidFill>
                  <a:srgbClr val="CCFFCC"/>
                </a:solidFill>
                <a:latin typeface="Calibri"/>
                <a:ea typeface="+mn-ea"/>
                <a:cs typeface="+mn-cs"/>
              </a:rPr>
              <a:t>?</a:t>
            </a:r>
          </a:p>
        </p:txBody>
      </p:sp>
      <p:sp>
        <p:nvSpPr>
          <p:cNvPr id="4" name="TextBox 11"/>
          <p:cNvSpPr txBox="1">
            <a:spLocks noChangeArrowheads="1"/>
          </p:cNvSpPr>
          <p:nvPr/>
        </p:nvSpPr>
        <p:spPr bwMode="auto">
          <a:xfrm>
            <a:off x="1842104" y="4485520"/>
            <a:ext cx="102446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solidFill>
                  <a:srgbClr val="CCFFCC"/>
                </a:solidFill>
                <a:latin typeface="Calibri"/>
                <a:ea typeface="+mn-ea"/>
                <a:cs typeface="+mn-cs"/>
              </a:rPr>
              <a:t>Gulf of Mexico</a:t>
            </a:r>
          </a:p>
        </p:txBody>
      </p:sp>
      <p:pic>
        <p:nvPicPr>
          <p:cNvPr id="5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70809" y="3502261"/>
            <a:ext cx="2646191" cy="1501540"/>
          </a:xfrm>
          <a:prstGeom prst="rect">
            <a:avLst/>
          </a:prstGeom>
          <a:noFill/>
          <a:ln w="3810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</p:pic>
      <p:pic>
        <p:nvPicPr>
          <p:cNvPr id="6" name="Picture 5" descr="Screen shot 2011-11-15 at 4.08.34 A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233973"/>
            <a:ext cx="9144000" cy="642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726139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Screen shot 2011-11-15 at 4.08.34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233973"/>
            <a:ext cx="9144000" cy="642277"/>
          </a:xfrm>
          <a:prstGeom prst="rect">
            <a:avLst/>
          </a:prstGeom>
        </p:spPr>
      </p:pic>
      <p:sp>
        <p:nvSpPr>
          <p:cNvPr id="13315" name="Rectangle 13"/>
          <p:cNvSpPr>
            <a:spLocks noChangeArrowheads="1"/>
          </p:cNvSpPr>
          <p:nvPr/>
        </p:nvSpPr>
        <p:spPr bwMode="auto">
          <a:xfrm>
            <a:off x="4238625" y="5827713"/>
            <a:ext cx="701675" cy="198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300" b="1" dirty="0">
                <a:solidFill>
                  <a:srgbClr val="000000"/>
                </a:solidFill>
                <a:latin typeface="Times New Roman" pitchFamily="18" charset="0"/>
                <a:ea typeface="ＭＳ Ｐゴシック"/>
                <a:cs typeface="ＭＳ Ｐゴシック"/>
              </a:rPr>
              <a:t>                 </a:t>
            </a:r>
            <a:endParaRPr lang="en-US" dirty="0">
              <a:solidFill>
                <a:srgbClr val="000000"/>
              </a:solidFill>
              <a:latin typeface="Times New Roman" pitchFamily="18" charset="0"/>
              <a:ea typeface="ＭＳ Ｐゴシック"/>
              <a:cs typeface="ＭＳ Ｐゴシック"/>
            </a:endParaRPr>
          </a:p>
        </p:txBody>
      </p:sp>
      <p:sp>
        <p:nvSpPr>
          <p:cNvPr id="13316" name="Line 11"/>
          <p:cNvSpPr>
            <a:spLocks noChangeShapeType="1"/>
          </p:cNvSpPr>
          <p:nvPr/>
        </p:nvSpPr>
        <p:spPr bwMode="auto">
          <a:xfrm>
            <a:off x="76200" y="4038600"/>
            <a:ext cx="88392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srgbClr val="000000"/>
              </a:solidFill>
              <a:latin typeface="Arial" pitchFamily="34" charset="0"/>
              <a:ea typeface="ＭＳ Ｐゴシック"/>
              <a:cs typeface="ＭＳ Ｐゴシック"/>
            </a:endParaRPr>
          </a:p>
        </p:txBody>
      </p:sp>
      <p:sp>
        <p:nvSpPr>
          <p:cNvPr id="5126" name="Rectangle 26"/>
          <p:cNvSpPr>
            <a:spLocks noChangeArrowheads="1"/>
          </p:cNvSpPr>
          <p:nvPr/>
        </p:nvSpPr>
        <p:spPr bwMode="auto">
          <a:xfrm>
            <a:off x="457200" y="76200"/>
            <a:ext cx="82296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 smtClean="0">
                <a:solidFill>
                  <a:srgbClr val="000000"/>
                </a:solidFill>
                <a:latin typeface="Arial"/>
                <a:ea typeface="ＭＳ Ｐゴシック"/>
                <a:cs typeface="ＭＳ Ｐゴシック"/>
              </a:rPr>
              <a:t>Oil Spill Trajectory Forecasting</a:t>
            </a:r>
            <a:endParaRPr lang="en-US" sz="3200" b="1" i="1" dirty="0">
              <a:solidFill>
                <a:srgbClr val="0070C0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13319" name="Rectangle 23"/>
          <p:cNvSpPr>
            <a:spLocks noChangeArrowheads="1"/>
          </p:cNvSpPr>
          <p:nvPr/>
        </p:nvSpPr>
        <p:spPr bwMode="auto">
          <a:xfrm>
            <a:off x="304800" y="1066800"/>
            <a:ext cx="32766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114300" indent="-114300" defTabSz="457200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en-US" sz="2000" dirty="0" smtClean="0">
                <a:solidFill>
                  <a:srgbClr val="000000"/>
                </a:solidFill>
                <a:latin typeface="Arial" pitchFamily="34" charset="0"/>
                <a:ea typeface="ＭＳ Ｐゴシック"/>
                <a:cs typeface="Times New Roman" pitchFamily="18" charset="0"/>
              </a:rPr>
              <a:t>Ingested </a:t>
            </a:r>
            <a:r>
              <a:rPr lang="en-US" sz="2000" dirty="0">
                <a:solidFill>
                  <a:srgbClr val="000000"/>
                </a:solidFill>
                <a:latin typeface="Arial" pitchFamily="34" charset="0"/>
                <a:ea typeface="ＭＳ Ｐゴシック"/>
                <a:cs typeface="Times New Roman" pitchFamily="18" charset="0"/>
              </a:rPr>
              <a:t>&amp; distributed by</a:t>
            </a:r>
            <a:r>
              <a:rPr lang="en-US" sz="2000" dirty="0" smtClean="0">
                <a:solidFill>
                  <a:srgbClr val="000000"/>
                </a:solidFill>
                <a:latin typeface="Arial" pitchFamily="34" charset="0"/>
                <a:ea typeface="ＭＳ Ｐゴシック"/>
                <a:cs typeface="Times New Roman" pitchFamily="18" charset="0"/>
              </a:rPr>
              <a:t> IOOS national </a:t>
            </a:r>
            <a:r>
              <a:rPr lang="en-US" sz="2000" dirty="0">
                <a:solidFill>
                  <a:srgbClr val="000000"/>
                </a:solidFill>
                <a:latin typeface="Arial" pitchFamily="34" charset="0"/>
                <a:ea typeface="ＭＳ Ｐゴシック"/>
                <a:cs typeface="Times New Roman" pitchFamily="18" charset="0"/>
              </a:rPr>
              <a:t>HF radar data servers at Scripps &amp; NOAA/</a:t>
            </a:r>
            <a:r>
              <a:rPr lang="en-US" sz="2000" dirty="0" smtClean="0">
                <a:solidFill>
                  <a:srgbClr val="000000"/>
                </a:solidFill>
                <a:latin typeface="Arial" pitchFamily="34" charset="0"/>
                <a:ea typeface="ＭＳ Ｐゴシック"/>
                <a:cs typeface="Times New Roman" pitchFamily="18" charset="0"/>
              </a:rPr>
              <a:t>NDBC</a:t>
            </a:r>
          </a:p>
          <a:p>
            <a:pPr marL="114300" indent="-114300"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2000" dirty="0" smtClean="0">
              <a:solidFill>
                <a:srgbClr val="000000"/>
              </a:solidFill>
              <a:latin typeface="Arial" pitchFamily="34" charset="0"/>
              <a:ea typeface="ＭＳ Ｐゴシック"/>
              <a:cs typeface="Times New Roman" pitchFamily="18" charset="0"/>
            </a:endParaRPr>
          </a:p>
          <a:p>
            <a:pPr marL="114300" indent="-114300" defTabSz="457200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en-US" sz="2000" dirty="0" smtClean="0">
                <a:solidFill>
                  <a:srgbClr val="000000"/>
                </a:solidFill>
                <a:latin typeface="Arial" pitchFamily="34" charset="0"/>
                <a:ea typeface="ＭＳ Ｐゴシック"/>
                <a:cs typeface="Times New Roman" pitchFamily="18" charset="0"/>
              </a:rPr>
              <a:t>Collected using </a:t>
            </a:r>
            <a:r>
              <a:rPr lang="en-US" sz="2000" dirty="0">
                <a:solidFill>
                  <a:srgbClr val="000000"/>
                </a:solidFill>
                <a:latin typeface="Arial" pitchFamily="34" charset="0"/>
                <a:ea typeface="ＭＳ Ｐゴシック"/>
                <a:cs typeface="Times New Roman" pitchFamily="18" charset="0"/>
              </a:rPr>
              <a:t>CODAR SeaSonde</a:t>
            </a:r>
            <a:r>
              <a:rPr lang="en-US" sz="2000" baseline="30000" dirty="0">
                <a:solidFill>
                  <a:srgbClr val="000000"/>
                </a:solidFill>
                <a:latin typeface="Arial" pitchFamily="34" charset="0"/>
                <a:ea typeface="ＭＳ Ｐゴシック"/>
                <a:cs typeface="Times New Roman" pitchFamily="18" charset="0"/>
              </a:rPr>
              <a:t>®</a:t>
            </a:r>
            <a:r>
              <a:rPr lang="en-US" sz="2000" dirty="0">
                <a:solidFill>
                  <a:srgbClr val="000000"/>
                </a:solidFill>
                <a:latin typeface="Arial" pitchFamily="34" charset="0"/>
                <a:ea typeface="ＭＳ Ｐゴシック"/>
                <a:cs typeface="Times New Roman" pitchFamily="18" charset="0"/>
              </a:rPr>
              <a:t> HF radar </a:t>
            </a:r>
            <a:r>
              <a:rPr lang="en-US" sz="2000" dirty="0" smtClean="0">
                <a:solidFill>
                  <a:srgbClr val="000000"/>
                </a:solidFill>
                <a:latin typeface="Arial" pitchFamily="34" charset="0"/>
                <a:ea typeface="ＭＳ Ｐゴシック"/>
                <a:cs typeface="Times New Roman" pitchFamily="18" charset="0"/>
              </a:rPr>
              <a:t>systems (USM, USF)</a:t>
            </a:r>
            <a:endParaRPr lang="en-US" sz="2000" dirty="0">
              <a:solidFill>
                <a:srgbClr val="000000"/>
              </a:solidFill>
              <a:latin typeface="Arial" pitchFamily="34" charset="0"/>
              <a:ea typeface="ＭＳ Ｐゴシック"/>
              <a:cs typeface="Times New Roman" pitchFamily="18" charset="0"/>
            </a:endParaRPr>
          </a:p>
        </p:txBody>
      </p:sp>
      <p:pic>
        <p:nvPicPr>
          <p:cNvPr id="13321" name="Picture 31" descr="hfroil spill 2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10000" y="914400"/>
            <a:ext cx="4341812" cy="307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22" name="Rectangle 13"/>
          <p:cNvSpPr>
            <a:spLocks noChangeArrowheads="1"/>
          </p:cNvSpPr>
          <p:nvPr/>
        </p:nvSpPr>
        <p:spPr bwMode="auto">
          <a:xfrm>
            <a:off x="4238625" y="5827713"/>
            <a:ext cx="701675" cy="198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300" b="1" dirty="0">
                <a:solidFill>
                  <a:srgbClr val="000000"/>
                </a:solidFill>
                <a:latin typeface="Times New Roman" pitchFamily="18" charset="0"/>
                <a:ea typeface="ＭＳ Ｐゴシック"/>
                <a:cs typeface="ＭＳ Ｐゴシック"/>
              </a:rPr>
              <a:t>                 </a:t>
            </a:r>
            <a:endParaRPr lang="en-US" dirty="0">
              <a:solidFill>
                <a:srgbClr val="000000"/>
              </a:solidFill>
              <a:latin typeface="Times New Roman" pitchFamily="18" charset="0"/>
              <a:ea typeface="ＭＳ Ｐゴシック"/>
              <a:cs typeface="ＭＳ Ｐゴシック"/>
            </a:endParaRPr>
          </a:p>
        </p:txBody>
      </p:sp>
      <p:cxnSp>
        <p:nvCxnSpPr>
          <p:cNvPr id="13323" name="Straight Arrow Connector 34"/>
          <p:cNvCxnSpPr>
            <a:cxnSpLocks noChangeShapeType="1"/>
          </p:cNvCxnSpPr>
          <p:nvPr/>
        </p:nvCxnSpPr>
        <p:spPr bwMode="auto">
          <a:xfrm>
            <a:off x="76200" y="4724400"/>
            <a:ext cx="8991600" cy="1588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13324" name="TextBox 35"/>
          <p:cNvSpPr txBox="1">
            <a:spLocks noChangeArrowheads="1"/>
          </p:cNvSpPr>
          <p:nvPr/>
        </p:nvSpPr>
        <p:spPr bwMode="auto">
          <a:xfrm>
            <a:off x="76198" y="4419600"/>
            <a:ext cx="136505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srgbClr val="000000"/>
                </a:solidFill>
                <a:latin typeface="Arial" pitchFamily="34" charset="0"/>
                <a:ea typeface="ＭＳ Ｐゴシック"/>
                <a:cs typeface="ＭＳ Ｐゴシック"/>
              </a:rPr>
              <a:t>2003      2006</a:t>
            </a:r>
            <a:endParaRPr lang="en-US" sz="1400" dirty="0">
              <a:solidFill>
                <a:srgbClr val="000000"/>
              </a:solidFill>
              <a:latin typeface="Arial" pitchFamily="34" charset="0"/>
              <a:ea typeface="ＭＳ Ｐゴシック"/>
              <a:cs typeface="ＭＳ Ｐゴシック"/>
            </a:endParaRPr>
          </a:p>
        </p:txBody>
      </p:sp>
      <p:sp>
        <p:nvSpPr>
          <p:cNvPr id="13325" name="TextBox 36"/>
          <p:cNvSpPr txBox="1">
            <a:spLocks noChangeArrowheads="1"/>
          </p:cNvSpPr>
          <p:nvPr/>
        </p:nvSpPr>
        <p:spPr bwMode="auto">
          <a:xfrm rot="3214375">
            <a:off x="-132163" y="5319093"/>
            <a:ext cx="188118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ＭＳ Ｐゴシック"/>
                <a:cs typeface="ＭＳ Ｐゴシック"/>
              </a:rPr>
              <a:t>Safe Seas </a:t>
            </a:r>
            <a:r>
              <a:rPr lang="en-US" sz="1400" dirty="0" smtClean="0">
                <a:solidFill>
                  <a:srgbClr val="000000"/>
                </a:solidFill>
                <a:latin typeface="Arial" pitchFamily="34" charset="0"/>
                <a:ea typeface="ＭＳ Ｐゴシック"/>
                <a:cs typeface="ＭＳ Ｐゴシック"/>
              </a:rPr>
              <a:t>Exercise East Coast</a:t>
            </a:r>
            <a:endParaRPr lang="en-US" sz="1400" dirty="0">
              <a:solidFill>
                <a:srgbClr val="000000"/>
              </a:solidFill>
              <a:latin typeface="Arial" pitchFamily="34" charset="0"/>
              <a:ea typeface="ＭＳ Ｐゴシック"/>
              <a:cs typeface="ＭＳ Ｐゴシック"/>
            </a:endParaRPr>
          </a:p>
        </p:txBody>
      </p:sp>
      <p:sp>
        <p:nvSpPr>
          <p:cNvPr id="13326" name="TextBox 37"/>
          <p:cNvSpPr txBox="1">
            <a:spLocks noChangeArrowheads="1"/>
          </p:cNvSpPr>
          <p:nvPr/>
        </p:nvSpPr>
        <p:spPr bwMode="auto">
          <a:xfrm>
            <a:off x="2286000" y="4343400"/>
            <a:ext cx="8382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ＭＳ Ｐゴシック"/>
                <a:cs typeface="ＭＳ Ｐゴシック"/>
              </a:rPr>
              <a:t>20 Apr</a:t>
            </a:r>
          </a:p>
        </p:txBody>
      </p:sp>
      <p:sp>
        <p:nvSpPr>
          <p:cNvPr id="13327" name="TextBox 38"/>
          <p:cNvSpPr txBox="1">
            <a:spLocks noChangeArrowheads="1"/>
          </p:cNvSpPr>
          <p:nvPr/>
        </p:nvSpPr>
        <p:spPr bwMode="auto">
          <a:xfrm>
            <a:off x="4800600" y="4343400"/>
            <a:ext cx="9144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ＭＳ Ｐゴシック"/>
                <a:cs typeface="ＭＳ Ｐゴシック"/>
              </a:rPr>
              <a:t>2 May</a:t>
            </a:r>
          </a:p>
        </p:txBody>
      </p:sp>
      <p:sp>
        <p:nvSpPr>
          <p:cNvPr id="13328" name="TextBox 39"/>
          <p:cNvSpPr txBox="1">
            <a:spLocks noChangeArrowheads="1"/>
          </p:cNvSpPr>
          <p:nvPr/>
        </p:nvSpPr>
        <p:spPr bwMode="auto">
          <a:xfrm>
            <a:off x="6172200" y="4343400"/>
            <a:ext cx="23622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ＭＳ Ｐゴシック"/>
                <a:cs typeface="ＭＳ Ｐゴシック"/>
              </a:rPr>
              <a:t>2  May – Cap of</a:t>
            </a:r>
            <a:r>
              <a:rPr lang="en-US" sz="1400" dirty="0" smtClean="0">
                <a:solidFill>
                  <a:srgbClr val="000000"/>
                </a:solidFill>
                <a:latin typeface="Arial" pitchFamily="34" charset="0"/>
                <a:ea typeface="ＭＳ Ｐゴシック"/>
                <a:cs typeface="ＭＳ Ｐゴシック"/>
              </a:rPr>
              <a:t> DWH </a:t>
            </a: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ＭＳ Ｐゴシック"/>
                <a:cs typeface="ＭＳ Ｐゴシック"/>
              </a:rPr>
              <a:t>Well</a:t>
            </a:r>
          </a:p>
        </p:txBody>
      </p:sp>
      <p:sp>
        <p:nvSpPr>
          <p:cNvPr id="13329" name="TextBox 43"/>
          <p:cNvSpPr txBox="1">
            <a:spLocks noChangeArrowheads="1"/>
          </p:cNvSpPr>
          <p:nvPr/>
        </p:nvSpPr>
        <p:spPr bwMode="auto">
          <a:xfrm rot="3214375">
            <a:off x="1234042" y="5192712"/>
            <a:ext cx="161925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ＭＳ Ｐゴシック"/>
                <a:cs typeface="ＭＳ Ｐゴシック"/>
              </a:rPr>
              <a:t>HFR support to COSCO Busan</a:t>
            </a:r>
          </a:p>
        </p:txBody>
      </p:sp>
      <p:sp>
        <p:nvSpPr>
          <p:cNvPr id="13330" name="TextBox 45"/>
          <p:cNvSpPr txBox="1">
            <a:spLocks noChangeArrowheads="1"/>
          </p:cNvSpPr>
          <p:nvPr/>
        </p:nvSpPr>
        <p:spPr bwMode="auto">
          <a:xfrm rot="3214375">
            <a:off x="4511675" y="5313363"/>
            <a:ext cx="1997075" cy="739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ＭＳ Ｐゴシック"/>
                <a:cs typeface="ＭＳ Ｐゴシック"/>
              </a:rPr>
              <a:t>Data received by IOOS National Servers &amp; NOAA/OR&amp;R/ERD</a:t>
            </a:r>
          </a:p>
        </p:txBody>
      </p:sp>
      <p:sp>
        <p:nvSpPr>
          <p:cNvPr id="13331" name="TextBox 54"/>
          <p:cNvSpPr txBox="1">
            <a:spLocks noChangeArrowheads="1"/>
          </p:cNvSpPr>
          <p:nvPr/>
        </p:nvSpPr>
        <p:spPr bwMode="auto">
          <a:xfrm>
            <a:off x="3429000" y="4343400"/>
            <a:ext cx="7620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ＭＳ Ｐゴシック"/>
                <a:cs typeface="ＭＳ Ｐゴシック"/>
              </a:rPr>
              <a:t>30 Apr</a:t>
            </a:r>
          </a:p>
        </p:txBody>
      </p:sp>
      <p:sp>
        <p:nvSpPr>
          <p:cNvPr id="13332" name="TextBox 57"/>
          <p:cNvSpPr txBox="1">
            <a:spLocks noChangeArrowheads="1"/>
          </p:cNvSpPr>
          <p:nvPr/>
        </p:nvSpPr>
        <p:spPr bwMode="auto">
          <a:xfrm rot="3214375">
            <a:off x="2033587" y="5519738"/>
            <a:ext cx="2366963" cy="674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457200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ＭＳ Ｐゴシック"/>
                <a:cs typeface="ＭＳ Ｐゴシック"/>
              </a:rPr>
              <a:t>2 of 3 USM radars: not operational, scheduled maintenance </a:t>
            </a:r>
          </a:p>
        </p:txBody>
      </p:sp>
      <p:sp>
        <p:nvSpPr>
          <p:cNvPr id="13333" name="TextBox 58"/>
          <p:cNvSpPr txBox="1">
            <a:spLocks noChangeArrowheads="1"/>
          </p:cNvSpPr>
          <p:nvPr/>
        </p:nvSpPr>
        <p:spPr bwMode="auto">
          <a:xfrm>
            <a:off x="1441250" y="4408489"/>
            <a:ext cx="80163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ＭＳ Ｐゴシック"/>
                <a:cs typeface="ＭＳ Ｐゴシック"/>
              </a:rPr>
              <a:t>2007</a:t>
            </a:r>
          </a:p>
        </p:txBody>
      </p:sp>
      <p:sp>
        <p:nvSpPr>
          <p:cNvPr id="13334" name="TextBox 57"/>
          <p:cNvSpPr txBox="1">
            <a:spLocks noChangeArrowheads="1"/>
          </p:cNvSpPr>
          <p:nvPr/>
        </p:nvSpPr>
        <p:spPr bwMode="auto">
          <a:xfrm rot="3214375">
            <a:off x="3249613" y="5392738"/>
            <a:ext cx="1993900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457200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ＭＳ Ｐゴシック"/>
                <a:cs typeface="ＭＳ Ｐゴシック"/>
              </a:rPr>
              <a:t> USM: radars restored</a:t>
            </a:r>
          </a:p>
        </p:txBody>
      </p:sp>
      <p:sp>
        <p:nvSpPr>
          <p:cNvPr id="13335" name="TextBox 14"/>
          <p:cNvSpPr txBox="1">
            <a:spLocks noChangeArrowheads="1"/>
          </p:cNvSpPr>
          <p:nvPr/>
        </p:nvSpPr>
        <p:spPr bwMode="auto">
          <a:xfrm>
            <a:off x="76200" y="4038600"/>
            <a:ext cx="13652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rgbClr val="000000"/>
                </a:solidFill>
                <a:latin typeface="Arial" pitchFamily="34" charset="0"/>
                <a:ea typeface="ＭＳ Ｐゴシック"/>
                <a:cs typeface="ＭＳ Ｐゴシック"/>
              </a:rPr>
              <a:t>Chronology</a:t>
            </a:r>
          </a:p>
        </p:txBody>
      </p:sp>
      <p:sp>
        <p:nvSpPr>
          <p:cNvPr id="13336" name="TextBox 45"/>
          <p:cNvSpPr txBox="1">
            <a:spLocks noChangeArrowheads="1"/>
          </p:cNvSpPr>
          <p:nvPr/>
        </p:nvSpPr>
        <p:spPr bwMode="auto">
          <a:xfrm rot="3214375">
            <a:off x="6357938" y="5268913"/>
            <a:ext cx="199707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ＭＳ Ｐゴシック"/>
                <a:cs typeface="ＭＳ Ｐゴシック"/>
              </a:rPr>
              <a:t>HFR used daily for trajectory forecasting</a:t>
            </a:r>
          </a:p>
        </p:txBody>
      </p:sp>
      <p:sp>
        <p:nvSpPr>
          <p:cNvPr id="23" name="TextBox 36"/>
          <p:cNvSpPr txBox="1">
            <a:spLocks noChangeArrowheads="1"/>
          </p:cNvSpPr>
          <p:nvPr/>
        </p:nvSpPr>
        <p:spPr bwMode="auto">
          <a:xfrm rot="3214375">
            <a:off x="500656" y="5311042"/>
            <a:ext cx="188118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ＭＳ Ｐゴシック"/>
                <a:cs typeface="ＭＳ Ｐゴシック"/>
              </a:rPr>
              <a:t>Safe Seas </a:t>
            </a:r>
            <a:r>
              <a:rPr lang="en-US" sz="1400" dirty="0" smtClean="0">
                <a:solidFill>
                  <a:srgbClr val="000000"/>
                </a:solidFill>
                <a:latin typeface="Arial" pitchFamily="34" charset="0"/>
                <a:ea typeface="ＭＳ Ｐゴシック"/>
                <a:cs typeface="ＭＳ Ｐゴシック"/>
              </a:rPr>
              <a:t>Exercise West Coast</a:t>
            </a:r>
            <a:endParaRPr lang="en-US" sz="1400" dirty="0">
              <a:solidFill>
                <a:srgbClr val="000000"/>
              </a:solidFill>
              <a:latin typeface="Arial" pitchFamily="34" charset="0"/>
              <a:ea typeface="ＭＳ Ｐゴシック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2436835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100602_spill_ioos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1004" y="406008"/>
            <a:ext cx="5139795" cy="3217726"/>
          </a:xfrm>
          <a:prstGeom prst="rect">
            <a:avLst/>
          </a:prstGeom>
        </p:spPr>
      </p:pic>
      <p:pic>
        <p:nvPicPr>
          <p:cNvPr id="20" name="Picture 19" descr="Screen shot 2011-11-15 at 4.08.34 A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233973"/>
            <a:ext cx="9144000" cy="642277"/>
          </a:xfrm>
          <a:prstGeom prst="rect">
            <a:avLst/>
          </a:prstGeom>
        </p:spPr>
      </p:pic>
      <p:sp>
        <p:nvSpPr>
          <p:cNvPr id="31746" name="TextBox 1"/>
          <p:cNvSpPr txBox="1">
            <a:spLocks noChangeArrowheads="1"/>
          </p:cNvSpPr>
          <p:nvPr/>
        </p:nvSpPr>
        <p:spPr bwMode="auto">
          <a:xfrm>
            <a:off x="0" y="0"/>
            <a:ext cx="91440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solidFill>
                  <a:srgbClr val="002060"/>
                </a:solidFill>
                <a:latin typeface="Calibri"/>
                <a:ea typeface="+mn-ea"/>
                <a:cs typeface="+mn-cs"/>
              </a:rPr>
              <a:t>Responding to Crisis: Deepwater Horizon</a:t>
            </a:r>
          </a:p>
        </p:txBody>
      </p:sp>
      <p:sp>
        <p:nvSpPr>
          <p:cNvPr id="31747" name="TextBox 4"/>
          <p:cNvSpPr txBox="1">
            <a:spLocks noChangeArrowheads="1"/>
          </p:cNvSpPr>
          <p:nvPr/>
        </p:nvSpPr>
        <p:spPr bwMode="auto">
          <a:xfrm>
            <a:off x="0" y="533400"/>
            <a:ext cx="3505200" cy="323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800" b="1">
                <a:solidFill>
                  <a:srgbClr val="002060"/>
                </a:solidFill>
                <a:latin typeface="Calibri" charset="0"/>
                <a:ea typeface="+mn-ea"/>
                <a:cs typeface="+mn-cs"/>
              </a:rPr>
              <a:t>U.S. IOOS partnership demonstrated ability to:  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800" b="1">
              <a:solidFill>
                <a:srgbClr val="002060"/>
              </a:solidFill>
              <a:latin typeface="Calibri" charset="0"/>
              <a:ea typeface="+mn-ea"/>
              <a:cs typeface="+mn-cs"/>
            </a:endParaRP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</a:pPr>
            <a:r>
              <a:rPr lang="en-US" sz="1800">
                <a:solidFill>
                  <a:srgbClr val="002060"/>
                </a:solidFill>
                <a:latin typeface="Calibri" charset="0"/>
                <a:ea typeface="+mn-ea"/>
                <a:cs typeface="+mn-cs"/>
              </a:rPr>
              <a:t>Quickly deploy technologies: Gliders and HF radar, saving resources/improving safety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</a:pPr>
            <a:endParaRPr lang="en-US" sz="800">
              <a:solidFill>
                <a:srgbClr val="002060"/>
              </a:solidFill>
              <a:latin typeface="Calibri" charset="0"/>
              <a:ea typeface="+mn-ea"/>
              <a:cs typeface="+mn-cs"/>
            </a:endParaRP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</a:pPr>
            <a:r>
              <a:rPr lang="en-US" sz="1800">
                <a:solidFill>
                  <a:srgbClr val="002060"/>
                </a:solidFill>
                <a:latin typeface="Calibri" charset="0"/>
                <a:ea typeface="+mn-ea"/>
                <a:cs typeface="+mn-cs"/>
              </a:rPr>
              <a:t>Models/Imagery ingested into NOAA/Navy models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</a:pPr>
            <a:endParaRPr lang="en-US" sz="800">
              <a:solidFill>
                <a:srgbClr val="002060"/>
              </a:solidFill>
              <a:latin typeface="Calibri" charset="0"/>
              <a:ea typeface="+mn-ea"/>
              <a:cs typeface="+mn-cs"/>
            </a:endParaRP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</a:pPr>
            <a:r>
              <a:rPr lang="en-US" sz="1800">
                <a:solidFill>
                  <a:srgbClr val="002060"/>
                </a:solidFill>
                <a:latin typeface="Calibri" charset="0"/>
                <a:ea typeface="+mn-ea"/>
                <a:cs typeface="+mn-cs"/>
              </a:rPr>
              <a:t>Data assimilation improved spill response decision-making and public understanding</a:t>
            </a:r>
            <a:endParaRPr lang="en-US" sz="1800">
              <a:solidFill>
                <a:srgbClr val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1748" name="TextBox 6"/>
          <p:cNvSpPr txBox="1">
            <a:spLocks noChangeArrowheads="1"/>
          </p:cNvSpPr>
          <p:nvPr/>
        </p:nvSpPr>
        <p:spPr bwMode="auto">
          <a:xfrm>
            <a:off x="6265335" y="812800"/>
            <a:ext cx="1004888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400" b="1" dirty="0">
                <a:solidFill>
                  <a:srgbClr val="FFFFFF"/>
                </a:solidFill>
                <a:latin typeface="Calibri"/>
                <a:ea typeface="+mn-ea"/>
                <a:cs typeface="+mn-cs"/>
              </a:rPr>
              <a:t>USM HFR</a:t>
            </a:r>
          </a:p>
        </p:txBody>
      </p:sp>
      <p:sp>
        <p:nvSpPr>
          <p:cNvPr id="31749" name="TextBox 7"/>
          <p:cNvSpPr txBox="1">
            <a:spLocks noChangeArrowheads="1"/>
          </p:cNvSpPr>
          <p:nvPr/>
        </p:nvSpPr>
        <p:spPr bwMode="auto">
          <a:xfrm>
            <a:off x="7747001" y="1634066"/>
            <a:ext cx="966788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400" b="1" dirty="0">
                <a:solidFill>
                  <a:srgbClr val="FFFFFF"/>
                </a:solidFill>
                <a:latin typeface="Calibri"/>
                <a:ea typeface="+mn-ea"/>
                <a:cs typeface="+mn-cs"/>
              </a:rPr>
              <a:t>USF HFR</a:t>
            </a:r>
          </a:p>
        </p:txBody>
      </p:sp>
      <p:pic>
        <p:nvPicPr>
          <p:cNvPr id="31751" name="Picture 4" descr="Screen shot 2010-10-29 at 7.35.15 AM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3886200"/>
            <a:ext cx="1908175" cy="19224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31752" name="TextBox 12"/>
          <p:cNvSpPr txBox="1">
            <a:spLocks noChangeArrowheads="1"/>
          </p:cNvSpPr>
          <p:nvPr/>
        </p:nvSpPr>
        <p:spPr bwMode="auto">
          <a:xfrm>
            <a:off x="0" y="5791200"/>
            <a:ext cx="17526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600" b="1">
                <a:solidFill>
                  <a:srgbClr val="002060"/>
                </a:solidFill>
                <a:latin typeface="Calibri" charset="0"/>
                <a:ea typeface="+mn-ea"/>
                <a:cs typeface="+mn-cs"/>
              </a:rPr>
              <a:t>Web Portal</a:t>
            </a:r>
          </a:p>
        </p:txBody>
      </p:sp>
      <p:pic>
        <p:nvPicPr>
          <p:cNvPr id="31755" name="Picture 5" descr="Screen shot 2011-03-16 at 3.58.32 PM.pn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251446" y="3496733"/>
            <a:ext cx="1706563" cy="2667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31756" name="Picture 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196667" y="3810000"/>
            <a:ext cx="1828800" cy="23558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31757" name="Picture 4" descr="100722_slick_sabgom_cstars.jpg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110312" y="3479800"/>
            <a:ext cx="3049588" cy="2035175"/>
          </a:xfrm>
          <a:prstGeom prst="rect">
            <a:avLst/>
          </a:prstGeom>
          <a:noFill/>
          <a:ln w="19050">
            <a:solidFill>
              <a:srgbClr val="FFFFFF"/>
            </a:solidFill>
            <a:miter lim="800000"/>
            <a:headEnd/>
            <a:tailEnd/>
          </a:ln>
        </p:spPr>
      </p:pic>
      <p:grpSp>
        <p:nvGrpSpPr>
          <p:cNvPr id="2" name="Group 17"/>
          <p:cNvGrpSpPr>
            <a:grpSpLocks/>
          </p:cNvGrpSpPr>
          <p:nvPr/>
        </p:nvGrpSpPr>
        <p:grpSpPr bwMode="auto">
          <a:xfrm>
            <a:off x="6265335" y="6183523"/>
            <a:ext cx="2784323" cy="692727"/>
            <a:chOff x="9372600" y="4876800"/>
            <a:chExt cx="1905000" cy="838200"/>
          </a:xfrm>
        </p:grpSpPr>
        <p:sp>
          <p:nvSpPr>
            <p:cNvPr id="31761" name="Rectangle 16"/>
            <p:cNvSpPr>
              <a:spLocks noChangeArrowheads="1"/>
            </p:cNvSpPr>
            <p:nvPr/>
          </p:nvSpPr>
          <p:spPr bwMode="auto">
            <a:xfrm>
              <a:off x="9372600" y="4876800"/>
              <a:ext cx="1905000" cy="83820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000000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762" name="TextBox 12"/>
            <p:cNvSpPr txBox="1">
              <a:spLocks noChangeArrowheads="1"/>
            </p:cNvSpPr>
            <p:nvPr/>
          </p:nvSpPr>
          <p:spPr bwMode="auto">
            <a:xfrm>
              <a:off x="9372600" y="4876800"/>
              <a:ext cx="1828800" cy="8309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600" b="1" dirty="0">
                  <a:solidFill>
                    <a:srgbClr val="002060"/>
                  </a:solidFill>
                  <a:latin typeface="Calibri" charset="0"/>
                  <a:ea typeface="+mn-ea"/>
                  <a:cs typeface="+mn-cs"/>
                </a:rPr>
                <a:t>HFR data informed  NOAA </a:t>
              </a:r>
            </a:p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600" b="1" dirty="0">
                  <a:solidFill>
                    <a:srgbClr val="002060"/>
                  </a:solidFill>
                  <a:latin typeface="Calibri" charset="0"/>
                  <a:ea typeface="+mn-ea"/>
                  <a:cs typeface="+mn-cs"/>
                </a:rPr>
                <a:t>trajectory forecasts</a:t>
              </a:r>
            </a:p>
          </p:txBody>
        </p:sp>
      </p:grpSp>
      <p:sp>
        <p:nvSpPr>
          <p:cNvPr id="31759" name="TextBox 11"/>
          <p:cNvSpPr txBox="1">
            <a:spLocks noChangeArrowheads="1"/>
          </p:cNvSpPr>
          <p:nvPr/>
        </p:nvSpPr>
        <p:spPr bwMode="auto">
          <a:xfrm>
            <a:off x="5901268" y="5621923"/>
            <a:ext cx="1295399" cy="584776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600" b="1" dirty="0">
                <a:solidFill>
                  <a:srgbClr val="002060"/>
                </a:solidFill>
                <a:latin typeface="Calibri" charset="0"/>
                <a:ea typeface="+mn-ea"/>
                <a:cs typeface="+mn-cs"/>
              </a:rPr>
              <a:t>Briefing </a:t>
            </a:r>
            <a:r>
              <a:rPr lang="en-US" sz="1600" b="1" dirty="0" smtClean="0">
                <a:solidFill>
                  <a:srgbClr val="002060"/>
                </a:solidFill>
                <a:latin typeface="Calibri" charset="0"/>
                <a:ea typeface="+mn-ea"/>
                <a:cs typeface="+mn-cs"/>
              </a:rPr>
              <a:t>Blog</a:t>
            </a: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600" b="1" dirty="0" smtClean="0">
                <a:solidFill>
                  <a:srgbClr val="002060"/>
                </a:solidFill>
                <a:latin typeface="Calibri" charset="0"/>
                <a:ea typeface="+mn-ea"/>
                <a:cs typeface="+mn-cs"/>
              </a:rPr>
              <a:t>127 Briefs</a:t>
            </a:r>
            <a:endParaRPr lang="en-US" sz="1600" b="1" dirty="0">
              <a:solidFill>
                <a:srgbClr val="002060"/>
              </a:solidFill>
              <a:latin typeface="Calibri" charset="0"/>
              <a:ea typeface="+mn-ea"/>
              <a:cs typeface="+mn-cs"/>
            </a:endParaRPr>
          </a:p>
        </p:txBody>
      </p:sp>
      <p:sp>
        <p:nvSpPr>
          <p:cNvPr id="19" name="TextBox 10"/>
          <p:cNvSpPr txBox="1">
            <a:spLocks noChangeArrowheads="1"/>
          </p:cNvSpPr>
          <p:nvPr/>
        </p:nvSpPr>
        <p:spPr bwMode="auto">
          <a:xfrm>
            <a:off x="2169579" y="5477934"/>
            <a:ext cx="29718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rgbClr val="2D2D8A">
                    <a:lumMod val="75000"/>
                  </a:srgbClr>
                </a:solidFill>
                <a:latin typeface="Arial" pitchFamily="34" charset="0"/>
                <a:ea typeface="ＭＳ Ｐゴシック"/>
                <a:cs typeface="ＭＳ Ｐゴシック"/>
              </a:rPr>
              <a:t>HFR validation of SABGOM Forecast</a:t>
            </a:r>
            <a:r>
              <a:rPr lang="en-US" sz="1400" b="1" dirty="0" smtClean="0">
                <a:solidFill>
                  <a:srgbClr val="2D2D8A">
                    <a:lumMod val="75000"/>
                  </a:srgbClr>
                </a:solidFill>
                <a:latin typeface="Arial" pitchFamily="34" charset="0"/>
                <a:ea typeface="ＭＳ Ｐゴシック"/>
                <a:cs typeface="ＭＳ Ｐゴシック"/>
              </a:rPr>
              <a:t> combined with </a:t>
            </a:r>
            <a:r>
              <a:rPr lang="en-US" sz="1400" b="1" dirty="0">
                <a:solidFill>
                  <a:srgbClr val="2D2D8A">
                    <a:lumMod val="75000"/>
                  </a:srgbClr>
                </a:solidFill>
                <a:latin typeface="Arial" pitchFamily="34" charset="0"/>
                <a:ea typeface="ＭＳ Ｐゴシック"/>
                <a:cs typeface="ＭＳ Ｐゴシック"/>
              </a:rPr>
              <a:t>satellite detected oil slicks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818466" y="2523066"/>
            <a:ext cx="8777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June 2</a:t>
            </a:r>
            <a:endParaRPr lang="en-US" sz="1800" dirty="0">
              <a:solidFill>
                <a:prstClr val="white"/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05661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100629_zoom_north_hfradar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" y="609600"/>
            <a:ext cx="3924300" cy="2773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3" name="Picture 3" descr="100703_zoom_hfr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41635" y="609600"/>
            <a:ext cx="3886200" cy="2744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4" name="Picture 4" descr="100704_slick_hfr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38150" y="3459843"/>
            <a:ext cx="3810000" cy="2690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5" name="TextBox 8"/>
          <p:cNvSpPr txBox="1">
            <a:spLocks noChangeArrowheads="1"/>
          </p:cNvSpPr>
          <p:nvPr/>
        </p:nvSpPr>
        <p:spPr bwMode="auto">
          <a:xfrm>
            <a:off x="266700" y="0"/>
            <a:ext cx="842407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Deepwater Horizon Oil Spill Response:  Near Field Environmental </a:t>
            </a:r>
            <a:r>
              <a:rPr lang="en-US" sz="1800" b="1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Analyses</a:t>
            </a:r>
          </a:p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Oil response to a major wind shift</a:t>
            </a:r>
            <a:endParaRPr lang="en-US" sz="18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25606" name="Picture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32564" y="3424649"/>
            <a:ext cx="3904343" cy="27577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3347357" y="2403929"/>
            <a:ext cx="10061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srgbClr val="FFFFFF"/>
                </a:solidFill>
                <a:latin typeface="Calibri"/>
                <a:ea typeface="+mn-ea"/>
                <a:cs typeface="+mn-cs"/>
              </a:rPr>
              <a:t>June 29</a:t>
            </a:r>
            <a:endParaRPr lang="en-US" sz="1800" dirty="0">
              <a:solidFill>
                <a:srgbClr val="FFFFFF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792357" y="2013858"/>
            <a:ext cx="7876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srgbClr val="FFFFFF"/>
                </a:solidFill>
                <a:latin typeface="Calibri"/>
                <a:ea typeface="+mn-ea"/>
                <a:cs typeface="+mn-cs"/>
              </a:rPr>
              <a:t>July 3</a:t>
            </a:r>
            <a:endParaRPr lang="en-US" sz="1800" dirty="0">
              <a:solidFill>
                <a:srgbClr val="FFFFFF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763329" y="5105400"/>
            <a:ext cx="7876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srgbClr val="FFFFFF"/>
                </a:solidFill>
                <a:latin typeface="Calibri"/>
                <a:ea typeface="+mn-ea"/>
                <a:cs typeface="+mn-cs"/>
              </a:rPr>
              <a:t>July 7</a:t>
            </a:r>
            <a:endParaRPr lang="en-US" sz="1800" dirty="0">
              <a:solidFill>
                <a:srgbClr val="FFFFFF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488872" y="4985657"/>
            <a:ext cx="7876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srgbClr val="FFFFFF"/>
                </a:solidFill>
                <a:latin typeface="Calibri"/>
                <a:ea typeface="+mn-ea"/>
                <a:cs typeface="+mn-cs"/>
              </a:rPr>
              <a:t>July 4</a:t>
            </a:r>
            <a:endParaRPr lang="en-US" sz="1800" dirty="0">
              <a:solidFill>
                <a:srgbClr val="FFFFFF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11" name="Picture 10" descr="Screen shot 2011-11-15 at 4.08.34 AM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6233973"/>
            <a:ext cx="9144000" cy="642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486616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6" descr="100604_ioos_assets_v4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38600" y="533400"/>
            <a:ext cx="5006975" cy="3203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1" name="Picture 4" descr="100604_slick_hfr_wfs_v4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133600"/>
            <a:ext cx="6027738" cy="4005263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27652" name="TextBox 5"/>
          <p:cNvSpPr txBox="1">
            <a:spLocks noChangeArrowheads="1"/>
          </p:cNvSpPr>
          <p:nvPr/>
        </p:nvSpPr>
        <p:spPr bwMode="auto">
          <a:xfrm>
            <a:off x="266700" y="0"/>
            <a:ext cx="82772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b="1">
                <a:solidFill>
                  <a:prstClr val="black"/>
                </a:solidFill>
                <a:latin typeface="Calibri"/>
                <a:ea typeface="+mn-ea"/>
                <a:cs typeface="+mn-cs"/>
              </a:rPr>
              <a:t>Deepwater Horizon Oil Spill Response:  Approach to West Florida Shelf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139214" y="3365500"/>
            <a:ext cx="8777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srgbClr val="FFFFFF"/>
                </a:solidFill>
                <a:latin typeface="Calibri"/>
                <a:ea typeface="+mn-ea"/>
                <a:cs typeface="+mn-cs"/>
              </a:rPr>
              <a:t>June 3</a:t>
            </a:r>
            <a:endParaRPr lang="en-US" sz="1800" dirty="0">
              <a:solidFill>
                <a:srgbClr val="FFFFFF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08643" y="4871357"/>
            <a:ext cx="8777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srgbClr val="FFFFFF"/>
                </a:solidFill>
                <a:latin typeface="Calibri"/>
                <a:ea typeface="+mn-ea"/>
                <a:cs typeface="+mn-cs"/>
              </a:rPr>
              <a:t>June 4</a:t>
            </a:r>
            <a:endParaRPr lang="en-US" sz="1800" dirty="0">
              <a:solidFill>
                <a:srgbClr val="FFFFFF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53533" y="1007533"/>
            <a:ext cx="20826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Close Approach to </a:t>
            </a:r>
          </a:p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West Florida Shelf</a:t>
            </a:r>
            <a:endParaRPr lang="en-US" sz="18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8" name="Picture 7" descr="Screen shot 2011-11-15 at 4.08.34 A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233973"/>
            <a:ext cx="9144000" cy="642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198201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hangingPunct="1"/>
            <a:r>
              <a:rPr lang="en-US" sz="2000" b="1" dirty="0" smtClean="0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t>18 July 2010 Blog Entry - </a:t>
            </a:r>
            <a:r>
              <a:rPr lang="en-US" sz="2000" b="1" i="1" dirty="0" smtClean="0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t>2010-2020: The Ocean Forecasting Decade</a:t>
            </a:r>
            <a:endParaRPr lang="en-US" sz="2000" b="1" i="1" dirty="0">
              <a:solidFill>
                <a:prstClr val="black"/>
              </a:solidFill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3" name="Picture 2" descr="100718_fla_ssh_sabgom_hycom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3571" y="457200"/>
            <a:ext cx="8272578" cy="5669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58294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TextBox 2"/>
          <p:cNvSpPr txBox="1">
            <a:spLocks noChangeArrowheads="1"/>
          </p:cNvSpPr>
          <p:nvPr/>
        </p:nvSpPr>
        <p:spPr bwMode="auto">
          <a:xfrm>
            <a:off x="5334000" y="2857496"/>
            <a:ext cx="9906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400">
                <a:solidFill>
                  <a:schemeClr val="bg1"/>
                </a:solidFill>
              </a:rPr>
              <a:t>Vessels - </a:t>
            </a:r>
          </a:p>
          <a:p>
            <a:endParaRPr lang="en-US" sz="1400">
              <a:solidFill>
                <a:schemeClr val="bg1"/>
              </a:solidFill>
            </a:endParaRPr>
          </a:p>
          <a:p>
            <a:r>
              <a:rPr lang="en-US" sz="1400">
                <a:solidFill>
                  <a:schemeClr val="bg1"/>
                </a:solidFill>
              </a:rPr>
              <a:t>Satellite</a:t>
            </a:r>
          </a:p>
        </p:txBody>
      </p:sp>
      <p:sp>
        <p:nvSpPr>
          <p:cNvPr id="19460" name="TextBox 7"/>
          <p:cNvSpPr txBox="1">
            <a:spLocks noChangeArrowheads="1"/>
          </p:cNvSpPr>
          <p:nvPr/>
        </p:nvSpPr>
        <p:spPr bwMode="auto">
          <a:xfrm>
            <a:off x="6027738" y="3640128"/>
            <a:ext cx="1492250" cy="290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200">
                <a:solidFill>
                  <a:schemeClr val="bg1"/>
                </a:solidFill>
              </a:rPr>
              <a:t>Satellite</a:t>
            </a:r>
          </a:p>
        </p:txBody>
      </p:sp>
      <p:sp>
        <p:nvSpPr>
          <p:cNvPr id="19461" name="TextBox 8"/>
          <p:cNvSpPr txBox="1">
            <a:spLocks noChangeArrowheads="1"/>
          </p:cNvSpPr>
          <p:nvPr/>
        </p:nvSpPr>
        <p:spPr bwMode="auto">
          <a:xfrm>
            <a:off x="6027738" y="3959215"/>
            <a:ext cx="1177925" cy="29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200">
                <a:solidFill>
                  <a:schemeClr val="bg1"/>
                </a:solidFill>
              </a:rPr>
              <a:t>Ships/ Vessels</a:t>
            </a:r>
          </a:p>
        </p:txBody>
      </p:sp>
      <p:sp>
        <p:nvSpPr>
          <p:cNvPr id="19462" name="TextBox 9"/>
          <p:cNvSpPr txBox="1">
            <a:spLocks noChangeArrowheads="1"/>
          </p:cNvSpPr>
          <p:nvPr/>
        </p:nvSpPr>
        <p:spPr bwMode="auto">
          <a:xfrm>
            <a:off x="6027738" y="4278303"/>
            <a:ext cx="1100137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200">
                <a:solidFill>
                  <a:schemeClr val="bg1"/>
                </a:solidFill>
              </a:rPr>
              <a:t>REMUS</a:t>
            </a:r>
          </a:p>
        </p:txBody>
      </p:sp>
      <p:sp>
        <p:nvSpPr>
          <p:cNvPr id="19463" name="TextBox 10"/>
          <p:cNvSpPr txBox="1">
            <a:spLocks noChangeArrowheads="1"/>
          </p:cNvSpPr>
          <p:nvPr/>
        </p:nvSpPr>
        <p:spPr bwMode="auto">
          <a:xfrm>
            <a:off x="6027738" y="4597390"/>
            <a:ext cx="863600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200">
                <a:solidFill>
                  <a:schemeClr val="bg1"/>
                </a:solidFill>
              </a:rPr>
              <a:t>Modeling</a:t>
            </a:r>
          </a:p>
        </p:txBody>
      </p:sp>
      <p:sp>
        <p:nvSpPr>
          <p:cNvPr id="19464" name="TextBox 11"/>
          <p:cNvSpPr txBox="1">
            <a:spLocks noChangeArrowheads="1"/>
          </p:cNvSpPr>
          <p:nvPr/>
        </p:nvSpPr>
        <p:spPr bwMode="auto">
          <a:xfrm>
            <a:off x="6027738" y="4916478"/>
            <a:ext cx="1020762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200">
                <a:solidFill>
                  <a:schemeClr val="bg1"/>
                </a:solidFill>
              </a:rPr>
              <a:t>Leadership</a:t>
            </a:r>
          </a:p>
        </p:txBody>
      </p:sp>
      <p:sp>
        <p:nvSpPr>
          <p:cNvPr id="19465" name="TextBox 12"/>
          <p:cNvSpPr txBox="1">
            <a:spLocks noChangeArrowheads="1"/>
          </p:cNvSpPr>
          <p:nvPr/>
        </p:nvSpPr>
        <p:spPr bwMode="auto">
          <a:xfrm>
            <a:off x="7440613" y="3640128"/>
            <a:ext cx="708025" cy="290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200">
                <a:solidFill>
                  <a:schemeClr val="bg1"/>
                </a:solidFill>
              </a:rPr>
              <a:t>CODAR</a:t>
            </a:r>
          </a:p>
        </p:txBody>
      </p:sp>
      <p:sp>
        <p:nvSpPr>
          <p:cNvPr id="19466" name="TextBox 13"/>
          <p:cNvSpPr txBox="1">
            <a:spLocks noChangeArrowheads="1"/>
          </p:cNvSpPr>
          <p:nvPr/>
        </p:nvSpPr>
        <p:spPr bwMode="auto">
          <a:xfrm>
            <a:off x="7440613" y="3959215"/>
            <a:ext cx="708025" cy="29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200">
                <a:solidFill>
                  <a:schemeClr val="bg1"/>
                </a:solidFill>
              </a:rPr>
              <a:t>Glider</a:t>
            </a:r>
          </a:p>
        </p:txBody>
      </p:sp>
      <p:sp>
        <p:nvSpPr>
          <p:cNvPr id="19467" name="TextBox 14"/>
          <p:cNvSpPr txBox="1">
            <a:spLocks noChangeArrowheads="1"/>
          </p:cNvSpPr>
          <p:nvPr/>
        </p:nvSpPr>
        <p:spPr bwMode="auto">
          <a:xfrm>
            <a:off x="7440613" y="4278303"/>
            <a:ext cx="787400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Data Vis.</a:t>
            </a:r>
          </a:p>
        </p:txBody>
      </p:sp>
      <p:sp>
        <p:nvSpPr>
          <p:cNvPr id="19468" name="TextBox 15"/>
          <p:cNvSpPr txBox="1">
            <a:spLocks noChangeArrowheads="1"/>
          </p:cNvSpPr>
          <p:nvPr/>
        </p:nvSpPr>
        <p:spPr bwMode="auto">
          <a:xfrm>
            <a:off x="7440613" y="4597390"/>
            <a:ext cx="708025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200">
                <a:solidFill>
                  <a:schemeClr val="bg1"/>
                </a:solidFill>
              </a:rPr>
              <a:t>Security</a:t>
            </a:r>
          </a:p>
        </p:txBody>
      </p:sp>
      <p:sp>
        <p:nvSpPr>
          <p:cNvPr id="19469" name="TextBox 16"/>
          <p:cNvSpPr txBox="1">
            <a:spLocks noChangeArrowheads="1"/>
          </p:cNvSpPr>
          <p:nvPr/>
        </p:nvSpPr>
        <p:spPr bwMode="auto">
          <a:xfrm>
            <a:off x="7440613" y="4916478"/>
            <a:ext cx="865187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200">
                <a:solidFill>
                  <a:schemeClr val="bg1"/>
                </a:solidFill>
              </a:rPr>
              <a:t>Education</a:t>
            </a:r>
          </a:p>
        </p:txBody>
      </p:sp>
      <p:sp>
        <p:nvSpPr>
          <p:cNvPr id="18" name="Rectangle 17"/>
          <p:cNvSpPr/>
          <p:nvPr/>
        </p:nvSpPr>
        <p:spPr>
          <a:xfrm>
            <a:off x="5791200" y="3481378"/>
            <a:ext cx="2436813" cy="183356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19472" name="Picture 18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4963" y="2943221"/>
            <a:ext cx="3500437" cy="3055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058" y="778935"/>
            <a:ext cx="2702628" cy="109220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outerShdw blurRad="63500" dist="50800" algn="ctr" rotWithShape="0">
              <a:srgbClr val="000000">
                <a:alpha val="20999"/>
              </a:srgbClr>
            </a:outerShdw>
          </a:effectLst>
        </p:spPr>
      </p:pic>
      <p:sp>
        <p:nvSpPr>
          <p:cNvPr id="19479" name="TextBox 30"/>
          <p:cNvSpPr txBox="1">
            <a:spLocks noChangeArrowheads="1"/>
          </p:cNvSpPr>
          <p:nvPr/>
        </p:nvSpPr>
        <p:spPr bwMode="auto">
          <a:xfrm>
            <a:off x="2924175" y="762000"/>
            <a:ext cx="210502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dirty="0"/>
              <a:t>International Component</a:t>
            </a:r>
          </a:p>
        </p:txBody>
      </p:sp>
      <p:sp>
        <p:nvSpPr>
          <p:cNvPr id="19480" name="TextBox 31"/>
          <p:cNvSpPr txBox="1">
            <a:spLocks noChangeArrowheads="1"/>
          </p:cNvSpPr>
          <p:nvPr/>
        </p:nvSpPr>
        <p:spPr bwMode="auto">
          <a:xfrm>
            <a:off x="2590800" y="1981200"/>
            <a:ext cx="231457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dirty="0"/>
              <a:t>National Component</a:t>
            </a:r>
          </a:p>
        </p:txBody>
      </p:sp>
      <p:sp>
        <p:nvSpPr>
          <p:cNvPr id="19481" name="TextBox 32"/>
          <p:cNvSpPr txBox="1">
            <a:spLocks noChangeArrowheads="1"/>
          </p:cNvSpPr>
          <p:nvPr/>
        </p:nvSpPr>
        <p:spPr bwMode="auto">
          <a:xfrm>
            <a:off x="825500" y="2209800"/>
            <a:ext cx="20701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dirty="0"/>
              <a:t>Regional Component</a:t>
            </a:r>
          </a:p>
        </p:txBody>
      </p:sp>
      <p:sp>
        <p:nvSpPr>
          <p:cNvPr id="19482" name="TextBox 33"/>
          <p:cNvSpPr txBox="1">
            <a:spLocks noChangeArrowheads="1"/>
          </p:cNvSpPr>
          <p:nvPr/>
        </p:nvSpPr>
        <p:spPr bwMode="auto">
          <a:xfrm>
            <a:off x="0" y="0"/>
            <a:ext cx="9144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 b="1" dirty="0"/>
              <a:t>U.S. Integrated Ocean Observing </a:t>
            </a:r>
            <a:r>
              <a:rPr lang="en-US" sz="2800" b="1" dirty="0" smtClean="0"/>
              <a:t>System (IOOS)</a:t>
            </a:r>
            <a:endParaRPr lang="en-US" sz="2800" b="1" dirty="0"/>
          </a:p>
        </p:txBody>
      </p:sp>
      <p:sp>
        <p:nvSpPr>
          <p:cNvPr id="35" name="Right Arrow 34"/>
          <p:cNvSpPr/>
          <p:nvPr/>
        </p:nvSpPr>
        <p:spPr>
          <a:xfrm>
            <a:off x="3040063" y="1552571"/>
            <a:ext cx="979487" cy="282575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6" name="Right Arrow 35"/>
          <p:cNvSpPr/>
          <p:nvPr/>
        </p:nvSpPr>
        <p:spPr>
          <a:xfrm rot="1837255">
            <a:off x="3530600" y="2882896"/>
            <a:ext cx="977900" cy="239713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7" name="Right Arrow 36"/>
          <p:cNvSpPr/>
          <p:nvPr/>
        </p:nvSpPr>
        <p:spPr>
          <a:xfrm rot="5400000">
            <a:off x="196057" y="2518565"/>
            <a:ext cx="977900" cy="280987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9487" name="TextBox 38"/>
          <p:cNvSpPr txBox="1">
            <a:spLocks noChangeArrowheads="1"/>
          </p:cNvSpPr>
          <p:nvPr/>
        </p:nvSpPr>
        <p:spPr bwMode="auto">
          <a:xfrm>
            <a:off x="4953000" y="5715000"/>
            <a:ext cx="375653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i="1" dirty="0" smtClean="0"/>
              <a:t>17 U.S. Federal </a:t>
            </a:r>
            <a:r>
              <a:rPr lang="en-US" i="1" dirty="0"/>
              <a:t>Agencies</a:t>
            </a:r>
          </a:p>
        </p:txBody>
      </p:sp>
      <p:sp>
        <p:nvSpPr>
          <p:cNvPr id="19488" name="TextBox 39"/>
          <p:cNvSpPr txBox="1">
            <a:spLocks noChangeArrowheads="1"/>
          </p:cNvSpPr>
          <p:nvPr/>
        </p:nvSpPr>
        <p:spPr bwMode="auto">
          <a:xfrm>
            <a:off x="257175" y="5786735"/>
            <a:ext cx="368259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i="1" dirty="0"/>
              <a:t>11 Regional Associations</a:t>
            </a:r>
          </a:p>
        </p:txBody>
      </p:sp>
      <p:pic>
        <p:nvPicPr>
          <p:cNvPr id="2" name="Picture 1" descr="BOEMRE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3556" y="4533049"/>
            <a:ext cx="597477" cy="597477"/>
          </a:xfrm>
          <a:prstGeom prst="rect">
            <a:avLst/>
          </a:prstGeom>
        </p:spPr>
      </p:pic>
      <p:pic>
        <p:nvPicPr>
          <p:cNvPr id="3" name="Picture 2" descr="CSREES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5670" y="5194997"/>
            <a:ext cx="543598" cy="543598"/>
          </a:xfrm>
          <a:prstGeom prst="rect">
            <a:avLst/>
          </a:prstGeom>
        </p:spPr>
      </p:pic>
      <p:pic>
        <p:nvPicPr>
          <p:cNvPr id="4" name="Picture 3" descr="DOE.gi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0836" y="3782552"/>
            <a:ext cx="615757" cy="615757"/>
          </a:xfrm>
          <a:prstGeom prst="rect">
            <a:avLst/>
          </a:prstGeom>
        </p:spPr>
      </p:pic>
      <p:pic>
        <p:nvPicPr>
          <p:cNvPr id="5" name="Picture 4" descr="DOS.gi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4877" y="4531269"/>
            <a:ext cx="583045" cy="583045"/>
          </a:xfrm>
          <a:prstGeom prst="rect">
            <a:avLst/>
          </a:prstGeom>
        </p:spPr>
      </p:pic>
      <p:pic>
        <p:nvPicPr>
          <p:cNvPr id="6" name="Picture 5" descr="DOT.gi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5138" y="4527378"/>
            <a:ext cx="589779" cy="589779"/>
          </a:xfrm>
          <a:prstGeom prst="rect">
            <a:avLst/>
          </a:prstGeom>
        </p:spPr>
      </p:pic>
      <p:pic>
        <p:nvPicPr>
          <p:cNvPr id="7" name="Picture 6" descr="EPA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6517" y="4501208"/>
            <a:ext cx="595552" cy="595552"/>
          </a:xfrm>
          <a:prstGeom prst="rect">
            <a:avLst/>
          </a:prstGeom>
        </p:spPr>
      </p:pic>
      <p:pic>
        <p:nvPicPr>
          <p:cNvPr id="8" name="Picture 7" descr="FDA.gif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3613" y="4596990"/>
            <a:ext cx="977013" cy="394469"/>
          </a:xfrm>
          <a:prstGeom prst="rect">
            <a:avLst/>
          </a:prstGeom>
        </p:spPr>
      </p:pic>
      <p:pic>
        <p:nvPicPr>
          <p:cNvPr id="9" name="Picture 8" descr="JCS.gif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0458" y="5180076"/>
            <a:ext cx="562845" cy="562845"/>
          </a:xfrm>
          <a:prstGeom prst="rect">
            <a:avLst/>
          </a:prstGeom>
        </p:spPr>
      </p:pic>
      <p:pic>
        <p:nvPicPr>
          <p:cNvPr id="10" name="Picture 9" descr="MMC.gif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0290" y="5168005"/>
            <a:ext cx="596516" cy="596516"/>
          </a:xfrm>
          <a:prstGeom prst="rect">
            <a:avLst/>
          </a:prstGeom>
        </p:spPr>
      </p:pic>
      <p:pic>
        <p:nvPicPr>
          <p:cNvPr id="11" name="Picture 10" descr="NASA.pn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0404" y="3076306"/>
            <a:ext cx="693690" cy="693690"/>
          </a:xfrm>
          <a:prstGeom prst="rect">
            <a:avLst/>
          </a:prstGeom>
        </p:spPr>
      </p:pic>
      <p:pic>
        <p:nvPicPr>
          <p:cNvPr id="12" name="Picture 11" descr="NOAA.png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7849" y="3109982"/>
            <a:ext cx="626342" cy="626342"/>
          </a:xfrm>
          <a:prstGeom prst="rect">
            <a:avLst/>
          </a:prstGeom>
        </p:spPr>
      </p:pic>
      <p:pic>
        <p:nvPicPr>
          <p:cNvPr id="13" name="Picture 12" descr="NSF.png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4439" y="3130573"/>
            <a:ext cx="593629" cy="593629"/>
          </a:xfrm>
          <a:prstGeom prst="rect">
            <a:avLst/>
          </a:prstGeom>
        </p:spPr>
      </p:pic>
      <p:pic>
        <p:nvPicPr>
          <p:cNvPr id="14" name="Picture 13" descr="ONR.gif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4404" y="3139869"/>
            <a:ext cx="1234403" cy="554537"/>
          </a:xfrm>
          <a:prstGeom prst="rect">
            <a:avLst/>
          </a:prstGeom>
        </p:spPr>
      </p:pic>
      <p:pic>
        <p:nvPicPr>
          <p:cNvPr id="15" name="Picture 14" descr="USACE.gif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3594" y="3759888"/>
            <a:ext cx="691765" cy="691765"/>
          </a:xfrm>
          <a:prstGeom prst="rect">
            <a:avLst/>
          </a:prstGeom>
        </p:spPr>
      </p:pic>
      <p:pic>
        <p:nvPicPr>
          <p:cNvPr id="16" name="Picture 15" descr="USARC.gif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2914" y="3817089"/>
            <a:ext cx="608063" cy="608063"/>
          </a:xfrm>
          <a:prstGeom prst="rect">
            <a:avLst/>
          </a:prstGeom>
        </p:spPr>
      </p:pic>
      <p:pic>
        <p:nvPicPr>
          <p:cNvPr id="17" name="Picture 16" descr="USCG.gif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9913" y="3785054"/>
            <a:ext cx="623455" cy="623455"/>
          </a:xfrm>
          <a:prstGeom prst="rect">
            <a:avLst/>
          </a:prstGeom>
        </p:spPr>
      </p:pic>
      <p:pic>
        <p:nvPicPr>
          <p:cNvPr id="19" name="Picture 18" descr="USGS.gif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9774" y="5265951"/>
            <a:ext cx="1250394" cy="459894"/>
          </a:xfrm>
          <a:prstGeom prst="rect">
            <a:avLst/>
          </a:prstGeom>
        </p:spPr>
      </p:pic>
      <p:pic>
        <p:nvPicPr>
          <p:cNvPr id="45" name="Picture 44" descr="Screen shot 2011-11-15 at 4.08.34 AM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0" y="6233973"/>
            <a:ext cx="9144000" cy="642277"/>
          </a:xfrm>
          <a:prstGeom prst="rect">
            <a:avLst/>
          </a:prstGeom>
        </p:spPr>
      </p:pic>
      <p:sp>
        <p:nvSpPr>
          <p:cNvPr id="46" name="TextBox 45"/>
          <p:cNvSpPr txBox="1"/>
          <p:nvPr/>
        </p:nvSpPr>
        <p:spPr>
          <a:xfrm>
            <a:off x="7021287" y="6313712"/>
            <a:ext cx="19543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</a:rPr>
              <a:t>http://</a:t>
            </a:r>
            <a:r>
              <a:rPr lang="en-US" sz="2000" b="1" dirty="0" err="1" smtClean="0">
                <a:solidFill>
                  <a:schemeClr val="bg1"/>
                </a:solidFill>
              </a:rPr>
              <a:t>ioos.gov</a:t>
            </a:r>
            <a:endParaRPr lang="en-US" sz="2000" b="1" dirty="0">
              <a:solidFill>
                <a:schemeClr val="bg1"/>
              </a:solidFill>
            </a:endParaRPr>
          </a:p>
        </p:txBody>
      </p:sp>
      <p:pic>
        <p:nvPicPr>
          <p:cNvPr id="48" name="Picture 20"/>
          <p:cNvPicPr>
            <a:picLocks noChangeAspect="1"/>
          </p:cNvPicPr>
          <p:nvPr/>
        </p:nvPicPr>
        <p:blipFill>
          <a:blip r:embed="rId22"/>
          <a:srcRect/>
          <a:stretch>
            <a:fillRect/>
          </a:stretch>
        </p:blipFill>
        <p:spPr bwMode="auto">
          <a:xfrm>
            <a:off x="4776788" y="536571"/>
            <a:ext cx="4291012" cy="197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" name="TextBox 37"/>
          <p:cNvSpPr txBox="1">
            <a:spLocks noChangeArrowheads="1"/>
          </p:cNvSpPr>
          <p:nvPr/>
        </p:nvSpPr>
        <p:spPr bwMode="auto">
          <a:xfrm>
            <a:off x="4765675" y="2508246"/>
            <a:ext cx="445452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i="1" dirty="0"/>
              <a:t>1</a:t>
            </a:r>
            <a:r>
              <a:rPr lang="en-US" i="1" dirty="0" smtClean="0"/>
              <a:t>4 Regional Alliances in GOOS</a:t>
            </a:r>
            <a:endParaRPr lang="en-US" i="1" dirty="0"/>
          </a:p>
        </p:txBody>
      </p:sp>
      <p:sp>
        <p:nvSpPr>
          <p:cNvPr id="20" name="TextBox 19"/>
          <p:cNvSpPr txBox="1"/>
          <p:nvPr/>
        </p:nvSpPr>
        <p:spPr>
          <a:xfrm>
            <a:off x="2286000" y="6320135"/>
            <a:ext cx="43074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Supports Science &amp; Decisions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5539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1" descr="100625_sabgom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106613" y="1576388"/>
            <a:ext cx="6313488" cy="446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5" name="Picture 4" descr="codar_MAB_v9_rf_drifterSB2_20090910T00_20090920T00"/>
          <p:cNvPicPr>
            <a:picLocks noChangeAspect="1" noChangeArrowheads="1"/>
          </p:cNvPicPr>
          <p:nvPr/>
        </p:nvPicPr>
        <p:blipFill>
          <a:blip r:embed="rId3"/>
          <a:srcRect l="14465" t="7292" r="10992" b="11198"/>
          <a:stretch>
            <a:fillRect/>
          </a:stretch>
        </p:blipFill>
        <p:spPr bwMode="auto">
          <a:xfrm>
            <a:off x="3038475" y="0"/>
            <a:ext cx="2882900" cy="35020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8676" name="Picture 5" descr="codar_MAB_v9_rf_drifterSB2_20090810T00_20090820T00"/>
          <p:cNvPicPr>
            <a:picLocks noChangeAspect="1" noChangeArrowheads="1"/>
          </p:cNvPicPr>
          <p:nvPr/>
        </p:nvPicPr>
        <p:blipFill>
          <a:blip r:embed="rId4"/>
          <a:srcRect l="14917" t="7176" r="11317" b="11111"/>
          <a:stretch>
            <a:fillRect/>
          </a:stretch>
        </p:blipFill>
        <p:spPr bwMode="auto">
          <a:xfrm>
            <a:off x="4515077" y="1899331"/>
            <a:ext cx="3043237" cy="37449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8677" name="Picture 6" descr="codar_MAB_v9_rf_drifterSB2_20090710T00_20090720T00"/>
          <p:cNvPicPr>
            <a:picLocks noChangeAspect="1" noChangeArrowheads="1"/>
          </p:cNvPicPr>
          <p:nvPr/>
        </p:nvPicPr>
        <p:blipFill>
          <a:blip r:embed="rId5"/>
          <a:srcRect l="14844" t="7542" r="11014" b="10991"/>
          <a:stretch>
            <a:fillRect/>
          </a:stretch>
        </p:blipFill>
        <p:spPr bwMode="auto">
          <a:xfrm>
            <a:off x="6211888" y="3406775"/>
            <a:ext cx="2932112" cy="35782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8678" name="Text Box 7"/>
          <p:cNvSpPr txBox="1">
            <a:spLocks noChangeArrowheads="1"/>
          </p:cNvSpPr>
          <p:nvPr/>
        </p:nvSpPr>
        <p:spPr bwMode="auto">
          <a:xfrm>
            <a:off x="3068185" y="0"/>
            <a:ext cx="12700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i="1" dirty="0">
                <a:solidFill>
                  <a:prstClr val="black"/>
                </a:solidFill>
                <a:latin typeface="Times New Roman" charset="0"/>
                <a:ea typeface="+mn-ea"/>
                <a:cs typeface="+mn-cs"/>
              </a:rPr>
              <a:t>July, 2009</a:t>
            </a:r>
          </a:p>
        </p:txBody>
      </p:sp>
      <p:sp>
        <p:nvSpPr>
          <p:cNvPr id="28679" name="Text Box 8"/>
          <p:cNvSpPr txBox="1">
            <a:spLocks noChangeArrowheads="1"/>
          </p:cNvSpPr>
          <p:nvPr/>
        </p:nvSpPr>
        <p:spPr bwMode="auto">
          <a:xfrm>
            <a:off x="4517571" y="1901145"/>
            <a:ext cx="15668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i="1" dirty="0">
                <a:solidFill>
                  <a:prstClr val="black"/>
                </a:solidFill>
                <a:latin typeface="Times New Roman" charset="0"/>
                <a:ea typeface="+mn-ea"/>
                <a:cs typeface="+mn-cs"/>
              </a:rPr>
              <a:t>August, 2009</a:t>
            </a:r>
          </a:p>
        </p:txBody>
      </p:sp>
      <p:sp>
        <p:nvSpPr>
          <p:cNvPr id="28680" name="Text Box 9"/>
          <p:cNvSpPr txBox="1">
            <a:spLocks noChangeArrowheads="1"/>
          </p:cNvSpPr>
          <p:nvPr/>
        </p:nvSpPr>
        <p:spPr bwMode="auto">
          <a:xfrm>
            <a:off x="6195332" y="3385911"/>
            <a:ext cx="19177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i="1" dirty="0">
                <a:solidFill>
                  <a:prstClr val="black"/>
                </a:solidFill>
                <a:latin typeface="Times New Roman" charset="0"/>
                <a:ea typeface="+mn-ea"/>
                <a:cs typeface="+mn-cs"/>
              </a:rPr>
              <a:t>September, 2009</a:t>
            </a:r>
          </a:p>
        </p:txBody>
      </p:sp>
      <p:sp>
        <p:nvSpPr>
          <p:cNvPr id="28681" name="TextBox 8"/>
          <p:cNvSpPr txBox="1">
            <a:spLocks noChangeArrowheads="1"/>
          </p:cNvSpPr>
          <p:nvPr/>
        </p:nvSpPr>
        <p:spPr bwMode="auto">
          <a:xfrm>
            <a:off x="0" y="210004"/>
            <a:ext cx="2881312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Deepwater Horizon </a:t>
            </a:r>
          </a:p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Response: East Coast</a:t>
            </a:r>
            <a:r>
              <a:rPr lang="en-US" sz="1800" b="1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 Assessments of Risk</a:t>
            </a:r>
            <a:endParaRPr lang="en-US" sz="1800" b="1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09234" y="0"/>
            <a:ext cx="2934766" cy="187778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-1387929" y="5315857"/>
            <a:ext cx="10061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srgbClr val="FFFFFF"/>
                </a:solidFill>
                <a:latin typeface="Calibri"/>
                <a:ea typeface="+mn-ea"/>
                <a:cs typeface="+mn-cs"/>
              </a:rPr>
              <a:t>June 25</a:t>
            </a:r>
            <a:endParaRPr lang="en-US" sz="1800" dirty="0">
              <a:solidFill>
                <a:srgbClr val="FFFFFF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404429" y="217714"/>
            <a:ext cx="7876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srgbClr val="FFFFFF"/>
                </a:solidFill>
                <a:latin typeface="Calibri"/>
                <a:ea typeface="+mn-ea"/>
                <a:cs typeface="+mn-cs"/>
              </a:rPr>
              <a:t>July 6</a:t>
            </a:r>
            <a:endParaRPr lang="en-US" sz="1800" dirty="0">
              <a:solidFill>
                <a:srgbClr val="FFFFFF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13" name="Picture 12" descr="Screen shot 2011-11-15 at 4.08.34 AM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6233973"/>
            <a:ext cx="9144000" cy="642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420674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3352800" cy="1828800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chemeClr val="tx1"/>
                </a:solidFill>
                <a:ea typeface="Geneva" charset="0"/>
                <a:cs typeface="Geneva" charset="0"/>
              </a:rPr>
              <a:t>Feedback from the Deepwater Horizon </a:t>
            </a:r>
            <a:br>
              <a:rPr lang="en-US" sz="2800" dirty="0" smtClean="0">
                <a:solidFill>
                  <a:schemeClr val="tx1"/>
                </a:solidFill>
                <a:ea typeface="Geneva" charset="0"/>
                <a:cs typeface="Geneva" charset="0"/>
              </a:rPr>
            </a:br>
            <a:r>
              <a:rPr lang="en-US" sz="2800" dirty="0" smtClean="0">
                <a:ea typeface="Geneva" charset="0"/>
                <a:cs typeface="Geneva" charset="0"/>
              </a:rPr>
              <a:t>Incident</a:t>
            </a:r>
            <a:r>
              <a:rPr lang="en-US" sz="2800" dirty="0" smtClean="0">
                <a:solidFill>
                  <a:schemeClr val="tx1"/>
                </a:solidFill>
                <a:ea typeface="Geneva" charset="0"/>
                <a:cs typeface="Geneva" charset="0"/>
              </a:rPr>
              <a:t> Command Center</a:t>
            </a:r>
          </a:p>
        </p:txBody>
      </p:sp>
      <p:sp>
        <p:nvSpPr>
          <p:cNvPr id="33795" name="TextBox 3"/>
          <p:cNvSpPr txBox="1">
            <a:spLocks noChangeArrowheads="1"/>
          </p:cNvSpPr>
          <p:nvPr/>
        </p:nvSpPr>
        <p:spPr bwMode="auto">
          <a:xfrm>
            <a:off x="228600" y="5257800"/>
            <a:ext cx="8458200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US" sz="1400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t>“…Thanks to everyone for all of your efforts to support the Response and the very professional and competent manner in which you have executed your efforts.  IOOS has played a huge role in informing the modeling teams and the Unified Command through your extraordinary service. “</a:t>
            </a:r>
          </a:p>
          <a:p>
            <a:pPr eaLnBrk="1" hangingPunct="1"/>
            <a:r>
              <a:rPr lang="en-US" sz="1400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t>	</a:t>
            </a:r>
            <a:r>
              <a:rPr lang="en-US" sz="1200" i="1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t>- Sam Walker (IOOS representative to Deepwater Horizon Unified Command Center), August 6, 2010</a:t>
            </a:r>
          </a:p>
        </p:txBody>
      </p:sp>
      <p:sp>
        <p:nvSpPr>
          <p:cNvPr id="33796" name="TextBox 4"/>
          <p:cNvSpPr txBox="1">
            <a:spLocks noChangeArrowheads="1"/>
          </p:cNvSpPr>
          <p:nvPr/>
        </p:nvSpPr>
        <p:spPr bwMode="auto">
          <a:xfrm>
            <a:off x="152400" y="4495800"/>
            <a:ext cx="84582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US" sz="1400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t>“… AWESOME JOB - that call that we had last week was a very good thing.  You are taking a huge burden off of the team here who is trying to simply capture the deluge of assets now being deployed. “</a:t>
            </a:r>
          </a:p>
          <a:p>
            <a:pPr eaLnBrk="1" hangingPunct="1"/>
            <a:r>
              <a:rPr lang="en-US" sz="1400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t>	</a:t>
            </a:r>
            <a:r>
              <a:rPr lang="en-US" sz="1200" i="1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t>- Sam Walker (IOOS representative to Deepwater Horizon Unified Command Center), July 2, 2010</a:t>
            </a:r>
          </a:p>
        </p:txBody>
      </p:sp>
      <p:sp>
        <p:nvSpPr>
          <p:cNvPr id="33797" name="TextBox 5"/>
          <p:cNvSpPr txBox="1">
            <a:spLocks noChangeArrowheads="1"/>
          </p:cNvSpPr>
          <p:nvPr/>
        </p:nvSpPr>
        <p:spPr bwMode="auto">
          <a:xfrm>
            <a:off x="152400" y="3276600"/>
            <a:ext cx="8610600" cy="1138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US" sz="1400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t>“All - Greetings from Unified Area Command in New Orleans.  I couldn't agree more - the IOOS community has acquitted itself very well during this  entire incident.  Not only has everyone provided valuable information - you have done it without getting in the way of the ongoing operations. It's been a pleasure to represent IOOS here and see all the great contributions from the larger IOOS community. “</a:t>
            </a:r>
          </a:p>
          <a:p>
            <a:pPr eaLnBrk="1" hangingPunct="1"/>
            <a:r>
              <a:rPr lang="en-US" sz="1200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t>	</a:t>
            </a:r>
            <a:r>
              <a:rPr lang="en-US" sz="1200" i="1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t>- Sam Walker (IOOS representative to Deepwater Horizon Unified Command Center), June 18, 2010</a:t>
            </a:r>
          </a:p>
        </p:txBody>
      </p:sp>
      <p:pic>
        <p:nvPicPr>
          <p:cNvPr id="33798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52800" y="0"/>
            <a:ext cx="5791200" cy="328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9" name="TextBox 6"/>
          <p:cNvSpPr txBox="1">
            <a:spLocks noChangeArrowheads="1"/>
          </p:cNvSpPr>
          <p:nvPr/>
        </p:nvSpPr>
        <p:spPr bwMode="auto">
          <a:xfrm>
            <a:off x="3429000" y="0"/>
            <a:ext cx="53943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US" sz="1800">
                <a:solidFill>
                  <a:prstClr val="white"/>
                </a:solidFill>
                <a:ea typeface="ＭＳ Ｐゴシック" charset="-128"/>
                <a:cs typeface="ＭＳ Ｐゴシック" charset="-128"/>
              </a:rPr>
              <a:t>Composite of Satellite Observed Oil Spill Locations </a:t>
            </a:r>
          </a:p>
        </p:txBody>
      </p:sp>
    </p:spTree>
    <p:extLst>
      <p:ext uri="{BB962C8B-B14F-4D97-AF65-F5344CB8AC3E}">
        <p14:creationId xmlns:p14="http://schemas.microsoft.com/office/powerpoint/2010/main" val="339784306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3352800" cy="1828800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chemeClr val="tx1"/>
                </a:solidFill>
                <a:ea typeface="Geneva" charset="0"/>
                <a:cs typeface="Geneva" charset="0"/>
              </a:rPr>
              <a:t>Feedback from the Deepwater Horizon </a:t>
            </a:r>
            <a:br>
              <a:rPr lang="en-US" sz="2800" dirty="0" smtClean="0">
                <a:solidFill>
                  <a:schemeClr val="tx1"/>
                </a:solidFill>
                <a:ea typeface="Geneva" charset="0"/>
                <a:cs typeface="Geneva" charset="0"/>
              </a:rPr>
            </a:br>
            <a:r>
              <a:rPr lang="en-US" sz="2800" dirty="0" smtClean="0">
                <a:ea typeface="Geneva" charset="0"/>
                <a:cs typeface="Geneva" charset="0"/>
              </a:rPr>
              <a:t>Incident</a:t>
            </a:r>
            <a:r>
              <a:rPr lang="en-US" sz="2800" dirty="0" smtClean="0">
                <a:solidFill>
                  <a:schemeClr val="tx1"/>
                </a:solidFill>
                <a:ea typeface="Geneva" charset="0"/>
                <a:cs typeface="Geneva" charset="0"/>
              </a:rPr>
              <a:t> Command Center</a:t>
            </a:r>
          </a:p>
        </p:txBody>
      </p:sp>
      <p:sp>
        <p:nvSpPr>
          <p:cNvPr id="33795" name="TextBox 3"/>
          <p:cNvSpPr txBox="1">
            <a:spLocks noChangeArrowheads="1"/>
          </p:cNvSpPr>
          <p:nvPr/>
        </p:nvSpPr>
        <p:spPr bwMode="auto">
          <a:xfrm>
            <a:off x="228600" y="5257800"/>
            <a:ext cx="8458200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US" sz="1400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t>“…Thanks to everyone for all of your efforts to support the Response and the very professional and competent manner in which you have executed your efforts.  IOOS has played a huge role in informing the modeling teams and the Unified Command through your extraordinary service. “</a:t>
            </a:r>
          </a:p>
          <a:p>
            <a:pPr eaLnBrk="1" hangingPunct="1"/>
            <a:r>
              <a:rPr lang="en-US" sz="1400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t>	</a:t>
            </a:r>
            <a:r>
              <a:rPr lang="en-US" sz="1200" i="1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t>- Sam Walker (IOOS representative to Deepwater Horizon Unified Command Center), August 6, 2010</a:t>
            </a:r>
          </a:p>
        </p:txBody>
      </p:sp>
      <p:sp>
        <p:nvSpPr>
          <p:cNvPr id="33796" name="TextBox 4"/>
          <p:cNvSpPr txBox="1">
            <a:spLocks noChangeArrowheads="1"/>
          </p:cNvSpPr>
          <p:nvPr/>
        </p:nvSpPr>
        <p:spPr bwMode="auto">
          <a:xfrm>
            <a:off x="152400" y="4495800"/>
            <a:ext cx="84582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US" sz="1400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t>“… AWESOME JOB - that call that we had last week was a very good thing.  You are taking a huge burden off of the team here who is trying to simply capture the deluge of assets now being deployed. “</a:t>
            </a:r>
          </a:p>
          <a:p>
            <a:pPr eaLnBrk="1" hangingPunct="1"/>
            <a:r>
              <a:rPr lang="en-US" sz="1400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t>	</a:t>
            </a:r>
            <a:r>
              <a:rPr lang="en-US" sz="1200" i="1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t>- Sam Walker (IOOS representative to Deepwater Horizon Unified Command Center), July 2, 2010</a:t>
            </a:r>
          </a:p>
        </p:txBody>
      </p:sp>
      <p:sp>
        <p:nvSpPr>
          <p:cNvPr id="33797" name="TextBox 5"/>
          <p:cNvSpPr txBox="1">
            <a:spLocks noChangeArrowheads="1"/>
          </p:cNvSpPr>
          <p:nvPr/>
        </p:nvSpPr>
        <p:spPr bwMode="auto">
          <a:xfrm>
            <a:off x="152400" y="3276600"/>
            <a:ext cx="8610600" cy="1138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US" sz="1400" dirty="0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t>“All - Greetings from Unified Area Command in New Orleans.  I couldn't agree more - the IOOS community has acquitted itself very well during this  entire incident.  Not only has everyone provided valuable information - you have </a:t>
            </a:r>
            <a:r>
              <a:rPr lang="en-US" sz="1400" dirty="0" smtClean="0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t>done </a:t>
            </a:r>
            <a:r>
              <a:rPr lang="en-US" sz="1400" dirty="0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t>it without getting in the way of the ongoing operations. It's been a pleasure to represent IOOS here and see all the great contributions from the larger IOOS community. “</a:t>
            </a:r>
          </a:p>
          <a:p>
            <a:pPr eaLnBrk="1" hangingPunct="1"/>
            <a:r>
              <a:rPr lang="en-US" sz="1200" dirty="0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t>	</a:t>
            </a:r>
            <a:r>
              <a:rPr lang="en-US" sz="1200" i="1" dirty="0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t>- Sam Walker (IOOS representative to Deepwater Horizon Unified Command Center), June 18, 2010</a:t>
            </a:r>
          </a:p>
        </p:txBody>
      </p:sp>
      <p:pic>
        <p:nvPicPr>
          <p:cNvPr id="33798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52800" y="0"/>
            <a:ext cx="5791200" cy="328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9" name="TextBox 6"/>
          <p:cNvSpPr txBox="1">
            <a:spLocks noChangeArrowheads="1"/>
          </p:cNvSpPr>
          <p:nvPr/>
        </p:nvSpPr>
        <p:spPr bwMode="auto">
          <a:xfrm>
            <a:off x="3429000" y="0"/>
            <a:ext cx="53943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US" sz="1800">
                <a:solidFill>
                  <a:prstClr val="white"/>
                </a:solidFill>
                <a:ea typeface="ＭＳ Ｐゴシック" charset="-128"/>
                <a:cs typeface="ＭＳ Ｐゴシック" charset="-128"/>
              </a:rPr>
              <a:t>Composite of Satellite Observed Oil Spill Locations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545830" y="3311072"/>
            <a:ext cx="3634980" cy="461665"/>
          </a:xfrm>
          <a:prstGeom prst="rect">
            <a:avLst/>
          </a:prstGeom>
          <a:solidFill>
            <a:srgbClr val="008000"/>
          </a:solidFill>
        </p:spPr>
        <p:txBody>
          <a:bodyPr wrap="none" rtlCol="0">
            <a:spAutoFit/>
          </a:bodyPr>
          <a:lstStyle/>
          <a:p>
            <a:pPr eaLnBrk="1" hangingPunct="1"/>
            <a:r>
              <a:rPr lang="en-US" dirty="0" smtClean="0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t>We did not get in the way</a:t>
            </a:r>
            <a:endParaRPr lang="en-US" dirty="0">
              <a:solidFill>
                <a:prstClr val="black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665455" y="4497613"/>
            <a:ext cx="3395731" cy="461665"/>
          </a:xfrm>
          <a:prstGeom prst="rect">
            <a:avLst/>
          </a:prstGeom>
          <a:solidFill>
            <a:srgbClr val="008000"/>
          </a:solidFill>
        </p:spPr>
        <p:txBody>
          <a:bodyPr wrap="none" rtlCol="0">
            <a:spAutoFit/>
          </a:bodyPr>
          <a:lstStyle/>
          <a:p>
            <a:pPr eaLnBrk="1" hangingPunct="1"/>
            <a:r>
              <a:rPr lang="en-US" dirty="0" smtClean="0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t>We reduced the burden</a:t>
            </a:r>
            <a:endParaRPr lang="en-US" dirty="0">
              <a:solidFill>
                <a:prstClr val="black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374161" y="5275943"/>
            <a:ext cx="5978319" cy="461665"/>
          </a:xfrm>
          <a:prstGeom prst="rect">
            <a:avLst/>
          </a:prstGeom>
          <a:solidFill>
            <a:srgbClr val="008000"/>
          </a:solidFill>
        </p:spPr>
        <p:txBody>
          <a:bodyPr wrap="none" rtlCol="0">
            <a:spAutoFit/>
          </a:bodyPr>
          <a:lstStyle/>
          <a:p>
            <a:pPr eaLnBrk="1" hangingPunct="1"/>
            <a:r>
              <a:rPr lang="en-US" dirty="0" smtClean="0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t>We informed modeling teams &amp; leadership</a:t>
            </a:r>
            <a:endParaRPr lang="en-US" dirty="0">
              <a:solidFill>
                <a:prstClr val="black"/>
              </a:solidFill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12" name="Picture 11" descr="ST_Impact_Award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799" y="304800"/>
            <a:ext cx="3201486" cy="2568508"/>
          </a:xfrm>
          <a:prstGeom prst="rect">
            <a:avLst/>
          </a:prstGeom>
          <a:ln w="38100" cmpd="sng">
            <a:solidFill>
              <a:srgbClr val="008000"/>
            </a:solidFill>
          </a:ln>
        </p:spPr>
      </p:pic>
    </p:spTree>
    <p:extLst>
      <p:ext uri="{BB962C8B-B14F-4D97-AF65-F5344CB8AC3E}">
        <p14:creationId xmlns:p14="http://schemas.microsoft.com/office/powerpoint/2010/main" val="166405009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85" t="23155" r="11247" b="13432"/>
          <a:stretch>
            <a:fillRect/>
          </a:stretch>
        </p:blipFill>
        <p:spPr bwMode="auto">
          <a:xfrm>
            <a:off x="1062038" y="0"/>
            <a:ext cx="7018337" cy="3735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84324" name="Text Box 4"/>
          <p:cNvSpPr txBox="1">
            <a:spLocks noChangeArrowheads="1"/>
          </p:cNvSpPr>
          <p:nvPr/>
        </p:nvSpPr>
        <p:spPr bwMode="auto">
          <a:xfrm>
            <a:off x="1" y="5754687"/>
            <a:ext cx="91440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en-US" sz="1800" i="1" dirty="0">
                <a:solidFill>
                  <a:prstClr val="black"/>
                </a:solidFill>
                <a:cs typeface="Geneva" charset="0"/>
              </a:rPr>
              <a:t>www.legislative.</a:t>
            </a:r>
            <a:r>
              <a:rPr lang="en-US" sz="1800" b="1" i="1" dirty="0">
                <a:solidFill>
                  <a:prstClr val="black"/>
                </a:solidFill>
                <a:cs typeface="Geneva" charset="0"/>
              </a:rPr>
              <a:t>noaa</a:t>
            </a:r>
            <a:r>
              <a:rPr lang="en-US" sz="1800" i="1" dirty="0">
                <a:solidFill>
                  <a:prstClr val="black"/>
                </a:solidFill>
                <a:cs typeface="Geneva" charset="0"/>
              </a:rPr>
              <a:t>.gov/Testimony/Lubchenco033111.pdf</a:t>
            </a:r>
            <a:r>
              <a:rPr lang="en-US" sz="1800" dirty="0">
                <a:solidFill>
                  <a:prstClr val="black"/>
                </a:solidFill>
                <a:cs typeface="Geneva" charset="0"/>
              </a:rPr>
              <a:t>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54001" y="3649134"/>
            <a:ext cx="854286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/>
            <a:r>
              <a:rPr lang="en-US" sz="1800" i="1" u="sng" dirty="0" smtClean="0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t>From Page 10:</a:t>
            </a:r>
          </a:p>
          <a:p>
            <a:pPr eaLnBrk="1" hangingPunct="1"/>
            <a:r>
              <a:rPr lang="en-US" sz="1800" dirty="0" smtClean="0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t>Also </a:t>
            </a:r>
            <a:r>
              <a:rPr lang="en-US" sz="1800" dirty="0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t>in support of oil spill response, NOAA requests a </a:t>
            </a:r>
            <a:r>
              <a:rPr lang="en-US" sz="1800" dirty="0">
                <a:solidFill>
                  <a:srgbClr val="FF0000"/>
                </a:solidFill>
                <a:ea typeface="ＭＳ Ｐゴシック" charset="-128"/>
                <a:cs typeface="ＭＳ Ｐゴシック" charset="-128"/>
              </a:rPr>
              <a:t>$5.0 million</a:t>
            </a:r>
            <a:r>
              <a:rPr lang="en-US" sz="1800" dirty="0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t> increase to implement the U.S. Integrated Ocean Observing System (</a:t>
            </a:r>
            <a:r>
              <a:rPr lang="en-US" sz="1800" dirty="0">
                <a:solidFill>
                  <a:srgbClr val="FF0000"/>
                </a:solidFill>
                <a:ea typeface="ＭＳ Ｐゴシック" charset="-128"/>
                <a:cs typeface="ＭＳ Ｐゴシック" charset="-128"/>
              </a:rPr>
              <a:t>IOOS</a:t>
            </a:r>
            <a:r>
              <a:rPr lang="en-US" sz="1800" dirty="0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t>®) </a:t>
            </a:r>
            <a:r>
              <a:rPr lang="en-US" sz="1800" dirty="0">
                <a:solidFill>
                  <a:srgbClr val="FF0000"/>
                </a:solidFill>
                <a:ea typeface="ＭＳ Ｐゴシック" charset="-128"/>
                <a:cs typeface="ＭＳ Ｐゴシック" charset="-128"/>
              </a:rPr>
              <a:t>Surface Current Mapping Plan</a:t>
            </a:r>
            <a:r>
              <a:rPr lang="en-US" sz="1800" dirty="0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t> using high frequency (HF) radar surface current measurements.</a:t>
            </a:r>
            <a:r>
              <a:rPr lang="en-US" sz="1800" dirty="0" smtClean="0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t>   HF </a:t>
            </a:r>
            <a:r>
              <a:rPr lang="en-US" sz="1800" dirty="0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t>radar provides information vital to oil spill response, national defense, homeland security, search and rescue operations, safe marine transportation, water quality and pollutant tracking, and harmful algal bloom forecasting.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3374571" y="598714"/>
            <a:ext cx="2249715" cy="15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V="1">
            <a:off x="3000828" y="3256643"/>
            <a:ext cx="3040743" cy="1632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3347357" y="2249714"/>
            <a:ext cx="2358572" cy="1814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4696478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0" y="0"/>
            <a:ext cx="9144000" cy="6248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rgbClr val="FFFFFF"/>
                </a:solidFill>
              </a:rPr>
              <a:t>U..</a:t>
            </a:r>
          </a:p>
        </p:txBody>
      </p:sp>
      <p:pic>
        <p:nvPicPr>
          <p:cNvPr id="14338" name="Picture 2" descr="mab_vue7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73" t="6015" b="3760"/>
          <a:stretch>
            <a:fillRect/>
          </a:stretch>
        </p:blipFill>
        <p:spPr bwMode="auto">
          <a:xfrm>
            <a:off x="812800" y="25400"/>
            <a:ext cx="8331200" cy="6223000"/>
          </a:xfrm>
          <a:prstGeom prst="rect">
            <a:avLst/>
          </a:prstGeom>
          <a:solidFill>
            <a:srgbClr val="D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9" name="Text Box 7"/>
          <p:cNvSpPr txBox="1">
            <a:spLocks noChangeArrowheads="1"/>
          </p:cNvSpPr>
          <p:nvPr/>
        </p:nvSpPr>
        <p:spPr bwMode="auto">
          <a:xfrm>
            <a:off x="7316788" y="0"/>
            <a:ext cx="6540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b="1">
                <a:solidFill>
                  <a:schemeClr val="bg1"/>
                </a:solidFill>
                <a:latin typeface="Calibri" charset="0"/>
              </a:rPr>
              <a:t>Cape</a:t>
            </a:r>
          </a:p>
          <a:p>
            <a:pPr algn="ctr"/>
            <a:r>
              <a:rPr lang="en-US" b="1">
                <a:solidFill>
                  <a:schemeClr val="bg1"/>
                </a:solidFill>
                <a:latin typeface="Calibri" charset="0"/>
              </a:rPr>
              <a:t>Cod</a:t>
            </a:r>
          </a:p>
        </p:txBody>
      </p:sp>
      <p:sp>
        <p:nvSpPr>
          <p:cNvPr id="14340" name="Text Box 8"/>
          <p:cNvSpPr txBox="1">
            <a:spLocks noChangeArrowheads="1"/>
          </p:cNvSpPr>
          <p:nvPr/>
        </p:nvSpPr>
        <p:spPr bwMode="auto">
          <a:xfrm>
            <a:off x="1522413" y="5410200"/>
            <a:ext cx="90805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1600" b="1">
                <a:solidFill>
                  <a:schemeClr val="bg1"/>
                </a:solidFill>
                <a:latin typeface="Calibri" charset="0"/>
              </a:rPr>
              <a:t>Cape</a:t>
            </a:r>
          </a:p>
          <a:p>
            <a:pPr algn="ctr"/>
            <a:r>
              <a:rPr lang="en-US" sz="1600" b="1">
                <a:solidFill>
                  <a:schemeClr val="bg1"/>
                </a:solidFill>
                <a:latin typeface="Calibri" charset="0"/>
              </a:rPr>
              <a:t>Hatteras</a:t>
            </a:r>
          </a:p>
        </p:txBody>
      </p:sp>
      <p:sp>
        <p:nvSpPr>
          <p:cNvPr id="14341" name="Text Box 9"/>
          <p:cNvSpPr txBox="1">
            <a:spLocks noChangeArrowheads="1"/>
          </p:cNvSpPr>
          <p:nvPr/>
        </p:nvSpPr>
        <p:spPr bwMode="auto">
          <a:xfrm>
            <a:off x="3579813" y="1219200"/>
            <a:ext cx="411162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b="1">
                <a:solidFill>
                  <a:schemeClr val="bg1"/>
                </a:solidFill>
                <a:latin typeface="Calibri" charset="0"/>
              </a:rPr>
              <a:t>NJ</a:t>
            </a:r>
          </a:p>
        </p:txBody>
      </p:sp>
      <p:sp>
        <p:nvSpPr>
          <p:cNvPr id="14342" name="Text Box 9"/>
          <p:cNvSpPr txBox="1">
            <a:spLocks noChangeArrowheads="1"/>
          </p:cNvSpPr>
          <p:nvPr/>
        </p:nvSpPr>
        <p:spPr bwMode="auto">
          <a:xfrm>
            <a:off x="6553200" y="152400"/>
            <a:ext cx="522287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b="1" dirty="0">
                <a:solidFill>
                  <a:schemeClr val="bg1"/>
                </a:solidFill>
                <a:latin typeface="Calibri" charset="0"/>
              </a:rPr>
              <a:t>MA</a:t>
            </a:r>
          </a:p>
        </p:txBody>
      </p:sp>
      <p:sp>
        <p:nvSpPr>
          <p:cNvPr id="14343" name="Text Box 9"/>
          <p:cNvSpPr txBox="1">
            <a:spLocks noChangeArrowheads="1"/>
          </p:cNvSpPr>
          <p:nvPr/>
        </p:nvSpPr>
        <p:spPr bwMode="auto">
          <a:xfrm>
            <a:off x="5053013" y="55563"/>
            <a:ext cx="417512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b="1">
                <a:solidFill>
                  <a:schemeClr val="bg1"/>
                </a:solidFill>
                <a:latin typeface="Calibri" charset="0"/>
              </a:rPr>
              <a:t>CT</a:t>
            </a:r>
          </a:p>
        </p:txBody>
      </p:sp>
      <p:sp>
        <p:nvSpPr>
          <p:cNvPr id="14344" name="Text Box 9"/>
          <p:cNvSpPr txBox="1">
            <a:spLocks noChangeArrowheads="1"/>
          </p:cNvSpPr>
          <p:nvPr/>
        </p:nvSpPr>
        <p:spPr bwMode="auto">
          <a:xfrm>
            <a:off x="1143000" y="4267200"/>
            <a:ext cx="762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b="1">
                <a:solidFill>
                  <a:schemeClr val="bg1"/>
                </a:solidFill>
                <a:latin typeface="Calibri" charset="0"/>
              </a:rPr>
              <a:t>VA</a:t>
            </a:r>
          </a:p>
        </p:txBody>
      </p:sp>
      <p:sp>
        <p:nvSpPr>
          <p:cNvPr id="14345" name="Text Box 9"/>
          <p:cNvSpPr txBox="1">
            <a:spLocks noChangeArrowheads="1"/>
          </p:cNvSpPr>
          <p:nvPr/>
        </p:nvSpPr>
        <p:spPr bwMode="auto">
          <a:xfrm>
            <a:off x="2897188" y="2133600"/>
            <a:ext cx="439737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b="1">
                <a:solidFill>
                  <a:schemeClr val="bg1"/>
                </a:solidFill>
                <a:latin typeface="Calibri" charset="0"/>
              </a:rPr>
              <a:t>DE</a:t>
            </a:r>
          </a:p>
        </p:txBody>
      </p:sp>
      <p:sp>
        <p:nvSpPr>
          <p:cNvPr id="14346" name="Text Box 9"/>
          <p:cNvSpPr txBox="1">
            <a:spLocks noChangeArrowheads="1"/>
          </p:cNvSpPr>
          <p:nvPr/>
        </p:nvSpPr>
        <p:spPr bwMode="auto">
          <a:xfrm>
            <a:off x="4497388" y="685800"/>
            <a:ext cx="4540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b="1">
                <a:solidFill>
                  <a:schemeClr val="bg1"/>
                </a:solidFill>
                <a:latin typeface="Calibri" charset="0"/>
              </a:rPr>
              <a:t>NY</a:t>
            </a:r>
          </a:p>
        </p:txBody>
      </p:sp>
      <p:sp>
        <p:nvSpPr>
          <p:cNvPr id="14347" name="Text Box 9"/>
          <p:cNvSpPr txBox="1">
            <a:spLocks noChangeArrowheads="1"/>
          </p:cNvSpPr>
          <p:nvPr/>
        </p:nvSpPr>
        <p:spPr bwMode="auto">
          <a:xfrm>
            <a:off x="992188" y="5029200"/>
            <a:ext cx="455612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b="1">
                <a:solidFill>
                  <a:schemeClr val="bg1"/>
                </a:solidFill>
                <a:latin typeface="Calibri" charset="0"/>
              </a:rPr>
              <a:t>NC</a:t>
            </a:r>
          </a:p>
        </p:txBody>
      </p:sp>
      <p:sp>
        <p:nvSpPr>
          <p:cNvPr id="14348" name="Text Box 9"/>
          <p:cNvSpPr txBox="1">
            <a:spLocks noChangeArrowheads="1"/>
          </p:cNvSpPr>
          <p:nvPr/>
        </p:nvSpPr>
        <p:spPr bwMode="auto">
          <a:xfrm>
            <a:off x="6026150" y="-80963"/>
            <a:ext cx="6032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b="1">
                <a:solidFill>
                  <a:schemeClr val="bg1"/>
                </a:solidFill>
                <a:latin typeface="Calibri" charset="0"/>
              </a:rPr>
              <a:t>RI</a:t>
            </a:r>
          </a:p>
        </p:txBody>
      </p:sp>
      <p:sp>
        <p:nvSpPr>
          <p:cNvPr id="14349" name="Text Box 9"/>
          <p:cNvSpPr txBox="1">
            <a:spLocks noChangeArrowheads="1"/>
          </p:cNvSpPr>
          <p:nvPr/>
        </p:nvSpPr>
        <p:spPr bwMode="auto">
          <a:xfrm>
            <a:off x="2211388" y="2209800"/>
            <a:ext cx="528637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b="1">
                <a:solidFill>
                  <a:schemeClr val="bg1"/>
                </a:solidFill>
                <a:latin typeface="Calibri" charset="0"/>
              </a:rPr>
              <a:t>MD</a:t>
            </a:r>
          </a:p>
        </p:txBody>
      </p:sp>
      <p:sp>
        <p:nvSpPr>
          <p:cNvPr id="14350" name="Text Box 9"/>
          <p:cNvSpPr txBox="1">
            <a:spLocks noChangeArrowheads="1"/>
          </p:cNvSpPr>
          <p:nvPr/>
        </p:nvSpPr>
        <p:spPr bwMode="auto">
          <a:xfrm>
            <a:off x="2660650" y="990600"/>
            <a:ext cx="4445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b="1">
                <a:solidFill>
                  <a:schemeClr val="bg1"/>
                </a:solidFill>
                <a:latin typeface="Calibri" charset="0"/>
              </a:rPr>
              <a:t>PA</a:t>
            </a:r>
          </a:p>
        </p:txBody>
      </p:sp>
      <p:sp>
        <p:nvSpPr>
          <p:cNvPr id="14351" name="Text Box 9"/>
          <p:cNvSpPr txBox="1">
            <a:spLocks noChangeArrowheads="1"/>
          </p:cNvSpPr>
          <p:nvPr/>
        </p:nvSpPr>
        <p:spPr bwMode="auto">
          <a:xfrm>
            <a:off x="1295400" y="76200"/>
            <a:ext cx="3810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2000" b="1" dirty="0">
                <a:solidFill>
                  <a:schemeClr val="bg1"/>
                </a:solidFill>
                <a:latin typeface="Calibri" charset="0"/>
              </a:rPr>
              <a:t>10 States</a:t>
            </a:r>
          </a:p>
          <a:p>
            <a:pPr algn="ctr"/>
            <a:r>
              <a:rPr lang="en-US" sz="2000" b="1" dirty="0" smtClean="0">
                <a:solidFill>
                  <a:schemeClr val="bg1"/>
                </a:solidFill>
                <a:latin typeface="Calibri" charset="0"/>
              </a:rPr>
              <a:t>76 </a:t>
            </a:r>
            <a:r>
              <a:rPr lang="en-US" sz="2000" b="1" dirty="0">
                <a:solidFill>
                  <a:schemeClr val="bg1"/>
                </a:solidFill>
                <a:latin typeface="Calibri" charset="0"/>
              </a:rPr>
              <a:t>Million People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0"/>
            <a:ext cx="2405063" cy="30464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u="sng" cap="small" dirty="0">
                <a:solidFill>
                  <a:srgbClr val="FFFF00"/>
                </a:solidFill>
                <a:latin typeface="+mn-lt"/>
                <a:ea typeface="+mn-ea"/>
                <a:cs typeface="+mn-cs"/>
              </a:rPr>
              <a:t>M</a:t>
            </a:r>
            <a:r>
              <a:rPr lang="en-US" cap="small" dirty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iddle </a:t>
            </a:r>
            <a:r>
              <a:rPr lang="en-US" b="1" u="sng" cap="small" dirty="0">
                <a:solidFill>
                  <a:srgbClr val="FFFF00"/>
                </a:solidFill>
                <a:latin typeface="+mn-lt"/>
                <a:ea typeface="+mn-ea"/>
                <a:cs typeface="+mn-cs"/>
              </a:rPr>
              <a:t>A</a:t>
            </a:r>
            <a:r>
              <a:rPr lang="en-US" cap="small" dirty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tlantic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u="sng" cap="small" dirty="0">
                <a:solidFill>
                  <a:srgbClr val="FFFF00"/>
                </a:solidFill>
                <a:latin typeface="+mn-lt"/>
                <a:ea typeface="+mn-ea"/>
                <a:cs typeface="+mn-cs"/>
              </a:rPr>
              <a:t>R</a:t>
            </a:r>
            <a:r>
              <a:rPr lang="en-US" cap="small" dirty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egional </a:t>
            </a:r>
            <a:r>
              <a:rPr lang="en-US" b="1" u="sng" cap="small" dirty="0">
                <a:solidFill>
                  <a:srgbClr val="FFFF00"/>
                </a:solidFill>
                <a:latin typeface="+mn-lt"/>
                <a:ea typeface="+mn-ea"/>
                <a:cs typeface="+mn-cs"/>
              </a:rPr>
              <a:t>A</a:t>
            </a:r>
            <a:r>
              <a:rPr lang="en-US" cap="small" dirty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ssociation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u="sng" cap="small" dirty="0">
                <a:solidFill>
                  <a:srgbClr val="FFFF00"/>
                </a:solidFill>
                <a:latin typeface="+mn-lt"/>
                <a:ea typeface="+mn-ea"/>
                <a:cs typeface="+mn-cs"/>
              </a:rPr>
              <a:t>C</a:t>
            </a:r>
            <a:r>
              <a:rPr lang="en-US" cap="small" dirty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oastal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u="sng" cap="small" dirty="0">
                <a:solidFill>
                  <a:srgbClr val="FFFF00"/>
                </a:solidFill>
                <a:latin typeface="+mn-lt"/>
                <a:ea typeface="+mn-ea"/>
                <a:cs typeface="+mn-cs"/>
              </a:rPr>
              <a:t>O</a:t>
            </a:r>
            <a:r>
              <a:rPr lang="en-US" cap="small" dirty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cean </a:t>
            </a:r>
            <a:r>
              <a:rPr lang="en-US" b="1" u="sng" cap="small" dirty="0">
                <a:solidFill>
                  <a:srgbClr val="FFFF00"/>
                </a:solidFill>
                <a:latin typeface="+mn-lt"/>
                <a:ea typeface="+mn-ea"/>
                <a:cs typeface="+mn-cs"/>
              </a:rPr>
              <a:t>O</a:t>
            </a:r>
            <a:r>
              <a:rPr lang="en-US" cap="small" dirty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bserving </a:t>
            </a:r>
            <a:r>
              <a:rPr lang="en-US" b="1" u="sng" cap="small" dirty="0">
                <a:solidFill>
                  <a:srgbClr val="FFFF00"/>
                </a:solidFill>
                <a:latin typeface="+mn-lt"/>
                <a:ea typeface="+mn-ea"/>
                <a:cs typeface="+mn-cs"/>
              </a:rPr>
              <a:t>S</a:t>
            </a:r>
            <a:r>
              <a:rPr lang="en-US" cap="small" dirty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ystem</a:t>
            </a:r>
          </a:p>
        </p:txBody>
      </p:sp>
      <p:sp>
        <p:nvSpPr>
          <p:cNvPr id="14353" name="Text Box 3"/>
          <p:cNvSpPr txBox="1">
            <a:spLocks noChangeArrowheads="1"/>
          </p:cNvSpPr>
          <p:nvPr/>
        </p:nvSpPr>
        <p:spPr bwMode="auto">
          <a:xfrm>
            <a:off x="700088" y="350838"/>
            <a:ext cx="184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endParaRPr lang="en-US" b="1">
              <a:latin typeface="Calibri" charset="0"/>
            </a:endParaRPr>
          </a:p>
        </p:txBody>
      </p:sp>
      <p:sp>
        <p:nvSpPr>
          <p:cNvPr id="14354" name="TextBox 26"/>
          <p:cNvSpPr txBox="1">
            <a:spLocks noChangeArrowheads="1"/>
          </p:cNvSpPr>
          <p:nvPr/>
        </p:nvSpPr>
        <p:spPr bwMode="auto">
          <a:xfrm>
            <a:off x="5326063" y="6545263"/>
            <a:ext cx="1841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endParaRPr lang="en-US"/>
          </a:p>
        </p:txBody>
      </p:sp>
      <p:sp>
        <p:nvSpPr>
          <p:cNvPr id="14355" name="TextBox 41"/>
          <p:cNvSpPr txBox="1">
            <a:spLocks noChangeArrowheads="1"/>
          </p:cNvSpPr>
          <p:nvPr/>
        </p:nvSpPr>
        <p:spPr bwMode="auto">
          <a:xfrm>
            <a:off x="4953000" y="1828800"/>
            <a:ext cx="4191000" cy="206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3200" b="1" dirty="0">
                <a:solidFill>
                  <a:schemeClr val="bg1"/>
                </a:solidFill>
              </a:rPr>
              <a:t>U.S. IOOS</a:t>
            </a:r>
          </a:p>
          <a:p>
            <a:pPr algn="ctr"/>
            <a:r>
              <a:rPr lang="en-US" sz="3200" b="1" dirty="0">
                <a:solidFill>
                  <a:schemeClr val="bg1"/>
                </a:solidFill>
              </a:rPr>
              <a:t>Responds to</a:t>
            </a:r>
          </a:p>
          <a:p>
            <a:pPr algn="ctr"/>
            <a:r>
              <a:rPr lang="en-US" sz="3200" b="1" dirty="0">
                <a:solidFill>
                  <a:schemeClr val="bg1"/>
                </a:solidFill>
              </a:rPr>
              <a:t>Hurricanes Irene</a:t>
            </a:r>
          </a:p>
          <a:p>
            <a:pPr algn="ctr"/>
            <a:r>
              <a:rPr lang="en-US" sz="3200" b="1" dirty="0">
                <a:solidFill>
                  <a:schemeClr val="bg1"/>
                </a:solidFill>
              </a:rPr>
              <a:t> and Sandy</a:t>
            </a:r>
          </a:p>
        </p:txBody>
      </p:sp>
      <p:pic>
        <p:nvPicPr>
          <p:cNvPr id="43" name="Picture 41" descr="13"/>
          <p:cNvPicPr>
            <a:picLocks noChangeAspect="1" noChangeArrowheads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6251575" y="5610225"/>
            <a:ext cx="506413" cy="50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44" name="Picture 42" descr="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712075" y="4259263"/>
            <a:ext cx="1119188" cy="56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45" name="Picture 43" descr="2"/>
          <p:cNvPicPr>
            <a:picLocks noChangeAspect="1" noChangeArrowheads="1"/>
          </p:cNvPicPr>
          <p:nvPr/>
        </p:nvPicPr>
        <p:blipFill>
          <a:blip r:embed="rId6"/>
          <a:stretch>
            <a:fillRect/>
          </a:stretch>
        </p:blipFill>
        <p:spPr bwMode="auto">
          <a:xfrm>
            <a:off x="4229100" y="5595938"/>
            <a:ext cx="882650" cy="531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46" name="Picture 44" descr="3"/>
          <p:cNvPicPr>
            <a:picLocks noChangeAspect="1" noChangeArrowheads="1"/>
          </p:cNvPicPr>
          <p:nvPr/>
        </p:nvPicPr>
        <p:blipFill>
          <a:blip r:embed="rId7"/>
          <a:stretch>
            <a:fillRect/>
          </a:stretch>
        </p:blipFill>
        <p:spPr bwMode="auto">
          <a:xfrm>
            <a:off x="7069138" y="4286250"/>
            <a:ext cx="542925" cy="53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47" name="Picture 45" descr="4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697788" y="4879975"/>
            <a:ext cx="1119187" cy="56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48" name="Picture 46" descr="5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7759700" y="5610225"/>
            <a:ext cx="1117600" cy="54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49" name="Picture 47" descr="6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6176963" y="4186238"/>
            <a:ext cx="631825" cy="60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50" name="Picture 48" descr="7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6188075" y="4857750"/>
            <a:ext cx="614363" cy="59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51" name="Picture 49" descr="8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5334000" y="4221163"/>
            <a:ext cx="593725" cy="56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52" name="Picture 52" descr="11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7100888" y="5607050"/>
            <a:ext cx="533400" cy="50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53" name="Picture 53" descr="12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5367338" y="4857750"/>
            <a:ext cx="593725" cy="56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14367" name="Picture 30" descr="2.png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7338" y="5610225"/>
            <a:ext cx="539750" cy="50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68" name="Picture 31" descr="IOOS_logo_white.gif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8138" y="4306888"/>
            <a:ext cx="1012825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69" name="Picture 55" descr="Screen shot 2012-02-19 at 1.29.16 PM.png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1175" y="4933950"/>
            <a:ext cx="741363" cy="379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141021" y="4942798"/>
            <a:ext cx="455385" cy="455385"/>
          </a:xfrm>
          <a:prstGeom prst="ellipse">
            <a:avLst/>
          </a:prstGeom>
        </p:spPr>
      </p:pic>
      <p:sp>
        <p:nvSpPr>
          <p:cNvPr id="14371" name="TextBox 1"/>
          <p:cNvSpPr txBox="1">
            <a:spLocks noChangeArrowheads="1"/>
          </p:cNvSpPr>
          <p:nvPr/>
        </p:nvSpPr>
        <p:spPr bwMode="auto">
          <a:xfrm>
            <a:off x="0" y="3048000"/>
            <a:ext cx="1808163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800">
                <a:solidFill>
                  <a:schemeClr val="bg1"/>
                </a:solidFill>
              </a:rPr>
              <a:t>&gt;40 PIs</a:t>
            </a:r>
          </a:p>
          <a:p>
            <a:r>
              <a:rPr lang="en-US" sz="1800">
                <a:solidFill>
                  <a:schemeClr val="bg1"/>
                </a:solidFill>
              </a:rPr>
              <a:t>&gt;20 Institutions</a:t>
            </a:r>
          </a:p>
          <a:p>
            <a:r>
              <a:rPr lang="en-US" sz="1800">
                <a:solidFill>
                  <a:schemeClr val="bg1"/>
                </a:solidFill>
              </a:rPr>
              <a:t>&gt;50 Members</a:t>
            </a:r>
          </a:p>
          <a:p>
            <a:r>
              <a:rPr lang="en-US" sz="1800">
                <a:solidFill>
                  <a:schemeClr val="bg1"/>
                </a:solidFill>
              </a:rPr>
              <a:t>&gt;2000 Contacts</a:t>
            </a:r>
          </a:p>
        </p:txBody>
      </p:sp>
      <p:sp>
        <p:nvSpPr>
          <p:cNvPr id="14372" name="Freeform 10"/>
          <p:cNvSpPr>
            <a:spLocks/>
          </p:cNvSpPr>
          <p:nvPr/>
        </p:nvSpPr>
        <p:spPr bwMode="auto">
          <a:xfrm>
            <a:off x="4343400" y="1752600"/>
            <a:ext cx="1236663" cy="1608138"/>
          </a:xfrm>
          <a:custGeom>
            <a:avLst/>
            <a:gdLst>
              <a:gd name="T0" fmla="*/ 0 w 1236134"/>
              <a:gd name="T1" fmla="*/ 1607610 h 1608666"/>
              <a:gd name="T2" fmla="*/ 898235 w 1236134"/>
              <a:gd name="T3" fmla="*/ 524589 h 1608666"/>
              <a:gd name="T4" fmla="*/ 1237192 w 1236134"/>
              <a:gd name="T5" fmla="*/ 0 h 1608666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236134" h="1608666">
                <a:moveTo>
                  <a:pt x="0" y="1608666"/>
                </a:moveTo>
                <a:cubicBezTo>
                  <a:pt x="345722" y="1200855"/>
                  <a:pt x="691445" y="793044"/>
                  <a:pt x="897467" y="524933"/>
                </a:cubicBezTo>
                <a:cubicBezTo>
                  <a:pt x="1103489" y="256822"/>
                  <a:pt x="1236134" y="0"/>
                  <a:pt x="1236134" y="0"/>
                </a:cubicBez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73" name="Right Arrow 12"/>
          <p:cNvSpPr>
            <a:spLocks noChangeArrowheads="1"/>
          </p:cNvSpPr>
          <p:nvPr/>
        </p:nvSpPr>
        <p:spPr bwMode="auto">
          <a:xfrm rot="-3248988">
            <a:off x="2489200" y="2852738"/>
            <a:ext cx="1968500" cy="381000"/>
          </a:xfrm>
          <a:prstGeom prst="rightArrow">
            <a:avLst>
              <a:gd name="adj1" fmla="val 50000"/>
              <a:gd name="adj2" fmla="val 50016"/>
            </a:avLst>
          </a:prstGeom>
          <a:noFill/>
          <a:ln w="381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74" name="Right Arrow 53"/>
          <p:cNvSpPr>
            <a:spLocks noChangeArrowheads="1"/>
          </p:cNvSpPr>
          <p:nvPr/>
        </p:nvSpPr>
        <p:spPr bwMode="auto">
          <a:xfrm rot="-8200802">
            <a:off x="4081463" y="2159000"/>
            <a:ext cx="1357312" cy="439738"/>
          </a:xfrm>
          <a:prstGeom prst="rightArrow">
            <a:avLst>
              <a:gd name="adj1" fmla="val 41546"/>
              <a:gd name="adj2" fmla="val 50101"/>
            </a:avLst>
          </a:prstGeom>
          <a:noFill/>
          <a:ln w="3810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75" name="TextBox 14"/>
          <p:cNvSpPr txBox="1">
            <a:spLocks noChangeArrowheads="1"/>
          </p:cNvSpPr>
          <p:nvPr/>
        </p:nvSpPr>
        <p:spPr bwMode="auto">
          <a:xfrm rot="-3305857">
            <a:off x="3195638" y="2998787"/>
            <a:ext cx="90805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chemeClr val="bg1"/>
                </a:solidFill>
              </a:rPr>
              <a:t>Irene</a:t>
            </a:r>
          </a:p>
        </p:txBody>
      </p:sp>
      <p:sp>
        <p:nvSpPr>
          <p:cNvPr id="14376" name="TextBox 54"/>
          <p:cNvSpPr txBox="1">
            <a:spLocks noChangeArrowheads="1"/>
          </p:cNvSpPr>
          <p:nvPr/>
        </p:nvSpPr>
        <p:spPr bwMode="auto">
          <a:xfrm rot="2539117">
            <a:off x="4056063" y="2519363"/>
            <a:ext cx="11366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chemeClr val="bg1"/>
                </a:solidFill>
              </a:rPr>
              <a:t>Sandy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3" descr="Macintosh HD:Users:new_user:Desktop:irenenew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494338" cy="370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0" name="Picture 4" descr="Macintosh HD:Users:new_user:Desktop:sandy1029c_cloud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2590800"/>
            <a:ext cx="5486400" cy="3649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TextBox 5"/>
          <p:cNvSpPr txBox="1">
            <a:spLocks noChangeArrowheads="1"/>
          </p:cNvSpPr>
          <p:nvPr/>
        </p:nvSpPr>
        <p:spPr bwMode="auto">
          <a:xfrm>
            <a:off x="5443538" y="0"/>
            <a:ext cx="3536950" cy="255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0" hangingPunct="0"/>
            <a:r>
              <a:rPr lang="en-US" b="1" dirty="0">
                <a:solidFill>
                  <a:srgbClr val="0000FF"/>
                </a:solidFill>
              </a:rPr>
              <a:t>Hurricane Irene</a:t>
            </a:r>
          </a:p>
          <a:p>
            <a:pPr algn="ctr" eaLnBrk="0" hangingPunct="0"/>
            <a:r>
              <a:rPr lang="en-US" dirty="0">
                <a:solidFill>
                  <a:srgbClr val="000000"/>
                </a:solidFill>
              </a:rPr>
              <a:t>August </a:t>
            </a:r>
            <a:r>
              <a:rPr lang="en-US" dirty="0" smtClean="0">
                <a:solidFill>
                  <a:srgbClr val="000000"/>
                </a:solidFill>
              </a:rPr>
              <a:t>28, </a:t>
            </a:r>
            <a:r>
              <a:rPr lang="en-US" dirty="0">
                <a:solidFill>
                  <a:srgbClr val="000000"/>
                </a:solidFill>
              </a:rPr>
              <a:t>2011</a:t>
            </a:r>
          </a:p>
          <a:p>
            <a:pPr algn="ctr" eaLnBrk="0" hangingPunct="0"/>
            <a:endParaRPr lang="en-US" sz="800" dirty="0">
              <a:solidFill>
                <a:srgbClr val="000000"/>
              </a:solidFill>
            </a:endParaRPr>
          </a:p>
          <a:p>
            <a:pPr algn="ctr" eaLnBrk="0" hangingPunct="0"/>
            <a:r>
              <a:rPr lang="en-US" dirty="0">
                <a:solidFill>
                  <a:srgbClr val="000000"/>
                </a:solidFill>
              </a:rPr>
              <a:t>NOAA/NHC Damage: </a:t>
            </a:r>
          </a:p>
          <a:p>
            <a:pPr algn="ctr" eaLnBrk="0" hangingPunct="0"/>
            <a:r>
              <a:rPr lang="en-US" dirty="0" smtClean="0">
                <a:solidFill>
                  <a:srgbClr val="000000"/>
                </a:solidFill>
              </a:rPr>
              <a:t>#7 </a:t>
            </a:r>
            <a:r>
              <a:rPr lang="en-US" dirty="0">
                <a:solidFill>
                  <a:srgbClr val="000000"/>
                </a:solidFill>
              </a:rPr>
              <a:t>with &gt;$</a:t>
            </a:r>
            <a:r>
              <a:rPr lang="en-US" dirty="0" smtClean="0">
                <a:solidFill>
                  <a:srgbClr val="000000"/>
                </a:solidFill>
              </a:rPr>
              <a:t>16 </a:t>
            </a:r>
            <a:r>
              <a:rPr lang="en-US" dirty="0">
                <a:solidFill>
                  <a:srgbClr val="000000"/>
                </a:solidFill>
              </a:rPr>
              <a:t>Billion.</a:t>
            </a:r>
          </a:p>
          <a:p>
            <a:pPr algn="ctr" eaLnBrk="0" hangingPunct="0"/>
            <a:endParaRPr lang="en-US" sz="800" dirty="0">
              <a:solidFill>
                <a:srgbClr val="000000"/>
              </a:solidFill>
            </a:endParaRPr>
          </a:p>
          <a:p>
            <a:pPr algn="ctr" eaLnBrk="0" hangingPunct="0"/>
            <a:r>
              <a:rPr lang="en-US" dirty="0">
                <a:solidFill>
                  <a:srgbClr val="000000"/>
                </a:solidFill>
              </a:rPr>
              <a:t>Track Accurate;</a:t>
            </a:r>
          </a:p>
          <a:p>
            <a:pPr algn="ctr" eaLnBrk="0" hangingPunct="0"/>
            <a:r>
              <a:rPr lang="en-US" dirty="0">
                <a:solidFill>
                  <a:srgbClr val="000000"/>
                </a:solidFill>
              </a:rPr>
              <a:t>Intensity Over-predicted.</a:t>
            </a:r>
          </a:p>
        </p:txBody>
      </p:sp>
      <p:sp>
        <p:nvSpPr>
          <p:cNvPr id="17412" name="TextBox 6"/>
          <p:cNvSpPr txBox="1">
            <a:spLocks noChangeArrowheads="1"/>
          </p:cNvSpPr>
          <p:nvPr/>
        </p:nvSpPr>
        <p:spPr bwMode="auto">
          <a:xfrm>
            <a:off x="0" y="3733800"/>
            <a:ext cx="3810000" cy="255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0" hangingPunct="0"/>
            <a:r>
              <a:rPr lang="en-US" b="1" dirty="0">
                <a:solidFill>
                  <a:srgbClr val="0000FF"/>
                </a:solidFill>
              </a:rPr>
              <a:t>Hurricane Sandy</a:t>
            </a:r>
          </a:p>
          <a:p>
            <a:pPr algn="ctr" eaLnBrk="0" hangingPunct="0"/>
            <a:r>
              <a:rPr lang="en-US" dirty="0">
                <a:solidFill>
                  <a:srgbClr val="000000"/>
                </a:solidFill>
              </a:rPr>
              <a:t>October 29, 2012</a:t>
            </a:r>
          </a:p>
          <a:p>
            <a:pPr algn="ctr" eaLnBrk="0" hangingPunct="0"/>
            <a:endParaRPr lang="en-US" sz="800" dirty="0">
              <a:solidFill>
                <a:srgbClr val="000000"/>
              </a:solidFill>
            </a:endParaRPr>
          </a:p>
          <a:p>
            <a:pPr algn="ctr" eaLnBrk="0" hangingPunct="0"/>
            <a:r>
              <a:rPr lang="en-US" dirty="0">
                <a:solidFill>
                  <a:srgbClr val="000000"/>
                </a:solidFill>
              </a:rPr>
              <a:t>NOAA/NHC Damage: </a:t>
            </a:r>
          </a:p>
          <a:p>
            <a:pPr algn="ctr" eaLnBrk="0" hangingPunct="0"/>
            <a:r>
              <a:rPr lang="en-US" dirty="0">
                <a:solidFill>
                  <a:srgbClr val="000000"/>
                </a:solidFill>
              </a:rPr>
              <a:t>#2 with &gt;$</a:t>
            </a:r>
            <a:r>
              <a:rPr lang="en-US" dirty="0" smtClean="0">
                <a:solidFill>
                  <a:srgbClr val="000000"/>
                </a:solidFill>
              </a:rPr>
              <a:t>68 </a:t>
            </a:r>
            <a:r>
              <a:rPr lang="en-US" dirty="0">
                <a:solidFill>
                  <a:srgbClr val="000000"/>
                </a:solidFill>
              </a:rPr>
              <a:t>Billion.</a:t>
            </a:r>
          </a:p>
          <a:p>
            <a:pPr algn="ctr" eaLnBrk="0" hangingPunct="0"/>
            <a:endParaRPr lang="en-US" sz="800" dirty="0">
              <a:solidFill>
                <a:srgbClr val="000000"/>
              </a:solidFill>
            </a:endParaRPr>
          </a:p>
          <a:p>
            <a:pPr algn="ctr" eaLnBrk="0" hangingPunct="0"/>
            <a:r>
              <a:rPr lang="en-US" dirty="0">
                <a:solidFill>
                  <a:srgbClr val="000000"/>
                </a:solidFill>
              </a:rPr>
              <a:t>Track Accurate;</a:t>
            </a:r>
          </a:p>
          <a:p>
            <a:pPr algn="ctr" eaLnBrk="0" hangingPunct="0"/>
            <a:r>
              <a:rPr lang="en-US" dirty="0" smtClean="0">
                <a:solidFill>
                  <a:srgbClr val="000000"/>
                </a:solidFill>
              </a:rPr>
              <a:t>Impact </a:t>
            </a:r>
            <a:r>
              <a:rPr lang="en-US" dirty="0">
                <a:solidFill>
                  <a:srgbClr val="000000"/>
                </a:solidFill>
              </a:rPr>
              <a:t>Under-predicted.</a:t>
            </a:r>
          </a:p>
        </p:txBody>
      </p:sp>
      <p:sp>
        <p:nvSpPr>
          <p:cNvPr id="17413" name="Left Arrow 4"/>
          <p:cNvSpPr>
            <a:spLocks noChangeArrowheads="1"/>
          </p:cNvSpPr>
          <p:nvPr/>
        </p:nvSpPr>
        <p:spPr bwMode="auto">
          <a:xfrm>
            <a:off x="5486400" y="152400"/>
            <a:ext cx="457200" cy="533400"/>
          </a:xfrm>
          <a:prstGeom prst="lef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 sz="2400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17414" name="Left Arrow 9"/>
          <p:cNvSpPr>
            <a:spLocks noChangeArrowheads="1"/>
          </p:cNvSpPr>
          <p:nvPr/>
        </p:nvSpPr>
        <p:spPr bwMode="auto">
          <a:xfrm flipH="1">
            <a:off x="3200400" y="3886200"/>
            <a:ext cx="457200" cy="533400"/>
          </a:xfrm>
          <a:prstGeom prst="lef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 sz="2400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71672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1" name="Picture 3" descr="sandy1027a_cone_codar_glider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23"/>
          <a:stretch/>
        </p:blipFill>
        <p:spPr bwMode="auto">
          <a:xfrm>
            <a:off x="0" y="0"/>
            <a:ext cx="9144000" cy="621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2" name="TextBox 2"/>
          <p:cNvSpPr txBox="1">
            <a:spLocks noChangeArrowheads="1"/>
          </p:cNvSpPr>
          <p:nvPr/>
        </p:nvSpPr>
        <p:spPr bwMode="auto">
          <a:xfrm>
            <a:off x="2133600" y="0"/>
            <a:ext cx="6629400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600" b="1" dirty="0" smtClean="0">
                <a:solidFill>
                  <a:srgbClr val="FFFF00"/>
                </a:solidFill>
                <a:latin typeface="Times New Roman"/>
                <a:cs typeface="Times New Roman"/>
              </a:rPr>
              <a:t>Superstorm Sandy: 2 Days Before Landfall</a:t>
            </a:r>
            <a:endParaRPr lang="en-US" sz="2600" b="1" dirty="0">
              <a:solidFill>
                <a:srgbClr val="FFFF00"/>
              </a:solidFill>
              <a:latin typeface="Times New Roman"/>
              <a:cs typeface="Times New Roman"/>
            </a:endParaRPr>
          </a:p>
        </p:txBody>
      </p:sp>
      <p:pic>
        <p:nvPicPr>
          <p:cNvPr id="4" name="Picture 7" descr="RU23_temp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5" r="5105"/>
          <a:stretch/>
        </p:blipFill>
        <p:spPr bwMode="auto">
          <a:xfrm>
            <a:off x="4909705" y="4495800"/>
            <a:ext cx="4208895" cy="17526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Connector 5"/>
          <p:cNvCxnSpPr/>
          <p:nvPr/>
        </p:nvCxnSpPr>
        <p:spPr bwMode="auto">
          <a:xfrm flipV="1">
            <a:off x="6134100" y="4724400"/>
            <a:ext cx="0" cy="91440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5" name="Picture 1" descr="sandy1028b_radar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1"/>
          <a:stretch/>
        </p:blipFill>
        <p:spPr bwMode="auto">
          <a:xfrm>
            <a:off x="0" y="0"/>
            <a:ext cx="9144000" cy="6248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2"/>
          <p:cNvSpPr txBox="1">
            <a:spLocks noChangeArrowheads="1"/>
          </p:cNvSpPr>
          <p:nvPr/>
        </p:nvSpPr>
        <p:spPr bwMode="auto">
          <a:xfrm>
            <a:off x="2133600" y="0"/>
            <a:ext cx="6629400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600" b="1" dirty="0" smtClean="0">
                <a:solidFill>
                  <a:srgbClr val="FFFF00"/>
                </a:solidFill>
                <a:latin typeface="Times New Roman"/>
                <a:cs typeface="Times New Roman"/>
              </a:rPr>
              <a:t>Superstorm Sandy: 1 Day Before Landfall</a:t>
            </a:r>
            <a:endParaRPr lang="en-US" sz="2600" b="1" dirty="0">
              <a:solidFill>
                <a:srgbClr val="FFFF00"/>
              </a:solidFill>
              <a:latin typeface="Times New Roman"/>
              <a:cs typeface="Times New Roman"/>
            </a:endParaRPr>
          </a:p>
        </p:txBody>
      </p:sp>
      <p:pic>
        <p:nvPicPr>
          <p:cNvPr id="7" name="Picture 7" descr="RU23_temp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5" r="5105"/>
          <a:stretch/>
        </p:blipFill>
        <p:spPr bwMode="auto">
          <a:xfrm>
            <a:off x="4909705" y="4495800"/>
            <a:ext cx="4208895" cy="17526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Straight Connector 7"/>
          <p:cNvCxnSpPr/>
          <p:nvPr/>
        </p:nvCxnSpPr>
        <p:spPr bwMode="auto">
          <a:xfrm flipV="1">
            <a:off x="6451600" y="4711700"/>
            <a:ext cx="0" cy="91440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09" name="Picture 1" descr="sandy1029c_MAB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1"/>
          <a:stretch/>
        </p:blipFill>
        <p:spPr bwMode="auto">
          <a:xfrm>
            <a:off x="0" y="0"/>
            <a:ext cx="9144000" cy="624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2"/>
          <p:cNvSpPr txBox="1">
            <a:spLocks noChangeArrowheads="1"/>
          </p:cNvSpPr>
          <p:nvPr/>
        </p:nvSpPr>
        <p:spPr bwMode="auto">
          <a:xfrm>
            <a:off x="1828800" y="0"/>
            <a:ext cx="6629400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600" b="1" dirty="0" smtClean="0">
                <a:solidFill>
                  <a:srgbClr val="FFFF00"/>
                </a:solidFill>
                <a:latin typeface="Times New Roman"/>
                <a:cs typeface="Times New Roman"/>
              </a:rPr>
              <a:t>Superstorm Sandy: Morning Before Landfall</a:t>
            </a:r>
            <a:endParaRPr lang="en-US" sz="2600" b="1" dirty="0">
              <a:solidFill>
                <a:srgbClr val="FFFF00"/>
              </a:solidFill>
              <a:latin typeface="Times New Roman"/>
              <a:cs typeface="Times New Roman"/>
            </a:endParaRPr>
          </a:p>
        </p:txBody>
      </p:sp>
      <p:pic>
        <p:nvPicPr>
          <p:cNvPr id="7" name="Picture 7" descr="RU23_temp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5" r="5105"/>
          <a:stretch/>
        </p:blipFill>
        <p:spPr bwMode="auto">
          <a:xfrm>
            <a:off x="4909705" y="4495800"/>
            <a:ext cx="4208895" cy="17526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Connector 5"/>
          <p:cNvCxnSpPr/>
          <p:nvPr/>
        </p:nvCxnSpPr>
        <p:spPr bwMode="auto">
          <a:xfrm flipV="1">
            <a:off x="6604000" y="4724400"/>
            <a:ext cx="0" cy="91440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3" name="Picture 1" descr="sandy1029f_landfall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61"/>
          <a:stretch/>
        </p:blipFill>
        <p:spPr bwMode="auto">
          <a:xfrm>
            <a:off x="-1" y="0"/>
            <a:ext cx="9144001" cy="624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2"/>
          <p:cNvSpPr txBox="1">
            <a:spLocks noChangeArrowheads="1"/>
          </p:cNvSpPr>
          <p:nvPr/>
        </p:nvSpPr>
        <p:spPr bwMode="auto">
          <a:xfrm>
            <a:off x="1828800" y="0"/>
            <a:ext cx="6629400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600" b="1" dirty="0" smtClean="0">
                <a:solidFill>
                  <a:srgbClr val="FFFF00"/>
                </a:solidFill>
                <a:latin typeface="Times New Roman"/>
                <a:cs typeface="Times New Roman"/>
              </a:rPr>
              <a:t>Superstorm Sandy: Landfall (20:00 Local)</a:t>
            </a:r>
            <a:endParaRPr lang="en-US" sz="2600" b="1" dirty="0">
              <a:solidFill>
                <a:srgbClr val="FFFF00"/>
              </a:solidFill>
              <a:latin typeface="Times New Roman"/>
              <a:cs typeface="Times New Roman"/>
            </a:endParaRPr>
          </a:p>
        </p:txBody>
      </p:sp>
      <p:pic>
        <p:nvPicPr>
          <p:cNvPr id="8" name="Picture 7" descr="RU23_temp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5" r="5105"/>
          <a:stretch/>
        </p:blipFill>
        <p:spPr bwMode="auto">
          <a:xfrm>
            <a:off x="0" y="4495800"/>
            <a:ext cx="4208895" cy="17526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/>
          <p:cNvCxnSpPr/>
          <p:nvPr/>
        </p:nvCxnSpPr>
        <p:spPr bwMode="auto">
          <a:xfrm flipV="1">
            <a:off x="1872095" y="4724400"/>
            <a:ext cx="0" cy="91440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TextBox 2"/>
          <p:cNvSpPr txBox="1">
            <a:spLocks noChangeArrowheads="1"/>
          </p:cNvSpPr>
          <p:nvPr/>
        </p:nvSpPr>
        <p:spPr bwMode="auto">
          <a:xfrm>
            <a:off x="5334000" y="2857496"/>
            <a:ext cx="9906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400">
                <a:solidFill>
                  <a:schemeClr val="bg1"/>
                </a:solidFill>
              </a:rPr>
              <a:t>Vessels - </a:t>
            </a:r>
          </a:p>
          <a:p>
            <a:endParaRPr lang="en-US" sz="1400">
              <a:solidFill>
                <a:schemeClr val="bg1"/>
              </a:solidFill>
            </a:endParaRPr>
          </a:p>
          <a:p>
            <a:r>
              <a:rPr lang="en-US" sz="1400">
                <a:solidFill>
                  <a:schemeClr val="bg1"/>
                </a:solidFill>
              </a:rPr>
              <a:t>Satellite</a:t>
            </a:r>
          </a:p>
        </p:txBody>
      </p:sp>
      <p:sp>
        <p:nvSpPr>
          <p:cNvPr id="19460" name="TextBox 7"/>
          <p:cNvSpPr txBox="1">
            <a:spLocks noChangeArrowheads="1"/>
          </p:cNvSpPr>
          <p:nvPr/>
        </p:nvSpPr>
        <p:spPr bwMode="auto">
          <a:xfrm>
            <a:off x="6027738" y="3640128"/>
            <a:ext cx="1492250" cy="290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200">
                <a:solidFill>
                  <a:schemeClr val="bg1"/>
                </a:solidFill>
              </a:rPr>
              <a:t>Satellite</a:t>
            </a:r>
          </a:p>
        </p:txBody>
      </p:sp>
      <p:sp>
        <p:nvSpPr>
          <p:cNvPr id="19461" name="TextBox 8"/>
          <p:cNvSpPr txBox="1">
            <a:spLocks noChangeArrowheads="1"/>
          </p:cNvSpPr>
          <p:nvPr/>
        </p:nvSpPr>
        <p:spPr bwMode="auto">
          <a:xfrm>
            <a:off x="6027738" y="3959215"/>
            <a:ext cx="1177925" cy="29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200">
                <a:solidFill>
                  <a:schemeClr val="bg1"/>
                </a:solidFill>
              </a:rPr>
              <a:t>Ships/ Vessels</a:t>
            </a:r>
          </a:p>
        </p:txBody>
      </p:sp>
      <p:sp>
        <p:nvSpPr>
          <p:cNvPr id="19462" name="TextBox 9"/>
          <p:cNvSpPr txBox="1">
            <a:spLocks noChangeArrowheads="1"/>
          </p:cNvSpPr>
          <p:nvPr/>
        </p:nvSpPr>
        <p:spPr bwMode="auto">
          <a:xfrm>
            <a:off x="6027738" y="4278303"/>
            <a:ext cx="1100137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200">
                <a:solidFill>
                  <a:schemeClr val="bg1"/>
                </a:solidFill>
              </a:rPr>
              <a:t>REMUS</a:t>
            </a:r>
          </a:p>
        </p:txBody>
      </p:sp>
      <p:sp>
        <p:nvSpPr>
          <p:cNvPr id="19463" name="TextBox 10"/>
          <p:cNvSpPr txBox="1">
            <a:spLocks noChangeArrowheads="1"/>
          </p:cNvSpPr>
          <p:nvPr/>
        </p:nvSpPr>
        <p:spPr bwMode="auto">
          <a:xfrm>
            <a:off x="6027738" y="4597390"/>
            <a:ext cx="863600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200">
                <a:solidFill>
                  <a:schemeClr val="bg1"/>
                </a:solidFill>
              </a:rPr>
              <a:t>Modeling</a:t>
            </a:r>
          </a:p>
        </p:txBody>
      </p:sp>
      <p:sp>
        <p:nvSpPr>
          <p:cNvPr id="19464" name="TextBox 11"/>
          <p:cNvSpPr txBox="1">
            <a:spLocks noChangeArrowheads="1"/>
          </p:cNvSpPr>
          <p:nvPr/>
        </p:nvSpPr>
        <p:spPr bwMode="auto">
          <a:xfrm>
            <a:off x="6027738" y="4916478"/>
            <a:ext cx="1020762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200">
                <a:solidFill>
                  <a:schemeClr val="bg1"/>
                </a:solidFill>
              </a:rPr>
              <a:t>Leadership</a:t>
            </a:r>
          </a:p>
        </p:txBody>
      </p:sp>
      <p:sp>
        <p:nvSpPr>
          <p:cNvPr id="19465" name="TextBox 12"/>
          <p:cNvSpPr txBox="1">
            <a:spLocks noChangeArrowheads="1"/>
          </p:cNvSpPr>
          <p:nvPr/>
        </p:nvSpPr>
        <p:spPr bwMode="auto">
          <a:xfrm>
            <a:off x="7440613" y="3640128"/>
            <a:ext cx="708025" cy="290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200">
                <a:solidFill>
                  <a:schemeClr val="bg1"/>
                </a:solidFill>
              </a:rPr>
              <a:t>CODAR</a:t>
            </a:r>
          </a:p>
        </p:txBody>
      </p:sp>
      <p:sp>
        <p:nvSpPr>
          <p:cNvPr id="19466" name="TextBox 13"/>
          <p:cNvSpPr txBox="1">
            <a:spLocks noChangeArrowheads="1"/>
          </p:cNvSpPr>
          <p:nvPr/>
        </p:nvSpPr>
        <p:spPr bwMode="auto">
          <a:xfrm>
            <a:off x="7440613" y="3959215"/>
            <a:ext cx="708025" cy="29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200">
                <a:solidFill>
                  <a:schemeClr val="bg1"/>
                </a:solidFill>
              </a:rPr>
              <a:t>Glider</a:t>
            </a:r>
          </a:p>
        </p:txBody>
      </p:sp>
      <p:sp>
        <p:nvSpPr>
          <p:cNvPr id="19467" name="TextBox 14"/>
          <p:cNvSpPr txBox="1">
            <a:spLocks noChangeArrowheads="1"/>
          </p:cNvSpPr>
          <p:nvPr/>
        </p:nvSpPr>
        <p:spPr bwMode="auto">
          <a:xfrm>
            <a:off x="7440613" y="4278303"/>
            <a:ext cx="787400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Data Vis.</a:t>
            </a:r>
          </a:p>
        </p:txBody>
      </p:sp>
      <p:sp>
        <p:nvSpPr>
          <p:cNvPr id="19468" name="TextBox 15"/>
          <p:cNvSpPr txBox="1">
            <a:spLocks noChangeArrowheads="1"/>
          </p:cNvSpPr>
          <p:nvPr/>
        </p:nvSpPr>
        <p:spPr bwMode="auto">
          <a:xfrm>
            <a:off x="7440613" y="4597390"/>
            <a:ext cx="708025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200">
                <a:solidFill>
                  <a:schemeClr val="bg1"/>
                </a:solidFill>
              </a:rPr>
              <a:t>Security</a:t>
            </a:r>
          </a:p>
        </p:txBody>
      </p:sp>
      <p:sp>
        <p:nvSpPr>
          <p:cNvPr id="19469" name="TextBox 16"/>
          <p:cNvSpPr txBox="1">
            <a:spLocks noChangeArrowheads="1"/>
          </p:cNvSpPr>
          <p:nvPr/>
        </p:nvSpPr>
        <p:spPr bwMode="auto">
          <a:xfrm>
            <a:off x="7440613" y="4916478"/>
            <a:ext cx="865187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200">
                <a:solidFill>
                  <a:schemeClr val="bg1"/>
                </a:solidFill>
              </a:rPr>
              <a:t>Education</a:t>
            </a:r>
          </a:p>
        </p:txBody>
      </p:sp>
      <p:sp>
        <p:nvSpPr>
          <p:cNvPr id="18" name="Rectangle 17"/>
          <p:cNvSpPr/>
          <p:nvPr/>
        </p:nvSpPr>
        <p:spPr>
          <a:xfrm>
            <a:off x="5791200" y="3481378"/>
            <a:ext cx="2436813" cy="183356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19472" name="Picture 18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34963" y="2943221"/>
            <a:ext cx="3500437" cy="3055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2058" y="778935"/>
            <a:ext cx="2702628" cy="109220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outerShdw blurRad="63500" dist="50800" algn="ctr" rotWithShape="0">
              <a:srgbClr val="000000">
                <a:alpha val="20999"/>
              </a:srgbClr>
            </a:outerShdw>
          </a:effectLst>
        </p:spPr>
      </p:pic>
      <p:sp>
        <p:nvSpPr>
          <p:cNvPr id="19479" name="TextBox 30"/>
          <p:cNvSpPr txBox="1">
            <a:spLocks noChangeArrowheads="1"/>
          </p:cNvSpPr>
          <p:nvPr/>
        </p:nvSpPr>
        <p:spPr bwMode="auto">
          <a:xfrm>
            <a:off x="2924175" y="762000"/>
            <a:ext cx="210502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dirty="0"/>
              <a:t>International Component</a:t>
            </a:r>
          </a:p>
        </p:txBody>
      </p:sp>
      <p:sp>
        <p:nvSpPr>
          <p:cNvPr id="19480" name="TextBox 31"/>
          <p:cNvSpPr txBox="1">
            <a:spLocks noChangeArrowheads="1"/>
          </p:cNvSpPr>
          <p:nvPr/>
        </p:nvSpPr>
        <p:spPr bwMode="auto">
          <a:xfrm>
            <a:off x="2590800" y="1981200"/>
            <a:ext cx="231457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dirty="0"/>
              <a:t>National Component</a:t>
            </a:r>
          </a:p>
        </p:txBody>
      </p:sp>
      <p:sp>
        <p:nvSpPr>
          <p:cNvPr id="19481" name="TextBox 32"/>
          <p:cNvSpPr txBox="1">
            <a:spLocks noChangeArrowheads="1"/>
          </p:cNvSpPr>
          <p:nvPr/>
        </p:nvSpPr>
        <p:spPr bwMode="auto">
          <a:xfrm>
            <a:off x="825500" y="2209800"/>
            <a:ext cx="20701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dirty="0"/>
              <a:t>Regional Component</a:t>
            </a:r>
          </a:p>
        </p:txBody>
      </p:sp>
      <p:sp>
        <p:nvSpPr>
          <p:cNvPr id="19482" name="TextBox 33"/>
          <p:cNvSpPr txBox="1">
            <a:spLocks noChangeArrowheads="1"/>
          </p:cNvSpPr>
          <p:nvPr/>
        </p:nvSpPr>
        <p:spPr bwMode="auto">
          <a:xfrm>
            <a:off x="0" y="0"/>
            <a:ext cx="9144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 b="1" dirty="0"/>
              <a:t>U.S. Integrated Ocean Observing </a:t>
            </a:r>
            <a:r>
              <a:rPr lang="en-US" sz="2800" b="1" dirty="0" smtClean="0"/>
              <a:t>System (IOOS)</a:t>
            </a:r>
            <a:endParaRPr lang="en-US" sz="2800" b="1" dirty="0"/>
          </a:p>
        </p:txBody>
      </p:sp>
      <p:sp>
        <p:nvSpPr>
          <p:cNvPr id="35" name="Right Arrow 34"/>
          <p:cNvSpPr/>
          <p:nvPr/>
        </p:nvSpPr>
        <p:spPr>
          <a:xfrm>
            <a:off x="3040063" y="1552571"/>
            <a:ext cx="979487" cy="282575"/>
          </a:xfrm>
          <a:prstGeom prst="right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bg1"/>
              </a:solidFill>
            </a:endParaRPr>
          </a:p>
        </p:txBody>
      </p:sp>
      <p:sp>
        <p:nvSpPr>
          <p:cNvPr id="36" name="Right Arrow 35"/>
          <p:cNvSpPr/>
          <p:nvPr/>
        </p:nvSpPr>
        <p:spPr>
          <a:xfrm rot="1837255">
            <a:off x="3530600" y="2882896"/>
            <a:ext cx="977900" cy="239713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7" name="Right Arrow 36"/>
          <p:cNvSpPr/>
          <p:nvPr/>
        </p:nvSpPr>
        <p:spPr>
          <a:xfrm rot="5400000">
            <a:off x="196057" y="2518565"/>
            <a:ext cx="977900" cy="280987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9486" name="TextBox 37"/>
          <p:cNvSpPr txBox="1">
            <a:spLocks noChangeArrowheads="1"/>
          </p:cNvSpPr>
          <p:nvPr/>
        </p:nvSpPr>
        <p:spPr bwMode="auto">
          <a:xfrm>
            <a:off x="4572000" y="2514600"/>
            <a:ext cx="4572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i="1" dirty="0" smtClean="0"/>
              <a:t>Globally Coordinated Initiatives</a:t>
            </a:r>
            <a:endParaRPr lang="en-US" i="1" dirty="0"/>
          </a:p>
        </p:txBody>
      </p:sp>
      <p:sp>
        <p:nvSpPr>
          <p:cNvPr id="19487" name="TextBox 38"/>
          <p:cNvSpPr txBox="1">
            <a:spLocks noChangeArrowheads="1"/>
          </p:cNvSpPr>
          <p:nvPr/>
        </p:nvSpPr>
        <p:spPr bwMode="auto">
          <a:xfrm>
            <a:off x="4953000" y="5715000"/>
            <a:ext cx="375653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i="1" dirty="0" smtClean="0"/>
              <a:t>17 U.S. Federal </a:t>
            </a:r>
            <a:r>
              <a:rPr lang="en-US" i="1" dirty="0"/>
              <a:t>Agencies</a:t>
            </a:r>
          </a:p>
        </p:txBody>
      </p:sp>
      <p:sp>
        <p:nvSpPr>
          <p:cNvPr id="19488" name="TextBox 39"/>
          <p:cNvSpPr txBox="1">
            <a:spLocks noChangeArrowheads="1"/>
          </p:cNvSpPr>
          <p:nvPr/>
        </p:nvSpPr>
        <p:spPr bwMode="auto">
          <a:xfrm>
            <a:off x="257175" y="5786735"/>
            <a:ext cx="368259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i="1" dirty="0"/>
              <a:t>11 Regional Associations</a:t>
            </a:r>
          </a:p>
        </p:txBody>
      </p:sp>
      <p:pic>
        <p:nvPicPr>
          <p:cNvPr id="2" name="Picture 1" descr="BOEMRE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3556" y="4533049"/>
            <a:ext cx="597477" cy="597477"/>
          </a:xfrm>
          <a:prstGeom prst="rect">
            <a:avLst/>
          </a:prstGeom>
        </p:spPr>
      </p:pic>
      <p:pic>
        <p:nvPicPr>
          <p:cNvPr id="3" name="Picture 2" descr="CSREES.gi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5670" y="5194997"/>
            <a:ext cx="543598" cy="543598"/>
          </a:xfrm>
          <a:prstGeom prst="rect">
            <a:avLst/>
          </a:prstGeom>
        </p:spPr>
      </p:pic>
      <p:pic>
        <p:nvPicPr>
          <p:cNvPr id="4" name="Picture 3" descr="DOE.gi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0836" y="3782552"/>
            <a:ext cx="615757" cy="615757"/>
          </a:xfrm>
          <a:prstGeom prst="rect">
            <a:avLst/>
          </a:prstGeom>
        </p:spPr>
      </p:pic>
      <p:pic>
        <p:nvPicPr>
          <p:cNvPr id="5" name="Picture 4" descr="DOS.gi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4877" y="4531269"/>
            <a:ext cx="583045" cy="583045"/>
          </a:xfrm>
          <a:prstGeom prst="rect">
            <a:avLst/>
          </a:prstGeom>
        </p:spPr>
      </p:pic>
      <p:pic>
        <p:nvPicPr>
          <p:cNvPr id="6" name="Picture 5" descr="DOT.gi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5138" y="4527378"/>
            <a:ext cx="589779" cy="589779"/>
          </a:xfrm>
          <a:prstGeom prst="rect">
            <a:avLst/>
          </a:prstGeom>
        </p:spPr>
      </p:pic>
      <p:pic>
        <p:nvPicPr>
          <p:cNvPr id="7" name="Picture 6" descr="EPA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6517" y="4501208"/>
            <a:ext cx="595552" cy="595552"/>
          </a:xfrm>
          <a:prstGeom prst="rect">
            <a:avLst/>
          </a:prstGeom>
        </p:spPr>
      </p:pic>
      <p:pic>
        <p:nvPicPr>
          <p:cNvPr id="8" name="Picture 7" descr="FDA.gif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3613" y="4596990"/>
            <a:ext cx="977013" cy="394469"/>
          </a:xfrm>
          <a:prstGeom prst="rect">
            <a:avLst/>
          </a:prstGeom>
        </p:spPr>
      </p:pic>
      <p:pic>
        <p:nvPicPr>
          <p:cNvPr id="9" name="Picture 8" descr="JCS.gif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0458" y="5180076"/>
            <a:ext cx="562845" cy="562845"/>
          </a:xfrm>
          <a:prstGeom prst="rect">
            <a:avLst/>
          </a:prstGeom>
        </p:spPr>
      </p:pic>
      <p:pic>
        <p:nvPicPr>
          <p:cNvPr id="10" name="Picture 9" descr="MMC.gif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0290" y="5168005"/>
            <a:ext cx="596516" cy="596516"/>
          </a:xfrm>
          <a:prstGeom prst="rect">
            <a:avLst/>
          </a:prstGeom>
        </p:spPr>
      </p:pic>
      <p:pic>
        <p:nvPicPr>
          <p:cNvPr id="11" name="Picture 10" descr="NASA.png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0404" y="3076306"/>
            <a:ext cx="693690" cy="693690"/>
          </a:xfrm>
          <a:prstGeom prst="rect">
            <a:avLst/>
          </a:prstGeom>
        </p:spPr>
      </p:pic>
      <p:pic>
        <p:nvPicPr>
          <p:cNvPr id="12" name="Picture 11" descr="NOAA.png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7849" y="3109982"/>
            <a:ext cx="626342" cy="626342"/>
          </a:xfrm>
          <a:prstGeom prst="rect">
            <a:avLst/>
          </a:prstGeom>
        </p:spPr>
      </p:pic>
      <p:pic>
        <p:nvPicPr>
          <p:cNvPr id="13" name="Picture 12" descr="NSF.png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4439" y="3130573"/>
            <a:ext cx="593629" cy="593629"/>
          </a:xfrm>
          <a:prstGeom prst="rect">
            <a:avLst/>
          </a:prstGeom>
        </p:spPr>
      </p:pic>
      <p:pic>
        <p:nvPicPr>
          <p:cNvPr id="14" name="Picture 13" descr="ONR.gif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4404" y="3139869"/>
            <a:ext cx="1234403" cy="554537"/>
          </a:xfrm>
          <a:prstGeom prst="rect">
            <a:avLst/>
          </a:prstGeom>
        </p:spPr>
      </p:pic>
      <p:pic>
        <p:nvPicPr>
          <p:cNvPr id="15" name="Picture 14" descr="USACE.gif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3594" y="3759888"/>
            <a:ext cx="691765" cy="691765"/>
          </a:xfrm>
          <a:prstGeom prst="rect">
            <a:avLst/>
          </a:prstGeom>
        </p:spPr>
      </p:pic>
      <p:pic>
        <p:nvPicPr>
          <p:cNvPr id="16" name="Picture 15" descr="USARC.gif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2914" y="3817089"/>
            <a:ext cx="608063" cy="608063"/>
          </a:xfrm>
          <a:prstGeom prst="rect">
            <a:avLst/>
          </a:prstGeom>
        </p:spPr>
      </p:pic>
      <p:pic>
        <p:nvPicPr>
          <p:cNvPr id="17" name="Picture 16" descr="USCG.gif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9913" y="3785054"/>
            <a:ext cx="623455" cy="623455"/>
          </a:xfrm>
          <a:prstGeom prst="rect">
            <a:avLst/>
          </a:prstGeom>
        </p:spPr>
      </p:pic>
      <p:pic>
        <p:nvPicPr>
          <p:cNvPr id="19" name="Picture 18" descr="USGS.gif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9774" y="5265951"/>
            <a:ext cx="1250394" cy="459894"/>
          </a:xfrm>
          <a:prstGeom prst="rect">
            <a:avLst/>
          </a:prstGeom>
        </p:spPr>
      </p:pic>
      <p:pic>
        <p:nvPicPr>
          <p:cNvPr id="45" name="Picture 44" descr="Screen shot 2011-11-15 at 4.08.34 AM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0" y="6233973"/>
            <a:ext cx="9144000" cy="642277"/>
          </a:xfrm>
          <a:prstGeom prst="rect">
            <a:avLst/>
          </a:prstGeom>
        </p:spPr>
      </p:pic>
      <p:sp>
        <p:nvSpPr>
          <p:cNvPr id="46" name="TextBox 45"/>
          <p:cNvSpPr txBox="1"/>
          <p:nvPr/>
        </p:nvSpPr>
        <p:spPr>
          <a:xfrm>
            <a:off x="7021287" y="6313712"/>
            <a:ext cx="19543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</a:rPr>
              <a:t>http://</a:t>
            </a:r>
            <a:r>
              <a:rPr lang="en-US" sz="2000" b="1" dirty="0" err="1" smtClean="0">
                <a:solidFill>
                  <a:schemeClr val="bg1"/>
                </a:solidFill>
              </a:rPr>
              <a:t>ioos.gov</a:t>
            </a:r>
            <a:endParaRPr lang="en-US" sz="2000" b="1" dirty="0">
              <a:solidFill>
                <a:schemeClr val="bg1"/>
              </a:solidFill>
            </a:endParaRPr>
          </a:p>
        </p:txBody>
      </p:sp>
      <p:pic>
        <p:nvPicPr>
          <p:cNvPr id="47" name="Picture 46" descr="Screen shot 2012-07-12 at 2.33.23 AM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5257800" y="515758"/>
            <a:ext cx="3345314" cy="2075042"/>
          </a:xfrm>
          <a:prstGeom prst="rect">
            <a:avLst/>
          </a:prstGeom>
        </p:spPr>
      </p:pic>
      <p:sp>
        <p:nvSpPr>
          <p:cNvPr id="48" name="TextBox 47"/>
          <p:cNvSpPr txBox="1"/>
          <p:nvPr/>
        </p:nvSpPr>
        <p:spPr>
          <a:xfrm>
            <a:off x="2286000" y="6320135"/>
            <a:ext cx="43074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Supports Science &amp; Decisions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9657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7" name="Picture 3" descr="nj coas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1500"/>
            <a:ext cx="9144000" cy="569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5058" name="Group 4"/>
          <p:cNvGrpSpPr>
            <a:grpSpLocks/>
          </p:cNvGrpSpPr>
          <p:nvPr/>
        </p:nvGrpSpPr>
        <p:grpSpPr bwMode="auto">
          <a:xfrm>
            <a:off x="0" y="762000"/>
            <a:ext cx="2438400" cy="3429000"/>
            <a:chOff x="7148643" y="2590800"/>
            <a:chExt cx="1675173" cy="2209800"/>
          </a:xfrm>
        </p:grpSpPr>
        <p:pic>
          <p:nvPicPr>
            <p:cNvPr id="6" name="Picture 6" descr="http://farm9.staticflickr.com/8345/8180737108_7f826208c7_c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148643" y="2590800"/>
              <a:ext cx="1675173" cy="22098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45065" name="TextBox 6"/>
            <p:cNvSpPr txBox="1">
              <a:spLocks noChangeArrowheads="1"/>
            </p:cNvSpPr>
            <p:nvPr/>
          </p:nvSpPr>
          <p:spPr bwMode="auto">
            <a:xfrm>
              <a:off x="8001000" y="2590800"/>
              <a:ext cx="697862" cy="2727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600" b="1">
                  <a:solidFill>
                    <a:srgbClr val="000000"/>
                  </a:solidFill>
                </a:rPr>
                <a:t>Keyport</a:t>
              </a:r>
            </a:p>
          </p:txBody>
        </p:sp>
        <p:sp>
          <p:nvSpPr>
            <p:cNvPr id="45066" name="TextBox 7"/>
            <p:cNvSpPr txBox="1">
              <a:spLocks noChangeArrowheads="1"/>
            </p:cNvSpPr>
            <p:nvPr/>
          </p:nvSpPr>
          <p:spPr bwMode="auto">
            <a:xfrm>
              <a:off x="7315200" y="2743200"/>
              <a:ext cx="282450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600" b="1">
                  <a:solidFill>
                    <a:srgbClr val="FFFF00"/>
                  </a:solidFill>
                </a:rPr>
                <a:t>S</a:t>
              </a:r>
            </a:p>
          </p:txBody>
        </p:sp>
        <p:sp>
          <p:nvSpPr>
            <p:cNvPr id="45067" name="TextBox 8"/>
            <p:cNvSpPr txBox="1">
              <a:spLocks noChangeArrowheads="1"/>
            </p:cNvSpPr>
            <p:nvPr/>
          </p:nvSpPr>
          <p:spPr bwMode="auto">
            <a:xfrm>
              <a:off x="7391400" y="4114800"/>
              <a:ext cx="239168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600" b="1">
                  <a:solidFill>
                    <a:srgbClr val="FFFF00"/>
                  </a:solidFill>
                </a:rPr>
                <a:t>I</a:t>
              </a:r>
            </a:p>
          </p:txBody>
        </p:sp>
      </p:grpSp>
      <p:pic>
        <p:nvPicPr>
          <p:cNvPr id="10" name="Picture 2" descr="http://farm9.staticflickr.com/8484/8180752094_d292abd944_c.jpg"/>
          <p:cNvPicPr>
            <a:picLocks noChangeAspect="1" noChangeArrowheads="1"/>
          </p:cNvPicPr>
          <p:nvPr/>
        </p:nvPicPr>
        <p:blipFill>
          <a:blip r:embed="rId4" cstate="print"/>
          <a:srcRect l="8333" t="3738"/>
          <a:stretch>
            <a:fillRect/>
          </a:stretch>
        </p:blipFill>
        <p:spPr bwMode="auto">
          <a:xfrm>
            <a:off x="6161088" y="4514850"/>
            <a:ext cx="2971800" cy="23193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45060" name="Straight Arrow Connector 11"/>
          <p:cNvCxnSpPr>
            <a:cxnSpLocks noChangeShapeType="1"/>
          </p:cNvCxnSpPr>
          <p:nvPr/>
        </p:nvCxnSpPr>
        <p:spPr bwMode="auto">
          <a:xfrm flipH="1">
            <a:off x="5257800" y="3581400"/>
            <a:ext cx="1219200" cy="990600"/>
          </a:xfrm>
          <a:prstGeom prst="straightConnector1">
            <a:avLst/>
          </a:prstGeom>
          <a:noFill/>
          <a:ln w="9525">
            <a:solidFill>
              <a:schemeClr val="bg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5061" name="TextBox 15"/>
          <p:cNvSpPr txBox="1">
            <a:spLocks noChangeArrowheads="1"/>
          </p:cNvSpPr>
          <p:nvPr/>
        </p:nvSpPr>
        <p:spPr bwMode="auto">
          <a:xfrm>
            <a:off x="-228600" y="0"/>
            <a:ext cx="55626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2800" b="1" dirty="0">
                <a:solidFill>
                  <a:srgbClr val="0000FF"/>
                </a:solidFill>
                <a:latin typeface="Times New Roman"/>
                <a:cs typeface="Times New Roman"/>
              </a:rPr>
              <a:t>HF Radar Storm Damage</a:t>
            </a:r>
          </a:p>
        </p:txBody>
      </p:sp>
      <p:sp>
        <p:nvSpPr>
          <p:cNvPr id="45062" name="TextBox 16"/>
          <p:cNvSpPr txBox="1">
            <a:spLocks noChangeArrowheads="1"/>
          </p:cNvSpPr>
          <p:nvPr/>
        </p:nvSpPr>
        <p:spPr bwMode="auto">
          <a:xfrm>
            <a:off x="6934200" y="2362200"/>
            <a:ext cx="228600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b="1" dirty="0">
                <a:solidFill>
                  <a:srgbClr val="FFFFFF"/>
                </a:solidFill>
                <a:latin typeface="Times New Roman"/>
                <a:cs typeface="Times New Roman"/>
              </a:rPr>
              <a:t>HF Radar Shed floats 0.85 km across barrier island &amp; river </a:t>
            </a:r>
          </a:p>
        </p:txBody>
      </p:sp>
      <p:pic>
        <p:nvPicPr>
          <p:cNvPr id="45063" name="Picture 17" descr="image.jpe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762"/>
          <a:stretch>
            <a:fillRect/>
          </a:stretch>
        </p:blipFill>
        <p:spPr bwMode="auto">
          <a:xfrm>
            <a:off x="5092700" y="0"/>
            <a:ext cx="40513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132296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3" name="Picture 3" descr="Macintosh HD:Users:new_user:Desktop:irenenew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494338" cy="370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4" name="Picture 4" descr="Macintosh HD:Users:new_user:Desktop:sandy1029c_cloud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2590800"/>
            <a:ext cx="5486400" cy="3649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TextBox 5"/>
          <p:cNvSpPr txBox="1">
            <a:spLocks noChangeArrowheads="1"/>
          </p:cNvSpPr>
          <p:nvPr/>
        </p:nvSpPr>
        <p:spPr bwMode="auto">
          <a:xfrm>
            <a:off x="5486400" y="0"/>
            <a:ext cx="3657600" cy="24314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defRPr/>
            </a:pPr>
            <a:r>
              <a:rPr lang="en-US" b="1" dirty="0" smtClean="0"/>
              <a:t>Hurricane Irene</a:t>
            </a:r>
          </a:p>
          <a:p>
            <a:pPr algn="ctr">
              <a:defRPr/>
            </a:pPr>
            <a:r>
              <a:rPr lang="en-US" dirty="0" smtClean="0"/>
              <a:t>August </a:t>
            </a:r>
            <a:r>
              <a:rPr lang="en-US" dirty="0" smtClean="0"/>
              <a:t>28, </a:t>
            </a:r>
            <a:r>
              <a:rPr lang="en-US" dirty="0" smtClean="0"/>
              <a:t>2011</a:t>
            </a:r>
          </a:p>
          <a:p>
            <a:pPr algn="ctr">
              <a:defRPr/>
            </a:pPr>
            <a:endParaRPr lang="en-US" sz="800" dirty="0" smtClean="0"/>
          </a:p>
          <a:p>
            <a:pPr marL="342900" indent="-342900">
              <a:buFont typeface="Arial"/>
              <a:buChar char="•"/>
              <a:defRPr/>
            </a:pPr>
            <a:r>
              <a:rPr lang="en-US" dirty="0" smtClean="0">
                <a:solidFill>
                  <a:srgbClr val="FF0000"/>
                </a:solidFill>
              </a:rPr>
              <a:t>Strong Stratification</a:t>
            </a:r>
          </a:p>
          <a:p>
            <a:pPr marL="342900" indent="-342900">
              <a:buFont typeface="Arial"/>
              <a:buChar char="•"/>
              <a:defRPr/>
            </a:pPr>
            <a:r>
              <a:rPr lang="en-US" dirty="0" smtClean="0">
                <a:solidFill>
                  <a:srgbClr val="FF0000"/>
                </a:solidFill>
              </a:rPr>
              <a:t>Limited storm surge</a:t>
            </a:r>
            <a:endParaRPr lang="en-US" sz="800" dirty="0" smtClean="0">
              <a:solidFill>
                <a:srgbClr val="FF0000"/>
              </a:solidFill>
            </a:endParaRPr>
          </a:p>
          <a:p>
            <a:pPr marL="342900" indent="-342900">
              <a:buFont typeface="Arial"/>
              <a:buChar char="•"/>
              <a:defRPr/>
            </a:pPr>
            <a:r>
              <a:rPr lang="en-US" dirty="0" smtClean="0">
                <a:solidFill>
                  <a:srgbClr val="FF0000"/>
                </a:solidFill>
              </a:rPr>
              <a:t>Mixing cooled surface</a:t>
            </a:r>
          </a:p>
          <a:p>
            <a:pPr marL="342900" indent="-342900">
              <a:buFont typeface="Arial"/>
              <a:buChar char="•"/>
              <a:defRPr/>
            </a:pPr>
            <a:r>
              <a:rPr lang="en-US" dirty="0" smtClean="0">
                <a:solidFill>
                  <a:srgbClr val="FF0000"/>
                </a:solidFill>
              </a:rPr>
              <a:t>Limited intensity</a:t>
            </a:r>
          </a:p>
        </p:txBody>
      </p:sp>
      <p:sp>
        <p:nvSpPr>
          <p:cNvPr id="17412" name="TextBox 6"/>
          <p:cNvSpPr txBox="1">
            <a:spLocks noChangeArrowheads="1"/>
          </p:cNvSpPr>
          <p:nvPr/>
        </p:nvSpPr>
        <p:spPr bwMode="auto">
          <a:xfrm>
            <a:off x="0" y="3733800"/>
            <a:ext cx="3810000" cy="2923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defRPr/>
            </a:pPr>
            <a:r>
              <a:rPr lang="en-US" b="1" dirty="0" smtClean="0"/>
              <a:t>Hurricane Sandy</a:t>
            </a:r>
          </a:p>
          <a:p>
            <a:pPr algn="ctr">
              <a:defRPr/>
            </a:pPr>
            <a:r>
              <a:rPr lang="en-US" dirty="0" smtClean="0"/>
              <a:t>October 29, 2012</a:t>
            </a:r>
          </a:p>
          <a:p>
            <a:pPr algn="ctr">
              <a:defRPr/>
            </a:pPr>
            <a:endParaRPr lang="en-US" sz="800" dirty="0" smtClean="0"/>
          </a:p>
          <a:p>
            <a:pPr marL="342900" indent="-342900">
              <a:buFont typeface="Arial"/>
              <a:buChar char="•"/>
              <a:defRPr/>
            </a:pPr>
            <a:r>
              <a:rPr lang="en-US" dirty="0" smtClean="0">
                <a:solidFill>
                  <a:srgbClr val="FF0000"/>
                </a:solidFill>
              </a:rPr>
              <a:t>After fall transition</a:t>
            </a:r>
          </a:p>
          <a:p>
            <a:pPr marL="342900" indent="-342900">
              <a:buFont typeface="Arial"/>
              <a:buChar char="•"/>
              <a:defRPr/>
            </a:pPr>
            <a:r>
              <a:rPr lang="en-US" dirty="0" smtClean="0">
                <a:solidFill>
                  <a:srgbClr val="FF0000"/>
                </a:solidFill>
              </a:rPr>
              <a:t>Single layer ocean</a:t>
            </a:r>
          </a:p>
          <a:p>
            <a:pPr marL="342900" indent="-342900">
              <a:buFont typeface="Arial"/>
              <a:buChar char="•"/>
              <a:defRPr/>
            </a:pPr>
            <a:r>
              <a:rPr lang="en-US" dirty="0" smtClean="0">
                <a:solidFill>
                  <a:srgbClr val="FF0000"/>
                </a:solidFill>
              </a:rPr>
              <a:t>No mixing/cooling</a:t>
            </a:r>
          </a:p>
          <a:p>
            <a:pPr marL="342900" indent="-342900">
              <a:buFont typeface="Arial"/>
              <a:buChar char="•"/>
              <a:defRPr/>
            </a:pPr>
            <a:r>
              <a:rPr lang="en-US" dirty="0" smtClean="0">
                <a:solidFill>
                  <a:srgbClr val="FF0000"/>
                </a:solidFill>
              </a:rPr>
              <a:t>No escape for surge</a:t>
            </a:r>
          </a:p>
          <a:p>
            <a:pPr algn="ctr">
              <a:defRPr/>
            </a:pPr>
            <a:endParaRPr lang="en-US" sz="800" dirty="0" smtClean="0"/>
          </a:p>
          <a:p>
            <a:pPr algn="ctr">
              <a:defRPr/>
            </a:pPr>
            <a:endParaRPr lang="en-US" dirty="0" smtClean="0"/>
          </a:p>
        </p:txBody>
      </p:sp>
      <p:sp>
        <p:nvSpPr>
          <p:cNvPr id="54277" name="Left Arrow 4"/>
          <p:cNvSpPr>
            <a:spLocks noChangeArrowheads="1"/>
          </p:cNvSpPr>
          <p:nvPr/>
        </p:nvSpPr>
        <p:spPr bwMode="auto">
          <a:xfrm>
            <a:off x="5486400" y="152400"/>
            <a:ext cx="457200" cy="533400"/>
          </a:xfrm>
          <a:prstGeom prst="lef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4278" name="Left Arrow 9"/>
          <p:cNvSpPr>
            <a:spLocks noChangeArrowheads="1"/>
          </p:cNvSpPr>
          <p:nvPr/>
        </p:nvSpPr>
        <p:spPr bwMode="auto">
          <a:xfrm flipH="1">
            <a:off x="3200400" y="3886200"/>
            <a:ext cx="457200" cy="533400"/>
          </a:xfrm>
          <a:prstGeom prst="lef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4992227" y="6120136"/>
            <a:ext cx="2306040" cy="830997"/>
          </a:xfrm>
          <a:prstGeom prst="rect">
            <a:avLst/>
          </a:prstGeom>
          <a:solidFill>
            <a:srgbClr val="0000FF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$2.5 M Repair</a:t>
            </a:r>
          </a:p>
          <a:p>
            <a:r>
              <a:rPr lang="en-US" dirty="0" smtClean="0">
                <a:solidFill>
                  <a:srgbClr val="FFFFFF"/>
                </a:solidFill>
              </a:rPr>
              <a:t>$5.5 M Science</a:t>
            </a:r>
            <a:endParaRPr lang="en-US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yearly_coverage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9309" r="11396"/>
          <a:stretch/>
        </p:blipFill>
        <p:spPr>
          <a:xfrm>
            <a:off x="28226" y="1740353"/>
            <a:ext cx="4600222" cy="4351000"/>
          </a:xfrm>
          <a:prstGeom prst="rect">
            <a:avLst/>
          </a:prstGeom>
        </p:spPr>
      </p:pic>
      <p:pic>
        <p:nvPicPr>
          <p:cNvPr id="5" name="yearly_means_movie.mov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7"/>
          <a:srcRect l="15129" r="13734"/>
          <a:stretch/>
        </p:blipFill>
        <p:spPr>
          <a:xfrm>
            <a:off x="4530581" y="1448730"/>
            <a:ext cx="4481715" cy="4725066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Annual Coverage and Mean</a:t>
            </a:r>
            <a:br>
              <a:rPr lang="en-US" dirty="0" smtClean="0"/>
            </a:br>
            <a:r>
              <a:rPr lang="en-US" dirty="0" smtClean="0"/>
              <a:t>2006 to 2012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24109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4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5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ARACOOS_6km_grid_15bathy_150dis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700" y="673100"/>
            <a:ext cx="7324527" cy="549339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680308" y="117920"/>
            <a:ext cx="596329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Grid Points for USCG 80-80 Metric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5344270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Documents and Settings\RUCool\Desktop\progress_grid_oilsq080910CEDR.png"/>
          <p:cNvPicPr>
            <a:picLocks noChangeAspect="1"/>
          </p:cNvPicPr>
          <p:nvPr/>
        </p:nvPicPr>
        <p:blipFill>
          <a:blip r:embed="rId2" cstate="print"/>
          <a:srcRect l="14056" r="15637" b="3139"/>
          <a:stretch>
            <a:fillRect/>
          </a:stretch>
        </p:blipFill>
        <p:spPr bwMode="auto">
          <a:xfrm>
            <a:off x="1429366" y="-1368"/>
            <a:ext cx="6285268" cy="63627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 rot="2880000">
            <a:off x="3568700" y="3022600"/>
            <a:ext cx="1432604" cy="830997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4800" dirty="0" smtClean="0">
                <a:solidFill>
                  <a:srgbClr val="0000FF"/>
                </a:solidFill>
              </a:rPr>
              <a:t>2008</a:t>
            </a:r>
            <a:endParaRPr lang="en-US" sz="4800" dirty="0">
              <a:solidFill>
                <a:srgbClr val="0000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 rot="2880000">
            <a:off x="4953001" y="1541618"/>
            <a:ext cx="1432604" cy="830997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4800" dirty="0" smtClean="0">
                <a:solidFill>
                  <a:srgbClr val="FF0000"/>
                </a:solidFill>
              </a:rPr>
              <a:t>2009</a:t>
            </a:r>
            <a:endParaRPr lang="en-US" sz="4800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 rot="2880000">
            <a:off x="4356776" y="2351958"/>
            <a:ext cx="1432604" cy="830997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4800" dirty="0" smtClean="0">
                <a:solidFill>
                  <a:srgbClr val="008000"/>
                </a:solidFill>
              </a:rPr>
              <a:t>2010</a:t>
            </a:r>
            <a:endParaRPr lang="en-US" sz="4800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84344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6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>
            <a:spLocks noChangeArrowheads="1"/>
          </p:cNvSpPr>
          <p:nvPr/>
        </p:nvSpPr>
        <p:spPr bwMode="auto">
          <a:xfrm>
            <a:off x="0" y="0"/>
            <a:ext cx="5301451" cy="523220"/>
          </a:xfrm>
          <a:prstGeom prst="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 smtClean="0">
                <a:solidFill>
                  <a:srgbClr val="C0504D"/>
                </a:solidFill>
                <a:latin typeface="Times New Roman" charset="0"/>
                <a:cs typeface="Times New Roman" charset="0"/>
              </a:rPr>
              <a:t>U.S. National HF Radar Network</a:t>
            </a:r>
          </a:p>
        </p:txBody>
      </p:sp>
      <p:pic>
        <p:nvPicPr>
          <p:cNvPr id="3" name="Picture 5" descr="Screen shot 2010-05-02 at 10.00.18 PM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528694"/>
            <a:ext cx="4402667" cy="56710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7" descr="Screen shot 2010-05-02 at 10.12.15 PM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30725" y="609600"/>
            <a:ext cx="4613275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8"/>
          <p:cNvSpPr>
            <a:spLocks noChangeArrowheads="1"/>
          </p:cNvSpPr>
          <p:nvPr/>
        </p:nvSpPr>
        <p:spPr bwMode="auto">
          <a:xfrm>
            <a:off x="4648200" y="4114800"/>
            <a:ext cx="4495800" cy="203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en-US" sz="1800" i="1" dirty="0" smtClean="0">
                <a:solidFill>
                  <a:srgbClr val="000000"/>
                </a:solidFill>
                <a:latin typeface="Calibri"/>
                <a:ea typeface="+mn-ea"/>
                <a:cs typeface="+mn-cs"/>
              </a:rPr>
              <a:t>  Technician fully encumbered salary is</a:t>
            </a:r>
          </a:p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i="1" dirty="0" smtClean="0">
                <a:solidFill>
                  <a:srgbClr val="000000"/>
                </a:solidFill>
                <a:latin typeface="Calibri"/>
                <a:ea typeface="+mn-ea"/>
                <a:cs typeface="+mn-cs"/>
              </a:rPr>
              <a:t>   estimated at $130,000; </a:t>
            </a:r>
          </a:p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•"/>
            </a:pPr>
            <a:r>
              <a:rPr lang="en-US" sz="1800" i="1" dirty="0" smtClean="0">
                <a:solidFill>
                  <a:srgbClr val="000000"/>
                </a:solidFill>
                <a:latin typeface="Calibri"/>
                <a:ea typeface="+mn-ea"/>
                <a:cs typeface="+mn-cs"/>
              </a:rPr>
              <a:t> Purchase and deployment for DF </a:t>
            </a:r>
            <a:r>
              <a:rPr lang="en-US" sz="1800" i="1" dirty="0" err="1" smtClean="0">
                <a:solidFill>
                  <a:srgbClr val="000000"/>
                </a:solidFill>
                <a:latin typeface="Calibri"/>
                <a:ea typeface="+mn-ea"/>
                <a:cs typeface="+mn-cs"/>
              </a:rPr>
              <a:t>HFRs</a:t>
            </a:r>
            <a:r>
              <a:rPr lang="en-US" sz="1800" i="1" dirty="0" smtClean="0">
                <a:solidFill>
                  <a:srgbClr val="000000"/>
                </a:solidFill>
                <a:latin typeface="Calibri"/>
                <a:ea typeface="+mn-ea"/>
                <a:cs typeface="+mn-cs"/>
              </a:rPr>
              <a:t>,</a:t>
            </a:r>
          </a:p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i="1" dirty="0" smtClean="0">
                <a:solidFill>
                  <a:srgbClr val="000000"/>
                </a:solidFill>
                <a:latin typeface="Calibri"/>
                <a:ea typeface="+mn-ea"/>
                <a:cs typeface="+mn-cs"/>
              </a:rPr>
              <a:t>  LPA </a:t>
            </a:r>
            <a:r>
              <a:rPr lang="en-US" sz="1800" i="1" dirty="0" err="1" smtClean="0">
                <a:solidFill>
                  <a:srgbClr val="000000"/>
                </a:solidFill>
                <a:latin typeface="Calibri"/>
                <a:ea typeface="+mn-ea"/>
                <a:cs typeface="+mn-cs"/>
              </a:rPr>
              <a:t>HFRs</a:t>
            </a:r>
            <a:r>
              <a:rPr lang="en-US" sz="1800" i="1" dirty="0" smtClean="0">
                <a:solidFill>
                  <a:srgbClr val="000000"/>
                </a:solidFill>
                <a:latin typeface="Calibri"/>
                <a:ea typeface="+mn-ea"/>
                <a:cs typeface="+mn-cs"/>
              </a:rPr>
              <a:t> are $160,000 and $300,000,</a:t>
            </a:r>
          </a:p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i="1" dirty="0" smtClean="0">
                <a:solidFill>
                  <a:srgbClr val="000000"/>
                </a:solidFill>
                <a:latin typeface="Calibri"/>
                <a:ea typeface="+mn-ea"/>
                <a:cs typeface="+mn-cs"/>
              </a:rPr>
              <a:t>  respectively. </a:t>
            </a:r>
          </a:p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•"/>
            </a:pPr>
            <a:r>
              <a:rPr lang="en-US" sz="1800" i="1" dirty="0" smtClean="0">
                <a:solidFill>
                  <a:srgbClr val="000000"/>
                </a:solidFill>
                <a:latin typeface="Calibri"/>
                <a:ea typeface="+mn-ea"/>
                <a:cs typeface="+mn-cs"/>
              </a:rPr>
              <a:t> Two technicians for each 7 DF </a:t>
            </a:r>
            <a:r>
              <a:rPr lang="en-US" sz="1800" i="1" dirty="0" err="1" smtClean="0">
                <a:solidFill>
                  <a:srgbClr val="000000"/>
                </a:solidFill>
                <a:latin typeface="Calibri"/>
                <a:ea typeface="+mn-ea"/>
                <a:cs typeface="+mn-cs"/>
              </a:rPr>
              <a:t>HFRs</a:t>
            </a:r>
            <a:r>
              <a:rPr lang="en-US" sz="1800" i="1" dirty="0" smtClean="0">
                <a:solidFill>
                  <a:srgbClr val="000000"/>
                </a:solidFill>
                <a:latin typeface="Calibri"/>
                <a:ea typeface="+mn-ea"/>
                <a:cs typeface="+mn-cs"/>
              </a:rPr>
              <a:t>, </a:t>
            </a:r>
          </a:p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i="1" dirty="0" smtClean="0">
                <a:solidFill>
                  <a:srgbClr val="000000"/>
                </a:solidFill>
                <a:latin typeface="Calibri"/>
                <a:ea typeface="+mn-ea"/>
                <a:cs typeface="+mn-cs"/>
              </a:rPr>
              <a:t>  4 LPA </a:t>
            </a:r>
            <a:r>
              <a:rPr lang="en-US" sz="1800" i="1" dirty="0" err="1" smtClean="0">
                <a:solidFill>
                  <a:srgbClr val="000000"/>
                </a:solidFill>
                <a:latin typeface="Calibri"/>
                <a:ea typeface="+mn-ea"/>
                <a:cs typeface="+mn-cs"/>
              </a:rPr>
              <a:t>HFRs</a:t>
            </a:r>
            <a:r>
              <a:rPr lang="en-US" sz="1800" i="1" dirty="0" smtClean="0">
                <a:solidFill>
                  <a:srgbClr val="000000"/>
                </a:solidFill>
                <a:latin typeface="Calibri"/>
                <a:ea typeface="+mn-ea"/>
                <a:cs typeface="+mn-cs"/>
              </a:rPr>
              <a:t>, respectively.</a:t>
            </a:r>
            <a:endParaRPr lang="en-US" sz="1800" dirty="0" smtClean="0">
              <a:solidFill>
                <a:srgbClr val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TextBox 10"/>
          <p:cNvSpPr txBox="1">
            <a:spLocks noChangeArrowheads="1"/>
          </p:cNvSpPr>
          <p:nvPr/>
        </p:nvSpPr>
        <p:spPr bwMode="auto">
          <a:xfrm>
            <a:off x="5342468" y="0"/>
            <a:ext cx="380153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600" i="1" dirty="0">
                <a:solidFill>
                  <a:srgbClr val="000000"/>
                </a:solidFill>
                <a:latin typeface="Calibri"/>
                <a:ea typeface="+mn-ea"/>
                <a:cs typeface="+mn-cs"/>
              </a:rPr>
              <a:t>Table 4: Full 5-Year </a:t>
            </a:r>
            <a:r>
              <a:rPr lang="en-US" sz="1600" i="1" dirty="0" err="1" smtClean="0">
                <a:solidFill>
                  <a:srgbClr val="000000"/>
                </a:solidFill>
                <a:latin typeface="Calibri"/>
                <a:ea typeface="+mn-ea"/>
                <a:cs typeface="+mn-cs"/>
              </a:rPr>
              <a:t>Buildout</a:t>
            </a:r>
            <a:r>
              <a:rPr lang="en-US" sz="1600" i="1" dirty="0" smtClean="0">
                <a:solidFill>
                  <a:srgbClr val="000000"/>
                </a:solidFill>
                <a:latin typeface="Calibri"/>
                <a:ea typeface="+mn-ea"/>
                <a:cs typeface="+mn-cs"/>
              </a:rPr>
              <a:t>. Estimated acquisition &amp; maintenance costs. </a:t>
            </a:r>
          </a:p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600" dirty="0">
              <a:solidFill>
                <a:srgbClr val="000000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7" name="Picture 6" descr="Screen shot 2011-11-15 at 4.08.34 AM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233973"/>
            <a:ext cx="9144000" cy="64227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176799" y="6175385"/>
            <a:ext cx="32923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b="1" dirty="0" smtClean="0">
                <a:solidFill>
                  <a:srgbClr val="FFFFFF"/>
                </a:solidFill>
                <a:latin typeface="Calibri"/>
                <a:ea typeface="+mn-ea"/>
                <a:cs typeface="+mn-cs"/>
              </a:rPr>
              <a:t>September 2009</a:t>
            </a:r>
          </a:p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b="1" dirty="0" smtClean="0">
                <a:solidFill>
                  <a:srgbClr val="FFFFFF"/>
                </a:solidFill>
                <a:latin typeface="Calibri"/>
                <a:ea typeface="+mn-ea"/>
                <a:cs typeface="+mn-cs"/>
              </a:rPr>
              <a:t>http://</a:t>
            </a:r>
            <a:r>
              <a:rPr lang="en-US" sz="1800" b="1" dirty="0" err="1" smtClean="0">
                <a:solidFill>
                  <a:srgbClr val="FFFFFF"/>
                </a:solidFill>
                <a:latin typeface="Calibri"/>
                <a:ea typeface="+mn-ea"/>
                <a:cs typeface="+mn-cs"/>
              </a:rPr>
              <a:t>www.ioos.gov/hfradar</a:t>
            </a:r>
            <a:r>
              <a:rPr lang="en-US" sz="1800" b="1" dirty="0" smtClean="0">
                <a:solidFill>
                  <a:srgbClr val="FFFFFF"/>
                </a:solidFill>
                <a:latin typeface="Calibri"/>
                <a:ea typeface="+mn-ea"/>
                <a:cs typeface="+mn-cs"/>
              </a:rPr>
              <a:t>/</a:t>
            </a:r>
          </a:p>
        </p:txBody>
      </p:sp>
      <p:sp>
        <p:nvSpPr>
          <p:cNvPr id="9" name="Oval 8"/>
          <p:cNvSpPr/>
          <p:nvPr/>
        </p:nvSpPr>
        <p:spPr>
          <a:xfrm>
            <a:off x="7542237" y="3733292"/>
            <a:ext cx="1601763" cy="381508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713945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le 1"/>
          <p:cNvSpPr>
            <a:spLocks noGrp="1"/>
          </p:cNvSpPr>
          <p:nvPr>
            <p:ph type="title"/>
          </p:nvPr>
        </p:nvSpPr>
        <p:spPr>
          <a:xfrm>
            <a:off x="0" y="88372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latin typeface="Calibri" charset="0"/>
                <a:ea typeface="ＭＳ Ｐゴシック" charset="0"/>
                <a:cs typeface="ＭＳ Ｐゴシック" charset="0"/>
              </a:rPr>
              <a:t>Resilient CODAR Shore Site: </a:t>
            </a:r>
            <a:br>
              <a:rPr lang="en-US" dirty="0" smtClean="0">
                <a:latin typeface="Calibri" charset="0"/>
                <a:ea typeface="ＭＳ Ｐゴシック" charset="0"/>
                <a:cs typeface="ＭＳ Ｐゴシック" charset="0"/>
              </a:rPr>
            </a:br>
            <a:r>
              <a:rPr lang="en-US" sz="3200" dirty="0" smtClean="0">
                <a:latin typeface="Calibri" charset="0"/>
                <a:ea typeface="ＭＳ Ｐゴシック" charset="0"/>
                <a:cs typeface="ＭＳ Ｐゴシック" charset="0"/>
              </a:rPr>
              <a:t>Shed, Enclosure, </a:t>
            </a:r>
            <a:r>
              <a:rPr lang="en-US" sz="3200" dirty="0" err="1" smtClean="0">
                <a:latin typeface="Calibri" charset="0"/>
                <a:ea typeface="ＭＳ Ｐゴシック" charset="0"/>
                <a:cs typeface="ＭＳ Ｐゴシック" charset="0"/>
              </a:rPr>
              <a:t>Tx</a:t>
            </a:r>
            <a:r>
              <a:rPr lang="en-US" sz="3200" dirty="0" smtClean="0">
                <a:latin typeface="Calibri" charset="0"/>
                <a:ea typeface="ＭＳ Ｐゴシック" charset="0"/>
                <a:cs typeface="ＭＳ Ｐゴシック" charset="0"/>
              </a:rPr>
              <a:t>/Rx, </a:t>
            </a:r>
            <a:r>
              <a:rPr lang="en-US" sz="3200" dirty="0" err="1" smtClean="0">
                <a:latin typeface="Calibri" charset="0"/>
                <a:ea typeface="ＭＳ Ｐゴシック" charset="0"/>
                <a:cs typeface="ＭＳ Ｐゴシック" charset="0"/>
              </a:rPr>
              <a:t>Comms</a:t>
            </a:r>
            <a:r>
              <a:rPr lang="en-US" sz="3200" dirty="0" smtClean="0">
                <a:latin typeface="Calibri" charset="0"/>
                <a:ea typeface="ＭＳ Ｐゴシック" charset="0"/>
                <a:cs typeface="ＭＳ Ｐゴシック" charset="0"/>
              </a:rPr>
              <a:t>, Power, GPS, AIS</a:t>
            </a:r>
            <a:r>
              <a:rPr lang="en-US" dirty="0" smtClean="0">
                <a:latin typeface="Calibri" charset="0"/>
                <a:ea typeface="ＭＳ Ｐゴシック" charset="0"/>
                <a:cs typeface="ＭＳ Ｐゴシック" charset="0"/>
              </a:rPr>
              <a:t> </a:t>
            </a:r>
            <a:endParaRPr lang="en-US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97513" y="1377950"/>
            <a:ext cx="2182812" cy="40401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363" name="TextBox 3"/>
          <p:cNvSpPr txBox="1">
            <a:spLocks noChangeArrowheads="1"/>
          </p:cNvSpPr>
          <p:nvPr/>
        </p:nvSpPr>
        <p:spPr bwMode="auto">
          <a:xfrm>
            <a:off x="6043613" y="5353050"/>
            <a:ext cx="2089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>
                <a:solidFill>
                  <a:prstClr val="black"/>
                </a:solidFill>
              </a:rPr>
              <a:t>Enclosure</a:t>
            </a:r>
          </a:p>
        </p:txBody>
      </p:sp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1950" y="1389063"/>
            <a:ext cx="3195638" cy="40068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365" name="TextBox 7"/>
          <p:cNvSpPr txBox="1">
            <a:spLocks noChangeArrowheads="1"/>
          </p:cNvSpPr>
          <p:nvPr/>
        </p:nvSpPr>
        <p:spPr bwMode="auto">
          <a:xfrm>
            <a:off x="1633538" y="5335588"/>
            <a:ext cx="8413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>
                <a:solidFill>
                  <a:prstClr val="black"/>
                </a:solidFill>
              </a:rPr>
              <a:t>Shed</a:t>
            </a:r>
          </a:p>
        </p:txBody>
      </p:sp>
      <p:cxnSp>
        <p:nvCxnSpPr>
          <p:cNvPr id="12" name="Straight Arrow Connector 11"/>
          <p:cNvCxnSpPr>
            <a:cxnSpLocks noChangeShapeType="1"/>
          </p:cNvCxnSpPr>
          <p:nvPr/>
        </p:nvCxnSpPr>
        <p:spPr bwMode="auto">
          <a:xfrm>
            <a:off x="5022850" y="2020888"/>
            <a:ext cx="1141413" cy="536575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arrow" w="med" len="med"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4" name="Straight Arrow Connector 13"/>
          <p:cNvCxnSpPr>
            <a:cxnSpLocks noChangeShapeType="1"/>
          </p:cNvCxnSpPr>
          <p:nvPr/>
        </p:nvCxnSpPr>
        <p:spPr bwMode="auto">
          <a:xfrm flipH="1">
            <a:off x="6680200" y="3132138"/>
            <a:ext cx="1295400" cy="50800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arrow" w="med" len="med"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6" name="Straight Arrow Connector 15"/>
          <p:cNvCxnSpPr>
            <a:cxnSpLocks noChangeShapeType="1"/>
          </p:cNvCxnSpPr>
          <p:nvPr/>
        </p:nvCxnSpPr>
        <p:spPr bwMode="auto">
          <a:xfrm>
            <a:off x="4800600" y="2801938"/>
            <a:ext cx="990600" cy="398462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arrow" w="med" len="med"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8" name="Straight Arrow Connector 17"/>
          <p:cNvCxnSpPr>
            <a:cxnSpLocks noChangeShapeType="1"/>
          </p:cNvCxnSpPr>
          <p:nvPr/>
        </p:nvCxnSpPr>
        <p:spPr bwMode="auto">
          <a:xfrm>
            <a:off x="4859338" y="3598863"/>
            <a:ext cx="1447800" cy="152400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arrow" w="med" len="med"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3" name="Straight Arrow Connector 22"/>
          <p:cNvCxnSpPr>
            <a:cxnSpLocks noChangeShapeType="1"/>
          </p:cNvCxnSpPr>
          <p:nvPr/>
        </p:nvCxnSpPr>
        <p:spPr bwMode="auto">
          <a:xfrm flipH="1" flipV="1">
            <a:off x="6713538" y="4005263"/>
            <a:ext cx="1270000" cy="66675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arrow" w="med" len="med"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7" name="Straight Arrow Connector 36"/>
          <p:cNvCxnSpPr>
            <a:cxnSpLocks noChangeShapeType="1"/>
          </p:cNvCxnSpPr>
          <p:nvPr/>
        </p:nvCxnSpPr>
        <p:spPr bwMode="auto">
          <a:xfrm flipH="1">
            <a:off x="6781800" y="2387600"/>
            <a:ext cx="1084263" cy="482600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arrow" w="med" len="med"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5372" name="TextBox 39"/>
          <p:cNvSpPr txBox="1">
            <a:spLocks noChangeArrowheads="1"/>
          </p:cNvSpPr>
          <p:nvPr/>
        </p:nvSpPr>
        <p:spPr bwMode="auto">
          <a:xfrm>
            <a:off x="4148138" y="1727200"/>
            <a:ext cx="11096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>
                <a:solidFill>
                  <a:prstClr val="black"/>
                </a:solidFill>
              </a:rPr>
              <a:t>monitor</a:t>
            </a:r>
          </a:p>
        </p:txBody>
      </p:sp>
      <p:sp>
        <p:nvSpPr>
          <p:cNvPr id="15373" name="TextBox 40"/>
          <p:cNvSpPr txBox="1">
            <a:spLocks noChangeArrowheads="1"/>
          </p:cNvSpPr>
          <p:nvPr/>
        </p:nvSpPr>
        <p:spPr bwMode="auto">
          <a:xfrm>
            <a:off x="3860800" y="2506663"/>
            <a:ext cx="110966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>
                <a:solidFill>
                  <a:prstClr val="black"/>
                </a:solidFill>
              </a:rPr>
              <a:t>A.C. unit</a:t>
            </a:r>
          </a:p>
        </p:txBody>
      </p:sp>
      <p:sp>
        <p:nvSpPr>
          <p:cNvPr id="15374" name="TextBox 41"/>
          <p:cNvSpPr txBox="1">
            <a:spLocks noChangeArrowheads="1"/>
          </p:cNvSpPr>
          <p:nvPr/>
        </p:nvSpPr>
        <p:spPr bwMode="auto">
          <a:xfrm>
            <a:off x="3802063" y="3284538"/>
            <a:ext cx="14382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>
                <a:solidFill>
                  <a:prstClr val="black"/>
                </a:solidFill>
              </a:rPr>
              <a:t>transmitter</a:t>
            </a:r>
          </a:p>
        </p:txBody>
      </p:sp>
      <p:sp>
        <p:nvSpPr>
          <p:cNvPr id="15375" name="TextBox 42"/>
          <p:cNvSpPr txBox="1">
            <a:spLocks noChangeArrowheads="1"/>
          </p:cNvSpPr>
          <p:nvPr/>
        </p:nvSpPr>
        <p:spPr bwMode="auto">
          <a:xfrm>
            <a:off x="7874000" y="1752600"/>
            <a:ext cx="12954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>
                <a:solidFill>
                  <a:prstClr val="black"/>
                </a:solidFill>
              </a:rPr>
              <a:t>computer &amp; external hard drive</a:t>
            </a:r>
          </a:p>
        </p:txBody>
      </p:sp>
      <p:sp>
        <p:nvSpPr>
          <p:cNvPr id="15376" name="TextBox 45"/>
          <p:cNvSpPr txBox="1">
            <a:spLocks noChangeArrowheads="1"/>
          </p:cNvSpPr>
          <p:nvPr/>
        </p:nvSpPr>
        <p:spPr bwMode="auto">
          <a:xfrm>
            <a:off x="7958138" y="2921000"/>
            <a:ext cx="1109662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>
                <a:solidFill>
                  <a:prstClr val="black"/>
                </a:solidFill>
              </a:rPr>
              <a:t>UPS system</a:t>
            </a:r>
          </a:p>
        </p:txBody>
      </p:sp>
      <p:sp>
        <p:nvSpPr>
          <p:cNvPr id="15377" name="TextBox 47"/>
          <p:cNvSpPr txBox="1">
            <a:spLocks noChangeArrowheads="1"/>
          </p:cNvSpPr>
          <p:nvPr/>
        </p:nvSpPr>
        <p:spPr bwMode="auto">
          <a:xfrm>
            <a:off x="7916863" y="3894138"/>
            <a:ext cx="11080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>
                <a:solidFill>
                  <a:prstClr val="black"/>
                </a:solidFill>
              </a:rPr>
              <a:t>receiver</a:t>
            </a:r>
          </a:p>
        </p:txBody>
      </p:sp>
      <p:cxnSp>
        <p:nvCxnSpPr>
          <p:cNvPr id="50" name="Straight Arrow Connector 49"/>
          <p:cNvCxnSpPr>
            <a:cxnSpLocks noChangeShapeType="1"/>
          </p:cNvCxnSpPr>
          <p:nvPr/>
        </p:nvCxnSpPr>
        <p:spPr bwMode="auto">
          <a:xfrm flipH="1">
            <a:off x="6654800" y="4826000"/>
            <a:ext cx="1236663" cy="169863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arrow" w="med" len="med"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5379" name="TextBox 51"/>
          <p:cNvSpPr txBox="1">
            <a:spLocks noChangeArrowheads="1"/>
          </p:cNvSpPr>
          <p:nvPr/>
        </p:nvSpPr>
        <p:spPr bwMode="auto">
          <a:xfrm>
            <a:off x="7715303" y="4572000"/>
            <a:ext cx="1428697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</a:rPr>
              <a:t>Two lines of </a:t>
            </a:r>
            <a:r>
              <a:rPr lang="en-US" sz="1400" dirty="0" smtClean="0">
                <a:solidFill>
                  <a:prstClr val="black"/>
                </a:solidFill>
              </a:rPr>
              <a:t>Communication</a:t>
            </a:r>
            <a:endParaRPr lang="en-US" sz="1400" dirty="0">
              <a:solidFill>
                <a:prstClr val="black"/>
              </a:solidFill>
            </a:endParaRPr>
          </a:p>
        </p:txBody>
      </p:sp>
      <p:pic>
        <p:nvPicPr>
          <p:cNvPr id="15380" name="Picture 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68738" y="4086225"/>
            <a:ext cx="1879600" cy="14097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381" name="TextBox 41"/>
          <p:cNvSpPr txBox="1">
            <a:spLocks noChangeArrowheads="1"/>
          </p:cNvSpPr>
          <p:nvPr/>
        </p:nvSpPr>
        <p:spPr bwMode="auto">
          <a:xfrm>
            <a:off x="3646488" y="5540375"/>
            <a:ext cx="22383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>
                <a:solidFill>
                  <a:prstClr val="black"/>
                </a:solidFill>
              </a:rPr>
              <a:t>Lightning Protection</a:t>
            </a:r>
          </a:p>
        </p:txBody>
      </p:sp>
    </p:spTree>
    <p:extLst>
      <p:ext uri="{BB962C8B-B14F-4D97-AF65-F5344CB8AC3E}">
        <p14:creationId xmlns:p14="http://schemas.microsoft.com/office/powerpoint/2010/main" val="3433089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err="1">
                <a:latin typeface="Arial" charset="0"/>
                <a:ea typeface="ＭＳ Ｐゴシック" charset="0"/>
                <a:cs typeface="ＭＳ Ｐゴシック" charset="0"/>
              </a:rPr>
              <a:t>Loveladies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 Power Configuration </a:t>
            </a:r>
          </a:p>
        </p:txBody>
      </p:sp>
      <p:sp>
        <p:nvSpPr>
          <p:cNvPr id="14339" name="AutoShape 3"/>
          <p:cNvSpPr>
            <a:spLocks noChangeArrowheads="1"/>
          </p:cNvSpPr>
          <p:nvPr/>
        </p:nvSpPr>
        <p:spPr bwMode="auto">
          <a:xfrm>
            <a:off x="1524000" y="2819400"/>
            <a:ext cx="2133600" cy="1143000"/>
          </a:xfrm>
          <a:prstGeom prst="flowChartProcess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TrippLite UPS</a:t>
            </a:r>
          </a:p>
        </p:txBody>
      </p:sp>
      <p:sp>
        <p:nvSpPr>
          <p:cNvPr id="14340" name="AutoShape 4"/>
          <p:cNvSpPr>
            <a:spLocks noChangeArrowheads="1"/>
          </p:cNvSpPr>
          <p:nvPr/>
        </p:nvSpPr>
        <p:spPr bwMode="auto">
          <a:xfrm>
            <a:off x="4038600" y="2289175"/>
            <a:ext cx="2133600" cy="528638"/>
          </a:xfrm>
          <a:prstGeom prst="flowChartProcess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Load 1</a:t>
            </a:r>
          </a:p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00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TrippLite Surge Strip</a:t>
            </a:r>
          </a:p>
        </p:txBody>
      </p:sp>
      <p:sp>
        <p:nvSpPr>
          <p:cNvPr id="14341" name="AutoShape 5"/>
          <p:cNvSpPr>
            <a:spLocks noChangeArrowheads="1"/>
          </p:cNvSpPr>
          <p:nvPr/>
        </p:nvSpPr>
        <p:spPr bwMode="auto">
          <a:xfrm>
            <a:off x="228600" y="1295400"/>
            <a:ext cx="2133600" cy="1143000"/>
          </a:xfrm>
          <a:prstGeom prst="flowChartProcess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40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Electricity Grid Power</a:t>
            </a:r>
          </a:p>
        </p:txBody>
      </p:sp>
      <p:sp>
        <p:nvSpPr>
          <p:cNvPr id="14342" name="AutoShape 6"/>
          <p:cNvSpPr>
            <a:spLocks noChangeArrowheads="1"/>
          </p:cNvSpPr>
          <p:nvPr/>
        </p:nvSpPr>
        <p:spPr bwMode="auto">
          <a:xfrm>
            <a:off x="6553200" y="1371600"/>
            <a:ext cx="1143000" cy="527050"/>
          </a:xfrm>
          <a:prstGeom prst="flowChartProcess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40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SeaSonde Transmitter</a:t>
            </a:r>
          </a:p>
        </p:txBody>
      </p:sp>
      <p:sp>
        <p:nvSpPr>
          <p:cNvPr id="14343" name="AutoShape 7"/>
          <p:cNvSpPr>
            <a:spLocks noChangeArrowheads="1"/>
          </p:cNvSpPr>
          <p:nvPr/>
        </p:nvSpPr>
        <p:spPr bwMode="auto">
          <a:xfrm>
            <a:off x="6553200" y="5187950"/>
            <a:ext cx="1143000" cy="527050"/>
          </a:xfrm>
          <a:prstGeom prst="flowChartProcess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40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External Hard Drive</a:t>
            </a:r>
          </a:p>
        </p:txBody>
      </p:sp>
      <p:sp>
        <p:nvSpPr>
          <p:cNvPr id="14344" name="AutoShape 8"/>
          <p:cNvSpPr>
            <a:spLocks noChangeArrowheads="1"/>
          </p:cNvSpPr>
          <p:nvPr/>
        </p:nvSpPr>
        <p:spPr bwMode="auto">
          <a:xfrm>
            <a:off x="6553200" y="4714875"/>
            <a:ext cx="1143000" cy="314325"/>
          </a:xfrm>
          <a:prstGeom prst="flowChartProcess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40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Monitor</a:t>
            </a:r>
          </a:p>
        </p:txBody>
      </p:sp>
      <p:sp>
        <p:nvSpPr>
          <p:cNvPr id="14345" name="AutoShape 9"/>
          <p:cNvSpPr>
            <a:spLocks noChangeArrowheads="1"/>
          </p:cNvSpPr>
          <p:nvPr/>
        </p:nvSpPr>
        <p:spPr bwMode="auto">
          <a:xfrm>
            <a:off x="6553200" y="1981200"/>
            <a:ext cx="1143000" cy="527050"/>
          </a:xfrm>
          <a:prstGeom prst="flowChartProcess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40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SeaSonde Receiver</a:t>
            </a:r>
          </a:p>
        </p:txBody>
      </p:sp>
      <p:sp>
        <p:nvSpPr>
          <p:cNvPr id="14346" name="AutoShape 10"/>
          <p:cNvSpPr>
            <a:spLocks noChangeArrowheads="1"/>
          </p:cNvSpPr>
          <p:nvPr/>
        </p:nvSpPr>
        <p:spPr bwMode="auto">
          <a:xfrm>
            <a:off x="6553200" y="2590800"/>
            <a:ext cx="1143000" cy="527050"/>
          </a:xfrm>
          <a:prstGeom prst="flowChartProcess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40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AIS Receiver</a:t>
            </a:r>
          </a:p>
        </p:txBody>
      </p:sp>
      <p:sp>
        <p:nvSpPr>
          <p:cNvPr id="14347" name="AutoShape 11"/>
          <p:cNvSpPr>
            <a:spLocks noChangeArrowheads="1"/>
          </p:cNvSpPr>
          <p:nvPr/>
        </p:nvSpPr>
        <p:spPr bwMode="auto">
          <a:xfrm>
            <a:off x="7848600" y="3581400"/>
            <a:ext cx="1143000" cy="527050"/>
          </a:xfrm>
          <a:prstGeom prst="flowChartProcess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40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Linksys Router</a:t>
            </a:r>
          </a:p>
        </p:txBody>
      </p:sp>
      <p:sp>
        <p:nvSpPr>
          <p:cNvPr id="14348" name="AutoShape 12"/>
          <p:cNvSpPr>
            <a:spLocks noChangeArrowheads="1"/>
          </p:cNvSpPr>
          <p:nvPr/>
        </p:nvSpPr>
        <p:spPr bwMode="auto">
          <a:xfrm>
            <a:off x="6553200" y="4044950"/>
            <a:ext cx="1143000" cy="527050"/>
          </a:xfrm>
          <a:prstGeom prst="flowChartProcess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40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Power Stone</a:t>
            </a:r>
          </a:p>
        </p:txBody>
      </p:sp>
      <p:sp>
        <p:nvSpPr>
          <p:cNvPr id="14349" name="AutoShape 13"/>
          <p:cNvSpPr>
            <a:spLocks noChangeArrowheads="1"/>
          </p:cNvSpPr>
          <p:nvPr/>
        </p:nvSpPr>
        <p:spPr bwMode="auto">
          <a:xfrm>
            <a:off x="7924800" y="1981200"/>
            <a:ext cx="1143000" cy="527050"/>
          </a:xfrm>
          <a:prstGeom prst="flowChartProcess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40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Macintosh Computer</a:t>
            </a:r>
          </a:p>
        </p:txBody>
      </p:sp>
      <p:sp>
        <p:nvSpPr>
          <p:cNvPr id="14350" name="AutoShape 14"/>
          <p:cNvSpPr>
            <a:spLocks noChangeArrowheads="1"/>
          </p:cNvSpPr>
          <p:nvPr/>
        </p:nvSpPr>
        <p:spPr bwMode="auto">
          <a:xfrm>
            <a:off x="7848600" y="4343400"/>
            <a:ext cx="1143000" cy="527050"/>
          </a:xfrm>
          <a:prstGeom prst="flowChartProcess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40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Cable Modem</a:t>
            </a:r>
          </a:p>
        </p:txBody>
      </p:sp>
      <p:sp>
        <p:nvSpPr>
          <p:cNvPr id="14351" name="AutoShape 15"/>
          <p:cNvSpPr>
            <a:spLocks noChangeArrowheads="1"/>
          </p:cNvSpPr>
          <p:nvPr/>
        </p:nvSpPr>
        <p:spPr bwMode="auto">
          <a:xfrm>
            <a:off x="1676400" y="5029200"/>
            <a:ext cx="1143000" cy="527050"/>
          </a:xfrm>
          <a:prstGeom prst="flowChartProcess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40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Air Conditioner</a:t>
            </a:r>
          </a:p>
        </p:txBody>
      </p:sp>
      <p:cxnSp>
        <p:nvCxnSpPr>
          <p:cNvPr id="14352" name="AutoShape 16"/>
          <p:cNvCxnSpPr>
            <a:cxnSpLocks noChangeShapeType="1"/>
            <a:stCxn id="14341" idx="2"/>
            <a:endCxn id="14339" idx="1"/>
          </p:cNvCxnSpPr>
          <p:nvPr/>
        </p:nvCxnSpPr>
        <p:spPr bwMode="auto">
          <a:xfrm rot="16200000" flipH="1">
            <a:off x="933450" y="2800350"/>
            <a:ext cx="952500" cy="228600"/>
          </a:xfrm>
          <a:prstGeom prst="bentConnector2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4353" name="AutoShape 17"/>
          <p:cNvCxnSpPr>
            <a:cxnSpLocks noChangeShapeType="1"/>
            <a:stCxn id="14341" idx="2"/>
            <a:endCxn id="14351" idx="1"/>
          </p:cNvCxnSpPr>
          <p:nvPr/>
        </p:nvCxnSpPr>
        <p:spPr bwMode="auto">
          <a:xfrm rot="16200000" flipH="1">
            <a:off x="58737" y="3675063"/>
            <a:ext cx="2854325" cy="381000"/>
          </a:xfrm>
          <a:prstGeom prst="bentConnector2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4354" name="AutoShape 18"/>
          <p:cNvCxnSpPr>
            <a:cxnSpLocks noChangeShapeType="1"/>
            <a:stCxn id="14340" idx="3"/>
            <a:endCxn id="14342" idx="1"/>
          </p:cNvCxnSpPr>
          <p:nvPr/>
        </p:nvCxnSpPr>
        <p:spPr bwMode="auto">
          <a:xfrm flipV="1">
            <a:off x="6172200" y="1635125"/>
            <a:ext cx="381000" cy="919163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4355" name="AutoShape 19"/>
          <p:cNvCxnSpPr>
            <a:cxnSpLocks noChangeShapeType="1"/>
            <a:stCxn id="14340" idx="3"/>
            <a:endCxn id="14345" idx="1"/>
          </p:cNvCxnSpPr>
          <p:nvPr/>
        </p:nvCxnSpPr>
        <p:spPr bwMode="auto">
          <a:xfrm flipV="1">
            <a:off x="6172200" y="2244725"/>
            <a:ext cx="381000" cy="309563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4356" name="AutoShape 20"/>
          <p:cNvCxnSpPr>
            <a:cxnSpLocks noChangeShapeType="1"/>
            <a:stCxn id="14340" idx="3"/>
            <a:endCxn id="14346" idx="1"/>
          </p:cNvCxnSpPr>
          <p:nvPr/>
        </p:nvCxnSpPr>
        <p:spPr bwMode="auto">
          <a:xfrm>
            <a:off x="6172200" y="2554288"/>
            <a:ext cx="381000" cy="300037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4357" name="AutoShape 21"/>
          <p:cNvCxnSpPr>
            <a:cxnSpLocks noChangeShapeType="1"/>
            <a:stCxn id="14348" idx="3"/>
            <a:endCxn id="14347" idx="1"/>
          </p:cNvCxnSpPr>
          <p:nvPr/>
        </p:nvCxnSpPr>
        <p:spPr bwMode="auto">
          <a:xfrm flipV="1">
            <a:off x="7696200" y="3844925"/>
            <a:ext cx="152400" cy="46355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4358" name="AutoShape 22"/>
          <p:cNvCxnSpPr>
            <a:cxnSpLocks noChangeShapeType="1"/>
            <a:stCxn id="14339" idx="3"/>
            <a:endCxn id="14340" idx="1"/>
          </p:cNvCxnSpPr>
          <p:nvPr/>
        </p:nvCxnSpPr>
        <p:spPr bwMode="auto">
          <a:xfrm flipV="1">
            <a:off x="3657600" y="2554288"/>
            <a:ext cx="381000" cy="836612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4359" name="AutoShape 23"/>
          <p:cNvCxnSpPr>
            <a:cxnSpLocks noChangeShapeType="1"/>
            <a:stCxn id="14345" idx="3"/>
            <a:endCxn id="14349" idx="1"/>
          </p:cNvCxnSpPr>
          <p:nvPr/>
        </p:nvCxnSpPr>
        <p:spPr bwMode="auto">
          <a:xfrm>
            <a:off x="7696200" y="2244725"/>
            <a:ext cx="228600" cy="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4360" name="AutoShape 24"/>
          <p:cNvSpPr>
            <a:spLocks noChangeArrowheads="1"/>
          </p:cNvSpPr>
          <p:nvPr/>
        </p:nvSpPr>
        <p:spPr bwMode="auto">
          <a:xfrm>
            <a:off x="4038600" y="4652963"/>
            <a:ext cx="2133600" cy="376237"/>
          </a:xfrm>
          <a:prstGeom prst="flowChartProcess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Load 2</a:t>
            </a:r>
          </a:p>
        </p:txBody>
      </p:sp>
      <p:cxnSp>
        <p:nvCxnSpPr>
          <p:cNvPr id="14361" name="AutoShape 25"/>
          <p:cNvCxnSpPr>
            <a:cxnSpLocks noChangeShapeType="1"/>
            <a:stCxn id="14339" idx="3"/>
            <a:endCxn id="14360" idx="1"/>
          </p:cNvCxnSpPr>
          <p:nvPr/>
        </p:nvCxnSpPr>
        <p:spPr bwMode="auto">
          <a:xfrm>
            <a:off x="3657600" y="3390900"/>
            <a:ext cx="381000" cy="145097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4362" name="AutoShape 26"/>
          <p:cNvCxnSpPr>
            <a:cxnSpLocks noChangeShapeType="1"/>
            <a:stCxn id="14360" idx="3"/>
            <a:endCxn id="14343" idx="1"/>
          </p:cNvCxnSpPr>
          <p:nvPr/>
        </p:nvCxnSpPr>
        <p:spPr bwMode="auto">
          <a:xfrm>
            <a:off x="6172200" y="4841875"/>
            <a:ext cx="381000" cy="6096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4363" name="AutoShape 27"/>
          <p:cNvCxnSpPr>
            <a:cxnSpLocks noChangeShapeType="1"/>
            <a:stCxn id="14360" idx="3"/>
            <a:endCxn id="14344" idx="1"/>
          </p:cNvCxnSpPr>
          <p:nvPr/>
        </p:nvCxnSpPr>
        <p:spPr bwMode="auto">
          <a:xfrm>
            <a:off x="6172200" y="4841875"/>
            <a:ext cx="381000" cy="30163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4364" name="AutoShape 28"/>
          <p:cNvCxnSpPr>
            <a:cxnSpLocks noChangeShapeType="1"/>
            <a:stCxn id="14360" idx="3"/>
            <a:endCxn id="14348" idx="1"/>
          </p:cNvCxnSpPr>
          <p:nvPr/>
        </p:nvCxnSpPr>
        <p:spPr bwMode="auto">
          <a:xfrm flipV="1">
            <a:off x="6172200" y="4308475"/>
            <a:ext cx="381000" cy="5334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4365" name="AutoShape 29"/>
          <p:cNvCxnSpPr>
            <a:cxnSpLocks noChangeShapeType="1"/>
            <a:stCxn id="14348" idx="3"/>
            <a:endCxn id="14350" idx="1"/>
          </p:cNvCxnSpPr>
          <p:nvPr/>
        </p:nvCxnSpPr>
        <p:spPr bwMode="auto">
          <a:xfrm>
            <a:off x="7696200" y="4308475"/>
            <a:ext cx="152400" cy="29845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0" name="TextBox 29"/>
          <p:cNvSpPr txBox="1"/>
          <p:nvPr/>
        </p:nvSpPr>
        <p:spPr>
          <a:xfrm>
            <a:off x="5448300" y="5834680"/>
            <a:ext cx="31852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Roarty et al. (2010) MTS Journal</a:t>
            </a:r>
            <a:endParaRPr lang="en-US" sz="18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06711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39930"/>
            <a:ext cx="8229600" cy="1143000"/>
          </a:xfrm>
        </p:spPr>
        <p:txBody>
          <a:bodyPr/>
          <a:lstStyle/>
          <a:p>
            <a:pPr eaLnBrk="1" hangingPunct="1"/>
            <a:r>
              <a:rPr lang="en-US" sz="3200" dirty="0" err="1">
                <a:latin typeface="Arial" charset="0"/>
                <a:ea typeface="ＭＳ Ｐゴシック" charset="0"/>
                <a:cs typeface="ＭＳ Ｐゴシック" charset="0"/>
              </a:rPr>
              <a:t>Loveladies</a:t>
            </a:r>
            <a:r>
              <a:rPr lang="en-US" sz="3200" dirty="0">
                <a:latin typeface="Arial" charset="0"/>
                <a:ea typeface="ＭＳ Ｐゴシック" charset="0"/>
                <a:cs typeface="ＭＳ Ｐゴシック" charset="0"/>
              </a:rPr>
              <a:t> Communication Configuration </a:t>
            </a:r>
          </a:p>
        </p:txBody>
      </p:sp>
      <p:sp>
        <p:nvSpPr>
          <p:cNvPr id="16387" name="AutoShape 4"/>
          <p:cNvSpPr>
            <a:spLocks noChangeArrowheads="1"/>
          </p:cNvSpPr>
          <p:nvPr/>
        </p:nvSpPr>
        <p:spPr bwMode="auto">
          <a:xfrm>
            <a:off x="304800" y="2227492"/>
            <a:ext cx="2438400" cy="376238"/>
          </a:xfrm>
          <a:prstGeom prst="flowChartProcess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Internet</a:t>
            </a:r>
            <a:endParaRPr lang="en-US" sz="10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6388" name="AutoShape 6"/>
          <p:cNvSpPr>
            <a:spLocks noChangeArrowheads="1"/>
          </p:cNvSpPr>
          <p:nvPr/>
        </p:nvSpPr>
        <p:spPr bwMode="auto">
          <a:xfrm>
            <a:off x="7924800" y="3605442"/>
            <a:ext cx="1143000" cy="527050"/>
          </a:xfrm>
          <a:prstGeom prst="flowChartProcess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40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SeaSonde Transmitter</a:t>
            </a:r>
          </a:p>
        </p:txBody>
      </p:sp>
      <p:sp>
        <p:nvSpPr>
          <p:cNvPr id="16389" name="AutoShape 9"/>
          <p:cNvSpPr>
            <a:spLocks noChangeArrowheads="1"/>
          </p:cNvSpPr>
          <p:nvPr/>
        </p:nvSpPr>
        <p:spPr bwMode="auto">
          <a:xfrm>
            <a:off x="7924800" y="2767242"/>
            <a:ext cx="1143000" cy="527050"/>
          </a:xfrm>
          <a:prstGeom prst="flowChartProcess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40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SeaSonde Receiver</a:t>
            </a:r>
          </a:p>
        </p:txBody>
      </p:sp>
      <p:sp>
        <p:nvSpPr>
          <p:cNvPr id="16390" name="AutoShape 11"/>
          <p:cNvSpPr>
            <a:spLocks noChangeArrowheads="1"/>
          </p:cNvSpPr>
          <p:nvPr/>
        </p:nvSpPr>
        <p:spPr bwMode="auto">
          <a:xfrm>
            <a:off x="4876800" y="2151292"/>
            <a:ext cx="1143000" cy="527050"/>
          </a:xfrm>
          <a:prstGeom prst="flowChartProcess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40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Linksys Router</a:t>
            </a:r>
          </a:p>
        </p:txBody>
      </p:sp>
      <p:sp>
        <p:nvSpPr>
          <p:cNvPr id="16391" name="AutoShape 12"/>
          <p:cNvSpPr>
            <a:spLocks noChangeArrowheads="1"/>
          </p:cNvSpPr>
          <p:nvPr/>
        </p:nvSpPr>
        <p:spPr bwMode="auto">
          <a:xfrm>
            <a:off x="6324600" y="4062642"/>
            <a:ext cx="1143000" cy="527050"/>
          </a:xfrm>
          <a:prstGeom prst="flowChartProcess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40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Power Stone</a:t>
            </a:r>
          </a:p>
        </p:txBody>
      </p:sp>
      <p:sp>
        <p:nvSpPr>
          <p:cNvPr id="16392" name="AutoShape 13"/>
          <p:cNvSpPr>
            <a:spLocks noChangeArrowheads="1"/>
          </p:cNvSpPr>
          <p:nvPr/>
        </p:nvSpPr>
        <p:spPr bwMode="auto">
          <a:xfrm>
            <a:off x="6324600" y="2767242"/>
            <a:ext cx="1143000" cy="527050"/>
          </a:xfrm>
          <a:prstGeom prst="flowChartProcess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40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Macintosh Computer</a:t>
            </a:r>
          </a:p>
        </p:txBody>
      </p:sp>
      <p:sp>
        <p:nvSpPr>
          <p:cNvPr id="16393" name="AutoShape 14"/>
          <p:cNvSpPr>
            <a:spLocks noChangeArrowheads="1"/>
          </p:cNvSpPr>
          <p:nvPr/>
        </p:nvSpPr>
        <p:spPr bwMode="auto">
          <a:xfrm>
            <a:off x="3429000" y="2151292"/>
            <a:ext cx="1143000" cy="527050"/>
          </a:xfrm>
          <a:prstGeom prst="flowChartProcess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40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Cable Modem</a:t>
            </a:r>
          </a:p>
        </p:txBody>
      </p:sp>
      <p:sp>
        <p:nvSpPr>
          <p:cNvPr id="16394" name="AutoShape 24"/>
          <p:cNvSpPr>
            <a:spLocks noChangeArrowheads="1"/>
          </p:cNvSpPr>
          <p:nvPr/>
        </p:nvSpPr>
        <p:spPr bwMode="auto">
          <a:xfrm>
            <a:off x="304800" y="4138842"/>
            <a:ext cx="2438400" cy="376238"/>
          </a:xfrm>
          <a:prstGeom prst="flowChartProcess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Telephone Network</a:t>
            </a:r>
          </a:p>
        </p:txBody>
      </p:sp>
      <p:sp>
        <p:nvSpPr>
          <p:cNvPr id="16395" name="AutoShape 30"/>
          <p:cNvSpPr>
            <a:spLocks noChangeArrowheads="1"/>
          </p:cNvSpPr>
          <p:nvPr/>
        </p:nvSpPr>
        <p:spPr bwMode="auto">
          <a:xfrm>
            <a:off x="6324600" y="2043342"/>
            <a:ext cx="1143000" cy="527050"/>
          </a:xfrm>
          <a:prstGeom prst="flowChartProcess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40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AIS Receiver</a:t>
            </a:r>
          </a:p>
        </p:txBody>
      </p:sp>
      <p:sp>
        <p:nvSpPr>
          <p:cNvPr id="16396" name="AutoShape 32"/>
          <p:cNvSpPr>
            <a:spLocks noChangeArrowheads="1"/>
          </p:cNvSpPr>
          <p:nvPr/>
        </p:nvSpPr>
        <p:spPr bwMode="auto">
          <a:xfrm>
            <a:off x="6324600" y="1319442"/>
            <a:ext cx="1143000" cy="527050"/>
          </a:xfrm>
          <a:prstGeom prst="flowChartProcess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40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Tripp LIte UPS</a:t>
            </a:r>
          </a:p>
        </p:txBody>
      </p:sp>
      <p:cxnSp>
        <p:nvCxnSpPr>
          <p:cNvPr id="16397" name="AutoShape 33"/>
          <p:cNvCxnSpPr>
            <a:cxnSpLocks noChangeShapeType="1"/>
            <a:stCxn id="16387" idx="3"/>
            <a:endCxn id="16393" idx="1"/>
          </p:cNvCxnSpPr>
          <p:nvPr/>
        </p:nvCxnSpPr>
        <p:spPr bwMode="auto">
          <a:xfrm flipV="1">
            <a:off x="2743200" y="2414817"/>
            <a:ext cx="685800" cy="1588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6398" name="AutoShape 34"/>
          <p:cNvCxnSpPr>
            <a:cxnSpLocks noChangeShapeType="1"/>
            <a:stCxn id="16393" idx="3"/>
            <a:endCxn id="16390" idx="1"/>
          </p:cNvCxnSpPr>
          <p:nvPr/>
        </p:nvCxnSpPr>
        <p:spPr bwMode="auto">
          <a:xfrm>
            <a:off x="4572000" y="2414817"/>
            <a:ext cx="304800" cy="0"/>
          </a:xfrm>
          <a:prstGeom prst="straightConnector1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6399" name="AutoShape 35"/>
          <p:cNvCxnSpPr>
            <a:cxnSpLocks noChangeShapeType="1"/>
            <a:stCxn id="16390" idx="3"/>
            <a:endCxn id="16396" idx="1"/>
          </p:cNvCxnSpPr>
          <p:nvPr/>
        </p:nvCxnSpPr>
        <p:spPr bwMode="auto">
          <a:xfrm flipV="1">
            <a:off x="6019800" y="1582967"/>
            <a:ext cx="304800" cy="831850"/>
          </a:xfrm>
          <a:prstGeom prst="straightConnector1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6400" name="AutoShape 36"/>
          <p:cNvCxnSpPr>
            <a:cxnSpLocks noChangeShapeType="1"/>
            <a:stCxn id="16390" idx="3"/>
            <a:endCxn id="16395" idx="1"/>
          </p:cNvCxnSpPr>
          <p:nvPr/>
        </p:nvCxnSpPr>
        <p:spPr bwMode="auto">
          <a:xfrm flipV="1">
            <a:off x="6019800" y="2306867"/>
            <a:ext cx="304800" cy="107950"/>
          </a:xfrm>
          <a:prstGeom prst="straightConnector1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6401" name="AutoShape 37"/>
          <p:cNvCxnSpPr>
            <a:cxnSpLocks noChangeShapeType="1"/>
            <a:stCxn id="16390" idx="3"/>
            <a:endCxn id="16392" idx="1"/>
          </p:cNvCxnSpPr>
          <p:nvPr/>
        </p:nvCxnSpPr>
        <p:spPr bwMode="auto">
          <a:xfrm>
            <a:off x="6019800" y="2414817"/>
            <a:ext cx="304800" cy="615950"/>
          </a:xfrm>
          <a:prstGeom prst="straightConnector1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6402" name="AutoShape 38"/>
          <p:cNvCxnSpPr>
            <a:cxnSpLocks noChangeShapeType="1"/>
            <a:stCxn id="16392" idx="3"/>
            <a:endCxn id="16389" idx="1"/>
          </p:cNvCxnSpPr>
          <p:nvPr/>
        </p:nvCxnSpPr>
        <p:spPr bwMode="auto">
          <a:xfrm>
            <a:off x="7467600" y="3030767"/>
            <a:ext cx="457200" cy="0"/>
          </a:xfrm>
          <a:prstGeom prst="straightConnector1">
            <a:avLst/>
          </a:prstGeom>
          <a:noFill/>
          <a:ln w="38100">
            <a:solidFill>
              <a:srgbClr val="66FF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6403" name="AutoShape 39"/>
          <p:cNvCxnSpPr>
            <a:cxnSpLocks noChangeShapeType="1"/>
            <a:stCxn id="16389" idx="2"/>
            <a:endCxn id="16388" idx="0"/>
          </p:cNvCxnSpPr>
          <p:nvPr/>
        </p:nvCxnSpPr>
        <p:spPr bwMode="auto">
          <a:xfrm>
            <a:off x="8496300" y="3294292"/>
            <a:ext cx="0" cy="311150"/>
          </a:xfrm>
          <a:prstGeom prst="straightConnector1">
            <a:avLst/>
          </a:prstGeom>
          <a:noFill/>
          <a:ln w="38100">
            <a:solidFill>
              <a:srgbClr val="3366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6404" name="AutoShape 40"/>
          <p:cNvCxnSpPr>
            <a:cxnSpLocks noChangeShapeType="1"/>
            <a:stCxn id="16391" idx="0"/>
            <a:endCxn id="16392" idx="2"/>
          </p:cNvCxnSpPr>
          <p:nvPr/>
        </p:nvCxnSpPr>
        <p:spPr bwMode="auto">
          <a:xfrm flipV="1">
            <a:off x="6896100" y="3294292"/>
            <a:ext cx="0" cy="768350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6405" name="AutoShape 41"/>
          <p:cNvCxnSpPr>
            <a:cxnSpLocks noChangeShapeType="1"/>
            <a:stCxn id="16394" idx="3"/>
            <a:endCxn id="16391" idx="1"/>
          </p:cNvCxnSpPr>
          <p:nvPr/>
        </p:nvCxnSpPr>
        <p:spPr bwMode="auto">
          <a:xfrm flipV="1">
            <a:off x="2743200" y="4326167"/>
            <a:ext cx="3581400" cy="1588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6406" name="AutoShape 42"/>
          <p:cNvCxnSpPr>
            <a:cxnSpLocks noChangeShapeType="1"/>
            <a:stCxn id="16396" idx="3"/>
            <a:endCxn id="16392" idx="3"/>
          </p:cNvCxnSpPr>
          <p:nvPr/>
        </p:nvCxnSpPr>
        <p:spPr bwMode="auto">
          <a:xfrm>
            <a:off x="7467600" y="1582967"/>
            <a:ext cx="1588" cy="1447800"/>
          </a:xfrm>
          <a:prstGeom prst="bentConnector3">
            <a:avLst>
              <a:gd name="adj1" fmla="val 14400000"/>
            </a:avLst>
          </a:prstGeom>
          <a:noFill/>
          <a:ln w="38100">
            <a:solidFill>
              <a:srgbClr val="66FF3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6407" name="Line 43"/>
          <p:cNvSpPr>
            <a:spLocks noChangeShapeType="1"/>
          </p:cNvSpPr>
          <p:nvPr/>
        </p:nvSpPr>
        <p:spPr bwMode="auto">
          <a:xfrm>
            <a:off x="457200" y="4777476"/>
            <a:ext cx="7620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6408" name="Line 44"/>
          <p:cNvSpPr>
            <a:spLocks noChangeShapeType="1"/>
          </p:cNvSpPr>
          <p:nvPr/>
        </p:nvSpPr>
        <p:spPr bwMode="auto">
          <a:xfrm>
            <a:off x="457200" y="5158476"/>
            <a:ext cx="762000" cy="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6409" name="Line 45"/>
          <p:cNvSpPr>
            <a:spLocks noChangeShapeType="1"/>
          </p:cNvSpPr>
          <p:nvPr/>
        </p:nvSpPr>
        <p:spPr bwMode="auto">
          <a:xfrm>
            <a:off x="457200" y="5539476"/>
            <a:ext cx="762000" cy="0"/>
          </a:xfrm>
          <a:prstGeom prst="line">
            <a:avLst/>
          </a:prstGeom>
          <a:noFill/>
          <a:ln w="38100">
            <a:solidFill>
              <a:srgbClr val="66FF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6410" name="Line 46"/>
          <p:cNvSpPr>
            <a:spLocks noChangeShapeType="1"/>
          </p:cNvSpPr>
          <p:nvPr/>
        </p:nvSpPr>
        <p:spPr bwMode="auto">
          <a:xfrm>
            <a:off x="457200" y="5920476"/>
            <a:ext cx="762000" cy="0"/>
          </a:xfrm>
          <a:prstGeom prst="line">
            <a:avLst/>
          </a:prstGeom>
          <a:noFill/>
          <a:ln w="38100">
            <a:solidFill>
              <a:srgbClr val="3366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6411" name="Text Box 47"/>
          <p:cNvSpPr txBox="1">
            <a:spLocks noChangeArrowheads="1"/>
          </p:cNvSpPr>
          <p:nvPr/>
        </p:nvSpPr>
        <p:spPr bwMode="auto">
          <a:xfrm>
            <a:off x="1524000" y="4548876"/>
            <a:ext cx="2362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457200" eaLnBrk="1" fontAlgn="auto" hangingPunct="1">
              <a:spcBef>
                <a:spcPct val="50000"/>
              </a:spcBef>
              <a:spcAft>
                <a:spcPts val="0"/>
              </a:spcAft>
            </a:pPr>
            <a:r>
              <a:rPr lang="en-US" sz="1800" dirty="0">
                <a:solidFill>
                  <a:prstClr val="black"/>
                </a:solidFill>
              </a:rPr>
              <a:t>Telephone</a:t>
            </a:r>
          </a:p>
        </p:txBody>
      </p:sp>
      <p:sp>
        <p:nvSpPr>
          <p:cNvPr id="16412" name="Text Box 48"/>
          <p:cNvSpPr txBox="1">
            <a:spLocks noChangeArrowheads="1"/>
          </p:cNvSpPr>
          <p:nvPr/>
        </p:nvSpPr>
        <p:spPr bwMode="auto">
          <a:xfrm>
            <a:off x="1524000" y="5006076"/>
            <a:ext cx="2362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457200" eaLnBrk="1" fontAlgn="auto" hangingPunct="1">
              <a:spcBef>
                <a:spcPct val="50000"/>
              </a:spcBef>
              <a:spcAft>
                <a:spcPts val="0"/>
              </a:spcAft>
            </a:pPr>
            <a:r>
              <a:rPr lang="en-US" sz="1800">
                <a:solidFill>
                  <a:srgbClr val="FF3300"/>
                </a:solidFill>
              </a:rPr>
              <a:t>Ethernet</a:t>
            </a:r>
          </a:p>
        </p:txBody>
      </p:sp>
      <p:sp>
        <p:nvSpPr>
          <p:cNvPr id="16413" name="Text Box 49"/>
          <p:cNvSpPr txBox="1">
            <a:spLocks noChangeArrowheads="1"/>
          </p:cNvSpPr>
          <p:nvPr/>
        </p:nvSpPr>
        <p:spPr bwMode="auto">
          <a:xfrm>
            <a:off x="1524000" y="5387076"/>
            <a:ext cx="2362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457200" eaLnBrk="1" fontAlgn="auto" hangingPunct="1">
              <a:spcBef>
                <a:spcPct val="50000"/>
              </a:spcBef>
              <a:spcAft>
                <a:spcPts val="0"/>
              </a:spcAft>
            </a:pPr>
            <a:r>
              <a:rPr lang="en-US" sz="1800">
                <a:solidFill>
                  <a:srgbClr val="66FF33"/>
                </a:solidFill>
              </a:rPr>
              <a:t>USB</a:t>
            </a:r>
          </a:p>
        </p:txBody>
      </p:sp>
      <p:sp>
        <p:nvSpPr>
          <p:cNvPr id="16414" name="Text Box 50"/>
          <p:cNvSpPr txBox="1">
            <a:spLocks noChangeArrowheads="1"/>
          </p:cNvSpPr>
          <p:nvPr/>
        </p:nvSpPr>
        <p:spPr bwMode="auto">
          <a:xfrm>
            <a:off x="1524000" y="5748832"/>
            <a:ext cx="2362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457200" eaLnBrk="1" fontAlgn="auto" hangingPunct="1">
              <a:spcBef>
                <a:spcPct val="50000"/>
              </a:spcBef>
              <a:spcAft>
                <a:spcPts val="0"/>
              </a:spcAft>
            </a:pPr>
            <a:r>
              <a:rPr lang="en-US" sz="1800" dirty="0">
                <a:solidFill>
                  <a:srgbClr val="3366FF"/>
                </a:solidFill>
              </a:rPr>
              <a:t>Serial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5448300" y="5680728"/>
            <a:ext cx="31852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Roarty et al. (2010) MTS Journal</a:t>
            </a:r>
            <a:endParaRPr lang="en-US" sz="18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14426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5535613" cy="6858000"/>
            <a:chOff x="152400" y="0"/>
            <a:chExt cx="5535613" cy="6858000"/>
          </a:xfrm>
        </p:grpSpPr>
        <p:pic>
          <p:nvPicPr>
            <p:cNvPr id="4" name="Picture 5" descr="MARCOOS_New_Long_Range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52400" y="0"/>
              <a:ext cx="5535613" cy="6858000"/>
            </a:xfrm>
            <a:prstGeom prst="rect">
              <a:avLst/>
            </a:prstGeom>
            <a:noFill/>
          </p:spPr>
        </p:pic>
        <p:sp>
          <p:nvSpPr>
            <p:cNvPr id="5" name="Line 6"/>
            <p:cNvSpPr>
              <a:spLocks noChangeShapeType="1"/>
            </p:cNvSpPr>
            <p:nvPr/>
          </p:nvSpPr>
          <p:spPr bwMode="auto">
            <a:xfrm flipH="1" flipV="1">
              <a:off x="1390650" y="5068888"/>
              <a:ext cx="114300" cy="560387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Line 7"/>
            <p:cNvSpPr>
              <a:spLocks noChangeShapeType="1"/>
            </p:cNvSpPr>
            <p:nvPr/>
          </p:nvSpPr>
          <p:spPr bwMode="auto">
            <a:xfrm flipH="1">
              <a:off x="3810000" y="1306513"/>
              <a:ext cx="700088" cy="65087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Line 8"/>
            <p:cNvSpPr>
              <a:spLocks noChangeShapeType="1"/>
            </p:cNvSpPr>
            <p:nvPr/>
          </p:nvSpPr>
          <p:spPr bwMode="auto">
            <a:xfrm flipH="1" flipV="1">
              <a:off x="1295400" y="4724400"/>
              <a:ext cx="53975" cy="215900"/>
            </a:xfrm>
            <a:prstGeom prst="line">
              <a:avLst/>
            </a:prstGeom>
            <a:noFill/>
            <a:ln w="38100">
              <a:solidFill>
                <a:srgbClr val="66FF66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Line 9"/>
            <p:cNvSpPr>
              <a:spLocks noChangeShapeType="1"/>
            </p:cNvSpPr>
            <p:nvPr/>
          </p:nvSpPr>
          <p:spPr bwMode="auto">
            <a:xfrm flipV="1">
              <a:off x="1303338" y="3994150"/>
              <a:ext cx="153987" cy="595313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Line 10"/>
            <p:cNvSpPr>
              <a:spLocks noChangeShapeType="1"/>
            </p:cNvSpPr>
            <p:nvPr/>
          </p:nvSpPr>
          <p:spPr bwMode="auto">
            <a:xfrm flipV="1">
              <a:off x="1530350" y="3598863"/>
              <a:ext cx="180975" cy="249237"/>
            </a:xfrm>
            <a:prstGeom prst="line">
              <a:avLst/>
            </a:prstGeom>
            <a:noFill/>
            <a:ln w="38100">
              <a:solidFill>
                <a:srgbClr val="FF99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Line 11"/>
            <p:cNvSpPr>
              <a:spLocks noChangeShapeType="1"/>
            </p:cNvSpPr>
            <p:nvPr/>
          </p:nvSpPr>
          <p:spPr bwMode="auto">
            <a:xfrm flipV="1">
              <a:off x="1789113" y="3048000"/>
              <a:ext cx="115887" cy="406400"/>
            </a:xfrm>
            <a:prstGeom prst="line">
              <a:avLst/>
            </a:prstGeom>
            <a:noFill/>
            <a:ln w="38100">
              <a:solidFill>
                <a:srgbClr val="FF99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Line 12"/>
            <p:cNvSpPr>
              <a:spLocks noChangeShapeType="1"/>
            </p:cNvSpPr>
            <p:nvPr/>
          </p:nvSpPr>
          <p:spPr bwMode="auto">
            <a:xfrm flipV="1">
              <a:off x="1976438" y="2706688"/>
              <a:ext cx="182562" cy="222250"/>
            </a:xfrm>
            <a:prstGeom prst="line">
              <a:avLst/>
            </a:prstGeom>
            <a:noFill/>
            <a:ln w="38100">
              <a:solidFill>
                <a:srgbClr val="66FF66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Line 13"/>
            <p:cNvSpPr>
              <a:spLocks noChangeShapeType="1"/>
            </p:cNvSpPr>
            <p:nvPr/>
          </p:nvSpPr>
          <p:spPr bwMode="auto">
            <a:xfrm flipV="1">
              <a:off x="2239963" y="2481263"/>
              <a:ext cx="76200" cy="122237"/>
            </a:xfrm>
            <a:prstGeom prst="line">
              <a:avLst/>
            </a:prstGeom>
            <a:noFill/>
            <a:ln w="38100">
              <a:solidFill>
                <a:srgbClr val="66FF66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Line 14"/>
            <p:cNvSpPr>
              <a:spLocks noChangeShapeType="1"/>
            </p:cNvSpPr>
            <p:nvPr/>
          </p:nvSpPr>
          <p:spPr bwMode="auto">
            <a:xfrm flipV="1">
              <a:off x="2370138" y="1981200"/>
              <a:ext cx="34925" cy="355600"/>
            </a:xfrm>
            <a:prstGeom prst="line">
              <a:avLst/>
            </a:prstGeom>
            <a:noFill/>
            <a:ln w="38100">
              <a:solidFill>
                <a:srgbClr val="FF99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Line 15"/>
            <p:cNvSpPr>
              <a:spLocks noChangeShapeType="1"/>
            </p:cNvSpPr>
            <p:nvPr/>
          </p:nvSpPr>
          <p:spPr bwMode="auto">
            <a:xfrm flipV="1">
              <a:off x="2492375" y="1690688"/>
              <a:ext cx="536575" cy="193675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" name="Line 16"/>
            <p:cNvSpPr>
              <a:spLocks noChangeShapeType="1"/>
            </p:cNvSpPr>
            <p:nvPr/>
          </p:nvSpPr>
          <p:spPr bwMode="auto">
            <a:xfrm flipV="1">
              <a:off x="3163888" y="1416050"/>
              <a:ext cx="506412" cy="203200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Line 17"/>
            <p:cNvSpPr>
              <a:spLocks noChangeShapeType="1"/>
            </p:cNvSpPr>
            <p:nvPr/>
          </p:nvSpPr>
          <p:spPr bwMode="auto">
            <a:xfrm flipH="1" flipV="1">
              <a:off x="4581525" y="955675"/>
              <a:ext cx="4763" cy="249238"/>
            </a:xfrm>
            <a:prstGeom prst="line">
              <a:avLst/>
            </a:prstGeom>
            <a:noFill/>
            <a:ln w="38100">
              <a:solidFill>
                <a:srgbClr val="66FF66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2209800" y="3124200"/>
            <a:ext cx="3378787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srgbClr val="FFFF00"/>
                </a:solidFill>
                <a:latin typeface="Calibri"/>
                <a:ea typeface="+mn-ea"/>
                <a:cs typeface="+mn-cs"/>
              </a:rPr>
              <a:t>HFR Network Design Example:</a:t>
            </a:r>
          </a:p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 dirty="0" smtClean="0">
              <a:solidFill>
                <a:srgbClr val="FFFF00"/>
              </a:solidFill>
              <a:latin typeface="Calibri"/>
              <a:ea typeface="+mn-ea"/>
              <a:cs typeface="+mn-cs"/>
            </a:endParaRPr>
          </a:p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srgbClr val="FFFF00"/>
                </a:solidFill>
                <a:latin typeface="Calibri"/>
                <a:ea typeface="+mn-ea"/>
                <a:cs typeface="+mn-cs"/>
              </a:rPr>
              <a:t>1000 km / ( 75 km/segment )</a:t>
            </a:r>
          </a:p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 dirty="0" smtClean="0">
              <a:solidFill>
                <a:srgbClr val="FFFF00"/>
              </a:solidFill>
              <a:latin typeface="Calibri"/>
              <a:ea typeface="+mn-ea"/>
              <a:cs typeface="+mn-cs"/>
            </a:endParaRPr>
          </a:p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srgbClr val="FFFF00"/>
                </a:solidFill>
                <a:latin typeface="Calibri"/>
                <a:ea typeface="+mn-ea"/>
                <a:cs typeface="+mn-cs"/>
              </a:rPr>
              <a:t>= 13 Segments of Coast</a:t>
            </a:r>
            <a:endParaRPr lang="en-US" sz="1800" dirty="0">
              <a:solidFill>
                <a:srgbClr val="FFFF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6200" y="67734"/>
            <a:ext cx="3785837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000" dirty="0" smtClean="0">
                <a:solidFill>
                  <a:srgbClr val="FFFF00"/>
                </a:solidFill>
                <a:latin typeface="Calibri"/>
                <a:ea typeface="+mn-ea"/>
                <a:cs typeface="+mn-cs"/>
              </a:rPr>
              <a:t>Acquisition &amp; Installation and </a:t>
            </a:r>
          </a:p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000" dirty="0" smtClean="0">
                <a:solidFill>
                  <a:srgbClr val="FFFF00"/>
                </a:solidFill>
                <a:latin typeface="Calibri"/>
                <a:ea typeface="+mn-ea"/>
                <a:cs typeface="+mn-cs"/>
              </a:rPr>
              <a:t>Annual Technician Support cost </a:t>
            </a:r>
          </a:p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solidFill>
                  <a:srgbClr val="FFFF00"/>
                </a:solidFill>
                <a:latin typeface="Calibri"/>
                <a:ea typeface="+mn-ea"/>
                <a:cs typeface="+mn-cs"/>
              </a:rPr>
              <a:t>e</a:t>
            </a:r>
            <a:r>
              <a:rPr lang="en-US" sz="2000" dirty="0" smtClean="0">
                <a:solidFill>
                  <a:srgbClr val="FFFF00"/>
                </a:solidFill>
                <a:latin typeface="Calibri"/>
                <a:ea typeface="+mn-ea"/>
                <a:cs typeface="+mn-cs"/>
              </a:rPr>
              <a:t>stimates based on the U.S. </a:t>
            </a:r>
          </a:p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000" dirty="0" smtClean="0">
                <a:solidFill>
                  <a:srgbClr val="FFFF00"/>
                </a:solidFill>
                <a:latin typeface="Calibri"/>
                <a:ea typeface="+mn-ea"/>
                <a:cs typeface="+mn-cs"/>
              </a:rPr>
              <a:t>National HF Radar Network </a:t>
            </a:r>
          </a:p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solidFill>
                  <a:srgbClr val="FFFF00"/>
                </a:solidFill>
                <a:latin typeface="Calibri"/>
                <a:ea typeface="+mn-ea"/>
                <a:cs typeface="+mn-cs"/>
              </a:rPr>
              <a:t>d</a:t>
            </a:r>
            <a:r>
              <a:rPr lang="en-US" sz="2000" dirty="0" smtClean="0">
                <a:solidFill>
                  <a:srgbClr val="FFFF00"/>
                </a:solidFill>
                <a:latin typeface="Calibri"/>
                <a:ea typeface="+mn-ea"/>
                <a:cs typeface="+mn-cs"/>
              </a:rPr>
              <a:t>esign parameters.</a:t>
            </a:r>
            <a:endParaRPr lang="en-US" sz="2000" dirty="0">
              <a:solidFill>
                <a:srgbClr val="FFFF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438400" y="5486400"/>
            <a:ext cx="273791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u="sng" dirty="0" smtClean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Segment Color Key</a:t>
            </a:r>
          </a:p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srgbClr val="FF0000"/>
                </a:solidFill>
                <a:latin typeface="Calibri"/>
                <a:ea typeface="+mn-ea"/>
                <a:cs typeface="+mn-cs"/>
              </a:rPr>
              <a:t>Red  &gt; 90 km</a:t>
            </a:r>
          </a:p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srgbClr val="FF6600"/>
                </a:solidFill>
                <a:latin typeface="Calibri"/>
                <a:ea typeface="+mn-ea"/>
                <a:cs typeface="+mn-cs"/>
              </a:rPr>
              <a:t>90 km &gt; Orange &gt; 70 km</a:t>
            </a:r>
          </a:p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srgbClr val="008000"/>
                </a:solidFill>
                <a:latin typeface="Calibri"/>
                <a:ea typeface="+mn-ea"/>
                <a:cs typeface="+mn-cs"/>
              </a:rPr>
              <a:t>70 km &gt; Green</a:t>
            </a:r>
            <a:endParaRPr lang="en-US" sz="1800" dirty="0">
              <a:solidFill>
                <a:srgbClr val="008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588587" y="361504"/>
            <a:ext cx="3555413" cy="48320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8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Active Spares Approach</a:t>
            </a:r>
          </a:p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28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8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Spares used to fill the largest gaps, improving the quality of the data when all are running and improving the resiliency of the network when one site goes down.</a:t>
            </a:r>
          </a:p>
        </p:txBody>
      </p:sp>
    </p:spTree>
    <p:extLst>
      <p:ext uri="{BB962C8B-B14F-4D97-AF65-F5344CB8AC3E}">
        <p14:creationId xmlns:p14="http://schemas.microsoft.com/office/powerpoint/2010/main" val="41839970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TextBox 2"/>
          <p:cNvSpPr txBox="1">
            <a:spLocks noChangeArrowheads="1"/>
          </p:cNvSpPr>
          <p:nvPr/>
        </p:nvSpPr>
        <p:spPr bwMode="auto">
          <a:xfrm>
            <a:off x="5334000" y="2857496"/>
            <a:ext cx="9906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400">
                <a:solidFill>
                  <a:schemeClr val="bg1"/>
                </a:solidFill>
              </a:rPr>
              <a:t>Vessels - </a:t>
            </a:r>
          </a:p>
          <a:p>
            <a:endParaRPr lang="en-US" sz="1400">
              <a:solidFill>
                <a:schemeClr val="bg1"/>
              </a:solidFill>
            </a:endParaRPr>
          </a:p>
          <a:p>
            <a:r>
              <a:rPr lang="en-US" sz="1400">
                <a:solidFill>
                  <a:schemeClr val="bg1"/>
                </a:solidFill>
              </a:rPr>
              <a:t>Satellite</a:t>
            </a:r>
          </a:p>
        </p:txBody>
      </p:sp>
      <p:pic>
        <p:nvPicPr>
          <p:cNvPr id="19472" name="Picture 18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34963" y="2943221"/>
            <a:ext cx="3500437" cy="3055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2058" y="778935"/>
            <a:ext cx="2702628" cy="109220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outerShdw blurRad="63500" dist="50800" algn="ctr" rotWithShape="0">
              <a:srgbClr val="000000">
                <a:alpha val="20999"/>
              </a:srgbClr>
            </a:outerShdw>
          </a:effectLst>
        </p:spPr>
      </p:pic>
      <p:sp>
        <p:nvSpPr>
          <p:cNvPr id="19479" name="TextBox 30"/>
          <p:cNvSpPr txBox="1">
            <a:spLocks noChangeArrowheads="1"/>
          </p:cNvSpPr>
          <p:nvPr/>
        </p:nvSpPr>
        <p:spPr bwMode="auto">
          <a:xfrm>
            <a:off x="2924175" y="762000"/>
            <a:ext cx="210502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dirty="0"/>
              <a:t>International Component</a:t>
            </a:r>
          </a:p>
        </p:txBody>
      </p:sp>
      <p:sp>
        <p:nvSpPr>
          <p:cNvPr id="19480" name="TextBox 31"/>
          <p:cNvSpPr txBox="1">
            <a:spLocks noChangeArrowheads="1"/>
          </p:cNvSpPr>
          <p:nvPr/>
        </p:nvSpPr>
        <p:spPr bwMode="auto">
          <a:xfrm>
            <a:off x="2590800" y="1981200"/>
            <a:ext cx="231457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dirty="0"/>
              <a:t>National Component</a:t>
            </a:r>
          </a:p>
        </p:txBody>
      </p:sp>
      <p:sp>
        <p:nvSpPr>
          <p:cNvPr id="19481" name="TextBox 32"/>
          <p:cNvSpPr txBox="1">
            <a:spLocks noChangeArrowheads="1"/>
          </p:cNvSpPr>
          <p:nvPr/>
        </p:nvSpPr>
        <p:spPr bwMode="auto">
          <a:xfrm>
            <a:off x="825500" y="2209800"/>
            <a:ext cx="20701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dirty="0"/>
              <a:t>Regional Component</a:t>
            </a:r>
          </a:p>
        </p:txBody>
      </p:sp>
      <p:sp>
        <p:nvSpPr>
          <p:cNvPr id="19482" name="TextBox 33"/>
          <p:cNvSpPr txBox="1">
            <a:spLocks noChangeArrowheads="1"/>
          </p:cNvSpPr>
          <p:nvPr/>
        </p:nvSpPr>
        <p:spPr bwMode="auto">
          <a:xfrm>
            <a:off x="0" y="0"/>
            <a:ext cx="9144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 b="1" dirty="0"/>
              <a:t>U.S. Integrated Ocean Observing </a:t>
            </a:r>
            <a:r>
              <a:rPr lang="en-US" sz="2800" b="1" dirty="0" smtClean="0"/>
              <a:t>System (IOOS)</a:t>
            </a:r>
            <a:endParaRPr lang="en-US" sz="2800" b="1" dirty="0"/>
          </a:p>
        </p:txBody>
      </p:sp>
      <p:sp>
        <p:nvSpPr>
          <p:cNvPr id="35" name="Right Arrow 34"/>
          <p:cNvSpPr/>
          <p:nvPr/>
        </p:nvSpPr>
        <p:spPr>
          <a:xfrm>
            <a:off x="3040063" y="1552571"/>
            <a:ext cx="979487" cy="282575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6" name="Right Arrow 35"/>
          <p:cNvSpPr/>
          <p:nvPr/>
        </p:nvSpPr>
        <p:spPr>
          <a:xfrm rot="1837255">
            <a:off x="3530600" y="2882896"/>
            <a:ext cx="977900" cy="239713"/>
          </a:xfrm>
          <a:prstGeom prst="right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7" name="Right Arrow 36"/>
          <p:cNvSpPr/>
          <p:nvPr/>
        </p:nvSpPr>
        <p:spPr>
          <a:xfrm rot="5400000">
            <a:off x="196057" y="2518565"/>
            <a:ext cx="977900" cy="280987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9486" name="TextBox 37"/>
          <p:cNvSpPr txBox="1">
            <a:spLocks noChangeArrowheads="1"/>
          </p:cNvSpPr>
          <p:nvPr/>
        </p:nvSpPr>
        <p:spPr bwMode="auto">
          <a:xfrm>
            <a:off x="4572000" y="2514600"/>
            <a:ext cx="4572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i="1" dirty="0" smtClean="0"/>
              <a:t>Globally Coordinated Initiatives</a:t>
            </a:r>
            <a:endParaRPr lang="en-US" i="1" dirty="0"/>
          </a:p>
        </p:txBody>
      </p:sp>
      <p:sp>
        <p:nvSpPr>
          <p:cNvPr id="19487" name="TextBox 38"/>
          <p:cNvSpPr txBox="1">
            <a:spLocks noChangeArrowheads="1"/>
          </p:cNvSpPr>
          <p:nvPr/>
        </p:nvSpPr>
        <p:spPr bwMode="auto">
          <a:xfrm>
            <a:off x="4553270" y="5715000"/>
            <a:ext cx="474313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i="1" dirty="0" smtClean="0"/>
              <a:t>Nationally Coordinated Initiatives</a:t>
            </a:r>
            <a:endParaRPr lang="en-US" i="1" dirty="0"/>
          </a:p>
        </p:txBody>
      </p:sp>
      <p:sp>
        <p:nvSpPr>
          <p:cNvPr id="19488" name="TextBox 39"/>
          <p:cNvSpPr txBox="1">
            <a:spLocks noChangeArrowheads="1"/>
          </p:cNvSpPr>
          <p:nvPr/>
        </p:nvSpPr>
        <p:spPr bwMode="auto">
          <a:xfrm>
            <a:off x="257175" y="5786735"/>
            <a:ext cx="368259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i="1" dirty="0"/>
              <a:t>11 Regional Associations</a:t>
            </a:r>
          </a:p>
        </p:txBody>
      </p:sp>
      <p:pic>
        <p:nvPicPr>
          <p:cNvPr id="45" name="Picture 44" descr="Screen shot 2011-11-15 at 4.08.34 AM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233973"/>
            <a:ext cx="9144000" cy="642277"/>
          </a:xfrm>
          <a:prstGeom prst="rect">
            <a:avLst/>
          </a:prstGeom>
        </p:spPr>
      </p:pic>
      <p:sp>
        <p:nvSpPr>
          <p:cNvPr id="46" name="TextBox 45"/>
          <p:cNvSpPr txBox="1"/>
          <p:nvPr/>
        </p:nvSpPr>
        <p:spPr>
          <a:xfrm>
            <a:off x="7021287" y="6313712"/>
            <a:ext cx="19543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</a:rPr>
              <a:t>http://</a:t>
            </a:r>
            <a:r>
              <a:rPr lang="en-US" sz="2000" b="1" dirty="0" err="1" smtClean="0">
                <a:solidFill>
                  <a:schemeClr val="bg1"/>
                </a:solidFill>
              </a:rPr>
              <a:t>ioos.gov</a:t>
            </a:r>
            <a:endParaRPr lang="en-US" sz="2000" b="1" dirty="0">
              <a:solidFill>
                <a:schemeClr val="bg1"/>
              </a:solidFill>
            </a:endParaRPr>
          </a:p>
        </p:txBody>
      </p:sp>
      <p:pic>
        <p:nvPicPr>
          <p:cNvPr id="47" name="Picture 46" descr="Screen shot 2012-07-12 at 2.33.23 AM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57800" y="515758"/>
            <a:ext cx="3345314" cy="2075042"/>
          </a:xfrm>
          <a:prstGeom prst="rect">
            <a:avLst/>
          </a:prstGeom>
        </p:spPr>
      </p:pic>
      <p:pic>
        <p:nvPicPr>
          <p:cNvPr id="48" name="Picture 47" descr="Screen shot 2012-05-15 at 10.25.10 PM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84534" y="3048000"/>
            <a:ext cx="1944866" cy="2514600"/>
          </a:xfrm>
          <a:prstGeom prst="rect">
            <a:avLst/>
          </a:prstGeom>
        </p:spPr>
      </p:pic>
      <p:pic>
        <p:nvPicPr>
          <p:cNvPr id="49" name="Picture 5" descr="Screen shot 2010-05-02 at 10.00.18 PM.png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904047" y="3069952"/>
            <a:ext cx="1935153" cy="2492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TextBox 19"/>
          <p:cNvSpPr txBox="1"/>
          <p:nvPr/>
        </p:nvSpPr>
        <p:spPr>
          <a:xfrm>
            <a:off x="5715000" y="4114800"/>
            <a:ext cx="8693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2004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7924800" y="4114800"/>
            <a:ext cx="8693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2009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7315200" y="2133600"/>
            <a:ext cx="8465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2011</a:t>
            </a:r>
            <a:endParaRPr lang="en-US" dirty="0"/>
          </a:p>
        </p:txBody>
      </p:sp>
      <p:sp>
        <p:nvSpPr>
          <p:cNvPr id="52" name="TextBox 51"/>
          <p:cNvSpPr txBox="1"/>
          <p:nvPr/>
        </p:nvSpPr>
        <p:spPr>
          <a:xfrm>
            <a:off x="5638800" y="2129135"/>
            <a:ext cx="8693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2013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2286000" y="6320135"/>
            <a:ext cx="43074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Supports Science &amp; Decisions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0835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ARACOOS_Coverage_20130601_2013093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8097" y="0"/>
            <a:ext cx="8199305" cy="615118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079967" y="923701"/>
            <a:ext cx="3064034" cy="51090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8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Through Improved Site Resiliency &amp; An Active Spares Approach, MARACOOS has exceeded the USCG’s 80-80 Coverage Target with 1/3 of the Recommended Technician Support</a:t>
            </a:r>
          </a:p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83116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3" name="Picture 1" descr="RDLMeasured_RATH_2012_12_14_170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311" b="7079"/>
          <a:stretch>
            <a:fillRect/>
          </a:stretch>
        </p:blipFill>
        <p:spPr bwMode="auto">
          <a:xfrm>
            <a:off x="-1752600" y="0"/>
            <a:ext cx="7467600" cy="6142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4191000" y="228600"/>
            <a:ext cx="1524000" cy="152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5" name="Picture 1" descr="RDLIdeal_RAWO_2012_06_27_1300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93" r="19442" b="6951"/>
          <a:stretch/>
        </p:blipFill>
        <p:spPr bwMode="auto">
          <a:xfrm>
            <a:off x="4040484" y="0"/>
            <a:ext cx="5103515" cy="614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11895" y="1058408"/>
            <a:ext cx="160663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Monostatic</a:t>
            </a:r>
          </a:p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Radials</a:t>
            </a:r>
            <a:endParaRPr lang="en-US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346807" y="1058408"/>
            <a:ext cx="134859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Bistatic</a:t>
            </a:r>
          </a:p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dirty="0" err="1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Ellipticals</a:t>
            </a:r>
            <a:endParaRPr lang="en-US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9606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Title 3"/>
          <p:cNvSpPr>
            <a:spLocks noGrp="1"/>
          </p:cNvSpPr>
          <p:nvPr>
            <p:ph type="title"/>
          </p:nvPr>
        </p:nvSpPr>
        <p:spPr>
          <a:xfrm>
            <a:off x="76200" y="274638"/>
            <a:ext cx="3657600" cy="2468562"/>
          </a:xfrm>
          <a:ln>
            <a:miter lim="800000"/>
            <a:headEnd/>
            <a:tailEnd/>
          </a:ln>
        </p:spPr>
        <p:txBody>
          <a:bodyPr/>
          <a:lstStyle/>
          <a:p>
            <a:r>
              <a:rPr lang="en-US" sz="3600">
                <a:latin typeface="Arial" charset="0"/>
              </a:rPr>
              <a:t>Total Surface Currents</a:t>
            </a:r>
          </a:p>
        </p:txBody>
      </p:sp>
      <p:pic>
        <p:nvPicPr>
          <p:cNvPr id="51202" name="Picture 4" descr="RDLm_totals_percentcoverage_uverr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04" b="12044"/>
          <a:stretch>
            <a:fillRect/>
          </a:stretch>
        </p:blipFill>
        <p:spPr bwMode="auto">
          <a:xfrm>
            <a:off x="3352800" y="0"/>
            <a:ext cx="59436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3" name="TextBox 5"/>
          <p:cNvSpPr txBox="1">
            <a:spLocks noChangeArrowheads="1"/>
          </p:cNvSpPr>
          <p:nvPr/>
        </p:nvSpPr>
        <p:spPr bwMode="auto">
          <a:xfrm>
            <a:off x="107950" y="2819400"/>
            <a:ext cx="3675063" cy="175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>
                <a:solidFill>
                  <a:prstClr val="black"/>
                </a:solidFill>
              </a:rPr>
              <a:t>Three Weeks </a:t>
            </a:r>
          </a:p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</a:endParaRPr>
          </a:p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>
                <a:solidFill>
                  <a:prstClr val="black"/>
                </a:solidFill>
              </a:rPr>
              <a:t>August 30 – September 20, 2013</a:t>
            </a:r>
          </a:p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</a:endParaRPr>
          </a:p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600">
                <a:solidFill>
                  <a:prstClr val="black"/>
                </a:solidFill>
              </a:rPr>
              <a:t>6 Radial Stations</a:t>
            </a:r>
          </a:p>
        </p:txBody>
      </p:sp>
      <p:sp>
        <p:nvSpPr>
          <p:cNvPr id="2" name="Isosceles Triangle 1"/>
          <p:cNvSpPr/>
          <p:nvPr/>
        </p:nvSpPr>
        <p:spPr>
          <a:xfrm>
            <a:off x="6019800" y="685800"/>
            <a:ext cx="381000" cy="381000"/>
          </a:xfrm>
          <a:prstGeom prst="triangle">
            <a:avLst/>
          </a:prstGeom>
          <a:noFill/>
          <a:ln w="5715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Isosceles Triangle 5"/>
          <p:cNvSpPr/>
          <p:nvPr/>
        </p:nvSpPr>
        <p:spPr>
          <a:xfrm>
            <a:off x="5867400" y="1219200"/>
            <a:ext cx="381000" cy="381000"/>
          </a:xfrm>
          <a:prstGeom prst="triangle">
            <a:avLst/>
          </a:prstGeom>
          <a:noFill/>
          <a:ln w="5715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" name="Isosceles Triangle 6"/>
          <p:cNvSpPr/>
          <p:nvPr/>
        </p:nvSpPr>
        <p:spPr>
          <a:xfrm>
            <a:off x="5638800" y="2514600"/>
            <a:ext cx="381000" cy="381000"/>
          </a:xfrm>
          <a:prstGeom prst="triangle">
            <a:avLst/>
          </a:prstGeom>
          <a:noFill/>
          <a:ln w="5715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Isosceles Triangle 7"/>
          <p:cNvSpPr/>
          <p:nvPr/>
        </p:nvSpPr>
        <p:spPr>
          <a:xfrm>
            <a:off x="5181600" y="3124200"/>
            <a:ext cx="381000" cy="381000"/>
          </a:xfrm>
          <a:prstGeom prst="triangle">
            <a:avLst/>
          </a:prstGeom>
          <a:noFill/>
          <a:ln w="5715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" name="Isosceles Triangle 8"/>
          <p:cNvSpPr/>
          <p:nvPr/>
        </p:nvSpPr>
        <p:spPr>
          <a:xfrm>
            <a:off x="4572000" y="3733800"/>
            <a:ext cx="381000" cy="381000"/>
          </a:xfrm>
          <a:prstGeom prst="triangle">
            <a:avLst/>
          </a:prstGeom>
          <a:noFill/>
          <a:ln w="5715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" name="Isosceles Triangle 9"/>
          <p:cNvSpPr/>
          <p:nvPr/>
        </p:nvSpPr>
        <p:spPr>
          <a:xfrm>
            <a:off x="4267200" y="4267200"/>
            <a:ext cx="381000" cy="381000"/>
          </a:xfrm>
          <a:prstGeom prst="triangle">
            <a:avLst/>
          </a:prstGeom>
          <a:noFill/>
          <a:ln w="5715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491774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Title 3"/>
          <p:cNvSpPr>
            <a:spLocks noGrp="1"/>
          </p:cNvSpPr>
          <p:nvPr>
            <p:ph type="title"/>
          </p:nvPr>
        </p:nvSpPr>
        <p:spPr>
          <a:xfrm>
            <a:off x="76200" y="274638"/>
            <a:ext cx="3657600" cy="2468562"/>
          </a:xfrm>
          <a:ln>
            <a:miter lim="800000"/>
            <a:headEnd/>
            <a:tailEnd/>
          </a:ln>
        </p:spPr>
        <p:txBody>
          <a:bodyPr/>
          <a:lstStyle/>
          <a:p>
            <a:r>
              <a:rPr lang="en-US" sz="3600">
                <a:latin typeface="Arial" charset="0"/>
              </a:rPr>
              <a:t>Total Surface Currents</a:t>
            </a:r>
          </a:p>
        </p:txBody>
      </p:sp>
      <p:pic>
        <p:nvPicPr>
          <p:cNvPr id="52226" name="Picture 6" descr="ELTmRDLm_totals_percentcoverage_uverr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04" b="12042"/>
          <a:stretch>
            <a:fillRect/>
          </a:stretch>
        </p:blipFill>
        <p:spPr bwMode="auto">
          <a:xfrm>
            <a:off x="3352800" y="0"/>
            <a:ext cx="59436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Isosceles Triangle 4"/>
          <p:cNvSpPr/>
          <p:nvPr/>
        </p:nvSpPr>
        <p:spPr>
          <a:xfrm>
            <a:off x="6019800" y="685800"/>
            <a:ext cx="381000" cy="381000"/>
          </a:xfrm>
          <a:prstGeom prst="triangle">
            <a:avLst/>
          </a:prstGeom>
          <a:noFill/>
          <a:ln w="5715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Isosceles Triangle 5"/>
          <p:cNvSpPr/>
          <p:nvPr/>
        </p:nvSpPr>
        <p:spPr>
          <a:xfrm>
            <a:off x="5867400" y="1219200"/>
            <a:ext cx="381000" cy="381000"/>
          </a:xfrm>
          <a:prstGeom prst="triangle">
            <a:avLst/>
          </a:prstGeom>
          <a:noFill/>
          <a:ln w="5715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" name="Isosceles Triangle 6"/>
          <p:cNvSpPr/>
          <p:nvPr/>
        </p:nvSpPr>
        <p:spPr>
          <a:xfrm>
            <a:off x="5638800" y="2514600"/>
            <a:ext cx="381000" cy="381000"/>
          </a:xfrm>
          <a:prstGeom prst="triangle">
            <a:avLst/>
          </a:prstGeom>
          <a:noFill/>
          <a:ln w="5715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Isosceles Triangle 7"/>
          <p:cNvSpPr/>
          <p:nvPr/>
        </p:nvSpPr>
        <p:spPr>
          <a:xfrm>
            <a:off x="5181600" y="3124200"/>
            <a:ext cx="381000" cy="381000"/>
          </a:xfrm>
          <a:prstGeom prst="triangle">
            <a:avLst/>
          </a:prstGeom>
          <a:noFill/>
          <a:ln w="5715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" name="Isosceles Triangle 8"/>
          <p:cNvSpPr/>
          <p:nvPr/>
        </p:nvSpPr>
        <p:spPr>
          <a:xfrm>
            <a:off x="4572000" y="3733800"/>
            <a:ext cx="381000" cy="381000"/>
          </a:xfrm>
          <a:prstGeom prst="triangle">
            <a:avLst/>
          </a:prstGeom>
          <a:noFill/>
          <a:ln w="5715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" name="Isosceles Triangle 9"/>
          <p:cNvSpPr/>
          <p:nvPr/>
        </p:nvSpPr>
        <p:spPr>
          <a:xfrm>
            <a:off x="4267200" y="4267200"/>
            <a:ext cx="381000" cy="381000"/>
          </a:xfrm>
          <a:prstGeom prst="triangle">
            <a:avLst/>
          </a:prstGeom>
          <a:noFill/>
          <a:ln w="5715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2233" name="TextBox 5"/>
          <p:cNvSpPr txBox="1">
            <a:spLocks noChangeArrowheads="1"/>
          </p:cNvSpPr>
          <p:nvPr/>
        </p:nvSpPr>
        <p:spPr bwMode="auto">
          <a:xfrm>
            <a:off x="108041" y="2819400"/>
            <a:ext cx="3674879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prstClr val="black"/>
                </a:solidFill>
              </a:rPr>
              <a:t>Three Weeks </a:t>
            </a:r>
          </a:p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prstClr val="black"/>
              </a:solidFill>
            </a:endParaRPr>
          </a:p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prstClr val="black"/>
                </a:solidFill>
              </a:rPr>
              <a:t>August 30 – September 20, 2013</a:t>
            </a:r>
          </a:p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prstClr val="black"/>
              </a:solidFill>
            </a:endParaRPr>
          </a:p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600" dirty="0">
                <a:solidFill>
                  <a:prstClr val="black"/>
                </a:solidFill>
              </a:rPr>
              <a:t>6 Radial Stations </a:t>
            </a:r>
            <a:endParaRPr lang="en-US" sz="3600" dirty="0" smtClean="0">
              <a:solidFill>
                <a:prstClr val="black"/>
              </a:solidFill>
            </a:endParaRPr>
          </a:p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600" dirty="0" smtClean="0">
                <a:solidFill>
                  <a:prstClr val="black"/>
                </a:solidFill>
              </a:rPr>
              <a:t>&amp; </a:t>
            </a:r>
            <a:endParaRPr lang="en-US" sz="3600" dirty="0">
              <a:solidFill>
                <a:prstClr val="black"/>
              </a:solidFill>
            </a:endParaRPr>
          </a:p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600" dirty="0">
                <a:solidFill>
                  <a:prstClr val="black"/>
                </a:solidFill>
              </a:rPr>
              <a:t>5 Elliptical Pairs</a:t>
            </a:r>
          </a:p>
        </p:txBody>
      </p:sp>
    </p:spTree>
    <p:extLst>
      <p:ext uri="{BB962C8B-B14F-4D97-AF65-F5344CB8AC3E}">
        <p14:creationId xmlns:p14="http://schemas.microsoft.com/office/powerpoint/2010/main" val="41563274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10804062854_095c3a001c_b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626" y="-759579"/>
            <a:ext cx="4644374" cy="6192498"/>
          </a:xfrm>
          <a:prstGeom prst="rect">
            <a:avLst/>
          </a:prstGeom>
        </p:spPr>
      </p:pic>
      <p:pic>
        <p:nvPicPr>
          <p:cNvPr id="3" name="Picture 2" descr="10803941556_953ce49331_b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644374" cy="619249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3600" dirty="0" smtClean="0"/>
              <a:t>Dual Transmitter Test</a:t>
            </a:r>
            <a:endParaRPr lang="en-US" sz="3600" dirty="0"/>
          </a:p>
        </p:txBody>
      </p:sp>
      <p:pic>
        <p:nvPicPr>
          <p:cNvPr id="5" name="Picture 4" descr="Screen shot 2014-02-16 at 10.28.42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9700" y="4124629"/>
            <a:ext cx="5194300" cy="1955800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>
            <a:off x="4644374" y="4700733"/>
            <a:ext cx="1961864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6957782" y="4502474"/>
            <a:ext cx="1961864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4560805" y="3496271"/>
            <a:ext cx="213073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Transmitter Installed</a:t>
            </a:r>
            <a:endParaRPr lang="en-US" sz="18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6691541" y="3818781"/>
            <a:ext cx="85303" cy="683693"/>
          </a:xfrm>
          <a:prstGeom prst="straightConnector1">
            <a:avLst/>
          </a:prstGeom>
          <a:ln w="5715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3274166" y="4239068"/>
            <a:ext cx="1107996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187 km</a:t>
            </a:r>
            <a:endParaRPr lang="en-US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220245" y="3496271"/>
            <a:ext cx="1107996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234 km</a:t>
            </a:r>
            <a:endParaRPr lang="en-US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849789" y="2799666"/>
            <a:ext cx="1837011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25% Increase</a:t>
            </a:r>
            <a:endParaRPr lang="en-US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76617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MARACOOS_Coverage_20121201_20130601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59" r="14661"/>
          <a:stretch/>
        </p:blipFill>
        <p:spPr>
          <a:xfrm>
            <a:off x="3826043" y="1075299"/>
            <a:ext cx="2498940" cy="2530703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09074" y="1"/>
            <a:ext cx="8229600" cy="682387"/>
          </a:xfrm>
        </p:spPr>
        <p:txBody>
          <a:bodyPr>
            <a:normAutofit fontScale="90000"/>
          </a:bodyPr>
          <a:lstStyle/>
          <a:p>
            <a:r>
              <a:rPr lang="en-US" sz="4000" b="1" dirty="0" smtClean="0"/>
              <a:t>HF Radar Network Highlights</a:t>
            </a:r>
            <a:endParaRPr lang="en-US" sz="4000" b="1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>
          <a:xfrm>
            <a:off x="0" y="1123426"/>
            <a:ext cx="3922295" cy="4525963"/>
          </a:xfrm>
        </p:spPr>
        <p:txBody>
          <a:bodyPr>
            <a:normAutofit/>
          </a:bodyPr>
          <a:lstStyle/>
          <a:p>
            <a:r>
              <a:rPr lang="en-US" sz="2400" dirty="0" smtClean="0"/>
              <a:t>Achieved 80/80 coverage in December 2012 – June 2013 progress period</a:t>
            </a:r>
          </a:p>
          <a:p>
            <a:r>
              <a:rPr lang="en-US" sz="2400" dirty="0" smtClean="0"/>
              <a:t>Three radars stations in NJ detected the June 13, 2013 </a:t>
            </a:r>
            <a:r>
              <a:rPr lang="en-US" sz="2400" dirty="0" err="1" smtClean="0"/>
              <a:t>meteo</a:t>
            </a:r>
            <a:r>
              <a:rPr lang="en-US" sz="2400" dirty="0" smtClean="0"/>
              <a:t>-tsunami</a:t>
            </a:r>
            <a:endParaRPr lang="en-US" sz="2400" dirty="0" smtClean="0"/>
          </a:p>
          <a:p>
            <a:r>
              <a:rPr lang="en-US" sz="2400" dirty="0" smtClean="0"/>
              <a:t>HF Radar data into NOAA PORTS scheduled for release in early 2014</a:t>
            </a:r>
          </a:p>
          <a:p>
            <a:endParaRPr lang="en-US" sz="2400" dirty="0"/>
          </a:p>
        </p:txBody>
      </p:sp>
      <p:pic>
        <p:nvPicPr>
          <p:cNvPr id="8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7877" y="3611784"/>
            <a:ext cx="2451618" cy="2097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0362" y="3597821"/>
            <a:ext cx="1958379" cy="2099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Screen shot 2013-09-30 at 11.13.02 AM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7711" y="1246551"/>
            <a:ext cx="2876289" cy="2195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62819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14" descr="Screen shot 2010-12-21 at 9.30.58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0"/>
            <a:ext cx="91376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3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800" y="2974975"/>
            <a:ext cx="1092200" cy="4206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63499" dir="5400000" algn="ctr" rotWithShape="0">
              <a:schemeClr val="bg2">
                <a:alpha val="45000"/>
              </a:schemeClr>
            </a:outerShdw>
          </a:effectLst>
        </p:spPr>
      </p:pic>
      <p:pic>
        <p:nvPicPr>
          <p:cNvPr id="1434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75" y="1265238"/>
            <a:ext cx="1066800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88" y="6581775"/>
            <a:ext cx="1089025" cy="141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50" y="4448175"/>
            <a:ext cx="766763" cy="785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3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" y="4073525"/>
            <a:ext cx="1117600" cy="32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4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538" y="5994400"/>
            <a:ext cx="779462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5" name="Picture 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3502025"/>
            <a:ext cx="1111250" cy="449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6" name="Picture 8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563" y="5314950"/>
            <a:ext cx="612775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7" name="Picture 9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9063" y="125413"/>
            <a:ext cx="1104900" cy="109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8" name="Rectangle 10"/>
          <p:cNvSpPr>
            <a:spLocks/>
          </p:cNvSpPr>
          <p:nvPr/>
        </p:nvSpPr>
        <p:spPr bwMode="auto">
          <a:xfrm>
            <a:off x="2511425" y="211138"/>
            <a:ext cx="7042150" cy="97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8100" tIns="38100" rIns="38100" bIns="38100"/>
          <a:lstStyle/>
          <a:p>
            <a:r>
              <a:rPr lang="en-US" sz="3000" b="1">
                <a:solidFill>
                  <a:srgbClr val="000033"/>
                </a:solidFill>
              </a:rPr>
              <a:t>The Center for Secure and Resilient Maritime Commerce (CSR)</a:t>
            </a:r>
          </a:p>
        </p:txBody>
      </p:sp>
      <p:pic>
        <p:nvPicPr>
          <p:cNvPr id="14349" name="Picture 11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" y="96838"/>
            <a:ext cx="1030288" cy="439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4" name="Picture 12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76200" y="633413"/>
            <a:ext cx="1066800" cy="522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63499" dir="5400000" algn="ctr" rotWithShape="0">
              <a:schemeClr val="bg2">
                <a:alpha val="45000"/>
              </a:schemeClr>
            </a:outerShdw>
          </a:effectLst>
        </p:spPr>
      </p:pic>
      <p:pic>
        <p:nvPicPr>
          <p:cNvPr id="14351" name="Picture 13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" y="1931988"/>
            <a:ext cx="1003300" cy="100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2" name="Picture 3" descr="Preview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3713" y="2206625"/>
            <a:ext cx="3373437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53" name="Text Box 4"/>
          <p:cNvSpPr txBox="1">
            <a:spLocks noChangeArrowheads="1"/>
          </p:cNvSpPr>
          <p:nvPr/>
        </p:nvSpPr>
        <p:spPr bwMode="auto">
          <a:xfrm>
            <a:off x="1311275" y="2174875"/>
            <a:ext cx="4149725" cy="455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b="1"/>
              <a:t>Maritime Domain Awareness</a:t>
            </a:r>
            <a:endParaRPr lang="en-US" sz="1800" b="1"/>
          </a:p>
          <a:p>
            <a:pPr eaLnBrk="1" hangingPunct="1"/>
            <a:endParaRPr lang="en-US" sz="1600" b="1"/>
          </a:p>
          <a:p>
            <a:pPr eaLnBrk="1" hangingPunct="1"/>
            <a:r>
              <a:rPr lang="en-US" sz="1600" b="1"/>
              <a:t>Approach – </a:t>
            </a:r>
          </a:p>
          <a:p>
            <a:pPr eaLnBrk="1" hangingPunct="1"/>
            <a:r>
              <a:rPr lang="en-US" sz="1600" b="1"/>
              <a:t>  Dual Use Technologies</a:t>
            </a:r>
          </a:p>
          <a:p>
            <a:pPr eaLnBrk="1" hangingPunct="1"/>
            <a:r>
              <a:rPr lang="en-US" sz="1600" b="1"/>
              <a:t>  Demonstrate Nested </a:t>
            </a:r>
            <a:r>
              <a:rPr lang="en-US" sz="1600" b="1" u="sng"/>
              <a:t>Vessel Detection</a:t>
            </a:r>
            <a:r>
              <a:rPr lang="en-US" sz="1600" b="1"/>
              <a:t> </a:t>
            </a:r>
          </a:p>
          <a:p>
            <a:pPr eaLnBrk="1" hangingPunct="1"/>
            <a:r>
              <a:rPr lang="en-US" sz="1600" b="1"/>
              <a:t>  Global &gt; Approaches &gt; Port</a:t>
            </a:r>
          </a:p>
          <a:p>
            <a:pPr eaLnBrk="1" hangingPunct="1"/>
            <a:endParaRPr lang="en-US" sz="1600"/>
          </a:p>
          <a:p>
            <a:pPr eaLnBrk="1" hangingPunct="1"/>
            <a:r>
              <a:rPr lang="en-US" sz="1600" b="1"/>
              <a:t>University of Miami – </a:t>
            </a:r>
          </a:p>
          <a:p>
            <a:pPr eaLnBrk="1" hangingPunct="1"/>
            <a:r>
              <a:rPr lang="en-US" sz="1600" b="1"/>
              <a:t>  Global Satellite Coverage,</a:t>
            </a:r>
          </a:p>
          <a:p>
            <a:pPr eaLnBrk="1" hangingPunct="1"/>
            <a:r>
              <a:rPr lang="en-US" sz="1600" b="1"/>
              <a:t>  Visible &amp; Microwave</a:t>
            </a:r>
          </a:p>
          <a:p>
            <a:pPr eaLnBrk="1" hangingPunct="1"/>
            <a:endParaRPr lang="en-US" sz="1600" b="1"/>
          </a:p>
          <a:p>
            <a:pPr eaLnBrk="1" hangingPunct="1"/>
            <a:r>
              <a:rPr lang="en-US" sz="1600" b="1"/>
              <a:t>Rutgers University –  </a:t>
            </a:r>
          </a:p>
          <a:p>
            <a:pPr eaLnBrk="1" hangingPunct="1"/>
            <a:r>
              <a:rPr lang="en-US" sz="1600" b="1"/>
              <a:t>  Over-the-Horizon Compact </a:t>
            </a:r>
          </a:p>
          <a:p>
            <a:pPr eaLnBrk="1" hangingPunct="1"/>
            <a:r>
              <a:rPr lang="en-US" sz="1600" b="1"/>
              <a:t>  High Frequency Radar Networks</a:t>
            </a:r>
          </a:p>
          <a:p>
            <a:pPr eaLnBrk="1" hangingPunct="1"/>
            <a:endParaRPr lang="en-US" sz="1600" b="1"/>
          </a:p>
          <a:p>
            <a:pPr eaLnBrk="1" hangingPunct="1"/>
            <a:r>
              <a:rPr lang="en-US" sz="1600" b="1"/>
              <a:t>Stevens Institute of Technology –</a:t>
            </a:r>
          </a:p>
          <a:p>
            <a:pPr eaLnBrk="1" hangingPunct="1"/>
            <a:r>
              <a:rPr lang="en-US" sz="1600" b="1"/>
              <a:t>  Local High-Resolution Optics &amp; </a:t>
            </a:r>
          </a:p>
          <a:p>
            <a:pPr eaLnBrk="1" hangingPunct="1"/>
            <a:r>
              <a:rPr lang="en-US" sz="1600" b="1"/>
              <a:t>  Shallow Underwater Acoustics</a:t>
            </a:r>
          </a:p>
        </p:txBody>
      </p:sp>
      <p:sp>
        <p:nvSpPr>
          <p:cNvPr id="14354" name="TextBox 18"/>
          <p:cNvSpPr txBox="1">
            <a:spLocks noChangeArrowheads="1"/>
          </p:cNvSpPr>
          <p:nvPr/>
        </p:nvSpPr>
        <p:spPr bwMode="auto">
          <a:xfrm>
            <a:off x="1298575" y="1247775"/>
            <a:ext cx="7262813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000" b="1">
                <a:solidFill>
                  <a:srgbClr val="000000"/>
                </a:solidFill>
              </a:rPr>
              <a:t>DHS Center of Excellence for Port Security</a:t>
            </a:r>
          </a:p>
          <a:p>
            <a:pPr algn="ctr" eaLnBrk="1" hangingPunct="1"/>
            <a:r>
              <a:rPr lang="en-US" sz="2000" b="1" i="1">
                <a:solidFill>
                  <a:srgbClr val="000000"/>
                </a:solidFill>
              </a:rPr>
              <a:t>11 Institutions – Maritime Domain Awareness &amp; Resiliency</a:t>
            </a:r>
          </a:p>
        </p:txBody>
      </p:sp>
      <p:pic>
        <p:nvPicPr>
          <p:cNvPr id="14355" name="Picture 18" descr="dhs-logo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5875" y="763588"/>
            <a:ext cx="1273175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41052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14" descr="Screen shot 2010-12-21 at 9.30.58 PM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75" y="0"/>
            <a:ext cx="91376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4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800" y="2974975"/>
            <a:ext cx="1092200" cy="420688"/>
          </a:xfrm>
          <a:prstGeom prst="rect">
            <a:avLst/>
          </a:prstGeom>
          <a:noFill/>
          <a:ln>
            <a:noFill/>
          </a:ln>
          <a:effectLst>
            <a:outerShdw dist="63499" dir="5400000" algn="ctr" rotWithShape="0">
              <a:schemeClr val="bg2">
                <a:alpha val="4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6" name="Picture 3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5819775"/>
            <a:ext cx="1089025" cy="141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8" name="Picture 5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400" y="4073525"/>
            <a:ext cx="1117600" cy="32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9" name="Picture 6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6538" y="5283200"/>
            <a:ext cx="779462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0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925" y="3502025"/>
            <a:ext cx="1111250" cy="449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1" name="Picture 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6863" y="4527550"/>
            <a:ext cx="612775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43" name="Rectangle 10"/>
          <p:cNvSpPr>
            <a:spLocks/>
          </p:cNvSpPr>
          <p:nvPr/>
        </p:nvSpPr>
        <p:spPr bwMode="auto">
          <a:xfrm>
            <a:off x="2511425" y="211138"/>
            <a:ext cx="7042150" cy="97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8100" tIns="38100" rIns="38100" bIns="38100"/>
          <a:lstStyle/>
          <a:p>
            <a:r>
              <a:rPr lang="en-US" sz="3000" b="1">
                <a:solidFill>
                  <a:srgbClr val="000033"/>
                </a:solidFill>
              </a:rPr>
              <a:t>The Center for Secure and Resilient Maritime Commerce (CSR)</a:t>
            </a:r>
          </a:p>
        </p:txBody>
      </p:sp>
      <p:pic>
        <p:nvPicPr>
          <p:cNvPr id="18446" name="Picture 13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" y="2057400"/>
            <a:ext cx="806110" cy="811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47" name="Text Box 4"/>
          <p:cNvSpPr txBox="1">
            <a:spLocks noChangeArrowheads="1"/>
          </p:cNvSpPr>
          <p:nvPr/>
        </p:nvSpPr>
        <p:spPr bwMode="auto">
          <a:xfrm>
            <a:off x="1157288" y="1371600"/>
            <a:ext cx="5637212" cy="6247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1" u="sng" dirty="0"/>
              <a:t>HF Radar Team</a:t>
            </a:r>
          </a:p>
          <a:p>
            <a:pPr eaLnBrk="1" hangingPunct="1"/>
            <a:r>
              <a:rPr lang="en-US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Rutgers University</a:t>
            </a:r>
            <a:r>
              <a:rPr lang="en-US" sz="1800" b="1" dirty="0"/>
              <a:t> -</a:t>
            </a:r>
          </a:p>
          <a:p>
            <a:pPr eaLnBrk="1" hangingPunct="1"/>
            <a:r>
              <a:rPr lang="en-US" sz="1600" b="1" dirty="0"/>
              <a:t>  </a:t>
            </a:r>
            <a:r>
              <a:rPr lang="en-US" sz="1400" b="1" i="1" dirty="0"/>
              <a:t>Scott Glenn, Josh </a:t>
            </a:r>
            <a:r>
              <a:rPr lang="en-US" sz="1400" b="1" i="1" dirty="0" err="1"/>
              <a:t>Kohut</a:t>
            </a:r>
            <a:r>
              <a:rPr lang="en-US" sz="1400" b="1" i="1" dirty="0"/>
              <a:t>, Hugh </a:t>
            </a:r>
            <a:r>
              <a:rPr lang="en-US" sz="1400" b="1" i="1" dirty="0" err="1"/>
              <a:t>Roarty</a:t>
            </a:r>
            <a:r>
              <a:rPr lang="en-US" sz="1400" b="1" i="1" dirty="0"/>
              <a:t>,</a:t>
            </a:r>
          </a:p>
          <a:p>
            <a:pPr eaLnBrk="1" hangingPunct="1"/>
            <a:r>
              <a:rPr lang="en-US" sz="1400" b="1" i="1" dirty="0"/>
              <a:t>  Mike Crowley, John </a:t>
            </a:r>
            <a:r>
              <a:rPr lang="en-US" sz="1400" b="1" i="1" dirty="0" err="1"/>
              <a:t>Kerfoot</a:t>
            </a:r>
            <a:r>
              <a:rPr lang="en-US" sz="1400" b="1" i="1" dirty="0"/>
              <a:t>, Ethan</a:t>
            </a:r>
          </a:p>
          <a:p>
            <a:pPr eaLnBrk="1" hangingPunct="1"/>
            <a:r>
              <a:rPr lang="en-US" sz="1400" b="1" i="1" dirty="0"/>
              <a:t>  Handel,  Mike Smith, Colin Evans</a:t>
            </a:r>
          </a:p>
          <a:p>
            <a:pPr eaLnBrk="1" hangingPunct="1"/>
            <a:r>
              <a:rPr lang="en-US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CODAR Ocean Sensors</a:t>
            </a:r>
            <a:r>
              <a:rPr lang="en-US" sz="1800" b="1" dirty="0"/>
              <a:t> -</a:t>
            </a:r>
            <a:endParaRPr lang="en-US" sz="1600" b="1" dirty="0"/>
          </a:p>
          <a:p>
            <a:pPr eaLnBrk="1" hangingPunct="1"/>
            <a:r>
              <a:rPr lang="en-US" sz="1600" b="1" dirty="0"/>
              <a:t>  </a:t>
            </a:r>
            <a:r>
              <a:rPr lang="en-US" sz="1400" b="1" i="1" dirty="0"/>
              <a:t>Don Barrick, Pete </a:t>
            </a:r>
            <a:r>
              <a:rPr lang="en-US" sz="1400" b="1" i="1" dirty="0" err="1"/>
              <a:t>Lilleboe</a:t>
            </a:r>
            <a:r>
              <a:rPr lang="en-US" sz="1400" b="1" i="1" dirty="0" smtClean="0"/>
              <a:t>, Chad Whelan</a:t>
            </a:r>
            <a:endParaRPr lang="en-US" sz="1400" b="1" i="1" dirty="0"/>
          </a:p>
          <a:p>
            <a:pPr eaLnBrk="1" hangingPunct="1"/>
            <a:r>
              <a:rPr lang="en-US" sz="1400" b="1" i="1" dirty="0"/>
              <a:t>  </a:t>
            </a:r>
            <a:r>
              <a:rPr lang="en-US" sz="1400" b="1" i="1" dirty="0" smtClean="0"/>
              <a:t>Belinda </a:t>
            </a:r>
            <a:r>
              <a:rPr lang="en-US" sz="1400" b="1" i="1" dirty="0"/>
              <a:t>Lipa, </a:t>
            </a:r>
            <a:r>
              <a:rPr lang="en-US" sz="1400" b="1" i="1" dirty="0" smtClean="0"/>
              <a:t>Bill </a:t>
            </a:r>
            <a:r>
              <a:rPr lang="en-US" sz="1400" b="1" i="1" dirty="0"/>
              <a:t>Rector, Jimmy Isaacson</a:t>
            </a:r>
          </a:p>
          <a:p>
            <a:pPr eaLnBrk="1" hangingPunct="1"/>
            <a:r>
              <a:rPr lang="en-US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University or Puerto Rico – Mayaguez</a:t>
            </a:r>
          </a:p>
          <a:p>
            <a:pPr eaLnBrk="1" hangingPunct="1"/>
            <a:r>
              <a:rPr lang="en-US" sz="1400" b="1" dirty="0"/>
              <a:t>  </a:t>
            </a:r>
            <a:r>
              <a:rPr lang="en-US" sz="1400" b="1" i="1" dirty="0"/>
              <a:t>Jorge </a:t>
            </a:r>
            <a:r>
              <a:rPr lang="en-US" sz="1400" b="1" i="1" dirty="0" err="1" smtClean="0"/>
              <a:t>Corredor</a:t>
            </a:r>
            <a:r>
              <a:rPr lang="en-US" sz="1400" b="1" i="1" dirty="0" smtClean="0"/>
              <a:t>, Julio </a:t>
            </a:r>
            <a:r>
              <a:rPr lang="en-US" sz="1400" b="1" i="1" dirty="0" err="1" smtClean="0"/>
              <a:t>Morell</a:t>
            </a:r>
            <a:r>
              <a:rPr lang="en-US" sz="1400" b="1" i="1" dirty="0" smtClean="0"/>
              <a:t>,  Miguel Canals</a:t>
            </a:r>
            <a:endParaRPr lang="en-US" sz="1400" b="1" i="1" dirty="0"/>
          </a:p>
          <a:p>
            <a:pPr eaLnBrk="1" hangingPunct="1"/>
            <a:r>
              <a:rPr lang="en-US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Applied Mathematics, Inc</a:t>
            </a:r>
            <a:r>
              <a:rPr lang="en-US" sz="1800" b="1" dirty="0"/>
              <a:t> -</a:t>
            </a:r>
          </a:p>
          <a:p>
            <a:pPr eaLnBrk="1" hangingPunct="1"/>
            <a:r>
              <a:rPr lang="en-US" sz="1400" b="1" dirty="0"/>
              <a:t>  </a:t>
            </a:r>
            <a:r>
              <a:rPr lang="en-US" sz="1400" b="1" i="1" dirty="0"/>
              <a:t>Bill Browning</a:t>
            </a:r>
          </a:p>
          <a:p>
            <a:pPr eaLnBrk="1" hangingPunct="1"/>
            <a:r>
              <a:rPr lang="en-US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University of Alaska</a:t>
            </a:r>
            <a:r>
              <a:rPr lang="en-US" sz="1800" b="1" dirty="0"/>
              <a:t> </a:t>
            </a:r>
            <a:r>
              <a:rPr lang="en-US" sz="1800" b="1" dirty="0" smtClean="0"/>
              <a:t>– Fairbanks</a:t>
            </a:r>
            <a:endParaRPr lang="en-US" sz="1800" b="1" dirty="0"/>
          </a:p>
          <a:p>
            <a:pPr eaLnBrk="1" hangingPunct="1"/>
            <a:r>
              <a:rPr lang="en-US" sz="1400" b="1" i="1" dirty="0"/>
              <a:t>  Tom </a:t>
            </a:r>
            <a:r>
              <a:rPr lang="en-US" sz="1400" b="1" i="1" dirty="0" err="1"/>
              <a:t>Weingarter</a:t>
            </a:r>
            <a:r>
              <a:rPr lang="en-US" sz="1400" b="1" i="1" dirty="0"/>
              <a:t>, Hank </a:t>
            </a:r>
            <a:r>
              <a:rPr lang="en-US" sz="1400" b="1" i="1" dirty="0" smtClean="0"/>
              <a:t>Statscewich</a:t>
            </a:r>
            <a:endParaRPr lang="en-US" sz="1400" b="1" i="1" dirty="0"/>
          </a:p>
          <a:p>
            <a:pPr eaLnBrk="1" hangingPunct="1"/>
            <a:r>
              <a:rPr lang="en-US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Ocean Power Technologies</a:t>
            </a:r>
            <a:r>
              <a:rPr lang="en-US" sz="1800" b="1" dirty="0"/>
              <a:t> –</a:t>
            </a:r>
          </a:p>
          <a:p>
            <a:pPr eaLnBrk="1" hangingPunct="1"/>
            <a:r>
              <a:rPr lang="en-US" sz="1400" b="1" i="1" dirty="0"/>
              <a:t>   Debbie </a:t>
            </a:r>
            <a:r>
              <a:rPr lang="en-US" sz="1400" b="1" i="1" dirty="0" err="1" smtClean="0"/>
              <a:t>Montagna</a:t>
            </a:r>
            <a:r>
              <a:rPr lang="en-US" sz="1400" b="1" i="1" dirty="0" smtClean="0"/>
              <a:t>, Bruce </a:t>
            </a:r>
            <a:r>
              <a:rPr lang="en-US" sz="1400" b="1" i="1" dirty="0" err="1" smtClean="0"/>
              <a:t>Downie</a:t>
            </a:r>
            <a:endParaRPr lang="en-US" sz="1400" b="1" i="1" dirty="0"/>
          </a:p>
          <a:p>
            <a:pPr eaLnBrk="1" hangingPunct="1"/>
            <a:r>
              <a:rPr lang="en-US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Naval Research Laboratory</a:t>
            </a:r>
          </a:p>
          <a:p>
            <a:pPr eaLnBrk="1" hangingPunct="1"/>
            <a:r>
              <a:rPr lang="en-US" sz="1400" b="1" i="1" dirty="0" smtClean="0"/>
              <a:t>   Michael </a:t>
            </a:r>
            <a:r>
              <a:rPr lang="en-US" sz="1400" b="1" i="1" dirty="0" err="1"/>
              <a:t>Lovellette</a:t>
            </a:r>
            <a:r>
              <a:rPr lang="en-US" sz="1400" b="1" i="1" dirty="0"/>
              <a:t>, Dan Newton</a:t>
            </a:r>
          </a:p>
          <a:p>
            <a:pPr eaLnBrk="1" hangingPunct="1"/>
            <a:r>
              <a:rPr lang="en-US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Norwegian </a:t>
            </a:r>
            <a:r>
              <a:rPr lang="en-US" sz="1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Defence</a:t>
            </a:r>
            <a:r>
              <a:rPr lang="en-US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Research Establishment (FFI)</a:t>
            </a:r>
          </a:p>
          <a:p>
            <a:pPr eaLnBrk="1" hangingPunct="1"/>
            <a:r>
              <a:rPr lang="en-US" sz="1400" b="1" i="1" dirty="0" smtClean="0"/>
              <a:t>   </a:t>
            </a:r>
            <a:r>
              <a:rPr lang="en-US" sz="1400" b="1" i="1" dirty="0" err="1" smtClean="0"/>
              <a:t>Terje</a:t>
            </a:r>
            <a:r>
              <a:rPr lang="en-US" sz="1400" b="1" i="1" dirty="0" smtClean="0"/>
              <a:t> </a:t>
            </a:r>
            <a:r>
              <a:rPr lang="en-US" sz="1400" b="1" i="1" dirty="0" err="1" smtClean="0"/>
              <a:t>Johnsen</a:t>
            </a:r>
            <a:r>
              <a:rPr lang="en-US" sz="1400" b="1" i="1" dirty="0" smtClean="0"/>
              <a:t>, Walther </a:t>
            </a:r>
            <a:r>
              <a:rPr lang="en-US" sz="1400" b="1" i="1" dirty="0" err="1" smtClean="0"/>
              <a:t>Asen</a:t>
            </a:r>
            <a:endParaRPr lang="en-US" sz="1400" b="1" i="1" dirty="0" smtClean="0"/>
          </a:p>
          <a:p>
            <a:pPr eaLnBrk="1" hangingPunct="1"/>
            <a:r>
              <a:rPr lang="en-US" sz="1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CODARNor</a:t>
            </a:r>
            <a:endParaRPr lang="en-US" sz="1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eaLnBrk="1" hangingPunct="1"/>
            <a:r>
              <a:rPr lang="en-US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400" b="1" i="1" dirty="0"/>
              <a:t> Anton </a:t>
            </a:r>
            <a:r>
              <a:rPr lang="en-US" sz="1400" b="1" i="1" dirty="0" err="1"/>
              <a:t>Kjelaas</a:t>
            </a:r>
            <a:endParaRPr lang="en-US" sz="1400" b="1" i="1" dirty="0"/>
          </a:p>
          <a:p>
            <a:pPr eaLnBrk="1" hangingPunct="1"/>
            <a:endParaRPr lang="en-US" sz="1400" b="1" i="1" dirty="0"/>
          </a:p>
          <a:p>
            <a:pPr eaLnBrk="1" hangingPunct="1"/>
            <a:endParaRPr lang="en-US" sz="1600" b="1" i="1" dirty="0"/>
          </a:p>
        </p:txBody>
      </p:sp>
      <p:sp>
        <p:nvSpPr>
          <p:cNvPr id="18448" name="TextBox 18"/>
          <p:cNvSpPr txBox="1">
            <a:spLocks noChangeArrowheads="1"/>
          </p:cNvSpPr>
          <p:nvPr/>
        </p:nvSpPr>
        <p:spPr bwMode="auto">
          <a:xfrm>
            <a:off x="4635500" y="1273175"/>
            <a:ext cx="4508500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b="1" dirty="0">
                <a:solidFill>
                  <a:srgbClr val="000000"/>
                </a:solidFill>
              </a:rPr>
              <a:t>Rutgers University – CODAR Ocean Sensors</a:t>
            </a:r>
          </a:p>
          <a:p>
            <a:pPr eaLnBrk="1" hangingPunct="1"/>
            <a:r>
              <a:rPr lang="en-US" sz="1600" b="1" i="1" dirty="0">
                <a:solidFill>
                  <a:srgbClr val="000000"/>
                </a:solidFill>
              </a:rPr>
              <a:t>Academic – Industry Partnership since 1998</a:t>
            </a:r>
          </a:p>
        </p:txBody>
      </p:sp>
      <p:pic>
        <p:nvPicPr>
          <p:cNvPr id="18449" name="Picture 18" descr="dhs-logo"/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35875" y="763588"/>
            <a:ext cx="1273175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8450" name="Group 1"/>
          <p:cNvGrpSpPr>
            <a:grpSpLocks/>
          </p:cNvGrpSpPr>
          <p:nvPr/>
        </p:nvGrpSpPr>
        <p:grpSpPr bwMode="auto">
          <a:xfrm>
            <a:off x="5483225" y="1882775"/>
            <a:ext cx="3562350" cy="3810000"/>
            <a:chOff x="5470525" y="2454275"/>
            <a:chExt cx="3562350" cy="3810000"/>
          </a:xfrm>
        </p:grpSpPr>
        <p:pic>
          <p:nvPicPr>
            <p:cNvPr id="18451" name="Picture 2"/>
            <p:cNvPicPr>
              <a:picLocks noChangeAspect="1" noChangeArrowheads="1"/>
            </p:cNvPicPr>
            <p:nvPr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70525" y="2454275"/>
              <a:ext cx="3562350" cy="3810000"/>
            </a:xfrm>
            <a:prstGeom prst="rect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452" name="TextBox 22"/>
            <p:cNvSpPr txBox="1">
              <a:spLocks noChangeArrowheads="1"/>
            </p:cNvSpPr>
            <p:nvPr/>
          </p:nvSpPr>
          <p:spPr bwMode="auto">
            <a:xfrm>
              <a:off x="7388225" y="5241925"/>
              <a:ext cx="1416050" cy="369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/>
                <a:t>ONR - 2004</a:t>
              </a: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4297301" y="6172200"/>
            <a:ext cx="48466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u="sng" dirty="0" smtClean="0"/>
              <a:t>27 Researchers @ 9 Institutions</a:t>
            </a:r>
            <a:endParaRPr lang="en-US" sz="2400" b="1" u="sng" dirty="0"/>
          </a:p>
        </p:txBody>
      </p:sp>
      <p:pic>
        <p:nvPicPr>
          <p:cNvPr id="3" name="Picture 2" descr="csr_logo2.png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152400"/>
            <a:ext cx="1076793" cy="1048580"/>
          </a:xfrm>
          <a:prstGeom prst="rect">
            <a:avLst/>
          </a:prstGeom>
        </p:spPr>
      </p:pic>
      <p:pic>
        <p:nvPicPr>
          <p:cNvPr id="4" name="Picture 3" descr="Stevens-Official-Color_logo.png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152400"/>
            <a:ext cx="1066800" cy="454408"/>
          </a:xfrm>
          <a:prstGeom prst="rect">
            <a:avLst/>
          </a:prstGeom>
        </p:spPr>
      </p:pic>
      <p:pic>
        <p:nvPicPr>
          <p:cNvPr id="5" name="Picture 4" descr="COOL_redgray_on_light_lg.gif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" y="762000"/>
            <a:ext cx="1100152" cy="482600"/>
          </a:xfrm>
          <a:prstGeom prst="rect">
            <a:avLst/>
          </a:prstGeom>
        </p:spPr>
      </p:pic>
      <p:pic>
        <p:nvPicPr>
          <p:cNvPr id="6" name="Picture 5" descr="umiami_prime_300.png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1371600"/>
            <a:ext cx="1306286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914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Frequency_Comparison_plot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30" t="5317" r="20761" b="5213"/>
          <a:stretch/>
        </p:blipFill>
        <p:spPr>
          <a:xfrm>
            <a:off x="25400" y="1219200"/>
            <a:ext cx="4131733" cy="491490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987800" y="1485900"/>
            <a:ext cx="3975100" cy="45243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4000" dirty="0">
                <a:solidFill>
                  <a:srgbClr val="33FF00"/>
                </a:solidFill>
              </a:rPr>
              <a:t>25 MHz</a:t>
            </a:r>
          </a:p>
          <a:p>
            <a:pPr>
              <a:defRPr/>
            </a:pPr>
            <a:r>
              <a:rPr lang="en-US" sz="2800" dirty="0">
                <a:solidFill>
                  <a:srgbClr val="33FF00"/>
                </a:solidFill>
              </a:rPr>
              <a:t>  Range: 11 </a:t>
            </a:r>
            <a:r>
              <a:rPr lang="en-US" sz="2800" dirty="0" err="1">
                <a:solidFill>
                  <a:srgbClr val="33FF00"/>
                </a:solidFill>
              </a:rPr>
              <a:t>nmi</a:t>
            </a:r>
            <a:endParaRPr lang="en-US" sz="2800" dirty="0">
              <a:solidFill>
                <a:srgbClr val="33FF00"/>
              </a:solidFill>
            </a:endParaRPr>
          </a:p>
          <a:p>
            <a:pPr>
              <a:defRPr/>
            </a:pPr>
            <a:r>
              <a:rPr lang="en-US" sz="2800" dirty="0">
                <a:solidFill>
                  <a:srgbClr val="33FF00"/>
                </a:solidFill>
              </a:rPr>
              <a:t>  </a:t>
            </a:r>
            <a:r>
              <a:rPr lang="en-US" sz="2800" dirty="0" smtClean="0">
                <a:solidFill>
                  <a:srgbClr val="33FF00"/>
                </a:solidFill>
              </a:rPr>
              <a:t>Height &gt;10 </a:t>
            </a:r>
            <a:r>
              <a:rPr lang="en-US" sz="2800" dirty="0" err="1">
                <a:solidFill>
                  <a:srgbClr val="33FF00"/>
                </a:solidFill>
              </a:rPr>
              <a:t>ft</a:t>
            </a:r>
            <a:endParaRPr lang="en-US" sz="2800" dirty="0">
              <a:solidFill>
                <a:srgbClr val="33FF00"/>
              </a:solidFill>
            </a:endParaRPr>
          </a:p>
          <a:p>
            <a:pPr>
              <a:defRPr/>
            </a:pPr>
            <a:r>
              <a:rPr lang="en-US" sz="4000" dirty="0">
                <a:solidFill>
                  <a:srgbClr val="0000FF"/>
                </a:solidFill>
              </a:rPr>
              <a:t>13 MHz</a:t>
            </a:r>
          </a:p>
          <a:p>
            <a:pPr>
              <a:defRPr/>
            </a:pPr>
            <a:r>
              <a:rPr lang="en-US" sz="2800" dirty="0">
                <a:solidFill>
                  <a:srgbClr val="0000FF"/>
                </a:solidFill>
              </a:rPr>
              <a:t>  </a:t>
            </a:r>
            <a:r>
              <a:rPr lang="en-US" sz="2800" dirty="0" smtClean="0">
                <a:solidFill>
                  <a:srgbClr val="0000FF"/>
                </a:solidFill>
              </a:rPr>
              <a:t>Range</a:t>
            </a:r>
            <a:r>
              <a:rPr lang="en-US" sz="2800" dirty="0">
                <a:solidFill>
                  <a:srgbClr val="0000FF"/>
                </a:solidFill>
              </a:rPr>
              <a:t>: 43 </a:t>
            </a:r>
            <a:r>
              <a:rPr lang="en-US" sz="2800" dirty="0" err="1">
                <a:solidFill>
                  <a:srgbClr val="0000FF"/>
                </a:solidFill>
              </a:rPr>
              <a:t>nmi</a:t>
            </a:r>
            <a:endParaRPr lang="en-US" sz="2800" dirty="0">
              <a:solidFill>
                <a:srgbClr val="0000FF"/>
              </a:solidFill>
            </a:endParaRPr>
          </a:p>
          <a:p>
            <a:pPr>
              <a:defRPr/>
            </a:pPr>
            <a:r>
              <a:rPr lang="en-US" sz="2800" dirty="0">
                <a:solidFill>
                  <a:srgbClr val="0000FF"/>
                </a:solidFill>
              </a:rPr>
              <a:t>  Size: </a:t>
            </a:r>
            <a:r>
              <a:rPr lang="en-US" sz="2800" dirty="0" smtClean="0">
                <a:solidFill>
                  <a:srgbClr val="0000FF"/>
                </a:solidFill>
              </a:rPr>
              <a:t>&gt;19 </a:t>
            </a:r>
            <a:r>
              <a:rPr lang="en-US" sz="2800" dirty="0" err="1">
                <a:solidFill>
                  <a:srgbClr val="0000FF"/>
                </a:solidFill>
              </a:rPr>
              <a:t>ft</a:t>
            </a:r>
            <a:endParaRPr lang="en-US" sz="2800" dirty="0">
              <a:solidFill>
                <a:srgbClr val="0000FF"/>
              </a:solidFill>
            </a:endParaRPr>
          </a:p>
          <a:p>
            <a:pPr>
              <a:defRPr/>
            </a:pPr>
            <a:r>
              <a:rPr lang="en-US" sz="4000" dirty="0">
                <a:solidFill>
                  <a:srgbClr val="FF0000"/>
                </a:solidFill>
              </a:rPr>
              <a:t>05 MHz</a:t>
            </a:r>
          </a:p>
          <a:p>
            <a:pPr>
              <a:defRPr/>
            </a:pPr>
            <a:r>
              <a:rPr lang="en-US" sz="2800" dirty="0">
                <a:solidFill>
                  <a:srgbClr val="FF0000"/>
                </a:solidFill>
              </a:rPr>
              <a:t>  Range: </a:t>
            </a:r>
            <a:r>
              <a:rPr lang="en-US" sz="2800" dirty="0" smtClean="0">
                <a:solidFill>
                  <a:srgbClr val="FF0000"/>
                </a:solidFill>
              </a:rPr>
              <a:t>65 </a:t>
            </a:r>
            <a:r>
              <a:rPr lang="en-US" sz="2800" dirty="0" err="1" smtClean="0">
                <a:solidFill>
                  <a:srgbClr val="FF0000"/>
                </a:solidFill>
              </a:rPr>
              <a:t>nmi</a:t>
            </a:r>
            <a:endParaRPr lang="en-US" sz="2800" dirty="0">
              <a:solidFill>
                <a:srgbClr val="FF0000"/>
              </a:solidFill>
            </a:endParaRPr>
          </a:p>
          <a:p>
            <a:pPr>
              <a:defRPr/>
            </a:pPr>
            <a:r>
              <a:rPr lang="en-US" sz="2800" dirty="0">
                <a:solidFill>
                  <a:srgbClr val="FF0000"/>
                </a:solidFill>
              </a:rPr>
              <a:t>  Size: </a:t>
            </a:r>
            <a:r>
              <a:rPr lang="en-US" sz="2800" dirty="0" smtClean="0">
                <a:solidFill>
                  <a:srgbClr val="FF0000"/>
                </a:solidFill>
              </a:rPr>
              <a:t>&gt;49 </a:t>
            </a:r>
            <a:r>
              <a:rPr lang="en-US" sz="2800" dirty="0" err="1">
                <a:solidFill>
                  <a:srgbClr val="FF0000"/>
                </a:solidFill>
              </a:rPr>
              <a:t>ft</a:t>
            </a:r>
            <a:endParaRPr lang="en-US" sz="2800" dirty="0">
              <a:solidFill>
                <a:srgbClr val="FF0000"/>
              </a:solidFill>
            </a:endParaRPr>
          </a:p>
        </p:txBody>
      </p:sp>
      <p:pic>
        <p:nvPicPr>
          <p:cNvPr id="21507" name="Picture 6" descr="CALUSA_COAST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64325" y="3035300"/>
            <a:ext cx="1781175" cy="178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8" name="Picture 7" descr="Clementine-Maersk-684953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70675" y="4902200"/>
            <a:ext cx="1939925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Picture 8" descr="Cg-47315-704558.jp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62738" y="1638300"/>
            <a:ext cx="1782762" cy="124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1" name="Title 2"/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</p:spPr>
        <p:txBody>
          <a:bodyPr/>
          <a:lstStyle/>
          <a:p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Vessel Detection Capability</a:t>
            </a:r>
          </a:p>
        </p:txBody>
      </p:sp>
      <p:pic>
        <p:nvPicPr>
          <p:cNvPr id="10" name="Picture 9" descr="PORT_radial_grid_plot2.pn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04" t="6244" r="11053" b="6565"/>
          <a:stretch/>
        </p:blipFill>
        <p:spPr>
          <a:xfrm>
            <a:off x="0" y="1143000"/>
            <a:ext cx="1600200" cy="1331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6911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1" name="Rectangle 2"/>
          <p:cNvSpPr>
            <a:spLocks/>
          </p:cNvSpPr>
          <p:nvPr/>
        </p:nvSpPr>
        <p:spPr bwMode="auto">
          <a:xfrm>
            <a:off x="60325" y="114300"/>
            <a:ext cx="7701936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38" bIns="0">
            <a:spAutoFit/>
          </a:bodyPr>
          <a:lstStyle/>
          <a:p>
            <a:pPr marL="39688"/>
            <a:r>
              <a:rPr lang="en-US" sz="2400" b="1" dirty="0">
                <a:cs typeface="Arial" charset="0"/>
                <a:sym typeface="Arial" charset="0"/>
              </a:rPr>
              <a:t>Doppler Spectra from all Range Cells</a:t>
            </a:r>
          </a:p>
          <a:p>
            <a:pPr marL="39688"/>
            <a:r>
              <a:rPr lang="en-US" sz="2400" b="1" dirty="0">
                <a:cs typeface="Arial" charset="0"/>
                <a:sym typeface="Arial" charset="0"/>
              </a:rPr>
              <a:t>with Detection Threshold </a:t>
            </a:r>
            <a:r>
              <a:rPr lang="en-US" sz="2400" b="1" dirty="0" smtClean="0">
                <a:cs typeface="Arial" charset="0"/>
                <a:sym typeface="Arial" charset="0"/>
              </a:rPr>
              <a:t>above Background Applied</a:t>
            </a:r>
            <a:endParaRPr lang="en-US" sz="2400" b="1" dirty="0">
              <a:cs typeface="Arial" charset="0"/>
              <a:sym typeface="Arial" charset="0"/>
            </a:endParaRPr>
          </a:p>
        </p:txBody>
      </p:sp>
      <p:grpSp>
        <p:nvGrpSpPr>
          <p:cNvPr id="2" name="Group 1"/>
          <p:cNvGrpSpPr>
            <a:grpSpLocks noChangeAspect="1"/>
          </p:cNvGrpSpPr>
          <p:nvPr/>
        </p:nvGrpSpPr>
        <p:grpSpPr bwMode="auto">
          <a:xfrm>
            <a:off x="803275" y="977900"/>
            <a:ext cx="7693025" cy="5355168"/>
            <a:chOff x="231775" y="990600"/>
            <a:chExt cx="8670925" cy="6035271"/>
          </a:xfrm>
        </p:grpSpPr>
        <p:pic>
          <p:nvPicPr>
            <p:cNvPr id="92163" name="Picture 1"/>
            <p:cNvPicPr>
              <a:picLocks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1775" y="990600"/>
              <a:ext cx="8670925" cy="5394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7828" name="Rectangle 3"/>
            <p:cNvSpPr>
              <a:spLocks/>
            </p:cNvSpPr>
            <p:nvPr/>
          </p:nvSpPr>
          <p:spPr bwMode="auto">
            <a:xfrm>
              <a:off x="2823269" y="6322153"/>
              <a:ext cx="1900232" cy="7037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38" bIns="0">
              <a:normAutofit/>
            </a:bodyPr>
            <a:lstStyle/>
            <a:p>
              <a:pPr marL="39688" algn="ctr">
                <a:defRPr/>
              </a:pPr>
              <a:r>
                <a:rPr lang="en-US" sz="1700" dirty="0">
                  <a:cs typeface="Arial" charset="0"/>
                  <a:sym typeface="Arial" charset="0"/>
                </a:rPr>
                <a:t>Doppler </a:t>
              </a:r>
              <a:r>
                <a:rPr lang="en-US" sz="1700" dirty="0" smtClean="0">
                  <a:cs typeface="Arial" charset="0"/>
                  <a:sym typeface="Arial" charset="0"/>
                </a:rPr>
                <a:t>Frequency</a:t>
              </a:r>
            </a:p>
            <a:p>
              <a:pPr marL="39688" algn="ctr">
                <a:defRPr/>
              </a:pPr>
              <a:r>
                <a:rPr lang="en-US" sz="1700" dirty="0" smtClean="0">
                  <a:cs typeface="Arial" charset="0"/>
                  <a:sym typeface="Arial" charset="0"/>
                </a:rPr>
                <a:t>(Target Speed)</a:t>
              </a:r>
            </a:p>
            <a:p>
              <a:pPr marL="39688">
                <a:defRPr/>
              </a:pPr>
              <a:endParaRPr lang="en-US" sz="1700" dirty="0">
                <a:cs typeface="Arial" charset="0"/>
                <a:sym typeface="Arial" charset="0"/>
              </a:endParaRPr>
            </a:p>
          </p:txBody>
        </p:sp>
        <p:sp>
          <p:nvSpPr>
            <p:cNvPr id="92165" name="Rectangle 4"/>
            <p:cNvSpPr>
              <a:spLocks/>
            </p:cNvSpPr>
            <p:nvPr/>
          </p:nvSpPr>
          <p:spPr bwMode="auto">
            <a:xfrm rot="-2940000">
              <a:off x="8075613" y="5572125"/>
              <a:ext cx="865188" cy="3127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40638" bIns="0"/>
            <a:lstStyle/>
            <a:p>
              <a:pPr marL="39688"/>
              <a:r>
                <a:rPr lang="en-US" sz="1700">
                  <a:cs typeface="Arial" charset="0"/>
                  <a:sym typeface="Arial" charset="0"/>
                </a:rPr>
                <a:t>Range</a:t>
              </a:r>
            </a:p>
          </p:txBody>
        </p:sp>
        <p:sp>
          <p:nvSpPr>
            <p:cNvPr id="77830" name="Rectangle 5"/>
            <p:cNvSpPr>
              <a:spLocks/>
            </p:cNvSpPr>
            <p:nvPr/>
          </p:nvSpPr>
          <p:spPr bwMode="auto">
            <a:xfrm>
              <a:off x="607527" y="3277085"/>
              <a:ext cx="1341971" cy="2612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38" bIns="0">
              <a:normAutofit fontScale="92500" lnSpcReduction="10000"/>
            </a:bodyPr>
            <a:lstStyle/>
            <a:p>
              <a:pPr marL="39688">
                <a:defRPr/>
              </a:pPr>
              <a:r>
                <a:rPr lang="en-US" sz="1700">
                  <a:cs typeface="Arial" charset="0"/>
                  <a:sym typeface="Arial" charset="0"/>
                </a:rPr>
                <a:t>Bragg Waves</a:t>
              </a:r>
            </a:p>
          </p:txBody>
        </p:sp>
        <p:sp>
          <p:nvSpPr>
            <p:cNvPr id="77831" name="Rectangle 6"/>
            <p:cNvSpPr>
              <a:spLocks/>
            </p:cNvSpPr>
            <p:nvPr/>
          </p:nvSpPr>
          <p:spPr bwMode="auto">
            <a:xfrm>
              <a:off x="6857536" y="3348649"/>
              <a:ext cx="1341971" cy="2612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38" bIns="0">
              <a:normAutofit fontScale="92500" lnSpcReduction="10000"/>
            </a:bodyPr>
            <a:lstStyle/>
            <a:p>
              <a:pPr marL="39688">
                <a:defRPr/>
              </a:pPr>
              <a:r>
                <a:rPr lang="en-US" sz="1700">
                  <a:cs typeface="Arial" charset="0"/>
                  <a:sym typeface="Arial" charset="0"/>
                </a:rPr>
                <a:t>Bragg Waves</a:t>
              </a:r>
            </a:p>
          </p:txBody>
        </p:sp>
        <p:sp>
          <p:nvSpPr>
            <p:cNvPr id="77832" name="Rectangle 7"/>
            <p:cNvSpPr>
              <a:spLocks/>
            </p:cNvSpPr>
            <p:nvPr/>
          </p:nvSpPr>
          <p:spPr bwMode="auto">
            <a:xfrm>
              <a:off x="5107605" y="1527333"/>
              <a:ext cx="2986333" cy="2612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38" bIns="0">
              <a:normAutofit fontScale="92500" lnSpcReduction="10000"/>
            </a:bodyPr>
            <a:lstStyle/>
            <a:p>
              <a:pPr marL="39688">
                <a:defRPr/>
              </a:pPr>
              <a:r>
                <a:rPr lang="en-US" sz="1700">
                  <a:cs typeface="Arial" charset="0"/>
                  <a:sym typeface="Arial" charset="0"/>
                </a:rPr>
                <a:t>Fixed Objects &amp; Direct Signals</a:t>
              </a:r>
            </a:p>
          </p:txBody>
        </p:sp>
        <p:sp>
          <p:nvSpPr>
            <p:cNvPr id="77833" name="Rectangle 8"/>
            <p:cNvSpPr>
              <a:spLocks/>
            </p:cNvSpPr>
            <p:nvPr/>
          </p:nvSpPr>
          <p:spPr bwMode="auto">
            <a:xfrm>
              <a:off x="3044547" y="3885383"/>
              <a:ext cx="685301" cy="2612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38" bIns="0">
              <a:normAutofit fontScale="92500" lnSpcReduction="10000"/>
            </a:bodyPr>
            <a:lstStyle/>
            <a:p>
              <a:pPr marL="39688">
                <a:defRPr/>
              </a:pPr>
              <a:r>
                <a:rPr lang="en-US" sz="1700">
                  <a:cs typeface="Arial" charset="0"/>
                  <a:sym typeface="Arial" charset="0"/>
                </a:rPr>
                <a:t>Vessel</a:t>
              </a:r>
            </a:p>
          </p:txBody>
        </p:sp>
        <p:sp>
          <p:nvSpPr>
            <p:cNvPr id="77834" name="Rectangle 9"/>
            <p:cNvSpPr>
              <a:spLocks/>
            </p:cNvSpPr>
            <p:nvPr/>
          </p:nvSpPr>
          <p:spPr bwMode="auto">
            <a:xfrm>
              <a:off x="5868055" y="3964104"/>
              <a:ext cx="681722" cy="2612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38" bIns="0">
              <a:normAutofit fontScale="92500" lnSpcReduction="10000"/>
            </a:bodyPr>
            <a:lstStyle/>
            <a:p>
              <a:pPr marL="39688">
                <a:defRPr/>
              </a:pPr>
              <a:r>
                <a:rPr lang="en-US" sz="1700">
                  <a:cs typeface="Arial" charset="0"/>
                  <a:sym typeface="Arial" charset="0"/>
                </a:rPr>
                <a:t>Vessel</a:t>
              </a:r>
            </a:p>
          </p:txBody>
        </p:sp>
        <p:sp>
          <p:nvSpPr>
            <p:cNvPr id="77835" name="Line 10"/>
            <p:cNvSpPr>
              <a:spLocks noChangeShapeType="1"/>
            </p:cNvSpPr>
            <p:nvPr/>
          </p:nvSpPr>
          <p:spPr bwMode="auto">
            <a:xfrm>
              <a:off x="4955515" y="6554737"/>
              <a:ext cx="2519328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>
              <a:normAutofit fontScale="25000" lnSpcReduction="20000"/>
            </a:bodyPr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7836" name="Line 11"/>
            <p:cNvSpPr>
              <a:spLocks noChangeShapeType="1"/>
            </p:cNvSpPr>
            <p:nvPr/>
          </p:nvSpPr>
          <p:spPr bwMode="auto">
            <a:xfrm flipH="1">
              <a:off x="455437" y="6554737"/>
              <a:ext cx="2134629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>
              <a:normAutofit fontScale="25000" lnSpcReduction="20000"/>
            </a:bodyPr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7837" name="Line 12"/>
            <p:cNvSpPr>
              <a:spLocks noChangeShapeType="1"/>
            </p:cNvSpPr>
            <p:nvPr/>
          </p:nvSpPr>
          <p:spPr bwMode="auto">
            <a:xfrm flipH="1">
              <a:off x="7770077" y="6098514"/>
              <a:ext cx="454481" cy="456223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>
              <a:normAutofit fontScale="25000" lnSpcReduction="20000"/>
            </a:bodyPr>
            <a:lstStyle/>
            <a:p>
              <a:pPr>
                <a:defRPr/>
              </a:pPr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89187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TextBox 2"/>
          <p:cNvSpPr txBox="1">
            <a:spLocks noChangeArrowheads="1"/>
          </p:cNvSpPr>
          <p:nvPr/>
        </p:nvSpPr>
        <p:spPr bwMode="auto">
          <a:xfrm>
            <a:off x="5334000" y="2857496"/>
            <a:ext cx="9906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400">
                <a:solidFill>
                  <a:schemeClr val="bg1"/>
                </a:solidFill>
              </a:rPr>
              <a:t>Vessels - </a:t>
            </a:r>
          </a:p>
          <a:p>
            <a:endParaRPr lang="en-US" sz="1400">
              <a:solidFill>
                <a:schemeClr val="bg1"/>
              </a:solidFill>
            </a:endParaRPr>
          </a:p>
          <a:p>
            <a:r>
              <a:rPr lang="en-US" sz="1400">
                <a:solidFill>
                  <a:schemeClr val="bg1"/>
                </a:solidFill>
              </a:rPr>
              <a:t>Satellite</a:t>
            </a:r>
          </a:p>
        </p:txBody>
      </p:sp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058" y="778935"/>
            <a:ext cx="2702628" cy="109220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outerShdw blurRad="63500" dist="50800" algn="ctr" rotWithShape="0">
              <a:srgbClr val="000000">
                <a:alpha val="20999"/>
              </a:srgbClr>
            </a:outerShdw>
          </a:effectLst>
        </p:spPr>
      </p:pic>
      <p:sp>
        <p:nvSpPr>
          <p:cNvPr id="19479" name="TextBox 30"/>
          <p:cNvSpPr txBox="1">
            <a:spLocks noChangeArrowheads="1"/>
          </p:cNvSpPr>
          <p:nvPr/>
        </p:nvSpPr>
        <p:spPr bwMode="auto">
          <a:xfrm>
            <a:off x="2924175" y="762000"/>
            <a:ext cx="210502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dirty="0"/>
              <a:t>International Component</a:t>
            </a:r>
          </a:p>
        </p:txBody>
      </p:sp>
      <p:sp>
        <p:nvSpPr>
          <p:cNvPr id="19480" name="TextBox 31"/>
          <p:cNvSpPr txBox="1">
            <a:spLocks noChangeArrowheads="1"/>
          </p:cNvSpPr>
          <p:nvPr/>
        </p:nvSpPr>
        <p:spPr bwMode="auto">
          <a:xfrm>
            <a:off x="2590800" y="1981200"/>
            <a:ext cx="231457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dirty="0"/>
              <a:t>National Component</a:t>
            </a:r>
          </a:p>
        </p:txBody>
      </p:sp>
      <p:sp>
        <p:nvSpPr>
          <p:cNvPr id="19481" name="TextBox 32"/>
          <p:cNvSpPr txBox="1">
            <a:spLocks noChangeArrowheads="1"/>
          </p:cNvSpPr>
          <p:nvPr/>
        </p:nvSpPr>
        <p:spPr bwMode="auto">
          <a:xfrm>
            <a:off x="825500" y="2209800"/>
            <a:ext cx="20701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dirty="0"/>
              <a:t>Regional Component</a:t>
            </a:r>
          </a:p>
        </p:txBody>
      </p:sp>
      <p:sp>
        <p:nvSpPr>
          <p:cNvPr id="19482" name="TextBox 33"/>
          <p:cNvSpPr txBox="1">
            <a:spLocks noChangeArrowheads="1"/>
          </p:cNvSpPr>
          <p:nvPr/>
        </p:nvSpPr>
        <p:spPr bwMode="auto">
          <a:xfrm>
            <a:off x="0" y="0"/>
            <a:ext cx="9144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 b="1" dirty="0"/>
              <a:t>U.S. Integrated Ocean Observing </a:t>
            </a:r>
            <a:r>
              <a:rPr lang="en-US" sz="2800" b="1" dirty="0" smtClean="0"/>
              <a:t>System (IOOS)</a:t>
            </a:r>
            <a:endParaRPr lang="en-US" sz="2800" b="1" dirty="0"/>
          </a:p>
        </p:txBody>
      </p:sp>
      <p:sp>
        <p:nvSpPr>
          <p:cNvPr id="35" name="Right Arrow 34"/>
          <p:cNvSpPr/>
          <p:nvPr/>
        </p:nvSpPr>
        <p:spPr>
          <a:xfrm>
            <a:off x="3040063" y="1552571"/>
            <a:ext cx="979487" cy="282575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6" name="Right Arrow 35"/>
          <p:cNvSpPr/>
          <p:nvPr/>
        </p:nvSpPr>
        <p:spPr>
          <a:xfrm rot="1837255">
            <a:off x="3530600" y="2882896"/>
            <a:ext cx="977900" cy="239713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7" name="Right Arrow 36"/>
          <p:cNvSpPr/>
          <p:nvPr/>
        </p:nvSpPr>
        <p:spPr>
          <a:xfrm rot="5400000">
            <a:off x="196057" y="2518565"/>
            <a:ext cx="977900" cy="280987"/>
          </a:xfrm>
          <a:prstGeom prst="right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9486" name="TextBox 37"/>
          <p:cNvSpPr txBox="1">
            <a:spLocks noChangeArrowheads="1"/>
          </p:cNvSpPr>
          <p:nvPr/>
        </p:nvSpPr>
        <p:spPr bwMode="auto">
          <a:xfrm>
            <a:off x="4572000" y="2514600"/>
            <a:ext cx="4572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i="1" dirty="0" smtClean="0"/>
              <a:t>Globally Coordinated Initiatives</a:t>
            </a:r>
            <a:endParaRPr lang="en-US" i="1" dirty="0"/>
          </a:p>
        </p:txBody>
      </p:sp>
      <p:sp>
        <p:nvSpPr>
          <p:cNvPr id="19487" name="TextBox 38"/>
          <p:cNvSpPr txBox="1">
            <a:spLocks noChangeArrowheads="1"/>
          </p:cNvSpPr>
          <p:nvPr/>
        </p:nvSpPr>
        <p:spPr bwMode="auto">
          <a:xfrm>
            <a:off x="4553270" y="5715000"/>
            <a:ext cx="474313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i="1" dirty="0" smtClean="0"/>
              <a:t>Nationally Coordinated Initiatives</a:t>
            </a:r>
            <a:endParaRPr lang="en-US" i="1" dirty="0"/>
          </a:p>
        </p:txBody>
      </p:sp>
      <p:sp>
        <p:nvSpPr>
          <p:cNvPr id="19488" name="TextBox 39"/>
          <p:cNvSpPr txBox="1">
            <a:spLocks noChangeArrowheads="1"/>
          </p:cNvSpPr>
          <p:nvPr/>
        </p:nvSpPr>
        <p:spPr bwMode="auto">
          <a:xfrm>
            <a:off x="8467" y="5715000"/>
            <a:ext cx="477709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i="1" dirty="0" smtClean="0"/>
              <a:t>Regionally Coordinated Network</a:t>
            </a:r>
            <a:endParaRPr lang="en-US" i="1" dirty="0"/>
          </a:p>
        </p:txBody>
      </p:sp>
      <p:pic>
        <p:nvPicPr>
          <p:cNvPr id="45" name="Picture 44" descr="Screen shot 2011-11-15 at 4.08.34 A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233973"/>
            <a:ext cx="9144000" cy="642277"/>
          </a:xfrm>
          <a:prstGeom prst="rect">
            <a:avLst/>
          </a:prstGeom>
        </p:spPr>
      </p:pic>
      <p:sp>
        <p:nvSpPr>
          <p:cNvPr id="46" name="TextBox 45"/>
          <p:cNvSpPr txBox="1"/>
          <p:nvPr/>
        </p:nvSpPr>
        <p:spPr>
          <a:xfrm>
            <a:off x="7021287" y="6313712"/>
            <a:ext cx="19543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</a:rPr>
              <a:t>http://</a:t>
            </a:r>
            <a:r>
              <a:rPr lang="en-US" sz="2000" b="1" dirty="0" err="1" smtClean="0">
                <a:solidFill>
                  <a:schemeClr val="bg1"/>
                </a:solidFill>
              </a:rPr>
              <a:t>ioos.gov</a:t>
            </a:r>
            <a:endParaRPr lang="en-US" sz="2000" b="1" dirty="0">
              <a:solidFill>
                <a:schemeClr val="bg1"/>
              </a:solidFill>
            </a:endParaRPr>
          </a:p>
        </p:txBody>
      </p:sp>
      <p:pic>
        <p:nvPicPr>
          <p:cNvPr id="47" name="Picture 46" descr="Screen shot 2012-07-12 at 2.33.23 AM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57800" y="515758"/>
            <a:ext cx="3345314" cy="2075042"/>
          </a:xfrm>
          <a:prstGeom prst="rect">
            <a:avLst/>
          </a:prstGeom>
        </p:spPr>
      </p:pic>
      <p:pic>
        <p:nvPicPr>
          <p:cNvPr id="48" name="Picture 47" descr="Screen shot 2012-05-15 at 10.25.10 PM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84534" y="3048000"/>
            <a:ext cx="1944866" cy="2514600"/>
          </a:xfrm>
          <a:prstGeom prst="rect">
            <a:avLst/>
          </a:prstGeom>
        </p:spPr>
      </p:pic>
      <p:pic>
        <p:nvPicPr>
          <p:cNvPr id="49" name="Picture 5" descr="Screen shot 2010-05-02 at 10.00.18 PM.png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904047" y="3069952"/>
            <a:ext cx="1935153" cy="2492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TextBox 19"/>
          <p:cNvSpPr txBox="1"/>
          <p:nvPr/>
        </p:nvSpPr>
        <p:spPr>
          <a:xfrm>
            <a:off x="5715000" y="4114800"/>
            <a:ext cx="8693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2004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7924800" y="4114800"/>
            <a:ext cx="8693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2009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315200" y="2133600"/>
            <a:ext cx="8465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2011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638800" y="2129135"/>
            <a:ext cx="8693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2013</a:t>
            </a:r>
            <a:endParaRPr lang="en-US" dirty="0"/>
          </a:p>
        </p:txBody>
      </p:sp>
      <p:pic>
        <p:nvPicPr>
          <p:cNvPr id="25" name="Picture 24" descr="Screen Shot 2014-04-02 at 11.26.22 PM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3276600"/>
            <a:ext cx="3657600" cy="2479612"/>
          </a:xfrm>
          <a:prstGeom prst="rect">
            <a:avLst/>
          </a:prstGeom>
          <a:ln w="38100" cmpd="sng">
            <a:solidFill>
              <a:srgbClr val="000000"/>
            </a:solidFill>
          </a:ln>
        </p:spPr>
      </p:pic>
      <p:sp>
        <p:nvSpPr>
          <p:cNvPr id="26" name="TextBox 25"/>
          <p:cNvSpPr txBox="1"/>
          <p:nvPr/>
        </p:nvSpPr>
        <p:spPr>
          <a:xfrm>
            <a:off x="2286000" y="6320135"/>
            <a:ext cx="43074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Supports Science &amp; Decisions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4639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Number Placeholder 3"/>
          <p:cNvSpPr>
            <a:spLocks noGrp="1"/>
          </p:cNvSpPr>
          <p:nvPr>
            <p:ph type="sldNum" sz="quarter" idx="12"/>
          </p:nvPr>
        </p:nvSpPr>
        <p:spPr bwMode="auto">
          <a:xfrm>
            <a:off x="8442325" y="6467475"/>
            <a:ext cx="244475" cy="254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 eaLnBrk="1" hangingPunct="1"/>
            <a:fld id="{5101626D-1AD0-4C46-8B71-4433B71030F1}" type="slidenum">
              <a:rPr lang="en-US" sz="1200">
                <a:solidFill>
                  <a:srgbClr val="898989"/>
                </a:solidFill>
                <a:latin typeface="Calibri" charset="0"/>
              </a:rPr>
              <a:pPr algn="l" eaLnBrk="1" hangingPunct="1"/>
              <a:t>50</a:t>
            </a:fld>
            <a:endParaRPr 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41987" name="Rectangle 1"/>
          <p:cNvSpPr>
            <a:spLocks/>
          </p:cNvSpPr>
          <p:nvPr/>
        </p:nvSpPr>
        <p:spPr bwMode="auto">
          <a:xfrm rot="-5400000">
            <a:off x="4171950" y="1900238"/>
            <a:ext cx="800100" cy="9144000"/>
          </a:xfrm>
          <a:prstGeom prst="rect">
            <a:avLst/>
          </a:prstGeom>
          <a:gradFill rotWithShape="0">
            <a:gsLst>
              <a:gs pos="0">
                <a:srgbClr val="ADCCF2"/>
              </a:gs>
              <a:gs pos="100000">
                <a:srgbClr val="CDE0F7"/>
              </a:gs>
            </a:gsLst>
            <a:lin ang="189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pic>
        <p:nvPicPr>
          <p:cNvPr id="4198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925" y="6167438"/>
            <a:ext cx="622300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9" name="Rectangle 5"/>
          <p:cNvSpPr>
            <a:spLocks/>
          </p:cNvSpPr>
          <p:nvPr/>
        </p:nvSpPr>
        <p:spPr bwMode="auto">
          <a:xfrm>
            <a:off x="1543050" y="6410325"/>
            <a:ext cx="65786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8100" tIns="38100" rIns="38100" bIns="38100"/>
          <a:lstStyle/>
          <a:p>
            <a:r>
              <a:rPr lang="en-US">
                <a:solidFill>
                  <a:srgbClr val="000033"/>
                </a:solidFill>
              </a:rPr>
              <a:t>The Center for Secure and Resilient Maritime Commerce (CSR)</a:t>
            </a:r>
          </a:p>
        </p:txBody>
      </p:sp>
      <p:pic>
        <p:nvPicPr>
          <p:cNvPr id="41991" name="Picture 2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50" y="730250"/>
            <a:ext cx="8616950" cy="521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91607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Number Placeholder 3"/>
          <p:cNvSpPr>
            <a:spLocks noGrp="1"/>
          </p:cNvSpPr>
          <p:nvPr>
            <p:ph type="sldNum" sz="quarter" idx="12"/>
          </p:nvPr>
        </p:nvSpPr>
        <p:spPr bwMode="auto">
          <a:xfrm>
            <a:off x="8442325" y="6467475"/>
            <a:ext cx="244475" cy="254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 eaLnBrk="1" hangingPunct="1"/>
            <a:fld id="{14F6E0FA-7F4D-5240-B994-7DC021A0CF75}" type="slidenum">
              <a:rPr lang="en-US" sz="1200">
                <a:solidFill>
                  <a:srgbClr val="898989"/>
                </a:solidFill>
                <a:latin typeface="Calibri" charset="0"/>
              </a:rPr>
              <a:pPr algn="l" eaLnBrk="1" hangingPunct="1"/>
              <a:t>51</a:t>
            </a:fld>
            <a:endParaRPr 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44035" name="Rectangle 1"/>
          <p:cNvSpPr>
            <a:spLocks/>
          </p:cNvSpPr>
          <p:nvPr/>
        </p:nvSpPr>
        <p:spPr bwMode="auto">
          <a:xfrm rot="-5400000">
            <a:off x="4171950" y="1900238"/>
            <a:ext cx="800100" cy="9144000"/>
          </a:xfrm>
          <a:prstGeom prst="rect">
            <a:avLst/>
          </a:prstGeom>
          <a:gradFill rotWithShape="0">
            <a:gsLst>
              <a:gs pos="0">
                <a:srgbClr val="ADCCF2"/>
              </a:gs>
              <a:gs pos="100000">
                <a:srgbClr val="CDE0F7"/>
              </a:gs>
            </a:gsLst>
            <a:lin ang="189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pic>
        <p:nvPicPr>
          <p:cNvPr id="4403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925" y="6167438"/>
            <a:ext cx="622300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7" name="Rectangle 5"/>
          <p:cNvSpPr>
            <a:spLocks/>
          </p:cNvSpPr>
          <p:nvPr/>
        </p:nvSpPr>
        <p:spPr bwMode="auto">
          <a:xfrm>
            <a:off x="1543050" y="6410325"/>
            <a:ext cx="65786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8100" tIns="38100" rIns="38100" bIns="38100"/>
          <a:lstStyle/>
          <a:p>
            <a:r>
              <a:rPr lang="en-US">
                <a:solidFill>
                  <a:srgbClr val="000033"/>
                </a:solidFill>
              </a:rPr>
              <a:t>The Center for Secure and Resilient Maritime Commerce (CSR)</a:t>
            </a:r>
          </a:p>
        </p:txBody>
      </p:sp>
      <p:pic>
        <p:nvPicPr>
          <p:cNvPr id="44039" name="Picture 2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50" y="730250"/>
            <a:ext cx="8640763" cy="522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10662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Slide Number Placeholder 3"/>
          <p:cNvSpPr>
            <a:spLocks noGrp="1"/>
          </p:cNvSpPr>
          <p:nvPr>
            <p:ph type="sldNum" sz="quarter" idx="12"/>
          </p:nvPr>
        </p:nvSpPr>
        <p:spPr bwMode="auto">
          <a:xfrm>
            <a:off x="8442325" y="6467475"/>
            <a:ext cx="244475" cy="254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 eaLnBrk="1" hangingPunct="1"/>
            <a:fld id="{2DCEFDB1-33B5-D448-BEDC-7F55C99E12CF}" type="slidenum">
              <a:rPr lang="en-US" sz="1200">
                <a:solidFill>
                  <a:srgbClr val="898989"/>
                </a:solidFill>
                <a:latin typeface="Calibri" charset="0"/>
              </a:rPr>
              <a:pPr algn="l" eaLnBrk="1" hangingPunct="1"/>
              <a:t>52</a:t>
            </a:fld>
            <a:endParaRPr 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46083" name="Rectangle 1"/>
          <p:cNvSpPr>
            <a:spLocks/>
          </p:cNvSpPr>
          <p:nvPr/>
        </p:nvSpPr>
        <p:spPr bwMode="auto">
          <a:xfrm rot="-5400000">
            <a:off x="4171950" y="1900238"/>
            <a:ext cx="800100" cy="9144000"/>
          </a:xfrm>
          <a:prstGeom prst="rect">
            <a:avLst/>
          </a:prstGeom>
          <a:gradFill rotWithShape="0">
            <a:gsLst>
              <a:gs pos="0">
                <a:srgbClr val="ADCCF2"/>
              </a:gs>
              <a:gs pos="100000">
                <a:srgbClr val="CDE0F7"/>
              </a:gs>
            </a:gsLst>
            <a:lin ang="189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pic>
        <p:nvPicPr>
          <p:cNvPr id="4608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925" y="6167438"/>
            <a:ext cx="622300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5" name="Rectangle 5"/>
          <p:cNvSpPr>
            <a:spLocks/>
          </p:cNvSpPr>
          <p:nvPr/>
        </p:nvSpPr>
        <p:spPr bwMode="auto">
          <a:xfrm>
            <a:off x="1543050" y="6410325"/>
            <a:ext cx="65786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8100" tIns="38100" rIns="38100" bIns="38100"/>
          <a:lstStyle/>
          <a:p>
            <a:r>
              <a:rPr lang="en-US">
                <a:solidFill>
                  <a:srgbClr val="000033"/>
                </a:solidFill>
              </a:rPr>
              <a:t>The Center for Secure and Resilient Maritime Commerce (CSR)</a:t>
            </a:r>
          </a:p>
        </p:txBody>
      </p:sp>
      <p:pic>
        <p:nvPicPr>
          <p:cNvPr id="46087" name="Picture 2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50" y="730250"/>
            <a:ext cx="8680450" cy="528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28458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Slide Number Placeholder 3"/>
          <p:cNvSpPr>
            <a:spLocks noGrp="1"/>
          </p:cNvSpPr>
          <p:nvPr>
            <p:ph type="sldNum" sz="quarter" idx="12"/>
          </p:nvPr>
        </p:nvSpPr>
        <p:spPr bwMode="auto">
          <a:xfrm>
            <a:off x="8442325" y="6467475"/>
            <a:ext cx="244475" cy="254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 eaLnBrk="1" hangingPunct="1"/>
            <a:fld id="{ED057FE5-4CAA-1F48-99B9-BD26F7902117}" type="slidenum">
              <a:rPr lang="en-US" sz="1200">
                <a:solidFill>
                  <a:srgbClr val="898989"/>
                </a:solidFill>
                <a:latin typeface="Calibri" charset="0"/>
              </a:rPr>
              <a:pPr algn="l" eaLnBrk="1" hangingPunct="1"/>
              <a:t>53</a:t>
            </a:fld>
            <a:endParaRPr 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48131" name="Rectangle 1"/>
          <p:cNvSpPr>
            <a:spLocks/>
          </p:cNvSpPr>
          <p:nvPr/>
        </p:nvSpPr>
        <p:spPr bwMode="auto">
          <a:xfrm rot="-5400000">
            <a:off x="4171950" y="1900238"/>
            <a:ext cx="800100" cy="9144000"/>
          </a:xfrm>
          <a:prstGeom prst="rect">
            <a:avLst/>
          </a:prstGeom>
          <a:gradFill rotWithShape="0">
            <a:gsLst>
              <a:gs pos="0">
                <a:srgbClr val="ADCCF2"/>
              </a:gs>
              <a:gs pos="100000">
                <a:srgbClr val="CDE0F7"/>
              </a:gs>
            </a:gsLst>
            <a:lin ang="189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pic>
        <p:nvPicPr>
          <p:cNvPr id="4813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925" y="6167438"/>
            <a:ext cx="622300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3" name="Rectangle 5"/>
          <p:cNvSpPr>
            <a:spLocks/>
          </p:cNvSpPr>
          <p:nvPr/>
        </p:nvSpPr>
        <p:spPr bwMode="auto">
          <a:xfrm>
            <a:off x="1543050" y="6410325"/>
            <a:ext cx="65786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8100" tIns="38100" rIns="38100" bIns="38100"/>
          <a:lstStyle/>
          <a:p>
            <a:r>
              <a:rPr lang="en-US">
                <a:solidFill>
                  <a:srgbClr val="000033"/>
                </a:solidFill>
              </a:rPr>
              <a:t>The Center for Secure and Resilient Maritime Commerce (CSR)</a:t>
            </a:r>
          </a:p>
        </p:txBody>
      </p:sp>
      <p:pic>
        <p:nvPicPr>
          <p:cNvPr id="48135" name="Picture 2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50" y="730250"/>
            <a:ext cx="8705850" cy="531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83589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Slide Number Placeholder 3"/>
          <p:cNvSpPr>
            <a:spLocks noGrp="1"/>
          </p:cNvSpPr>
          <p:nvPr>
            <p:ph type="sldNum" sz="quarter" idx="12"/>
          </p:nvPr>
        </p:nvSpPr>
        <p:spPr bwMode="auto">
          <a:xfrm>
            <a:off x="8442325" y="6467475"/>
            <a:ext cx="244475" cy="254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 eaLnBrk="1" hangingPunct="1"/>
            <a:fld id="{7D82D337-0CAA-A940-8350-CE0F7D61444F}" type="slidenum">
              <a:rPr lang="en-US" sz="1200">
                <a:solidFill>
                  <a:srgbClr val="898989"/>
                </a:solidFill>
                <a:latin typeface="Calibri" charset="0"/>
              </a:rPr>
              <a:pPr algn="l" eaLnBrk="1" hangingPunct="1"/>
              <a:t>54</a:t>
            </a:fld>
            <a:endParaRPr 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50179" name="Rectangle 1"/>
          <p:cNvSpPr>
            <a:spLocks/>
          </p:cNvSpPr>
          <p:nvPr/>
        </p:nvSpPr>
        <p:spPr bwMode="auto">
          <a:xfrm rot="-5400000">
            <a:off x="4171950" y="1900238"/>
            <a:ext cx="800100" cy="9144000"/>
          </a:xfrm>
          <a:prstGeom prst="rect">
            <a:avLst/>
          </a:prstGeom>
          <a:gradFill rotWithShape="0">
            <a:gsLst>
              <a:gs pos="0">
                <a:srgbClr val="ADCCF2"/>
              </a:gs>
              <a:gs pos="100000">
                <a:srgbClr val="CDE0F7"/>
              </a:gs>
            </a:gsLst>
            <a:lin ang="189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pic>
        <p:nvPicPr>
          <p:cNvPr id="5018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925" y="6167438"/>
            <a:ext cx="622300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81" name="Rectangle 5"/>
          <p:cNvSpPr>
            <a:spLocks/>
          </p:cNvSpPr>
          <p:nvPr/>
        </p:nvSpPr>
        <p:spPr bwMode="auto">
          <a:xfrm>
            <a:off x="1543050" y="6410325"/>
            <a:ext cx="65786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8100" tIns="38100" rIns="38100" bIns="38100"/>
          <a:lstStyle/>
          <a:p>
            <a:r>
              <a:rPr lang="en-US">
                <a:solidFill>
                  <a:srgbClr val="000033"/>
                </a:solidFill>
              </a:rPr>
              <a:t>The Center for Secure and Resilient Maritime Commerce (CSR)</a:t>
            </a:r>
          </a:p>
        </p:txBody>
      </p:sp>
      <p:pic>
        <p:nvPicPr>
          <p:cNvPr id="50183" name="Picture 2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50" y="730250"/>
            <a:ext cx="8680450" cy="526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2778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Slide Number Placeholder 3"/>
          <p:cNvSpPr>
            <a:spLocks noGrp="1"/>
          </p:cNvSpPr>
          <p:nvPr>
            <p:ph type="sldNum" sz="quarter" idx="12"/>
          </p:nvPr>
        </p:nvSpPr>
        <p:spPr bwMode="auto">
          <a:xfrm>
            <a:off x="8442325" y="6467475"/>
            <a:ext cx="244475" cy="254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 eaLnBrk="1" hangingPunct="1"/>
            <a:fld id="{846F8432-FF3F-364A-9AF7-EC14E9500282}" type="slidenum">
              <a:rPr lang="en-US" sz="1200">
                <a:solidFill>
                  <a:srgbClr val="898989"/>
                </a:solidFill>
                <a:latin typeface="Calibri" charset="0"/>
              </a:rPr>
              <a:pPr algn="l" eaLnBrk="1" hangingPunct="1"/>
              <a:t>55</a:t>
            </a:fld>
            <a:endParaRPr 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52227" name="Rectangle 1"/>
          <p:cNvSpPr>
            <a:spLocks/>
          </p:cNvSpPr>
          <p:nvPr/>
        </p:nvSpPr>
        <p:spPr bwMode="auto">
          <a:xfrm rot="-5400000">
            <a:off x="4171950" y="1900238"/>
            <a:ext cx="800100" cy="9144000"/>
          </a:xfrm>
          <a:prstGeom prst="rect">
            <a:avLst/>
          </a:prstGeom>
          <a:gradFill rotWithShape="0">
            <a:gsLst>
              <a:gs pos="0">
                <a:srgbClr val="ADCCF2"/>
              </a:gs>
              <a:gs pos="100000">
                <a:srgbClr val="CDE0F7"/>
              </a:gs>
            </a:gsLst>
            <a:lin ang="189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pic>
        <p:nvPicPr>
          <p:cNvPr id="522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925" y="6167438"/>
            <a:ext cx="622300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9" name="Rectangle 5"/>
          <p:cNvSpPr>
            <a:spLocks/>
          </p:cNvSpPr>
          <p:nvPr/>
        </p:nvSpPr>
        <p:spPr bwMode="auto">
          <a:xfrm>
            <a:off x="1543050" y="6410325"/>
            <a:ext cx="65786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8100" tIns="38100" rIns="38100" bIns="38100"/>
          <a:lstStyle/>
          <a:p>
            <a:r>
              <a:rPr lang="en-US">
                <a:solidFill>
                  <a:srgbClr val="000033"/>
                </a:solidFill>
              </a:rPr>
              <a:t>The Center for Secure and Resilient Maritime Commerce (CSR)</a:t>
            </a:r>
          </a:p>
        </p:txBody>
      </p:sp>
      <p:pic>
        <p:nvPicPr>
          <p:cNvPr id="52231" name="Picture 2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50" y="730250"/>
            <a:ext cx="8718550" cy="530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49381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Slide Number Placeholder 3"/>
          <p:cNvSpPr>
            <a:spLocks noGrp="1"/>
          </p:cNvSpPr>
          <p:nvPr>
            <p:ph type="sldNum" sz="quarter" idx="12"/>
          </p:nvPr>
        </p:nvSpPr>
        <p:spPr bwMode="auto">
          <a:xfrm>
            <a:off x="8442325" y="6467475"/>
            <a:ext cx="244475" cy="254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 eaLnBrk="1" hangingPunct="1"/>
            <a:fld id="{A4C463DE-FF98-AE49-9BAD-7D67594C4680}" type="slidenum">
              <a:rPr lang="en-US" sz="1200">
                <a:solidFill>
                  <a:srgbClr val="898989"/>
                </a:solidFill>
                <a:latin typeface="Calibri" charset="0"/>
              </a:rPr>
              <a:pPr algn="l" eaLnBrk="1" hangingPunct="1"/>
              <a:t>56</a:t>
            </a:fld>
            <a:endParaRPr 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54275" name="Rectangle 1"/>
          <p:cNvSpPr>
            <a:spLocks/>
          </p:cNvSpPr>
          <p:nvPr/>
        </p:nvSpPr>
        <p:spPr bwMode="auto">
          <a:xfrm rot="-5400000">
            <a:off x="4171950" y="1900238"/>
            <a:ext cx="800100" cy="9144000"/>
          </a:xfrm>
          <a:prstGeom prst="rect">
            <a:avLst/>
          </a:prstGeom>
          <a:gradFill rotWithShape="0">
            <a:gsLst>
              <a:gs pos="0">
                <a:srgbClr val="ADCCF2"/>
              </a:gs>
              <a:gs pos="100000">
                <a:srgbClr val="CDE0F7"/>
              </a:gs>
            </a:gsLst>
            <a:lin ang="189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pic>
        <p:nvPicPr>
          <p:cNvPr id="542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925" y="6167438"/>
            <a:ext cx="622300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7" name="Rectangle 5"/>
          <p:cNvSpPr>
            <a:spLocks/>
          </p:cNvSpPr>
          <p:nvPr/>
        </p:nvSpPr>
        <p:spPr bwMode="auto">
          <a:xfrm>
            <a:off x="1543050" y="6410325"/>
            <a:ext cx="65786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8100" tIns="38100" rIns="38100" bIns="38100"/>
          <a:lstStyle/>
          <a:p>
            <a:r>
              <a:rPr lang="en-US">
                <a:solidFill>
                  <a:srgbClr val="000033"/>
                </a:solidFill>
              </a:rPr>
              <a:t>The Center for Secure and Resilient Maritime Commerce (CSR)</a:t>
            </a:r>
          </a:p>
        </p:txBody>
      </p:sp>
      <p:pic>
        <p:nvPicPr>
          <p:cNvPr id="54279" name="Picture 2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50" y="730250"/>
            <a:ext cx="8655050" cy="523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32590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Slide Number Placeholder 3"/>
          <p:cNvSpPr>
            <a:spLocks noGrp="1"/>
          </p:cNvSpPr>
          <p:nvPr>
            <p:ph type="sldNum" sz="quarter" idx="12"/>
          </p:nvPr>
        </p:nvSpPr>
        <p:spPr bwMode="auto">
          <a:xfrm>
            <a:off x="8442325" y="6467475"/>
            <a:ext cx="244475" cy="254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 eaLnBrk="1" hangingPunct="1"/>
            <a:fld id="{96EBE64E-D491-314C-B1D4-FADE582808D6}" type="slidenum">
              <a:rPr lang="en-US" sz="1200">
                <a:solidFill>
                  <a:srgbClr val="898989"/>
                </a:solidFill>
                <a:latin typeface="Calibri" charset="0"/>
              </a:rPr>
              <a:pPr algn="l" eaLnBrk="1" hangingPunct="1"/>
              <a:t>57</a:t>
            </a:fld>
            <a:endParaRPr 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56323" name="Rectangle 1"/>
          <p:cNvSpPr>
            <a:spLocks/>
          </p:cNvSpPr>
          <p:nvPr/>
        </p:nvSpPr>
        <p:spPr bwMode="auto">
          <a:xfrm rot="-5400000">
            <a:off x="4171950" y="1900238"/>
            <a:ext cx="800100" cy="9144000"/>
          </a:xfrm>
          <a:prstGeom prst="rect">
            <a:avLst/>
          </a:prstGeom>
          <a:gradFill rotWithShape="0">
            <a:gsLst>
              <a:gs pos="0">
                <a:srgbClr val="ADCCF2"/>
              </a:gs>
              <a:gs pos="100000">
                <a:srgbClr val="CDE0F7"/>
              </a:gs>
            </a:gsLst>
            <a:lin ang="189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pic>
        <p:nvPicPr>
          <p:cNvPr id="563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925" y="6167438"/>
            <a:ext cx="622300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5" name="Rectangle 5"/>
          <p:cNvSpPr>
            <a:spLocks/>
          </p:cNvSpPr>
          <p:nvPr/>
        </p:nvSpPr>
        <p:spPr bwMode="auto">
          <a:xfrm>
            <a:off x="1543050" y="6410325"/>
            <a:ext cx="65786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8100" tIns="38100" rIns="38100" bIns="38100"/>
          <a:lstStyle/>
          <a:p>
            <a:r>
              <a:rPr lang="en-US">
                <a:solidFill>
                  <a:srgbClr val="000033"/>
                </a:solidFill>
              </a:rPr>
              <a:t>The Center for Secure and Resilient Maritime Commerce (CSR)</a:t>
            </a:r>
          </a:p>
        </p:txBody>
      </p:sp>
      <p:pic>
        <p:nvPicPr>
          <p:cNvPr id="56327" name="Picture 2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50" y="730250"/>
            <a:ext cx="8693150" cy="530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66669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Slide Number Placeholder 3"/>
          <p:cNvSpPr>
            <a:spLocks noGrp="1"/>
          </p:cNvSpPr>
          <p:nvPr>
            <p:ph type="sldNum" sz="quarter" idx="12"/>
          </p:nvPr>
        </p:nvSpPr>
        <p:spPr bwMode="auto">
          <a:xfrm>
            <a:off x="8442325" y="6467475"/>
            <a:ext cx="244475" cy="254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 eaLnBrk="1" hangingPunct="1"/>
            <a:fld id="{B422C73F-275B-AF4F-AA11-A1769CFBA848}" type="slidenum">
              <a:rPr lang="en-US" sz="1200">
                <a:solidFill>
                  <a:srgbClr val="898989"/>
                </a:solidFill>
                <a:latin typeface="Calibri" charset="0"/>
              </a:rPr>
              <a:pPr algn="l" eaLnBrk="1" hangingPunct="1"/>
              <a:t>58</a:t>
            </a:fld>
            <a:endParaRPr 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58371" name="Rectangle 1"/>
          <p:cNvSpPr>
            <a:spLocks/>
          </p:cNvSpPr>
          <p:nvPr/>
        </p:nvSpPr>
        <p:spPr bwMode="auto">
          <a:xfrm rot="-5400000">
            <a:off x="4171950" y="1900238"/>
            <a:ext cx="800100" cy="9144000"/>
          </a:xfrm>
          <a:prstGeom prst="rect">
            <a:avLst/>
          </a:prstGeom>
          <a:gradFill rotWithShape="0">
            <a:gsLst>
              <a:gs pos="0">
                <a:srgbClr val="ADCCF2"/>
              </a:gs>
              <a:gs pos="100000">
                <a:srgbClr val="CDE0F7"/>
              </a:gs>
            </a:gsLst>
            <a:lin ang="189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pic>
        <p:nvPicPr>
          <p:cNvPr id="5837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925" y="6167438"/>
            <a:ext cx="622300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3" name="Rectangle 5"/>
          <p:cNvSpPr>
            <a:spLocks/>
          </p:cNvSpPr>
          <p:nvPr/>
        </p:nvSpPr>
        <p:spPr bwMode="auto">
          <a:xfrm>
            <a:off x="1543050" y="6410325"/>
            <a:ext cx="65786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8100" tIns="38100" rIns="38100" bIns="38100"/>
          <a:lstStyle/>
          <a:p>
            <a:r>
              <a:rPr lang="en-US">
                <a:solidFill>
                  <a:srgbClr val="000033"/>
                </a:solidFill>
              </a:rPr>
              <a:t>The Center for Secure and Resilient Maritime Commerce (CSR)</a:t>
            </a:r>
          </a:p>
        </p:txBody>
      </p:sp>
      <p:pic>
        <p:nvPicPr>
          <p:cNvPr id="58375" name="Picture 2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50" y="730250"/>
            <a:ext cx="8655050" cy="530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8026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Slide Number Placeholder 3"/>
          <p:cNvSpPr>
            <a:spLocks noGrp="1"/>
          </p:cNvSpPr>
          <p:nvPr>
            <p:ph type="sldNum" sz="quarter" idx="12"/>
          </p:nvPr>
        </p:nvSpPr>
        <p:spPr bwMode="auto">
          <a:xfrm>
            <a:off x="8442325" y="6467475"/>
            <a:ext cx="244475" cy="254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 eaLnBrk="1" hangingPunct="1"/>
            <a:fld id="{9E74337A-A188-DA42-9834-D7FA7C031ADA}" type="slidenum">
              <a:rPr lang="en-US" sz="1200">
                <a:solidFill>
                  <a:srgbClr val="898989"/>
                </a:solidFill>
                <a:latin typeface="Calibri" charset="0"/>
              </a:rPr>
              <a:pPr algn="l" eaLnBrk="1" hangingPunct="1"/>
              <a:t>59</a:t>
            </a:fld>
            <a:endParaRPr 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60419" name="Rectangle 1"/>
          <p:cNvSpPr>
            <a:spLocks/>
          </p:cNvSpPr>
          <p:nvPr/>
        </p:nvSpPr>
        <p:spPr bwMode="auto">
          <a:xfrm rot="-5400000">
            <a:off x="4171950" y="1900238"/>
            <a:ext cx="800100" cy="9144000"/>
          </a:xfrm>
          <a:prstGeom prst="rect">
            <a:avLst/>
          </a:prstGeom>
          <a:gradFill rotWithShape="0">
            <a:gsLst>
              <a:gs pos="0">
                <a:srgbClr val="ADCCF2"/>
              </a:gs>
              <a:gs pos="100000">
                <a:srgbClr val="CDE0F7"/>
              </a:gs>
            </a:gsLst>
            <a:lin ang="189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pic>
        <p:nvPicPr>
          <p:cNvPr id="6042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925" y="6167438"/>
            <a:ext cx="622300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21" name="Rectangle 5"/>
          <p:cNvSpPr>
            <a:spLocks/>
          </p:cNvSpPr>
          <p:nvPr/>
        </p:nvSpPr>
        <p:spPr bwMode="auto">
          <a:xfrm>
            <a:off x="1543050" y="6410325"/>
            <a:ext cx="65786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8100" tIns="38100" rIns="38100" bIns="38100"/>
          <a:lstStyle/>
          <a:p>
            <a:r>
              <a:rPr lang="en-US">
                <a:solidFill>
                  <a:srgbClr val="000033"/>
                </a:solidFill>
              </a:rPr>
              <a:t>The Center for Secure and Resilient Maritime Commerce (CSR)</a:t>
            </a:r>
          </a:p>
        </p:txBody>
      </p:sp>
      <p:pic>
        <p:nvPicPr>
          <p:cNvPr id="60423" name="Picture 2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50" y="730250"/>
            <a:ext cx="8655050" cy="531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91123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4-04-02 at 11.25.54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0" y="476354"/>
            <a:ext cx="4071644" cy="2755132"/>
          </a:xfrm>
          <a:prstGeom prst="rect">
            <a:avLst/>
          </a:prstGeom>
          <a:ln w="38100" cmpd="sng">
            <a:solidFill>
              <a:srgbClr val="000000"/>
            </a:solidFill>
          </a:ln>
        </p:spPr>
      </p:pic>
      <p:pic>
        <p:nvPicPr>
          <p:cNvPr id="5" name="Picture 4" descr="Screen Shot 2014-04-02 at 11.26.22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2482" y="485975"/>
            <a:ext cx="4071643" cy="2760306"/>
          </a:xfrm>
          <a:prstGeom prst="rect">
            <a:avLst/>
          </a:prstGeom>
          <a:ln w="38100" cmpd="sng">
            <a:solidFill>
              <a:srgbClr val="000000"/>
            </a:solidFill>
          </a:ln>
        </p:spPr>
      </p:pic>
      <p:pic>
        <p:nvPicPr>
          <p:cNvPr id="6" name="Picture 5" descr="Screen Shot 2014-04-02 at 11.26.41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0" y="3421587"/>
            <a:ext cx="4071644" cy="2753787"/>
          </a:xfrm>
          <a:prstGeom prst="rect">
            <a:avLst/>
          </a:prstGeom>
          <a:ln w="38100" cmpd="sng">
            <a:solidFill>
              <a:srgbClr val="000000"/>
            </a:solidFill>
          </a:ln>
        </p:spPr>
      </p:pic>
      <p:pic>
        <p:nvPicPr>
          <p:cNvPr id="7" name="Picture 6" descr="Screen Shot 2014-04-02 at 11.27.05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8357" y="3432172"/>
            <a:ext cx="4071644" cy="2757596"/>
          </a:xfrm>
          <a:prstGeom prst="rect">
            <a:avLst/>
          </a:prstGeom>
          <a:ln w="38100" cmpd="sng">
            <a:solidFill>
              <a:srgbClr val="000000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1" y="-6350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atin typeface="Times New Roman"/>
                <a:cs typeface="Times New Roman"/>
              </a:rPr>
              <a:t>Mid-Atlantic Regional-Scale Observation Network</a:t>
            </a:r>
            <a:endParaRPr lang="en-US" sz="2800" b="1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7028934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7" name="Picture 2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50" y="730250"/>
            <a:ext cx="8693150" cy="531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468" name="Slide Number Placeholder 3"/>
          <p:cNvSpPr>
            <a:spLocks noGrp="1"/>
          </p:cNvSpPr>
          <p:nvPr>
            <p:ph type="sldNum" sz="quarter" idx="12"/>
          </p:nvPr>
        </p:nvSpPr>
        <p:spPr bwMode="auto">
          <a:xfrm>
            <a:off x="8442325" y="6467475"/>
            <a:ext cx="244475" cy="254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 eaLnBrk="1" hangingPunct="1"/>
            <a:fld id="{06A19160-A287-2D4C-9DC6-AF5E8E03C38E}" type="slidenum">
              <a:rPr lang="en-US" sz="1200">
                <a:solidFill>
                  <a:srgbClr val="898989"/>
                </a:solidFill>
                <a:latin typeface="Calibri" charset="0"/>
              </a:rPr>
              <a:pPr algn="l" eaLnBrk="1" hangingPunct="1"/>
              <a:t>60</a:t>
            </a:fld>
            <a:endParaRPr 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62469" name="Rectangle 1"/>
          <p:cNvSpPr>
            <a:spLocks/>
          </p:cNvSpPr>
          <p:nvPr/>
        </p:nvSpPr>
        <p:spPr bwMode="auto">
          <a:xfrm rot="-5400000">
            <a:off x="4171950" y="1900238"/>
            <a:ext cx="800100" cy="9144000"/>
          </a:xfrm>
          <a:prstGeom prst="rect">
            <a:avLst/>
          </a:prstGeom>
          <a:gradFill rotWithShape="0">
            <a:gsLst>
              <a:gs pos="0">
                <a:srgbClr val="ADCCF2"/>
              </a:gs>
              <a:gs pos="100000">
                <a:srgbClr val="CDE0F7"/>
              </a:gs>
            </a:gsLst>
            <a:lin ang="189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pic>
        <p:nvPicPr>
          <p:cNvPr id="6247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925" y="6167438"/>
            <a:ext cx="622300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471" name="Rectangle 5"/>
          <p:cNvSpPr>
            <a:spLocks/>
          </p:cNvSpPr>
          <p:nvPr/>
        </p:nvSpPr>
        <p:spPr bwMode="auto">
          <a:xfrm>
            <a:off x="1543050" y="6410325"/>
            <a:ext cx="65786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8100" tIns="38100" rIns="38100" bIns="38100"/>
          <a:lstStyle/>
          <a:p>
            <a:r>
              <a:rPr lang="en-US">
                <a:solidFill>
                  <a:srgbClr val="000033"/>
                </a:solidFill>
              </a:rPr>
              <a:t>The Center for Secure and Resilient Maritime Commerce (CSR)</a:t>
            </a:r>
          </a:p>
        </p:txBody>
      </p:sp>
    </p:spTree>
    <p:extLst>
      <p:ext uri="{BB962C8B-B14F-4D97-AF65-F5344CB8AC3E}">
        <p14:creationId xmlns:p14="http://schemas.microsoft.com/office/powerpoint/2010/main" val="429789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5" name="Picture 2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50" y="730250"/>
            <a:ext cx="8667750" cy="534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16" name="Slide Number Placeholder 3"/>
          <p:cNvSpPr>
            <a:spLocks noGrp="1"/>
          </p:cNvSpPr>
          <p:nvPr>
            <p:ph type="sldNum" sz="quarter" idx="12"/>
          </p:nvPr>
        </p:nvSpPr>
        <p:spPr bwMode="auto">
          <a:xfrm>
            <a:off x="8442325" y="6467475"/>
            <a:ext cx="244475" cy="254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 eaLnBrk="1" hangingPunct="1"/>
            <a:fld id="{37068B62-225F-D344-8774-A340C8B629AD}" type="slidenum">
              <a:rPr lang="en-US" sz="1200">
                <a:solidFill>
                  <a:srgbClr val="898989"/>
                </a:solidFill>
                <a:latin typeface="Calibri" charset="0"/>
              </a:rPr>
              <a:pPr algn="l" eaLnBrk="1" hangingPunct="1"/>
              <a:t>61</a:t>
            </a:fld>
            <a:endParaRPr 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64517" name="Rectangle 1"/>
          <p:cNvSpPr>
            <a:spLocks/>
          </p:cNvSpPr>
          <p:nvPr/>
        </p:nvSpPr>
        <p:spPr bwMode="auto">
          <a:xfrm rot="-5400000">
            <a:off x="4171950" y="1900238"/>
            <a:ext cx="800100" cy="9144000"/>
          </a:xfrm>
          <a:prstGeom prst="rect">
            <a:avLst/>
          </a:prstGeom>
          <a:gradFill rotWithShape="0">
            <a:gsLst>
              <a:gs pos="0">
                <a:srgbClr val="ADCCF2"/>
              </a:gs>
              <a:gs pos="100000">
                <a:srgbClr val="CDE0F7"/>
              </a:gs>
            </a:gsLst>
            <a:lin ang="189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pic>
        <p:nvPicPr>
          <p:cNvPr id="6451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925" y="6167438"/>
            <a:ext cx="622300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19" name="Rectangle 5"/>
          <p:cNvSpPr>
            <a:spLocks/>
          </p:cNvSpPr>
          <p:nvPr/>
        </p:nvSpPr>
        <p:spPr bwMode="auto">
          <a:xfrm>
            <a:off x="1543050" y="6410325"/>
            <a:ext cx="65786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8100" tIns="38100" rIns="38100" bIns="38100"/>
          <a:lstStyle/>
          <a:p>
            <a:r>
              <a:rPr lang="en-US">
                <a:solidFill>
                  <a:srgbClr val="000033"/>
                </a:solidFill>
              </a:rPr>
              <a:t>The Center for Secure and Resilient Maritime Commerce (CSR)</a:t>
            </a:r>
          </a:p>
        </p:txBody>
      </p:sp>
    </p:spTree>
    <p:extLst>
      <p:ext uri="{BB962C8B-B14F-4D97-AF65-F5344CB8AC3E}">
        <p14:creationId xmlns:p14="http://schemas.microsoft.com/office/powerpoint/2010/main" val="1772316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3" name="Picture 2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50" y="730250"/>
            <a:ext cx="8680450" cy="527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564" name="Slide Number Placeholder 3"/>
          <p:cNvSpPr>
            <a:spLocks noGrp="1"/>
          </p:cNvSpPr>
          <p:nvPr>
            <p:ph type="sldNum" sz="quarter" idx="12"/>
          </p:nvPr>
        </p:nvSpPr>
        <p:spPr bwMode="auto">
          <a:xfrm>
            <a:off x="8442325" y="6467475"/>
            <a:ext cx="244475" cy="254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 eaLnBrk="1" hangingPunct="1"/>
            <a:fld id="{0CD83484-7980-D14E-81B5-E2EC722434EE}" type="slidenum">
              <a:rPr lang="en-US" sz="1200">
                <a:solidFill>
                  <a:srgbClr val="898989"/>
                </a:solidFill>
                <a:latin typeface="Calibri" charset="0"/>
              </a:rPr>
              <a:pPr algn="l" eaLnBrk="1" hangingPunct="1"/>
              <a:t>62</a:t>
            </a:fld>
            <a:endParaRPr 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66565" name="Rectangle 1"/>
          <p:cNvSpPr>
            <a:spLocks/>
          </p:cNvSpPr>
          <p:nvPr/>
        </p:nvSpPr>
        <p:spPr bwMode="auto">
          <a:xfrm rot="-5400000">
            <a:off x="4171950" y="1900238"/>
            <a:ext cx="800100" cy="9144000"/>
          </a:xfrm>
          <a:prstGeom prst="rect">
            <a:avLst/>
          </a:prstGeom>
          <a:gradFill rotWithShape="0">
            <a:gsLst>
              <a:gs pos="0">
                <a:srgbClr val="ADCCF2"/>
              </a:gs>
              <a:gs pos="100000">
                <a:srgbClr val="CDE0F7"/>
              </a:gs>
            </a:gsLst>
            <a:lin ang="189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pic>
        <p:nvPicPr>
          <p:cNvPr id="6656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925" y="6167438"/>
            <a:ext cx="622300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567" name="Rectangle 5"/>
          <p:cNvSpPr>
            <a:spLocks/>
          </p:cNvSpPr>
          <p:nvPr/>
        </p:nvSpPr>
        <p:spPr bwMode="auto">
          <a:xfrm>
            <a:off x="1543050" y="6410325"/>
            <a:ext cx="65786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8100" tIns="38100" rIns="38100" bIns="38100"/>
          <a:lstStyle/>
          <a:p>
            <a:r>
              <a:rPr lang="en-US">
                <a:solidFill>
                  <a:srgbClr val="000033"/>
                </a:solidFill>
              </a:rPr>
              <a:t>The Center for Secure and Resilient Maritime Commerce (CSR)</a:t>
            </a:r>
          </a:p>
        </p:txBody>
      </p:sp>
    </p:spTree>
    <p:extLst>
      <p:ext uri="{BB962C8B-B14F-4D97-AF65-F5344CB8AC3E}">
        <p14:creationId xmlns:p14="http://schemas.microsoft.com/office/powerpoint/2010/main" val="3804208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1" name="Picture 2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50" y="730250"/>
            <a:ext cx="8680450" cy="532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612" name="Slide Number Placeholder 3"/>
          <p:cNvSpPr>
            <a:spLocks noGrp="1"/>
          </p:cNvSpPr>
          <p:nvPr>
            <p:ph type="sldNum" sz="quarter" idx="12"/>
          </p:nvPr>
        </p:nvSpPr>
        <p:spPr bwMode="auto">
          <a:xfrm>
            <a:off x="8442325" y="6467475"/>
            <a:ext cx="244475" cy="254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 eaLnBrk="1" hangingPunct="1"/>
            <a:fld id="{1F84C2EA-31FE-D34A-B1E2-9983D76AE622}" type="slidenum">
              <a:rPr lang="en-US" sz="1200">
                <a:solidFill>
                  <a:srgbClr val="898989"/>
                </a:solidFill>
                <a:latin typeface="Calibri" charset="0"/>
              </a:rPr>
              <a:pPr algn="l" eaLnBrk="1" hangingPunct="1"/>
              <a:t>63</a:t>
            </a:fld>
            <a:endParaRPr 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68613" name="Rectangle 1"/>
          <p:cNvSpPr>
            <a:spLocks/>
          </p:cNvSpPr>
          <p:nvPr/>
        </p:nvSpPr>
        <p:spPr bwMode="auto">
          <a:xfrm rot="-5400000">
            <a:off x="4171950" y="1900238"/>
            <a:ext cx="800100" cy="9144000"/>
          </a:xfrm>
          <a:prstGeom prst="rect">
            <a:avLst/>
          </a:prstGeom>
          <a:gradFill rotWithShape="0">
            <a:gsLst>
              <a:gs pos="0">
                <a:srgbClr val="ADCCF2"/>
              </a:gs>
              <a:gs pos="100000">
                <a:srgbClr val="CDE0F7"/>
              </a:gs>
            </a:gsLst>
            <a:lin ang="189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pic>
        <p:nvPicPr>
          <p:cNvPr id="6861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925" y="6167438"/>
            <a:ext cx="622300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615" name="Rectangle 5"/>
          <p:cNvSpPr>
            <a:spLocks/>
          </p:cNvSpPr>
          <p:nvPr/>
        </p:nvSpPr>
        <p:spPr bwMode="auto">
          <a:xfrm>
            <a:off x="1543050" y="6410325"/>
            <a:ext cx="65786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8100" tIns="38100" rIns="38100" bIns="38100"/>
          <a:lstStyle/>
          <a:p>
            <a:r>
              <a:rPr lang="en-US">
                <a:solidFill>
                  <a:srgbClr val="000033"/>
                </a:solidFill>
              </a:rPr>
              <a:t>The Center for Secure and Resilient Maritime Commerce (CSR)</a:t>
            </a:r>
          </a:p>
        </p:txBody>
      </p:sp>
    </p:spTree>
    <p:extLst>
      <p:ext uri="{BB962C8B-B14F-4D97-AF65-F5344CB8AC3E}">
        <p14:creationId xmlns:p14="http://schemas.microsoft.com/office/powerpoint/2010/main" val="2693601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9" name="Picture 2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50" y="730250"/>
            <a:ext cx="8629650" cy="531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660" name="Slide Number Placeholder 3"/>
          <p:cNvSpPr>
            <a:spLocks noGrp="1"/>
          </p:cNvSpPr>
          <p:nvPr>
            <p:ph type="sldNum" sz="quarter" idx="12"/>
          </p:nvPr>
        </p:nvSpPr>
        <p:spPr bwMode="auto">
          <a:xfrm>
            <a:off x="8442325" y="6467475"/>
            <a:ext cx="244475" cy="254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 eaLnBrk="1" hangingPunct="1"/>
            <a:fld id="{24D2CAF6-CC96-3240-9C46-B2C79E6B3C78}" type="slidenum">
              <a:rPr lang="en-US" sz="1200">
                <a:solidFill>
                  <a:srgbClr val="898989"/>
                </a:solidFill>
                <a:latin typeface="Calibri" charset="0"/>
              </a:rPr>
              <a:pPr algn="l" eaLnBrk="1" hangingPunct="1"/>
              <a:t>64</a:t>
            </a:fld>
            <a:endParaRPr 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70661" name="Rectangle 1"/>
          <p:cNvSpPr>
            <a:spLocks/>
          </p:cNvSpPr>
          <p:nvPr/>
        </p:nvSpPr>
        <p:spPr bwMode="auto">
          <a:xfrm rot="-5400000">
            <a:off x="4171950" y="1900238"/>
            <a:ext cx="800100" cy="9144000"/>
          </a:xfrm>
          <a:prstGeom prst="rect">
            <a:avLst/>
          </a:prstGeom>
          <a:gradFill rotWithShape="0">
            <a:gsLst>
              <a:gs pos="0">
                <a:srgbClr val="ADCCF2"/>
              </a:gs>
              <a:gs pos="100000">
                <a:srgbClr val="CDE0F7"/>
              </a:gs>
            </a:gsLst>
            <a:lin ang="189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pic>
        <p:nvPicPr>
          <p:cNvPr id="7066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925" y="6167438"/>
            <a:ext cx="622300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663" name="Rectangle 5"/>
          <p:cNvSpPr>
            <a:spLocks/>
          </p:cNvSpPr>
          <p:nvPr/>
        </p:nvSpPr>
        <p:spPr bwMode="auto">
          <a:xfrm>
            <a:off x="1543050" y="6410325"/>
            <a:ext cx="65786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8100" tIns="38100" rIns="38100" bIns="38100"/>
          <a:lstStyle/>
          <a:p>
            <a:r>
              <a:rPr lang="en-US">
                <a:solidFill>
                  <a:srgbClr val="000033"/>
                </a:solidFill>
              </a:rPr>
              <a:t>The Center for Secure and Resilient Maritime Commerce (CSR)</a:t>
            </a:r>
          </a:p>
        </p:txBody>
      </p:sp>
    </p:spTree>
    <p:extLst>
      <p:ext uri="{BB962C8B-B14F-4D97-AF65-F5344CB8AC3E}">
        <p14:creationId xmlns:p14="http://schemas.microsoft.com/office/powerpoint/2010/main" val="269806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1"/>
          <p:cNvSpPr>
            <a:spLocks noGrp="1"/>
          </p:cNvSpPr>
          <p:nvPr>
            <p:ph type="title" idx="4294967295"/>
          </p:nvPr>
        </p:nvSpPr>
        <p:spPr>
          <a:xfrm>
            <a:off x="457200" y="76200"/>
            <a:ext cx="8229600" cy="1143000"/>
          </a:xfrm>
          <a:solidFill>
            <a:schemeClr val="bg1"/>
          </a:solidFill>
        </p:spPr>
        <p:txBody>
          <a:bodyPr/>
          <a:lstStyle/>
          <a:p>
            <a:pPr eaLnBrk="1" hangingPunct="1"/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DOLPHIN</a:t>
            </a:r>
          </a:p>
        </p:txBody>
      </p:sp>
      <p:pic>
        <p:nvPicPr>
          <p:cNvPr id="32771" name="Picture 3" descr="MDN_DOLPHIN.ti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8505"/>
          <a:stretch/>
        </p:blipFill>
        <p:spPr bwMode="auto">
          <a:xfrm>
            <a:off x="3213100" y="-459108"/>
            <a:ext cx="5924550" cy="66948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2" name="TextBox 4"/>
          <p:cNvSpPr txBox="1">
            <a:spLocks noChangeArrowheads="1"/>
          </p:cNvSpPr>
          <p:nvPr/>
        </p:nvSpPr>
        <p:spPr bwMode="auto">
          <a:xfrm>
            <a:off x="0" y="139700"/>
            <a:ext cx="2273300" cy="646331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800" b="1" dirty="0">
                <a:solidFill>
                  <a:schemeClr val="bg1"/>
                </a:solidFill>
                <a:latin typeface="Calibri" charset="0"/>
              </a:rPr>
              <a:t>Median Method FFT 256  Threshold 11 dB</a:t>
            </a:r>
          </a:p>
        </p:txBody>
      </p:sp>
      <p:sp>
        <p:nvSpPr>
          <p:cNvPr id="32774" name="TextBox 6"/>
          <p:cNvSpPr txBox="1">
            <a:spLocks noChangeArrowheads="1"/>
          </p:cNvSpPr>
          <p:nvPr/>
        </p:nvSpPr>
        <p:spPr bwMode="auto">
          <a:xfrm>
            <a:off x="2222500" y="558800"/>
            <a:ext cx="12954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200" b="1" dirty="0" smtClean="0">
                <a:solidFill>
                  <a:srgbClr val="000000"/>
                </a:solidFill>
                <a:latin typeface="Calibri" charset="0"/>
              </a:rPr>
              <a:t>Range</a:t>
            </a:r>
            <a:r>
              <a:rPr lang="en-US" sz="2200" b="1" dirty="0" smtClean="0">
                <a:latin typeface="Calibri" charset="0"/>
              </a:rPr>
              <a:t> </a:t>
            </a:r>
            <a:r>
              <a:rPr lang="en-US" sz="2200" b="1" dirty="0">
                <a:latin typeface="Calibri" charset="0"/>
              </a:rPr>
              <a:t>(k</a:t>
            </a:r>
            <a:r>
              <a:rPr lang="en-US" sz="2200" b="1" dirty="0">
                <a:solidFill>
                  <a:srgbClr val="000000"/>
                </a:solidFill>
                <a:latin typeface="Calibri" charset="0"/>
              </a:rPr>
              <a:t>m)</a:t>
            </a:r>
            <a:r>
              <a:rPr lang="en-US" sz="2200" b="1" dirty="0">
                <a:solidFill>
                  <a:schemeClr val="bg1"/>
                </a:solidFill>
                <a:latin typeface="Calibri" charset="0"/>
              </a:rPr>
              <a:t> </a:t>
            </a:r>
          </a:p>
        </p:txBody>
      </p:sp>
      <p:sp>
        <p:nvSpPr>
          <p:cNvPr id="32775" name="TextBox 7"/>
          <p:cNvSpPr txBox="1">
            <a:spLocks noChangeArrowheads="1"/>
          </p:cNvSpPr>
          <p:nvPr/>
        </p:nvSpPr>
        <p:spPr bwMode="auto">
          <a:xfrm>
            <a:off x="2019300" y="2563813"/>
            <a:ext cx="1447800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200" b="1" dirty="0">
                <a:solidFill>
                  <a:srgbClr val="000000"/>
                </a:solidFill>
                <a:latin typeface="Calibri" charset="0"/>
              </a:rPr>
              <a:t>Radial Velocity (m/s)</a:t>
            </a:r>
          </a:p>
        </p:txBody>
      </p:sp>
      <p:sp>
        <p:nvSpPr>
          <p:cNvPr id="32776" name="TextBox 8"/>
          <p:cNvSpPr txBox="1">
            <a:spLocks noChangeArrowheads="1"/>
          </p:cNvSpPr>
          <p:nvPr/>
        </p:nvSpPr>
        <p:spPr bwMode="auto">
          <a:xfrm>
            <a:off x="2343150" y="4953000"/>
            <a:ext cx="120015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200" b="1" dirty="0">
                <a:solidFill>
                  <a:srgbClr val="000000"/>
                </a:solidFill>
                <a:latin typeface="Calibri" charset="0"/>
              </a:rPr>
              <a:t>Bearing (°CWN)</a:t>
            </a:r>
            <a:r>
              <a:rPr lang="en-US" sz="2200" b="1" dirty="0">
                <a:solidFill>
                  <a:schemeClr val="bg1"/>
                </a:solidFill>
                <a:latin typeface="Calibri" charset="0"/>
              </a:rPr>
              <a:t>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0" y="1066800"/>
            <a:ext cx="228599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Step 1</a:t>
            </a:r>
          </a:p>
          <a:p>
            <a:r>
              <a:rPr lang="en-US" b="1" dirty="0" smtClean="0"/>
              <a:t>Raw Detections</a:t>
            </a:r>
          </a:p>
          <a:p>
            <a:r>
              <a:rPr lang="en-US" b="1" dirty="0" smtClean="0"/>
              <a:t>From each HFR:</a:t>
            </a:r>
          </a:p>
          <a:p>
            <a:endParaRPr lang="en-US" b="1" dirty="0" smtClean="0"/>
          </a:p>
          <a:p>
            <a:pPr marL="342900" indent="-342900">
              <a:buFont typeface="+mj-lt"/>
              <a:buAutoNum type="arabicPeriod"/>
            </a:pPr>
            <a:r>
              <a:rPr lang="en-US" dirty="0" smtClean="0"/>
              <a:t>Radial Velocity (most </a:t>
            </a:r>
            <a:r>
              <a:rPr lang="en-US" dirty="0"/>
              <a:t>a</a:t>
            </a:r>
            <a:r>
              <a:rPr lang="en-US" dirty="0" smtClean="0"/>
              <a:t>ccurate)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/>
              <a:t>Range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/>
              <a:t>Bearing (least accurate)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843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Adjusting the Signal to Noise</a:t>
            </a:r>
            <a:endParaRPr lang="en-US" dirty="0"/>
          </a:p>
        </p:txBody>
      </p:sp>
      <p:pic>
        <p:nvPicPr>
          <p:cNvPr id="5" name="snr-annotated.mov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11200" y="1227139"/>
            <a:ext cx="7594600" cy="5154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725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5400"/>
            <a:ext cx="9175947" cy="6223000"/>
          </a:xfrm>
          <a:prstGeom prst="rect">
            <a:avLst/>
          </a:prstGeom>
        </p:spPr>
      </p:pic>
      <p:sp>
        <p:nvSpPr>
          <p:cNvPr id="32774" name="TextBox 6"/>
          <p:cNvSpPr txBox="1">
            <a:spLocks noChangeArrowheads="1"/>
          </p:cNvSpPr>
          <p:nvPr/>
        </p:nvSpPr>
        <p:spPr bwMode="auto">
          <a:xfrm>
            <a:off x="-25400" y="779462"/>
            <a:ext cx="12954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200" b="1" dirty="0" smtClean="0">
                <a:solidFill>
                  <a:srgbClr val="000000"/>
                </a:solidFill>
                <a:latin typeface="Calibri" charset="0"/>
              </a:rPr>
              <a:t>Range</a:t>
            </a:r>
            <a:r>
              <a:rPr lang="en-US" sz="2200" b="1" dirty="0" smtClean="0">
                <a:latin typeface="Calibri" charset="0"/>
              </a:rPr>
              <a:t> </a:t>
            </a:r>
            <a:r>
              <a:rPr lang="en-US" sz="2200" b="1" dirty="0">
                <a:latin typeface="Calibri" charset="0"/>
              </a:rPr>
              <a:t>(k</a:t>
            </a:r>
            <a:r>
              <a:rPr lang="en-US" sz="2200" b="1" dirty="0">
                <a:solidFill>
                  <a:srgbClr val="000000"/>
                </a:solidFill>
                <a:latin typeface="Calibri" charset="0"/>
              </a:rPr>
              <a:t>m)</a:t>
            </a:r>
            <a:r>
              <a:rPr lang="en-US" sz="2200" b="1" dirty="0">
                <a:solidFill>
                  <a:schemeClr val="bg1"/>
                </a:solidFill>
                <a:latin typeface="Calibri" charset="0"/>
              </a:rPr>
              <a:t> </a:t>
            </a:r>
          </a:p>
        </p:txBody>
      </p:sp>
      <p:sp>
        <p:nvSpPr>
          <p:cNvPr id="32775" name="TextBox 7"/>
          <p:cNvSpPr txBox="1">
            <a:spLocks noChangeArrowheads="1"/>
          </p:cNvSpPr>
          <p:nvPr/>
        </p:nvSpPr>
        <p:spPr bwMode="auto">
          <a:xfrm>
            <a:off x="-152400" y="2590800"/>
            <a:ext cx="1447800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200" b="1" dirty="0">
                <a:solidFill>
                  <a:srgbClr val="000000"/>
                </a:solidFill>
                <a:latin typeface="Calibri" charset="0"/>
              </a:rPr>
              <a:t>Radial Velocity (m/s)</a:t>
            </a:r>
          </a:p>
        </p:txBody>
      </p:sp>
      <p:sp>
        <p:nvSpPr>
          <p:cNvPr id="32776" name="TextBox 8"/>
          <p:cNvSpPr txBox="1">
            <a:spLocks noChangeArrowheads="1"/>
          </p:cNvSpPr>
          <p:nvPr/>
        </p:nvSpPr>
        <p:spPr bwMode="auto">
          <a:xfrm>
            <a:off x="0" y="4495800"/>
            <a:ext cx="120015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200" b="1" dirty="0">
                <a:solidFill>
                  <a:srgbClr val="000000"/>
                </a:solidFill>
                <a:latin typeface="Calibri" charset="0"/>
              </a:rPr>
              <a:t>Bearing (°CWN)</a:t>
            </a:r>
            <a:r>
              <a:rPr lang="en-US" sz="2200" b="1" dirty="0">
                <a:solidFill>
                  <a:schemeClr val="bg1"/>
                </a:solidFill>
                <a:latin typeface="Calibri" charset="0"/>
              </a:rPr>
              <a:t>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0" y="0"/>
            <a:ext cx="31175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Step </a:t>
            </a:r>
            <a:r>
              <a:rPr lang="en-US" sz="2800" b="1" dirty="0"/>
              <a:t>1</a:t>
            </a:r>
            <a:r>
              <a:rPr lang="en-US" sz="2800" b="1" dirty="0" smtClean="0"/>
              <a:t> Detection: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1760633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400"/>
            <a:ext cx="9191543" cy="6223000"/>
          </a:xfrm>
          <a:prstGeom prst="rect">
            <a:avLst/>
          </a:prstGeom>
        </p:spPr>
      </p:pic>
      <p:sp>
        <p:nvSpPr>
          <p:cNvPr id="32774" name="TextBox 6"/>
          <p:cNvSpPr txBox="1">
            <a:spLocks noChangeArrowheads="1"/>
          </p:cNvSpPr>
          <p:nvPr/>
        </p:nvSpPr>
        <p:spPr bwMode="auto">
          <a:xfrm>
            <a:off x="-25400" y="779462"/>
            <a:ext cx="12954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200" b="1" dirty="0" smtClean="0">
                <a:solidFill>
                  <a:srgbClr val="000000"/>
                </a:solidFill>
                <a:latin typeface="Calibri" charset="0"/>
              </a:rPr>
              <a:t>Range</a:t>
            </a:r>
            <a:r>
              <a:rPr lang="en-US" sz="2200" b="1" dirty="0" smtClean="0">
                <a:latin typeface="Calibri" charset="0"/>
              </a:rPr>
              <a:t> </a:t>
            </a:r>
            <a:r>
              <a:rPr lang="en-US" sz="2200" b="1" dirty="0">
                <a:latin typeface="Calibri" charset="0"/>
              </a:rPr>
              <a:t>(k</a:t>
            </a:r>
            <a:r>
              <a:rPr lang="en-US" sz="2200" b="1" dirty="0">
                <a:solidFill>
                  <a:srgbClr val="000000"/>
                </a:solidFill>
                <a:latin typeface="Calibri" charset="0"/>
              </a:rPr>
              <a:t>m)</a:t>
            </a:r>
            <a:r>
              <a:rPr lang="en-US" sz="2200" b="1" dirty="0">
                <a:solidFill>
                  <a:schemeClr val="bg1"/>
                </a:solidFill>
                <a:latin typeface="Calibri" charset="0"/>
              </a:rPr>
              <a:t> </a:t>
            </a:r>
          </a:p>
        </p:txBody>
      </p:sp>
      <p:sp>
        <p:nvSpPr>
          <p:cNvPr id="32775" name="TextBox 7"/>
          <p:cNvSpPr txBox="1">
            <a:spLocks noChangeArrowheads="1"/>
          </p:cNvSpPr>
          <p:nvPr/>
        </p:nvSpPr>
        <p:spPr bwMode="auto">
          <a:xfrm>
            <a:off x="-152400" y="2590800"/>
            <a:ext cx="1447800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200" b="1" dirty="0">
                <a:solidFill>
                  <a:srgbClr val="000000"/>
                </a:solidFill>
                <a:latin typeface="Calibri" charset="0"/>
              </a:rPr>
              <a:t>Radial Velocity (m/s)</a:t>
            </a:r>
          </a:p>
        </p:txBody>
      </p:sp>
      <p:sp>
        <p:nvSpPr>
          <p:cNvPr id="32776" name="TextBox 8"/>
          <p:cNvSpPr txBox="1">
            <a:spLocks noChangeArrowheads="1"/>
          </p:cNvSpPr>
          <p:nvPr/>
        </p:nvSpPr>
        <p:spPr bwMode="auto">
          <a:xfrm>
            <a:off x="0" y="4495800"/>
            <a:ext cx="120015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200" b="1" dirty="0">
                <a:solidFill>
                  <a:srgbClr val="000000"/>
                </a:solidFill>
                <a:latin typeface="Calibri" charset="0"/>
              </a:rPr>
              <a:t>Bearing (°CWN)</a:t>
            </a:r>
            <a:r>
              <a:rPr lang="en-US" sz="2200" b="1" dirty="0">
                <a:solidFill>
                  <a:schemeClr val="bg1"/>
                </a:solidFill>
                <a:latin typeface="Calibri" charset="0"/>
              </a:rPr>
              <a:t>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0" y="0"/>
            <a:ext cx="31175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Step </a:t>
            </a:r>
            <a:r>
              <a:rPr lang="en-US" sz="2800" b="1" dirty="0"/>
              <a:t>1</a:t>
            </a:r>
            <a:r>
              <a:rPr lang="en-US" sz="2800" b="1" dirty="0" smtClean="0"/>
              <a:t> Detection: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101717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7" name="Picture 5" descr="MAAS_DPH_3_no_path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21050" y="76200"/>
            <a:ext cx="5822950" cy="617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18" name="Picture 5" descr="Dolphin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" y="3225800"/>
            <a:ext cx="3352800" cy="2395538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19" name="Picture 7" descr="Maas_Trader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" y="560388"/>
            <a:ext cx="3352800" cy="2513012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820" name="Text Box 8"/>
          <p:cNvSpPr txBox="1">
            <a:spLocks noChangeArrowheads="1"/>
          </p:cNvSpPr>
          <p:nvPr/>
        </p:nvSpPr>
        <p:spPr bwMode="auto">
          <a:xfrm>
            <a:off x="228600" y="711200"/>
            <a:ext cx="2971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 b="1">
                <a:solidFill>
                  <a:schemeClr val="bg1"/>
                </a:solidFill>
              </a:rPr>
              <a:t>MAAS TRADER</a:t>
            </a:r>
          </a:p>
        </p:txBody>
      </p:sp>
      <p:sp>
        <p:nvSpPr>
          <p:cNvPr id="34821" name="Text Box 9"/>
          <p:cNvSpPr txBox="1">
            <a:spLocks noChangeArrowheads="1"/>
          </p:cNvSpPr>
          <p:nvPr/>
        </p:nvSpPr>
        <p:spPr bwMode="auto">
          <a:xfrm>
            <a:off x="228600" y="3759200"/>
            <a:ext cx="2971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 b="1">
                <a:solidFill>
                  <a:schemeClr val="bg1"/>
                </a:solidFill>
              </a:rPr>
              <a:t>DOLPHIN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0" y="0"/>
            <a:ext cx="35365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Step 2 Association: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210740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" y="-6350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atin typeface="Times New Roman"/>
                <a:cs typeface="Times New Roman"/>
              </a:rPr>
              <a:t>Mid-Atlantic Ensemble of Forecast Models Include:</a:t>
            </a:r>
          </a:p>
        </p:txBody>
      </p:sp>
      <p:pic>
        <p:nvPicPr>
          <p:cNvPr id="5" name="Picture 4" descr="Screen Shot 2014-04-02 at 11.51.29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9000" y="493169"/>
            <a:ext cx="4191000" cy="2839825"/>
          </a:xfrm>
          <a:prstGeom prst="rect">
            <a:avLst/>
          </a:prstGeom>
          <a:ln w="38100" cmpd="sng">
            <a:solidFill>
              <a:srgbClr val="000000"/>
            </a:solidFill>
          </a:ln>
        </p:spPr>
      </p:pic>
      <p:pic>
        <p:nvPicPr>
          <p:cNvPr id="6" name="Picture 5" descr="Screen Shot 2014-04-02 at 11.51.03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300" y="496978"/>
            <a:ext cx="4191000" cy="2843753"/>
          </a:xfrm>
          <a:prstGeom prst="rect">
            <a:avLst/>
          </a:prstGeom>
          <a:ln w="38100" cmpd="sng">
            <a:solidFill>
              <a:srgbClr val="000000"/>
            </a:solidFill>
          </a:ln>
        </p:spPr>
      </p:pic>
      <p:pic>
        <p:nvPicPr>
          <p:cNvPr id="7" name="Picture 6" descr="11311385685_21a7a0201d_b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27078"/>
            <a:ext cx="9144000" cy="217884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340360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atin typeface="Times New Roman"/>
                <a:cs typeface="Times New Roman"/>
              </a:rPr>
              <a:t>Mid-Atlantic Operations Center @ Rutgers</a:t>
            </a:r>
          </a:p>
        </p:txBody>
      </p:sp>
    </p:spTree>
    <p:extLst>
      <p:ext uri="{BB962C8B-B14F-4D97-AF65-F5344CB8AC3E}">
        <p14:creationId xmlns:p14="http://schemas.microsoft.com/office/powerpoint/2010/main" val="23623552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am_SEAB_CALUSA COAST_20120611T105917_rvb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41217" cy="6054638"/>
          </a:xfrm>
          <a:prstGeom prst="rect">
            <a:avLst/>
          </a:prstGeom>
        </p:spPr>
      </p:pic>
      <p:pic>
        <p:nvPicPr>
          <p:cNvPr id="5" name="Picture 4" descr="pam_SEAB_CALUSA COAST_20120611T105917_map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05" b="20165"/>
          <a:stretch/>
        </p:blipFill>
        <p:spPr>
          <a:xfrm>
            <a:off x="4706145" y="1193030"/>
            <a:ext cx="4437855" cy="364066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987636" y="377152"/>
            <a:ext cx="40409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TGT Files: </a:t>
            </a:r>
            <a:r>
              <a:rPr lang="en-US" dirty="0" err="1" smtClean="0"/>
              <a:t>Calusa</a:t>
            </a:r>
            <a:r>
              <a:rPr lang="en-US" dirty="0" smtClean="0"/>
              <a:t> Coast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243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am_SEAB_CALUSA COAST_20120611T105917_rvb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48072" cy="604650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987636" y="377152"/>
            <a:ext cx="40409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Level 1 Association:</a:t>
            </a:r>
          </a:p>
          <a:p>
            <a:pPr algn="ctr"/>
            <a:r>
              <a:rPr lang="en-US" dirty="0" smtClean="0"/>
              <a:t>ASC1 </a:t>
            </a:r>
            <a:r>
              <a:rPr lang="en-US" dirty="0" smtClean="0"/>
              <a:t>Files: </a:t>
            </a:r>
            <a:r>
              <a:rPr lang="en-US" dirty="0" err="1" smtClean="0"/>
              <a:t>Calusa</a:t>
            </a:r>
            <a:r>
              <a:rPr lang="en-US" dirty="0" smtClean="0"/>
              <a:t> Coast</a:t>
            </a:r>
            <a:endParaRPr lang="en-US" dirty="0"/>
          </a:p>
        </p:txBody>
      </p:sp>
      <p:pic>
        <p:nvPicPr>
          <p:cNvPr id="2" name="Picture 1" descr="pam_SEAB_CALUSA COAST_20120611T105917_map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3" t="18417" b="19062"/>
          <a:stretch/>
        </p:blipFill>
        <p:spPr>
          <a:xfrm>
            <a:off x="4843311" y="1184662"/>
            <a:ext cx="4300689" cy="3734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1207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ver-Radiant-desktop.m4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20394" r="18630" b="5712"/>
          <a:stretch/>
        </p:blipFill>
        <p:spPr>
          <a:xfrm>
            <a:off x="3505200" y="0"/>
            <a:ext cx="5334000" cy="619897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19100" y="838200"/>
            <a:ext cx="30063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00FF"/>
                </a:solidFill>
              </a:rPr>
              <a:t>SEAB – Monostatic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19100" y="2438400"/>
            <a:ext cx="30063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FF00"/>
                </a:solidFill>
              </a:rPr>
              <a:t>SPRK – Monostatic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33400" y="1295400"/>
            <a:ext cx="2476760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SEBE – Bistatic</a:t>
            </a:r>
          </a:p>
          <a:p>
            <a:r>
              <a:rPr lang="en-US" sz="2400" b="1" dirty="0">
                <a:solidFill>
                  <a:srgbClr val="FF0000"/>
                </a:solidFill>
              </a:rPr>
              <a:t>	</a:t>
            </a:r>
            <a:r>
              <a:rPr lang="en-US" sz="2400" b="1" dirty="0" smtClean="0">
                <a:solidFill>
                  <a:srgbClr val="FF0000"/>
                </a:solidFill>
              </a:rPr>
              <a:t>Rx SEAB</a:t>
            </a:r>
          </a:p>
          <a:p>
            <a:r>
              <a:rPr lang="en-US" sz="2400" b="1" dirty="0">
                <a:solidFill>
                  <a:srgbClr val="FF0000"/>
                </a:solidFill>
              </a:rPr>
              <a:t>	</a:t>
            </a:r>
            <a:r>
              <a:rPr lang="en-US" sz="2400" b="1" dirty="0" smtClean="0">
                <a:solidFill>
                  <a:srgbClr val="FF0000"/>
                </a:solidFill>
              </a:rPr>
              <a:t>Tx BELM</a:t>
            </a:r>
          </a:p>
        </p:txBody>
      </p:sp>
      <p:pic>
        <p:nvPicPr>
          <p:cNvPr id="3" name="Picture 2" descr="EVER_RADIANT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200400"/>
            <a:ext cx="3048000" cy="2286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609600" y="152400"/>
            <a:ext cx="30469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Level 2 Association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707710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3" name="Picture 2" descr="fr_121211_lisl_Page_17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2717" y="685800"/>
            <a:ext cx="7158566" cy="503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394" name="TextBox 1"/>
          <p:cNvSpPr txBox="1">
            <a:spLocks noChangeArrowheads="1"/>
          </p:cNvSpPr>
          <p:nvPr/>
        </p:nvSpPr>
        <p:spPr bwMode="auto">
          <a:xfrm>
            <a:off x="1109133" y="5706533"/>
            <a:ext cx="6858000" cy="252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058" tIns="41029" rIns="82058" bIns="41029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100" dirty="0"/>
              <a:t>M/V VICTORIOUS: GPS Track, CODAR Data, and Ship Tracker Solution with Uncertainty Ellipses</a:t>
            </a:r>
          </a:p>
        </p:txBody>
      </p:sp>
      <p:sp>
        <p:nvSpPr>
          <p:cNvPr id="59395" name="Text Box 2"/>
          <p:cNvSpPr txBox="1">
            <a:spLocks noChangeArrowheads="1"/>
          </p:cNvSpPr>
          <p:nvPr/>
        </p:nvSpPr>
        <p:spPr bwMode="auto">
          <a:xfrm>
            <a:off x="457199" y="141288"/>
            <a:ext cx="705273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 b="1" dirty="0" smtClean="0"/>
              <a:t>Step 3 Track Fitting: M</a:t>
            </a:r>
            <a:r>
              <a:rPr lang="en-US" sz="2800" b="1" dirty="0"/>
              <a:t>/V </a:t>
            </a:r>
            <a:r>
              <a:rPr lang="en-US" sz="2800" b="1" dirty="0" err="1" smtClean="0"/>
              <a:t>Victorius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4137911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2014-04-03 13.33.04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457200"/>
            <a:ext cx="9144000" cy="66865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0743"/>
          <a:stretch/>
        </p:blipFill>
        <p:spPr>
          <a:xfrm>
            <a:off x="0" y="4724400"/>
            <a:ext cx="2819400" cy="1488133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267200" y="1447800"/>
            <a:ext cx="4876800" cy="1143000"/>
          </a:xfrm>
          <a:noFill/>
          <a:ln>
            <a:noFill/>
          </a:ln>
        </p:spPr>
        <p:txBody>
          <a:bodyPr>
            <a:normAutofit fontScale="90000"/>
          </a:bodyPr>
          <a:lstStyle/>
          <a:p>
            <a:r>
              <a:rPr lang="en-US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Trackers from a </a:t>
            </a:r>
            <a:br>
              <a:rPr lang="en-US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</a:br>
            <a:r>
              <a:rPr lang="en-US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Network of HF Radars</a:t>
            </a:r>
            <a:endParaRPr lang="en-US" b="1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3733800"/>
            <a:ext cx="2819201" cy="1323439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Tokyo Express</a:t>
            </a:r>
          </a:p>
          <a:p>
            <a:r>
              <a:rPr lang="en-US" sz="1600" dirty="0" smtClean="0"/>
              <a:t>November 23, 2013</a:t>
            </a:r>
          </a:p>
          <a:p>
            <a:r>
              <a:rPr lang="en-US" sz="1600" dirty="0" smtClean="0"/>
              <a:t>15:30 – 18:30</a:t>
            </a:r>
          </a:p>
          <a:p>
            <a:r>
              <a:rPr lang="en-US" sz="1600" dirty="0" smtClean="0"/>
              <a:t>AIS – </a:t>
            </a:r>
            <a:r>
              <a:rPr lang="en-US" sz="1600" dirty="0" smtClean="0">
                <a:solidFill>
                  <a:srgbClr val="FF0000"/>
                </a:solidFill>
              </a:rPr>
              <a:t>Red</a:t>
            </a:r>
          </a:p>
          <a:p>
            <a:r>
              <a:rPr lang="en-US" sz="1600" dirty="0" smtClean="0"/>
              <a:t>Radar -</a:t>
            </a:r>
            <a:r>
              <a:rPr lang="en-US" sz="1600" dirty="0" smtClean="0">
                <a:solidFill>
                  <a:srgbClr val="FF6600"/>
                </a:solidFill>
              </a:rPr>
              <a:t> Orange</a:t>
            </a:r>
            <a:r>
              <a:rPr lang="en-US" sz="1600" dirty="0" smtClean="0"/>
              <a:t>, </a:t>
            </a:r>
            <a:r>
              <a:rPr lang="en-US" sz="1600" dirty="0" smtClean="0">
                <a:solidFill>
                  <a:srgbClr val="008000"/>
                </a:solidFill>
              </a:rPr>
              <a:t>Green</a:t>
            </a:r>
            <a:r>
              <a:rPr lang="en-US" sz="1600" dirty="0" smtClean="0"/>
              <a:t>, </a:t>
            </a:r>
            <a:r>
              <a:rPr lang="en-US" sz="1600" dirty="0" smtClean="0">
                <a:solidFill>
                  <a:srgbClr val="0000FF"/>
                </a:solidFill>
              </a:rPr>
              <a:t>Blue</a:t>
            </a:r>
            <a:endParaRPr lang="en-US" sz="16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9701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99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 descr="Screen shot 2013-12-04 at 4.23.54 PM.pn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76200"/>
            <a:ext cx="9144000" cy="6096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925474" y="139700"/>
            <a:ext cx="2212114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800" dirty="0" smtClean="0"/>
              <a:t>AIS at 16:49 GMT</a:t>
            </a:r>
          </a:p>
          <a:p>
            <a:pPr algn="ctr"/>
            <a:r>
              <a:rPr lang="en-US" sz="1800" dirty="0" smtClean="0"/>
              <a:t>November 23, 2013</a:t>
            </a:r>
            <a:endParaRPr lang="en-US" sz="1800" dirty="0"/>
          </a:p>
        </p:txBody>
      </p:sp>
      <p:sp>
        <p:nvSpPr>
          <p:cNvPr id="5" name="Rectangle 4"/>
          <p:cNvSpPr/>
          <p:nvPr/>
        </p:nvSpPr>
        <p:spPr>
          <a:xfrm>
            <a:off x="3131399" y="1227435"/>
            <a:ext cx="538901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2</a:t>
            </a:r>
            <a:endParaRPr lang="en-US" sz="36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817699" y="2103735"/>
            <a:ext cx="869101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15</a:t>
            </a:r>
            <a:endParaRPr lang="en-US" sz="36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915999" y="2751435"/>
            <a:ext cx="792901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14</a:t>
            </a:r>
            <a:endParaRPr lang="en-US" sz="36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661999" y="1875135"/>
            <a:ext cx="704001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13</a:t>
            </a:r>
            <a:endParaRPr lang="en-US" sz="36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242899" y="3957935"/>
            <a:ext cx="742101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11</a:t>
            </a:r>
            <a:endParaRPr lang="en-US" sz="36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684099" y="3805535"/>
            <a:ext cx="538901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9</a:t>
            </a:r>
            <a:endParaRPr lang="en-US" sz="36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214199" y="3564235"/>
            <a:ext cx="538901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8</a:t>
            </a:r>
            <a:endParaRPr lang="en-US" sz="36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798399" y="2878435"/>
            <a:ext cx="691301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10</a:t>
            </a:r>
            <a:endParaRPr lang="en-US" sz="36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150699" y="5113635"/>
            <a:ext cx="742101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12</a:t>
            </a:r>
            <a:endParaRPr lang="en-US" sz="36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537799" y="3957935"/>
            <a:ext cx="538901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6</a:t>
            </a:r>
            <a:endParaRPr lang="en-US" sz="36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083899" y="3678535"/>
            <a:ext cx="538901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7</a:t>
            </a:r>
            <a:endParaRPr lang="en-US" sz="36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550499" y="2395835"/>
            <a:ext cx="538901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5</a:t>
            </a:r>
            <a:endParaRPr lang="en-US" sz="36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940899" y="2002135"/>
            <a:ext cx="538901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4</a:t>
            </a:r>
            <a:endParaRPr lang="en-US" sz="36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280499" y="1849735"/>
            <a:ext cx="538901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3</a:t>
            </a:r>
            <a:endParaRPr lang="en-US" sz="36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048599" y="1443335"/>
            <a:ext cx="538901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1</a:t>
            </a:r>
            <a:endParaRPr lang="en-US" sz="36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8325699" y="2713335"/>
            <a:ext cx="716701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16</a:t>
            </a:r>
            <a:endParaRPr lang="en-US" sz="36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0" y="2578100"/>
            <a:ext cx="1997650" cy="3539431"/>
          </a:xfrm>
          <a:prstGeom prst="rect">
            <a:avLst/>
          </a:prstGeom>
          <a:solidFill>
            <a:schemeClr val="bg1">
              <a:alpha val="1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1 Liberty Service</a:t>
            </a:r>
          </a:p>
          <a:p>
            <a:r>
              <a:rPr lang="en-US" sz="1400" dirty="0" smtClean="0">
                <a:solidFill>
                  <a:schemeClr val="bg1"/>
                </a:solidFill>
              </a:rPr>
              <a:t>2 Sarah </a:t>
            </a:r>
            <a:r>
              <a:rPr lang="en-US" sz="1400" dirty="0" err="1" smtClean="0">
                <a:solidFill>
                  <a:schemeClr val="bg1"/>
                </a:solidFill>
              </a:rPr>
              <a:t>Dann</a:t>
            </a:r>
            <a:endParaRPr lang="en-US" sz="1400" dirty="0">
              <a:solidFill>
                <a:schemeClr val="bg1"/>
              </a:solidFill>
            </a:endParaRPr>
          </a:p>
          <a:p>
            <a:r>
              <a:rPr lang="en-US" sz="1400" dirty="0" smtClean="0">
                <a:solidFill>
                  <a:schemeClr val="bg1"/>
                </a:solidFill>
              </a:rPr>
              <a:t>3 Lady B</a:t>
            </a:r>
          </a:p>
          <a:p>
            <a:r>
              <a:rPr lang="en-US" sz="1400" dirty="0" smtClean="0">
                <a:solidFill>
                  <a:schemeClr val="bg1"/>
                </a:solidFill>
              </a:rPr>
              <a:t>4 Shelby</a:t>
            </a:r>
          </a:p>
          <a:p>
            <a:r>
              <a:rPr lang="en-US" sz="1400" dirty="0" smtClean="0">
                <a:solidFill>
                  <a:schemeClr val="bg1"/>
                </a:solidFill>
              </a:rPr>
              <a:t>5 Elizabeth</a:t>
            </a:r>
          </a:p>
          <a:p>
            <a:r>
              <a:rPr lang="en-US" sz="1400" dirty="0" smtClean="0">
                <a:solidFill>
                  <a:schemeClr val="bg1"/>
                </a:solidFill>
              </a:rPr>
              <a:t>6 Glenn Edwards</a:t>
            </a:r>
          </a:p>
          <a:p>
            <a:r>
              <a:rPr lang="en-US" sz="1400" dirty="0" smtClean="0">
                <a:solidFill>
                  <a:schemeClr val="bg1"/>
                </a:solidFill>
              </a:rPr>
              <a:t>7 Stuyvesant</a:t>
            </a:r>
          </a:p>
          <a:p>
            <a:r>
              <a:rPr lang="en-US" sz="1400" dirty="0" smtClean="0">
                <a:solidFill>
                  <a:schemeClr val="bg1"/>
                </a:solidFill>
              </a:rPr>
              <a:t>8 Maersk Chicago</a:t>
            </a:r>
          </a:p>
          <a:p>
            <a:r>
              <a:rPr lang="en-US" sz="1400" dirty="0" smtClean="0">
                <a:solidFill>
                  <a:schemeClr val="bg1"/>
                </a:solidFill>
              </a:rPr>
              <a:t>9 Tokyo Express</a:t>
            </a:r>
          </a:p>
          <a:p>
            <a:r>
              <a:rPr lang="en-US" sz="1400" dirty="0" smtClean="0">
                <a:solidFill>
                  <a:schemeClr val="bg1"/>
                </a:solidFill>
              </a:rPr>
              <a:t>10 Pilot No. 1</a:t>
            </a:r>
          </a:p>
          <a:p>
            <a:r>
              <a:rPr lang="en-US" sz="1400" dirty="0" smtClean="0">
                <a:solidFill>
                  <a:schemeClr val="bg1"/>
                </a:solidFill>
              </a:rPr>
              <a:t>11 NYK </a:t>
            </a:r>
            <a:r>
              <a:rPr lang="en-US" sz="1400" dirty="0" err="1" smtClean="0">
                <a:solidFill>
                  <a:schemeClr val="bg1"/>
                </a:solidFill>
              </a:rPr>
              <a:t>Rumina</a:t>
            </a:r>
            <a:endParaRPr lang="en-US" sz="1400" dirty="0" smtClean="0">
              <a:solidFill>
                <a:schemeClr val="bg1"/>
              </a:solidFill>
            </a:endParaRPr>
          </a:p>
          <a:p>
            <a:r>
              <a:rPr lang="en-US" sz="1400" dirty="0" smtClean="0">
                <a:solidFill>
                  <a:schemeClr val="bg1"/>
                </a:solidFill>
              </a:rPr>
              <a:t>12 Hyundai Supreme</a:t>
            </a:r>
          </a:p>
          <a:p>
            <a:r>
              <a:rPr lang="en-US" sz="1400" dirty="0" smtClean="0">
                <a:solidFill>
                  <a:schemeClr val="bg1"/>
                </a:solidFill>
              </a:rPr>
              <a:t>13 Handy Tanker Spirit</a:t>
            </a:r>
          </a:p>
          <a:p>
            <a:r>
              <a:rPr lang="en-US" sz="1400" dirty="0" smtClean="0">
                <a:solidFill>
                  <a:schemeClr val="bg1"/>
                </a:solidFill>
              </a:rPr>
              <a:t>14 </a:t>
            </a:r>
            <a:r>
              <a:rPr lang="en-US" sz="1400" dirty="0" err="1" smtClean="0">
                <a:solidFill>
                  <a:schemeClr val="bg1"/>
                </a:solidFill>
              </a:rPr>
              <a:t>Kastos</a:t>
            </a:r>
            <a:endParaRPr lang="en-US" sz="1400" dirty="0" smtClean="0">
              <a:solidFill>
                <a:schemeClr val="bg1"/>
              </a:solidFill>
            </a:endParaRPr>
          </a:p>
          <a:p>
            <a:r>
              <a:rPr lang="en-US" sz="1400" dirty="0" smtClean="0">
                <a:solidFill>
                  <a:schemeClr val="bg1"/>
                </a:solidFill>
              </a:rPr>
              <a:t>15 </a:t>
            </a:r>
            <a:r>
              <a:rPr lang="en-US" sz="1400" dirty="0" err="1" smtClean="0">
                <a:solidFill>
                  <a:schemeClr val="bg1"/>
                </a:solidFill>
              </a:rPr>
              <a:t>Chemtrans</a:t>
            </a:r>
            <a:r>
              <a:rPr lang="en-US" sz="1400" dirty="0" smtClean="0">
                <a:solidFill>
                  <a:schemeClr val="bg1"/>
                </a:solidFill>
              </a:rPr>
              <a:t> Star</a:t>
            </a:r>
          </a:p>
          <a:p>
            <a:r>
              <a:rPr lang="en-US" sz="1400" dirty="0" smtClean="0">
                <a:solidFill>
                  <a:schemeClr val="bg1"/>
                </a:solidFill>
              </a:rPr>
              <a:t>16 </a:t>
            </a:r>
            <a:r>
              <a:rPr lang="en-US" sz="1400" dirty="0" err="1" smtClean="0">
                <a:solidFill>
                  <a:schemeClr val="bg1"/>
                </a:solidFill>
              </a:rPr>
              <a:t>Prisco</a:t>
            </a:r>
            <a:r>
              <a:rPr lang="en-US" sz="1400" dirty="0" smtClean="0">
                <a:solidFill>
                  <a:schemeClr val="bg1"/>
                </a:solidFill>
              </a:rPr>
              <a:t> Elena 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22" name="Oval 21"/>
          <p:cNvSpPr/>
          <p:nvPr/>
        </p:nvSpPr>
        <p:spPr>
          <a:xfrm>
            <a:off x="4013200" y="3683000"/>
            <a:ext cx="622300" cy="622300"/>
          </a:xfrm>
          <a:prstGeom prst="ellipse">
            <a:avLst/>
          </a:prstGeom>
          <a:noFill/>
          <a:ln w="38100" cmpd="sng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2908300" y="2044700"/>
            <a:ext cx="622300" cy="622300"/>
          </a:xfrm>
          <a:prstGeom prst="ellipse">
            <a:avLst/>
          </a:prstGeom>
          <a:noFill/>
          <a:ln w="38100" cmpd="sng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5168900" y="3581400"/>
            <a:ext cx="622300" cy="622300"/>
          </a:xfrm>
          <a:prstGeom prst="ellipse">
            <a:avLst/>
          </a:prstGeom>
          <a:noFill/>
          <a:ln w="38100" cmpd="sng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/>
          <p:nvPr/>
        </p:nvSpPr>
        <p:spPr>
          <a:xfrm>
            <a:off x="5651500" y="3873500"/>
            <a:ext cx="622300" cy="622300"/>
          </a:xfrm>
          <a:prstGeom prst="ellipse">
            <a:avLst/>
          </a:prstGeom>
          <a:noFill/>
          <a:ln w="38100" cmpd="sng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/>
        </p:nvSpPr>
        <p:spPr>
          <a:xfrm>
            <a:off x="6337300" y="3987800"/>
            <a:ext cx="622300" cy="622300"/>
          </a:xfrm>
          <a:prstGeom prst="ellipse">
            <a:avLst/>
          </a:prstGeom>
          <a:noFill/>
          <a:ln w="38100" cmpd="sng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175020" y="165488"/>
            <a:ext cx="762000" cy="639234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/>
          <p:nvPr/>
        </p:nvSpPr>
        <p:spPr>
          <a:xfrm>
            <a:off x="390924" y="220523"/>
            <a:ext cx="495300" cy="482600"/>
          </a:xfrm>
          <a:prstGeom prst="ellipse">
            <a:avLst/>
          </a:prstGeom>
          <a:noFill/>
          <a:ln w="38100" cmpd="sng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924320" y="165488"/>
            <a:ext cx="1993900" cy="646331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/>
              <a:t>Vessels Detected by HF Radar</a:t>
            </a:r>
          </a:p>
        </p:txBody>
      </p:sp>
      <p:sp>
        <p:nvSpPr>
          <p:cNvPr id="31" name="Oval 30"/>
          <p:cNvSpPr/>
          <p:nvPr/>
        </p:nvSpPr>
        <p:spPr>
          <a:xfrm>
            <a:off x="3086100" y="1295400"/>
            <a:ext cx="622300" cy="622300"/>
          </a:xfrm>
          <a:prstGeom prst="ellipse">
            <a:avLst/>
          </a:prstGeom>
          <a:noFill/>
          <a:ln w="38100" cmpd="sng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3444365" y="183182"/>
            <a:ext cx="762000" cy="639234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/>
          <p:nvPr/>
        </p:nvSpPr>
        <p:spPr>
          <a:xfrm>
            <a:off x="3660269" y="238217"/>
            <a:ext cx="495300" cy="482600"/>
          </a:xfrm>
          <a:prstGeom prst="ellipse">
            <a:avLst/>
          </a:prstGeom>
          <a:noFill/>
          <a:ln w="38100" cmpd="sng"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/>
          <p:cNvSpPr txBox="1"/>
          <p:nvPr/>
        </p:nvSpPr>
        <p:spPr>
          <a:xfrm>
            <a:off x="4193665" y="183182"/>
            <a:ext cx="1993900" cy="646331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/>
              <a:t>Stationary Vessels</a:t>
            </a:r>
          </a:p>
        </p:txBody>
      </p:sp>
      <p:cxnSp>
        <p:nvCxnSpPr>
          <p:cNvPr id="36" name="Straight Connector 35"/>
          <p:cNvCxnSpPr>
            <a:stCxn id="33" idx="3"/>
            <a:endCxn id="33" idx="7"/>
          </p:cNvCxnSpPr>
          <p:nvPr/>
        </p:nvCxnSpPr>
        <p:spPr>
          <a:xfrm flipV="1">
            <a:off x="3732804" y="308892"/>
            <a:ext cx="350230" cy="341250"/>
          </a:xfrm>
          <a:prstGeom prst="line">
            <a:avLst/>
          </a:prstGeom>
          <a:ln w="38100" cmpd="sng">
            <a:solidFill>
              <a:srgbClr val="FF66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40" name="Group 39"/>
          <p:cNvGrpSpPr/>
          <p:nvPr/>
        </p:nvGrpSpPr>
        <p:grpSpPr>
          <a:xfrm>
            <a:off x="6797169" y="1978117"/>
            <a:ext cx="495300" cy="482600"/>
            <a:chOff x="3812669" y="390617"/>
            <a:chExt cx="495300" cy="482600"/>
          </a:xfrm>
        </p:grpSpPr>
        <p:sp>
          <p:nvSpPr>
            <p:cNvPr id="38" name="Oval 37"/>
            <p:cNvSpPr/>
            <p:nvPr/>
          </p:nvSpPr>
          <p:spPr>
            <a:xfrm>
              <a:off x="3812669" y="390617"/>
              <a:ext cx="495300" cy="482600"/>
            </a:xfrm>
            <a:prstGeom prst="ellipse">
              <a:avLst/>
            </a:prstGeom>
            <a:noFill/>
            <a:ln w="38100" cmpd="sng">
              <a:solidFill>
                <a:srgbClr val="FF66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9" name="Straight Connector 38"/>
            <p:cNvCxnSpPr>
              <a:stCxn id="38" idx="3"/>
              <a:endCxn id="38" idx="7"/>
            </p:cNvCxnSpPr>
            <p:nvPr/>
          </p:nvCxnSpPr>
          <p:spPr>
            <a:xfrm flipV="1">
              <a:off x="3885204" y="461292"/>
              <a:ext cx="350230" cy="341250"/>
            </a:xfrm>
            <a:prstGeom prst="line">
              <a:avLst/>
            </a:prstGeom>
            <a:ln w="38100" cmpd="sng">
              <a:solidFill>
                <a:srgbClr val="FF66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1" name="Oval 40"/>
          <p:cNvSpPr/>
          <p:nvPr/>
        </p:nvSpPr>
        <p:spPr>
          <a:xfrm>
            <a:off x="8079869" y="2155917"/>
            <a:ext cx="495300" cy="482600"/>
          </a:xfrm>
          <a:prstGeom prst="ellipse">
            <a:avLst/>
          </a:prstGeom>
          <a:noFill/>
          <a:ln w="38100" cmpd="sng"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2" name="Straight Connector 41"/>
          <p:cNvCxnSpPr>
            <a:stCxn id="41" idx="3"/>
            <a:endCxn id="41" idx="7"/>
          </p:cNvCxnSpPr>
          <p:nvPr/>
        </p:nvCxnSpPr>
        <p:spPr>
          <a:xfrm flipV="1">
            <a:off x="8152404" y="2226592"/>
            <a:ext cx="350230" cy="341250"/>
          </a:xfrm>
          <a:prstGeom prst="line">
            <a:avLst/>
          </a:prstGeom>
          <a:ln w="38100" cmpd="sng">
            <a:solidFill>
              <a:srgbClr val="FF66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" name="Oval 42"/>
          <p:cNvSpPr/>
          <p:nvPr/>
        </p:nvSpPr>
        <p:spPr>
          <a:xfrm>
            <a:off x="7101969" y="2854417"/>
            <a:ext cx="495300" cy="482600"/>
          </a:xfrm>
          <a:prstGeom prst="ellipse">
            <a:avLst/>
          </a:prstGeom>
          <a:noFill/>
          <a:ln w="38100" cmpd="sng"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4" name="Straight Connector 43"/>
          <p:cNvCxnSpPr>
            <a:stCxn id="43" idx="3"/>
            <a:endCxn id="43" idx="7"/>
          </p:cNvCxnSpPr>
          <p:nvPr/>
        </p:nvCxnSpPr>
        <p:spPr>
          <a:xfrm flipV="1">
            <a:off x="7174504" y="2925092"/>
            <a:ext cx="350230" cy="341250"/>
          </a:xfrm>
          <a:prstGeom prst="line">
            <a:avLst/>
          </a:prstGeom>
          <a:ln w="38100" cmpd="sng">
            <a:solidFill>
              <a:srgbClr val="FF66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8" name="Oval 47"/>
          <p:cNvSpPr/>
          <p:nvPr/>
        </p:nvSpPr>
        <p:spPr>
          <a:xfrm>
            <a:off x="8460869" y="2816317"/>
            <a:ext cx="495300" cy="482600"/>
          </a:xfrm>
          <a:prstGeom prst="ellipse">
            <a:avLst/>
          </a:prstGeom>
          <a:noFill/>
          <a:ln w="38100" cmpd="sng"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9" name="Straight Connector 48"/>
          <p:cNvCxnSpPr>
            <a:stCxn id="48" idx="3"/>
            <a:endCxn id="48" idx="7"/>
          </p:cNvCxnSpPr>
          <p:nvPr/>
        </p:nvCxnSpPr>
        <p:spPr>
          <a:xfrm flipV="1">
            <a:off x="8533404" y="2886992"/>
            <a:ext cx="350230" cy="341250"/>
          </a:xfrm>
          <a:prstGeom prst="line">
            <a:avLst/>
          </a:prstGeom>
          <a:ln w="38100" cmpd="sng">
            <a:solidFill>
              <a:srgbClr val="FF66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0" name="Oval 49"/>
          <p:cNvSpPr/>
          <p:nvPr/>
        </p:nvSpPr>
        <p:spPr>
          <a:xfrm>
            <a:off x="1069469" y="1533617"/>
            <a:ext cx="495300" cy="482600"/>
          </a:xfrm>
          <a:prstGeom prst="ellipse">
            <a:avLst/>
          </a:prstGeom>
          <a:noFill/>
          <a:ln w="38100" cmpd="sng"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1" name="Straight Connector 50"/>
          <p:cNvCxnSpPr>
            <a:stCxn id="50" idx="3"/>
            <a:endCxn id="50" idx="7"/>
          </p:cNvCxnSpPr>
          <p:nvPr/>
        </p:nvCxnSpPr>
        <p:spPr>
          <a:xfrm flipV="1">
            <a:off x="1142004" y="1604292"/>
            <a:ext cx="350230" cy="341250"/>
          </a:xfrm>
          <a:prstGeom prst="line">
            <a:avLst/>
          </a:prstGeom>
          <a:ln w="38100" cmpd="sng">
            <a:solidFill>
              <a:srgbClr val="FF66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2" name="Oval 51"/>
          <p:cNvSpPr/>
          <p:nvPr/>
        </p:nvSpPr>
        <p:spPr>
          <a:xfrm>
            <a:off x="5245100" y="5143500"/>
            <a:ext cx="622300" cy="622300"/>
          </a:xfrm>
          <a:prstGeom prst="ellipse">
            <a:avLst/>
          </a:prstGeom>
          <a:noFill/>
          <a:ln w="38100" cmpd="sng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Oval 52"/>
          <p:cNvSpPr/>
          <p:nvPr/>
        </p:nvSpPr>
        <p:spPr>
          <a:xfrm>
            <a:off x="3556000" y="4013200"/>
            <a:ext cx="622300" cy="622300"/>
          </a:xfrm>
          <a:prstGeom prst="ellipse">
            <a:avLst/>
          </a:prstGeom>
          <a:noFill/>
          <a:ln w="38100" cmpd="sng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Oval 53"/>
          <p:cNvSpPr/>
          <p:nvPr/>
        </p:nvSpPr>
        <p:spPr>
          <a:xfrm>
            <a:off x="2260600" y="1854200"/>
            <a:ext cx="622300" cy="622300"/>
          </a:xfrm>
          <a:prstGeom prst="ellipse">
            <a:avLst/>
          </a:prstGeom>
          <a:noFill/>
          <a:ln w="38100" cmpd="sng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Oval 54"/>
          <p:cNvSpPr/>
          <p:nvPr/>
        </p:nvSpPr>
        <p:spPr>
          <a:xfrm>
            <a:off x="3517900" y="2400300"/>
            <a:ext cx="622300" cy="622300"/>
          </a:xfrm>
          <a:prstGeom prst="ellipse">
            <a:avLst/>
          </a:prstGeom>
          <a:noFill/>
          <a:ln w="38100" cmpd="sng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5736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Vessel_Detection_Times_1649.pn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254" r="7412" b="4482"/>
          <a:stretch/>
        </p:blipFill>
        <p:spPr>
          <a:xfrm>
            <a:off x="0" y="381000"/>
            <a:ext cx="6616700" cy="5245100"/>
          </a:xfrm>
          <a:prstGeom prst="rect">
            <a:avLst/>
          </a:prstGeom>
        </p:spPr>
      </p:pic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8209524"/>
              </p:ext>
            </p:extLst>
          </p:nvPr>
        </p:nvGraphicFramePr>
        <p:xfrm>
          <a:off x="5588000" y="876300"/>
          <a:ext cx="3556001" cy="1752600"/>
        </p:xfrm>
        <a:graphic>
          <a:graphicData uri="http://schemas.openxmlformats.org/drawingml/2006/table">
            <a:tbl>
              <a:tblPr firstRow="1" bandRow="1">
                <a:tableStyleId>{1E171933-4619-4E11-9A3F-F7608DF75F80}</a:tableStyleId>
              </a:tblPr>
              <a:tblGrid>
                <a:gridCol w="1159751"/>
                <a:gridCol w="955089"/>
                <a:gridCol w="1441161"/>
              </a:tblGrid>
              <a:tr h="12700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Station</a:t>
                      </a:r>
                      <a:endParaRPr 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Detection Time (Minutes)</a:t>
                      </a:r>
                      <a:endParaRPr 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Samples</a:t>
                      </a:r>
                      <a:endParaRPr lang="en-US" sz="1200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rgbClr val="FF0000"/>
                          </a:solidFill>
                        </a:rPr>
                        <a:t>HEMP (5 MHz)</a:t>
                      </a:r>
                      <a:endParaRPr lang="en-US" sz="12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139</a:t>
                      </a:r>
                      <a:endParaRPr lang="en-US" sz="12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9</a:t>
                      </a:r>
                      <a:endParaRPr lang="en-US" sz="1200" b="1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rgbClr val="00FF00"/>
                          </a:solidFill>
                        </a:rPr>
                        <a:t>PORT (25 MHz)</a:t>
                      </a:r>
                      <a:endParaRPr lang="en-US" sz="1200" b="1" dirty="0">
                        <a:solidFill>
                          <a:srgbClr val="00FF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33</a:t>
                      </a:r>
                      <a:endParaRPr lang="en-US" sz="12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11</a:t>
                      </a:r>
                      <a:endParaRPr lang="en-US" sz="1200" b="1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rgbClr val="0000FF"/>
                          </a:solidFill>
                        </a:rPr>
                        <a:t>SILD (25 MHz)</a:t>
                      </a:r>
                      <a:endParaRPr lang="en-US" sz="1200" b="1" dirty="0">
                        <a:solidFill>
                          <a:srgbClr val="0000FF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58</a:t>
                      </a:r>
                      <a:endParaRPr lang="en-US" sz="12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11</a:t>
                      </a:r>
                      <a:endParaRPr lang="en-US" sz="1200" b="1" dirty="0"/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5130800" y="4978400"/>
            <a:ext cx="38395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Optical Satellite Pass at 16:49 GMT</a:t>
            </a:r>
            <a:endParaRPr lang="en-US" sz="1800" dirty="0"/>
          </a:p>
        </p:txBody>
      </p:sp>
      <p:cxnSp>
        <p:nvCxnSpPr>
          <p:cNvPr id="4" name="Straight Arrow Connector 3"/>
          <p:cNvCxnSpPr/>
          <p:nvPr/>
        </p:nvCxnSpPr>
        <p:spPr>
          <a:xfrm flipH="1" flipV="1">
            <a:off x="3975100" y="5181600"/>
            <a:ext cx="1143000" cy="254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26262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etectionVsAisDistanc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95734"/>
            <a:ext cx="9826570" cy="376999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561134"/>
            <a:ext cx="9144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00" dirty="0" smtClean="0"/>
              <a:t>Maximum Distance of AIS vs. HFR Targets</a:t>
            </a:r>
          </a:p>
          <a:p>
            <a:pPr algn="ctr"/>
            <a:r>
              <a:rPr lang="en-US" sz="3000" dirty="0" smtClean="0"/>
              <a:t>August 8, 2013 00:00 – 23:59 GMT</a:t>
            </a:r>
            <a:endParaRPr lang="en-US" sz="3000" dirty="0"/>
          </a:p>
        </p:txBody>
      </p:sp>
      <p:sp>
        <p:nvSpPr>
          <p:cNvPr id="2" name="TextBox 1"/>
          <p:cNvSpPr txBox="1"/>
          <p:nvPr/>
        </p:nvSpPr>
        <p:spPr>
          <a:xfrm>
            <a:off x="3351903" y="2115732"/>
            <a:ext cx="12200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44 km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232303" y="2122403"/>
            <a:ext cx="12446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3366FF"/>
                </a:solidFill>
              </a:rPr>
              <a:t>77 km</a:t>
            </a:r>
            <a:endParaRPr lang="en-US" dirty="0">
              <a:solidFill>
                <a:srgbClr val="3366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536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RADAR Site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6848" y="3200400"/>
            <a:ext cx="4811751" cy="3035105"/>
          </a:xfrm>
          <a:prstGeom prst="rect">
            <a:avLst/>
          </a:prstGeom>
        </p:spPr>
      </p:pic>
      <p:pic>
        <p:nvPicPr>
          <p:cNvPr id="4" name="Picture 9" descr="Screen shot 2012-02-19 at 1.33.13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4114800"/>
            <a:ext cx="1447800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Screen Shot 2014-04-04 at 2.03.37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533400"/>
            <a:ext cx="3743917" cy="2534506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6" name="Picture 5" descr="Screen Shot 2014-04-04 at 2.03.20 A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3352800"/>
            <a:ext cx="3733800" cy="2530026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57800" y="228600"/>
            <a:ext cx="3733800" cy="27020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6400800" y="3276601"/>
            <a:ext cx="1066800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USCG</a:t>
            </a:r>
          </a:p>
          <a:p>
            <a:pPr algn="ctr"/>
            <a:r>
              <a:rPr lang="en-US" dirty="0" smtClean="0">
                <a:solidFill>
                  <a:srgbClr val="FF0000"/>
                </a:solidFill>
              </a:rPr>
              <a:t>EDS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6" name="Right Arrow 25"/>
          <p:cNvSpPr/>
          <p:nvPr/>
        </p:nvSpPr>
        <p:spPr>
          <a:xfrm rot="13049692">
            <a:off x="5875264" y="4730205"/>
            <a:ext cx="597408" cy="228600"/>
          </a:xfrm>
          <a:prstGeom prst="rightArrow">
            <a:avLst>
              <a:gd name="adj1" fmla="val 56988"/>
              <a:gd name="adj2" fmla="val 5000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ight Arrow 26"/>
          <p:cNvSpPr/>
          <p:nvPr/>
        </p:nvSpPr>
        <p:spPr>
          <a:xfrm rot="7365456">
            <a:off x="4927799" y="4762148"/>
            <a:ext cx="597408" cy="266070"/>
          </a:xfrm>
          <a:prstGeom prst="rightArrow">
            <a:avLst>
              <a:gd name="adj1" fmla="val 56988"/>
              <a:gd name="adj2" fmla="val 5000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ight Arrow 27"/>
          <p:cNvSpPr/>
          <p:nvPr/>
        </p:nvSpPr>
        <p:spPr>
          <a:xfrm rot="12383521">
            <a:off x="4560652" y="3046180"/>
            <a:ext cx="1429842" cy="284201"/>
          </a:xfrm>
          <a:prstGeom prst="rightArrow">
            <a:avLst>
              <a:gd name="adj1" fmla="val 56988"/>
              <a:gd name="adj2" fmla="val 5000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ight Arrow 28"/>
          <p:cNvSpPr/>
          <p:nvPr/>
        </p:nvSpPr>
        <p:spPr>
          <a:xfrm rot="19551590">
            <a:off x="5662578" y="3696629"/>
            <a:ext cx="597408" cy="254432"/>
          </a:xfrm>
          <a:prstGeom prst="rightArrow">
            <a:avLst>
              <a:gd name="adj1" fmla="val 56988"/>
              <a:gd name="adj2" fmla="val 5000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ight Arrow 29"/>
          <p:cNvSpPr/>
          <p:nvPr/>
        </p:nvSpPr>
        <p:spPr>
          <a:xfrm rot="16200000">
            <a:off x="6541069" y="2755331"/>
            <a:ext cx="597408" cy="268346"/>
          </a:xfrm>
          <a:prstGeom prst="rightArrow">
            <a:avLst>
              <a:gd name="adj1" fmla="val 56988"/>
              <a:gd name="adj2" fmla="val 5000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ight Arrow 30"/>
          <p:cNvSpPr/>
          <p:nvPr/>
        </p:nvSpPr>
        <p:spPr>
          <a:xfrm rot="11928390">
            <a:off x="3833185" y="5326312"/>
            <a:ext cx="597408" cy="266070"/>
          </a:xfrm>
          <a:prstGeom prst="rightArrow">
            <a:avLst>
              <a:gd name="adj1" fmla="val 56988"/>
              <a:gd name="adj2" fmla="val 5000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/>
          <p:cNvSpPr txBox="1"/>
          <p:nvPr/>
        </p:nvSpPr>
        <p:spPr>
          <a:xfrm>
            <a:off x="0" y="0"/>
            <a:ext cx="51269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 </a:t>
            </a:r>
            <a:r>
              <a:rPr lang="en-US" b="1" dirty="0" smtClean="0"/>
              <a:t>Data Flow to Operational Centers</a:t>
            </a:r>
            <a:endParaRPr lang="en-US" b="1" dirty="0"/>
          </a:p>
        </p:txBody>
      </p:sp>
      <p:sp>
        <p:nvSpPr>
          <p:cNvPr id="33" name="TextBox 32"/>
          <p:cNvSpPr txBox="1"/>
          <p:nvPr/>
        </p:nvSpPr>
        <p:spPr>
          <a:xfrm>
            <a:off x="4495800" y="5334000"/>
            <a:ext cx="91440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NRL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7676531" y="2057400"/>
            <a:ext cx="14674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SAROPS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63738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57200" y="6356350"/>
            <a:ext cx="2133600" cy="3651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/>
            <a:fld id="{99DF0DD8-9F42-174A-B545-B3702B4F4F68}" type="slidenum">
              <a:rPr lang="en-US" sz="1200">
                <a:solidFill>
                  <a:srgbClr val="898989"/>
                </a:solidFill>
                <a:latin typeface="Calibri" charset="0"/>
              </a:rPr>
              <a:pPr algn="l"/>
              <a:t>79</a:t>
            </a:fld>
            <a:endParaRPr 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22530" name="TextBox 7"/>
          <p:cNvSpPr txBox="1">
            <a:spLocks noChangeArrowheads="1"/>
          </p:cNvSpPr>
          <p:nvPr/>
        </p:nvSpPr>
        <p:spPr bwMode="auto">
          <a:xfrm>
            <a:off x="1219200" y="76200"/>
            <a:ext cx="670560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000" b="1" dirty="0">
                <a:solidFill>
                  <a:srgbClr val="0000FF"/>
                </a:solidFill>
                <a:latin typeface="Times New Roman"/>
                <a:cs typeface="Times New Roman"/>
              </a:rPr>
              <a:t>Mid-Atlantic Bight HF Radar Network</a:t>
            </a:r>
            <a:endParaRPr lang="en-US" sz="2600" b="1" dirty="0"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  <p:pic>
        <p:nvPicPr>
          <p:cNvPr id="22531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685800"/>
            <a:ext cx="899160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2" name="TextBox 7"/>
          <p:cNvSpPr txBox="1">
            <a:spLocks noChangeArrowheads="1"/>
          </p:cNvSpPr>
          <p:nvPr/>
        </p:nvSpPr>
        <p:spPr bwMode="auto">
          <a:xfrm>
            <a:off x="4387850" y="2638425"/>
            <a:ext cx="4700588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1" u="sng" dirty="0">
                <a:solidFill>
                  <a:prstClr val="white"/>
                </a:solidFill>
              </a:rPr>
              <a:t>Mid-Atlantic HF Radar Network</a:t>
            </a:r>
          </a:p>
          <a:p>
            <a:pPr eaLnBrk="1" hangingPunct="1"/>
            <a:r>
              <a:rPr lang="en-US" sz="1800" b="1" dirty="0">
                <a:solidFill>
                  <a:srgbClr val="FF0000"/>
                </a:solidFill>
              </a:rPr>
              <a:t>16 Long-Range CODARs</a:t>
            </a:r>
          </a:p>
          <a:p>
            <a:pPr eaLnBrk="1" hangingPunct="1"/>
            <a:r>
              <a:rPr lang="en-US" sz="1800" b="1" dirty="0">
                <a:solidFill>
                  <a:prstClr val="white"/>
                </a:solidFill>
              </a:rPr>
              <a:t> </a:t>
            </a:r>
            <a:r>
              <a:rPr lang="en-US" sz="1800" b="1" dirty="0">
                <a:solidFill>
                  <a:srgbClr val="FFFF00"/>
                </a:solidFill>
              </a:rPr>
              <a:t> 8 Medium-Range CODARs</a:t>
            </a:r>
          </a:p>
          <a:p>
            <a:pPr eaLnBrk="1" hangingPunct="1"/>
            <a:r>
              <a:rPr lang="en-US" sz="1800" b="1" u="sng" dirty="0">
                <a:solidFill>
                  <a:srgbClr val="00FF00"/>
                </a:solidFill>
              </a:rPr>
              <a:t>17</a:t>
            </a:r>
            <a:r>
              <a:rPr lang="en-US" sz="1800" b="1" dirty="0">
                <a:solidFill>
                  <a:srgbClr val="00FF00"/>
                </a:solidFill>
              </a:rPr>
              <a:t> Short-Range CODARs</a:t>
            </a:r>
          </a:p>
          <a:p>
            <a:pPr eaLnBrk="1" hangingPunct="1"/>
            <a:r>
              <a:rPr lang="en-US" sz="1800" b="1" dirty="0">
                <a:solidFill>
                  <a:prstClr val="white"/>
                </a:solidFill>
              </a:rPr>
              <a:t>41 </a:t>
            </a:r>
            <a:r>
              <a:rPr lang="en-US" sz="1800" b="1" dirty="0" smtClean="0">
                <a:solidFill>
                  <a:prstClr val="white"/>
                </a:solidFill>
              </a:rPr>
              <a:t>Total (Pre-Sandy)</a:t>
            </a:r>
            <a:endParaRPr lang="en-US" sz="1800" b="1" dirty="0">
              <a:solidFill>
                <a:prstClr val="white"/>
              </a:solidFill>
            </a:endParaRPr>
          </a:p>
          <a:p>
            <a:pPr eaLnBrk="1" hangingPunct="1"/>
            <a:endParaRPr lang="en-US" sz="1800" b="1" dirty="0">
              <a:solidFill>
                <a:prstClr val="white"/>
              </a:solidFill>
            </a:endParaRPr>
          </a:p>
          <a:p>
            <a:pPr eaLnBrk="1" hangingPunct="1"/>
            <a:r>
              <a:rPr lang="en-US" sz="1800" b="1" dirty="0">
                <a:solidFill>
                  <a:prstClr val="white"/>
                </a:solidFill>
              </a:rPr>
              <a:t>Triple Nested, Multi-static, Multi-use</a:t>
            </a:r>
          </a:p>
          <a:p>
            <a:pPr eaLnBrk="1" hangingPunct="1"/>
            <a:r>
              <a:rPr lang="en-US" sz="1800" b="1" dirty="0">
                <a:solidFill>
                  <a:prstClr val="white"/>
                </a:solidFill>
              </a:rPr>
              <a:t>Industry Partner: CODAR Ocean Sensors</a:t>
            </a:r>
          </a:p>
        </p:txBody>
      </p:sp>
      <p:cxnSp>
        <p:nvCxnSpPr>
          <p:cNvPr id="10" name="Straight Connector 9"/>
          <p:cNvCxnSpPr/>
          <p:nvPr/>
        </p:nvCxnSpPr>
        <p:spPr>
          <a:xfrm rot="10800000" flipV="1">
            <a:off x="2624138" y="922338"/>
            <a:ext cx="2557462" cy="873125"/>
          </a:xfrm>
          <a:prstGeom prst="line">
            <a:avLst/>
          </a:prstGeom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rot="5400000">
            <a:off x="261938" y="2760663"/>
            <a:ext cx="3352800" cy="1422400"/>
          </a:xfrm>
          <a:prstGeom prst="line">
            <a:avLst/>
          </a:prstGeom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253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3908425"/>
            <a:ext cx="1079500" cy="1538288"/>
          </a:xfrm>
          <a:prstGeom prst="rect">
            <a:avLst/>
          </a:prstGeom>
          <a:noFill/>
          <a:ln w="38100">
            <a:solidFill>
              <a:srgbClr val="008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6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13" y="2081213"/>
            <a:ext cx="1143000" cy="1582737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537" name="Group 9"/>
          <p:cNvGrpSpPr>
            <a:grpSpLocks/>
          </p:cNvGrpSpPr>
          <p:nvPr/>
        </p:nvGrpSpPr>
        <p:grpSpPr bwMode="auto">
          <a:xfrm>
            <a:off x="152400" y="776288"/>
            <a:ext cx="1963738" cy="993775"/>
            <a:chOff x="5204177" y="1478844"/>
            <a:chExt cx="3766629" cy="3127024"/>
          </a:xfrm>
        </p:grpSpPr>
        <p:pic>
          <p:nvPicPr>
            <p:cNvPr id="22544" name="Picture 4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04177" y="1478846"/>
              <a:ext cx="1341012" cy="3127022"/>
            </a:xfrm>
            <a:prstGeom prst="rect">
              <a:avLst/>
            </a:prstGeom>
            <a:noFill/>
            <a:ln w="38100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545" name="Picture 5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90235" y="1478844"/>
              <a:ext cx="2380571" cy="3127023"/>
            </a:xfrm>
            <a:prstGeom prst="rect">
              <a:avLst/>
            </a:prstGeom>
            <a:noFill/>
            <a:ln w="38100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2538" name="Picture 15" descr="IMG_9578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46"/>
          <a:stretch>
            <a:fillRect/>
          </a:stretch>
        </p:blipFill>
        <p:spPr bwMode="auto">
          <a:xfrm>
            <a:off x="7639050" y="973138"/>
            <a:ext cx="1219200" cy="1671637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4" descr="3"/>
          <p:cNvPicPr>
            <a:picLocks noChangeAspect="1" noChangeArrowheads="1"/>
          </p:cNvPicPr>
          <p:nvPr/>
        </p:nvPicPr>
        <p:blipFill>
          <a:blip r:embed="rId8"/>
          <a:stretch>
            <a:fillRect/>
          </a:stretch>
        </p:blipFill>
        <p:spPr bwMode="auto">
          <a:xfrm>
            <a:off x="6477000" y="5022850"/>
            <a:ext cx="582613" cy="569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18" name="Picture 49" descr="8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5786438" y="5040313"/>
            <a:ext cx="593725" cy="56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22541" name="Picture 31" descr="IOOS_logo_white.gif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0425" y="5108575"/>
            <a:ext cx="1012825" cy="398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2" name="Picture 19" descr="USCG.gif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2488" y="5040313"/>
            <a:ext cx="590550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43" name="Text Box 9"/>
          <p:cNvSpPr txBox="1">
            <a:spLocks noChangeArrowheads="1"/>
          </p:cNvSpPr>
          <p:nvPr/>
        </p:nvSpPr>
        <p:spPr bwMode="auto">
          <a:xfrm>
            <a:off x="2195513" y="704850"/>
            <a:ext cx="1938337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000" b="1">
                <a:solidFill>
                  <a:srgbClr val="FFFF00"/>
                </a:solidFill>
                <a:latin typeface="Calibri" charset="0"/>
              </a:rPr>
              <a:t>1000 km </a:t>
            </a:r>
          </a:p>
          <a:p>
            <a:pPr algn="ctr" eaLnBrk="1" hangingPunct="1"/>
            <a:r>
              <a:rPr lang="en-US" sz="2000" b="1">
                <a:solidFill>
                  <a:srgbClr val="FFFF00"/>
                </a:solidFill>
                <a:latin typeface="Calibri" charset="0"/>
              </a:rPr>
              <a:t>Cape to Cape</a:t>
            </a:r>
          </a:p>
        </p:txBody>
      </p:sp>
      <p:pic>
        <p:nvPicPr>
          <p:cNvPr id="2" name="Picture 1" descr="Screen Shot 2013-10-21 at 8.16.35 PM.p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8250" y="3039577"/>
            <a:ext cx="1260078" cy="802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7779834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16" descr="map_codar.bmp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75538" y="1135063"/>
            <a:ext cx="117475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5" name="Picture 2" descr="C:\Documents and Settings\RUCool\Desktop\marcoos_dot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88088" y="1143000"/>
            <a:ext cx="1177925" cy="636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map_satellite.bmp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5108575" y="1143000"/>
            <a:ext cx="1176338" cy="633413"/>
          </a:xfrm>
          <a:prstGeom prst="rect">
            <a:avLst/>
          </a:prstGeom>
          <a:ln w="25400">
            <a:noFill/>
          </a:ln>
          <a:effectLst/>
          <a:scene3d>
            <a:camera prst="orthographicFront"/>
            <a:lightRig rig="threePt" dir="t"/>
          </a:scene3d>
          <a:sp3d/>
        </p:spPr>
      </p:pic>
      <p:pic>
        <p:nvPicPr>
          <p:cNvPr id="28677" name="Picture 3" descr="map_codar.bmp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46375" y="1141413"/>
            <a:ext cx="1179513" cy="639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28678" name="Picture 6" descr="map_codar.bmp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70038" y="1135063"/>
            <a:ext cx="1174750" cy="64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9" name="Picture 8" descr="map_codar.bmp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29063" y="1143000"/>
            <a:ext cx="1174750" cy="636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619" name="Group 57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24116037"/>
              </p:ext>
            </p:extLst>
          </p:nvPr>
        </p:nvGraphicFramePr>
        <p:xfrm>
          <a:off x="508000" y="685800"/>
          <a:ext cx="8140700" cy="5259390"/>
        </p:xfrm>
        <a:graphic>
          <a:graphicData uri="http://schemas.openxmlformats.org/drawingml/2006/table">
            <a:tbl>
              <a:tblPr/>
              <a:tblGrid>
                <a:gridCol w="1054100"/>
                <a:gridCol w="1181100"/>
                <a:gridCol w="1181100"/>
                <a:gridCol w="1181100"/>
                <a:gridCol w="1181100"/>
                <a:gridCol w="1181100"/>
                <a:gridCol w="1181100"/>
              </a:tblGrid>
              <a:tr h="449263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Regional</a:t>
                      </a: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Priority Themes</a:t>
                      </a: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6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Regional Observation &amp; Modeling Capabilities</a:t>
                      </a: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6477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Weather Mesonet</a:t>
                      </a: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HF Radar Network</a:t>
                      </a: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Statistical </a:t>
                      </a:r>
                    </a:p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STPS</a:t>
                      </a: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Satellite Imagery</a:t>
                      </a: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Glider </a:t>
                      </a:r>
                    </a:p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Surveys</a:t>
                      </a: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Dynamical Ocean Forecasts</a:t>
                      </a: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50888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Theme 1. </a:t>
                      </a:r>
                      <a:br>
                        <a:rPr kumimoji="0" 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</a:br>
                      <a:r>
                        <a:rPr kumimoji="0" 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Maritime Safety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Operational Input to USCG SAROPS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Operational input to USCG SAROPS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Operational input to USCG SAROPS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SST for survivability planning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Assimilation dataset for forecast models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Surface currents for SAROPS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27088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Theme 2. </a:t>
                      </a:r>
                      <a:br>
                        <a:rPr kumimoji="0" 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</a:br>
                      <a:r>
                        <a:rPr kumimoji="0" 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Ecological Decision Support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Weather forecast ensemble validation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Circulation and divergence maps for habitat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 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SST &amp; Color for habitat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Subsurface T &amp; S for habitat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3-D fields of T, S, circulation for habitat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27088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Theme 3. </a:t>
                      </a:r>
                      <a:br>
                        <a:rPr kumimoji="0" 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</a:br>
                      <a:r>
                        <a:rPr kumimoji="0" 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Water Quality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Winds for transport, river plumes, &amp; upwelling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Surface currents for flotables, bacteria, spill response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Surface currents for flotables, bacteria, spill response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Ocean color for river plumes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Nearshore dissolved oxygen surveys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Surface currents for floatables, bacteria, spill response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50888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Theme 4. </a:t>
                      </a:r>
                      <a:br>
                        <a:rPr kumimoji="0" 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</a:br>
                      <a:r>
                        <a:rPr kumimoji="0" 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Coastal Inundation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Weather forecast ensemble validation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Current forecast model validation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 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SSTs assimilation into forecast models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Assimilation dataset for forecast models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Nested forecast ensembles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06475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Theme 5. </a:t>
                      </a:r>
                      <a:br>
                        <a:rPr kumimoji="0" 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</a:br>
                      <a:r>
                        <a:rPr kumimoji="0" 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Offshore Energy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Historical analysis &amp; wind model validation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Historical current analysis &amp; wind model validation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 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Historical analysis surface fronts &amp; plumes for siting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Historical analysis of subsurface fronts &amp; plumes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Coupled ocean-atmosphere models for resource estimates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8741" name="TextBox 5"/>
          <p:cNvSpPr txBox="1">
            <a:spLocks noChangeArrowheads="1"/>
          </p:cNvSpPr>
          <p:nvPr/>
        </p:nvSpPr>
        <p:spPr bwMode="auto">
          <a:xfrm>
            <a:off x="0" y="113771"/>
            <a:ext cx="9144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/>
            <a:r>
              <a:rPr lang="en-US" sz="2800" b="1" dirty="0" smtClean="0">
                <a:solidFill>
                  <a:srgbClr val="000000"/>
                </a:solidFill>
                <a:latin typeface="Calibri"/>
              </a:rPr>
              <a:t>Leveraging Data &amp; Products for Societal Goals </a:t>
            </a:r>
            <a:endParaRPr lang="en-US" sz="2800" b="1" dirty="0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520280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16" descr="map_codar.bmp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75538" y="1135063"/>
            <a:ext cx="117475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5" name="Picture 2" descr="C:\Documents and Settings\RUCool\Desktop\marcoos_dot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88088" y="1143000"/>
            <a:ext cx="1177925" cy="636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map_satellite.bmp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5108575" y="1143000"/>
            <a:ext cx="1176338" cy="633413"/>
          </a:xfrm>
          <a:prstGeom prst="rect">
            <a:avLst/>
          </a:prstGeom>
          <a:ln w="25400">
            <a:noFill/>
          </a:ln>
          <a:effectLst/>
          <a:scene3d>
            <a:camera prst="orthographicFront"/>
            <a:lightRig rig="threePt" dir="t"/>
          </a:scene3d>
          <a:sp3d/>
        </p:spPr>
      </p:pic>
      <p:pic>
        <p:nvPicPr>
          <p:cNvPr id="28677" name="Picture 3" descr="map_codar.bmp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46375" y="1141413"/>
            <a:ext cx="1179513" cy="639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28678" name="Picture 6" descr="map_codar.bmp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70038" y="1135063"/>
            <a:ext cx="1174750" cy="64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9" name="Picture 8" descr="map_codar.bmp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29063" y="1143000"/>
            <a:ext cx="1174750" cy="636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619" name="Group 57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08511408"/>
              </p:ext>
            </p:extLst>
          </p:nvPr>
        </p:nvGraphicFramePr>
        <p:xfrm>
          <a:off x="508000" y="685800"/>
          <a:ext cx="8140700" cy="5259390"/>
        </p:xfrm>
        <a:graphic>
          <a:graphicData uri="http://schemas.openxmlformats.org/drawingml/2006/table">
            <a:tbl>
              <a:tblPr/>
              <a:tblGrid>
                <a:gridCol w="1054100"/>
                <a:gridCol w="1181100"/>
                <a:gridCol w="1181100"/>
                <a:gridCol w="1181100"/>
                <a:gridCol w="1181100"/>
                <a:gridCol w="1181100"/>
                <a:gridCol w="1181100"/>
              </a:tblGrid>
              <a:tr h="449263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Regional</a:t>
                      </a: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Priority Themes</a:t>
                      </a: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6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Regional Observation &amp; Modeling Capabilities</a:t>
                      </a: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6477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Weather Mesonet</a:t>
                      </a: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HF Radar Network</a:t>
                      </a: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Statistical </a:t>
                      </a:r>
                    </a:p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STPS</a:t>
                      </a: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Satellite Imagery</a:t>
                      </a: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Glider </a:t>
                      </a:r>
                    </a:p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Surveys</a:t>
                      </a: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Dynamical Ocean Forecasts</a:t>
                      </a: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50888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Theme 1. </a:t>
                      </a:r>
                      <a:br>
                        <a:rPr kumimoji="0" 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</a:br>
                      <a:r>
                        <a:rPr kumimoji="0" 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Maritime Safety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Operational Input to USCG SAROPS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Operational input to USCG SAROPS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Operational input to USCG SAROPS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SST for survivability planning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Assimilation dataset for forecast models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Surface currents for SAROPS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27088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Theme 2. </a:t>
                      </a:r>
                      <a:br>
                        <a:rPr kumimoji="0" 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</a:br>
                      <a:r>
                        <a:rPr kumimoji="0" 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Ecological Decision Support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Weather forecast ensemble validation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Circulation and divergence maps for habitat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 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SST &amp; Color for habitat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Subsurface T &amp; S for habitat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3-D fields of T, S, circulation for habitat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27088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Theme 3. </a:t>
                      </a:r>
                      <a:br>
                        <a:rPr kumimoji="0" 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</a:br>
                      <a:r>
                        <a:rPr kumimoji="0" 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Water Quality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Winds for transport, river plumes, &amp; upwelling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Surface currents for </a:t>
                      </a:r>
                      <a:r>
                        <a:rPr kumimoji="0" lang="en-US" sz="1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flotables</a:t>
                      </a: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, bacteria, spill response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Surface currents for flotables, bacteria, spill response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Ocean color for river plumes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Nearshore dissolved oxygen surveys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Surface currents for floatables, bacteria, spill response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50888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Theme 4. </a:t>
                      </a:r>
                      <a:br>
                        <a:rPr kumimoji="0" 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</a:br>
                      <a:r>
                        <a:rPr kumimoji="0" 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Coastal Inundation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Weather forecast ensemble validation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Current forecast model validation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 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SSTs assimilation into forecast models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Assimilation dataset for forecast models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Nested forecast ensembles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06475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Theme 5. </a:t>
                      </a:r>
                      <a:br>
                        <a:rPr kumimoji="0" 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</a:br>
                      <a:r>
                        <a:rPr kumimoji="0" 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Offshore Energy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Historical analysis &amp; wind model validation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Historical current analysis &amp; wind model validation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 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Historical analysis surface fronts &amp; plumes for siting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Historical analysis of subsurface fronts &amp; plumes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Coupled ocean-atmosphere models for resource estimates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8741" name="TextBox 5"/>
          <p:cNvSpPr txBox="1">
            <a:spLocks noChangeArrowheads="1"/>
          </p:cNvSpPr>
          <p:nvPr/>
        </p:nvSpPr>
        <p:spPr bwMode="auto">
          <a:xfrm>
            <a:off x="0" y="113771"/>
            <a:ext cx="9144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/>
            <a:r>
              <a:rPr lang="en-US" sz="2800" b="1" dirty="0" smtClean="0">
                <a:solidFill>
                  <a:srgbClr val="000000"/>
                </a:solidFill>
                <a:latin typeface="Calibri"/>
              </a:rPr>
              <a:t>Leveraging Data &amp; Products for Societal Goals </a:t>
            </a:r>
            <a:endParaRPr lang="en-US" sz="2800" b="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" name="Oval 1"/>
          <p:cNvSpPr/>
          <p:nvPr/>
        </p:nvSpPr>
        <p:spPr>
          <a:xfrm>
            <a:off x="5103813" y="2489199"/>
            <a:ext cx="1181100" cy="914400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2767543" y="1793345"/>
            <a:ext cx="1181100" cy="695854"/>
          </a:xfrm>
          <a:prstGeom prst="ellipse">
            <a:avLst/>
          </a:prstGeom>
          <a:noFill/>
          <a:ln w="38100" cmpd="sng"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6288088" y="2489199"/>
            <a:ext cx="1181100" cy="914400"/>
          </a:xfrm>
          <a:prstGeom prst="ellipse">
            <a:avLst/>
          </a:prstGeom>
          <a:noFill/>
          <a:ln w="38100" cmpd="sng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7475538" y="2489199"/>
            <a:ext cx="1181100" cy="914400"/>
          </a:xfrm>
          <a:prstGeom prst="ellipse">
            <a:avLst/>
          </a:prstGeom>
          <a:noFill/>
          <a:ln w="38100" cmpd="sng"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3948643" y="1793345"/>
            <a:ext cx="1181100" cy="695854"/>
          </a:xfrm>
          <a:prstGeom prst="ellipse">
            <a:avLst/>
          </a:prstGeom>
          <a:noFill/>
          <a:ln w="38100" cmpd="sng"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2767543" y="5013856"/>
            <a:ext cx="1181100" cy="914400"/>
          </a:xfrm>
          <a:prstGeom prst="ellipse">
            <a:avLst/>
          </a:prstGeom>
          <a:noFill/>
          <a:ln w="38100" cmpd="sng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1563688" y="4998512"/>
            <a:ext cx="1181100" cy="914400"/>
          </a:xfrm>
          <a:prstGeom prst="ellipse">
            <a:avLst/>
          </a:prstGeom>
          <a:noFill/>
          <a:ln w="38100" cmpd="sng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2744788" y="3268133"/>
            <a:ext cx="1184275" cy="914400"/>
          </a:xfrm>
          <a:prstGeom prst="ellipse">
            <a:avLst/>
          </a:prstGeom>
          <a:noFill/>
          <a:ln w="38100" cmpd="sng">
            <a:solidFill>
              <a:srgbClr val="CCFFC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1563688" y="4099456"/>
            <a:ext cx="1181100" cy="914400"/>
          </a:xfrm>
          <a:prstGeom prst="ellipse">
            <a:avLst/>
          </a:prstGeom>
          <a:noFill/>
          <a:ln w="38100" cmpd="sng">
            <a:solidFill>
              <a:srgbClr val="66006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6294438" y="4119568"/>
            <a:ext cx="1181100" cy="914400"/>
          </a:xfrm>
          <a:prstGeom prst="ellipse">
            <a:avLst/>
          </a:prstGeom>
          <a:noFill/>
          <a:ln w="38100" cmpd="sng">
            <a:solidFill>
              <a:srgbClr val="66006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0" name="Oval 19"/>
          <p:cNvSpPr/>
          <p:nvPr/>
        </p:nvSpPr>
        <p:spPr>
          <a:xfrm>
            <a:off x="7475538" y="4099456"/>
            <a:ext cx="1181100" cy="914400"/>
          </a:xfrm>
          <a:prstGeom prst="ellipse">
            <a:avLst/>
          </a:prstGeom>
          <a:noFill/>
          <a:ln w="38100" cmpd="sng">
            <a:solidFill>
              <a:srgbClr val="66006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324361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8.xml><?xml version="1.0" encoding="utf-8"?>
<a:theme xmlns:a="http://schemas.openxmlformats.org/drawingml/2006/main" name="ioos_white_2010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1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1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4383</TotalTime>
  <Words>2946</Words>
  <Application>Microsoft Macintosh PowerPoint</Application>
  <PresentationFormat>On-screen Show (4:3)</PresentationFormat>
  <Paragraphs>716</Paragraphs>
  <Slides>79</Slides>
  <Notes>36</Notes>
  <HiddenSlides>0</HiddenSlides>
  <MMClips>5</MMClips>
  <ScaleCrop>false</ScaleCrop>
  <HeadingPairs>
    <vt:vector size="4" baseType="variant">
      <vt:variant>
        <vt:lpstr>Theme</vt:lpstr>
      </vt:variant>
      <vt:variant>
        <vt:i4>8</vt:i4>
      </vt:variant>
      <vt:variant>
        <vt:lpstr>Slide Titles</vt:lpstr>
      </vt:variant>
      <vt:variant>
        <vt:i4>79</vt:i4>
      </vt:variant>
    </vt:vector>
  </HeadingPairs>
  <TitlesOfParts>
    <vt:vector size="87" baseType="lpstr">
      <vt:lpstr>Office Theme</vt:lpstr>
      <vt:lpstr>4_Office Theme</vt:lpstr>
      <vt:lpstr>5_Office Theme</vt:lpstr>
      <vt:lpstr>1_Office Theme</vt:lpstr>
      <vt:lpstr>6_Office Theme</vt:lpstr>
      <vt:lpstr>7_Office Theme</vt:lpstr>
      <vt:lpstr>8_Office Theme</vt:lpstr>
      <vt:lpstr>ioos_white_2010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5000 Virtual Drifters –  Search Area After 96 Hours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Feedback from the Deepwater Horizon  Incident Command Center</vt:lpstr>
      <vt:lpstr>Feedback from the Deepwater Horizon  Incident Command Center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Annual Coverage and Mean 2006 to 2012</vt:lpstr>
      <vt:lpstr>PowerPoint Presentation</vt:lpstr>
      <vt:lpstr>PowerPoint Presentation</vt:lpstr>
      <vt:lpstr>PowerPoint Presentation</vt:lpstr>
      <vt:lpstr>Resilient CODAR Shore Site:  Shed, Enclosure, Tx/Rx, Comms, Power, GPS, AIS </vt:lpstr>
      <vt:lpstr>Loveladies Power Configuration </vt:lpstr>
      <vt:lpstr>Loveladies Communication Configuration </vt:lpstr>
      <vt:lpstr>PowerPoint Presentation</vt:lpstr>
      <vt:lpstr>PowerPoint Presentation</vt:lpstr>
      <vt:lpstr>PowerPoint Presentation</vt:lpstr>
      <vt:lpstr>Total Surface Currents</vt:lpstr>
      <vt:lpstr>Total Surface Currents</vt:lpstr>
      <vt:lpstr>Dual Transmitter Test</vt:lpstr>
      <vt:lpstr>HF Radar Network Highlights</vt:lpstr>
      <vt:lpstr>PowerPoint Presentation</vt:lpstr>
      <vt:lpstr>PowerPoint Presentation</vt:lpstr>
      <vt:lpstr>Vessel Detection Capability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DOLPHIN</vt:lpstr>
      <vt:lpstr>Adjusting the Signal to Noise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Trackers from a  Network of HF Radars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>NOS NOAA</Company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NOS NOAA</dc:creator>
  <cp:keywords/>
  <dc:description/>
  <cp:lastModifiedBy>Scott Glenn</cp:lastModifiedBy>
  <cp:revision>230</cp:revision>
  <dcterms:created xsi:type="dcterms:W3CDTF">2010-02-22T17:26:58Z</dcterms:created>
  <dcterms:modified xsi:type="dcterms:W3CDTF">2014-04-04T01:46:13Z</dcterms:modified>
  <cp:category/>
</cp:coreProperties>
</file>