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2976800" cy="32004000"/>
  <p:notesSz cx="9144000" cy="6858000"/>
  <p:defaultTextStyle>
    <a:defPPr>
      <a:defRPr lang="en-US"/>
    </a:defPPr>
    <a:lvl1pPr marL="0" algn="l" defTabSz="2142302" rtl="0" eaLnBrk="1" latinLnBrk="0" hangingPunct="1">
      <a:defRPr sz="8400" kern="1200">
        <a:solidFill>
          <a:schemeClr val="tx1"/>
        </a:solidFill>
        <a:latin typeface="+mn-lt"/>
        <a:ea typeface="+mn-ea"/>
        <a:cs typeface="+mn-cs"/>
      </a:defRPr>
    </a:lvl1pPr>
    <a:lvl2pPr marL="2142302" algn="l" defTabSz="2142302" rtl="0" eaLnBrk="1" latinLnBrk="0" hangingPunct="1">
      <a:defRPr sz="8400" kern="1200">
        <a:solidFill>
          <a:schemeClr val="tx1"/>
        </a:solidFill>
        <a:latin typeface="+mn-lt"/>
        <a:ea typeface="+mn-ea"/>
        <a:cs typeface="+mn-cs"/>
      </a:defRPr>
    </a:lvl2pPr>
    <a:lvl3pPr marL="4284604" algn="l" defTabSz="2142302" rtl="0" eaLnBrk="1" latinLnBrk="0" hangingPunct="1">
      <a:defRPr sz="8400" kern="1200">
        <a:solidFill>
          <a:schemeClr val="tx1"/>
        </a:solidFill>
        <a:latin typeface="+mn-lt"/>
        <a:ea typeface="+mn-ea"/>
        <a:cs typeface="+mn-cs"/>
      </a:defRPr>
    </a:lvl3pPr>
    <a:lvl4pPr marL="6426906" algn="l" defTabSz="2142302" rtl="0" eaLnBrk="1" latinLnBrk="0" hangingPunct="1">
      <a:defRPr sz="8400" kern="1200">
        <a:solidFill>
          <a:schemeClr val="tx1"/>
        </a:solidFill>
        <a:latin typeface="+mn-lt"/>
        <a:ea typeface="+mn-ea"/>
        <a:cs typeface="+mn-cs"/>
      </a:defRPr>
    </a:lvl4pPr>
    <a:lvl5pPr marL="8569208" algn="l" defTabSz="2142302" rtl="0" eaLnBrk="1" latinLnBrk="0" hangingPunct="1">
      <a:defRPr sz="8400" kern="1200">
        <a:solidFill>
          <a:schemeClr val="tx1"/>
        </a:solidFill>
        <a:latin typeface="+mn-lt"/>
        <a:ea typeface="+mn-ea"/>
        <a:cs typeface="+mn-cs"/>
      </a:defRPr>
    </a:lvl5pPr>
    <a:lvl6pPr marL="10711510" algn="l" defTabSz="2142302" rtl="0" eaLnBrk="1" latinLnBrk="0" hangingPunct="1">
      <a:defRPr sz="8400" kern="1200">
        <a:solidFill>
          <a:schemeClr val="tx1"/>
        </a:solidFill>
        <a:latin typeface="+mn-lt"/>
        <a:ea typeface="+mn-ea"/>
        <a:cs typeface="+mn-cs"/>
      </a:defRPr>
    </a:lvl6pPr>
    <a:lvl7pPr marL="12853812" algn="l" defTabSz="2142302" rtl="0" eaLnBrk="1" latinLnBrk="0" hangingPunct="1">
      <a:defRPr sz="8400" kern="1200">
        <a:solidFill>
          <a:schemeClr val="tx1"/>
        </a:solidFill>
        <a:latin typeface="+mn-lt"/>
        <a:ea typeface="+mn-ea"/>
        <a:cs typeface="+mn-cs"/>
      </a:defRPr>
    </a:lvl7pPr>
    <a:lvl8pPr marL="14996114" algn="l" defTabSz="2142302" rtl="0" eaLnBrk="1" latinLnBrk="0" hangingPunct="1">
      <a:defRPr sz="8400" kern="1200">
        <a:solidFill>
          <a:schemeClr val="tx1"/>
        </a:solidFill>
        <a:latin typeface="+mn-lt"/>
        <a:ea typeface="+mn-ea"/>
        <a:cs typeface="+mn-cs"/>
      </a:defRPr>
    </a:lvl8pPr>
    <a:lvl9pPr marL="17138416" algn="l" defTabSz="2142302"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702" autoAdjust="0"/>
    <p:restoredTop sz="99829" autoAdjust="0"/>
  </p:normalViewPr>
  <p:slideViewPr>
    <p:cSldViewPr snapToGrid="0" snapToObjects="1">
      <p:cViewPr>
        <p:scale>
          <a:sx n="75" d="100"/>
          <a:sy n="75" d="100"/>
        </p:scale>
        <p:origin x="-104" y="-128"/>
      </p:cViewPr>
      <p:guideLst>
        <p:guide orient="horz" pos="10080"/>
        <p:guide pos="13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9941986"/>
            <a:ext cx="3653028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446520" y="18135600"/>
            <a:ext cx="30083760" cy="817880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2/27/14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89381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2/27/14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101861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8180" y="1281646"/>
            <a:ext cx="9669780" cy="27307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8840" y="1281646"/>
            <a:ext cx="28293060" cy="27307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2/27/14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396317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2/27/14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382945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94871" y="20565536"/>
            <a:ext cx="36530280" cy="635635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394871" y="13564663"/>
            <a:ext cx="36530280" cy="7000873"/>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9B125-96ED-F04D-ABF9-1C04F870B9B0}" type="datetimeFigureOut">
              <a:rPr lang="en-US" smtClean="0"/>
              <a:t>2/27/14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217954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8840" y="7467602"/>
            <a:ext cx="18981420" cy="21121161"/>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46540" y="7467602"/>
            <a:ext cx="18981420" cy="21121161"/>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B125-96ED-F04D-ABF9-1C04F870B9B0}" type="datetimeFigureOut">
              <a:rPr lang="en-US" smtClean="0"/>
              <a:t>2/27/14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123207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8840" y="7163861"/>
            <a:ext cx="18988884" cy="2985556"/>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48840" y="10149417"/>
            <a:ext cx="18988884" cy="18439344"/>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831620" y="7163861"/>
            <a:ext cx="18996343" cy="2985556"/>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831620" y="10149417"/>
            <a:ext cx="18996343" cy="18439344"/>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B125-96ED-F04D-ABF9-1C04F870B9B0}" type="datetimeFigureOut">
              <a:rPr lang="en-US" smtClean="0"/>
              <a:t>2/27/14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262173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9B125-96ED-F04D-ABF9-1C04F870B9B0}" type="datetimeFigureOut">
              <a:rPr lang="en-US" smtClean="0"/>
              <a:t>2/27/14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320340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9B125-96ED-F04D-ABF9-1C04F870B9B0}" type="datetimeFigureOut">
              <a:rPr lang="en-US" smtClean="0"/>
              <a:t>2/27/14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17555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8842" y="1274233"/>
            <a:ext cx="14139071" cy="542290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6802735" y="1274236"/>
            <a:ext cx="24025225" cy="27314527"/>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8842" y="6697136"/>
            <a:ext cx="14139071" cy="21891627"/>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B125-96ED-F04D-ABF9-1C04F870B9B0}" type="datetimeFigureOut">
              <a:rPr lang="en-US" smtClean="0"/>
              <a:t>2/27/14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338732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3754" y="22402800"/>
            <a:ext cx="25786080" cy="2644777"/>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423754" y="2859617"/>
            <a:ext cx="25786080" cy="1920240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endParaRPr lang="en-US" dirty="0"/>
          </a:p>
        </p:txBody>
      </p:sp>
      <p:sp>
        <p:nvSpPr>
          <p:cNvPr id="4" name="Text Placeholder 3"/>
          <p:cNvSpPr>
            <a:spLocks noGrp="1"/>
          </p:cNvSpPr>
          <p:nvPr>
            <p:ph type="body" sz="half" idx="2"/>
          </p:nvPr>
        </p:nvSpPr>
        <p:spPr>
          <a:xfrm>
            <a:off x="8423754" y="25047577"/>
            <a:ext cx="25786080" cy="3756023"/>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B125-96ED-F04D-ABF9-1C04F870B9B0}" type="datetimeFigureOut">
              <a:rPr lang="en-US" smtClean="0"/>
              <a:t>2/27/14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dirty="0"/>
          </a:p>
        </p:txBody>
      </p:sp>
    </p:spTree>
    <p:extLst>
      <p:ext uri="{BB962C8B-B14F-4D97-AF65-F5344CB8AC3E}">
        <p14:creationId xmlns:p14="http://schemas.microsoft.com/office/powerpoint/2010/main" val="2642214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8840" y="1281644"/>
            <a:ext cx="38679120" cy="5334000"/>
          </a:xfrm>
          <a:prstGeom prst="rect">
            <a:avLst/>
          </a:prstGeom>
        </p:spPr>
        <p:txBody>
          <a:bodyPr vert="horz" lIns="428460" tIns="214230" rIns="428460" bIns="2142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8840" y="7467602"/>
            <a:ext cx="38679120" cy="21121161"/>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8840" y="29662969"/>
            <a:ext cx="10027920" cy="1703917"/>
          </a:xfrm>
          <a:prstGeom prst="rect">
            <a:avLst/>
          </a:prstGeom>
        </p:spPr>
        <p:txBody>
          <a:bodyPr vert="horz" lIns="428460" tIns="214230" rIns="428460" bIns="214230" rtlCol="0" anchor="ctr"/>
          <a:lstStyle>
            <a:lvl1pPr algn="l">
              <a:defRPr sz="5600">
                <a:solidFill>
                  <a:schemeClr val="tx1">
                    <a:tint val="75000"/>
                  </a:schemeClr>
                </a:solidFill>
              </a:defRPr>
            </a:lvl1pPr>
          </a:lstStyle>
          <a:p>
            <a:fld id="{14B9B125-96ED-F04D-ABF9-1C04F870B9B0}" type="datetimeFigureOut">
              <a:rPr lang="en-US" smtClean="0"/>
              <a:t>2/27/14</a:t>
            </a:fld>
            <a:endParaRPr lang="en-US" dirty="0"/>
          </a:p>
        </p:txBody>
      </p:sp>
      <p:sp>
        <p:nvSpPr>
          <p:cNvPr id="5" name="Footer Placeholder 4"/>
          <p:cNvSpPr>
            <a:spLocks noGrp="1"/>
          </p:cNvSpPr>
          <p:nvPr>
            <p:ph type="ftr" sz="quarter" idx="3"/>
          </p:nvPr>
        </p:nvSpPr>
        <p:spPr>
          <a:xfrm>
            <a:off x="14683740" y="29662969"/>
            <a:ext cx="13609320" cy="1703917"/>
          </a:xfrm>
          <a:prstGeom prst="rect">
            <a:avLst/>
          </a:prstGeom>
        </p:spPr>
        <p:txBody>
          <a:bodyPr vert="horz" lIns="428460" tIns="214230" rIns="428460" bIns="214230"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800040" y="29662969"/>
            <a:ext cx="10027920" cy="1703917"/>
          </a:xfrm>
          <a:prstGeom prst="rect">
            <a:avLst/>
          </a:prstGeom>
        </p:spPr>
        <p:txBody>
          <a:bodyPr vert="horz" lIns="428460" tIns="214230" rIns="428460" bIns="214230" rtlCol="0" anchor="ctr"/>
          <a:lstStyle>
            <a:lvl1pPr algn="r">
              <a:defRPr sz="5600">
                <a:solidFill>
                  <a:schemeClr val="tx1">
                    <a:tint val="75000"/>
                  </a:schemeClr>
                </a:solidFill>
              </a:defRPr>
            </a:lvl1pPr>
          </a:lstStyle>
          <a:p>
            <a:fld id="{1F7859D8-790F-CC4F-BBAB-DC163CF7E006}" type="slidenum">
              <a:rPr lang="en-US" smtClean="0"/>
              <a:t>‹#›</a:t>
            </a:fld>
            <a:endParaRPr lang="en-US" dirty="0"/>
          </a:p>
        </p:txBody>
      </p:sp>
    </p:spTree>
    <p:extLst>
      <p:ext uri="{BB962C8B-B14F-4D97-AF65-F5344CB8AC3E}">
        <p14:creationId xmlns:p14="http://schemas.microsoft.com/office/powerpoint/2010/main" val="22562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2302" rtl="0" eaLnBrk="1" latinLnBrk="0" hangingPunct="1">
        <a:spcBef>
          <a:spcPct val="0"/>
        </a:spcBef>
        <a:buNone/>
        <a:defRPr sz="20600" kern="1200">
          <a:solidFill>
            <a:schemeClr val="tx1"/>
          </a:solidFill>
          <a:latin typeface="+mj-lt"/>
          <a:ea typeface="+mj-ea"/>
          <a:cs typeface="+mj-cs"/>
        </a:defRPr>
      </a:lvl1pPr>
    </p:titleStyle>
    <p:bodyStyle>
      <a:lvl1pPr marL="1606727" indent="-1606727" algn="l" defTabSz="2142302" rtl="0" eaLnBrk="1" latinLnBrk="0" hangingPunct="1">
        <a:spcBef>
          <a:spcPct val="20000"/>
        </a:spcBef>
        <a:buFont typeface="Arial"/>
        <a:buChar char="•"/>
        <a:defRPr sz="15000" kern="1200">
          <a:solidFill>
            <a:schemeClr val="tx1"/>
          </a:solidFill>
          <a:latin typeface="+mn-lt"/>
          <a:ea typeface="+mn-ea"/>
          <a:cs typeface="+mn-cs"/>
        </a:defRPr>
      </a:lvl1pPr>
      <a:lvl2pPr marL="3481241" indent="-1338939" algn="l" defTabSz="2142302" rtl="0" eaLnBrk="1" latinLnBrk="0" hangingPunct="1">
        <a:spcBef>
          <a:spcPct val="20000"/>
        </a:spcBef>
        <a:buFont typeface="Arial"/>
        <a:buChar char="–"/>
        <a:defRPr sz="13100" kern="1200">
          <a:solidFill>
            <a:schemeClr val="tx1"/>
          </a:solidFill>
          <a:latin typeface="+mn-lt"/>
          <a:ea typeface="+mn-ea"/>
          <a:cs typeface="+mn-cs"/>
        </a:defRPr>
      </a:lvl2pPr>
      <a:lvl3pPr marL="5355755" indent="-1071151" algn="l" defTabSz="2142302" rtl="0" eaLnBrk="1" latinLnBrk="0" hangingPunct="1">
        <a:spcBef>
          <a:spcPct val="20000"/>
        </a:spcBef>
        <a:buFont typeface="Arial"/>
        <a:buChar char="•"/>
        <a:defRPr sz="11200" kern="1200">
          <a:solidFill>
            <a:schemeClr val="tx1"/>
          </a:solidFill>
          <a:latin typeface="+mn-lt"/>
          <a:ea typeface="+mn-ea"/>
          <a:cs typeface="+mn-cs"/>
        </a:defRPr>
      </a:lvl3pPr>
      <a:lvl4pPr marL="7498057" indent="-1071151" algn="l" defTabSz="2142302" rtl="0" eaLnBrk="1" latinLnBrk="0" hangingPunct="1">
        <a:spcBef>
          <a:spcPct val="20000"/>
        </a:spcBef>
        <a:buFont typeface="Arial"/>
        <a:buChar char="–"/>
        <a:defRPr sz="9400" kern="1200">
          <a:solidFill>
            <a:schemeClr val="tx1"/>
          </a:solidFill>
          <a:latin typeface="+mn-lt"/>
          <a:ea typeface="+mn-ea"/>
          <a:cs typeface="+mn-cs"/>
        </a:defRPr>
      </a:lvl4pPr>
      <a:lvl5pPr marL="9640359" indent="-1071151" algn="l" defTabSz="2142302" rtl="0" eaLnBrk="1" latinLnBrk="0" hangingPunct="1">
        <a:spcBef>
          <a:spcPct val="20000"/>
        </a:spcBef>
        <a:buFont typeface="Arial"/>
        <a:buChar char="»"/>
        <a:defRPr sz="9400" kern="1200">
          <a:solidFill>
            <a:schemeClr val="tx1"/>
          </a:solidFill>
          <a:latin typeface="+mn-lt"/>
          <a:ea typeface="+mn-ea"/>
          <a:cs typeface="+mn-cs"/>
        </a:defRPr>
      </a:lvl5pPr>
      <a:lvl6pPr marL="11782661" indent="-1071151" algn="l" defTabSz="2142302" rtl="0" eaLnBrk="1" latinLnBrk="0" hangingPunct="1">
        <a:spcBef>
          <a:spcPct val="20000"/>
        </a:spcBef>
        <a:buFont typeface="Arial"/>
        <a:buChar char="•"/>
        <a:defRPr sz="9400" kern="1200">
          <a:solidFill>
            <a:schemeClr val="tx1"/>
          </a:solidFill>
          <a:latin typeface="+mn-lt"/>
          <a:ea typeface="+mn-ea"/>
          <a:cs typeface="+mn-cs"/>
        </a:defRPr>
      </a:lvl6pPr>
      <a:lvl7pPr marL="13924963" indent="-1071151" algn="l" defTabSz="2142302" rtl="0" eaLnBrk="1" latinLnBrk="0" hangingPunct="1">
        <a:spcBef>
          <a:spcPct val="20000"/>
        </a:spcBef>
        <a:buFont typeface="Arial"/>
        <a:buChar char="•"/>
        <a:defRPr sz="9400" kern="1200">
          <a:solidFill>
            <a:schemeClr val="tx1"/>
          </a:solidFill>
          <a:latin typeface="+mn-lt"/>
          <a:ea typeface="+mn-ea"/>
          <a:cs typeface="+mn-cs"/>
        </a:defRPr>
      </a:lvl7pPr>
      <a:lvl8pPr marL="16067265" indent="-1071151" algn="l" defTabSz="2142302" rtl="0" eaLnBrk="1" latinLnBrk="0" hangingPunct="1">
        <a:spcBef>
          <a:spcPct val="20000"/>
        </a:spcBef>
        <a:buFont typeface="Arial"/>
        <a:buChar char="•"/>
        <a:defRPr sz="9400" kern="1200">
          <a:solidFill>
            <a:schemeClr val="tx1"/>
          </a:solidFill>
          <a:latin typeface="+mn-lt"/>
          <a:ea typeface="+mn-ea"/>
          <a:cs typeface="+mn-cs"/>
        </a:defRPr>
      </a:lvl8pPr>
      <a:lvl9pPr marL="18209567" indent="-1071151" algn="l" defTabSz="2142302" rtl="0" eaLnBrk="1" latinLnBrk="0" hangingPunct="1">
        <a:spcBef>
          <a:spcPct val="20000"/>
        </a:spcBef>
        <a:buFont typeface="Arial"/>
        <a:buChar char="•"/>
        <a:defRPr sz="9400" kern="1200">
          <a:solidFill>
            <a:schemeClr val="tx1"/>
          </a:solidFill>
          <a:latin typeface="+mn-lt"/>
          <a:ea typeface="+mn-ea"/>
          <a:cs typeface="+mn-cs"/>
        </a:defRPr>
      </a:lvl9pPr>
    </p:bodyStyle>
    <p:otherStyle>
      <a:defPPr>
        <a:defRPr lang="en-US"/>
      </a:defPPr>
      <a:lvl1pPr marL="0" algn="l" defTabSz="2142302" rtl="0" eaLnBrk="1" latinLnBrk="0" hangingPunct="1">
        <a:defRPr sz="8400" kern="1200">
          <a:solidFill>
            <a:schemeClr val="tx1"/>
          </a:solidFill>
          <a:latin typeface="+mn-lt"/>
          <a:ea typeface="+mn-ea"/>
          <a:cs typeface="+mn-cs"/>
        </a:defRPr>
      </a:lvl1pPr>
      <a:lvl2pPr marL="2142302" algn="l" defTabSz="2142302" rtl="0" eaLnBrk="1" latinLnBrk="0" hangingPunct="1">
        <a:defRPr sz="8400" kern="1200">
          <a:solidFill>
            <a:schemeClr val="tx1"/>
          </a:solidFill>
          <a:latin typeface="+mn-lt"/>
          <a:ea typeface="+mn-ea"/>
          <a:cs typeface="+mn-cs"/>
        </a:defRPr>
      </a:lvl2pPr>
      <a:lvl3pPr marL="4284604" algn="l" defTabSz="2142302" rtl="0" eaLnBrk="1" latinLnBrk="0" hangingPunct="1">
        <a:defRPr sz="8400" kern="1200">
          <a:solidFill>
            <a:schemeClr val="tx1"/>
          </a:solidFill>
          <a:latin typeface="+mn-lt"/>
          <a:ea typeface="+mn-ea"/>
          <a:cs typeface="+mn-cs"/>
        </a:defRPr>
      </a:lvl3pPr>
      <a:lvl4pPr marL="6426906" algn="l" defTabSz="2142302" rtl="0" eaLnBrk="1" latinLnBrk="0" hangingPunct="1">
        <a:defRPr sz="8400" kern="1200">
          <a:solidFill>
            <a:schemeClr val="tx1"/>
          </a:solidFill>
          <a:latin typeface="+mn-lt"/>
          <a:ea typeface="+mn-ea"/>
          <a:cs typeface="+mn-cs"/>
        </a:defRPr>
      </a:lvl4pPr>
      <a:lvl5pPr marL="8569208" algn="l" defTabSz="2142302" rtl="0" eaLnBrk="1" latinLnBrk="0" hangingPunct="1">
        <a:defRPr sz="8400" kern="1200">
          <a:solidFill>
            <a:schemeClr val="tx1"/>
          </a:solidFill>
          <a:latin typeface="+mn-lt"/>
          <a:ea typeface="+mn-ea"/>
          <a:cs typeface="+mn-cs"/>
        </a:defRPr>
      </a:lvl5pPr>
      <a:lvl6pPr marL="10711510" algn="l" defTabSz="2142302" rtl="0" eaLnBrk="1" latinLnBrk="0" hangingPunct="1">
        <a:defRPr sz="8400" kern="1200">
          <a:solidFill>
            <a:schemeClr val="tx1"/>
          </a:solidFill>
          <a:latin typeface="+mn-lt"/>
          <a:ea typeface="+mn-ea"/>
          <a:cs typeface="+mn-cs"/>
        </a:defRPr>
      </a:lvl6pPr>
      <a:lvl7pPr marL="12853812" algn="l" defTabSz="2142302" rtl="0" eaLnBrk="1" latinLnBrk="0" hangingPunct="1">
        <a:defRPr sz="8400" kern="1200">
          <a:solidFill>
            <a:schemeClr val="tx1"/>
          </a:solidFill>
          <a:latin typeface="+mn-lt"/>
          <a:ea typeface="+mn-ea"/>
          <a:cs typeface="+mn-cs"/>
        </a:defRPr>
      </a:lvl7pPr>
      <a:lvl8pPr marL="14996114" algn="l" defTabSz="2142302" rtl="0" eaLnBrk="1" latinLnBrk="0" hangingPunct="1">
        <a:defRPr sz="8400" kern="1200">
          <a:solidFill>
            <a:schemeClr val="tx1"/>
          </a:solidFill>
          <a:latin typeface="+mn-lt"/>
          <a:ea typeface="+mn-ea"/>
          <a:cs typeface="+mn-cs"/>
        </a:defRPr>
      </a:lvl8pPr>
      <a:lvl9pPr marL="17138416" algn="l" defTabSz="2142302"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g"/><Relationship Id="rId20" Type="http://schemas.openxmlformats.org/officeDocument/2006/relationships/image" Target="../media/image19.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jpe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 y="5644"/>
            <a:ext cx="42976800" cy="1960211"/>
          </a:xfrm>
        </p:spPr>
        <p:txBody>
          <a:bodyPr>
            <a:noAutofit/>
          </a:bodyPr>
          <a:lstStyle/>
          <a:p>
            <a:pPr>
              <a:spcBef>
                <a:spcPts val="0"/>
              </a:spcBef>
              <a:spcAft>
                <a:spcPts val="89400"/>
              </a:spcAft>
            </a:pPr>
            <a:r>
              <a:rPr lang="en-US" sz="7800" b="1" dirty="0" smtClean="0">
                <a:latin typeface="Arial"/>
                <a:cs typeface="Arial"/>
              </a:rPr>
              <a:t>Real-time Vessel Detection on the North Slope of Alaska</a:t>
            </a:r>
            <a:endParaRPr lang="en-US" sz="7800" b="1" baseline="30000" dirty="0">
              <a:latin typeface="Arial"/>
              <a:cs typeface="Arial"/>
            </a:endParaRPr>
          </a:p>
        </p:txBody>
      </p:sp>
      <p:sp>
        <p:nvSpPr>
          <p:cNvPr id="8" name="TextBox 7"/>
          <p:cNvSpPr txBox="1"/>
          <p:nvPr/>
        </p:nvSpPr>
        <p:spPr>
          <a:xfrm>
            <a:off x="3" y="4614297"/>
            <a:ext cx="14282966" cy="1725306"/>
          </a:xfrm>
          <a:prstGeom prst="rect">
            <a:avLst/>
          </a:prstGeom>
          <a:noFill/>
        </p:spPr>
        <p:txBody>
          <a:bodyPr wrap="square" lIns="428460" tIns="214230" rIns="428460" bIns="214230" rtlCol="0">
            <a:spAutoFit/>
          </a:bodyPr>
          <a:lstStyle/>
          <a:p>
            <a:endParaRPr lang="en-US"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1167" y="288184"/>
            <a:ext cx="2458766" cy="133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33" descr="DH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73103" y="-93411"/>
            <a:ext cx="1916231" cy="182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LogoBlue"/>
          <p:cNvPicPr>
            <a:picLocks noChangeAspect="1" noChangeArrowheads="1"/>
          </p:cNvPicPr>
          <p:nvPr/>
        </p:nvPicPr>
        <p:blipFill>
          <a:blip r:embed="rId4" cstate="print"/>
          <a:srcRect/>
          <a:stretch>
            <a:fillRect/>
          </a:stretch>
        </p:blipFill>
        <p:spPr bwMode="auto">
          <a:xfrm>
            <a:off x="309740" y="2194161"/>
            <a:ext cx="1891666" cy="1442778"/>
          </a:xfrm>
          <a:prstGeom prst="rect">
            <a:avLst/>
          </a:prstGeom>
          <a:noFill/>
          <a:ln w="9525">
            <a:noFill/>
            <a:miter lim="800000"/>
            <a:headEnd/>
            <a:tailEnd/>
          </a:ln>
        </p:spPr>
      </p:pic>
      <p:pic>
        <p:nvPicPr>
          <p:cNvPr id="15" name="Picture 5" descr="MXAK Logo 6-29"/>
          <p:cNvPicPr>
            <a:picLocks noChangeAspect="1" noChangeArrowheads="1"/>
          </p:cNvPicPr>
          <p:nvPr/>
        </p:nvPicPr>
        <p:blipFill>
          <a:blip r:embed="rId5" cstate="print"/>
          <a:srcRect/>
          <a:stretch>
            <a:fillRect/>
          </a:stretch>
        </p:blipFill>
        <p:spPr bwMode="auto">
          <a:xfrm>
            <a:off x="41155850" y="0"/>
            <a:ext cx="1820950" cy="2609322"/>
          </a:xfrm>
          <a:prstGeom prst="rect">
            <a:avLst/>
          </a:prstGeom>
          <a:noFill/>
          <a:ln w="22225">
            <a:solidFill>
              <a:srgbClr val="FFCC00"/>
            </a:solidFill>
            <a:miter lim="800000"/>
            <a:headEnd/>
            <a:tailEnd/>
          </a:ln>
        </p:spPr>
      </p:pic>
      <p:grpSp>
        <p:nvGrpSpPr>
          <p:cNvPr id="7" name="Group 6"/>
          <p:cNvGrpSpPr/>
          <p:nvPr/>
        </p:nvGrpSpPr>
        <p:grpSpPr>
          <a:xfrm>
            <a:off x="215826" y="3256364"/>
            <a:ext cx="14493985" cy="7118553"/>
            <a:chOff x="3" y="4492250"/>
            <a:chExt cx="14704464" cy="6914122"/>
          </a:xfrm>
        </p:grpSpPr>
        <p:sp>
          <p:nvSpPr>
            <p:cNvPr id="9" name="TextBox 8"/>
            <p:cNvSpPr txBox="1"/>
            <p:nvPr/>
          </p:nvSpPr>
          <p:spPr>
            <a:xfrm>
              <a:off x="3492248" y="4492250"/>
              <a:ext cx="7751412" cy="1586806"/>
            </a:xfrm>
            <a:prstGeom prst="rect">
              <a:avLst/>
            </a:prstGeom>
            <a:noFill/>
          </p:spPr>
          <p:txBody>
            <a:bodyPr wrap="square" lIns="428460" tIns="214230" rIns="428460" bIns="214230" rtlCol="0">
              <a:spAutoFit/>
            </a:bodyPr>
            <a:lstStyle/>
            <a:p>
              <a:pPr algn="ctr"/>
              <a:r>
                <a:rPr lang="en-US" sz="7500" u="sng" dirty="0" smtClean="0">
                  <a:latin typeface="Arial"/>
                  <a:cs typeface="Arial"/>
                </a:rPr>
                <a:t>Introduction</a:t>
              </a:r>
              <a:endParaRPr lang="en-US" sz="7500" u="sng" dirty="0">
                <a:latin typeface="Arial"/>
                <a:cs typeface="Arial"/>
              </a:endParaRPr>
            </a:p>
          </p:txBody>
        </p:sp>
        <p:sp>
          <p:nvSpPr>
            <p:cNvPr id="10" name="TextBox 9"/>
            <p:cNvSpPr txBox="1"/>
            <p:nvPr/>
          </p:nvSpPr>
          <p:spPr>
            <a:xfrm>
              <a:off x="3" y="5904210"/>
              <a:ext cx="14704464" cy="5502162"/>
            </a:xfrm>
            <a:prstGeom prst="rect">
              <a:avLst/>
            </a:prstGeom>
            <a:noFill/>
          </p:spPr>
          <p:txBody>
            <a:bodyPr wrap="square" lIns="428460" tIns="214230" rIns="428460" bIns="214230" rtlCol="0">
              <a:spAutoFit/>
            </a:bodyPr>
            <a:lstStyle/>
            <a:p>
              <a:pPr algn="just"/>
              <a:r>
                <a:rPr lang="en-US" sz="3400" dirty="0" smtClean="0">
                  <a:latin typeface="Arial"/>
                  <a:cs typeface="Arial"/>
                </a:rPr>
                <a:t>Remotely powered SeaSonde </a:t>
              </a:r>
              <a:r>
                <a:rPr lang="en-US" sz="3400" dirty="0">
                  <a:latin typeface="Arial"/>
                  <a:cs typeface="Arial"/>
                </a:rPr>
                <a:t>High </a:t>
              </a:r>
              <a:r>
                <a:rPr lang="en-US" sz="3400" dirty="0" smtClean="0">
                  <a:latin typeface="Arial"/>
                  <a:cs typeface="Arial"/>
                </a:rPr>
                <a:t>Frequency (HF) </a:t>
              </a:r>
              <a:r>
                <a:rPr lang="en-US" sz="3400" dirty="0">
                  <a:latin typeface="Arial"/>
                  <a:cs typeface="Arial"/>
                </a:rPr>
                <a:t>radars were </a:t>
              </a:r>
              <a:r>
                <a:rPr lang="en-US" sz="3400" dirty="0" smtClean="0">
                  <a:latin typeface="Arial"/>
                  <a:cs typeface="Arial"/>
                </a:rPr>
                <a:t>installed </a:t>
              </a:r>
              <a:r>
                <a:rPr lang="en-US" sz="3400" dirty="0">
                  <a:latin typeface="Arial"/>
                  <a:cs typeface="Arial"/>
                </a:rPr>
                <a:t>along </a:t>
              </a:r>
              <a:r>
                <a:rPr lang="en-US" sz="3400" dirty="0" smtClean="0">
                  <a:latin typeface="Arial"/>
                  <a:cs typeface="Arial"/>
                </a:rPr>
                <a:t>the remote northwest </a:t>
              </a:r>
              <a:r>
                <a:rPr lang="en-US" sz="3400" dirty="0">
                  <a:latin typeface="Arial"/>
                  <a:cs typeface="Arial"/>
                </a:rPr>
                <a:t>corner of Alaska from July to </a:t>
              </a:r>
              <a:r>
                <a:rPr lang="en-US" sz="3400" dirty="0" smtClean="0">
                  <a:latin typeface="Arial"/>
                  <a:cs typeface="Arial"/>
                </a:rPr>
                <a:t>December 2012 and 2013. </a:t>
              </a:r>
              <a:r>
                <a:rPr lang="en-US" sz="3400" dirty="0">
                  <a:latin typeface="Arial"/>
                  <a:cs typeface="Arial"/>
                </a:rPr>
                <a:t>These radars were able to make simultaneous </a:t>
              </a:r>
              <a:r>
                <a:rPr lang="en-US" sz="3400" dirty="0" smtClean="0">
                  <a:latin typeface="Arial"/>
                  <a:cs typeface="Arial"/>
                </a:rPr>
                <a:t>measurements </a:t>
              </a:r>
              <a:r>
                <a:rPr lang="en-US" sz="3400" dirty="0">
                  <a:latin typeface="Arial"/>
                  <a:cs typeface="Arial"/>
                </a:rPr>
                <a:t>of ocean surface currents as well as measure the </a:t>
              </a:r>
              <a:r>
                <a:rPr lang="en-US" sz="3400" dirty="0" smtClean="0">
                  <a:latin typeface="Arial"/>
                  <a:cs typeface="Arial"/>
                </a:rPr>
                <a:t>position </a:t>
              </a:r>
              <a:r>
                <a:rPr lang="en-US" sz="3400" dirty="0">
                  <a:latin typeface="Arial"/>
                  <a:cs typeface="Arial"/>
                </a:rPr>
                <a:t>and velocity of vessels passing by the radar. The ability to monitor traffic along the Northwest Passage is hindered by lack of sensors, communication, and </a:t>
              </a:r>
              <a:r>
                <a:rPr lang="en-US" sz="3400" dirty="0" smtClean="0">
                  <a:latin typeface="Arial"/>
                  <a:cs typeface="Arial"/>
                </a:rPr>
                <a:t>power and this successful </a:t>
              </a:r>
              <a:r>
                <a:rPr lang="en-US" sz="3400" dirty="0">
                  <a:latin typeface="Arial"/>
                  <a:cs typeface="Arial"/>
                </a:rPr>
                <a:t>demonstration proves that </a:t>
              </a:r>
              <a:r>
                <a:rPr lang="en-US" sz="3400" dirty="0" smtClean="0">
                  <a:latin typeface="Arial"/>
                  <a:cs typeface="Arial"/>
                </a:rPr>
                <a:t>HF radar can </a:t>
              </a:r>
              <a:r>
                <a:rPr lang="en-US" sz="3400" dirty="0">
                  <a:latin typeface="Arial"/>
                  <a:cs typeface="Arial"/>
                </a:rPr>
                <a:t>be a valuable tool for providing maritime domain </a:t>
              </a:r>
              <a:r>
                <a:rPr lang="en-US" sz="3400" dirty="0" smtClean="0">
                  <a:latin typeface="Arial"/>
                  <a:cs typeface="Arial"/>
                </a:rPr>
                <a:t>awareness </a:t>
              </a:r>
              <a:r>
                <a:rPr lang="en-US" sz="3400" dirty="0">
                  <a:latin typeface="Arial"/>
                  <a:cs typeface="Arial"/>
                </a:rPr>
                <a:t>and persistent surveillance capabilities in the </a:t>
              </a:r>
              <a:r>
                <a:rPr lang="en-US" sz="3400" dirty="0" smtClean="0">
                  <a:latin typeface="Arial"/>
                  <a:cs typeface="Arial"/>
                </a:rPr>
                <a:t>Arctic</a:t>
              </a:r>
              <a:r>
                <a:rPr lang="en-US" sz="3400" dirty="0">
                  <a:latin typeface="Arial"/>
                  <a:cs typeface="Arial"/>
                </a:rPr>
                <a:t>.</a:t>
              </a:r>
            </a:p>
          </p:txBody>
        </p:sp>
      </p:grpSp>
      <p:grpSp>
        <p:nvGrpSpPr>
          <p:cNvPr id="64" name="Group 63"/>
          <p:cNvGrpSpPr/>
          <p:nvPr/>
        </p:nvGrpSpPr>
        <p:grpSpPr>
          <a:xfrm>
            <a:off x="14864169" y="3958810"/>
            <a:ext cx="14183350" cy="3531773"/>
            <a:chOff x="15216358" y="10936089"/>
            <a:chExt cx="13310880" cy="3531773"/>
          </a:xfrm>
        </p:grpSpPr>
        <p:sp>
          <p:nvSpPr>
            <p:cNvPr id="45" name="TextBox 44"/>
            <p:cNvSpPr txBox="1"/>
            <p:nvPr/>
          </p:nvSpPr>
          <p:spPr>
            <a:xfrm>
              <a:off x="15601855" y="10936089"/>
              <a:ext cx="12925383" cy="1092607"/>
            </a:xfrm>
            <a:prstGeom prst="rect">
              <a:avLst/>
            </a:prstGeom>
            <a:noFill/>
          </p:spPr>
          <p:txBody>
            <a:bodyPr wrap="square" rtlCol="0">
              <a:spAutoFit/>
            </a:bodyPr>
            <a:lstStyle/>
            <a:p>
              <a:pPr algn="ctr"/>
              <a:r>
                <a:rPr lang="en-US" sz="6500" u="sng" dirty="0" smtClean="0">
                  <a:latin typeface="Arial"/>
                  <a:cs typeface="Arial"/>
                </a:rPr>
                <a:t>Arctic HF-Radar Testbed</a:t>
              </a:r>
              <a:endParaRPr lang="en-US" sz="6500" u="sng" dirty="0">
                <a:latin typeface="Arial"/>
                <a:cs typeface="Arial"/>
              </a:endParaRPr>
            </a:p>
          </p:txBody>
        </p:sp>
        <p:sp>
          <p:nvSpPr>
            <p:cNvPr id="46" name="TextBox 45"/>
            <p:cNvSpPr txBox="1"/>
            <p:nvPr/>
          </p:nvSpPr>
          <p:spPr>
            <a:xfrm>
              <a:off x="15216358" y="12067205"/>
              <a:ext cx="13189820" cy="2400657"/>
            </a:xfrm>
            <a:prstGeom prst="rect">
              <a:avLst/>
            </a:prstGeom>
            <a:noFill/>
          </p:spPr>
          <p:txBody>
            <a:bodyPr wrap="square" rtlCol="0">
              <a:spAutoFit/>
            </a:bodyPr>
            <a:lstStyle/>
            <a:p>
              <a:pPr algn="just"/>
              <a:r>
                <a:rPr lang="en-US" sz="3000" dirty="0" smtClean="0">
                  <a:latin typeface="Arial"/>
                  <a:cs typeface="Arial"/>
                </a:rPr>
                <a:t>During the summer ice-free season, The University of Alaska - Fairbanks operates Long and Standard range CODAR SeaSonde High Frequency Radars along the North Slope of Alaska at Point Lay, Wainwright, Cape Simpson and Pt. Barrow. These high frequency radars are installed for the purpose of mapping ocean surface currents and wave heights. </a:t>
              </a:r>
              <a:endParaRPr lang="en-US" sz="3000" dirty="0">
                <a:latin typeface="Arial"/>
                <a:cs typeface="Arial"/>
              </a:endParaRPr>
            </a:p>
          </p:txBody>
        </p:sp>
      </p:grpSp>
      <p:sp>
        <p:nvSpPr>
          <p:cNvPr id="69" name="TextBox 68"/>
          <p:cNvSpPr txBox="1"/>
          <p:nvPr/>
        </p:nvSpPr>
        <p:spPr>
          <a:xfrm>
            <a:off x="14864169" y="13847556"/>
            <a:ext cx="14183350" cy="3785652"/>
          </a:xfrm>
          <a:prstGeom prst="rect">
            <a:avLst/>
          </a:prstGeom>
          <a:noFill/>
        </p:spPr>
        <p:txBody>
          <a:bodyPr wrap="square" rtlCol="0">
            <a:spAutoFit/>
          </a:bodyPr>
          <a:lstStyle/>
          <a:p>
            <a:pPr algn="just"/>
            <a:r>
              <a:rPr lang="en-US" sz="3000" dirty="0" smtClean="0">
                <a:latin typeface="Arial"/>
                <a:cs typeface="Arial"/>
              </a:rPr>
              <a:t>Vessel detection software from CODAR Ocean Sensors was installed between July and December in 2012 and 2013, running real-time in parallel with current mapping software on the SeaSonde </a:t>
            </a:r>
            <a:r>
              <a:rPr lang="en-US" sz="3000" dirty="0">
                <a:latin typeface="Arial"/>
                <a:cs typeface="Arial"/>
              </a:rPr>
              <a:t>radars. In 2012, PeakPicker vessel detection software was installed at the BASC </a:t>
            </a:r>
            <a:r>
              <a:rPr lang="en-US" sz="3000" dirty="0" smtClean="0">
                <a:latin typeface="Arial"/>
                <a:cs typeface="Arial"/>
              </a:rPr>
              <a:t>5 </a:t>
            </a:r>
            <a:r>
              <a:rPr lang="en-US" sz="3000" dirty="0">
                <a:latin typeface="Arial"/>
                <a:cs typeface="Arial"/>
              </a:rPr>
              <a:t>MHz </a:t>
            </a:r>
            <a:r>
              <a:rPr lang="en-US" sz="3000" dirty="0" smtClean="0">
                <a:latin typeface="Arial"/>
                <a:cs typeface="Arial"/>
              </a:rPr>
              <a:t>and </a:t>
            </a:r>
            <a:r>
              <a:rPr lang="en-US" sz="3000" dirty="0">
                <a:latin typeface="Arial"/>
                <a:cs typeface="Arial"/>
              </a:rPr>
              <a:t>PBRW </a:t>
            </a:r>
            <a:r>
              <a:rPr lang="en-US" sz="3000" dirty="0" smtClean="0">
                <a:latin typeface="Arial"/>
                <a:cs typeface="Arial"/>
              </a:rPr>
              <a:t>25 </a:t>
            </a:r>
            <a:r>
              <a:rPr lang="en-US" sz="3000" dirty="0">
                <a:latin typeface="Arial"/>
                <a:cs typeface="Arial"/>
              </a:rPr>
              <a:t>MHz </a:t>
            </a:r>
            <a:r>
              <a:rPr lang="en-US" sz="3000" dirty="0" smtClean="0">
                <a:latin typeface="Arial"/>
                <a:cs typeface="Arial"/>
              </a:rPr>
              <a:t>sites </a:t>
            </a:r>
            <a:r>
              <a:rPr lang="en-US" sz="3000" dirty="0">
                <a:latin typeface="Arial"/>
                <a:cs typeface="Arial"/>
              </a:rPr>
              <a:t>located in Barrow, Alaska. In 2013, the software was installed at PBRW 5 MHz site located in Barrow, Alaska and the SIMP </a:t>
            </a:r>
            <a:r>
              <a:rPr lang="en-US" sz="3000" dirty="0" smtClean="0">
                <a:latin typeface="Arial"/>
                <a:cs typeface="Arial"/>
              </a:rPr>
              <a:t>5 MHz site </a:t>
            </a:r>
            <a:r>
              <a:rPr lang="en-US" sz="3000" dirty="0">
                <a:latin typeface="Arial"/>
                <a:cs typeface="Arial"/>
              </a:rPr>
              <a:t>located in Cape Simpson, Alaska. </a:t>
            </a:r>
            <a:r>
              <a:rPr lang="en-US" sz="3000" dirty="0" smtClean="0">
                <a:latin typeface="Arial"/>
                <a:cs typeface="Arial"/>
              </a:rPr>
              <a:t>These sites were able to simultaneously generate </a:t>
            </a:r>
            <a:r>
              <a:rPr lang="en-US" sz="3000" dirty="0">
                <a:latin typeface="Arial"/>
                <a:cs typeface="Arial"/>
              </a:rPr>
              <a:t>measurements of ocean surface currents </a:t>
            </a:r>
            <a:r>
              <a:rPr lang="en-US" sz="3000" dirty="0" smtClean="0">
                <a:latin typeface="Arial"/>
                <a:cs typeface="Arial"/>
              </a:rPr>
              <a:t>along with </a:t>
            </a:r>
            <a:r>
              <a:rPr lang="en-US" sz="3000" dirty="0">
                <a:latin typeface="Arial"/>
                <a:cs typeface="Arial"/>
              </a:rPr>
              <a:t>vessel detections. </a:t>
            </a:r>
          </a:p>
        </p:txBody>
      </p:sp>
      <p:sp>
        <p:nvSpPr>
          <p:cNvPr id="85" name="TextBox 84"/>
          <p:cNvSpPr txBox="1"/>
          <p:nvPr/>
        </p:nvSpPr>
        <p:spPr>
          <a:xfrm>
            <a:off x="14864168" y="17508105"/>
            <a:ext cx="14550989" cy="1092607"/>
          </a:xfrm>
          <a:prstGeom prst="rect">
            <a:avLst/>
          </a:prstGeom>
          <a:noFill/>
        </p:spPr>
        <p:txBody>
          <a:bodyPr wrap="square" rtlCol="0">
            <a:spAutoFit/>
          </a:bodyPr>
          <a:lstStyle/>
          <a:p>
            <a:pPr algn="ctr"/>
            <a:r>
              <a:rPr lang="en-US" sz="6500" u="sng" dirty="0" smtClean="0">
                <a:latin typeface="Arial"/>
                <a:cs typeface="Arial"/>
              </a:rPr>
              <a:t>Results </a:t>
            </a:r>
            <a:endParaRPr lang="en-US" sz="6500" u="sng" dirty="0">
              <a:latin typeface="Arial"/>
              <a:cs typeface="Arial"/>
            </a:endParaRPr>
          </a:p>
        </p:txBody>
      </p:sp>
      <p:sp>
        <p:nvSpPr>
          <p:cNvPr id="86" name="TextBox 85"/>
          <p:cNvSpPr txBox="1"/>
          <p:nvPr/>
        </p:nvSpPr>
        <p:spPr>
          <a:xfrm>
            <a:off x="14307277" y="29937548"/>
            <a:ext cx="14740241" cy="1477328"/>
          </a:xfrm>
          <a:prstGeom prst="rect">
            <a:avLst/>
          </a:prstGeom>
          <a:noFill/>
        </p:spPr>
        <p:txBody>
          <a:bodyPr wrap="square" rtlCol="0">
            <a:spAutoFit/>
          </a:bodyPr>
          <a:lstStyle/>
          <a:p>
            <a:pPr algn="just"/>
            <a:r>
              <a:rPr lang="en-US" sz="3000" dirty="0" smtClean="0">
                <a:latin typeface="Arial"/>
                <a:cs typeface="Arial"/>
              </a:rPr>
              <a:t>Fourteen vessels were analyzed as part of our study. The average detection rate during the study was 51% with a maximum of 88% for the ice breaker USCG Healy on August 22</a:t>
            </a:r>
            <a:r>
              <a:rPr lang="en-US" sz="3000" baseline="30000" dirty="0" smtClean="0">
                <a:latin typeface="Arial"/>
                <a:cs typeface="Arial"/>
              </a:rPr>
              <a:t>nd</a:t>
            </a:r>
            <a:r>
              <a:rPr lang="en-US" sz="3000" dirty="0" smtClean="0">
                <a:latin typeface="Arial"/>
                <a:cs typeface="Arial"/>
              </a:rPr>
              <a:t>. data</a:t>
            </a:r>
            <a:r>
              <a:rPr lang="en-US" sz="3000" dirty="0">
                <a:latin typeface="Arial"/>
                <a:cs typeface="Arial"/>
              </a:rPr>
              <a:t>. The maximum detection range was 82 </a:t>
            </a:r>
            <a:r>
              <a:rPr lang="en-US" sz="3000" dirty="0" smtClean="0">
                <a:latin typeface="Arial"/>
                <a:cs typeface="Arial"/>
              </a:rPr>
              <a:t>km. </a:t>
            </a:r>
            <a:endParaRPr lang="en-US" sz="3000" dirty="0">
              <a:latin typeface="Arial"/>
              <a:cs typeface="Arial"/>
            </a:endParaRPr>
          </a:p>
        </p:txBody>
      </p:sp>
      <p:sp>
        <p:nvSpPr>
          <p:cNvPr id="4" name="TextBox 3"/>
          <p:cNvSpPr txBox="1"/>
          <p:nvPr/>
        </p:nvSpPr>
        <p:spPr>
          <a:xfrm>
            <a:off x="3760367" y="1986606"/>
            <a:ext cx="34033659" cy="1261884"/>
          </a:xfrm>
          <a:prstGeom prst="rect">
            <a:avLst/>
          </a:prstGeom>
          <a:noFill/>
        </p:spPr>
        <p:txBody>
          <a:bodyPr wrap="square" rtlCol="0">
            <a:spAutoFit/>
          </a:bodyPr>
          <a:lstStyle/>
          <a:p>
            <a:pPr algn="ctr"/>
            <a:r>
              <a:rPr lang="en-US" sz="3800" b="1" dirty="0">
                <a:latin typeface="Arial"/>
                <a:cs typeface="Arial"/>
              </a:rPr>
              <a:t>Michael Smith</a:t>
            </a:r>
            <a:r>
              <a:rPr lang="en-US" sz="3800" b="1" baseline="30000" dirty="0">
                <a:latin typeface="Arial"/>
                <a:cs typeface="Arial"/>
              </a:rPr>
              <a:t>1</a:t>
            </a:r>
            <a:r>
              <a:rPr lang="en-US" sz="3800" b="1" dirty="0">
                <a:latin typeface="Arial"/>
                <a:cs typeface="Arial"/>
              </a:rPr>
              <a:t>, </a:t>
            </a:r>
            <a:r>
              <a:rPr lang="en-US" sz="3800" b="1" dirty="0" smtClean="0">
                <a:latin typeface="Arial"/>
                <a:cs typeface="Arial"/>
              </a:rPr>
              <a:t>Collin Dobson</a:t>
            </a:r>
            <a:r>
              <a:rPr lang="en-US" sz="3800" b="1" baseline="30000" dirty="0">
                <a:latin typeface="Arial"/>
                <a:cs typeface="Arial"/>
              </a:rPr>
              <a:t>1</a:t>
            </a:r>
            <a:r>
              <a:rPr lang="en-US" sz="3800" b="1" dirty="0" smtClean="0">
                <a:latin typeface="Arial"/>
                <a:cs typeface="Arial"/>
              </a:rPr>
              <a:t>, Hugh </a:t>
            </a:r>
            <a:r>
              <a:rPr lang="en-US" sz="3800" b="1" dirty="0">
                <a:latin typeface="Arial"/>
                <a:cs typeface="Arial"/>
              </a:rPr>
              <a:t>Roarty</a:t>
            </a:r>
            <a:r>
              <a:rPr lang="en-US" sz="3800" b="1" baseline="30000" dirty="0">
                <a:latin typeface="Arial"/>
                <a:cs typeface="Arial"/>
              </a:rPr>
              <a:t>1</a:t>
            </a:r>
            <a:r>
              <a:rPr lang="en-US" sz="3800" b="1" dirty="0">
                <a:latin typeface="Arial"/>
                <a:cs typeface="Arial"/>
              </a:rPr>
              <a:t>, Scott Glenn</a:t>
            </a:r>
            <a:r>
              <a:rPr lang="en-US" sz="3800" b="1" baseline="30000" dirty="0">
                <a:latin typeface="Arial"/>
                <a:cs typeface="Arial"/>
              </a:rPr>
              <a:t>1</a:t>
            </a:r>
            <a:r>
              <a:rPr lang="en-US" sz="3800" b="1" dirty="0">
                <a:latin typeface="Arial"/>
                <a:cs typeface="Arial"/>
              </a:rPr>
              <a:t>, Donald Barrick</a:t>
            </a:r>
            <a:r>
              <a:rPr lang="en-US" sz="3800" b="1" baseline="30000" dirty="0">
                <a:latin typeface="Arial"/>
                <a:cs typeface="Arial"/>
              </a:rPr>
              <a:t>2</a:t>
            </a:r>
            <a:r>
              <a:rPr lang="en-US" sz="3800" b="1" dirty="0">
                <a:latin typeface="Arial"/>
                <a:cs typeface="Arial"/>
              </a:rPr>
              <a:t>, Chad Whelan</a:t>
            </a:r>
            <a:r>
              <a:rPr lang="en-US" sz="3800" b="1" baseline="30000" dirty="0">
                <a:latin typeface="Arial"/>
                <a:cs typeface="Arial"/>
              </a:rPr>
              <a:t>2</a:t>
            </a:r>
            <a:r>
              <a:rPr lang="en-US" sz="3800" b="1" dirty="0">
                <a:latin typeface="Arial"/>
                <a:cs typeface="Arial"/>
              </a:rPr>
              <a:t>, Hank Statscewich</a:t>
            </a:r>
            <a:r>
              <a:rPr lang="en-US" sz="3800" b="1" baseline="30000" dirty="0">
                <a:latin typeface="Arial"/>
                <a:cs typeface="Arial"/>
              </a:rPr>
              <a:t>3</a:t>
            </a:r>
            <a:r>
              <a:rPr lang="en-US" sz="3800" b="1" dirty="0">
                <a:latin typeface="Arial"/>
                <a:cs typeface="Arial"/>
              </a:rPr>
              <a:t>, Tom </a:t>
            </a:r>
            <a:r>
              <a:rPr lang="en-US" sz="3800" b="1" dirty="0" smtClean="0">
                <a:latin typeface="Arial"/>
                <a:cs typeface="Arial"/>
              </a:rPr>
              <a:t>Weingartner</a:t>
            </a:r>
            <a:r>
              <a:rPr lang="en-US" sz="3800" b="1" baseline="30000" dirty="0" smtClean="0">
                <a:latin typeface="Arial"/>
                <a:cs typeface="Arial"/>
              </a:rPr>
              <a:t>3</a:t>
            </a:r>
            <a:r>
              <a:rPr lang="en-US" sz="3800" b="1" dirty="0" smtClean="0">
                <a:latin typeface="Arial"/>
                <a:cs typeface="Arial"/>
              </a:rPr>
              <a:t>, Ed Page</a:t>
            </a:r>
            <a:r>
              <a:rPr lang="en-US" sz="3800" b="1" baseline="30000" dirty="0" smtClean="0">
                <a:latin typeface="Arial"/>
                <a:cs typeface="Arial"/>
              </a:rPr>
              <a:t>4</a:t>
            </a:r>
            <a:r>
              <a:rPr lang="en-US" sz="3800" b="1" baseline="30000" dirty="0">
                <a:latin typeface="Arial"/>
                <a:cs typeface="Arial"/>
              </a:rPr>
              <a:t/>
            </a:r>
            <a:br>
              <a:rPr lang="en-US" sz="3800" b="1" baseline="30000" dirty="0">
                <a:latin typeface="Arial"/>
                <a:cs typeface="Arial"/>
              </a:rPr>
            </a:br>
            <a:r>
              <a:rPr lang="en-US" sz="3800" b="1" baseline="30000" dirty="0">
                <a:latin typeface="Arial"/>
                <a:cs typeface="Arial"/>
              </a:rPr>
              <a:t>1</a:t>
            </a:r>
            <a:r>
              <a:rPr lang="en-US" sz="3800" b="1" dirty="0">
                <a:latin typeface="Arial"/>
                <a:cs typeface="Arial"/>
              </a:rPr>
              <a:t>Rutgers University, </a:t>
            </a:r>
            <a:r>
              <a:rPr lang="en-US" sz="3800" b="1" baseline="30000" dirty="0">
                <a:latin typeface="Arial"/>
                <a:cs typeface="Arial"/>
              </a:rPr>
              <a:t>2</a:t>
            </a:r>
            <a:r>
              <a:rPr lang="en-US" sz="3800" b="1" dirty="0">
                <a:latin typeface="Arial"/>
                <a:cs typeface="Arial"/>
              </a:rPr>
              <a:t>Codar Ocean Sensors,. Inc., </a:t>
            </a:r>
            <a:r>
              <a:rPr lang="en-US" sz="3800" b="1" baseline="30000" dirty="0">
                <a:latin typeface="Arial"/>
                <a:cs typeface="Arial"/>
              </a:rPr>
              <a:t>3.</a:t>
            </a:r>
            <a:r>
              <a:rPr lang="en-US" sz="3800" b="1" dirty="0">
                <a:latin typeface="Arial"/>
                <a:cs typeface="Arial"/>
              </a:rPr>
              <a:t>University of Alaska – </a:t>
            </a:r>
            <a:r>
              <a:rPr lang="en-US" sz="3800" b="1" dirty="0" smtClean="0">
                <a:latin typeface="Arial"/>
                <a:cs typeface="Arial"/>
              </a:rPr>
              <a:t>Fairbanks, </a:t>
            </a:r>
            <a:r>
              <a:rPr lang="en-US" sz="3800" b="1" baseline="30000" dirty="0" smtClean="0">
                <a:latin typeface="Arial"/>
                <a:cs typeface="Arial"/>
              </a:rPr>
              <a:t>4</a:t>
            </a:r>
            <a:r>
              <a:rPr lang="en-US" sz="3800" b="1" dirty="0" smtClean="0">
                <a:latin typeface="Arial"/>
                <a:cs typeface="Arial"/>
              </a:rPr>
              <a:t>Marine Exchange of Alaska</a:t>
            </a:r>
            <a:endParaRPr lang="en-US" sz="3800" dirty="0"/>
          </a:p>
        </p:txBody>
      </p:sp>
      <p:sp>
        <p:nvSpPr>
          <p:cNvPr id="16" name="TextBox 15"/>
          <p:cNvSpPr txBox="1"/>
          <p:nvPr/>
        </p:nvSpPr>
        <p:spPr>
          <a:xfrm>
            <a:off x="29496823" y="28279985"/>
            <a:ext cx="13048177" cy="3484031"/>
          </a:xfrm>
          <a:prstGeom prst="rect">
            <a:avLst/>
          </a:prstGeom>
          <a:noFill/>
        </p:spPr>
        <p:txBody>
          <a:bodyPr wrap="square" rtlCol="0">
            <a:spAutoFit/>
          </a:bodyPr>
          <a:lstStyle/>
          <a:p>
            <a:pPr algn="just" defTabSz="4284663">
              <a:spcBef>
                <a:spcPct val="20000"/>
              </a:spcBef>
              <a:buClr>
                <a:schemeClr val="hlink"/>
              </a:buClr>
              <a:buSzPct val="80000"/>
              <a:defRPr/>
            </a:pPr>
            <a:r>
              <a:rPr lang="en-US" sz="3200" b="1" u="sng" dirty="0">
                <a:latin typeface="Arial"/>
                <a:cs typeface="Arial"/>
              </a:rPr>
              <a:t>Acknowledgement</a:t>
            </a:r>
            <a:r>
              <a:rPr lang="en-US" sz="3200" dirty="0">
                <a:latin typeface="Arial"/>
                <a:cs typeface="Arial"/>
              </a:rPr>
              <a:t>. </a:t>
            </a:r>
            <a:r>
              <a:rPr lang="en-US" sz="3000" dirty="0">
                <a:latin typeface="Arial"/>
                <a:cs typeface="Arial"/>
              </a:rPr>
              <a:t>“This material is based upon work supported by the U.S. Department of Homeland Security under Grant Award Number 2008.ST-061-ML0001.</a:t>
            </a:r>
            <a:r>
              <a:rPr lang="en-US" sz="3000" dirty="0" smtClean="0">
                <a:latin typeface="Arial"/>
                <a:cs typeface="Arial"/>
              </a:rPr>
              <a:t>”</a:t>
            </a:r>
            <a:endParaRPr lang="en-US" sz="3200" u="sng" dirty="0">
              <a:latin typeface="Arial"/>
              <a:cs typeface="Arial"/>
            </a:endParaRPr>
          </a:p>
          <a:p>
            <a:pPr algn="just" defTabSz="4284663">
              <a:spcBef>
                <a:spcPct val="20000"/>
              </a:spcBef>
              <a:buClr>
                <a:schemeClr val="hlink"/>
              </a:buClr>
              <a:buSzPct val="80000"/>
              <a:defRPr/>
            </a:pPr>
            <a:r>
              <a:rPr lang="en-US" sz="3200" b="1" u="sng" dirty="0">
                <a:latin typeface="Arial"/>
                <a:cs typeface="Arial"/>
              </a:rPr>
              <a:t>Disclaimer</a:t>
            </a:r>
            <a:r>
              <a:rPr lang="en-US" sz="3200" dirty="0">
                <a:latin typeface="Arial"/>
                <a:cs typeface="Arial"/>
              </a:rPr>
              <a:t>. </a:t>
            </a:r>
            <a:r>
              <a:rPr lang="en-US" sz="3000" dirty="0">
                <a:latin typeface="Arial"/>
                <a:cs typeface="Arial"/>
              </a:rPr>
              <a:t>“The views and conclusions contained in this document are those of the authors and should not be interpreted as necessarily representing the official policies, either expressed or implied, of the U.S. Department of Homeland Security</a:t>
            </a:r>
            <a:r>
              <a:rPr lang="en-US" sz="3000" dirty="0">
                <a:solidFill>
                  <a:srgbClr val="FFFFFF"/>
                </a:solidFill>
                <a:effectLst>
                  <a:outerShdw blurRad="38100" dist="38100" dir="2700000" algn="tl">
                    <a:srgbClr val="000000"/>
                  </a:outerShdw>
                </a:effectLst>
                <a:latin typeface="Arial"/>
                <a:cs typeface="Arial"/>
              </a:rPr>
              <a:t>.</a:t>
            </a:r>
            <a:r>
              <a:rPr lang="en-US" sz="3000" dirty="0" smtClean="0">
                <a:solidFill>
                  <a:srgbClr val="FFFFFF"/>
                </a:solidFill>
                <a:effectLst>
                  <a:outerShdw blurRad="38100" dist="38100" dir="2700000" algn="tl">
                    <a:srgbClr val="000000"/>
                  </a:outerShdw>
                </a:effectLst>
                <a:latin typeface="Arial"/>
                <a:cs typeface="Arial"/>
              </a:rPr>
              <a:t>”</a:t>
            </a:r>
            <a:endParaRPr lang="en-US" sz="3000" dirty="0">
              <a:solidFill>
                <a:srgbClr val="FFFFFF"/>
              </a:solidFill>
              <a:effectLst>
                <a:outerShdw blurRad="38100" dist="38100" dir="2700000" algn="tl">
                  <a:srgbClr val="000000"/>
                </a:outerShdw>
              </a:effectLst>
              <a:latin typeface="Arial"/>
              <a:cs typeface="Arial"/>
            </a:endParaRPr>
          </a:p>
        </p:txBody>
      </p:sp>
      <p:pic>
        <p:nvPicPr>
          <p:cNvPr id="32" name="Picture 31" descr="Screen shot 2013-04-12 at 4.14.2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70892" y="19957253"/>
            <a:ext cx="12974108" cy="7009321"/>
          </a:xfrm>
          <a:prstGeom prst="rect">
            <a:avLst/>
          </a:prstGeom>
        </p:spPr>
      </p:pic>
      <p:pic>
        <p:nvPicPr>
          <p:cNvPr id="33" name="Picture 32" descr="Screen shot 2013-04-12 at 4.27.0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7901" y="2581607"/>
            <a:ext cx="6848899" cy="1180204"/>
          </a:xfrm>
          <a:prstGeom prst="rect">
            <a:avLst/>
          </a:prstGeom>
        </p:spPr>
      </p:pic>
      <p:pic>
        <p:nvPicPr>
          <p:cNvPr id="60" name="Picture 4" descr="COOL_redgray_on_light_lg.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652" y="197556"/>
            <a:ext cx="3494584" cy="15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29543412" y="27147784"/>
            <a:ext cx="13407988" cy="1246495"/>
          </a:xfrm>
          <a:prstGeom prst="rect">
            <a:avLst/>
          </a:prstGeom>
          <a:noFill/>
        </p:spPr>
        <p:txBody>
          <a:bodyPr wrap="square" rtlCol="0">
            <a:spAutoFit/>
          </a:bodyPr>
          <a:lstStyle/>
          <a:p>
            <a:r>
              <a:rPr lang="en-US" sz="2500" b="1" dirty="0" smtClean="0">
                <a:latin typeface="Arial"/>
                <a:cs typeface="Arial"/>
              </a:rPr>
              <a:t>Figure </a:t>
            </a:r>
            <a:r>
              <a:rPr lang="en-US" sz="2500" b="1" dirty="0">
                <a:latin typeface="Arial"/>
                <a:cs typeface="Arial"/>
              </a:rPr>
              <a:t>7</a:t>
            </a:r>
            <a:r>
              <a:rPr lang="en-US" sz="2500" b="1" dirty="0" smtClean="0">
                <a:latin typeface="Arial"/>
                <a:cs typeface="Arial"/>
              </a:rPr>
              <a:t>: Real-time vessel detection display on the web using d3.js. </a:t>
            </a:r>
            <a:r>
              <a:rPr lang="en-US" sz="2500" dirty="0" smtClean="0">
                <a:latin typeface="Arial"/>
                <a:cs typeface="Arial"/>
              </a:rPr>
              <a:t> The data is uploaded in real-time to a MySQL database where it is accessed by this </a:t>
            </a:r>
            <a:r>
              <a:rPr lang="en-US" sz="2500" dirty="0" smtClean="0">
                <a:latin typeface="Arial"/>
                <a:cs typeface="Arial"/>
              </a:rPr>
              <a:t>JavaScript </a:t>
            </a:r>
            <a:r>
              <a:rPr lang="en-US" sz="2500" dirty="0" smtClean="0">
                <a:latin typeface="Arial"/>
                <a:cs typeface="Arial"/>
              </a:rPr>
              <a:t>based tool.</a:t>
            </a:r>
            <a:endParaRPr lang="en-US" sz="2500" b="1" dirty="0">
              <a:latin typeface="Arial"/>
              <a:cs typeface="Arial"/>
            </a:endParaRPr>
          </a:p>
        </p:txBody>
      </p:sp>
      <p:pic>
        <p:nvPicPr>
          <p:cNvPr id="35" name="Picture 34" descr="csr_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82603" y="1618510"/>
            <a:ext cx="1182279" cy="1151302"/>
          </a:xfrm>
          <a:prstGeom prst="rect">
            <a:avLst/>
          </a:prstGeom>
        </p:spPr>
      </p:pic>
      <p:sp>
        <p:nvSpPr>
          <p:cNvPr id="56" name="TextBox 55"/>
          <p:cNvSpPr txBox="1"/>
          <p:nvPr/>
        </p:nvSpPr>
        <p:spPr>
          <a:xfrm>
            <a:off x="700253" y="16865520"/>
            <a:ext cx="13588584" cy="1246495"/>
          </a:xfrm>
          <a:prstGeom prst="rect">
            <a:avLst/>
          </a:prstGeom>
          <a:noFill/>
        </p:spPr>
        <p:txBody>
          <a:bodyPr wrap="square" rtlCol="0">
            <a:spAutoFit/>
          </a:bodyPr>
          <a:lstStyle/>
          <a:p>
            <a:r>
              <a:rPr lang="en-US" sz="2500" b="1" dirty="0" smtClean="0">
                <a:latin typeface="Arial"/>
                <a:cs typeface="Arial"/>
              </a:rPr>
              <a:t>Figure 1: September Sea-ice Extents </a:t>
            </a:r>
            <a:r>
              <a:rPr lang="en-US" sz="2500" b="1" dirty="0" smtClean="0">
                <a:latin typeface="Arial"/>
                <a:cs typeface="Arial"/>
              </a:rPr>
              <a:t>– </a:t>
            </a:r>
            <a:r>
              <a:rPr lang="en-US" sz="2500" dirty="0" smtClean="0">
                <a:latin typeface="Arial"/>
                <a:cs typeface="Arial"/>
              </a:rPr>
              <a:t>In the</a:t>
            </a:r>
            <a:r>
              <a:rPr lang="en-US" sz="2500" dirty="0" smtClean="0">
                <a:latin typeface="Arial"/>
                <a:cs typeface="Arial"/>
              </a:rPr>
              <a:t> </a:t>
            </a:r>
            <a:r>
              <a:rPr lang="en-US" sz="2500" dirty="0">
                <a:latin typeface="Arial"/>
                <a:cs typeface="Arial"/>
              </a:rPr>
              <a:t>summer of 2007 </a:t>
            </a:r>
            <a:r>
              <a:rPr lang="en-US" sz="2500" dirty="0" smtClean="0">
                <a:latin typeface="Arial"/>
                <a:cs typeface="Arial"/>
              </a:rPr>
              <a:t>vessels could transit the </a:t>
            </a:r>
            <a:r>
              <a:rPr lang="en-US" sz="2500" dirty="0">
                <a:latin typeface="Arial"/>
                <a:cs typeface="Arial"/>
              </a:rPr>
              <a:t>Northwest Passage </a:t>
            </a:r>
            <a:r>
              <a:rPr lang="en-US" sz="2500" dirty="0" smtClean="0">
                <a:latin typeface="Arial"/>
                <a:cs typeface="Arial"/>
              </a:rPr>
              <a:t>without the need of </a:t>
            </a:r>
            <a:r>
              <a:rPr lang="en-US" sz="2500" dirty="0">
                <a:latin typeface="Arial"/>
                <a:cs typeface="Arial"/>
              </a:rPr>
              <a:t>an icebreaker. </a:t>
            </a:r>
            <a:r>
              <a:rPr lang="en-US" sz="2500" dirty="0" smtClean="0">
                <a:latin typeface="Arial"/>
                <a:cs typeface="Arial"/>
              </a:rPr>
              <a:t>By 2040</a:t>
            </a:r>
            <a:r>
              <a:rPr lang="en-US" sz="2500" dirty="0">
                <a:latin typeface="Arial"/>
                <a:cs typeface="Arial"/>
              </a:rPr>
              <a:t>, the Northwest Passage may be entirely ice-free during the summer. </a:t>
            </a:r>
            <a:endParaRPr lang="en-US" sz="2500" b="1" dirty="0">
              <a:latin typeface="Arial"/>
              <a:cs typeface="Arial"/>
            </a:endParaRPr>
          </a:p>
        </p:txBody>
      </p:sp>
      <p:pic>
        <p:nvPicPr>
          <p:cNvPr id="61" name="image05.png"/>
          <p:cNvPicPr>
            <a:picLocks noChangeAspect="1"/>
          </p:cNvPicPr>
          <p:nvPr/>
        </p:nvPicPr>
        <p:blipFill>
          <a:blip r:embed="rId10"/>
          <a:srcRect/>
          <a:stretch>
            <a:fillRect/>
          </a:stretch>
        </p:blipFill>
        <p:spPr>
          <a:xfrm>
            <a:off x="700254" y="10176420"/>
            <a:ext cx="7905752" cy="6623738"/>
          </a:xfrm>
          <a:prstGeom prst="rect">
            <a:avLst/>
          </a:prstGeom>
          <a:ln/>
        </p:spPr>
      </p:pic>
      <p:pic>
        <p:nvPicPr>
          <p:cNvPr id="13" name="Picture 12" descr="Untitled.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13446" y="10118426"/>
            <a:ext cx="5375392" cy="5996859"/>
          </a:xfrm>
          <a:prstGeom prst="rect">
            <a:avLst/>
          </a:prstGeom>
        </p:spPr>
      </p:pic>
      <p:sp>
        <p:nvSpPr>
          <p:cNvPr id="18" name="TextBox 17"/>
          <p:cNvSpPr txBox="1"/>
          <p:nvPr/>
        </p:nvSpPr>
        <p:spPr>
          <a:xfrm>
            <a:off x="14657064" y="18566414"/>
            <a:ext cx="14337706" cy="2400657"/>
          </a:xfrm>
          <a:prstGeom prst="rect">
            <a:avLst/>
          </a:prstGeom>
          <a:noFill/>
        </p:spPr>
        <p:txBody>
          <a:bodyPr wrap="square" rtlCol="0">
            <a:spAutoFit/>
          </a:bodyPr>
          <a:lstStyle/>
          <a:p>
            <a:pPr algn="just"/>
            <a:r>
              <a:rPr lang="en-US" sz="3000" dirty="0" smtClean="0">
                <a:latin typeface="Arial"/>
                <a:cs typeface="Arial"/>
              </a:rPr>
              <a:t>Vessels </a:t>
            </a:r>
            <a:r>
              <a:rPr lang="en-US" sz="3000" dirty="0">
                <a:latin typeface="Arial"/>
                <a:cs typeface="Arial"/>
              </a:rPr>
              <a:t>were analyzed based on periods of high </a:t>
            </a:r>
            <a:r>
              <a:rPr lang="en-US" sz="3000" dirty="0" smtClean="0">
                <a:latin typeface="Arial"/>
                <a:cs typeface="Arial"/>
              </a:rPr>
              <a:t>traffic. Vessel detection was based on three observables, range, range rate, and bearing. </a:t>
            </a:r>
            <a:r>
              <a:rPr lang="en-US" sz="3000" dirty="0">
                <a:latin typeface="Arial"/>
                <a:cs typeface="Arial"/>
              </a:rPr>
              <a:t>The vessel detection data was compared against ground truth </a:t>
            </a:r>
            <a:r>
              <a:rPr lang="en-US" sz="3000" dirty="0" smtClean="0">
                <a:latin typeface="Arial"/>
                <a:cs typeface="Arial"/>
              </a:rPr>
              <a:t>AIS data. During both years, </a:t>
            </a:r>
            <a:r>
              <a:rPr lang="en-US" sz="3000" dirty="0">
                <a:latin typeface="Arial"/>
                <a:cs typeface="Arial"/>
              </a:rPr>
              <a:t>t</a:t>
            </a:r>
            <a:r>
              <a:rPr lang="en-US" sz="3000" dirty="0" smtClean="0">
                <a:latin typeface="Arial"/>
                <a:cs typeface="Arial"/>
              </a:rPr>
              <a:t>he </a:t>
            </a:r>
            <a:r>
              <a:rPr lang="en-US" sz="3000" dirty="0">
                <a:latin typeface="Arial"/>
                <a:cs typeface="Arial"/>
              </a:rPr>
              <a:t>sea ice retreated </a:t>
            </a:r>
            <a:r>
              <a:rPr lang="en-US" sz="3000" dirty="0" smtClean="0">
                <a:latin typeface="Arial"/>
                <a:cs typeface="Arial"/>
              </a:rPr>
              <a:t>late during the summer, allowing </a:t>
            </a:r>
            <a:r>
              <a:rPr lang="en-US" sz="3000" dirty="0">
                <a:latin typeface="Arial"/>
                <a:cs typeface="Arial"/>
              </a:rPr>
              <a:t>vessels to transit through Barrow Canyon until November.</a:t>
            </a:r>
          </a:p>
        </p:txBody>
      </p:sp>
      <p:sp>
        <p:nvSpPr>
          <p:cNvPr id="65" name="TextBox 64"/>
          <p:cNvSpPr txBox="1"/>
          <p:nvPr/>
        </p:nvSpPr>
        <p:spPr>
          <a:xfrm>
            <a:off x="14709811" y="20681633"/>
            <a:ext cx="14528012" cy="938719"/>
          </a:xfrm>
          <a:prstGeom prst="rect">
            <a:avLst/>
          </a:prstGeom>
          <a:noFill/>
        </p:spPr>
        <p:txBody>
          <a:bodyPr wrap="square" rtlCol="0">
            <a:spAutoFit/>
          </a:bodyPr>
          <a:lstStyle/>
          <a:p>
            <a:pPr algn="ctr"/>
            <a:r>
              <a:rPr lang="en-US" sz="5500" u="sng" dirty="0" smtClean="0">
                <a:latin typeface="Arial"/>
                <a:cs typeface="Arial"/>
              </a:rPr>
              <a:t>Summer – Fall 2012</a:t>
            </a:r>
            <a:endParaRPr lang="en-US" sz="5500" u="sng" dirty="0">
              <a:latin typeface="Arial"/>
              <a:cs typeface="Arial"/>
            </a:endParaRPr>
          </a:p>
        </p:txBody>
      </p:sp>
      <p:sp>
        <p:nvSpPr>
          <p:cNvPr id="66" name="TextBox 65"/>
          <p:cNvSpPr txBox="1"/>
          <p:nvPr/>
        </p:nvSpPr>
        <p:spPr>
          <a:xfrm>
            <a:off x="29494688" y="3993135"/>
            <a:ext cx="13310880" cy="938719"/>
          </a:xfrm>
          <a:prstGeom prst="rect">
            <a:avLst/>
          </a:prstGeom>
          <a:noFill/>
        </p:spPr>
        <p:txBody>
          <a:bodyPr wrap="square" rtlCol="0">
            <a:spAutoFit/>
          </a:bodyPr>
          <a:lstStyle/>
          <a:p>
            <a:pPr algn="ctr"/>
            <a:r>
              <a:rPr lang="en-US" sz="5500" u="sng" dirty="0" smtClean="0">
                <a:latin typeface="Arial"/>
                <a:cs typeface="Arial"/>
              </a:rPr>
              <a:t>Summer – Fall 2013</a:t>
            </a:r>
            <a:endParaRPr lang="en-US" sz="5500" u="sng" dirty="0">
              <a:latin typeface="Arial"/>
              <a:cs typeface="Arial"/>
            </a:endParaRPr>
          </a:p>
        </p:txBody>
      </p:sp>
      <p:grpSp>
        <p:nvGrpSpPr>
          <p:cNvPr id="20" name="Group 19"/>
          <p:cNvGrpSpPr>
            <a:grpSpLocks noChangeAspect="1"/>
          </p:cNvGrpSpPr>
          <p:nvPr/>
        </p:nvGrpSpPr>
        <p:grpSpPr>
          <a:xfrm>
            <a:off x="349125" y="19472088"/>
            <a:ext cx="13630126" cy="5243030"/>
            <a:chOff x="4269273" y="17799577"/>
            <a:chExt cx="8195748" cy="3140330"/>
          </a:xfrm>
        </p:grpSpPr>
        <p:pic>
          <p:nvPicPr>
            <p:cNvPr id="19" name="Picture 18" descr="AIS_plot.png"/>
            <p:cNvPicPr>
              <a:picLocks noChangeAspect="1"/>
            </p:cNvPicPr>
            <p:nvPr/>
          </p:nvPicPr>
          <p:blipFill>
            <a:blip r:embed="rId12"/>
            <a:srcRect t="29167" b="26390"/>
            <a:stretch>
              <a:fillRect/>
            </a:stretch>
          </p:blipFill>
          <p:spPr>
            <a:xfrm>
              <a:off x="4663293" y="17799577"/>
              <a:ext cx="7801728" cy="3140330"/>
            </a:xfrm>
            <a:prstGeom prst="rect">
              <a:avLst/>
            </a:prstGeom>
          </p:spPr>
        </p:pic>
        <p:sp>
          <p:nvSpPr>
            <p:cNvPr id="40" name="TextBox 39"/>
            <p:cNvSpPr txBox="1"/>
            <p:nvPr/>
          </p:nvSpPr>
          <p:spPr>
            <a:xfrm>
              <a:off x="4269273" y="20605410"/>
              <a:ext cx="8195747" cy="285733"/>
            </a:xfrm>
            <a:prstGeom prst="rect">
              <a:avLst/>
            </a:prstGeom>
            <a:noFill/>
          </p:spPr>
          <p:txBody>
            <a:bodyPr wrap="square" rtlCol="0">
              <a:spAutoFit/>
            </a:bodyPr>
            <a:lstStyle/>
            <a:p>
              <a:r>
                <a:rPr lang="en-US" sz="2500" b="1" dirty="0" smtClean="0">
                  <a:latin typeface="Arial"/>
                  <a:cs typeface="Arial"/>
                </a:rPr>
                <a:t>Figure 2: AIS Data from August 10</a:t>
              </a:r>
              <a:r>
                <a:rPr lang="en-US" sz="2500" b="1" baseline="30000" dirty="0" smtClean="0">
                  <a:latin typeface="Arial"/>
                  <a:cs typeface="Arial"/>
                </a:rPr>
                <a:t>th</a:t>
              </a:r>
              <a:r>
                <a:rPr lang="en-US" sz="2500" b="1" dirty="0" smtClean="0">
                  <a:latin typeface="Arial"/>
                  <a:cs typeface="Arial"/>
                </a:rPr>
                <a:t>, 2012 – September 10, 2012 </a:t>
              </a:r>
              <a:endParaRPr lang="en-US" sz="2500" b="1" dirty="0">
                <a:latin typeface="Arial"/>
                <a:cs typeface="Arial"/>
              </a:endParaRPr>
            </a:p>
          </p:txBody>
        </p:sp>
      </p:grpSp>
      <p:sp>
        <p:nvSpPr>
          <p:cNvPr id="67" name="TextBox 66"/>
          <p:cNvSpPr txBox="1"/>
          <p:nvPr/>
        </p:nvSpPr>
        <p:spPr>
          <a:xfrm>
            <a:off x="-238" y="18182647"/>
            <a:ext cx="14229741" cy="1045858"/>
          </a:xfrm>
          <a:prstGeom prst="rect">
            <a:avLst/>
          </a:prstGeom>
          <a:noFill/>
        </p:spPr>
        <p:txBody>
          <a:bodyPr wrap="square" rtlCol="0">
            <a:spAutoFit/>
          </a:bodyPr>
          <a:lstStyle/>
          <a:p>
            <a:pPr algn="ctr"/>
            <a:r>
              <a:rPr lang="en-US" sz="6500" u="sng" dirty="0" smtClean="0">
                <a:latin typeface="Arial"/>
                <a:cs typeface="Arial"/>
              </a:rPr>
              <a:t>Known Vessel Traffic in the Arctic</a:t>
            </a:r>
            <a:endParaRPr lang="en-US" sz="6500" u="sng" dirty="0">
              <a:latin typeface="Arial"/>
              <a:cs typeface="Arial"/>
            </a:endParaRPr>
          </a:p>
        </p:txBody>
      </p:sp>
      <p:grpSp>
        <p:nvGrpSpPr>
          <p:cNvPr id="38" name="Group 37"/>
          <p:cNvGrpSpPr>
            <a:grpSpLocks noChangeAspect="1"/>
          </p:cNvGrpSpPr>
          <p:nvPr/>
        </p:nvGrpSpPr>
        <p:grpSpPr>
          <a:xfrm>
            <a:off x="1004409" y="24763260"/>
            <a:ext cx="12713446" cy="5882486"/>
            <a:chOff x="349125" y="24622153"/>
            <a:chExt cx="13958152" cy="6458409"/>
          </a:xfrm>
        </p:grpSpPr>
        <p:pic>
          <p:nvPicPr>
            <p:cNvPr id="24" name="Picture 23" descr="barrowAISperDay-0Knots.png"/>
            <p:cNvPicPr>
              <a:picLocks noChangeAspect="1"/>
            </p:cNvPicPr>
            <p:nvPr/>
          </p:nvPicPr>
          <p:blipFill rotWithShape="1">
            <a:blip r:embed="rId13">
              <a:extLst>
                <a:ext uri="{28A0092B-C50C-407E-A947-70E740481C1C}">
                  <a14:useLocalDpi xmlns:a14="http://schemas.microsoft.com/office/drawing/2010/main" val="0"/>
                </a:ext>
              </a:extLst>
            </a:blip>
            <a:srcRect l="9501" t="2240" r="8116" b="5914"/>
            <a:stretch/>
          </p:blipFill>
          <p:spPr>
            <a:xfrm>
              <a:off x="349125" y="24867669"/>
              <a:ext cx="7371067" cy="6212893"/>
            </a:xfrm>
            <a:prstGeom prst="rect">
              <a:avLst/>
            </a:prstGeom>
          </p:spPr>
        </p:pic>
        <p:pic>
          <p:nvPicPr>
            <p:cNvPr id="27" name="Picture 26" descr="2013_aug-dec_BarrowAIS.png"/>
            <p:cNvPicPr>
              <a:picLocks noChangeAspect="1"/>
            </p:cNvPicPr>
            <p:nvPr/>
          </p:nvPicPr>
          <p:blipFill rotWithShape="1">
            <a:blip r:embed="rId14">
              <a:extLst>
                <a:ext uri="{28A0092B-C50C-407E-A947-70E740481C1C}">
                  <a14:useLocalDpi xmlns:a14="http://schemas.microsoft.com/office/drawing/2010/main" val="0"/>
                </a:ext>
              </a:extLst>
            </a:blip>
            <a:srcRect l="18887" t="415" r="17501" b="6527"/>
            <a:stretch/>
          </p:blipFill>
          <p:spPr>
            <a:xfrm>
              <a:off x="7719709" y="24622153"/>
              <a:ext cx="6587568" cy="6395844"/>
            </a:xfrm>
            <a:prstGeom prst="rect">
              <a:avLst/>
            </a:prstGeom>
          </p:spPr>
        </p:pic>
      </p:grpSp>
      <p:grpSp>
        <p:nvGrpSpPr>
          <p:cNvPr id="39" name="Group 38"/>
          <p:cNvGrpSpPr>
            <a:grpSpLocks noChangeAspect="1"/>
          </p:cNvGrpSpPr>
          <p:nvPr/>
        </p:nvGrpSpPr>
        <p:grpSpPr>
          <a:xfrm>
            <a:off x="14709812" y="21517243"/>
            <a:ext cx="14337706" cy="7984843"/>
            <a:chOff x="14709812" y="21082396"/>
            <a:chExt cx="14337706" cy="7984843"/>
          </a:xfrm>
        </p:grpSpPr>
        <p:grpSp>
          <p:nvGrpSpPr>
            <p:cNvPr id="70" name="Group 69"/>
            <p:cNvGrpSpPr/>
            <p:nvPr/>
          </p:nvGrpSpPr>
          <p:grpSpPr>
            <a:xfrm>
              <a:off x="14709812" y="21082396"/>
              <a:ext cx="14337706" cy="7984843"/>
              <a:chOff x="101601" y="0"/>
              <a:chExt cx="9042399" cy="6070600"/>
            </a:xfrm>
          </p:grpSpPr>
          <p:pic>
            <p:nvPicPr>
              <p:cNvPr id="71" name="Picture 70" descr="basc_Pt_Oliktok_20120910_data_vs_t.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1601" y="0"/>
                <a:ext cx="4544938" cy="6057900"/>
              </a:xfrm>
              <a:prstGeom prst="rect">
                <a:avLst/>
              </a:prstGeom>
            </p:spPr>
          </p:pic>
          <p:pic>
            <p:nvPicPr>
              <p:cNvPr id="72" name="Picture 71" descr="basc_Pt_Oliktok_20120910_map.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89534" y="0"/>
                <a:ext cx="4554466" cy="6070600"/>
              </a:xfrm>
              <a:prstGeom prst="rect">
                <a:avLst/>
              </a:prstGeom>
            </p:spPr>
          </p:pic>
        </p:grpSp>
        <p:pic>
          <p:nvPicPr>
            <p:cNvPr id="73" name="Picture 72" descr="PT.OLIKTOK.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070156" y="21841191"/>
              <a:ext cx="2935534" cy="1955800"/>
            </a:xfrm>
            <a:prstGeom prst="rect">
              <a:avLst/>
            </a:prstGeom>
            <a:ln>
              <a:solidFill>
                <a:srgbClr val="000000"/>
              </a:solidFill>
            </a:ln>
          </p:spPr>
        </p:pic>
      </p:grpSp>
      <p:sp>
        <p:nvSpPr>
          <p:cNvPr id="74" name="TextBox 73"/>
          <p:cNvSpPr txBox="1"/>
          <p:nvPr/>
        </p:nvSpPr>
        <p:spPr>
          <a:xfrm>
            <a:off x="29543412" y="18580900"/>
            <a:ext cx="13052447" cy="1092607"/>
          </a:xfrm>
          <a:prstGeom prst="rect">
            <a:avLst/>
          </a:prstGeom>
          <a:noFill/>
        </p:spPr>
        <p:txBody>
          <a:bodyPr wrap="square" rtlCol="0">
            <a:spAutoFit/>
          </a:bodyPr>
          <a:lstStyle/>
          <a:p>
            <a:pPr algn="ctr"/>
            <a:r>
              <a:rPr lang="en-US" sz="6500" u="sng" dirty="0" smtClean="0">
                <a:latin typeface="Arial"/>
                <a:cs typeface="Arial"/>
              </a:rPr>
              <a:t>Real-time Display</a:t>
            </a:r>
            <a:endParaRPr lang="en-US" sz="6500" u="sng" dirty="0">
              <a:latin typeface="Arial"/>
              <a:cs typeface="Arial"/>
            </a:endParaRPr>
          </a:p>
        </p:txBody>
      </p:sp>
      <p:pic>
        <p:nvPicPr>
          <p:cNvPr id="77" name="Picture 76" descr="AK_Site_Map_Lambert_small.png"/>
          <p:cNvPicPr>
            <a:picLocks noChangeAspect="1"/>
          </p:cNvPicPr>
          <p:nvPr/>
        </p:nvPicPr>
        <p:blipFill rotWithShape="1">
          <a:blip r:embed="rId18" cstate="email">
            <a:extLst>
              <a:ext uri="{28A0092B-C50C-407E-A947-70E740481C1C}">
                <a14:useLocalDpi xmlns:a14="http://schemas.microsoft.com/office/drawing/2010/main"/>
              </a:ext>
            </a:extLst>
          </a:blip>
          <a:srcRect l="8294" t="20748" r="8279" b="22129"/>
          <a:stretch/>
        </p:blipFill>
        <p:spPr>
          <a:xfrm>
            <a:off x="15783301" y="7414383"/>
            <a:ext cx="12085231" cy="6206161"/>
          </a:xfrm>
          <a:prstGeom prst="rect">
            <a:avLst/>
          </a:prstGeom>
        </p:spPr>
      </p:pic>
      <p:sp>
        <p:nvSpPr>
          <p:cNvPr id="78" name="Isosceles Triangle 77"/>
          <p:cNvSpPr/>
          <p:nvPr/>
        </p:nvSpPr>
        <p:spPr>
          <a:xfrm>
            <a:off x="19088783" y="12274204"/>
            <a:ext cx="453566" cy="32884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Isosceles Triangle 78"/>
          <p:cNvSpPr/>
          <p:nvPr/>
        </p:nvSpPr>
        <p:spPr>
          <a:xfrm>
            <a:off x="23300599" y="9240237"/>
            <a:ext cx="453566" cy="32884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Isosceles Triangle 87"/>
          <p:cNvSpPr/>
          <p:nvPr/>
        </p:nvSpPr>
        <p:spPr>
          <a:xfrm>
            <a:off x="24695315" y="9682472"/>
            <a:ext cx="453566" cy="32884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Isosceles Triangle 88"/>
          <p:cNvSpPr/>
          <p:nvPr/>
        </p:nvSpPr>
        <p:spPr>
          <a:xfrm>
            <a:off x="21157500" y="10578284"/>
            <a:ext cx="453566" cy="32884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17541667" y="11985731"/>
            <a:ext cx="1451411" cy="1384995"/>
          </a:xfrm>
          <a:prstGeom prst="rect">
            <a:avLst/>
          </a:prstGeom>
          <a:noFill/>
        </p:spPr>
        <p:txBody>
          <a:bodyPr wrap="square" rtlCol="0">
            <a:spAutoFit/>
          </a:bodyPr>
          <a:lstStyle/>
          <a:p>
            <a:endParaRPr lang="en-US" dirty="0"/>
          </a:p>
        </p:txBody>
      </p:sp>
      <p:sp>
        <p:nvSpPr>
          <p:cNvPr id="36" name="TextBox 35"/>
          <p:cNvSpPr txBox="1"/>
          <p:nvPr/>
        </p:nvSpPr>
        <p:spPr>
          <a:xfrm>
            <a:off x="17541667" y="11786610"/>
            <a:ext cx="1938995" cy="553998"/>
          </a:xfrm>
          <a:prstGeom prst="rect">
            <a:avLst/>
          </a:prstGeom>
          <a:noFill/>
        </p:spPr>
        <p:txBody>
          <a:bodyPr wrap="square" rtlCol="0">
            <a:spAutoFit/>
          </a:bodyPr>
          <a:lstStyle/>
          <a:p>
            <a:r>
              <a:rPr lang="en-US" sz="3000" dirty="0" smtClean="0">
                <a:solidFill>
                  <a:srgbClr val="FF0000"/>
                </a:solidFill>
                <a:latin typeface="Arial"/>
                <a:cs typeface="Arial"/>
              </a:rPr>
              <a:t>Point Lay</a:t>
            </a:r>
            <a:endParaRPr lang="en-US" sz="3000" dirty="0">
              <a:solidFill>
                <a:srgbClr val="FF0000"/>
              </a:solidFill>
              <a:latin typeface="Arial"/>
              <a:cs typeface="Arial"/>
            </a:endParaRPr>
          </a:p>
        </p:txBody>
      </p:sp>
      <p:sp>
        <p:nvSpPr>
          <p:cNvPr id="90" name="TextBox 89"/>
          <p:cNvSpPr txBox="1"/>
          <p:nvPr/>
        </p:nvSpPr>
        <p:spPr>
          <a:xfrm>
            <a:off x="19088783" y="10176420"/>
            <a:ext cx="2164422" cy="553998"/>
          </a:xfrm>
          <a:prstGeom prst="rect">
            <a:avLst/>
          </a:prstGeom>
          <a:noFill/>
        </p:spPr>
        <p:txBody>
          <a:bodyPr wrap="square" rtlCol="0">
            <a:spAutoFit/>
          </a:bodyPr>
          <a:lstStyle/>
          <a:p>
            <a:r>
              <a:rPr lang="en-US" sz="3000" dirty="0" smtClean="0">
                <a:solidFill>
                  <a:srgbClr val="FF0000"/>
                </a:solidFill>
                <a:latin typeface="Arial"/>
                <a:cs typeface="Arial"/>
              </a:rPr>
              <a:t>Wainwright</a:t>
            </a:r>
            <a:endParaRPr lang="en-US" sz="3000" dirty="0">
              <a:solidFill>
                <a:srgbClr val="FF0000"/>
              </a:solidFill>
              <a:latin typeface="Arial"/>
              <a:cs typeface="Arial"/>
            </a:endParaRPr>
          </a:p>
        </p:txBody>
      </p:sp>
      <p:sp>
        <p:nvSpPr>
          <p:cNvPr id="91" name="TextBox 90"/>
          <p:cNvSpPr txBox="1"/>
          <p:nvPr/>
        </p:nvSpPr>
        <p:spPr>
          <a:xfrm>
            <a:off x="21157500" y="8655980"/>
            <a:ext cx="2504597" cy="553998"/>
          </a:xfrm>
          <a:prstGeom prst="rect">
            <a:avLst/>
          </a:prstGeom>
          <a:noFill/>
        </p:spPr>
        <p:txBody>
          <a:bodyPr wrap="square" rtlCol="0">
            <a:spAutoFit/>
          </a:bodyPr>
          <a:lstStyle/>
          <a:p>
            <a:r>
              <a:rPr lang="en-US" sz="3000" dirty="0" smtClean="0">
                <a:solidFill>
                  <a:srgbClr val="FF0000"/>
                </a:solidFill>
                <a:latin typeface="Arial"/>
                <a:cs typeface="Arial"/>
              </a:rPr>
              <a:t>Point Barrow</a:t>
            </a:r>
            <a:endParaRPr lang="en-US" sz="3000" dirty="0">
              <a:solidFill>
                <a:srgbClr val="FF0000"/>
              </a:solidFill>
              <a:latin typeface="Arial"/>
              <a:cs typeface="Arial"/>
            </a:endParaRPr>
          </a:p>
        </p:txBody>
      </p:sp>
      <p:sp>
        <p:nvSpPr>
          <p:cNvPr id="92" name="TextBox 91"/>
          <p:cNvSpPr txBox="1"/>
          <p:nvPr/>
        </p:nvSpPr>
        <p:spPr>
          <a:xfrm>
            <a:off x="24379176" y="9128474"/>
            <a:ext cx="3489356" cy="553998"/>
          </a:xfrm>
          <a:prstGeom prst="rect">
            <a:avLst/>
          </a:prstGeom>
          <a:noFill/>
        </p:spPr>
        <p:txBody>
          <a:bodyPr wrap="square" rtlCol="0">
            <a:spAutoFit/>
          </a:bodyPr>
          <a:lstStyle/>
          <a:p>
            <a:r>
              <a:rPr lang="en-US" sz="3000" dirty="0" smtClean="0">
                <a:solidFill>
                  <a:srgbClr val="FF0000"/>
                </a:solidFill>
                <a:latin typeface="Arial"/>
                <a:cs typeface="Arial"/>
              </a:rPr>
              <a:t>Cape Simpson</a:t>
            </a:r>
            <a:endParaRPr lang="en-US" sz="3000" dirty="0">
              <a:solidFill>
                <a:srgbClr val="FF0000"/>
              </a:solidFill>
              <a:latin typeface="Arial"/>
              <a:cs typeface="Arial"/>
            </a:endParaRPr>
          </a:p>
        </p:txBody>
      </p:sp>
      <p:grpSp>
        <p:nvGrpSpPr>
          <p:cNvPr id="41" name="Group 40"/>
          <p:cNvGrpSpPr/>
          <p:nvPr/>
        </p:nvGrpSpPr>
        <p:grpSpPr>
          <a:xfrm>
            <a:off x="29543412" y="6924481"/>
            <a:ext cx="13048177" cy="6213984"/>
            <a:chOff x="29496823" y="6462088"/>
            <a:chExt cx="13308745" cy="6213984"/>
          </a:xfrm>
        </p:grpSpPr>
        <p:pic>
          <p:nvPicPr>
            <p:cNvPr id="93" name="Shape 63"/>
            <p:cNvPicPr preferRelativeResize="0">
              <a:picLocks noChangeAspect="1"/>
            </p:cNvPicPr>
            <p:nvPr/>
          </p:nvPicPr>
          <p:blipFill rotWithShape="1">
            <a:blip r:embed="rId19"/>
            <a:srcRect l="9992" t="2915" r="11307" b="3123"/>
            <a:stretch/>
          </p:blipFill>
          <p:spPr>
            <a:xfrm>
              <a:off x="29496823" y="6462088"/>
              <a:ext cx="6735455" cy="6213984"/>
            </a:xfrm>
            <a:prstGeom prst="rect">
              <a:avLst/>
            </a:prstGeom>
            <a:noFill/>
            <a:ln>
              <a:noFill/>
            </a:ln>
          </p:spPr>
        </p:pic>
        <p:pic>
          <p:nvPicPr>
            <p:cNvPr id="37" name="Picture 36" descr="pepper_PBRW_20130917T010000-20130918T010000.png"/>
            <p:cNvPicPr>
              <a:picLocks noChangeAspect="1"/>
            </p:cNvPicPr>
            <p:nvPr/>
          </p:nvPicPr>
          <p:blipFill rotWithShape="1">
            <a:blip r:embed="rId20">
              <a:extLst>
                <a:ext uri="{28A0092B-C50C-407E-A947-70E740481C1C}">
                  <a14:useLocalDpi xmlns:a14="http://schemas.microsoft.com/office/drawing/2010/main" val="0"/>
                </a:ext>
              </a:extLst>
            </a:blip>
            <a:srcRect l="8326" t="1828" r="8910" b="8885"/>
            <a:stretch/>
          </p:blipFill>
          <p:spPr>
            <a:xfrm>
              <a:off x="36232278" y="6483405"/>
              <a:ext cx="6573290" cy="6169295"/>
            </a:xfrm>
            <a:prstGeom prst="rect">
              <a:avLst/>
            </a:prstGeom>
          </p:spPr>
        </p:pic>
      </p:grpSp>
      <p:sp>
        <p:nvSpPr>
          <p:cNvPr id="94" name="TextBox 93"/>
          <p:cNvSpPr txBox="1"/>
          <p:nvPr/>
        </p:nvSpPr>
        <p:spPr>
          <a:xfrm>
            <a:off x="349127" y="30645746"/>
            <a:ext cx="13630124" cy="1631216"/>
          </a:xfrm>
          <a:prstGeom prst="rect">
            <a:avLst/>
          </a:prstGeom>
          <a:noFill/>
        </p:spPr>
        <p:txBody>
          <a:bodyPr wrap="square" rtlCol="0">
            <a:spAutoFit/>
          </a:bodyPr>
          <a:lstStyle/>
          <a:p>
            <a:r>
              <a:rPr lang="en-US" sz="2500" b="1" dirty="0" smtClean="0">
                <a:latin typeface="Arial"/>
                <a:cs typeface="Arial"/>
              </a:rPr>
              <a:t>Figure 3: AIS Data from </a:t>
            </a:r>
            <a:r>
              <a:rPr lang="en-US" sz="2500" b="1" dirty="0" smtClean="0">
                <a:latin typeface="Arial"/>
                <a:cs typeface="Arial"/>
              </a:rPr>
              <a:t>August </a:t>
            </a:r>
            <a:r>
              <a:rPr lang="en-US" sz="2500" b="1" dirty="0" smtClean="0">
                <a:latin typeface="Arial"/>
                <a:cs typeface="Arial"/>
              </a:rPr>
              <a:t>– </a:t>
            </a:r>
            <a:r>
              <a:rPr lang="en-US" sz="2500" b="1" dirty="0" smtClean="0">
                <a:latin typeface="Arial"/>
                <a:cs typeface="Arial"/>
              </a:rPr>
              <a:t>December</a:t>
            </a:r>
            <a:r>
              <a:rPr lang="en-US" sz="2500" b="1" dirty="0" smtClean="0">
                <a:latin typeface="Arial"/>
                <a:cs typeface="Arial"/>
              </a:rPr>
              <a:t> 2013. </a:t>
            </a:r>
            <a:r>
              <a:rPr lang="en-US" sz="2500" dirty="0" smtClean="0">
                <a:latin typeface="Arial"/>
                <a:cs typeface="Arial"/>
              </a:rPr>
              <a:t>Figure B shows the activity of vessels through time. Vessel activity picked up in mid-August and decreased in mid-September. Figure B shows the prevalence of ships at specific locations on a map</a:t>
            </a:r>
          </a:p>
          <a:p>
            <a:r>
              <a:rPr lang="en-US" sz="2500" b="1" dirty="0" smtClean="0">
                <a:latin typeface="Arial"/>
                <a:cs typeface="Arial"/>
              </a:rPr>
              <a:t> </a:t>
            </a:r>
            <a:endParaRPr lang="en-US" sz="2500" b="1" dirty="0">
              <a:latin typeface="Arial"/>
              <a:cs typeface="Arial"/>
            </a:endParaRPr>
          </a:p>
        </p:txBody>
      </p:sp>
      <p:sp>
        <p:nvSpPr>
          <p:cNvPr id="6" name="TextBox 5"/>
          <p:cNvSpPr txBox="1"/>
          <p:nvPr/>
        </p:nvSpPr>
        <p:spPr>
          <a:xfrm>
            <a:off x="14422179" y="29246854"/>
            <a:ext cx="14625339" cy="477054"/>
          </a:xfrm>
          <a:prstGeom prst="rect">
            <a:avLst/>
          </a:prstGeom>
          <a:noFill/>
        </p:spPr>
        <p:txBody>
          <a:bodyPr wrap="square" rtlCol="0">
            <a:spAutoFit/>
          </a:bodyPr>
          <a:lstStyle/>
          <a:p>
            <a:r>
              <a:rPr lang="en-US" sz="2500" b="1" dirty="0" smtClean="0">
                <a:latin typeface="Arial"/>
                <a:cs typeface="Arial"/>
              </a:rPr>
              <a:t>Figure 5: PeakPicker data compared to the GPS track of the tugboat, Point </a:t>
            </a:r>
            <a:r>
              <a:rPr lang="en-US" sz="2500" b="1" dirty="0" smtClean="0">
                <a:latin typeface="Arial"/>
                <a:cs typeface="Arial"/>
              </a:rPr>
              <a:t>Oliktok</a:t>
            </a:r>
            <a:r>
              <a:rPr lang="en-US" sz="2500" b="1" dirty="0" smtClean="0">
                <a:latin typeface="Arial"/>
                <a:cs typeface="Arial"/>
              </a:rPr>
              <a:t>. </a:t>
            </a:r>
            <a:r>
              <a:rPr lang="en-US" sz="2500" dirty="0" smtClean="0">
                <a:latin typeface="Arial"/>
                <a:cs typeface="Arial"/>
              </a:rPr>
              <a:t> </a:t>
            </a:r>
            <a:r>
              <a:rPr lang="en-US" sz="2500" b="1" dirty="0" smtClean="0">
                <a:latin typeface="Arial"/>
                <a:cs typeface="Arial"/>
              </a:rPr>
              <a:t>  </a:t>
            </a:r>
            <a:endParaRPr lang="en-US" sz="2500" b="1" dirty="0">
              <a:latin typeface="Arial"/>
              <a:cs typeface="Arial"/>
            </a:endParaRPr>
          </a:p>
        </p:txBody>
      </p:sp>
      <p:sp>
        <p:nvSpPr>
          <p:cNvPr id="97" name="TextBox 96"/>
          <p:cNvSpPr txBox="1"/>
          <p:nvPr/>
        </p:nvSpPr>
        <p:spPr>
          <a:xfrm>
            <a:off x="29659942" y="5089926"/>
            <a:ext cx="12974108" cy="1477328"/>
          </a:xfrm>
          <a:prstGeom prst="rect">
            <a:avLst/>
          </a:prstGeom>
          <a:noFill/>
        </p:spPr>
        <p:txBody>
          <a:bodyPr wrap="square" rtlCol="0">
            <a:spAutoFit/>
          </a:bodyPr>
          <a:lstStyle/>
          <a:p>
            <a:pPr algn="just"/>
            <a:r>
              <a:rPr lang="en-US" sz="3000" dirty="0" smtClean="0">
                <a:latin typeface="Arial"/>
                <a:cs typeface="Arial"/>
              </a:rPr>
              <a:t>Thirty-two vessels were analyzed as part of our study. </a:t>
            </a:r>
            <a:r>
              <a:rPr lang="en-US" sz="3000" dirty="0" smtClean="0">
                <a:latin typeface="Arial"/>
                <a:cs typeface="Arial"/>
              </a:rPr>
              <a:t>Detected vessel sizes </a:t>
            </a:r>
            <a:r>
              <a:rPr lang="en-US" sz="3000" dirty="0" smtClean="0">
                <a:latin typeface="Arial"/>
                <a:cs typeface="Arial"/>
              </a:rPr>
              <a:t>ranged from 19m to 190m in length. Approximately 70% of the </a:t>
            </a:r>
            <a:r>
              <a:rPr lang="en-US" sz="3000" dirty="0" smtClean="0">
                <a:latin typeface="Arial"/>
                <a:cs typeface="Arial"/>
              </a:rPr>
              <a:t>vessels in </a:t>
            </a:r>
            <a:r>
              <a:rPr lang="en-US" sz="3000" dirty="0" smtClean="0">
                <a:latin typeface="Arial"/>
                <a:cs typeface="Arial"/>
              </a:rPr>
              <a:t>site of </a:t>
            </a:r>
            <a:r>
              <a:rPr lang="en-US" sz="3000" smtClean="0">
                <a:latin typeface="Arial"/>
                <a:cs typeface="Arial"/>
              </a:rPr>
              <a:t>the </a:t>
            </a:r>
            <a:r>
              <a:rPr lang="en-US" sz="3000" smtClean="0">
                <a:latin typeface="Arial"/>
                <a:cs typeface="Arial"/>
              </a:rPr>
              <a:t>radar</a:t>
            </a:r>
            <a:r>
              <a:rPr lang="en-US" sz="3000">
                <a:latin typeface="Arial"/>
                <a:cs typeface="Arial"/>
              </a:rPr>
              <a:t> </a:t>
            </a:r>
            <a:r>
              <a:rPr lang="en-US" sz="3000" smtClean="0">
                <a:latin typeface="Arial"/>
                <a:cs typeface="Arial"/>
              </a:rPr>
              <a:t>were </a:t>
            </a:r>
            <a:r>
              <a:rPr lang="en-US" sz="3000" dirty="0" smtClean="0">
                <a:latin typeface="Arial"/>
                <a:cs typeface="Arial"/>
              </a:rPr>
              <a:t>detected by the HF Radar.</a:t>
            </a:r>
            <a:endParaRPr lang="en-US" sz="3000" dirty="0">
              <a:latin typeface="Arial"/>
              <a:cs typeface="Arial"/>
            </a:endParaRPr>
          </a:p>
        </p:txBody>
      </p:sp>
      <p:sp>
        <p:nvSpPr>
          <p:cNvPr id="98" name="TextBox 97"/>
          <p:cNvSpPr txBox="1"/>
          <p:nvPr/>
        </p:nvSpPr>
        <p:spPr>
          <a:xfrm>
            <a:off x="29543412" y="13968144"/>
            <a:ext cx="12974108" cy="5170646"/>
          </a:xfrm>
          <a:prstGeom prst="rect">
            <a:avLst/>
          </a:prstGeom>
          <a:noFill/>
        </p:spPr>
        <p:txBody>
          <a:bodyPr wrap="square" rtlCol="0">
            <a:spAutoFit/>
          </a:bodyPr>
          <a:lstStyle/>
          <a:p>
            <a:pPr algn="just"/>
            <a:r>
              <a:rPr lang="en-US" sz="3000" dirty="0" smtClean="0">
                <a:latin typeface="Arial"/>
                <a:cs typeface="Arial"/>
              </a:rPr>
              <a:t>One excellent example that showed the benefits of the real-time dual use capability of the SeaSonde HF Radar was the vessel, </a:t>
            </a:r>
            <a:r>
              <a:rPr lang="en-US" sz="3000" dirty="0" smtClean="0">
                <a:latin typeface="Arial"/>
                <a:cs typeface="Arial"/>
              </a:rPr>
              <a:t>Nunaniq</a:t>
            </a:r>
            <a:r>
              <a:rPr lang="en-US" sz="3000" dirty="0" smtClean="0">
                <a:latin typeface="Arial"/>
                <a:cs typeface="Arial"/>
              </a:rPr>
              <a:t>. In figure 6B, the AIS of the </a:t>
            </a:r>
            <a:r>
              <a:rPr lang="en-US" sz="3000" dirty="0" smtClean="0">
                <a:latin typeface="Arial"/>
                <a:cs typeface="Arial"/>
              </a:rPr>
              <a:t>Nunaniq</a:t>
            </a:r>
            <a:r>
              <a:rPr lang="en-US" sz="3000" dirty="0" smtClean="0">
                <a:latin typeface="Arial"/>
                <a:cs typeface="Arial"/>
              </a:rPr>
              <a:t> was either not picked up or turned off about 20 km from the receiver. The PBRW radar system was able to detect the vessel out to approximately 90km, well beyond the distance where the AIS lost communication with the </a:t>
            </a:r>
            <a:r>
              <a:rPr lang="en-US" sz="3000" dirty="0">
                <a:latin typeface="Arial"/>
                <a:cs typeface="Arial"/>
              </a:rPr>
              <a:t>vessel. </a:t>
            </a:r>
            <a:endParaRPr lang="en-US" sz="3000" dirty="0" smtClean="0">
              <a:latin typeface="Arial"/>
              <a:cs typeface="Arial"/>
            </a:endParaRPr>
          </a:p>
          <a:p>
            <a:pPr algn="just"/>
            <a:endParaRPr lang="en-US" sz="3000" dirty="0">
              <a:latin typeface="Arial"/>
              <a:cs typeface="Arial"/>
            </a:endParaRPr>
          </a:p>
          <a:p>
            <a:pPr algn="just"/>
            <a:r>
              <a:rPr lang="en-US" sz="3000" dirty="0" smtClean="0">
                <a:latin typeface="Arial"/>
                <a:cs typeface="Arial"/>
              </a:rPr>
              <a:t>The </a:t>
            </a:r>
            <a:r>
              <a:rPr lang="en-US" sz="3000" dirty="0">
                <a:latin typeface="Arial"/>
                <a:cs typeface="Arial"/>
              </a:rPr>
              <a:t>real-time dual use capability of the SeaSonde HF radar provides an ability to assess environmental security and shipping activity in a manner that reduces risk and enhances response.</a:t>
            </a:r>
            <a:endParaRPr lang="en-US" sz="3000" dirty="0"/>
          </a:p>
          <a:p>
            <a:pPr algn="just"/>
            <a:endParaRPr lang="en-US" sz="3000" dirty="0">
              <a:latin typeface="Arial"/>
              <a:cs typeface="Arial"/>
            </a:endParaRPr>
          </a:p>
        </p:txBody>
      </p:sp>
      <p:sp>
        <p:nvSpPr>
          <p:cNvPr id="99" name="TextBox 98"/>
          <p:cNvSpPr txBox="1"/>
          <p:nvPr/>
        </p:nvSpPr>
        <p:spPr>
          <a:xfrm>
            <a:off x="29570892" y="13389017"/>
            <a:ext cx="14625339" cy="523220"/>
          </a:xfrm>
          <a:prstGeom prst="rect">
            <a:avLst/>
          </a:prstGeom>
          <a:noFill/>
        </p:spPr>
        <p:txBody>
          <a:bodyPr wrap="square" rtlCol="0">
            <a:spAutoFit/>
          </a:bodyPr>
          <a:lstStyle/>
          <a:p>
            <a:r>
              <a:rPr lang="en-US" sz="2500" b="1" dirty="0" smtClean="0">
                <a:latin typeface="Arial"/>
                <a:cs typeface="Arial"/>
              </a:rPr>
              <a:t>Figure 6: PeakPicker data compared to the GPS track of the tugboat</a:t>
            </a:r>
            <a:r>
              <a:rPr lang="en-US" sz="2500" b="1" dirty="0" smtClean="0">
                <a:latin typeface="Arial"/>
                <a:cs typeface="Arial"/>
              </a:rPr>
              <a:t>, </a:t>
            </a:r>
            <a:r>
              <a:rPr lang="en-US" sz="2800" b="1" dirty="0" err="1">
                <a:latin typeface="Arial"/>
                <a:cs typeface="Arial"/>
              </a:rPr>
              <a:t>Nunaniq</a:t>
            </a:r>
            <a:r>
              <a:rPr lang="en-US" sz="2500" b="1" dirty="0" smtClean="0">
                <a:latin typeface="Arial"/>
                <a:cs typeface="Arial"/>
              </a:rPr>
              <a:t>.    </a:t>
            </a:r>
            <a:endParaRPr lang="en-US" sz="2500" b="1" dirty="0">
              <a:latin typeface="Arial"/>
              <a:cs typeface="Arial"/>
            </a:endParaRPr>
          </a:p>
        </p:txBody>
      </p:sp>
      <p:sp>
        <p:nvSpPr>
          <p:cNvPr id="100" name="TextBox 99"/>
          <p:cNvSpPr txBox="1"/>
          <p:nvPr/>
        </p:nvSpPr>
        <p:spPr>
          <a:xfrm>
            <a:off x="14864169" y="13268806"/>
            <a:ext cx="14625339" cy="477054"/>
          </a:xfrm>
          <a:prstGeom prst="rect">
            <a:avLst/>
          </a:prstGeom>
          <a:noFill/>
        </p:spPr>
        <p:txBody>
          <a:bodyPr wrap="square" rtlCol="0">
            <a:spAutoFit/>
          </a:bodyPr>
          <a:lstStyle/>
          <a:p>
            <a:r>
              <a:rPr lang="en-US" sz="2500" b="1" dirty="0" smtClean="0">
                <a:latin typeface="Arial"/>
                <a:cs typeface="Arial"/>
              </a:rPr>
              <a:t>Figure 4: Locations of all the UAF SeaSonde systems. </a:t>
            </a:r>
            <a:r>
              <a:rPr lang="en-US" sz="2500" dirty="0" smtClean="0">
                <a:latin typeface="Arial"/>
                <a:cs typeface="Arial"/>
              </a:rPr>
              <a:t> </a:t>
            </a:r>
            <a:r>
              <a:rPr lang="en-US" sz="2500" b="1" dirty="0" smtClean="0">
                <a:latin typeface="Arial"/>
                <a:cs typeface="Arial"/>
              </a:rPr>
              <a:t>  </a:t>
            </a:r>
            <a:endParaRPr lang="en-US" sz="2500" b="1" dirty="0">
              <a:latin typeface="Arial"/>
              <a:cs typeface="Arial"/>
            </a:endParaRPr>
          </a:p>
        </p:txBody>
      </p:sp>
      <p:sp>
        <p:nvSpPr>
          <p:cNvPr id="42" name="TextBox 41"/>
          <p:cNvSpPr txBox="1"/>
          <p:nvPr/>
        </p:nvSpPr>
        <p:spPr>
          <a:xfrm>
            <a:off x="700254" y="30285952"/>
            <a:ext cx="460112" cy="400110"/>
          </a:xfrm>
          <a:prstGeom prst="rect">
            <a:avLst/>
          </a:prstGeom>
          <a:noFill/>
        </p:spPr>
        <p:txBody>
          <a:bodyPr wrap="square" rtlCol="0">
            <a:spAutoFit/>
          </a:bodyPr>
          <a:lstStyle/>
          <a:p>
            <a:r>
              <a:rPr lang="en-US" sz="2000" dirty="0" smtClean="0"/>
              <a:t>A.</a:t>
            </a:r>
            <a:endParaRPr lang="en-US" dirty="0"/>
          </a:p>
        </p:txBody>
      </p:sp>
      <p:sp>
        <p:nvSpPr>
          <p:cNvPr id="101" name="TextBox 100"/>
          <p:cNvSpPr txBox="1"/>
          <p:nvPr/>
        </p:nvSpPr>
        <p:spPr>
          <a:xfrm>
            <a:off x="7947784" y="30285952"/>
            <a:ext cx="460112" cy="400110"/>
          </a:xfrm>
          <a:prstGeom prst="rect">
            <a:avLst/>
          </a:prstGeom>
          <a:noFill/>
        </p:spPr>
        <p:txBody>
          <a:bodyPr wrap="square" rtlCol="0">
            <a:spAutoFit/>
          </a:bodyPr>
          <a:lstStyle/>
          <a:p>
            <a:r>
              <a:rPr lang="en-US" sz="2000" dirty="0"/>
              <a:t>B</a:t>
            </a:r>
            <a:r>
              <a:rPr lang="en-US" sz="2000" dirty="0" smtClean="0"/>
              <a:t>.</a:t>
            </a:r>
            <a:endParaRPr lang="en-US" dirty="0"/>
          </a:p>
        </p:txBody>
      </p:sp>
      <p:sp>
        <p:nvSpPr>
          <p:cNvPr id="102" name="TextBox 101"/>
          <p:cNvSpPr txBox="1"/>
          <p:nvPr/>
        </p:nvSpPr>
        <p:spPr>
          <a:xfrm>
            <a:off x="616069" y="16374802"/>
            <a:ext cx="460112" cy="400110"/>
          </a:xfrm>
          <a:prstGeom prst="rect">
            <a:avLst/>
          </a:prstGeom>
          <a:noFill/>
        </p:spPr>
        <p:txBody>
          <a:bodyPr wrap="square" rtlCol="0">
            <a:spAutoFit/>
          </a:bodyPr>
          <a:lstStyle/>
          <a:p>
            <a:r>
              <a:rPr lang="en-US" sz="2000" dirty="0" smtClean="0"/>
              <a:t>A.</a:t>
            </a:r>
            <a:endParaRPr lang="en-US" dirty="0"/>
          </a:p>
        </p:txBody>
      </p:sp>
      <p:sp>
        <p:nvSpPr>
          <p:cNvPr id="103" name="TextBox 102"/>
          <p:cNvSpPr txBox="1"/>
          <p:nvPr/>
        </p:nvSpPr>
        <p:spPr>
          <a:xfrm>
            <a:off x="8683390" y="16362844"/>
            <a:ext cx="460112" cy="400110"/>
          </a:xfrm>
          <a:prstGeom prst="rect">
            <a:avLst/>
          </a:prstGeom>
          <a:noFill/>
        </p:spPr>
        <p:txBody>
          <a:bodyPr wrap="square" rtlCol="0">
            <a:spAutoFit/>
          </a:bodyPr>
          <a:lstStyle/>
          <a:p>
            <a:r>
              <a:rPr lang="en-US" sz="2000" dirty="0"/>
              <a:t>B</a:t>
            </a:r>
            <a:r>
              <a:rPr lang="en-US" sz="2000" dirty="0" smtClean="0"/>
              <a:t>.</a:t>
            </a:r>
            <a:endParaRPr lang="en-US" dirty="0"/>
          </a:p>
        </p:txBody>
      </p:sp>
      <p:sp>
        <p:nvSpPr>
          <p:cNvPr id="43" name="Donut 42"/>
          <p:cNvSpPr/>
          <p:nvPr/>
        </p:nvSpPr>
        <p:spPr>
          <a:xfrm>
            <a:off x="37607661" y="8367381"/>
            <a:ext cx="621792" cy="436545"/>
          </a:xfrm>
          <a:prstGeom prst="donut">
            <a:avLst/>
          </a:prstGeom>
          <a:solidFill>
            <a:srgbClr val="FF0000"/>
          </a:solidFill>
          <a:ln w="3175" cmpd="sng">
            <a:solidFill>
              <a:srgbClr val="FF0000"/>
            </a:solidFill>
          </a:ln>
          <a:effectLst>
            <a:outerShdw blurRad="40000" dist="23000" dir="5400000" sx="95000" sy="9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6" name="Donut 105"/>
          <p:cNvSpPr/>
          <p:nvPr/>
        </p:nvSpPr>
        <p:spPr>
          <a:xfrm>
            <a:off x="31086978" y="8651526"/>
            <a:ext cx="1838682" cy="436545"/>
          </a:xfrm>
          <a:prstGeom prst="donut">
            <a:avLst/>
          </a:prstGeom>
          <a:solidFill>
            <a:srgbClr val="FF0000"/>
          </a:solidFill>
          <a:ln w="3175" cmpd="sng">
            <a:solidFill>
              <a:srgbClr val="FF0000"/>
            </a:solidFill>
          </a:ln>
          <a:effectLst>
            <a:outerShdw blurRad="40000" dist="23000" dir="5400000" sx="95000" sy="9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49" name="Straight Arrow Connector 48"/>
          <p:cNvCxnSpPr/>
          <p:nvPr/>
        </p:nvCxnSpPr>
        <p:spPr>
          <a:xfrm flipH="1" flipV="1">
            <a:off x="39304177" y="8567888"/>
            <a:ext cx="284332" cy="2360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flipV="1">
            <a:off x="40351423" y="7677736"/>
            <a:ext cx="284332" cy="2360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9659942" y="12915038"/>
            <a:ext cx="460112" cy="400110"/>
          </a:xfrm>
          <a:prstGeom prst="rect">
            <a:avLst/>
          </a:prstGeom>
          <a:noFill/>
        </p:spPr>
        <p:txBody>
          <a:bodyPr wrap="square" rtlCol="0">
            <a:spAutoFit/>
          </a:bodyPr>
          <a:lstStyle/>
          <a:p>
            <a:r>
              <a:rPr lang="en-US" sz="2000" dirty="0" smtClean="0"/>
              <a:t>A.</a:t>
            </a:r>
            <a:endParaRPr lang="en-US" dirty="0"/>
          </a:p>
        </p:txBody>
      </p:sp>
      <p:sp>
        <p:nvSpPr>
          <p:cNvPr id="110" name="TextBox 109"/>
          <p:cNvSpPr txBox="1"/>
          <p:nvPr/>
        </p:nvSpPr>
        <p:spPr>
          <a:xfrm>
            <a:off x="36137940" y="12970616"/>
            <a:ext cx="460112" cy="400110"/>
          </a:xfrm>
          <a:prstGeom prst="rect">
            <a:avLst/>
          </a:prstGeom>
          <a:noFill/>
        </p:spPr>
        <p:txBody>
          <a:bodyPr wrap="square" rtlCol="0">
            <a:spAutoFit/>
          </a:bodyPr>
          <a:lstStyle/>
          <a:p>
            <a:r>
              <a:rPr lang="en-US" sz="2000" dirty="0"/>
              <a:t>B</a:t>
            </a:r>
            <a:r>
              <a:rPr lang="en-US" sz="2000" dirty="0" smtClean="0"/>
              <a:t>.</a:t>
            </a:r>
            <a:endParaRPr lang="en-US" dirty="0"/>
          </a:p>
        </p:txBody>
      </p:sp>
    </p:spTree>
    <p:extLst>
      <p:ext uri="{BB962C8B-B14F-4D97-AF65-F5344CB8AC3E}">
        <p14:creationId xmlns:p14="http://schemas.microsoft.com/office/powerpoint/2010/main" val="3807852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8061</TotalTime>
  <Words>869</Words>
  <Application>Microsoft Macintosh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Real-time Vessel Detection on the North Slope of Alaska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Maritime Domain Awareness Capabilities in the Arctic: High Frequency Radar Vessel-tracking</dc:title>
  <dc:creator>Mike Smith</dc:creator>
  <cp:lastModifiedBy>Hugh Roarty</cp:lastModifiedBy>
  <cp:revision>75</cp:revision>
  <dcterms:created xsi:type="dcterms:W3CDTF">2013-04-04T14:21:21Z</dcterms:created>
  <dcterms:modified xsi:type="dcterms:W3CDTF">2014-02-28T03:10:45Z</dcterms:modified>
</cp:coreProperties>
</file>