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jpg" ContentType="image/jpeg"/>
  <Default Extension="emf" ContentType="image/x-emf"/>
  <Default Extension="m4v" ContentType="video/unknown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91" r:id="rId2"/>
    <p:sldId id="381" r:id="rId3"/>
    <p:sldId id="382" r:id="rId4"/>
    <p:sldId id="378" r:id="rId5"/>
    <p:sldId id="380" r:id="rId6"/>
    <p:sldId id="376" r:id="rId7"/>
    <p:sldId id="379" r:id="rId8"/>
    <p:sldId id="377" r:id="rId9"/>
    <p:sldId id="383" r:id="rId10"/>
    <p:sldId id="271" r:id="rId11"/>
    <p:sldId id="374" r:id="rId12"/>
    <p:sldId id="276" r:id="rId13"/>
    <p:sldId id="286" r:id="rId14"/>
    <p:sldId id="317" r:id="rId15"/>
    <p:sldId id="372" r:id="rId16"/>
    <p:sldId id="287" r:id="rId17"/>
    <p:sldId id="288" r:id="rId18"/>
    <p:sldId id="371" r:id="rId19"/>
    <p:sldId id="345" r:id="rId20"/>
    <p:sldId id="346" r:id="rId21"/>
    <p:sldId id="347" r:id="rId22"/>
    <p:sldId id="319" r:id="rId23"/>
    <p:sldId id="296" r:id="rId24"/>
    <p:sldId id="320" r:id="rId25"/>
    <p:sldId id="375" r:id="rId26"/>
    <p:sldId id="316" r:id="rId27"/>
    <p:sldId id="292" r:id="rId28"/>
    <p:sldId id="335" r:id="rId29"/>
    <p:sldId id="336" r:id="rId30"/>
    <p:sldId id="281" r:id="rId31"/>
    <p:sldId id="37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472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FECF4-5482-0344-9FEC-27813426E4B4}" type="datetimeFigureOut">
              <a:rPr lang="en-US" smtClean="0"/>
              <a:t>3/8/14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A8395-1945-0F41-956F-980AEAF75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83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A8395-1945-0F41-956F-980AEAF75B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9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3/8/14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4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3/8/14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6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3/8/14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4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EE2A-3293-B14D-A3FC-7101226E29DC}" type="datetimeFigureOut">
              <a:rPr lang="en-US" smtClean="0"/>
              <a:t>3/8/14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62F6-C868-6441-A372-8D1BB57DE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5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3/8/14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2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3/8/14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3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3/8/14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26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3/8/14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6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3/8/14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4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3/8/14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3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3/8/14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82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3/8/14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6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11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F1D6B-B33A-4E47-8A41-D7996A243813}" type="datetimeFigureOut">
              <a:rPr lang="en-US" smtClean="0"/>
              <a:t>3/8/14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3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jpeg"/><Relationship Id="rId10" Type="http://schemas.openxmlformats.org/officeDocument/2006/relationships/image" Target="../media/image17.png"/><Relationship Id="rId11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microsoft.com/office/2007/relationships/hdphoto" Target="../media/hdphoto1.wdp"/><Relationship Id="rId7" Type="http://schemas.openxmlformats.org/officeDocument/2006/relationships/image" Target="../media/image22.gif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2.gi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hyperlink" Target="http://marine.rutgers.edu/~hroarty/maracoos/radial_coverage/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hyperlink" Target="http://marine.rutgers.edu/~cevans/MARACOOS/Avg/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hyperlink" Target="http://marine.rutgers.edu/~hroarty/maracoos/radial_ts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4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HF Radar Quality Control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Hugh Roarty</a:t>
            </a:r>
          </a:p>
          <a:p>
            <a:r>
              <a:rPr lang="en-US" dirty="0" smtClean="0"/>
              <a:t>March 4,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5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153400" cy="6134098"/>
            <a:chOff x="533400" y="457200"/>
            <a:chExt cx="8153400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019800" y="266700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To seek, discover &amp; apply </a:t>
              </a:r>
              <a:br>
                <a:rPr lang="en-US" sz="1400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new knowledge &amp; understanding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of our coastal ocean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Satellites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HF-Radar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Ocean Forecast Ensemble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/>
                </a:rPr>
                <a:t>Weather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Stations</a:t>
              </a:r>
              <a:endParaRPr lang="en-US" sz="16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Population Density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Gliders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" b="7743"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Drifters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7" cstate="print"/>
            <a:srcRect l="91481" t="14414" r="1314" b="80378"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6290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te_Map_Mercator_Maracoos_v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1" t="5000" r="24923" b="5907"/>
          <a:stretch/>
        </p:blipFill>
        <p:spPr>
          <a:xfrm>
            <a:off x="0" y="0"/>
            <a:ext cx="4711700" cy="62397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33217" y="2959100"/>
            <a:ext cx="2411783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0100" y="274638"/>
            <a:ext cx="40767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MARACOOS HF RADAR NETWORK</a:t>
            </a:r>
            <a:endParaRPr lang="en-US" dirty="0"/>
          </a:p>
        </p:txBody>
      </p:sp>
      <p:pic>
        <p:nvPicPr>
          <p:cNvPr id="6" name="Picture 20" descr="ODU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46" y="4415793"/>
            <a:ext cx="1006321" cy="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unc-log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42" y="5334351"/>
            <a:ext cx="538728" cy="43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OL_redgray_on_light_l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20" y="3251200"/>
            <a:ext cx="922373" cy="404614"/>
          </a:xfrm>
          <a:prstGeom prst="rect">
            <a:avLst/>
          </a:prstGeom>
        </p:spPr>
      </p:pic>
      <p:pic>
        <p:nvPicPr>
          <p:cNvPr id="10" name="Picture 10" descr="final_randd_large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282" y="4999224"/>
            <a:ext cx="1238249" cy="34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71076"/>
              </p:ext>
            </p:extLst>
          </p:nvPr>
        </p:nvGraphicFramePr>
        <p:xfrm>
          <a:off x="4622800" y="1522279"/>
          <a:ext cx="4432300" cy="4079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08075"/>
                <a:gridCol w="1108075"/>
                <a:gridCol w="1108075"/>
                <a:gridCol w="110807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 MHz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 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 Conn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Stevens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Rutgers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Delaware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ODU/CIT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 descr="umass_dartmouth_logo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60" y="3200105"/>
            <a:ext cx="593831" cy="551448"/>
          </a:xfrm>
          <a:prstGeom prst="rect">
            <a:avLst/>
          </a:prstGeom>
        </p:spPr>
      </p:pic>
      <p:pic>
        <p:nvPicPr>
          <p:cNvPr id="14" name="Picture 17" descr="ucon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06" y="4505885"/>
            <a:ext cx="490538" cy="4918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WHOI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45" y="3822623"/>
            <a:ext cx="642260" cy="591679"/>
          </a:xfrm>
          <a:prstGeom prst="rect">
            <a:avLst/>
          </a:prstGeom>
        </p:spPr>
      </p:pic>
      <p:pic>
        <p:nvPicPr>
          <p:cNvPr id="16" name="Picture 15" descr="Stevens-Official-Color_log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17" y="5376134"/>
            <a:ext cx="926517" cy="394654"/>
          </a:xfrm>
          <a:prstGeom prst="rect">
            <a:avLst/>
          </a:prstGeom>
        </p:spPr>
      </p:pic>
      <p:pic>
        <p:nvPicPr>
          <p:cNvPr id="17" name="Picture 15" descr="uDel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86" y="3753044"/>
            <a:ext cx="521640" cy="52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ur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15" y="4891192"/>
            <a:ext cx="485120" cy="44166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6108700" y="1938338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08700" y="3808432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108700" y="4555194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08700" y="4926460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362950" y="2687638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251700" y="3808432"/>
            <a:ext cx="254000" cy="254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362950" y="4555194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362950" y="4164460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362950" y="2306638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362950" y="3084532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362950" y="3437594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362950" y="3796160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575300" y="5664200"/>
            <a:ext cx="2977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41 Stations in Total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252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 descr="marcoos_blan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0" r="21007"/>
          <a:stretch>
            <a:fillRect/>
          </a:stretch>
        </p:blipFill>
        <p:spPr bwMode="auto">
          <a:xfrm>
            <a:off x="69850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2308" name="Oval 4"/>
          <p:cNvSpPr>
            <a:spLocks noChangeArrowheads="1"/>
          </p:cNvSpPr>
          <p:nvPr/>
        </p:nvSpPr>
        <p:spPr bwMode="auto">
          <a:xfrm>
            <a:off x="771525" y="3505200"/>
            <a:ext cx="1676400" cy="2514600"/>
          </a:xfrm>
          <a:prstGeom prst="ellipse">
            <a:avLst/>
          </a:prstGeom>
          <a:solidFill>
            <a:schemeClr val="accent2">
              <a:alpha val="39999"/>
            </a:schemeClr>
          </a:solidFill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2311" name="Text Box 7"/>
          <p:cNvSpPr txBox="1">
            <a:spLocks noChangeArrowheads="1"/>
          </p:cNvSpPr>
          <p:nvPr/>
        </p:nvSpPr>
        <p:spPr bwMode="auto">
          <a:xfrm>
            <a:off x="923925" y="43434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Southern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Operator</a:t>
            </a:r>
          </a:p>
        </p:txBody>
      </p:sp>
      <p:sp>
        <p:nvSpPr>
          <p:cNvPr id="482310" name="Oval 6"/>
          <p:cNvSpPr>
            <a:spLocks noChangeArrowheads="1"/>
          </p:cNvSpPr>
          <p:nvPr/>
        </p:nvSpPr>
        <p:spPr bwMode="auto">
          <a:xfrm rot="5400000">
            <a:off x="2943225" y="342900"/>
            <a:ext cx="1676400" cy="2514600"/>
          </a:xfrm>
          <a:prstGeom prst="ellipse">
            <a:avLst/>
          </a:prstGeom>
          <a:solidFill>
            <a:srgbClr val="009900">
              <a:alpha val="39999"/>
            </a:srgbClr>
          </a:soli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2312" name="Text Box 8"/>
          <p:cNvSpPr txBox="1">
            <a:spLocks noChangeArrowheads="1"/>
          </p:cNvSpPr>
          <p:nvPr/>
        </p:nvSpPr>
        <p:spPr bwMode="auto">
          <a:xfrm>
            <a:off x="3133725" y="11430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Northern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Operator</a:t>
            </a:r>
          </a:p>
        </p:txBody>
      </p:sp>
      <p:sp>
        <p:nvSpPr>
          <p:cNvPr id="482309" name="Oval 5"/>
          <p:cNvSpPr>
            <a:spLocks noChangeArrowheads="1"/>
          </p:cNvSpPr>
          <p:nvPr/>
        </p:nvSpPr>
        <p:spPr bwMode="auto">
          <a:xfrm rot="2184547">
            <a:off x="1457325" y="1600200"/>
            <a:ext cx="1676400" cy="2514600"/>
          </a:xfrm>
          <a:prstGeom prst="ellipse">
            <a:avLst/>
          </a:prstGeom>
          <a:solidFill>
            <a:srgbClr val="FF3300">
              <a:alpha val="39999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2313" name="Text Box 9"/>
          <p:cNvSpPr txBox="1">
            <a:spLocks noChangeArrowheads="1"/>
          </p:cNvSpPr>
          <p:nvPr/>
        </p:nvSpPr>
        <p:spPr bwMode="auto">
          <a:xfrm>
            <a:off x="1609725" y="23622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Central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Operator</a:t>
            </a:r>
          </a:p>
        </p:txBody>
      </p:sp>
      <p:sp>
        <p:nvSpPr>
          <p:cNvPr id="482318" name="Rectangle 14"/>
          <p:cNvSpPr>
            <a:spLocks noGrp="1" noChangeArrowheads="1"/>
          </p:cNvSpPr>
          <p:nvPr>
            <p:ph type="title"/>
          </p:nvPr>
        </p:nvSpPr>
        <p:spPr>
          <a:xfrm>
            <a:off x="5175250" y="-139700"/>
            <a:ext cx="3625850" cy="1143000"/>
          </a:xfrm>
        </p:spPr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482319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5067300" y="857250"/>
            <a:ext cx="4076700" cy="5670550"/>
          </a:xfrm>
        </p:spPr>
        <p:txBody>
          <a:bodyPr/>
          <a:lstStyle/>
          <a:p>
            <a:r>
              <a:rPr lang="en-US" sz="2400" dirty="0"/>
              <a:t>Regional Coordinator</a:t>
            </a:r>
          </a:p>
          <a:p>
            <a:pPr algn="r">
              <a:buFontTx/>
              <a:buNone/>
            </a:pPr>
            <a:r>
              <a:rPr lang="en-US" dirty="0"/>
              <a:t>Hugh Roarty</a:t>
            </a:r>
            <a:br>
              <a:rPr lang="en-US" dirty="0"/>
            </a:br>
            <a:endParaRPr lang="en-US" dirty="0"/>
          </a:p>
          <a:p>
            <a:r>
              <a:rPr lang="en-US" sz="2400" dirty="0"/>
              <a:t>Distributed Technicians</a:t>
            </a:r>
          </a:p>
          <a:p>
            <a:pPr algn="r">
              <a:buFontTx/>
              <a:buNone/>
            </a:pPr>
            <a:r>
              <a:rPr lang="en-US" dirty="0"/>
              <a:t>Chris </a:t>
            </a:r>
            <a:r>
              <a:rPr lang="en-US" dirty="0" err="1"/>
              <a:t>Jakubiak</a:t>
            </a:r>
            <a:endParaRPr lang="en-US" dirty="0"/>
          </a:p>
          <a:p>
            <a:pPr algn="r">
              <a:buFontTx/>
              <a:buNone/>
            </a:pPr>
            <a:endParaRPr lang="en-US" sz="2000" dirty="0"/>
          </a:p>
          <a:p>
            <a:pPr algn="r">
              <a:buFontTx/>
              <a:buNone/>
            </a:pPr>
            <a:r>
              <a:rPr lang="en-US" dirty="0" smtClean="0"/>
              <a:t>Todd Fake</a:t>
            </a:r>
            <a:endParaRPr lang="en-US" dirty="0"/>
          </a:p>
          <a:p>
            <a:pPr algn="r">
              <a:buFontTx/>
              <a:buNone/>
            </a:pPr>
            <a:endParaRPr lang="en-US" sz="2000" dirty="0"/>
          </a:p>
          <a:p>
            <a:pPr algn="r">
              <a:buFontTx/>
              <a:buNone/>
            </a:pPr>
            <a:r>
              <a:rPr lang="en-US" dirty="0" smtClean="0"/>
              <a:t>Ethan Handel</a:t>
            </a:r>
            <a:endParaRPr lang="en-US" dirty="0"/>
          </a:p>
          <a:p>
            <a:pPr algn="r">
              <a:buFontTx/>
              <a:buNone/>
            </a:pPr>
            <a:endParaRPr lang="en-US" sz="2000" dirty="0"/>
          </a:p>
          <a:p>
            <a:pPr algn="r">
              <a:buFontTx/>
              <a:buNone/>
            </a:pPr>
            <a:r>
              <a:rPr lang="en-US" dirty="0"/>
              <a:t>Teresa </a:t>
            </a:r>
            <a:r>
              <a:rPr lang="en-US" dirty="0" err="1" smtClean="0"/>
              <a:t>Updyke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17" name="Picture 20" descr="ODU_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512" y="5694981"/>
            <a:ext cx="1057275" cy="5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OL_redgray_on_light_l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43" y="4991756"/>
            <a:ext cx="963612" cy="422704"/>
          </a:xfrm>
          <a:prstGeom prst="rect">
            <a:avLst/>
          </a:prstGeom>
        </p:spPr>
      </p:pic>
      <p:pic>
        <p:nvPicPr>
          <p:cNvPr id="19" name="Picture 18" descr="umass_dartmouth_log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04" y="2889250"/>
            <a:ext cx="663291" cy="615950"/>
          </a:xfrm>
          <a:prstGeom prst="rect">
            <a:avLst/>
          </a:prstGeom>
        </p:spPr>
      </p:pic>
      <p:pic>
        <p:nvPicPr>
          <p:cNvPr id="20" name="Picture 17" descr="ucon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26" y="3785722"/>
            <a:ext cx="923047" cy="9255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OOL_redgray_on_light_l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43" y="1552146"/>
            <a:ext cx="963612" cy="422704"/>
          </a:xfrm>
          <a:prstGeom prst="rect">
            <a:avLst/>
          </a:prstGeom>
        </p:spPr>
      </p:pic>
      <p:pic>
        <p:nvPicPr>
          <p:cNvPr id="2" name="Picture 1" descr="MARACOOS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421846"/>
            <a:ext cx="3371127" cy="58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9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Radial Quality control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35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229600" cy="1143000"/>
          </a:xfrm>
          <a:ln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>
                <a:latin typeface="Arial" charset="0"/>
              </a:rPr>
              <a:t>Radial Database</a:t>
            </a:r>
          </a:p>
        </p:txBody>
      </p:sp>
      <p:sp>
        <p:nvSpPr>
          <p:cNvPr id="31746" name="Content Placeholder 1"/>
          <p:cNvSpPr>
            <a:spLocks noGrp="1"/>
          </p:cNvSpPr>
          <p:nvPr>
            <p:ph idx="1"/>
          </p:nvPr>
        </p:nvSpPr>
        <p:spPr>
          <a:xfrm>
            <a:off x="5029200" y="1371600"/>
            <a:ext cx="3962400" cy="4525963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Central location to monitor region</a:t>
            </a:r>
          </a:p>
          <a:p>
            <a:r>
              <a:rPr lang="en-US">
                <a:latin typeface="Arial" charset="0"/>
              </a:rPr>
              <a:t>Automatic reprocessing of totals with new radials</a:t>
            </a:r>
          </a:p>
        </p:txBody>
      </p:sp>
      <p:pic>
        <p:nvPicPr>
          <p:cNvPr id="31747" name="Picture 2" descr="radial_databa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800600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90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2-28 at 10.21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850900"/>
            <a:ext cx="7353300" cy="53336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Weekly Site Inspections – 17 Checks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64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DLIdeal_LOVE_2013_02_08_15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5" y="88900"/>
            <a:ext cx="7985385" cy="598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0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321" r="10345"/>
          <a:stretch/>
        </p:blipFill>
        <p:spPr>
          <a:xfrm>
            <a:off x="114300" y="1409700"/>
            <a:ext cx="4360332" cy="3924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98" r="9029"/>
          <a:stretch/>
        </p:blipFill>
        <p:spPr>
          <a:xfrm>
            <a:off x="4489058" y="1435100"/>
            <a:ext cx="4553341" cy="39814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 Hour Radial Coverage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58900" y="5613400"/>
            <a:ext cx="6211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http://marine.rutgers.edu/~hroarty/maracoos/radial_coverage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84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MHz_25hr_RDLi_HOOK_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9" r="16671"/>
          <a:stretch/>
        </p:blipFill>
        <p:spPr>
          <a:xfrm>
            <a:off x="0" y="724174"/>
            <a:ext cx="4878261" cy="5308600"/>
          </a:xfrm>
          <a:prstGeom prst="rect">
            <a:avLst/>
          </a:prstGeom>
        </p:spPr>
      </p:pic>
      <p:pic>
        <p:nvPicPr>
          <p:cNvPr id="3" name="Picture 2" descr="5MHz_25hr_RDLm_HOOK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r="17539"/>
          <a:stretch/>
        </p:blipFill>
        <p:spPr>
          <a:xfrm>
            <a:off x="4248670" y="762000"/>
            <a:ext cx="4781029" cy="52961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/>
          <a:lstStyle/>
          <a:p>
            <a:r>
              <a:rPr lang="en-US" dirty="0" smtClean="0"/>
              <a:t>24 Hour Mean and Variance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66159" y="5765800"/>
            <a:ext cx="521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http://marine.rutgers.edu/~cevans/MARACOOS/Avg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263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13MHz_Radial_Plot_Color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t="4797" r="13625" b="5431"/>
          <a:stretch>
            <a:fillRect/>
          </a:stretch>
        </p:blipFill>
        <p:spPr bwMode="auto">
          <a:xfrm>
            <a:off x="3429000" y="457200"/>
            <a:ext cx="5535613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18"/>
          <p:cNvSpPr txBox="1">
            <a:spLocks noChangeArrowheads="1"/>
          </p:cNvSpPr>
          <p:nvPr/>
        </p:nvSpPr>
        <p:spPr bwMode="auto">
          <a:xfrm>
            <a:off x="0" y="838200"/>
            <a:ext cx="3200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Radial Average Bearing</a:t>
            </a:r>
          </a:p>
          <a:p>
            <a:pPr algn="ctr" eaLnBrk="1" hangingPunct="1"/>
            <a:endParaRPr lang="en-US" sz="2800" b="1"/>
          </a:p>
          <a:p>
            <a:pPr algn="ctr" eaLnBrk="1" hangingPunct="1"/>
            <a:r>
              <a:rPr lang="en-US" sz="2800" b="1"/>
              <a:t>AND</a:t>
            </a:r>
          </a:p>
          <a:p>
            <a:pPr algn="ctr" eaLnBrk="1" hangingPunct="1"/>
            <a:endParaRPr lang="en-US" sz="2800" b="1"/>
          </a:p>
          <a:p>
            <a:pPr algn="ctr" eaLnBrk="1" hangingPunct="1"/>
            <a:r>
              <a:rPr lang="en-US" sz="2800" b="1"/>
              <a:t>Comparison Between Measured and Ideal Radials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4533900" y="939800"/>
            <a:ext cx="1892300" cy="2933701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5562600" y="2387601"/>
            <a:ext cx="1308100" cy="927099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40500" y="755134"/>
            <a:ext cx="1511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Shore Parallel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92900" y="3485635"/>
            <a:ext cx="150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Shore Normal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96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600200"/>
            <a:ext cx="8813800" cy="45259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Quality Control on the National Level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Mid Atlantic Structure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Radial Quality Control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Total Quality Control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7593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BRMR_2012_RAB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5" b="6514"/>
          <a:stretch>
            <a:fillRect/>
          </a:stretch>
        </p:blipFill>
        <p:spPr bwMode="auto">
          <a:xfrm>
            <a:off x="2819400" y="1371600"/>
            <a:ext cx="614997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BPU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5817" r="23061" b="5592"/>
          <a:stretch>
            <a:fillRect/>
          </a:stretch>
        </p:blipFill>
        <p:spPr bwMode="auto">
          <a:xfrm>
            <a:off x="0" y="1524000"/>
            <a:ext cx="3263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47688" y="3587750"/>
            <a:ext cx="61595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 fontScale="77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/>
              <a:t>BRMR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1274763" y="3021013"/>
            <a:ext cx="493712" cy="81915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flipV="1">
            <a:off x="779463" y="3840163"/>
            <a:ext cx="495300" cy="81915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1274763" y="3840163"/>
            <a:ext cx="711200" cy="41275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808163" y="2952750"/>
            <a:ext cx="381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 fontScale="700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FF6600"/>
                </a:solidFill>
              </a:rPr>
              <a:t>40°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92313" y="4252913"/>
            <a:ext cx="4730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 fontScale="77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FF6600"/>
                </a:solidFill>
              </a:rPr>
              <a:t>130°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65175" y="4675188"/>
            <a:ext cx="4714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 fontScale="700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FF6600"/>
                </a:solidFill>
              </a:rPr>
              <a:t>220°</a:t>
            </a:r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latin typeface="Arial" charset="0"/>
              </a:rPr>
              <a:t>13 MHz BRMR </a:t>
            </a:r>
            <a:r>
              <a:rPr lang="en-US" dirty="0">
                <a:latin typeface="Arial" charset="0"/>
              </a:rPr>
              <a:t>Site</a:t>
            </a:r>
          </a:p>
        </p:txBody>
      </p:sp>
      <p:pic>
        <p:nvPicPr>
          <p:cNvPr id="14" name="Picture 5" descr="IMG_08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4191000"/>
            <a:ext cx="6248400" cy="833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IMG_08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2" y="307792"/>
            <a:ext cx="1480022" cy="19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30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Antenna Problem at BRNT Site</a:t>
            </a:r>
          </a:p>
        </p:txBody>
      </p:sp>
      <p:pic>
        <p:nvPicPr>
          <p:cNvPr id="26626" name="Picture 2" descr="BRNT_2012_RAB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r="7852" b="6123"/>
          <a:stretch>
            <a:fillRect/>
          </a:stretch>
        </p:blipFill>
        <p:spPr bwMode="auto">
          <a:xfrm>
            <a:off x="3048000" y="1219200"/>
            <a:ext cx="554355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3430588" y="4002088"/>
            <a:ext cx="2308225" cy="3016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Replaced Antenna June 8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495800" y="4267200"/>
            <a:ext cx="101600" cy="457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629" name="Picture 2" descr="BPU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5817" r="23061" b="5592"/>
          <a:stretch>
            <a:fillRect/>
          </a:stretch>
        </p:blipFill>
        <p:spPr bwMode="auto">
          <a:xfrm>
            <a:off x="17463" y="1676400"/>
            <a:ext cx="2976562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3"/>
          <p:cNvSpPr txBox="1">
            <a:spLocks noChangeArrowheads="1"/>
          </p:cNvSpPr>
          <p:nvPr/>
        </p:nvSpPr>
        <p:spPr bwMode="auto">
          <a:xfrm>
            <a:off x="533400" y="3200400"/>
            <a:ext cx="452438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BRNT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376363" y="2741613"/>
            <a:ext cx="450850" cy="74612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25513" y="3487738"/>
            <a:ext cx="450850" cy="74771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76363" y="3487738"/>
            <a:ext cx="649287" cy="37782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1863725" y="2679700"/>
            <a:ext cx="322263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30°</a:t>
            </a:r>
          </a:p>
        </p:txBody>
      </p:sp>
      <p:sp>
        <p:nvSpPr>
          <p:cNvPr id="26635" name="TextBox 11"/>
          <p:cNvSpPr txBox="1">
            <a:spLocks noChangeArrowheads="1"/>
          </p:cNvSpPr>
          <p:nvPr/>
        </p:nvSpPr>
        <p:spPr bwMode="auto">
          <a:xfrm>
            <a:off x="2032000" y="3865563"/>
            <a:ext cx="3984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120°</a:t>
            </a:r>
          </a:p>
        </p:txBody>
      </p:sp>
      <p:sp>
        <p:nvSpPr>
          <p:cNvPr id="26636" name="TextBox 12"/>
          <p:cNvSpPr txBox="1">
            <a:spLocks noChangeArrowheads="1"/>
          </p:cNvSpPr>
          <p:nvPr/>
        </p:nvSpPr>
        <p:spPr bwMode="auto">
          <a:xfrm>
            <a:off x="911225" y="4249738"/>
            <a:ext cx="4000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210°</a:t>
            </a:r>
          </a:p>
        </p:txBody>
      </p:sp>
    </p:spTree>
    <p:extLst>
      <p:ext uri="{BB962C8B-B14F-4D97-AF65-F5344CB8AC3E}">
        <p14:creationId xmlns:p14="http://schemas.microsoft.com/office/powerpoint/2010/main" val="360747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13MHz_Radial_Plot_Color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23955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18"/>
          <p:cNvSpPr txBox="1">
            <a:spLocks noChangeArrowheads="1"/>
          </p:cNvSpPr>
          <p:nvPr/>
        </p:nvSpPr>
        <p:spPr bwMode="auto">
          <a:xfrm>
            <a:off x="0" y="838200"/>
            <a:ext cx="3200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Average Radial Velocity</a:t>
            </a:r>
          </a:p>
          <a:p>
            <a:pPr algn="ctr" eaLnBrk="1" hangingPunct="1"/>
            <a:endParaRPr lang="en-US" sz="2800" b="1"/>
          </a:p>
        </p:txBody>
      </p:sp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304800" y="4343400"/>
            <a:ext cx="2509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RDLi_BRMR_2012_08_1300</a:t>
            </a:r>
          </a:p>
        </p:txBody>
      </p:sp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914400" y="4724400"/>
            <a:ext cx="1393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5 cm/s</a:t>
            </a:r>
          </a:p>
        </p:txBody>
      </p:sp>
      <p:pic>
        <p:nvPicPr>
          <p:cNvPr id="27653" name="Picture 8" descr="13MHz_Radial_Plot_Color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7400"/>
            <a:ext cx="23955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3048000" y="4343400"/>
            <a:ext cx="2509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RDLi_BRMR_2012_08_1400</a:t>
            </a:r>
          </a:p>
        </p:txBody>
      </p:sp>
      <p:sp>
        <p:nvSpPr>
          <p:cNvPr id="27655" name="TextBox 10"/>
          <p:cNvSpPr txBox="1">
            <a:spLocks noChangeArrowheads="1"/>
          </p:cNvSpPr>
          <p:nvPr/>
        </p:nvSpPr>
        <p:spPr bwMode="auto">
          <a:xfrm>
            <a:off x="3657600" y="4724400"/>
            <a:ext cx="1393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7 cm/s</a:t>
            </a:r>
          </a:p>
        </p:txBody>
      </p:sp>
      <p:pic>
        <p:nvPicPr>
          <p:cNvPr id="27656" name="Picture 11" descr="13MHz_Radial_Plot_Color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0"/>
            <a:ext cx="23955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Box 12"/>
          <p:cNvSpPr txBox="1">
            <a:spLocks noChangeArrowheads="1"/>
          </p:cNvSpPr>
          <p:nvPr/>
        </p:nvSpPr>
        <p:spPr bwMode="auto">
          <a:xfrm>
            <a:off x="5943600" y="4343400"/>
            <a:ext cx="2509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RDLi_BRMR_2012_08_1500</a:t>
            </a:r>
          </a:p>
        </p:txBody>
      </p:sp>
      <p:sp>
        <p:nvSpPr>
          <p:cNvPr id="27658" name="TextBox 13"/>
          <p:cNvSpPr txBox="1">
            <a:spLocks noChangeArrowheads="1"/>
          </p:cNvSpPr>
          <p:nvPr/>
        </p:nvSpPr>
        <p:spPr bwMode="auto">
          <a:xfrm>
            <a:off x="6553200" y="4724400"/>
            <a:ext cx="1620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10 cm/s</a:t>
            </a:r>
          </a:p>
        </p:txBody>
      </p:sp>
    </p:spTree>
    <p:extLst>
      <p:ext uri="{BB962C8B-B14F-4D97-AF65-F5344CB8AC3E}">
        <p14:creationId xmlns:p14="http://schemas.microsoft.com/office/powerpoint/2010/main" val="258653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g_Rad_Vel_3hr_20121119_201211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-2894"/>
            <a:ext cx="8226410" cy="61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0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g_Rad_Vel_fft_20121119_20121127_3h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3" y="152400"/>
            <a:ext cx="8009833" cy="600737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4489450" y="626533"/>
            <a:ext cx="0" cy="4872567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057650" y="5511800"/>
            <a:ext cx="0" cy="8255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318000" y="5505450"/>
            <a:ext cx="0" cy="8255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8350" y="5492750"/>
            <a:ext cx="0" cy="8255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26000" y="5499100"/>
            <a:ext cx="0" cy="8255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473200" y="4707467"/>
            <a:ext cx="6197600" cy="3386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89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897"/>
          <a:stretch/>
        </p:blipFill>
        <p:spPr>
          <a:xfrm>
            <a:off x="507999" y="0"/>
            <a:ext cx="8348133" cy="582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2900" y="5842000"/>
            <a:ext cx="5522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http://marine.rutgers.edu/~hroarty/maracoos/radial_ts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9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4. Total quality control</a:t>
            </a:r>
            <a:endParaRPr lang="en-US" dirty="0"/>
          </a:p>
        </p:txBody>
      </p:sp>
      <p:sp>
        <p:nvSpPr>
          <p:cNvPr id="30722" name="Text Placeholder 3"/>
          <p:cNvSpPr>
            <a:spLocks noGrp="1"/>
          </p:cNvSpPr>
          <p:nvPr>
            <p:ph type="body" idx="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2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460" y="1358900"/>
            <a:ext cx="4320540" cy="48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5700"/>
            <a:ext cx="4914900" cy="47950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dirty="0" smtClean="0"/>
              <a:t>24 Hour Coverage and Mean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2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740" r="6470" b="10185"/>
          <a:stretch/>
        </p:blipFill>
        <p:spPr>
          <a:xfrm>
            <a:off x="4512142" y="1333500"/>
            <a:ext cx="4492158" cy="491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788" r="16072"/>
          <a:stretch/>
        </p:blipFill>
        <p:spPr>
          <a:xfrm>
            <a:off x="0" y="1168400"/>
            <a:ext cx="4633951" cy="47498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400" y="0"/>
            <a:ext cx="8229600" cy="1143000"/>
          </a:xfrm>
        </p:spPr>
        <p:txBody>
          <a:bodyPr/>
          <a:lstStyle/>
          <a:p>
            <a:r>
              <a:rPr lang="en-US" dirty="0" smtClean="0"/>
              <a:t>Monthly Coverage and Mean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6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sequenc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8300" y="6300232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Kohut et al. (2012) Ocean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0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406900"/>
            <a:ext cx="8113713" cy="1362075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. Quality control on the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national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3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an_95th_separation_plot_UWLS_OI_v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4"/>
          <a:stretch/>
        </p:blipFill>
        <p:spPr>
          <a:xfrm>
            <a:off x="139699" y="0"/>
            <a:ext cx="8799403" cy="621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4300" y="342901"/>
            <a:ext cx="14097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Persistence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3700" y="1529835"/>
            <a:ext cx="7620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UWLS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66100" y="2406135"/>
            <a:ext cx="7620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2999268"/>
            <a:ext cx="14097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Persistence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8000" y="3336334"/>
            <a:ext cx="7620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UWLS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8300" y="3856002"/>
            <a:ext cx="7620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8161" y="389067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Separation</a:t>
            </a:r>
          </a:p>
          <a:p>
            <a:r>
              <a:rPr lang="en-US" dirty="0" smtClean="0"/>
              <a:t>Centroid of Particles and Drifter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80000" y="342901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 Separation</a:t>
            </a:r>
          </a:p>
          <a:p>
            <a:r>
              <a:rPr lang="en-US" dirty="0" smtClean="0"/>
              <a:t>Centroid of Particles and Drifter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48300" y="593090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Kohut et al. (2012) Ocean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44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ifterComparison_CapeCod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545" y="0"/>
            <a:ext cx="8316911" cy="62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9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5381"/>
          <a:stretch/>
        </p:blipFill>
        <p:spPr>
          <a:xfrm>
            <a:off x="0" y="495300"/>
            <a:ext cx="4978400" cy="86672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		2003 December</a:t>
            </a:r>
          </a:p>
          <a:p>
            <a:r>
              <a:rPr lang="en-US" dirty="0" smtClean="0"/>
              <a:t>II	2005 March</a:t>
            </a:r>
          </a:p>
          <a:p>
            <a:r>
              <a:rPr lang="en-US" dirty="0" smtClean="0"/>
              <a:t>III	2005 November</a:t>
            </a:r>
          </a:p>
          <a:p>
            <a:r>
              <a:rPr lang="en-US" dirty="0" smtClean="0"/>
              <a:t>IV	2006 June</a:t>
            </a:r>
          </a:p>
          <a:p>
            <a:r>
              <a:rPr lang="en-US" dirty="0" smtClean="0"/>
              <a:t>V	2009 November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22800" y="2243137"/>
            <a:ext cx="4038600" cy="4525963"/>
          </a:xfrm>
        </p:spPr>
        <p:txBody>
          <a:bodyPr/>
          <a:lstStyle/>
          <a:p>
            <a:r>
              <a:rPr lang="en-US" dirty="0" smtClean="0"/>
              <a:t>I 	2005 February</a:t>
            </a:r>
          </a:p>
          <a:p>
            <a:r>
              <a:rPr lang="en-US" dirty="0" smtClean="0"/>
              <a:t>II	2006 March</a:t>
            </a:r>
          </a:p>
          <a:p>
            <a:r>
              <a:rPr lang="en-US" dirty="0" smtClean="0"/>
              <a:t>III	2007 September</a:t>
            </a:r>
          </a:p>
          <a:p>
            <a:r>
              <a:rPr lang="en-US" dirty="0" smtClean="0"/>
              <a:t>IV	2009 June</a:t>
            </a:r>
          </a:p>
          <a:p>
            <a:r>
              <a:rPr lang="en-US" dirty="0" smtClean="0"/>
              <a:t>V	2011 April</a:t>
            </a:r>
          </a:p>
          <a:p>
            <a:r>
              <a:rPr lang="en-US" dirty="0" smtClean="0"/>
              <a:t>VI	2012 November</a:t>
            </a:r>
          </a:p>
          <a:p>
            <a:r>
              <a:rPr lang="en-US" dirty="0" smtClean="0"/>
              <a:t>VII	2014 March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228600"/>
            <a:ext cx="2654300" cy="145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04 at 1.59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457200"/>
            <a:ext cx="4279203" cy="5511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Screen shot 2014-03-04 at 1.59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76" y="457200"/>
            <a:ext cx="4267824" cy="5534956"/>
          </a:xfrm>
          <a:prstGeom prst="rect">
            <a:avLst/>
          </a:prstGeom>
          <a:ln w="12700" cap="sq" cmpd="sng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5803900" y="2755900"/>
            <a:ext cx="14478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20700" y="2705100"/>
            <a:ext cx="7747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8100" y="3009900"/>
            <a:ext cx="7239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2463800"/>
            <a:ext cx="9525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44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635000"/>
            <a:ext cx="4156364" cy="53721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Screen shot 2014-03-04 at 12.51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45" y="622300"/>
            <a:ext cx="4258565" cy="5486400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5118100" y="2895600"/>
            <a:ext cx="14478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23900" y="2870200"/>
            <a:ext cx="19558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46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04 at 1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457200"/>
            <a:ext cx="4103654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Screen shot 2014-03-04 at 1.55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28" y="1841500"/>
            <a:ext cx="5762372" cy="2423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83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26 US IOOS core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1600200"/>
            <a:ext cx="4279900" cy="452596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Acidity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Bathymetry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Bottom Character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Colored </a:t>
            </a:r>
            <a:r>
              <a:rPr lang="en-US" dirty="0"/>
              <a:t>Dissolved Organic </a:t>
            </a:r>
            <a:r>
              <a:rPr lang="en-US" dirty="0" smtClean="0"/>
              <a:t>Matter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Contaminants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Dissolved Nutrients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Dissolved Oxygen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Fish Abundance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Fish Species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Heat Flux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Ice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Ocean Color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Optical Properties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 startAt="14"/>
            </a:pPr>
            <a:r>
              <a:rPr lang="en-US" dirty="0"/>
              <a:t>Partial Pressure of </a:t>
            </a:r>
            <a:r>
              <a:rPr lang="en-US" dirty="0" smtClean="0"/>
              <a:t>CO2</a:t>
            </a:r>
            <a:endParaRPr lang="en-US" dirty="0"/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Pathogens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Phytoplankton Species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Salinity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Sea Level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Stream Flow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Surface Currents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Surface Waves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Temperature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Total </a:t>
            </a:r>
            <a:r>
              <a:rPr lang="en-US" dirty="0"/>
              <a:t>Suspended </a:t>
            </a:r>
            <a:r>
              <a:rPr lang="en-US" dirty="0" smtClean="0"/>
              <a:t>Matter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Wind </a:t>
            </a:r>
            <a:r>
              <a:rPr lang="en-US" dirty="0"/>
              <a:t>Speed and </a:t>
            </a:r>
            <a:r>
              <a:rPr lang="en-US" dirty="0" smtClean="0"/>
              <a:t>Direction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Zooplankton Abundance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Zooplankton </a:t>
            </a:r>
            <a:r>
              <a:rPr lang="en-US" dirty="0"/>
              <a:t>Species.</a:t>
            </a:r>
          </a:p>
          <a:p>
            <a:pPr marL="514350" indent="-514350">
              <a:buFont typeface="+mj-lt"/>
              <a:buAutoNum type="arabicPeriod" startAt="14"/>
            </a:pPr>
            <a:endParaRPr lang="en-US" dirty="0"/>
          </a:p>
          <a:p>
            <a:pPr marL="514350" indent="-514350">
              <a:buFont typeface="+mj-lt"/>
              <a:buAutoNum type="arabicPeriod" startAt="14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2819400"/>
            <a:ext cx="2438400" cy="317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60900" y="3429000"/>
            <a:ext cx="2438400" cy="317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0" y="3721100"/>
            <a:ext cx="2438400" cy="317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73600" y="4622800"/>
            <a:ext cx="3352800" cy="317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7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406900"/>
            <a:ext cx="8113713" cy="1362075"/>
          </a:xfrm>
        </p:spPr>
        <p:txBody>
          <a:bodyPr/>
          <a:lstStyle/>
          <a:p>
            <a:r>
              <a:rPr lang="en-US" dirty="0" smtClean="0"/>
              <a:t>2. MARACOOS HF Radar Network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4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2876</TotalTime>
  <Words>438</Words>
  <Application>Microsoft Macintosh PowerPoint</Application>
  <PresentationFormat>On-screen Show (4:3)</PresentationFormat>
  <Paragraphs>149</Paragraphs>
  <Slides>31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HF Radar Quality Control</vt:lpstr>
      <vt:lpstr>Outline</vt:lpstr>
      <vt:lpstr>1. Quality control on the    national level</vt:lpstr>
      <vt:lpstr>PowerPoint Presentation</vt:lpstr>
      <vt:lpstr>PowerPoint Presentation</vt:lpstr>
      <vt:lpstr>PowerPoint Presentation</vt:lpstr>
      <vt:lpstr>PowerPoint Presentation</vt:lpstr>
      <vt:lpstr>26 US IOOS core variables</vt:lpstr>
      <vt:lpstr>2. MARACOOS HF Radar Network</vt:lpstr>
      <vt:lpstr>PowerPoint Presentation</vt:lpstr>
      <vt:lpstr>MARACOOS HF RADAR NETWORK</vt:lpstr>
      <vt:lpstr>Management</vt:lpstr>
      <vt:lpstr>3. Radial Quality control</vt:lpstr>
      <vt:lpstr>Radial Database</vt:lpstr>
      <vt:lpstr>Weekly Site Inspections – 17 Checks</vt:lpstr>
      <vt:lpstr>PowerPoint Presentation</vt:lpstr>
      <vt:lpstr>24 Hour Radial Coverage</vt:lpstr>
      <vt:lpstr>24 Hour Mean and Variance</vt:lpstr>
      <vt:lpstr>PowerPoint Presentation</vt:lpstr>
      <vt:lpstr>13 MHz BRMR Site</vt:lpstr>
      <vt:lpstr>Antenna Problem at BRNT Site</vt:lpstr>
      <vt:lpstr>PowerPoint Presentation</vt:lpstr>
      <vt:lpstr>PowerPoint Presentation</vt:lpstr>
      <vt:lpstr>PowerPoint Presentation</vt:lpstr>
      <vt:lpstr>PowerPoint Presentation</vt:lpstr>
      <vt:lpstr>4. Total quality control</vt:lpstr>
      <vt:lpstr>24 Hour Coverage and Mean</vt:lpstr>
      <vt:lpstr>Monthly Coverage and Mean</vt:lpstr>
      <vt:lpstr>PowerPoint Presentation</vt:lpstr>
      <vt:lpstr>PowerPoint Presentation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Hugh Roarty</cp:lastModifiedBy>
  <cp:revision>87</cp:revision>
  <cp:lastPrinted>2012-10-09T20:55:45Z</cp:lastPrinted>
  <dcterms:created xsi:type="dcterms:W3CDTF">2012-04-04T09:05:08Z</dcterms:created>
  <dcterms:modified xsi:type="dcterms:W3CDTF">2014-03-09T03:40:01Z</dcterms:modified>
  <cp:category/>
</cp:coreProperties>
</file>