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58" r:id="rId5"/>
    <p:sldId id="260" r:id="rId6"/>
    <p:sldId id="263" r:id="rId7"/>
    <p:sldId id="261"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7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4D6AC-59D2-114B-91C7-039D30A0CF05}" type="datetimeFigureOut">
              <a:rPr lang="en-US" smtClean="0"/>
              <a:t>6/19/14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8B5EE-E59F-3A41-B4E4-234C11B1D30C}" type="slidenum">
              <a:rPr lang="en-US" smtClean="0"/>
              <a:t>‹#›</a:t>
            </a:fld>
            <a:endParaRPr lang="en-US"/>
          </a:p>
        </p:txBody>
      </p:sp>
    </p:spTree>
    <p:extLst>
      <p:ext uri="{BB962C8B-B14F-4D97-AF65-F5344CB8AC3E}">
        <p14:creationId xmlns:p14="http://schemas.microsoft.com/office/powerpoint/2010/main" val="35397986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32610-577C-4C49-B498-A65F99F983A1}"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32610-577C-4C49-B498-A65F99F983A1}"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32610-577C-4C49-B498-A65F99F983A1}"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32610-577C-4C49-B498-A65F99F983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BB0ABD-CBC2-C541-8C24-7B9C1734BCF7}" type="datetimeFigureOut">
              <a:rPr lang="en-US" smtClean="0"/>
              <a:t>6/18/14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340667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B0ABD-CBC2-C541-8C24-7B9C1734BCF7}" type="datetimeFigureOut">
              <a:rPr lang="en-US" smtClean="0"/>
              <a:t>6/18/14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99196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B0ABD-CBC2-C541-8C24-7B9C1734BCF7}" type="datetimeFigureOut">
              <a:rPr lang="en-US" smtClean="0"/>
              <a:t>6/18/14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78815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B0ABD-CBC2-C541-8C24-7B9C1734BCF7}" type="datetimeFigureOut">
              <a:rPr lang="en-US" smtClean="0"/>
              <a:t>6/18/14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148717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B0ABD-CBC2-C541-8C24-7B9C1734BCF7}" type="datetimeFigureOut">
              <a:rPr lang="en-US" smtClean="0"/>
              <a:t>6/18/14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228492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B0ABD-CBC2-C541-8C24-7B9C1734BCF7}" type="datetimeFigureOut">
              <a:rPr lang="en-US" smtClean="0"/>
              <a:t>6/18/14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4456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B0ABD-CBC2-C541-8C24-7B9C1734BCF7}" type="datetimeFigureOut">
              <a:rPr lang="en-US" smtClean="0"/>
              <a:t>6/18/14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373520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BB0ABD-CBC2-C541-8C24-7B9C1734BCF7}" type="datetimeFigureOut">
              <a:rPr lang="en-US" smtClean="0"/>
              <a:t>6/18/14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162453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B0ABD-CBC2-C541-8C24-7B9C1734BCF7}" type="datetimeFigureOut">
              <a:rPr lang="en-US" smtClean="0"/>
              <a:t>6/18/14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39964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B0ABD-CBC2-C541-8C24-7B9C1734BCF7}" type="datetimeFigureOut">
              <a:rPr lang="en-US" smtClean="0"/>
              <a:t>6/18/14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41762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B0ABD-CBC2-C541-8C24-7B9C1734BCF7}" type="datetimeFigureOut">
              <a:rPr lang="en-US" smtClean="0"/>
              <a:t>6/18/14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73649-FA2D-2E45-966F-6160237AA4A8}" type="slidenum">
              <a:rPr lang="en-US" smtClean="0"/>
              <a:t>‹#›</a:t>
            </a:fld>
            <a:endParaRPr lang="en-US" dirty="0"/>
          </a:p>
        </p:txBody>
      </p:sp>
    </p:spTree>
    <p:extLst>
      <p:ext uri="{BB962C8B-B14F-4D97-AF65-F5344CB8AC3E}">
        <p14:creationId xmlns:p14="http://schemas.microsoft.com/office/powerpoint/2010/main" val="734964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B0ABD-CBC2-C541-8C24-7B9C1734BCF7}" type="datetimeFigureOut">
              <a:rPr lang="en-US" smtClean="0"/>
              <a:t>6/18/14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73649-FA2D-2E45-966F-6160237AA4A8}" type="slidenum">
              <a:rPr lang="en-US" smtClean="0"/>
              <a:t>‹#›</a:t>
            </a:fld>
            <a:endParaRPr lang="en-US" dirty="0"/>
          </a:p>
        </p:txBody>
      </p:sp>
    </p:spTree>
    <p:extLst>
      <p:ext uri="{BB962C8B-B14F-4D97-AF65-F5344CB8AC3E}">
        <p14:creationId xmlns:p14="http://schemas.microsoft.com/office/powerpoint/2010/main" val="334623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896.JPG"/>
          <p:cNvPicPr>
            <a:picLocks noChangeAspect="1"/>
          </p:cNvPicPr>
          <p:nvPr/>
        </p:nvPicPr>
        <p:blipFill>
          <a:blip r:embed="rId2">
            <a:alphaModFix amt="54000"/>
            <a:extLst>
              <a:ext uri="{28A0092B-C50C-407E-A947-70E740481C1C}">
                <a14:useLocalDpi xmlns:a14="http://schemas.microsoft.com/office/drawing/2010/main" val="0"/>
              </a:ext>
            </a:extLst>
          </a:blip>
          <a:stretch>
            <a:fillRect/>
          </a:stretch>
        </p:blipFill>
        <p:spPr>
          <a:xfrm>
            <a:off x="-135173" y="-83093"/>
            <a:ext cx="9362268" cy="7021701"/>
          </a:xfrm>
          <a:prstGeom prst="rect">
            <a:avLst/>
          </a:prstGeom>
        </p:spPr>
      </p:pic>
      <p:sp>
        <p:nvSpPr>
          <p:cNvPr id="5" name="TextBox 4"/>
          <p:cNvSpPr txBox="1"/>
          <p:nvPr/>
        </p:nvSpPr>
        <p:spPr>
          <a:xfrm>
            <a:off x="1483693" y="598766"/>
            <a:ext cx="6237355" cy="523220"/>
          </a:xfrm>
          <a:prstGeom prst="rect">
            <a:avLst/>
          </a:prstGeom>
          <a:noFill/>
        </p:spPr>
        <p:txBody>
          <a:bodyPr wrap="none" rtlCol="0">
            <a:spAutoFit/>
          </a:bodyPr>
          <a:lstStyle/>
          <a:p>
            <a:r>
              <a:rPr lang="en-US" sz="2800" dirty="0" smtClean="0"/>
              <a:t>SOOS Working Groups and Pilot Programs</a:t>
            </a:r>
            <a:endParaRPr lang="en-US" sz="2800" dirty="0"/>
          </a:p>
        </p:txBody>
      </p:sp>
      <p:sp>
        <p:nvSpPr>
          <p:cNvPr id="7" name="TextBox 6"/>
          <p:cNvSpPr txBox="1"/>
          <p:nvPr/>
        </p:nvSpPr>
        <p:spPr>
          <a:xfrm>
            <a:off x="1689097" y="5626468"/>
            <a:ext cx="6087236" cy="923330"/>
          </a:xfrm>
          <a:prstGeom prst="rect">
            <a:avLst/>
          </a:prstGeom>
          <a:solidFill>
            <a:schemeClr val="bg1"/>
          </a:solidFill>
          <a:effectLst>
            <a:softEdge rad="101600"/>
          </a:effectLst>
        </p:spPr>
        <p:txBody>
          <a:bodyPr wrap="none" rtlCol="0">
            <a:spAutoFit/>
          </a:bodyPr>
          <a:lstStyle/>
          <a:p>
            <a:pPr algn="ctr"/>
            <a:r>
              <a:rPr lang="en-US" dirty="0" smtClean="0"/>
              <a:t>What is a SOOS working group?  What is a SOOS pilot program?</a:t>
            </a:r>
          </a:p>
          <a:p>
            <a:pPr algn="ctr"/>
            <a:r>
              <a:rPr lang="en-US" dirty="0" smtClean="0"/>
              <a:t>What is their relationship? What are the steps from </a:t>
            </a:r>
          </a:p>
          <a:p>
            <a:pPr algn="ctr"/>
            <a:r>
              <a:rPr lang="en-US" dirty="0" smtClean="0"/>
              <a:t>Working group to pilot program?</a:t>
            </a:r>
            <a:endParaRPr lang="en-US" dirty="0"/>
          </a:p>
        </p:txBody>
      </p:sp>
    </p:spTree>
    <p:extLst>
      <p:ext uri="{BB962C8B-B14F-4D97-AF65-F5344CB8AC3E}">
        <p14:creationId xmlns:p14="http://schemas.microsoft.com/office/powerpoint/2010/main" val="36471354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043" y="47481"/>
            <a:ext cx="8166246" cy="7571303"/>
          </a:xfrm>
          <a:prstGeom prst="rect">
            <a:avLst/>
          </a:prstGeom>
          <a:noFill/>
        </p:spPr>
        <p:txBody>
          <a:bodyPr wrap="square" rtlCol="0">
            <a:spAutoFit/>
          </a:bodyPr>
          <a:lstStyle/>
          <a:p>
            <a:pPr algn="ctr"/>
            <a:r>
              <a:rPr lang="en-US" dirty="0" smtClean="0">
                <a:solidFill>
                  <a:srgbClr val="FF0000"/>
                </a:solidFill>
              </a:rPr>
              <a:t>Philosophy</a:t>
            </a:r>
          </a:p>
          <a:p>
            <a:pPr algn="ctr"/>
            <a:r>
              <a:rPr lang="en-US" dirty="0" smtClean="0">
                <a:solidFill>
                  <a:srgbClr val="FF0000"/>
                </a:solidFill>
              </a:rPr>
              <a:t>BE AS OPEN AS POSSIBLE TO THE WIDEST CROSS SECTION AS POSSIBLE ESPECIALLY IN THE EARLY YEARS</a:t>
            </a:r>
          </a:p>
          <a:p>
            <a:endParaRPr lang="en-US" dirty="0"/>
          </a:p>
          <a:p>
            <a:r>
              <a:rPr lang="en-US" u="sng" dirty="0" smtClean="0">
                <a:solidFill>
                  <a:srgbClr val="800000"/>
                </a:solidFill>
              </a:rPr>
              <a:t>Enable “grass-roots” working groups</a:t>
            </a:r>
            <a:r>
              <a:rPr lang="en-US" dirty="0" smtClean="0"/>
              <a:t>. Goal to develop wider community contribution by developing intellectual home for critical parts of SOOS.  Working groups should be sharing results, materials, and provide feedback to SOOS. Working groups do not necessarily have a specific life time, as it can be an intellectual or development group.  SOOS could assist in outreach to potential members for a Working group across the international community. Groups might reach out for SOOS assistance in raising funding, venues to access, etc.</a:t>
            </a:r>
          </a:p>
          <a:p>
            <a:r>
              <a:rPr lang="en-US" dirty="0" smtClean="0"/>
              <a:t>	</a:t>
            </a:r>
          </a:p>
          <a:p>
            <a:r>
              <a:rPr lang="en-US" b="1" dirty="0" smtClean="0"/>
              <a:t>Should working groups be approved by SSC?</a:t>
            </a:r>
            <a:r>
              <a:rPr lang="en-US" dirty="0" smtClean="0"/>
              <a:t> Yes</a:t>
            </a:r>
          </a:p>
          <a:p>
            <a:pPr marL="342900" indent="-342900">
              <a:buAutoNum type="arabicParenR"/>
            </a:pPr>
            <a:r>
              <a:rPr lang="en-US" dirty="0" smtClean="0"/>
              <a:t>Ensures working groups have enough specificity so as to be a specific contribution</a:t>
            </a:r>
          </a:p>
          <a:p>
            <a:pPr marL="342900" indent="-342900">
              <a:buAutoNum type="arabicParenR"/>
            </a:pPr>
            <a:r>
              <a:rPr lang="en-US" dirty="0" smtClean="0"/>
              <a:t>Not redundant with other working groups, if so it might be asked to join a working group</a:t>
            </a:r>
          </a:p>
          <a:p>
            <a:pPr marL="342900" indent="-342900">
              <a:buAutoNum type="arabicParenR"/>
            </a:pPr>
            <a:r>
              <a:rPr lang="en-US" dirty="0" smtClean="0"/>
              <a:t>Has an international cross-section to ensure it fulfills SOOS goals</a:t>
            </a:r>
          </a:p>
          <a:p>
            <a:pPr marL="342900" indent="-342900">
              <a:buAutoNum type="arabicParenR"/>
            </a:pPr>
            <a:r>
              <a:rPr lang="en-US" dirty="0" smtClean="0"/>
              <a:t>Small groups with great ideas could be a working group</a:t>
            </a:r>
          </a:p>
          <a:p>
            <a:pPr marL="342900" indent="-342900">
              <a:buAutoNum type="arabicParenR"/>
            </a:pPr>
            <a:r>
              <a:rPr lang="en-US" dirty="0" smtClean="0"/>
              <a:t>Working groups could have a regional focus, technical focus, process focus, education/outreach focus, </a:t>
            </a:r>
            <a:r>
              <a:rPr lang="en-US" dirty="0" err="1" smtClean="0"/>
              <a:t>cyberinfrastructure</a:t>
            </a:r>
            <a:r>
              <a:rPr lang="en-US" dirty="0" smtClean="0"/>
              <a:t>/data focus</a:t>
            </a:r>
          </a:p>
          <a:p>
            <a:endParaRPr lang="en-US" dirty="0" smtClean="0"/>
          </a:p>
          <a:p>
            <a:r>
              <a:rPr lang="en-US" b="1" dirty="0" smtClean="0"/>
              <a:t>Goal of Working group?</a:t>
            </a:r>
            <a:r>
              <a:rPr lang="en-US" dirty="0" smtClean="0"/>
              <a:t> Develop either a product of high value and/or provide a basis for a program that might be funded by national programs and/or foundations, etc. </a:t>
            </a:r>
            <a:endParaRPr lang="en-US" dirty="0" smtClean="0"/>
          </a:p>
          <a:p>
            <a:pPr marL="342900" indent="-342900">
              <a:buAutoNum type="arabicParenR"/>
            </a:pPr>
            <a:endParaRPr lang="en-US" dirty="0" smtClean="0"/>
          </a:p>
          <a:p>
            <a:pPr marL="342900" indent="-342900">
              <a:buAutoNum type="arabicParenR"/>
            </a:pPr>
            <a:endParaRPr lang="en-US" dirty="0" smtClean="0"/>
          </a:p>
          <a:p>
            <a:endParaRPr lang="en-US" dirty="0"/>
          </a:p>
        </p:txBody>
      </p:sp>
    </p:spTree>
    <p:extLst>
      <p:ext uri="{BB962C8B-B14F-4D97-AF65-F5344CB8AC3E}">
        <p14:creationId xmlns:p14="http://schemas.microsoft.com/office/powerpoint/2010/main" val="3283182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5697" y="1053776"/>
            <a:ext cx="2879815" cy="646331"/>
          </a:xfrm>
          <a:prstGeom prst="rect">
            <a:avLst/>
          </a:prstGeom>
          <a:noFill/>
        </p:spPr>
        <p:txBody>
          <a:bodyPr wrap="none" rtlCol="0">
            <a:spAutoFit/>
          </a:bodyPr>
          <a:lstStyle/>
          <a:p>
            <a:r>
              <a:rPr lang="en-US" b="1" dirty="0" smtClean="0"/>
              <a:t>Candidate Working Groups? </a:t>
            </a:r>
            <a:endParaRPr lang="en-US" dirty="0" smtClean="0"/>
          </a:p>
          <a:p>
            <a:endParaRPr lang="en-US" dirty="0"/>
          </a:p>
        </p:txBody>
      </p:sp>
      <p:sp>
        <p:nvSpPr>
          <p:cNvPr id="5" name="Rectangle 4"/>
          <p:cNvSpPr/>
          <p:nvPr/>
        </p:nvSpPr>
        <p:spPr>
          <a:xfrm>
            <a:off x="1867776" y="1939222"/>
            <a:ext cx="4942553" cy="2308324"/>
          </a:xfrm>
          <a:prstGeom prst="rect">
            <a:avLst/>
          </a:prstGeom>
        </p:spPr>
        <p:txBody>
          <a:bodyPr wrap="square">
            <a:spAutoFit/>
          </a:bodyPr>
          <a:lstStyle/>
          <a:p>
            <a:pPr marL="342900" indent="-342900">
              <a:buAutoNum type="arabicParenR"/>
            </a:pPr>
            <a:r>
              <a:rPr lang="en-US" dirty="0" smtClean="0"/>
              <a:t>Sea-Ice Working group (lead, team?)</a:t>
            </a:r>
          </a:p>
          <a:p>
            <a:pPr marL="342900" indent="-342900">
              <a:buAutoNum type="arabicParenR"/>
            </a:pPr>
            <a:r>
              <a:rPr lang="en-US" dirty="0" err="1" smtClean="0"/>
              <a:t>eEOV</a:t>
            </a:r>
            <a:r>
              <a:rPr lang="en-US" dirty="0" smtClean="0"/>
              <a:t> work groups (3) (SSC lead, team?)</a:t>
            </a:r>
          </a:p>
          <a:p>
            <a:pPr marL="342900" indent="-342900">
              <a:buFontTx/>
              <a:buAutoNum type="arabicParenR"/>
            </a:pPr>
            <a:r>
              <a:rPr lang="en-US" dirty="0" smtClean="0"/>
              <a:t>Data management group (lead, team?)</a:t>
            </a:r>
          </a:p>
          <a:p>
            <a:pPr marL="342900" indent="-342900">
              <a:buFontTx/>
              <a:buAutoNum type="arabicParenR"/>
            </a:pPr>
            <a:r>
              <a:rPr lang="en-US" dirty="0" smtClean="0"/>
              <a:t>Regional groups (WAP, Scotia Arc, Ross Sea, Amundsen working group, Indian sector, Weddell working group) (leads, teams?)</a:t>
            </a:r>
          </a:p>
          <a:p>
            <a:pPr marL="342900" indent="-342900">
              <a:buFontTx/>
              <a:buAutoNum type="arabicParenR"/>
            </a:pPr>
            <a:r>
              <a:rPr lang="en-US" dirty="0" smtClean="0"/>
              <a:t>Satellite working group (lead, team?)</a:t>
            </a:r>
          </a:p>
          <a:p>
            <a:pPr marL="342900" indent="-342900">
              <a:buFontTx/>
              <a:buAutoNum type="arabicParenR"/>
            </a:pPr>
            <a:r>
              <a:rPr lang="en-US" dirty="0" smtClean="0"/>
              <a:t>SO Education working group </a:t>
            </a:r>
            <a:r>
              <a:rPr lang="en-US" dirty="0" smtClean="0"/>
              <a:t>(lead, team?)</a:t>
            </a:r>
          </a:p>
        </p:txBody>
      </p:sp>
      <p:sp>
        <p:nvSpPr>
          <p:cNvPr id="6" name="TextBox 5"/>
          <p:cNvSpPr txBox="1"/>
          <p:nvPr/>
        </p:nvSpPr>
        <p:spPr>
          <a:xfrm>
            <a:off x="1768484" y="4809556"/>
            <a:ext cx="4912448" cy="646331"/>
          </a:xfrm>
          <a:prstGeom prst="rect">
            <a:avLst/>
          </a:prstGeom>
          <a:noFill/>
        </p:spPr>
        <p:txBody>
          <a:bodyPr wrap="none" rtlCol="0">
            <a:spAutoFit/>
          </a:bodyPr>
          <a:lstStyle/>
          <a:p>
            <a:pPr algn="ctr"/>
            <a:r>
              <a:rPr lang="en-US" dirty="0" smtClean="0"/>
              <a:t>Missing WG? What which ones do we need? </a:t>
            </a:r>
          </a:p>
          <a:p>
            <a:pPr algn="ctr"/>
            <a:r>
              <a:rPr lang="en-US" dirty="0" smtClean="0"/>
              <a:t>Can flesh out so readily locatable via the web site?</a:t>
            </a:r>
            <a:endParaRPr lang="en-US" dirty="0"/>
          </a:p>
        </p:txBody>
      </p:sp>
    </p:spTree>
    <p:extLst>
      <p:ext uri="{BB962C8B-B14F-4D97-AF65-F5344CB8AC3E}">
        <p14:creationId xmlns:p14="http://schemas.microsoft.com/office/powerpoint/2010/main" val="27244075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783" y="1368386"/>
            <a:ext cx="8557942" cy="4801315"/>
          </a:xfrm>
          <a:prstGeom prst="rect">
            <a:avLst/>
          </a:prstGeom>
        </p:spPr>
        <p:txBody>
          <a:bodyPr wrap="square">
            <a:spAutoFit/>
          </a:bodyPr>
          <a:lstStyle/>
          <a:p>
            <a:r>
              <a:rPr lang="en-US" u="sng" dirty="0" smtClean="0">
                <a:solidFill>
                  <a:srgbClr val="800000"/>
                </a:solidFill>
              </a:rPr>
              <a:t>Pilot programs</a:t>
            </a:r>
            <a:r>
              <a:rPr lang="en-US" dirty="0" smtClean="0"/>
              <a:t>. Pilot programs deploy ocean observing systems to meet the varied science themes identified by SOOS.  </a:t>
            </a:r>
            <a:r>
              <a:rPr lang="en-US" dirty="0" smtClean="0"/>
              <a:t>The pilot programs span the flagship, enhanced regional and regionally constrained programs.  As SOOS is not a funding agency, the sequencing of these projects will be dependent on the national funding agencies.  SOOS will hopefully enable those researchers develop pilot program, through the development of the useful working group products, external recognition of the critical need for the program, and assist in the outreach and coordination between national efforts.</a:t>
            </a:r>
            <a:endParaRPr lang="en-US" dirty="0" smtClean="0"/>
          </a:p>
          <a:p>
            <a:r>
              <a:rPr lang="en-US" dirty="0" smtClean="0"/>
              <a:t>	</a:t>
            </a:r>
          </a:p>
          <a:p>
            <a:r>
              <a:rPr lang="en-US" b="1" dirty="0" smtClean="0"/>
              <a:t>What might make a field program a SOOS project?</a:t>
            </a:r>
            <a:endParaRPr lang="en-US" dirty="0" smtClean="0"/>
          </a:p>
          <a:p>
            <a:pPr marL="342900" indent="-342900">
              <a:buAutoNum type="arabicParenR"/>
            </a:pPr>
            <a:r>
              <a:rPr lang="en-US" dirty="0" smtClean="0"/>
              <a:t>Measures key </a:t>
            </a:r>
            <a:r>
              <a:rPr lang="en-US" dirty="0" err="1" smtClean="0"/>
              <a:t>eEOV</a:t>
            </a:r>
            <a:r>
              <a:rPr lang="en-US" dirty="0" smtClean="0"/>
              <a:t> variables</a:t>
            </a:r>
          </a:p>
          <a:p>
            <a:pPr marL="342900" indent="-342900">
              <a:buAutoNum type="arabicParenR"/>
            </a:pPr>
            <a:r>
              <a:rPr lang="en-US" dirty="0" smtClean="0"/>
              <a:t>Open access data?</a:t>
            </a:r>
          </a:p>
          <a:p>
            <a:pPr marL="342900" indent="-342900">
              <a:buAutoNum type="arabicParenR"/>
            </a:pPr>
            <a:r>
              <a:rPr lang="en-US" dirty="0" smtClean="0"/>
              <a:t>Has an international cross-section to ensure it fulfills SOOS goals</a:t>
            </a:r>
          </a:p>
          <a:p>
            <a:pPr marL="342900" indent="-342900">
              <a:buAutoNum type="arabicParenR"/>
            </a:pPr>
            <a:r>
              <a:rPr lang="en-US" dirty="0" smtClean="0"/>
              <a:t>Addresses key science themes with SOOS science plan</a:t>
            </a:r>
          </a:p>
          <a:p>
            <a:pPr marL="342900" indent="-342900">
              <a:buAutoNum type="arabicParenR"/>
            </a:pPr>
            <a:r>
              <a:rPr lang="en-US" dirty="0" smtClean="0"/>
              <a:t>Through a maturing </a:t>
            </a:r>
            <a:r>
              <a:rPr lang="en-US" dirty="0" err="1" smtClean="0"/>
              <a:t>cyberinfrastructure</a:t>
            </a:r>
            <a:r>
              <a:rPr lang="en-US" dirty="0" smtClean="0"/>
              <a:t> provide a toolbox to allow pilot program coordination, outreach, and open access to community data synthesis.</a:t>
            </a:r>
            <a:endParaRPr lang="en-US" dirty="0" smtClean="0"/>
          </a:p>
          <a:p>
            <a:endParaRPr lang="en-US" dirty="0" smtClean="0"/>
          </a:p>
          <a:p>
            <a:r>
              <a:rPr lang="en-US" b="1" dirty="0" smtClean="0"/>
              <a:t>Candidate Pilot </a:t>
            </a:r>
            <a:r>
              <a:rPr lang="en-US" b="1" dirty="0" smtClean="0"/>
              <a:t>Programs? </a:t>
            </a:r>
            <a:endParaRPr lang="en-US" dirty="0" smtClean="0"/>
          </a:p>
        </p:txBody>
      </p:sp>
      <p:sp>
        <p:nvSpPr>
          <p:cNvPr id="6" name="Rectangle 5"/>
          <p:cNvSpPr/>
          <p:nvPr/>
        </p:nvSpPr>
        <p:spPr>
          <a:xfrm>
            <a:off x="356088" y="241135"/>
            <a:ext cx="8403637" cy="646331"/>
          </a:xfrm>
          <a:prstGeom prst="rect">
            <a:avLst/>
          </a:prstGeom>
        </p:spPr>
        <p:txBody>
          <a:bodyPr wrap="square">
            <a:spAutoFit/>
          </a:bodyPr>
          <a:lstStyle/>
          <a:p>
            <a:pPr algn="ctr"/>
            <a:r>
              <a:rPr lang="en-US" dirty="0" smtClean="0">
                <a:solidFill>
                  <a:srgbClr val="FF0000"/>
                </a:solidFill>
              </a:rPr>
              <a:t>Pilot Programs are the deployment of SOOS, how do we define and assist in deployments?</a:t>
            </a:r>
          </a:p>
        </p:txBody>
      </p:sp>
    </p:spTree>
    <p:extLst>
      <p:ext uri="{BB962C8B-B14F-4D97-AF65-F5344CB8AC3E}">
        <p14:creationId xmlns:p14="http://schemas.microsoft.com/office/powerpoint/2010/main" val="32468170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619" y="584728"/>
            <a:ext cx="9144000" cy="639762"/>
          </a:xfrm>
          <a:effectLst/>
        </p:spPr>
        <p:txBody>
          <a:bodyPr>
            <a:normAutofit fontScale="90000"/>
          </a:bodyPr>
          <a:lstStyle/>
          <a:p>
            <a:pPr algn="ctr"/>
            <a:r>
              <a:rPr lang="en-US" sz="1800" b="1" u="sng" dirty="0" smtClean="0">
                <a:solidFill>
                  <a:srgbClr val="00AEEF"/>
                </a:solidFill>
                <a:latin typeface="+mj-lt"/>
                <a:cs typeface="Myriad Pro"/>
              </a:rPr>
              <a:t>Flagship Projects</a:t>
            </a:r>
            <a:r>
              <a:rPr lang="en-US" sz="1800" b="1" dirty="0" smtClean="0">
                <a:solidFill>
                  <a:srgbClr val="00AEEF"/>
                </a:solidFill>
                <a:latin typeface="+mj-lt"/>
                <a:cs typeface="Myriad Pro"/>
              </a:rPr>
              <a:t>:</a:t>
            </a:r>
            <a:r>
              <a:rPr lang="en-US" sz="1800" dirty="0" smtClean="0"/>
              <a:t> Focused </a:t>
            </a:r>
            <a:r>
              <a:rPr lang="en-US" sz="1800" dirty="0"/>
              <a:t>on </a:t>
            </a:r>
            <a:r>
              <a:rPr lang="en-US" sz="1800" dirty="0" smtClean="0"/>
              <a:t>a chronically </a:t>
            </a:r>
            <a:r>
              <a:rPr lang="en-US" sz="1800" dirty="0"/>
              <a:t>under-sampled </a:t>
            </a:r>
            <a:r>
              <a:rPr lang="en-US" sz="1800" dirty="0" smtClean="0"/>
              <a:t>region, little </a:t>
            </a:r>
            <a:r>
              <a:rPr lang="en-US" sz="1800" dirty="0"/>
              <a:t>or no existing </a:t>
            </a:r>
            <a:r>
              <a:rPr lang="en-US" sz="1800" dirty="0" smtClean="0"/>
              <a:t>infrastructure, extensive </a:t>
            </a:r>
            <a:r>
              <a:rPr lang="en-US" sz="1800" dirty="0"/>
              <a:t>international coordination of logistics </a:t>
            </a:r>
            <a:r>
              <a:rPr lang="en-US" sz="1800" dirty="0" smtClean="0"/>
              <a:t>required.</a:t>
            </a:r>
            <a:r>
              <a:rPr lang="en-US" sz="1800" dirty="0"/>
              <a:t/>
            </a:r>
            <a:br>
              <a:rPr lang="en-US" sz="1800" dirty="0"/>
            </a:br>
            <a:r>
              <a:rPr lang="en-US" sz="1600" i="1" dirty="0" smtClean="0">
                <a:latin typeface="Agenda-Light"/>
                <a:cs typeface="Agenda-Light"/>
              </a:rPr>
              <a:t>Benefits: As </a:t>
            </a:r>
            <a:r>
              <a:rPr lang="en-US" sz="1600" i="1" dirty="0">
                <a:latin typeface="Agenda-Light"/>
                <a:cs typeface="Agenda-Light"/>
              </a:rPr>
              <a:t>little is known about the region, any level of observation enhancement will significantly increase our understanding</a:t>
            </a:r>
            <a:r>
              <a:rPr lang="en-US" sz="1800" dirty="0">
                <a:latin typeface="Agenda-Light"/>
                <a:cs typeface="Agenda-Light"/>
              </a:rPr>
              <a:t/>
            </a:r>
            <a:br>
              <a:rPr lang="en-US" sz="1800" dirty="0">
                <a:latin typeface="Agenda-Light"/>
                <a:cs typeface="Agenda-Light"/>
              </a:rPr>
            </a:br>
            <a:r>
              <a:rPr lang="en-US" sz="1800" b="1" dirty="0" smtClean="0">
                <a:solidFill>
                  <a:srgbClr val="00AEEF"/>
                </a:solidFill>
                <a:latin typeface="+mj-lt"/>
                <a:cs typeface="Myriad Pro"/>
              </a:rPr>
              <a:t> </a:t>
            </a:r>
            <a:endParaRPr lang="en-US" sz="1800" b="1" dirty="0">
              <a:solidFill>
                <a:srgbClr val="00AEEF"/>
              </a:solidFill>
              <a:latin typeface="+mj-lt"/>
              <a:cs typeface="Myriad Pro"/>
            </a:endParaRPr>
          </a:p>
        </p:txBody>
      </p:sp>
      <p:sp>
        <p:nvSpPr>
          <p:cNvPr id="6" name="Content Placeholder 2"/>
          <p:cNvSpPr>
            <a:spLocks noGrp="1"/>
          </p:cNvSpPr>
          <p:nvPr>
            <p:ph idx="1"/>
          </p:nvPr>
        </p:nvSpPr>
        <p:spPr>
          <a:xfrm>
            <a:off x="0" y="1481509"/>
            <a:ext cx="7644757" cy="545664"/>
          </a:xfrm>
          <a:noFill/>
        </p:spPr>
        <p:txBody>
          <a:bodyPr/>
          <a:lstStyle/>
          <a:p>
            <a:r>
              <a:rPr lang="en-US" sz="2800" b="1" dirty="0" smtClean="0">
                <a:solidFill>
                  <a:srgbClr val="9EBA13"/>
                </a:solidFill>
              </a:rPr>
              <a:t>Amundsen Sea</a:t>
            </a:r>
          </a:p>
        </p:txBody>
      </p:sp>
      <p:sp>
        <p:nvSpPr>
          <p:cNvPr id="10" name="Oval 9"/>
          <p:cNvSpPr/>
          <p:nvPr/>
        </p:nvSpPr>
        <p:spPr>
          <a:xfrm flipV="1">
            <a:off x="4926341" y="2577121"/>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7" name="Picture 6" descr="AmundsenSea.jpg"/>
          <p:cNvPicPr>
            <a:picLocks noChangeAspect="1"/>
          </p:cNvPicPr>
          <p:nvPr/>
        </p:nvPicPr>
        <p:blipFill>
          <a:blip r:embed="rId3"/>
          <a:stretch>
            <a:fillRect/>
          </a:stretch>
        </p:blipFill>
        <p:spPr>
          <a:xfrm>
            <a:off x="1" y="1941890"/>
            <a:ext cx="4857419" cy="3433926"/>
          </a:xfrm>
          <a:prstGeom prst="rect">
            <a:avLst/>
          </a:prstGeom>
        </p:spPr>
      </p:pic>
      <p:sp>
        <p:nvSpPr>
          <p:cNvPr id="13" name="Rectangle 12"/>
          <p:cNvSpPr/>
          <p:nvPr/>
        </p:nvSpPr>
        <p:spPr>
          <a:xfrm>
            <a:off x="5088559" y="2450052"/>
            <a:ext cx="4055442" cy="646331"/>
          </a:xfrm>
          <a:prstGeom prst="rect">
            <a:avLst/>
          </a:prstGeom>
        </p:spPr>
        <p:txBody>
          <a:bodyPr wrap="square">
            <a:spAutoFit/>
          </a:bodyPr>
          <a:lstStyle/>
          <a:p>
            <a:r>
              <a:rPr lang="en-US" dirty="0" smtClean="0"/>
              <a:t>Area of high primary production in polynyas</a:t>
            </a:r>
            <a:endParaRPr lang="en-US" dirty="0"/>
          </a:p>
        </p:txBody>
      </p:sp>
      <p:sp>
        <p:nvSpPr>
          <p:cNvPr id="14" name="Oval 13"/>
          <p:cNvSpPr/>
          <p:nvPr/>
        </p:nvSpPr>
        <p:spPr>
          <a:xfrm flipV="1">
            <a:off x="4926341" y="3847598"/>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7" name="Rectangle 16"/>
          <p:cNvSpPr/>
          <p:nvPr/>
        </p:nvSpPr>
        <p:spPr>
          <a:xfrm>
            <a:off x="5088559" y="3097420"/>
            <a:ext cx="4045624" cy="646331"/>
          </a:xfrm>
          <a:prstGeom prst="rect">
            <a:avLst/>
          </a:prstGeom>
        </p:spPr>
        <p:txBody>
          <a:bodyPr wrap="square">
            <a:spAutoFit/>
          </a:bodyPr>
          <a:lstStyle/>
          <a:p>
            <a:pPr lvl="0"/>
            <a:r>
              <a:rPr lang="en-US" dirty="0" smtClean="0"/>
              <a:t>Significant glacial retreat and melt input, and decrease in sea-ice extent.</a:t>
            </a:r>
            <a:endParaRPr lang="en-AU" dirty="0" smtClean="0"/>
          </a:p>
        </p:txBody>
      </p:sp>
      <p:sp>
        <p:nvSpPr>
          <p:cNvPr id="18" name="Rectangle 17"/>
          <p:cNvSpPr/>
          <p:nvPr/>
        </p:nvSpPr>
        <p:spPr>
          <a:xfrm>
            <a:off x="5088559" y="3730657"/>
            <a:ext cx="4045624" cy="646331"/>
          </a:xfrm>
          <a:prstGeom prst="rect">
            <a:avLst/>
          </a:prstGeom>
        </p:spPr>
        <p:txBody>
          <a:bodyPr wrap="square">
            <a:spAutoFit/>
          </a:bodyPr>
          <a:lstStyle/>
          <a:p>
            <a:pPr lvl="0"/>
            <a:r>
              <a:rPr lang="en-US" dirty="0" smtClean="0"/>
              <a:t>Region may be a weak link in stability of WAIS.</a:t>
            </a:r>
            <a:endParaRPr lang="en-AU" dirty="0" smtClean="0"/>
          </a:p>
        </p:txBody>
      </p:sp>
      <p:sp>
        <p:nvSpPr>
          <p:cNvPr id="19" name="Oval 18"/>
          <p:cNvSpPr/>
          <p:nvPr/>
        </p:nvSpPr>
        <p:spPr>
          <a:xfrm flipV="1">
            <a:off x="4926341" y="2080703"/>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0" name="Rectangle 19"/>
          <p:cNvSpPr/>
          <p:nvPr/>
        </p:nvSpPr>
        <p:spPr>
          <a:xfrm>
            <a:off x="5088559" y="1953634"/>
            <a:ext cx="4055442" cy="369332"/>
          </a:xfrm>
          <a:prstGeom prst="rect">
            <a:avLst/>
          </a:prstGeom>
        </p:spPr>
        <p:txBody>
          <a:bodyPr wrap="square">
            <a:spAutoFit/>
          </a:bodyPr>
          <a:lstStyle/>
          <a:p>
            <a:r>
              <a:rPr lang="en-US" dirty="0" smtClean="0"/>
              <a:t>3</a:t>
            </a:r>
            <a:r>
              <a:rPr lang="en-US" baseline="30000" dirty="0" smtClean="0"/>
              <a:t>rd</a:t>
            </a:r>
            <a:r>
              <a:rPr lang="en-US" dirty="0" smtClean="0"/>
              <a:t> largest ice drainage basin of WAIS</a:t>
            </a:r>
            <a:endParaRPr lang="en-US" dirty="0"/>
          </a:p>
        </p:txBody>
      </p:sp>
      <p:sp>
        <p:nvSpPr>
          <p:cNvPr id="21" name="Oval 20"/>
          <p:cNvSpPr/>
          <p:nvPr/>
        </p:nvSpPr>
        <p:spPr>
          <a:xfrm flipV="1">
            <a:off x="4916523" y="3223270"/>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2" name="Oval 21"/>
          <p:cNvSpPr/>
          <p:nvPr/>
        </p:nvSpPr>
        <p:spPr>
          <a:xfrm flipV="1">
            <a:off x="4916523" y="4493929"/>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3" name="Rectangle 22"/>
          <p:cNvSpPr/>
          <p:nvPr/>
        </p:nvSpPr>
        <p:spPr>
          <a:xfrm>
            <a:off x="5078741" y="4376988"/>
            <a:ext cx="4045624" cy="923330"/>
          </a:xfrm>
          <a:prstGeom prst="rect">
            <a:avLst/>
          </a:prstGeom>
        </p:spPr>
        <p:txBody>
          <a:bodyPr wrap="square">
            <a:spAutoFit/>
          </a:bodyPr>
          <a:lstStyle/>
          <a:p>
            <a:pPr lvl="0"/>
            <a:r>
              <a:rPr lang="en-US" dirty="0" smtClean="0"/>
              <a:t>No Antarctic bases nearby, no regular ship transects – therefore logistically demanding</a:t>
            </a:r>
            <a:endParaRPr lang="en-AU" dirty="0" smtClean="0"/>
          </a:p>
        </p:txBody>
      </p:sp>
      <p:sp>
        <p:nvSpPr>
          <p:cNvPr id="24" name="Content Placeholder 2"/>
          <p:cNvSpPr txBox="1">
            <a:spLocks/>
          </p:cNvSpPr>
          <p:nvPr/>
        </p:nvSpPr>
        <p:spPr>
          <a:xfrm>
            <a:off x="162218" y="5300318"/>
            <a:ext cx="8971965" cy="545664"/>
          </a:xfrm>
          <a:prstGeom prst="rect">
            <a:avLst/>
          </a:prstGeom>
          <a:noFill/>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000" b="1" dirty="0" smtClean="0">
                <a:solidFill>
                  <a:srgbClr val="9EBA13"/>
                </a:solidFill>
                <a:latin typeface="Agenda-Light"/>
                <a:cs typeface="Agenda-Light"/>
              </a:rPr>
              <a:t>Researchers from a number of nations now looking to enhance observations in this critical area – will need significant logistical and operational support</a:t>
            </a:r>
            <a:endParaRPr kumimoji="0" lang="en-US" sz="2000" b="1" i="0" u="none" strike="noStrike" kern="1200" cap="none" spc="0" normalizeH="0" baseline="0" noProof="0" dirty="0" smtClean="0">
              <a:ln>
                <a:noFill/>
              </a:ln>
              <a:solidFill>
                <a:srgbClr val="9EBA13"/>
              </a:solidFill>
              <a:effectLst/>
              <a:uLnTx/>
              <a:uFillTx/>
              <a:latin typeface="Agenda-Light"/>
              <a:cs typeface="Agenda-Light"/>
            </a:endParaRPr>
          </a:p>
        </p:txBody>
      </p:sp>
    </p:spTree>
    <p:extLst>
      <p:ext uri="{BB962C8B-B14F-4D97-AF65-F5344CB8AC3E}">
        <p14:creationId xmlns:p14="http://schemas.microsoft.com/office/powerpoint/2010/main" val="20906118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619" y="584728"/>
            <a:ext cx="9144000" cy="639762"/>
          </a:xfrm>
          <a:effectLst/>
        </p:spPr>
        <p:txBody>
          <a:bodyPr>
            <a:normAutofit fontScale="90000"/>
          </a:bodyPr>
          <a:lstStyle/>
          <a:p>
            <a:pPr algn="ctr"/>
            <a:r>
              <a:rPr lang="en-US" sz="1800" b="1" u="sng" dirty="0" smtClean="0">
                <a:solidFill>
                  <a:srgbClr val="00AEEF"/>
                </a:solidFill>
                <a:latin typeface="+mj-lt"/>
                <a:cs typeface="Myriad Pro"/>
              </a:rPr>
              <a:t>Flagship Projects</a:t>
            </a:r>
            <a:r>
              <a:rPr lang="en-US" sz="1800" b="1" dirty="0" smtClean="0">
                <a:solidFill>
                  <a:srgbClr val="00AEEF"/>
                </a:solidFill>
                <a:latin typeface="+mj-lt"/>
                <a:cs typeface="Myriad Pro"/>
              </a:rPr>
              <a:t>:</a:t>
            </a:r>
            <a:r>
              <a:rPr lang="en-US" sz="1800" dirty="0" smtClean="0"/>
              <a:t> Focused </a:t>
            </a:r>
            <a:r>
              <a:rPr lang="en-US" sz="1800" dirty="0"/>
              <a:t>on </a:t>
            </a:r>
            <a:r>
              <a:rPr lang="en-US" sz="1800" dirty="0" smtClean="0"/>
              <a:t>a chronically </a:t>
            </a:r>
            <a:r>
              <a:rPr lang="en-US" sz="1800" dirty="0"/>
              <a:t>under-sampled </a:t>
            </a:r>
            <a:r>
              <a:rPr lang="en-US" sz="1800" dirty="0" smtClean="0"/>
              <a:t>region, little </a:t>
            </a:r>
            <a:r>
              <a:rPr lang="en-US" sz="1800" dirty="0"/>
              <a:t>or no existing </a:t>
            </a:r>
            <a:r>
              <a:rPr lang="en-US" sz="1800" dirty="0" smtClean="0"/>
              <a:t>infrastructure, extensive </a:t>
            </a:r>
            <a:r>
              <a:rPr lang="en-US" sz="1800" dirty="0"/>
              <a:t>international coordination of logistics </a:t>
            </a:r>
            <a:r>
              <a:rPr lang="en-US" sz="1800" dirty="0" smtClean="0"/>
              <a:t>required.</a:t>
            </a:r>
            <a:r>
              <a:rPr lang="en-US" sz="1800" dirty="0"/>
              <a:t/>
            </a:r>
            <a:br>
              <a:rPr lang="en-US" sz="1800" dirty="0"/>
            </a:br>
            <a:r>
              <a:rPr lang="en-US" sz="1600" i="1" dirty="0" smtClean="0">
                <a:latin typeface="Agenda-Light"/>
                <a:cs typeface="Agenda-Light"/>
              </a:rPr>
              <a:t>Benefits: As </a:t>
            </a:r>
            <a:r>
              <a:rPr lang="en-US" sz="1600" i="1" dirty="0">
                <a:latin typeface="Agenda-Light"/>
                <a:cs typeface="Agenda-Light"/>
              </a:rPr>
              <a:t>little is known about the region, any level of observation enhancement will significantly increase our understanding</a:t>
            </a:r>
            <a:r>
              <a:rPr lang="en-US" sz="1800" dirty="0">
                <a:latin typeface="Agenda-Light"/>
                <a:cs typeface="Agenda-Light"/>
              </a:rPr>
              <a:t/>
            </a:r>
            <a:br>
              <a:rPr lang="en-US" sz="1800" dirty="0">
                <a:latin typeface="Agenda-Light"/>
                <a:cs typeface="Agenda-Light"/>
              </a:rPr>
            </a:br>
            <a:r>
              <a:rPr lang="en-US" sz="1800" b="1" dirty="0" smtClean="0">
                <a:solidFill>
                  <a:srgbClr val="00AEEF"/>
                </a:solidFill>
                <a:latin typeface="+mj-lt"/>
                <a:cs typeface="Myriad Pro"/>
              </a:rPr>
              <a:t> </a:t>
            </a:r>
            <a:endParaRPr lang="en-US" sz="1800" b="1" dirty="0">
              <a:solidFill>
                <a:srgbClr val="00AEEF"/>
              </a:solidFill>
              <a:latin typeface="+mj-lt"/>
              <a:cs typeface="Myriad Pro"/>
            </a:endParaRPr>
          </a:p>
        </p:txBody>
      </p:sp>
      <p:sp>
        <p:nvSpPr>
          <p:cNvPr id="5" name="Content Placeholder 2"/>
          <p:cNvSpPr>
            <a:spLocks noGrp="1"/>
          </p:cNvSpPr>
          <p:nvPr>
            <p:ph idx="1"/>
          </p:nvPr>
        </p:nvSpPr>
        <p:spPr>
          <a:xfrm>
            <a:off x="882953" y="1481509"/>
            <a:ext cx="7644757" cy="545664"/>
          </a:xfrm>
          <a:noFill/>
        </p:spPr>
        <p:txBody>
          <a:bodyPr/>
          <a:lstStyle/>
          <a:p>
            <a:r>
              <a:rPr lang="en-US" sz="2800" b="1" dirty="0" smtClean="0">
                <a:solidFill>
                  <a:srgbClr val="9EBA13"/>
                </a:solidFill>
              </a:rPr>
              <a:t>Weddell Sea</a:t>
            </a:r>
            <a:endParaRPr lang="en-US" sz="2800" b="1" dirty="0" smtClean="0">
              <a:solidFill>
                <a:srgbClr val="9EBA13"/>
              </a:solidFill>
            </a:endParaRPr>
          </a:p>
        </p:txBody>
      </p:sp>
      <p:sp>
        <p:nvSpPr>
          <p:cNvPr id="6" name="Oval 5"/>
          <p:cNvSpPr/>
          <p:nvPr/>
        </p:nvSpPr>
        <p:spPr>
          <a:xfrm flipV="1">
            <a:off x="4916523" y="3223452"/>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8" name="Rectangle 7"/>
          <p:cNvSpPr/>
          <p:nvPr/>
        </p:nvSpPr>
        <p:spPr>
          <a:xfrm>
            <a:off x="5078741" y="3096383"/>
            <a:ext cx="4055442" cy="646331"/>
          </a:xfrm>
          <a:prstGeom prst="rect">
            <a:avLst/>
          </a:prstGeom>
        </p:spPr>
        <p:txBody>
          <a:bodyPr wrap="square">
            <a:spAutoFit/>
          </a:bodyPr>
          <a:lstStyle/>
          <a:p>
            <a:r>
              <a:rPr lang="en-US" dirty="0" smtClean="0"/>
              <a:t>Important region to understand sea ice-ice sheet </a:t>
            </a:r>
            <a:r>
              <a:rPr lang="en-US" dirty="0" err="1" smtClean="0"/>
              <a:t>dynamcis</a:t>
            </a:r>
            <a:endParaRPr lang="en-US" dirty="0"/>
          </a:p>
        </p:txBody>
      </p:sp>
      <p:sp>
        <p:nvSpPr>
          <p:cNvPr id="10" name="Rectangle 9"/>
          <p:cNvSpPr/>
          <p:nvPr/>
        </p:nvSpPr>
        <p:spPr>
          <a:xfrm>
            <a:off x="5078741" y="3743751"/>
            <a:ext cx="4045624" cy="646331"/>
          </a:xfrm>
          <a:prstGeom prst="rect">
            <a:avLst/>
          </a:prstGeom>
        </p:spPr>
        <p:txBody>
          <a:bodyPr wrap="square">
            <a:spAutoFit/>
          </a:bodyPr>
          <a:lstStyle/>
          <a:p>
            <a:pPr lvl="0"/>
            <a:r>
              <a:rPr lang="en-US" dirty="0" smtClean="0"/>
              <a:t>Limited access and very difficult operating area</a:t>
            </a:r>
            <a:endParaRPr lang="en-AU" dirty="0" smtClean="0"/>
          </a:p>
        </p:txBody>
      </p:sp>
      <p:sp>
        <p:nvSpPr>
          <p:cNvPr id="12" name="Oval 11"/>
          <p:cNvSpPr/>
          <p:nvPr/>
        </p:nvSpPr>
        <p:spPr>
          <a:xfrm flipV="1">
            <a:off x="4916523" y="2727034"/>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3" name="Rectangle 12"/>
          <p:cNvSpPr/>
          <p:nvPr/>
        </p:nvSpPr>
        <p:spPr>
          <a:xfrm>
            <a:off x="5078741" y="2599965"/>
            <a:ext cx="4055442" cy="646331"/>
          </a:xfrm>
          <a:prstGeom prst="rect">
            <a:avLst/>
          </a:prstGeom>
        </p:spPr>
        <p:txBody>
          <a:bodyPr wrap="square">
            <a:spAutoFit/>
          </a:bodyPr>
          <a:lstStyle/>
          <a:p>
            <a:r>
              <a:rPr lang="en-US" dirty="0" smtClean="0"/>
              <a:t>Critical region for </a:t>
            </a:r>
            <a:r>
              <a:rPr lang="en-US" dirty="0" err="1" smtClean="0"/>
              <a:t>thermohaline</a:t>
            </a:r>
            <a:r>
              <a:rPr lang="en-US" dirty="0" smtClean="0"/>
              <a:t> circulation</a:t>
            </a:r>
            <a:endParaRPr lang="en-US" dirty="0"/>
          </a:p>
        </p:txBody>
      </p:sp>
      <p:sp>
        <p:nvSpPr>
          <p:cNvPr id="14" name="Oval 13"/>
          <p:cNvSpPr/>
          <p:nvPr/>
        </p:nvSpPr>
        <p:spPr>
          <a:xfrm flipV="1">
            <a:off x="4906705" y="3869601"/>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7" name="Content Placeholder 2"/>
          <p:cNvSpPr txBox="1">
            <a:spLocks/>
          </p:cNvSpPr>
          <p:nvPr/>
        </p:nvSpPr>
        <p:spPr>
          <a:xfrm>
            <a:off x="152400" y="5573150"/>
            <a:ext cx="8971965" cy="545664"/>
          </a:xfrm>
          <a:prstGeom prst="rect">
            <a:avLst/>
          </a:prstGeom>
          <a:noFill/>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000" b="1" dirty="0" smtClean="0">
                <a:solidFill>
                  <a:srgbClr val="9EBA13"/>
                </a:solidFill>
                <a:latin typeface="Agenda-Light"/>
                <a:cs typeface="Agenda-Light"/>
              </a:rPr>
              <a:t>Researchers (AWI particularly interested) </a:t>
            </a:r>
            <a:r>
              <a:rPr lang="en-US" sz="2000" b="1" dirty="0" smtClean="0">
                <a:solidFill>
                  <a:srgbClr val="9EBA13"/>
                </a:solidFill>
                <a:latin typeface="Agenda-Light"/>
                <a:cs typeface="Agenda-Light"/>
              </a:rPr>
              <a:t>from a number of nations now looking to enhance observations in this critical area – will need significant logistical and operational support</a:t>
            </a:r>
            <a:endParaRPr kumimoji="0" lang="en-US" sz="2000" b="1" i="0" u="none" strike="noStrike" kern="1200" cap="none" spc="0" normalizeH="0" baseline="0" noProof="0" dirty="0" smtClean="0">
              <a:ln>
                <a:noFill/>
              </a:ln>
              <a:solidFill>
                <a:srgbClr val="9EBA13"/>
              </a:solidFill>
              <a:effectLst/>
              <a:uLnTx/>
              <a:uFillTx/>
              <a:latin typeface="Agenda-Light"/>
              <a:cs typeface="Agenda-Light"/>
            </a:endParaRPr>
          </a:p>
        </p:txBody>
      </p:sp>
      <p:pic>
        <p:nvPicPr>
          <p:cNvPr id="18" name="Picture 17" descr="S00100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86" y="1990398"/>
            <a:ext cx="3918857" cy="3482184"/>
          </a:xfrm>
          <a:prstGeom prst="rect">
            <a:avLst/>
          </a:prstGeom>
        </p:spPr>
      </p:pic>
    </p:spTree>
    <p:extLst>
      <p:ext uri="{BB962C8B-B14F-4D97-AF65-F5344CB8AC3E}">
        <p14:creationId xmlns:p14="http://schemas.microsoft.com/office/powerpoint/2010/main" val="5794520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52002" y="1124346"/>
            <a:ext cx="4369176" cy="545664"/>
          </a:xfrm>
          <a:noFill/>
        </p:spPr>
        <p:txBody>
          <a:bodyPr/>
          <a:lstStyle/>
          <a:p>
            <a:r>
              <a:rPr lang="en-US" sz="2400" b="1" dirty="0" smtClean="0">
                <a:solidFill>
                  <a:srgbClr val="9EBA13"/>
                </a:solidFill>
              </a:rPr>
              <a:t>Antarctic Peninsula</a:t>
            </a:r>
          </a:p>
        </p:txBody>
      </p:sp>
      <p:sp>
        <p:nvSpPr>
          <p:cNvPr id="10" name="Oval 9"/>
          <p:cNvSpPr/>
          <p:nvPr/>
        </p:nvSpPr>
        <p:spPr>
          <a:xfrm flipV="1">
            <a:off x="3564924" y="2178520"/>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9" name="Oval 18"/>
          <p:cNvSpPr/>
          <p:nvPr/>
        </p:nvSpPr>
        <p:spPr>
          <a:xfrm flipV="1">
            <a:off x="3564924" y="1703942"/>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2" name="Rectangle 11"/>
          <p:cNvSpPr/>
          <p:nvPr/>
        </p:nvSpPr>
        <p:spPr>
          <a:xfrm>
            <a:off x="3777531" y="1579011"/>
            <a:ext cx="5366468" cy="338554"/>
          </a:xfrm>
          <a:prstGeom prst="rect">
            <a:avLst/>
          </a:prstGeom>
        </p:spPr>
        <p:txBody>
          <a:bodyPr wrap="square">
            <a:spAutoFit/>
          </a:bodyPr>
          <a:lstStyle/>
          <a:p>
            <a:r>
              <a:rPr lang="en-US" sz="1600" dirty="0" smtClean="0">
                <a:latin typeface="Agenda-Light"/>
                <a:cs typeface="Agenda-Light"/>
              </a:rPr>
              <a:t>Significant levels of infrastructure present</a:t>
            </a:r>
            <a:endParaRPr lang="en-US" sz="1600" dirty="0">
              <a:latin typeface="Agenda-Light"/>
              <a:cs typeface="Agenda-Light"/>
            </a:endParaRPr>
          </a:p>
        </p:txBody>
      </p:sp>
      <p:sp>
        <p:nvSpPr>
          <p:cNvPr id="13" name="Rectangle 12"/>
          <p:cNvSpPr/>
          <p:nvPr/>
        </p:nvSpPr>
        <p:spPr>
          <a:xfrm>
            <a:off x="3777532" y="2048367"/>
            <a:ext cx="5366468" cy="584776"/>
          </a:xfrm>
          <a:prstGeom prst="rect">
            <a:avLst/>
          </a:prstGeom>
        </p:spPr>
        <p:txBody>
          <a:bodyPr wrap="square">
            <a:spAutoFit/>
          </a:bodyPr>
          <a:lstStyle/>
          <a:p>
            <a:r>
              <a:rPr lang="en-US" sz="1600" dirty="0" smtClean="0">
                <a:latin typeface="Agenda-Light"/>
                <a:cs typeface="Agenda-Light"/>
              </a:rPr>
              <a:t>Many nations already work in region, therefore many international efforts that can be pulled together</a:t>
            </a:r>
          </a:p>
        </p:txBody>
      </p:sp>
      <p:pic>
        <p:nvPicPr>
          <p:cNvPr id="17" name="Picture 16"/>
          <p:cNvPicPr>
            <a:picLocks noChangeAspect="1"/>
          </p:cNvPicPr>
          <p:nvPr/>
        </p:nvPicPr>
        <p:blipFill>
          <a:blip r:embed="rId3"/>
          <a:stretch>
            <a:fillRect/>
          </a:stretch>
        </p:blipFill>
        <p:spPr>
          <a:xfrm>
            <a:off x="315876" y="1219200"/>
            <a:ext cx="3022086" cy="4673329"/>
          </a:xfrm>
          <a:prstGeom prst="rect">
            <a:avLst/>
          </a:prstGeom>
        </p:spPr>
      </p:pic>
      <p:pic>
        <p:nvPicPr>
          <p:cNvPr id="3" name="Picture 2" descr="antarctica.jpg"/>
          <p:cNvPicPr>
            <a:picLocks noChangeAspect="1"/>
          </p:cNvPicPr>
          <p:nvPr/>
        </p:nvPicPr>
        <p:blipFill rotWithShape="1">
          <a:blip r:embed="rId4">
            <a:extLst>
              <a:ext uri="{28A0092B-C50C-407E-A947-70E740481C1C}">
                <a14:useLocalDpi xmlns:a14="http://schemas.microsoft.com/office/drawing/2010/main" val="0"/>
              </a:ext>
            </a:extLst>
          </a:blip>
          <a:srcRect t="11359" b="7039"/>
          <a:stretch/>
        </p:blipFill>
        <p:spPr>
          <a:xfrm>
            <a:off x="4155047" y="2997666"/>
            <a:ext cx="4369176" cy="2674003"/>
          </a:xfrm>
          <a:prstGeom prst="rect">
            <a:avLst/>
          </a:prstGeom>
        </p:spPr>
      </p:pic>
      <p:sp>
        <p:nvSpPr>
          <p:cNvPr id="14" name="Rectangle 13"/>
          <p:cNvSpPr/>
          <p:nvPr/>
        </p:nvSpPr>
        <p:spPr>
          <a:xfrm>
            <a:off x="3777533" y="2664614"/>
            <a:ext cx="5366468" cy="584776"/>
          </a:xfrm>
          <a:prstGeom prst="rect">
            <a:avLst/>
          </a:prstGeom>
        </p:spPr>
        <p:txBody>
          <a:bodyPr wrap="square">
            <a:spAutoFit/>
          </a:bodyPr>
          <a:lstStyle/>
          <a:p>
            <a:r>
              <a:rPr lang="en-US" sz="1600" dirty="0" smtClean="0">
                <a:latin typeface="Agenda-Light"/>
                <a:cs typeface="Agenda-Light"/>
              </a:rPr>
              <a:t>Area of rapid change from physics to ecosystems driven by deep ocean.</a:t>
            </a:r>
          </a:p>
        </p:txBody>
      </p:sp>
      <p:sp>
        <p:nvSpPr>
          <p:cNvPr id="15" name="Oval 14"/>
          <p:cNvSpPr/>
          <p:nvPr/>
        </p:nvSpPr>
        <p:spPr>
          <a:xfrm flipV="1">
            <a:off x="3582855" y="2800565"/>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8" name="Title 1"/>
          <p:cNvSpPr>
            <a:spLocks noGrp="1"/>
          </p:cNvSpPr>
          <p:nvPr>
            <p:ph type="title"/>
          </p:nvPr>
        </p:nvSpPr>
        <p:spPr>
          <a:xfrm>
            <a:off x="-60619" y="327346"/>
            <a:ext cx="9144000" cy="639762"/>
          </a:xfrm>
          <a:effectLst/>
        </p:spPr>
        <p:txBody>
          <a:bodyPr>
            <a:normAutofit fontScale="90000"/>
          </a:bodyPr>
          <a:lstStyle/>
          <a:p>
            <a:pPr algn="ctr"/>
            <a:r>
              <a:rPr lang="en-US" sz="1800" b="1" u="sng" dirty="0" smtClean="0">
                <a:solidFill>
                  <a:srgbClr val="00AEEF"/>
                </a:solidFill>
                <a:latin typeface="+mj-lt"/>
                <a:cs typeface="Myriad Pro"/>
              </a:rPr>
              <a:t>Enhanced Regional Study</a:t>
            </a:r>
            <a:r>
              <a:rPr lang="en-US" sz="1800" b="1" dirty="0" smtClean="0">
                <a:solidFill>
                  <a:srgbClr val="00AEEF"/>
                </a:solidFill>
                <a:latin typeface="+mj-lt"/>
                <a:cs typeface="Myriad Pro"/>
              </a:rPr>
              <a:t>:</a:t>
            </a:r>
            <a:r>
              <a:rPr lang="en-US" sz="1800" dirty="0" smtClean="0"/>
              <a:t> Focused </a:t>
            </a:r>
            <a:r>
              <a:rPr lang="en-US" sz="1800" dirty="0"/>
              <a:t>on </a:t>
            </a:r>
            <a:r>
              <a:rPr lang="en-US" sz="1800" dirty="0" smtClean="0"/>
              <a:t>a region with significant history of observations, has existing infrastructure and potential for many nations to be involved. </a:t>
            </a:r>
            <a:br>
              <a:rPr lang="en-US" sz="1800" dirty="0" smtClean="0"/>
            </a:br>
            <a:r>
              <a:rPr lang="en-US" sz="1600" i="1" dirty="0" smtClean="0">
                <a:latin typeface="Agenda-Light"/>
                <a:cs typeface="Agenda-Light"/>
              </a:rPr>
              <a:t>Benefits: Logistically “easy”, high potential to push the envelope </a:t>
            </a:r>
            <a:r>
              <a:rPr lang="en-US" sz="1600" i="1" dirty="0" smtClean="0">
                <a:solidFill>
                  <a:srgbClr val="0091D8"/>
                </a:solidFill>
                <a:latin typeface="Agenda-Light"/>
                <a:cs typeface="Agenda-Light"/>
              </a:rPr>
              <a:t>with regard to the technology, will provide a “test-case” for SOOS vision</a:t>
            </a:r>
            <a:endParaRPr lang="en-US" sz="1600" i="1" dirty="0">
              <a:solidFill>
                <a:srgbClr val="0091D8"/>
              </a:solidFill>
              <a:latin typeface="Agenda-Light"/>
              <a:cs typeface="Agenda-Light"/>
            </a:endParaRPr>
          </a:p>
        </p:txBody>
      </p:sp>
      <p:sp>
        <p:nvSpPr>
          <p:cNvPr id="22" name="Content Placeholder 2"/>
          <p:cNvSpPr txBox="1">
            <a:spLocks/>
          </p:cNvSpPr>
          <p:nvPr/>
        </p:nvSpPr>
        <p:spPr>
          <a:xfrm>
            <a:off x="3544926" y="5746702"/>
            <a:ext cx="5751931" cy="545664"/>
          </a:xfrm>
          <a:prstGeom prst="rect">
            <a:avLst/>
          </a:prstGeom>
          <a:noFill/>
        </p:spPr>
        <p:txBody>
          <a:bodyPr/>
          <a:lstStyle>
            <a:lvl1pPr marL="0" indent="0" algn="l" defTabSz="457200" rtl="0" eaLnBrk="1" latinLnBrk="0" hangingPunct="1">
              <a:spcBef>
                <a:spcPct val="20000"/>
              </a:spcBef>
              <a:buFont typeface="Arial"/>
              <a:buNone/>
              <a:defRPr sz="2200" b="0" i="0" kern="1200">
                <a:solidFill>
                  <a:schemeClr val="tx1"/>
                </a:solidFill>
                <a:latin typeface="Agenda-Light"/>
                <a:ea typeface="+mn-ea"/>
                <a:cs typeface="Agenda-Light"/>
              </a:defRPr>
            </a:lvl1pPr>
            <a:lvl2pPr marL="742950" indent="-285750" algn="l" defTabSz="457200" rtl="0" eaLnBrk="1" latinLnBrk="0" hangingPunct="1">
              <a:spcBef>
                <a:spcPct val="20000"/>
              </a:spcBef>
              <a:buFont typeface="Arial"/>
              <a:buChar char="•"/>
              <a:defRPr sz="1600" b="0" i="0" kern="1200">
                <a:solidFill>
                  <a:schemeClr val="tx1"/>
                </a:solidFill>
                <a:latin typeface="Agenda-Light"/>
                <a:ea typeface="+mn-ea"/>
                <a:cs typeface="Agenda-Light"/>
              </a:defRPr>
            </a:lvl2pPr>
            <a:lvl3pPr marL="1143000" indent="-228600" algn="l" defTabSz="457200" rtl="0" eaLnBrk="1" latinLnBrk="0" hangingPunct="1">
              <a:spcBef>
                <a:spcPct val="20000"/>
              </a:spcBef>
              <a:buFont typeface="Arial"/>
              <a:buChar char="•"/>
              <a:defRPr sz="1600" b="0" i="0" kern="1200">
                <a:solidFill>
                  <a:schemeClr val="tx1"/>
                </a:solidFill>
                <a:latin typeface="Agenda-Light"/>
                <a:ea typeface="+mn-ea"/>
                <a:cs typeface="Agenda-Light"/>
              </a:defRPr>
            </a:lvl3pPr>
            <a:lvl4pPr marL="1600200" indent="-228600" algn="l" defTabSz="457200" rtl="0" eaLnBrk="1" latinLnBrk="0" hangingPunct="1">
              <a:spcBef>
                <a:spcPct val="20000"/>
              </a:spcBef>
              <a:buFont typeface="Arial"/>
              <a:buChar char="–"/>
              <a:defRPr sz="2000" b="0" i="0" kern="1200">
                <a:solidFill>
                  <a:schemeClr val="tx1"/>
                </a:solidFill>
                <a:latin typeface="Agenda-Light"/>
                <a:ea typeface="+mn-ea"/>
                <a:cs typeface="Agenda-Light"/>
              </a:defRPr>
            </a:lvl4pPr>
            <a:lvl5pPr marL="2057400" indent="-228600" algn="l" defTabSz="457200" rtl="0" eaLnBrk="1" latinLnBrk="0" hangingPunct="1">
              <a:spcBef>
                <a:spcPct val="20000"/>
              </a:spcBef>
              <a:buFont typeface="Arial"/>
              <a:buChar char="»"/>
              <a:defRPr sz="2000" b="0" i="0" kern="1200">
                <a:solidFill>
                  <a:schemeClr val="tx1"/>
                </a:solidFill>
                <a:latin typeface="Agenda-Light"/>
                <a:ea typeface="+mn-ea"/>
                <a:cs typeface="Agend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9EBA13"/>
                </a:solidFill>
              </a:rPr>
              <a:t>Region of rapid climate change</a:t>
            </a:r>
          </a:p>
        </p:txBody>
      </p:sp>
    </p:spTree>
    <p:extLst>
      <p:ext uri="{BB962C8B-B14F-4D97-AF65-F5344CB8AC3E}">
        <p14:creationId xmlns:p14="http://schemas.microsoft.com/office/powerpoint/2010/main" val="40194808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176880" y="1396224"/>
            <a:ext cx="7644757" cy="545664"/>
          </a:xfrm>
          <a:noFill/>
        </p:spPr>
        <p:txBody>
          <a:bodyPr/>
          <a:lstStyle/>
          <a:p>
            <a:r>
              <a:rPr lang="en-US" sz="2800" b="1" dirty="0" smtClean="0">
                <a:solidFill>
                  <a:srgbClr val="9EBA13"/>
                </a:solidFill>
              </a:rPr>
              <a:t>Kerguelen Plateau – Ecosystem Study</a:t>
            </a:r>
          </a:p>
        </p:txBody>
      </p:sp>
      <p:pic>
        <p:nvPicPr>
          <p:cNvPr id="9" name="Picture 8" descr="MeanChloro-aKerguelen.ai"/>
          <p:cNvPicPr>
            <a:picLocks noChangeAspect="1"/>
          </p:cNvPicPr>
          <p:nvPr/>
        </p:nvPicPr>
        <p:blipFill>
          <a:blip r:embed="rId3"/>
          <a:stretch>
            <a:fillRect/>
          </a:stretch>
        </p:blipFill>
        <p:spPr>
          <a:xfrm>
            <a:off x="-39278" y="1812400"/>
            <a:ext cx="5940513" cy="4460785"/>
          </a:xfrm>
          <a:prstGeom prst="rect">
            <a:avLst/>
          </a:prstGeom>
        </p:spPr>
      </p:pic>
      <p:sp>
        <p:nvSpPr>
          <p:cNvPr id="10" name="Rectangle 9"/>
          <p:cNvSpPr/>
          <p:nvPr/>
        </p:nvSpPr>
        <p:spPr>
          <a:xfrm>
            <a:off x="381000" y="5999619"/>
            <a:ext cx="4926219" cy="369332"/>
          </a:xfrm>
          <a:prstGeom prst="rect">
            <a:avLst/>
          </a:prstGeom>
        </p:spPr>
        <p:txBody>
          <a:bodyPr wrap="square">
            <a:spAutoFit/>
          </a:bodyPr>
          <a:lstStyle/>
          <a:p>
            <a:pPr algn="ctr"/>
            <a:r>
              <a:rPr lang="en-US" dirty="0" smtClean="0">
                <a:solidFill>
                  <a:schemeClr val="tx1">
                    <a:lumMod val="75000"/>
                    <a:lumOff val="25000"/>
                  </a:schemeClr>
                </a:solidFill>
              </a:rPr>
              <a:t>Mean Chlorophyll-</a:t>
            </a:r>
            <a:r>
              <a:rPr lang="en-US" i="1" dirty="0" smtClean="0">
                <a:solidFill>
                  <a:schemeClr val="tx1">
                    <a:lumMod val="75000"/>
                    <a:lumOff val="25000"/>
                  </a:schemeClr>
                </a:solidFill>
              </a:rPr>
              <a:t>a</a:t>
            </a:r>
            <a:endParaRPr lang="en-US" dirty="0">
              <a:solidFill>
                <a:schemeClr val="tx1">
                  <a:lumMod val="75000"/>
                  <a:lumOff val="25000"/>
                </a:schemeClr>
              </a:solidFill>
            </a:endParaRPr>
          </a:p>
        </p:txBody>
      </p:sp>
      <p:sp>
        <p:nvSpPr>
          <p:cNvPr id="8" name="Oval 7"/>
          <p:cNvSpPr/>
          <p:nvPr/>
        </p:nvSpPr>
        <p:spPr>
          <a:xfrm flipV="1">
            <a:off x="5862060" y="2100687"/>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1" name="Rectangle 10"/>
          <p:cNvSpPr/>
          <p:nvPr/>
        </p:nvSpPr>
        <p:spPr>
          <a:xfrm>
            <a:off x="6091601" y="1941888"/>
            <a:ext cx="3052399" cy="923330"/>
          </a:xfrm>
          <a:prstGeom prst="rect">
            <a:avLst/>
          </a:prstGeom>
        </p:spPr>
        <p:txBody>
          <a:bodyPr wrap="square">
            <a:spAutoFit/>
          </a:bodyPr>
          <a:lstStyle/>
          <a:p>
            <a:r>
              <a:rPr lang="en-AU" dirty="0" smtClean="0"/>
              <a:t>Iron fertilisation from Plateau driving observed variability in productivity </a:t>
            </a:r>
            <a:endParaRPr lang="en-AU" dirty="0"/>
          </a:p>
        </p:txBody>
      </p:sp>
      <p:sp>
        <p:nvSpPr>
          <p:cNvPr id="12" name="Rectangle 11"/>
          <p:cNvSpPr/>
          <p:nvPr/>
        </p:nvSpPr>
        <p:spPr>
          <a:xfrm>
            <a:off x="6091601" y="2923694"/>
            <a:ext cx="3052399" cy="923330"/>
          </a:xfrm>
          <a:prstGeom prst="rect">
            <a:avLst/>
          </a:prstGeom>
        </p:spPr>
        <p:txBody>
          <a:bodyPr wrap="square">
            <a:spAutoFit/>
          </a:bodyPr>
          <a:lstStyle/>
          <a:p>
            <a:r>
              <a:rPr lang="en-US" dirty="0" smtClean="0"/>
              <a:t>Transects designed to sample upstream, on and downstream of the Kerguelen Plateau</a:t>
            </a:r>
            <a:endParaRPr lang="en-US" dirty="0"/>
          </a:p>
        </p:txBody>
      </p:sp>
      <p:sp>
        <p:nvSpPr>
          <p:cNvPr id="13" name="Oval 12"/>
          <p:cNvSpPr/>
          <p:nvPr/>
        </p:nvSpPr>
        <p:spPr>
          <a:xfrm flipV="1">
            <a:off x="5862060" y="3067728"/>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4" name="Rectangle 13"/>
          <p:cNvSpPr/>
          <p:nvPr/>
        </p:nvSpPr>
        <p:spPr>
          <a:xfrm>
            <a:off x="6091601" y="3934591"/>
            <a:ext cx="3052399" cy="1477328"/>
          </a:xfrm>
          <a:prstGeom prst="rect">
            <a:avLst/>
          </a:prstGeom>
        </p:spPr>
        <p:txBody>
          <a:bodyPr wrap="square">
            <a:spAutoFit/>
          </a:bodyPr>
          <a:lstStyle/>
          <a:p>
            <a:r>
              <a:rPr lang="en-US" dirty="0" smtClean="0"/>
              <a:t>Current project plans are ecosystem-based, but huge potential for international collaboration for a total-system study</a:t>
            </a:r>
            <a:endParaRPr lang="en-US" dirty="0"/>
          </a:p>
        </p:txBody>
      </p:sp>
      <p:sp>
        <p:nvSpPr>
          <p:cNvPr id="15" name="Oval 14"/>
          <p:cNvSpPr/>
          <p:nvPr/>
        </p:nvSpPr>
        <p:spPr>
          <a:xfrm flipV="1">
            <a:off x="5862060" y="4065531"/>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8" name="Title 1"/>
          <p:cNvSpPr>
            <a:spLocks noGrp="1"/>
          </p:cNvSpPr>
          <p:nvPr>
            <p:ph type="title"/>
          </p:nvPr>
        </p:nvSpPr>
        <p:spPr>
          <a:xfrm>
            <a:off x="-60619" y="499443"/>
            <a:ext cx="9144000" cy="639762"/>
          </a:xfrm>
          <a:effectLst/>
        </p:spPr>
        <p:txBody>
          <a:bodyPr>
            <a:normAutofit fontScale="90000"/>
          </a:bodyPr>
          <a:lstStyle/>
          <a:p>
            <a:pPr algn="ctr"/>
            <a:r>
              <a:rPr lang="en-US" sz="1800" b="1" u="sng" dirty="0" smtClean="0">
                <a:solidFill>
                  <a:srgbClr val="00AEEF"/>
                </a:solidFill>
                <a:latin typeface="+mj-lt"/>
                <a:cs typeface="Myriad Pro"/>
              </a:rPr>
              <a:t>Regionally Constrained Study</a:t>
            </a:r>
            <a:r>
              <a:rPr lang="en-US" sz="1800" b="1" dirty="0" smtClean="0">
                <a:solidFill>
                  <a:srgbClr val="00AEEF"/>
                </a:solidFill>
                <a:latin typeface="+mj-lt"/>
                <a:cs typeface="Myriad Pro"/>
              </a:rPr>
              <a:t>:</a:t>
            </a:r>
            <a:r>
              <a:rPr lang="en-US" sz="1800" dirty="0" smtClean="0"/>
              <a:t> Region is constrained by unique physical feature, important biological/chemical/physical problems, variable logistical cooperation required. </a:t>
            </a:r>
            <a:br>
              <a:rPr lang="en-US" sz="1800" dirty="0" smtClean="0"/>
            </a:br>
            <a:r>
              <a:rPr lang="en-US" sz="1600" i="1" dirty="0" smtClean="0">
                <a:latin typeface="Agenda-Light"/>
                <a:cs typeface="Agenda-Light"/>
              </a:rPr>
              <a:t>Benefits: Logistical considerations are secondary, driven by a specific science question</a:t>
            </a:r>
            <a:endParaRPr lang="en-US" sz="1600" i="1" dirty="0">
              <a:solidFill>
                <a:srgbClr val="0091D8"/>
              </a:solidFill>
              <a:latin typeface="Agenda-Light"/>
              <a:cs typeface="Agenda-Light"/>
            </a:endParaRPr>
          </a:p>
        </p:txBody>
      </p:sp>
      <p:sp>
        <p:nvSpPr>
          <p:cNvPr id="19" name="Content Placeholder 2"/>
          <p:cNvSpPr txBox="1">
            <a:spLocks/>
          </p:cNvSpPr>
          <p:nvPr/>
        </p:nvSpPr>
        <p:spPr>
          <a:xfrm>
            <a:off x="5620485" y="5352653"/>
            <a:ext cx="3667448" cy="545664"/>
          </a:xfrm>
          <a:prstGeom prst="rect">
            <a:avLst/>
          </a:prstGeom>
          <a:noFill/>
        </p:spPr>
        <p:txBody>
          <a:bodyPr/>
          <a:lstStyle>
            <a:lvl1pPr marL="0" indent="0" algn="l" defTabSz="457200" rtl="0" eaLnBrk="1" latinLnBrk="0" hangingPunct="1">
              <a:spcBef>
                <a:spcPct val="20000"/>
              </a:spcBef>
              <a:buFont typeface="Arial"/>
              <a:buNone/>
              <a:defRPr sz="2200" b="0" i="0" kern="1200">
                <a:solidFill>
                  <a:schemeClr val="tx1"/>
                </a:solidFill>
                <a:latin typeface="Agenda-Light"/>
                <a:ea typeface="+mn-ea"/>
                <a:cs typeface="Agenda-Light"/>
              </a:defRPr>
            </a:lvl1pPr>
            <a:lvl2pPr marL="742950" indent="-285750" algn="l" defTabSz="457200" rtl="0" eaLnBrk="1" latinLnBrk="0" hangingPunct="1">
              <a:spcBef>
                <a:spcPct val="20000"/>
              </a:spcBef>
              <a:buFont typeface="Arial"/>
              <a:buChar char="•"/>
              <a:defRPr sz="1600" b="0" i="0" kern="1200">
                <a:solidFill>
                  <a:schemeClr val="tx1"/>
                </a:solidFill>
                <a:latin typeface="Agenda-Light"/>
                <a:ea typeface="+mn-ea"/>
                <a:cs typeface="Agenda-Light"/>
              </a:defRPr>
            </a:lvl2pPr>
            <a:lvl3pPr marL="1143000" indent="-228600" algn="l" defTabSz="457200" rtl="0" eaLnBrk="1" latinLnBrk="0" hangingPunct="1">
              <a:spcBef>
                <a:spcPct val="20000"/>
              </a:spcBef>
              <a:buFont typeface="Arial"/>
              <a:buChar char="•"/>
              <a:defRPr sz="1600" b="0" i="0" kern="1200">
                <a:solidFill>
                  <a:schemeClr val="tx1"/>
                </a:solidFill>
                <a:latin typeface="Agenda-Light"/>
                <a:ea typeface="+mn-ea"/>
                <a:cs typeface="Agenda-Light"/>
              </a:defRPr>
            </a:lvl3pPr>
            <a:lvl4pPr marL="1600200" indent="-228600" algn="l" defTabSz="457200" rtl="0" eaLnBrk="1" latinLnBrk="0" hangingPunct="1">
              <a:spcBef>
                <a:spcPct val="20000"/>
              </a:spcBef>
              <a:buFont typeface="Arial"/>
              <a:buChar char="–"/>
              <a:defRPr sz="2000" b="0" i="0" kern="1200">
                <a:solidFill>
                  <a:schemeClr val="tx1"/>
                </a:solidFill>
                <a:latin typeface="Agenda-Light"/>
                <a:ea typeface="+mn-ea"/>
                <a:cs typeface="Agenda-Light"/>
              </a:defRPr>
            </a:lvl4pPr>
            <a:lvl5pPr marL="2057400" indent="-228600" algn="l" defTabSz="457200" rtl="0" eaLnBrk="1" latinLnBrk="0" hangingPunct="1">
              <a:spcBef>
                <a:spcPct val="20000"/>
              </a:spcBef>
              <a:buFont typeface="Arial"/>
              <a:buChar char="»"/>
              <a:defRPr sz="2000" b="0" i="0" kern="1200">
                <a:solidFill>
                  <a:schemeClr val="tx1"/>
                </a:solidFill>
                <a:latin typeface="Agenda-Light"/>
                <a:ea typeface="+mn-ea"/>
                <a:cs typeface="Agend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smtClean="0">
                <a:solidFill>
                  <a:srgbClr val="9EBA13"/>
                </a:solidFill>
              </a:rPr>
              <a:t>Micronutrient control with potential </a:t>
            </a:r>
            <a:r>
              <a:rPr lang="en-US" sz="2000" b="1" dirty="0" err="1" smtClean="0">
                <a:solidFill>
                  <a:srgbClr val="9EBA13"/>
                </a:solidFill>
              </a:rPr>
              <a:t>geoengineering</a:t>
            </a:r>
            <a:r>
              <a:rPr lang="en-US" sz="2000" b="1" dirty="0" smtClean="0">
                <a:solidFill>
                  <a:srgbClr val="9EBA13"/>
                </a:solidFill>
              </a:rPr>
              <a:t> considerations</a:t>
            </a:r>
          </a:p>
        </p:txBody>
      </p:sp>
    </p:spTree>
    <p:extLst>
      <p:ext uri="{BB962C8B-B14F-4D97-AF65-F5344CB8AC3E}">
        <p14:creationId xmlns:p14="http://schemas.microsoft.com/office/powerpoint/2010/main" val="40761252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86594" y="1389400"/>
            <a:ext cx="7644757" cy="545664"/>
          </a:xfrm>
          <a:noFill/>
        </p:spPr>
        <p:txBody>
          <a:bodyPr/>
          <a:lstStyle/>
          <a:p>
            <a:r>
              <a:rPr lang="en-US" sz="2800" b="1" dirty="0" smtClean="0">
                <a:solidFill>
                  <a:srgbClr val="9EBA13"/>
                </a:solidFill>
              </a:rPr>
              <a:t>Circumpolar Circulation and Carbon Dynamics</a:t>
            </a:r>
            <a:endParaRPr lang="en-US" sz="2800" b="1" dirty="0" smtClean="0">
              <a:solidFill>
                <a:srgbClr val="9EBA13"/>
              </a:solidFill>
            </a:endParaRPr>
          </a:p>
        </p:txBody>
      </p:sp>
      <p:sp>
        <p:nvSpPr>
          <p:cNvPr id="8" name="Oval 7"/>
          <p:cNvSpPr/>
          <p:nvPr/>
        </p:nvSpPr>
        <p:spPr>
          <a:xfrm flipV="1">
            <a:off x="5862060" y="2294207"/>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1" name="Rectangle 10"/>
          <p:cNvSpPr/>
          <p:nvPr/>
        </p:nvSpPr>
        <p:spPr>
          <a:xfrm>
            <a:off x="6091601" y="2135408"/>
            <a:ext cx="3052399" cy="923330"/>
          </a:xfrm>
          <a:prstGeom prst="rect">
            <a:avLst/>
          </a:prstGeom>
        </p:spPr>
        <p:txBody>
          <a:bodyPr wrap="square">
            <a:spAutoFit/>
          </a:bodyPr>
          <a:lstStyle/>
          <a:p>
            <a:r>
              <a:rPr lang="en-AU" dirty="0" smtClean="0"/>
              <a:t>Circulation drives heat budget of coastal </a:t>
            </a:r>
            <a:r>
              <a:rPr lang="en-AU" dirty="0" err="1" smtClean="0"/>
              <a:t>sreas</a:t>
            </a:r>
            <a:r>
              <a:rPr lang="en-AU" dirty="0" smtClean="0"/>
              <a:t> around the continent</a:t>
            </a:r>
            <a:endParaRPr lang="en-AU" dirty="0"/>
          </a:p>
        </p:txBody>
      </p:sp>
      <p:sp>
        <p:nvSpPr>
          <p:cNvPr id="12" name="Rectangle 11"/>
          <p:cNvSpPr/>
          <p:nvPr/>
        </p:nvSpPr>
        <p:spPr>
          <a:xfrm>
            <a:off x="6091601" y="3117214"/>
            <a:ext cx="3052399" cy="646331"/>
          </a:xfrm>
          <a:prstGeom prst="rect">
            <a:avLst/>
          </a:prstGeom>
        </p:spPr>
        <p:txBody>
          <a:bodyPr wrap="square">
            <a:spAutoFit/>
          </a:bodyPr>
          <a:lstStyle/>
          <a:p>
            <a:r>
              <a:rPr lang="en-US" dirty="0" smtClean="0"/>
              <a:t>Disproportionately important for global carbon dynamics</a:t>
            </a:r>
            <a:endParaRPr lang="en-US" dirty="0"/>
          </a:p>
        </p:txBody>
      </p:sp>
      <p:sp>
        <p:nvSpPr>
          <p:cNvPr id="13" name="Oval 12"/>
          <p:cNvSpPr/>
          <p:nvPr/>
        </p:nvSpPr>
        <p:spPr>
          <a:xfrm flipV="1">
            <a:off x="5862060" y="3261248"/>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4" name="Rectangle 13"/>
          <p:cNvSpPr/>
          <p:nvPr/>
        </p:nvSpPr>
        <p:spPr>
          <a:xfrm>
            <a:off x="6030982" y="4098103"/>
            <a:ext cx="3052399" cy="646331"/>
          </a:xfrm>
          <a:prstGeom prst="rect">
            <a:avLst/>
          </a:prstGeom>
        </p:spPr>
        <p:txBody>
          <a:bodyPr wrap="square">
            <a:spAutoFit/>
          </a:bodyPr>
          <a:lstStyle/>
          <a:p>
            <a:r>
              <a:rPr lang="en-US" dirty="0" smtClean="0"/>
              <a:t>Critical to global climate system</a:t>
            </a:r>
            <a:endParaRPr lang="en-US" dirty="0"/>
          </a:p>
        </p:txBody>
      </p:sp>
      <p:sp>
        <p:nvSpPr>
          <p:cNvPr id="15" name="Oval 14"/>
          <p:cNvSpPr/>
          <p:nvPr/>
        </p:nvSpPr>
        <p:spPr>
          <a:xfrm flipV="1">
            <a:off x="5862060" y="4259051"/>
            <a:ext cx="162218" cy="162218"/>
          </a:xfrm>
          <a:prstGeom prst="ellipse">
            <a:avLst/>
          </a:prstGeom>
          <a:solidFill>
            <a:srgbClr val="B5BA43"/>
          </a:solidFill>
          <a:ln>
            <a:solidFill>
              <a:srgbClr val="9EBA1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8" name="Title 1"/>
          <p:cNvSpPr>
            <a:spLocks noGrp="1"/>
          </p:cNvSpPr>
          <p:nvPr>
            <p:ph type="title"/>
          </p:nvPr>
        </p:nvSpPr>
        <p:spPr>
          <a:xfrm>
            <a:off x="-60619" y="499443"/>
            <a:ext cx="9144000" cy="639762"/>
          </a:xfrm>
          <a:effectLst/>
        </p:spPr>
        <p:txBody>
          <a:bodyPr>
            <a:normAutofit fontScale="90000"/>
          </a:bodyPr>
          <a:lstStyle/>
          <a:p>
            <a:pPr algn="ctr"/>
            <a:r>
              <a:rPr lang="en-US" sz="1800" b="1" u="sng" dirty="0" smtClean="0">
                <a:solidFill>
                  <a:srgbClr val="00AEEF"/>
                </a:solidFill>
                <a:latin typeface="+mj-lt"/>
                <a:cs typeface="Myriad Pro"/>
              </a:rPr>
              <a:t>Regionally </a:t>
            </a:r>
            <a:r>
              <a:rPr lang="en-US" sz="1800" b="1" u="sng" dirty="0" err="1" smtClean="0">
                <a:solidFill>
                  <a:srgbClr val="00AEEF"/>
                </a:solidFill>
                <a:latin typeface="+mj-lt"/>
                <a:cs typeface="Myriad Pro"/>
              </a:rPr>
              <a:t>UnConstrained</a:t>
            </a:r>
            <a:r>
              <a:rPr lang="en-US" sz="1800" b="1" u="sng" dirty="0" smtClean="0">
                <a:solidFill>
                  <a:srgbClr val="00AEEF"/>
                </a:solidFill>
                <a:latin typeface="+mj-lt"/>
                <a:cs typeface="Myriad Pro"/>
              </a:rPr>
              <a:t> </a:t>
            </a:r>
            <a:r>
              <a:rPr lang="en-US" sz="1800" b="1" u="sng" dirty="0" smtClean="0">
                <a:solidFill>
                  <a:srgbClr val="00AEEF"/>
                </a:solidFill>
                <a:latin typeface="+mj-lt"/>
                <a:cs typeface="Myriad Pro"/>
              </a:rPr>
              <a:t>Study</a:t>
            </a:r>
            <a:r>
              <a:rPr lang="en-US" sz="1800" b="1" dirty="0" smtClean="0">
                <a:solidFill>
                  <a:srgbClr val="00AEEF"/>
                </a:solidFill>
                <a:latin typeface="+mj-lt"/>
                <a:cs typeface="Myriad Pro"/>
              </a:rPr>
              <a:t>:</a:t>
            </a:r>
            <a:r>
              <a:rPr lang="en-US" sz="1800" dirty="0" smtClean="0"/>
              <a:t> Region is constrained by unique physical feature, important biological/chemical/physical problems, variable logistical cooperation required. </a:t>
            </a:r>
            <a:br>
              <a:rPr lang="en-US" sz="1800" dirty="0" smtClean="0"/>
            </a:br>
            <a:r>
              <a:rPr lang="en-US" sz="1600" i="1" dirty="0" smtClean="0">
                <a:latin typeface="Agenda-Light"/>
                <a:cs typeface="Agenda-Light"/>
              </a:rPr>
              <a:t>Benefits: Logistical considerations are secondary, driven by a specific science question</a:t>
            </a:r>
            <a:endParaRPr lang="en-US" sz="1600" i="1" dirty="0">
              <a:solidFill>
                <a:srgbClr val="0091D8"/>
              </a:solidFill>
              <a:latin typeface="Agenda-Light"/>
              <a:cs typeface="Agenda-Light"/>
            </a:endParaRPr>
          </a:p>
        </p:txBody>
      </p:sp>
      <p:sp>
        <p:nvSpPr>
          <p:cNvPr id="19" name="Content Placeholder 2"/>
          <p:cNvSpPr txBox="1">
            <a:spLocks/>
          </p:cNvSpPr>
          <p:nvPr/>
        </p:nvSpPr>
        <p:spPr>
          <a:xfrm>
            <a:off x="5901235" y="4868843"/>
            <a:ext cx="3124372" cy="646966"/>
          </a:xfrm>
          <a:prstGeom prst="rect">
            <a:avLst/>
          </a:prstGeom>
          <a:noFill/>
        </p:spPr>
        <p:txBody>
          <a:bodyPr/>
          <a:lstStyle>
            <a:lvl1pPr marL="0" indent="0" algn="l" defTabSz="457200" rtl="0" eaLnBrk="1" latinLnBrk="0" hangingPunct="1">
              <a:spcBef>
                <a:spcPct val="20000"/>
              </a:spcBef>
              <a:buFont typeface="Arial"/>
              <a:buNone/>
              <a:defRPr sz="2200" b="0" i="0" kern="1200">
                <a:solidFill>
                  <a:schemeClr val="tx1"/>
                </a:solidFill>
                <a:latin typeface="Agenda-Light"/>
                <a:ea typeface="+mn-ea"/>
                <a:cs typeface="Agenda-Light"/>
              </a:defRPr>
            </a:lvl1pPr>
            <a:lvl2pPr marL="742950" indent="-285750" algn="l" defTabSz="457200" rtl="0" eaLnBrk="1" latinLnBrk="0" hangingPunct="1">
              <a:spcBef>
                <a:spcPct val="20000"/>
              </a:spcBef>
              <a:buFont typeface="Arial"/>
              <a:buChar char="•"/>
              <a:defRPr sz="1600" b="0" i="0" kern="1200">
                <a:solidFill>
                  <a:schemeClr val="tx1"/>
                </a:solidFill>
                <a:latin typeface="Agenda-Light"/>
                <a:ea typeface="+mn-ea"/>
                <a:cs typeface="Agenda-Light"/>
              </a:defRPr>
            </a:lvl2pPr>
            <a:lvl3pPr marL="1143000" indent="-228600" algn="l" defTabSz="457200" rtl="0" eaLnBrk="1" latinLnBrk="0" hangingPunct="1">
              <a:spcBef>
                <a:spcPct val="20000"/>
              </a:spcBef>
              <a:buFont typeface="Arial"/>
              <a:buChar char="•"/>
              <a:defRPr sz="1600" b="0" i="0" kern="1200">
                <a:solidFill>
                  <a:schemeClr val="tx1"/>
                </a:solidFill>
                <a:latin typeface="Agenda-Light"/>
                <a:ea typeface="+mn-ea"/>
                <a:cs typeface="Agenda-Light"/>
              </a:defRPr>
            </a:lvl3pPr>
            <a:lvl4pPr marL="1600200" indent="-228600" algn="l" defTabSz="457200" rtl="0" eaLnBrk="1" latinLnBrk="0" hangingPunct="1">
              <a:spcBef>
                <a:spcPct val="20000"/>
              </a:spcBef>
              <a:buFont typeface="Arial"/>
              <a:buChar char="–"/>
              <a:defRPr sz="2000" b="0" i="0" kern="1200">
                <a:solidFill>
                  <a:schemeClr val="tx1"/>
                </a:solidFill>
                <a:latin typeface="Agenda-Light"/>
                <a:ea typeface="+mn-ea"/>
                <a:cs typeface="Agenda-Light"/>
              </a:defRPr>
            </a:lvl4pPr>
            <a:lvl5pPr marL="2057400" indent="-228600" algn="l" defTabSz="457200" rtl="0" eaLnBrk="1" latinLnBrk="0" hangingPunct="1">
              <a:spcBef>
                <a:spcPct val="20000"/>
              </a:spcBef>
              <a:buFont typeface="Arial"/>
              <a:buChar char="»"/>
              <a:defRPr sz="2000" b="0" i="0" kern="1200">
                <a:solidFill>
                  <a:schemeClr val="tx1"/>
                </a:solidFill>
                <a:latin typeface="Agenda-Light"/>
                <a:ea typeface="+mn-ea"/>
                <a:cs typeface="Agend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smtClean="0">
                <a:solidFill>
                  <a:srgbClr val="9EBA13"/>
                </a:solidFill>
              </a:rPr>
              <a:t>SOCUM would not qualify as a pilot program alone as it a single nation contribution?</a:t>
            </a:r>
            <a:endParaRPr lang="en-US" sz="2000" b="1" dirty="0" smtClean="0">
              <a:solidFill>
                <a:srgbClr val="9EBA13"/>
              </a:solidFill>
            </a:endParaRPr>
          </a:p>
        </p:txBody>
      </p:sp>
      <p:pic>
        <p:nvPicPr>
          <p:cNvPr id="16" name="Picture 15"/>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a:xfrm>
            <a:off x="886594" y="2294207"/>
            <a:ext cx="4187996" cy="4134521"/>
          </a:xfrm>
          <a:prstGeom prst="rect">
            <a:avLst/>
          </a:prstGeom>
          <a:noFill/>
          <a:ln>
            <a:noFill/>
          </a:ln>
        </p:spPr>
      </p:pic>
    </p:spTree>
    <p:extLst>
      <p:ext uri="{BB962C8B-B14F-4D97-AF65-F5344CB8AC3E}">
        <p14:creationId xmlns:p14="http://schemas.microsoft.com/office/powerpoint/2010/main" val="40395131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1106</TotalTime>
  <Words>767</Words>
  <Application>Microsoft Macintosh PowerPoint</Application>
  <PresentationFormat>On-screen Show (4:3)</PresentationFormat>
  <Paragraphs>75</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Flagship Projects: Focused on a chronically under-sampled region, little or no existing infrastructure, extensive international coordination of logistics required. Benefits: As little is known about the region, any level of observation enhancement will significantly increase our understanding  </vt:lpstr>
      <vt:lpstr>Flagship Projects: Focused on a chronically under-sampled region, little or no existing infrastructure, extensive international coordination of logistics required. Benefits: As little is known about the region, any level of observation enhancement will significantly increase our understanding  </vt:lpstr>
      <vt:lpstr>Enhanced Regional Study: Focused on a region with significant history of observations, has existing infrastructure and potential for many nations to be involved.  Benefits: Logistically “easy”, high potential to push the envelope with regard to the technology, will provide a “test-case” for SOOS vision</vt:lpstr>
      <vt:lpstr>Regionally Constrained Study: Region is constrained by unique physical feature, important biological/chemical/physical problems, variable logistical cooperation required.  Benefits: Logistical considerations are secondary, driven by a specific science question</vt:lpstr>
      <vt:lpstr>Regionally UnConstrained Study: Region is constrained by unique physical feature, important biological/chemical/physical problems, variable logistical cooperation required.  Benefits: Logistical considerations are secondary, driven by a specific science question</vt:lpstr>
    </vt:vector>
  </TitlesOfParts>
  <Company>Rutgers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Schofield</dc:creator>
  <cp:lastModifiedBy>Oscar Schofield</cp:lastModifiedBy>
  <cp:revision>17</cp:revision>
  <dcterms:created xsi:type="dcterms:W3CDTF">2014-06-18T19:50:12Z</dcterms:created>
  <dcterms:modified xsi:type="dcterms:W3CDTF">2014-06-19T14:16:59Z</dcterms:modified>
</cp:coreProperties>
</file>