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1148000" cy="32918400"/>
  <p:notesSz cx="32099250" cy="39922450"/>
  <p:defaultTextStyle>
    <a:defPPr>
      <a:defRPr lang="en-US"/>
    </a:defPPr>
    <a:lvl1pPr marL="0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16150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32300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48451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64601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80751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96901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813051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929202" algn="l" defTabSz="211615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A0413"/>
    <a:srgbClr val="EA0613"/>
    <a:srgbClr val="A30500"/>
    <a:srgbClr val="2F3B18"/>
    <a:srgbClr val="B30F0F"/>
    <a:srgbClr val="CE14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1" autoAdjust="0"/>
    <p:restoredTop sz="99493" autoAdjust="0"/>
  </p:normalViewPr>
  <p:slideViewPr>
    <p:cSldViewPr snapToGrid="0" snapToObjects="1">
      <p:cViewPr>
        <p:scale>
          <a:sx n="30" d="100"/>
          <a:sy n="30" d="100"/>
        </p:scale>
        <p:origin x="-234" y="2190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2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34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99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78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46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9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9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15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30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4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6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2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8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6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6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5" y="7368542"/>
            <a:ext cx="18187988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10439400"/>
            <a:ext cx="18187988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28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597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20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2" y="1310640"/>
            <a:ext cx="13537409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5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1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2" y="6888483"/>
            <a:ext cx="13537409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22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6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6" y="2941320"/>
            <a:ext cx="24688800" cy="19751040"/>
          </a:xfrm>
        </p:spPr>
        <p:txBody>
          <a:bodyPr/>
          <a:lstStyle>
            <a:lvl1pPr marL="0" indent="0">
              <a:buNone/>
              <a:defRPr sz="14800"/>
            </a:lvl1pPr>
            <a:lvl2pPr marL="2116150" indent="0">
              <a:buNone/>
              <a:defRPr sz="13000"/>
            </a:lvl2pPr>
            <a:lvl3pPr marL="4232300" indent="0">
              <a:buNone/>
              <a:defRPr sz="11100"/>
            </a:lvl3pPr>
            <a:lvl4pPr marL="6348451" indent="0">
              <a:buNone/>
              <a:defRPr sz="9300"/>
            </a:lvl4pPr>
            <a:lvl5pPr marL="8464601" indent="0">
              <a:buNone/>
              <a:defRPr sz="9300"/>
            </a:lvl5pPr>
            <a:lvl6pPr marL="10580751" indent="0">
              <a:buNone/>
              <a:defRPr sz="9300"/>
            </a:lvl6pPr>
            <a:lvl7pPr marL="12696901" indent="0">
              <a:buNone/>
              <a:defRPr sz="9300"/>
            </a:lvl7pPr>
            <a:lvl8pPr marL="14813051" indent="0">
              <a:buNone/>
              <a:defRPr sz="9300"/>
            </a:lvl8pPr>
            <a:lvl9pPr marL="16929202" indent="0">
              <a:buNone/>
              <a:defRPr sz="9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6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3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  <a:prstGeom prst="rect">
            <a:avLst/>
          </a:prstGeom>
        </p:spPr>
        <p:txBody>
          <a:bodyPr vert="horz" lIns="423230" tIns="211615" rIns="423230" bIns="2116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680963"/>
            <a:ext cx="37033200" cy="21724622"/>
          </a:xfrm>
          <a:prstGeom prst="rect">
            <a:avLst/>
          </a:prstGeom>
        </p:spPr>
        <p:txBody>
          <a:bodyPr vert="horz" lIns="423230" tIns="211615" rIns="423230" bIns="2116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482"/>
            <a:ext cx="960120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FC10-CACF-DA4C-B5E7-136DCCCD24E6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482"/>
            <a:ext cx="1303020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482"/>
            <a:ext cx="960120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C7EB-7513-074C-8035-4985F9198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2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16150" rtl="0" eaLnBrk="1" latinLnBrk="0" hangingPunct="1">
        <a:spcBef>
          <a:spcPct val="0"/>
        </a:spcBef>
        <a:buNone/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7113" indent="-1587113" algn="l" defTabSz="2116150" rtl="0" eaLnBrk="1" latinLnBrk="0" hangingPunct="1">
        <a:spcBef>
          <a:spcPct val="20000"/>
        </a:spcBef>
        <a:buFont typeface="Arial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8744" indent="-1322594" algn="l" defTabSz="2116150" rtl="0" eaLnBrk="1" latinLnBrk="0" hangingPunct="1">
        <a:spcBef>
          <a:spcPct val="20000"/>
        </a:spcBef>
        <a:buFont typeface="Arial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90376" indent="-1058075" algn="l" defTabSz="2116150" rtl="0" eaLnBrk="1" latinLnBrk="0" hangingPunct="1">
        <a:spcBef>
          <a:spcPct val="20000"/>
        </a:spcBef>
        <a:buFont typeface="Arial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406526" indent="-1058075" algn="l" defTabSz="2116150" rtl="0" eaLnBrk="1" latinLnBrk="0" hangingPunct="1">
        <a:spcBef>
          <a:spcPct val="20000"/>
        </a:spcBef>
        <a:buFont typeface="Arial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2676" indent="-1058075" algn="l" defTabSz="2116150" rtl="0" eaLnBrk="1" latinLnBrk="0" hangingPunct="1">
        <a:spcBef>
          <a:spcPct val="20000"/>
        </a:spcBef>
        <a:buFont typeface="Arial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826" indent="-1058075" algn="l" defTabSz="2116150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976" indent="-1058075" algn="l" defTabSz="2116150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1127" indent="-1058075" algn="l" defTabSz="2116150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7277" indent="-1058075" algn="l" defTabSz="2116150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150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00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451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601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751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901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051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9202" algn="l" defTabSz="21161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 descr="slp_timeseries_correct_all_2014OSMpos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3" r="8716" b="12543"/>
          <a:stretch/>
        </p:blipFill>
        <p:spPr>
          <a:xfrm>
            <a:off x="13190479" y="15476041"/>
            <a:ext cx="8281591" cy="311380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099" y="13160198"/>
            <a:ext cx="2954349" cy="2165019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12936075" y="15453671"/>
            <a:ext cx="8851526" cy="66723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0593647" y="6822562"/>
            <a:ext cx="3300178" cy="851436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9041019" y="16624314"/>
            <a:ext cx="10261248" cy="458971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4145499" y="6822562"/>
            <a:ext cx="6469101" cy="851436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7080137" y="6822562"/>
            <a:ext cx="3300178" cy="851436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41148001" cy="2590800"/>
          </a:xfrm>
          <a:prstGeom prst="rect">
            <a:avLst/>
          </a:prstGeom>
          <a:solidFill>
            <a:srgbClr val="EA0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595343" y="-104682"/>
            <a:ext cx="39887861" cy="16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Coastal </a:t>
            </a:r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Ocean </a:t>
            </a:r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I</a:t>
            </a:r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mpact </a:t>
            </a:r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on Hurricane Irene (2011) </a:t>
            </a:r>
            <a:r>
              <a:rPr lang="en-US" sz="82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Intensity</a:t>
            </a:r>
            <a:endParaRPr lang="en-US" sz="8200" b="1" i="1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92414" y="2598078"/>
            <a:ext cx="1" cy="30320322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15855570"/>
            <a:ext cx="11192415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" y="21159331"/>
            <a:ext cx="11192415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92414" y="22585551"/>
            <a:ext cx="29955586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308591" y="22585551"/>
            <a:ext cx="0" cy="9563169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209" y="2801937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1. BACKGROUND 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209" y="16053992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2. HYPOTHESIS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209" y="21406107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3. OBSERVATIONS &amp; MODEL 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84859" y="22795114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6. FUTURE WORK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09933" y="22795114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5. CONCLUSIONS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09933" y="2801937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Medium"/>
                <a:cs typeface="Franklin Gothic Medium"/>
              </a:rPr>
              <a:t>4. RESULTS</a:t>
            </a:r>
            <a:endParaRPr lang="en-US" sz="4800" dirty="0">
              <a:latin typeface="Franklin Gothic Medium"/>
              <a:cs typeface="Franklin Gothic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43" y="27186373"/>
            <a:ext cx="7937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Acknowledgements:</a:t>
            </a:r>
            <a:endParaRPr lang="en-US" sz="4800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27" name="Picture 26" descr="science_Irene_temp_cbar_of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13" t="13738" r="12065"/>
          <a:stretch/>
        </p:blipFill>
        <p:spPr>
          <a:xfrm>
            <a:off x="12626326" y="6996323"/>
            <a:ext cx="11781885" cy="6286821"/>
          </a:xfrm>
          <a:prstGeom prst="rect">
            <a:avLst/>
          </a:prstGeom>
        </p:spPr>
      </p:pic>
      <p:pic>
        <p:nvPicPr>
          <p:cNvPr id="32" name="Picture 31" descr="hycom_20110831T000000_fla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2" t="3268" r="20083" b="7741"/>
          <a:stretch/>
        </p:blipFill>
        <p:spPr>
          <a:xfrm>
            <a:off x="37415428" y="11707450"/>
            <a:ext cx="3122973" cy="3498346"/>
          </a:xfrm>
          <a:prstGeom prst="rect">
            <a:avLst/>
          </a:prstGeom>
        </p:spPr>
      </p:pic>
      <p:pic>
        <p:nvPicPr>
          <p:cNvPr id="33" name="Picture 32" descr="roms_20110827T000000_flat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4" t="2931" r="19659" b="7308"/>
          <a:stretch/>
        </p:blipFill>
        <p:spPr>
          <a:xfrm>
            <a:off x="29176454" y="17532492"/>
            <a:ext cx="3153165" cy="3535920"/>
          </a:xfrm>
          <a:prstGeom prst="rect">
            <a:avLst/>
          </a:prstGeom>
        </p:spPr>
      </p:pic>
      <p:pic>
        <p:nvPicPr>
          <p:cNvPr id="35" name="Picture 34" descr="pom_20110827T000000_fla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1" t="3548" r="20256" b="7769"/>
          <a:stretch/>
        </p:blipFill>
        <p:spPr>
          <a:xfrm>
            <a:off x="34218515" y="7962046"/>
            <a:ext cx="3119486" cy="350189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781751" y="6822562"/>
            <a:ext cx="20730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HWRF-POM</a:t>
            </a:r>
          </a:p>
          <a:p>
            <a:pPr algn="ctr"/>
            <a:r>
              <a:rPr lang="en-US" sz="2400" i="1" dirty="0" smtClean="0">
                <a:latin typeface="Franklin Gothic Book"/>
                <a:cs typeface="Franklin Gothic Book"/>
              </a:rPr>
              <a:t>low res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035789" y="6822562"/>
            <a:ext cx="1422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Rutgers SST</a:t>
            </a:r>
          </a:p>
          <a:p>
            <a:pPr algn="ctr"/>
            <a:endParaRPr lang="en-US" sz="2800" dirty="0">
              <a:latin typeface="Franklin Gothic Book"/>
              <a:cs typeface="Franklin Gothic Book"/>
            </a:endParaRPr>
          </a:p>
        </p:txBody>
      </p:sp>
      <p:pic>
        <p:nvPicPr>
          <p:cNvPr id="40" name="Picture 39" descr="pom_20110831T000000_flat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7" t="3547" r="20146" b="7463"/>
          <a:stretch/>
        </p:blipFill>
        <p:spPr>
          <a:xfrm>
            <a:off x="34218515" y="11700834"/>
            <a:ext cx="3119486" cy="3504962"/>
          </a:xfrm>
          <a:prstGeom prst="rect">
            <a:avLst/>
          </a:prstGeom>
        </p:spPr>
      </p:pic>
      <p:pic>
        <p:nvPicPr>
          <p:cNvPr id="42" name="Picture 41" descr="roms_20110831T000000_flat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2" t="3142" r="19817" b="7404"/>
          <a:stretch/>
        </p:blipFill>
        <p:spPr>
          <a:xfrm>
            <a:off x="36036873" y="17560114"/>
            <a:ext cx="3121175" cy="35082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506524" y="16745509"/>
            <a:ext cx="29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ROMS ESPreSSO</a:t>
            </a:r>
          </a:p>
        </p:txBody>
      </p:sp>
      <p:pic>
        <p:nvPicPr>
          <p:cNvPr id="44" name="Picture 43" descr="roms_20110829T000000_flat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92" t="3760" r="19659" b="7866"/>
          <a:stretch/>
        </p:blipFill>
        <p:spPr>
          <a:xfrm>
            <a:off x="32578459" y="17557549"/>
            <a:ext cx="3192252" cy="351086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0850133" y="6822563"/>
            <a:ext cx="27921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RTG HR SST </a:t>
            </a:r>
          </a:p>
          <a:p>
            <a:pPr algn="ctr"/>
            <a:r>
              <a:rPr lang="en-US" sz="2400" i="1" dirty="0" smtClean="0">
                <a:latin typeface="Franklin Gothic Book"/>
                <a:cs typeface="Franklin Gothic Book"/>
              </a:rPr>
              <a:t>used by NAM model</a:t>
            </a:r>
            <a:endParaRPr lang="en-US" sz="2400" i="1" dirty="0">
              <a:latin typeface="Franklin Gothic Book"/>
              <a:cs typeface="Franklin Gothic Book"/>
            </a:endParaRPr>
          </a:p>
        </p:txBody>
      </p:sp>
      <p:pic>
        <p:nvPicPr>
          <p:cNvPr id="50" name="Picture 49" descr="hycom_20110827T000000_flat_correct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1" t="3547" r="19973" b="7463"/>
          <a:stretch/>
        </p:blipFill>
        <p:spPr>
          <a:xfrm>
            <a:off x="37402069" y="7954864"/>
            <a:ext cx="3136332" cy="351625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400625" y="6822562"/>
            <a:ext cx="2856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Book"/>
                <a:cs typeface="Franklin Gothic Book"/>
              </a:rPr>
              <a:t>HWRF-HYCOM</a:t>
            </a:r>
          </a:p>
          <a:p>
            <a:pPr algn="ctr"/>
            <a:r>
              <a:rPr lang="en-US" sz="2400" i="1" dirty="0">
                <a:latin typeface="Franklin Gothic Book"/>
                <a:cs typeface="Franklin Gothic Book"/>
              </a:rPr>
              <a:t>m</a:t>
            </a:r>
            <a:r>
              <a:rPr lang="en-US" sz="2400" i="1" dirty="0" smtClean="0">
                <a:latin typeface="Franklin Gothic Book"/>
                <a:cs typeface="Franklin Gothic Book"/>
              </a:rPr>
              <a:t>edium 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66750" y="3840775"/>
            <a:ext cx="84345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Glider data revealed that ocean mixing and subsequent surface cooling preceded the passing of the eye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16974823"/>
            <a:ext cx="1037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We hypothesize that the models handled the </a:t>
            </a:r>
            <a:r>
              <a:rPr lang="en-US" sz="3600" i="1" dirty="0" smtClean="0">
                <a:solidFill>
                  <a:srgbClr val="2F3B18"/>
                </a:solidFill>
                <a:latin typeface="Franklin Gothic Book"/>
                <a:cs typeface="Franklin Gothic Book"/>
              </a:rPr>
              <a:t>track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, </a:t>
            </a:r>
            <a:r>
              <a:rPr lang="en-US" sz="3600" i="1" dirty="0" smtClean="0">
                <a:solidFill>
                  <a:srgbClr val="660066"/>
                </a:solidFill>
                <a:latin typeface="Franklin Gothic Book"/>
                <a:cs typeface="Franklin Gothic Book"/>
              </a:rPr>
              <a:t>vertical wind shear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, and </a:t>
            </a:r>
            <a:r>
              <a:rPr lang="en-US" sz="3600" i="1" dirty="0" smtClean="0">
                <a:solidFill>
                  <a:srgbClr val="000090"/>
                </a:solidFill>
                <a:latin typeface="Franklin Gothic Book"/>
                <a:cs typeface="Franklin Gothic Book"/>
              </a:rPr>
              <a:t>dry air intrusion 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well, but handled the </a:t>
            </a:r>
            <a:r>
              <a:rPr lang="en-US" sz="3600" i="1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upper ocean thermal structure (and evolution)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poorly.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4730" y="19276142"/>
            <a:ext cx="1130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Atmosphere tends to receive more attention in modeling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Models resolve large-scale processes fairly well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Models have improved considerably on predicting tracks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85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72390" y="3828075"/>
            <a:ext cx="2642209" cy="1714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33400" y="3828075"/>
            <a:ext cx="3098800" cy="217575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8218019" y="3840775"/>
            <a:ext cx="1094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Improved satellite SST product revealed that this surface ocean cooling was not captured by: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9493310" y="6470097"/>
            <a:ext cx="254000" cy="526226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9747309" y="6032845"/>
            <a:ext cx="354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lang="en-US" sz="2400" i="1" dirty="0" smtClean="0">
                <a:solidFill>
                  <a:srgbClr val="FF0000"/>
                </a:solidFill>
                <a:latin typeface="Franklin Gothic Book"/>
                <a:cs typeface="Franklin Gothic Book"/>
              </a:rPr>
              <a:t>assage of eye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6065500" y="6472098"/>
            <a:ext cx="254000" cy="526226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07" idx="1"/>
          </p:cNvCxnSpPr>
          <p:nvPr/>
        </p:nvCxnSpPr>
        <p:spPr>
          <a:xfrm flipH="1">
            <a:off x="18884295" y="8485164"/>
            <a:ext cx="1430282" cy="282592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584192" y="6032845"/>
            <a:ext cx="372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Franklin Gothic Book"/>
                <a:cs typeface="Franklin Gothic Book"/>
              </a:rPr>
              <a:t>w</a:t>
            </a:r>
            <a:r>
              <a:rPr lang="en-US" sz="2400" i="1" dirty="0" smtClean="0">
                <a:latin typeface="Franklin Gothic Book"/>
                <a:cs typeface="Franklin Gothic Book"/>
              </a:rPr>
              <a:t>arm SSTs before storm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482193" y="7482637"/>
            <a:ext cx="2363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Franklin Gothic Book"/>
                <a:cs typeface="Franklin Gothic Book"/>
              </a:rPr>
              <a:t>Ocean column mixing from storm cools the surface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510873" y="9292821"/>
            <a:ext cx="1577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BEFORE IRENE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750868" y="13206476"/>
            <a:ext cx="1329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AFTER IRENE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1015233" y="5049815"/>
            <a:ext cx="3342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i. basic satellite product </a:t>
            </a:r>
            <a:endParaRPr lang="en-US" sz="3200" dirty="0"/>
          </a:p>
        </p:txBody>
      </p:sp>
      <p:sp>
        <p:nvSpPr>
          <p:cNvPr id="71" name="Rectangle 70"/>
          <p:cNvSpPr/>
          <p:nvPr/>
        </p:nvSpPr>
        <p:spPr>
          <a:xfrm>
            <a:off x="34876952" y="5013531"/>
            <a:ext cx="46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ii. </a:t>
            </a:r>
            <a:r>
              <a:rPr lang="en-US" sz="3200" dirty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cean models used for forecasting hurricane intensity</a:t>
            </a:r>
          </a:p>
        </p:txBody>
      </p:sp>
      <p:cxnSp>
        <p:nvCxnSpPr>
          <p:cNvPr id="73" name="Straight Arrow Connector 72"/>
          <p:cNvCxnSpPr>
            <a:stCxn id="70" idx="2"/>
          </p:cNvCxnSpPr>
          <p:nvPr/>
        </p:nvCxnSpPr>
        <p:spPr>
          <a:xfrm flipH="1">
            <a:off x="32065794" y="6127033"/>
            <a:ext cx="620684" cy="622961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1" idx="2"/>
            <a:endCxn id="36" idx="0"/>
          </p:cNvCxnSpPr>
          <p:nvPr/>
        </p:nvCxnSpPr>
        <p:spPr>
          <a:xfrm flipH="1">
            <a:off x="35818266" y="6583191"/>
            <a:ext cx="1373286" cy="239371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1" idx="2"/>
            <a:endCxn id="51" idx="0"/>
          </p:cNvCxnSpPr>
          <p:nvPr/>
        </p:nvCxnSpPr>
        <p:spPr>
          <a:xfrm>
            <a:off x="37191552" y="6583191"/>
            <a:ext cx="1637171" cy="239371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865095" y="21214032"/>
            <a:ext cx="132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AFTER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918401" y="21214032"/>
            <a:ext cx="242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RIGHT AFTER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796855" y="21214032"/>
            <a:ext cx="175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BEFORE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677901" y="15409717"/>
            <a:ext cx="12786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However, Rutgers product showed that cooler SSTs are captured relatively well by high res coastal ocean models not used for forecasting hurricanes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682624" y="13387525"/>
            <a:ext cx="899441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 startAt="3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Over 100 sensitivity tests showed that Hurricane Irene intensity is very sensitive to this “ahead-of-eye” SST cooling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6792577" y="7850164"/>
            <a:ext cx="1684928" cy="0"/>
          </a:xfrm>
          <a:prstGeom prst="straightConnector1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6792577" y="9818037"/>
            <a:ext cx="1722278" cy="0"/>
          </a:xfrm>
          <a:prstGeom prst="straightConnector1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ight Brace 106"/>
          <p:cNvSpPr/>
          <p:nvPr/>
        </p:nvSpPr>
        <p:spPr>
          <a:xfrm>
            <a:off x="18402800" y="7333221"/>
            <a:ext cx="481495" cy="2869070"/>
          </a:xfrm>
          <a:prstGeom prst="rightBrac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1640524" y="23686582"/>
            <a:ext cx="92525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Improve model spinup issues</a:t>
            </a:r>
          </a:p>
          <a:p>
            <a:pPr marL="857250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Validate </a:t>
            </a:r>
            <a:r>
              <a:rPr lang="en-US" sz="3500" dirty="0" smtClean="0">
                <a:solidFill>
                  <a:srgbClr val="660066"/>
                </a:solidFill>
                <a:latin typeface="Franklin Gothic Book"/>
                <a:cs typeface="Franklin Gothic Book"/>
              </a:rPr>
              <a:t>wind shear </a:t>
            </a: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and </a:t>
            </a:r>
            <a:r>
              <a:rPr lang="en-US" sz="3500" dirty="0" smtClean="0">
                <a:solidFill>
                  <a:srgbClr val="000090"/>
                </a:solidFill>
                <a:latin typeface="Franklin Gothic Book"/>
                <a:cs typeface="Franklin Gothic Book"/>
              </a:rPr>
              <a:t>dry air intrusion </a:t>
            </a: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(see </a:t>
            </a:r>
            <a:r>
              <a:rPr lang="en-US" sz="35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Background </a:t>
            </a: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and </a:t>
            </a:r>
            <a:r>
              <a:rPr lang="en-US" sz="35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Hypothesis</a:t>
            </a: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sections)</a:t>
            </a:r>
          </a:p>
          <a:p>
            <a:pPr marL="857250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Evaluate storm size and structure</a:t>
            </a:r>
          </a:p>
          <a:p>
            <a:pPr marL="857250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Compare modeled to observed heat fluxes</a:t>
            </a:r>
            <a:endParaRPr lang="en-US" sz="35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pPr marL="857250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Move towards accurate fully coupled WRF-ROMS system</a:t>
            </a:r>
          </a:p>
          <a:p>
            <a:pPr marL="1473200" lvl="1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WRF w/ hourly ROMS SST</a:t>
            </a:r>
          </a:p>
          <a:p>
            <a:pPr marL="1473200" lvl="1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WRF coupled w/ 3D Price-Weller-Pinkel ocean model</a:t>
            </a:r>
          </a:p>
          <a:p>
            <a:pPr marL="1473200" lvl="1" indent="-857250">
              <a:spcAft>
                <a:spcPts val="600"/>
              </a:spcAft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WRF-ROMS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810580" y="23648098"/>
            <a:ext cx="19204653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24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Large majority of SST cooling occurred ahead of Irene’s eye</a:t>
            </a:r>
          </a:p>
          <a:p>
            <a:pPr marL="742950" indent="-742950">
              <a:spcAft>
                <a:spcPts val="6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We determined max impact of this cooling on storm intensity (fixed cold vs. fixed warm SST)</a:t>
            </a:r>
          </a:p>
          <a:p>
            <a:pPr marL="1358900" lvl="1" indent="-742950">
              <a:spcAft>
                <a:spcPts val="24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One of the largest among tested model parameters</a:t>
            </a:r>
          </a:p>
          <a:p>
            <a:pPr marL="742950" indent="-742950">
              <a:spcAft>
                <a:spcPts val="6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Some surface cooling occurred during/after eye passage</a:t>
            </a:r>
          </a:p>
          <a:p>
            <a:pPr marL="1358900" lvl="1" indent="-742950">
              <a:spcAft>
                <a:spcPts val="24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Actual impact of SST cooling on storm intensity may be slightly lower</a:t>
            </a:r>
          </a:p>
          <a:p>
            <a:pPr marL="742950" indent="-742950">
              <a:spcAft>
                <a:spcPts val="2400"/>
              </a:spcAft>
              <a:buFont typeface="Arial"/>
              <a:buChar char="•"/>
            </a:pP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 high res ocean model (e.g. ROMS) nested within a larger scale ocean model could add significant value to tropical cyclone prediction in the coastal ocean—the last several hours before landfall</a:t>
            </a:r>
            <a:endParaRPr lang="en-US" sz="3600" i="1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9" name="Picture 78" descr="composite_20110831T070000_flat.pn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85" t="3268" r="20088" b="7895"/>
          <a:stretch/>
        </p:blipFill>
        <p:spPr>
          <a:xfrm>
            <a:off x="27167956" y="11677027"/>
            <a:ext cx="3140220" cy="3525669"/>
          </a:xfrm>
          <a:prstGeom prst="rect">
            <a:avLst/>
          </a:prstGeom>
        </p:spPr>
      </p:pic>
      <p:pic>
        <p:nvPicPr>
          <p:cNvPr id="80" name="Picture 79" descr="composite_20110827T070000_flat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43" t="3548" r="19852" b="7769"/>
          <a:stretch/>
        </p:blipFill>
        <p:spPr>
          <a:xfrm>
            <a:off x="27165299" y="7950995"/>
            <a:ext cx="3142877" cy="3517901"/>
          </a:xfrm>
          <a:prstGeom prst="rect">
            <a:avLst/>
          </a:prstGeom>
        </p:spPr>
      </p:pic>
      <p:pic>
        <p:nvPicPr>
          <p:cNvPr id="90" name="Picture 89" descr="rtg_20110831T000000_flat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9" t="3298" r="18769" b="7402"/>
          <a:stretch/>
        </p:blipFill>
        <p:spPr>
          <a:xfrm>
            <a:off x="30683199" y="11715127"/>
            <a:ext cx="3124201" cy="3442661"/>
          </a:xfrm>
          <a:prstGeom prst="rect">
            <a:avLst/>
          </a:prstGeom>
        </p:spPr>
      </p:pic>
      <p:pic>
        <p:nvPicPr>
          <p:cNvPr id="91" name="Picture 90" descr="rtg_20110827T000000_flat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27" t="3393" r="19926" b="7153"/>
          <a:stretch/>
        </p:blipFill>
        <p:spPr>
          <a:xfrm>
            <a:off x="30692298" y="7950995"/>
            <a:ext cx="3115102" cy="351464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2655530" y="6743778"/>
            <a:ext cx="5674022" cy="56740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7" name="Picture 96"/>
          <p:cNvPicPr>
            <a:picLocks/>
          </p:cNvPicPr>
          <p:nvPr/>
        </p:nvPicPr>
        <p:blipFill rotWithShape="1">
          <a:blip r:embed="rId19"/>
          <a:srcRect l="9791" t="56816" r="17875" b="32884"/>
          <a:stretch/>
        </p:blipFill>
        <p:spPr>
          <a:xfrm>
            <a:off x="4687867" y="8821659"/>
            <a:ext cx="1799042" cy="1724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0"/>
          <a:srcRect l="73527" t="36265"/>
          <a:stretch/>
        </p:blipFill>
        <p:spPr>
          <a:xfrm>
            <a:off x="2655530" y="6743778"/>
            <a:ext cx="3600660" cy="5389032"/>
          </a:xfrm>
          <a:prstGeom prst="rect">
            <a:avLst/>
          </a:prstGeom>
        </p:spPr>
      </p:pic>
      <p:sp>
        <p:nvSpPr>
          <p:cNvPr id="99" name="Freeform 98"/>
          <p:cNvSpPr/>
          <p:nvPr/>
        </p:nvSpPr>
        <p:spPr>
          <a:xfrm>
            <a:off x="4250797" y="7175935"/>
            <a:ext cx="2208720" cy="4851896"/>
          </a:xfrm>
          <a:custGeom>
            <a:avLst/>
            <a:gdLst>
              <a:gd name="connsiteX0" fmla="*/ 1395244 w 1395244"/>
              <a:gd name="connsiteY0" fmla="*/ 3064933 h 3064933"/>
              <a:gd name="connsiteX1" fmla="*/ 6711 w 1395244"/>
              <a:gd name="connsiteY1" fmla="*/ 1896533 h 3064933"/>
              <a:gd name="connsiteX2" fmla="*/ 853377 w 1395244"/>
              <a:gd name="connsiteY2" fmla="*/ 660400 h 3064933"/>
              <a:gd name="connsiteX3" fmla="*/ 531644 w 1395244"/>
              <a:gd name="connsiteY3" fmla="*/ 0 h 3064933"/>
              <a:gd name="connsiteX4" fmla="*/ 531644 w 1395244"/>
              <a:gd name="connsiteY4" fmla="*/ 0 h 30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244" h="3064933">
                <a:moveTo>
                  <a:pt x="1395244" y="3064933"/>
                </a:moveTo>
                <a:cubicBezTo>
                  <a:pt x="746133" y="2681110"/>
                  <a:pt x="97022" y="2297288"/>
                  <a:pt x="6711" y="1896533"/>
                </a:cubicBezTo>
                <a:cubicBezTo>
                  <a:pt x="-83600" y="1495778"/>
                  <a:pt x="765888" y="976489"/>
                  <a:pt x="853377" y="660400"/>
                </a:cubicBezTo>
                <a:cubicBezTo>
                  <a:pt x="940866" y="344311"/>
                  <a:pt x="531644" y="0"/>
                  <a:pt x="531644" y="0"/>
                </a:cubicBezTo>
                <a:lnTo>
                  <a:pt x="531644" y="0"/>
                </a:lnTo>
              </a:path>
            </a:pathLst>
          </a:custGeom>
          <a:ln w="76200" cmpd="sng">
            <a:solidFill>
              <a:srgbClr val="2F3B18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1">
            <a:alphaModFix amt="51000"/>
          </a:blip>
          <a:stretch>
            <a:fillRect/>
          </a:stretch>
        </p:blipFill>
        <p:spPr>
          <a:xfrm>
            <a:off x="4250798" y="8996866"/>
            <a:ext cx="759837" cy="61166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1">
            <a:alphaModFix amt="51000"/>
          </a:blip>
          <a:stretch>
            <a:fillRect/>
          </a:stretch>
        </p:blipFill>
        <p:spPr>
          <a:xfrm>
            <a:off x="5330205" y="11321904"/>
            <a:ext cx="759837" cy="61166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1">
            <a:alphaModFix amt="51000"/>
          </a:blip>
          <a:stretch>
            <a:fillRect/>
          </a:stretch>
        </p:blipFill>
        <p:spPr>
          <a:xfrm>
            <a:off x="4471852" y="10710235"/>
            <a:ext cx="759837" cy="61166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1">
            <a:alphaModFix amt="51000"/>
          </a:blip>
          <a:stretch>
            <a:fillRect/>
          </a:stretch>
        </p:blipFill>
        <p:spPr>
          <a:xfrm>
            <a:off x="3870880" y="9895136"/>
            <a:ext cx="759837" cy="6116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4785" y="7812651"/>
            <a:ext cx="2749665" cy="81261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550957" y="11518074"/>
            <a:ext cx="174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F3B18"/>
                </a:solidFill>
                <a:latin typeface="Franklin Gothic Book"/>
                <a:cs typeface="Franklin Gothic Book"/>
              </a:rPr>
              <a:t>hurricane track</a:t>
            </a:r>
            <a:endParaRPr lang="en-US" sz="2400" dirty="0">
              <a:solidFill>
                <a:srgbClr val="2F3B18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9" name="Freeform 108"/>
          <p:cNvSpPr/>
          <p:nvPr/>
        </p:nvSpPr>
        <p:spPr>
          <a:xfrm flipH="1">
            <a:off x="5680584" y="7236741"/>
            <a:ext cx="1507068" cy="982316"/>
          </a:xfrm>
          <a:custGeom>
            <a:avLst/>
            <a:gdLst>
              <a:gd name="connsiteX0" fmla="*/ 657322 w 1199189"/>
              <a:gd name="connsiteY0" fmla="*/ 0 h 694267"/>
              <a:gd name="connsiteX1" fmla="*/ 13856 w 1199189"/>
              <a:gd name="connsiteY1" fmla="*/ 558800 h 694267"/>
              <a:gd name="connsiteX2" fmla="*/ 1199189 w 1199189"/>
              <a:gd name="connsiteY2" fmla="*/ 694267 h 694267"/>
              <a:gd name="connsiteX3" fmla="*/ 1199189 w 1199189"/>
              <a:gd name="connsiteY3" fmla="*/ 694267 h 69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189" h="694267">
                <a:moveTo>
                  <a:pt x="657322" y="0"/>
                </a:moveTo>
                <a:cubicBezTo>
                  <a:pt x="290433" y="221544"/>
                  <a:pt x="-76455" y="443089"/>
                  <a:pt x="13856" y="558800"/>
                </a:cubicBezTo>
                <a:cubicBezTo>
                  <a:pt x="104167" y="674511"/>
                  <a:pt x="1199189" y="694267"/>
                  <a:pt x="1199189" y="694267"/>
                </a:cubicBezTo>
                <a:lnTo>
                  <a:pt x="1199189" y="694267"/>
                </a:lnTo>
              </a:path>
            </a:pathLst>
          </a:custGeom>
          <a:ln w="76200" cmpd="sng">
            <a:solidFill>
              <a:srgbClr val="00009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528187" y="9048763"/>
            <a:ext cx="0" cy="881499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10635" y="9847207"/>
            <a:ext cx="372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lang="en-US" sz="2400" dirty="0" smtClean="0">
                <a:solidFill>
                  <a:srgbClr val="800000"/>
                </a:solidFill>
                <a:latin typeface="Franklin Gothic Book"/>
                <a:cs typeface="Franklin Gothic Book"/>
              </a:rPr>
              <a:t>pper ocean thermal structure and evolution</a:t>
            </a:r>
            <a:endParaRPr lang="en-US" sz="2400" dirty="0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56894" y="6792009"/>
            <a:ext cx="249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Franklin Gothic Book"/>
                <a:cs typeface="Franklin Gothic Book"/>
              </a:rPr>
              <a:t>d</a:t>
            </a:r>
            <a:r>
              <a:rPr lang="en-US" sz="2400" dirty="0" smtClean="0">
                <a:solidFill>
                  <a:srgbClr val="000090"/>
                </a:solidFill>
                <a:latin typeface="Franklin Gothic Book"/>
                <a:cs typeface="Franklin Gothic Book"/>
              </a:rPr>
              <a:t>ry air intrusion</a:t>
            </a:r>
            <a:endParaRPr lang="en-US" sz="2400" dirty="0">
              <a:solidFill>
                <a:srgbClr val="000090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925970" y="7694120"/>
            <a:ext cx="1079407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400097" y="8727036"/>
            <a:ext cx="1079407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550958" y="8463934"/>
            <a:ext cx="160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Franklin Gothic Book"/>
                <a:cs typeface="Franklin Gothic Book"/>
              </a:rPr>
              <a:t>vertical wind shear</a:t>
            </a:r>
            <a:endParaRPr lang="en-US" sz="2400" dirty="0">
              <a:solidFill>
                <a:srgbClr val="660066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65990" y="3886942"/>
            <a:ext cx="102175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In August 2011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, Hurricane Irene’s intensity was over-predicted by several hurricane models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and 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over-forecast by the National Hurricane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Center</a:t>
            </a:r>
          </a:p>
          <a:p>
            <a:pPr marL="571500" indent="-571500">
              <a:spcAft>
                <a:spcPts val="2400"/>
              </a:spcAft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Governing factors of hurricane intensity include:</a:t>
            </a:r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pPr marL="571500" indent="-571500">
              <a:spcAft>
                <a:spcPts val="2400"/>
              </a:spcAft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62568" y="12664769"/>
            <a:ext cx="9961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W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hat 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is the impact of the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upper ocean thermal evolution (SST) on Irene’s intensity, as 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compared to other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model parameters, such as resolution, microphysics, &amp; air-sea flux parameterizations?</a:t>
            </a:r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40237" y="22470099"/>
            <a:ext cx="5059860" cy="784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RU16 Glider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: at 40m isobath, right of eye track</a:t>
            </a:r>
            <a:b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</a:b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Satellite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: 1km AVHRR 3-day 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coldest dark pixel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SST</a:t>
            </a:r>
            <a:r>
              <a:rPr lang="en-US" sz="3600" i="1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composite (preserve cold wake); NASA SPoRT 2km SST for cloudy gaps</a:t>
            </a:r>
            <a:b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</a:br>
            <a:endParaRPr lang="en-US" sz="3600" dirty="0" smtClean="0">
              <a:solidFill>
                <a:srgbClr val="000000"/>
              </a:solidFill>
              <a:latin typeface="Franklin Gothic Book"/>
              <a:cs typeface="Franklin Gothic Book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Franklin Gothic Book"/>
                <a:cs typeface="Franklin Gothic Book"/>
              </a:rPr>
              <a:t>Model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: 6km WRF-ARW, boundary conditions to get track correct 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(important because close </a:t>
            </a:r>
            <a:r>
              <a:rPr lang="en-US" sz="3600" dirty="0">
                <a:solidFill>
                  <a:srgbClr val="000000"/>
                </a:solidFill>
                <a:latin typeface="Franklin Gothic Book"/>
                <a:cs typeface="Franklin Gothic Book"/>
              </a:rPr>
              <a:t>to coast</a:t>
            </a:r>
            <a:r>
              <a:rPr lang="en-US" sz="36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)</a:t>
            </a:r>
            <a:endParaRPr lang="en-US" sz="36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29" name="Picture 128" descr="poster_rucool 7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04640"/>
            <a:ext cx="41156466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 Box 124"/>
          <p:cNvSpPr txBox="1">
            <a:spLocks noChangeArrowheads="1"/>
          </p:cNvSpPr>
          <p:nvPr/>
        </p:nvSpPr>
        <p:spPr bwMode="auto">
          <a:xfrm>
            <a:off x="0" y="1259250"/>
            <a:ext cx="402336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Greg Seroka</a:t>
            </a:r>
            <a:r>
              <a:rPr lang="en-US" sz="3600" baseline="30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(seroka@</a:t>
            </a:r>
            <a:r>
              <a:rPr lang="en-US" sz="36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marine.rutgers.edu</a:t>
            </a:r>
            <a:r>
              <a:rPr lang="en-US" sz="36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), Scott Glenn, Oscar Schofield, Travis Miles, Yi Xu</a:t>
            </a:r>
            <a:endParaRPr lang="en-US" sz="3600" baseline="30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Rutgers Institute of Marine and Coastal Sciences</a:t>
            </a:r>
            <a:endParaRPr lang="en-US" sz="2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1" name="Text Box 74"/>
          <p:cNvSpPr txBox="1">
            <a:spLocks noChangeArrowheads="1"/>
          </p:cNvSpPr>
          <p:nvPr/>
        </p:nvSpPr>
        <p:spPr bwMode="auto">
          <a:xfrm>
            <a:off x="192415" y="9429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Poster #1195</a:t>
            </a:r>
            <a:endParaRPr lang="en-US" sz="3600" b="1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380990" y="29623073"/>
            <a:ext cx="1970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ACKNOWLEDGEMENTS:  </a:t>
            </a:r>
            <a:r>
              <a:rPr lang="en-US" sz="3100" dirty="0" smtClean="0">
                <a:solidFill>
                  <a:srgbClr val="000000"/>
                </a:solidFill>
                <a:latin typeface="Franklin Gothic Book"/>
                <a:cs typeface="Franklin Gothic Book"/>
              </a:rPr>
              <a:t>This work was supported by the NJ Board of Public Utilities and NOAA IOOS (MARACOOS).</a:t>
            </a:r>
            <a:endParaRPr lang="en-US" sz="3100" dirty="0">
              <a:latin typeface="Franklin Gothic Medium"/>
              <a:cs typeface="Franklin Gothic Medium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11196369" y="29469137"/>
            <a:ext cx="20112222" cy="0"/>
          </a:xfrm>
          <a:prstGeom prst="line">
            <a:avLst/>
          </a:prstGeom>
          <a:ln w="762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95046" y="285841"/>
            <a:ext cx="1859037" cy="1859037"/>
          </a:xfrm>
          <a:prstGeom prst="rect">
            <a:avLst/>
          </a:prstGeom>
        </p:spPr>
      </p:pic>
      <p:pic>
        <p:nvPicPr>
          <p:cNvPr id="135" name="Picture 30" descr="2.pn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12805" y="284826"/>
            <a:ext cx="1977408" cy="18538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6" name="Picture 5" descr="Screen Shot 2012-11-14 at 5.45.52 AM.png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67248" y="885212"/>
            <a:ext cx="3702520" cy="59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rene_track_with_glider.png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6" r="11447" b="6183"/>
          <a:stretch/>
        </p:blipFill>
        <p:spPr>
          <a:xfrm>
            <a:off x="5591687" y="22292299"/>
            <a:ext cx="5224719" cy="638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0042" y="28752800"/>
            <a:ext cx="4501758" cy="144655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Full RU16 Glider Track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Irene RU16 Glider Track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40m isobath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200m isobath (shelf break)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218090" y="29006800"/>
            <a:ext cx="411310" cy="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218090" y="29337000"/>
            <a:ext cx="41131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218090" y="29667200"/>
            <a:ext cx="411310" cy="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225880" y="30010100"/>
            <a:ext cx="411310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400097" y="23375101"/>
            <a:ext cx="2894993" cy="1173999"/>
          </a:xfrm>
          <a:prstGeom prst="straightConnector1">
            <a:avLst/>
          </a:prstGeom>
          <a:ln w="762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slp_diff_timeseries_correct.png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987" r="7725" b="1627"/>
          <a:stretch/>
        </p:blipFill>
        <p:spPr>
          <a:xfrm>
            <a:off x="13381452" y="18612746"/>
            <a:ext cx="8167509" cy="3455484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1979403" y="15951082"/>
            <a:ext cx="4995397" cy="2462212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NHC Best Track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Warm pre-storm SST, WRF isftcflx=2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Warm pre-storm SST, isftcflx=1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Warm pre-storm SST, isftcflx=0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Cold post-</a:t>
            </a:r>
            <a:r>
              <a:rPr lang="en-US" sz="2200" dirty="0">
                <a:latin typeface="Franklin Gothic Book"/>
                <a:cs typeface="Franklin Gothic Book"/>
              </a:rPr>
              <a:t>storm SST, isftcflx=2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       </a:t>
            </a:r>
            <a:r>
              <a:rPr lang="en-US" sz="2200" dirty="0" smtClean="0">
                <a:latin typeface="Franklin Gothic Book"/>
                <a:cs typeface="Franklin Gothic Book"/>
              </a:rPr>
              <a:t>Cold post-</a:t>
            </a:r>
            <a:r>
              <a:rPr lang="en-US" sz="2200" dirty="0">
                <a:latin typeface="Franklin Gothic Book"/>
                <a:cs typeface="Franklin Gothic Book"/>
              </a:rPr>
              <a:t>storm SST, isftcflx=1</a:t>
            </a:r>
          </a:p>
          <a:p>
            <a:r>
              <a:rPr lang="en-US" sz="2200" dirty="0">
                <a:latin typeface="Franklin Gothic Book"/>
                <a:cs typeface="Franklin Gothic Book"/>
              </a:rPr>
              <a:t>        </a:t>
            </a:r>
            <a:r>
              <a:rPr lang="en-US" sz="2200" dirty="0" smtClean="0">
                <a:latin typeface="Franklin Gothic Book"/>
                <a:cs typeface="Franklin Gothic Book"/>
              </a:rPr>
              <a:t>Cold post-</a:t>
            </a:r>
            <a:r>
              <a:rPr lang="en-US" sz="2200" dirty="0">
                <a:latin typeface="Franklin Gothic Book"/>
                <a:cs typeface="Franklin Gothic Book"/>
              </a:rPr>
              <a:t>storm SST, isftcflx=</a:t>
            </a:r>
            <a:r>
              <a:rPr lang="en-US" sz="2200" dirty="0" smtClean="0">
                <a:latin typeface="Franklin Gothic Book"/>
                <a:cs typeface="Franklin Gothic Book"/>
              </a:rPr>
              <a:t>0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22107452" y="16205082"/>
            <a:ext cx="411310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2107452" y="16535282"/>
            <a:ext cx="41131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22107452" y="16865482"/>
            <a:ext cx="411310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2115242" y="17208382"/>
            <a:ext cx="411310" cy="0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19706770" y="15831452"/>
            <a:ext cx="593993" cy="27940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0117979" y="15420588"/>
            <a:ext cx="1997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Franklin Gothic Book"/>
                <a:cs typeface="Franklin Gothic Book"/>
              </a:rPr>
              <a:t>NJ landfall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7220084" y="16522118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Franklin Gothic Book"/>
                <a:cs typeface="Franklin Gothic Book"/>
              </a:rPr>
              <a:t>Over Mid-Atlantic Bight</a:t>
            </a:r>
            <a:br>
              <a:rPr lang="en-US" sz="2200" i="1" dirty="0" smtClean="0">
                <a:latin typeface="Franklin Gothic Book"/>
                <a:cs typeface="Franklin Gothic Book"/>
              </a:rPr>
            </a:br>
            <a:r>
              <a:rPr lang="en-US" sz="2200" i="1" dirty="0" smtClean="0">
                <a:latin typeface="Franklin Gothic Book"/>
                <a:cs typeface="Franklin Gothic Book"/>
              </a:rPr>
              <a:t>&amp; NY Harbor</a:t>
            </a:r>
          </a:p>
        </p:txBody>
      </p:sp>
      <p:sp>
        <p:nvSpPr>
          <p:cNvPr id="146" name="Right Brace 145"/>
          <p:cNvSpPr/>
          <p:nvPr/>
        </p:nvSpPr>
        <p:spPr>
          <a:xfrm rot="5400000">
            <a:off x="18916938" y="15135385"/>
            <a:ext cx="246165" cy="2705101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22120152" y="17554236"/>
            <a:ext cx="411310" cy="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120152" y="17884436"/>
            <a:ext cx="411310" cy="0"/>
          </a:xfrm>
          <a:prstGeom prst="line">
            <a:avLst/>
          </a:prstGeom>
          <a:ln w="28575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2127942" y="18227336"/>
            <a:ext cx="411310" cy="0"/>
          </a:xfrm>
          <a:prstGeom prst="line">
            <a:avLst/>
          </a:prstGeom>
          <a:ln w="19050" cmpd="sng">
            <a:solidFill>
              <a:srgbClr val="0000F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1975669" y="19126082"/>
            <a:ext cx="5702232" cy="2123658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685800" indent="-685800"/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Sensitivity to SST</a:t>
            </a:r>
            <a:br>
              <a:rPr lang="en-US" sz="2200" dirty="0" smtClean="0">
                <a:latin typeface="Franklin Gothic Book"/>
                <a:cs typeface="Franklin Gothic Book"/>
              </a:rPr>
            </a:br>
            <a:r>
              <a:rPr lang="en-US" sz="2200" dirty="0" smtClean="0">
                <a:latin typeface="Franklin Gothic Book"/>
                <a:cs typeface="Franklin Gothic Book"/>
              </a:rPr>
              <a:t>(warm minus cold), isftcflx=2</a:t>
            </a:r>
          </a:p>
          <a:p>
            <a:pPr marL="685800" indent="-685800"/>
            <a:r>
              <a:rPr lang="en-US" sz="2200" dirty="0">
                <a:latin typeface="Franklin Gothic Book"/>
                <a:cs typeface="Franklin Gothic Book"/>
              </a:rPr>
              <a:t> </a:t>
            </a:r>
            <a:r>
              <a:rPr lang="en-US" sz="2200" dirty="0" smtClean="0">
                <a:latin typeface="Franklin Gothic Book"/>
                <a:cs typeface="Franklin Gothic Book"/>
              </a:rPr>
              <a:t>       Sensitivity to air-sea flux parameterization (isftcflx=1 minus isftcflx=0), warm SST</a:t>
            </a:r>
          </a:p>
          <a:p>
            <a:pPr marL="685800" indent="-685800"/>
            <a:r>
              <a:rPr lang="en-US" sz="2200" dirty="0" smtClean="0">
                <a:latin typeface="Franklin Gothic Book"/>
                <a:cs typeface="Franklin Gothic Book"/>
              </a:rPr>
              <a:t>        </a:t>
            </a:r>
            <a:r>
              <a:rPr lang="en-US" sz="2200" dirty="0">
                <a:latin typeface="Franklin Gothic Book"/>
                <a:cs typeface="Franklin Gothic Book"/>
              </a:rPr>
              <a:t>Sensitivity to air-sea flux parameterization (isftcflx=1 minus isftcflx</a:t>
            </a:r>
            <a:r>
              <a:rPr lang="en-US" sz="2200" dirty="0" smtClean="0">
                <a:latin typeface="Franklin Gothic Book"/>
                <a:cs typeface="Franklin Gothic Book"/>
              </a:rPr>
              <a:t>=0)</a:t>
            </a:r>
            <a:r>
              <a:rPr lang="en-US" sz="2200" dirty="0">
                <a:latin typeface="Franklin Gothic Book"/>
                <a:cs typeface="Franklin Gothic Book"/>
              </a:rPr>
              <a:t>, </a:t>
            </a:r>
            <a:r>
              <a:rPr lang="en-US" sz="2200" dirty="0" smtClean="0">
                <a:latin typeface="Franklin Gothic Book"/>
                <a:cs typeface="Franklin Gothic Book"/>
              </a:rPr>
              <a:t>cold SST</a:t>
            </a:r>
          </a:p>
        </p:txBody>
      </p:sp>
      <p:cxnSp>
        <p:nvCxnSpPr>
          <p:cNvPr id="158" name="Straight Connector 157"/>
          <p:cNvCxnSpPr/>
          <p:nvPr/>
        </p:nvCxnSpPr>
        <p:spPr>
          <a:xfrm>
            <a:off x="22120152" y="19392782"/>
            <a:ext cx="411310" cy="0"/>
          </a:xfrm>
          <a:prstGeom prst="line">
            <a:avLst/>
          </a:prstGeom>
          <a:ln w="571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2120152" y="20040482"/>
            <a:ext cx="411310" cy="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2132852" y="20729236"/>
            <a:ext cx="411310" cy="0"/>
          </a:xfrm>
          <a:prstGeom prst="line">
            <a:avLst/>
          </a:prstGeom>
          <a:ln w="571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ight Brace 160"/>
          <p:cNvSpPr/>
          <p:nvPr/>
        </p:nvSpPr>
        <p:spPr>
          <a:xfrm>
            <a:off x="20421601" y="16859589"/>
            <a:ext cx="223400" cy="590211"/>
          </a:xfrm>
          <a:prstGeom prst="rightBrac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20657700" y="17157582"/>
            <a:ext cx="0" cy="227341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ight Brace 169"/>
          <p:cNvSpPr/>
          <p:nvPr/>
        </p:nvSpPr>
        <p:spPr>
          <a:xfrm>
            <a:off x="19748500" y="17526000"/>
            <a:ext cx="159825" cy="233984"/>
          </a:xfrm>
          <a:prstGeom prst="rightBrac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1" name="Straight Arrow Connector 170"/>
          <p:cNvCxnSpPr/>
          <p:nvPr/>
        </p:nvCxnSpPr>
        <p:spPr>
          <a:xfrm flipV="1">
            <a:off x="19915825" y="17664222"/>
            <a:ext cx="0" cy="290977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ight Brace 174"/>
          <p:cNvSpPr/>
          <p:nvPr/>
        </p:nvSpPr>
        <p:spPr>
          <a:xfrm>
            <a:off x="20040600" y="16999562"/>
            <a:ext cx="121725" cy="297837"/>
          </a:xfrm>
          <a:prstGeom prst="rightBrac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 flipV="1">
            <a:off x="20207925" y="17112385"/>
            <a:ext cx="0" cy="314411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6319500" y="6681950"/>
            <a:ext cx="23223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onshore </a:t>
            </a:r>
            <a:b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</a:br>
            <a: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surface currents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6395700" y="9000721"/>
            <a:ext cx="230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offshore</a:t>
            </a:r>
            <a:b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</a:br>
            <a:r>
              <a:rPr lang="en-US" sz="24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bottom currents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1843455" y="7185299"/>
            <a:ext cx="225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Franklin Gothic Book"/>
                <a:cs typeface="Franklin Gothic Book"/>
              </a:rPr>
              <a:t>t</a:t>
            </a:r>
            <a:r>
              <a:rPr lang="en-US" sz="2400" i="1" dirty="0" smtClean="0">
                <a:latin typeface="Franklin Gothic Book"/>
                <a:cs typeface="Franklin Gothic Book"/>
              </a:rPr>
              <a:t>hermocline top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14020800" y="7482637"/>
            <a:ext cx="825500" cy="232478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1380990" y="7849283"/>
            <a:ext cx="277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Franklin Gothic Book"/>
                <a:cs typeface="Franklin Gothic Book"/>
              </a:rPr>
              <a:t>t</a:t>
            </a:r>
            <a:r>
              <a:rPr lang="en-US" sz="2400" i="1" dirty="0" smtClean="0">
                <a:latin typeface="Franklin Gothic Book"/>
                <a:cs typeface="Franklin Gothic Book"/>
              </a:rPr>
              <a:t>hermocline bottom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14020800" y="8207557"/>
            <a:ext cx="457200" cy="174443"/>
          </a:xfrm>
          <a:prstGeom prst="straightConnector1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4220192" y="8824259"/>
            <a:ext cx="98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Book"/>
                <a:cs typeface="Franklin Gothic Book"/>
              </a:rPr>
              <a:t>T (°C)</a:t>
            </a:r>
          </a:p>
        </p:txBody>
      </p:sp>
    </p:spTree>
    <p:extLst>
      <p:ext uri="{BB962C8B-B14F-4D97-AF65-F5344CB8AC3E}">
        <p14:creationId xmlns:p14="http://schemas.microsoft.com/office/powerpoint/2010/main" xmlns="" val="4388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566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Coastal Ocean Impact on Hurricane Irene (2011) Intensity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simple parameterizations of upper ocean heat content on modeled Hurricane Irene (2011) intensity</dc:title>
  <dc:creator>Greg Seroka</dc:creator>
  <cp:lastModifiedBy>MICHAEL F CROWLEY</cp:lastModifiedBy>
  <cp:revision>183</cp:revision>
  <dcterms:created xsi:type="dcterms:W3CDTF">2014-02-13T23:39:14Z</dcterms:created>
  <dcterms:modified xsi:type="dcterms:W3CDTF">2014-02-18T18:56:52Z</dcterms:modified>
</cp:coreProperties>
</file>