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0233600" cy="32004000"/>
  <p:notesSz cx="6858000" cy="9144000"/>
  <p:defaultTextStyle>
    <a:defPPr>
      <a:defRPr lang="en-US"/>
    </a:defPPr>
    <a:lvl1pPr marL="0" algn="l" defTabSz="2076968" rtl="0" eaLnBrk="1" latinLnBrk="0" hangingPunct="1">
      <a:defRPr sz="8200" kern="1200">
        <a:solidFill>
          <a:schemeClr val="tx1"/>
        </a:solidFill>
        <a:latin typeface="+mn-lt"/>
        <a:ea typeface="+mn-ea"/>
        <a:cs typeface="+mn-cs"/>
      </a:defRPr>
    </a:lvl1pPr>
    <a:lvl2pPr marL="2076968" algn="l" defTabSz="2076968" rtl="0" eaLnBrk="1" latinLnBrk="0" hangingPunct="1">
      <a:defRPr sz="8200" kern="1200">
        <a:solidFill>
          <a:schemeClr val="tx1"/>
        </a:solidFill>
        <a:latin typeface="+mn-lt"/>
        <a:ea typeface="+mn-ea"/>
        <a:cs typeface="+mn-cs"/>
      </a:defRPr>
    </a:lvl2pPr>
    <a:lvl3pPr marL="4153936" algn="l" defTabSz="2076968" rtl="0" eaLnBrk="1" latinLnBrk="0" hangingPunct="1">
      <a:defRPr sz="8200" kern="1200">
        <a:solidFill>
          <a:schemeClr val="tx1"/>
        </a:solidFill>
        <a:latin typeface="+mn-lt"/>
        <a:ea typeface="+mn-ea"/>
        <a:cs typeface="+mn-cs"/>
      </a:defRPr>
    </a:lvl3pPr>
    <a:lvl4pPr marL="6230904" algn="l" defTabSz="2076968" rtl="0" eaLnBrk="1" latinLnBrk="0" hangingPunct="1">
      <a:defRPr sz="8200" kern="1200">
        <a:solidFill>
          <a:schemeClr val="tx1"/>
        </a:solidFill>
        <a:latin typeface="+mn-lt"/>
        <a:ea typeface="+mn-ea"/>
        <a:cs typeface="+mn-cs"/>
      </a:defRPr>
    </a:lvl4pPr>
    <a:lvl5pPr marL="8307873" algn="l" defTabSz="2076968" rtl="0" eaLnBrk="1" latinLnBrk="0" hangingPunct="1">
      <a:defRPr sz="8200" kern="1200">
        <a:solidFill>
          <a:schemeClr val="tx1"/>
        </a:solidFill>
        <a:latin typeface="+mn-lt"/>
        <a:ea typeface="+mn-ea"/>
        <a:cs typeface="+mn-cs"/>
      </a:defRPr>
    </a:lvl5pPr>
    <a:lvl6pPr marL="10384841" algn="l" defTabSz="2076968" rtl="0" eaLnBrk="1" latinLnBrk="0" hangingPunct="1">
      <a:defRPr sz="8200" kern="1200">
        <a:solidFill>
          <a:schemeClr val="tx1"/>
        </a:solidFill>
        <a:latin typeface="+mn-lt"/>
        <a:ea typeface="+mn-ea"/>
        <a:cs typeface="+mn-cs"/>
      </a:defRPr>
    </a:lvl6pPr>
    <a:lvl7pPr marL="12461809" algn="l" defTabSz="2076968" rtl="0" eaLnBrk="1" latinLnBrk="0" hangingPunct="1">
      <a:defRPr sz="8200" kern="1200">
        <a:solidFill>
          <a:schemeClr val="tx1"/>
        </a:solidFill>
        <a:latin typeface="+mn-lt"/>
        <a:ea typeface="+mn-ea"/>
        <a:cs typeface="+mn-cs"/>
      </a:defRPr>
    </a:lvl7pPr>
    <a:lvl8pPr marL="14538777" algn="l" defTabSz="2076968" rtl="0" eaLnBrk="1" latinLnBrk="0" hangingPunct="1">
      <a:defRPr sz="8200" kern="1200">
        <a:solidFill>
          <a:schemeClr val="tx1"/>
        </a:solidFill>
        <a:latin typeface="+mn-lt"/>
        <a:ea typeface="+mn-ea"/>
        <a:cs typeface="+mn-cs"/>
      </a:defRPr>
    </a:lvl8pPr>
    <a:lvl9pPr marL="16615745" algn="l" defTabSz="2076968"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984"/>
    <a:srgbClr val="2B70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335" autoAdjust="0"/>
  </p:normalViewPr>
  <p:slideViewPr>
    <p:cSldViewPr snapToObjects="1">
      <p:cViewPr varScale="1">
        <p:scale>
          <a:sx n="27" d="100"/>
          <a:sy n="27" d="100"/>
        </p:scale>
        <p:origin x="-2880" y="-128"/>
      </p:cViewPr>
      <p:guideLst>
        <p:guide orient="horz" pos="10080"/>
        <p:guide pos="127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941989"/>
            <a:ext cx="3419856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8135600"/>
            <a:ext cx="28163520" cy="8178800"/>
          </a:xfrm>
        </p:spPr>
        <p:txBody>
          <a:bodyPr/>
          <a:lstStyle>
            <a:lvl1pPr marL="0" indent="0" algn="ctr">
              <a:buNone/>
              <a:defRPr>
                <a:solidFill>
                  <a:schemeClr val="tx1">
                    <a:tint val="75000"/>
                  </a:schemeClr>
                </a:solidFill>
              </a:defRPr>
            </a:lvl1pPr>
            <a:lvl2pPr marL="2076968" indent="0" algn="ctr">
              <a:buNone/>
              <a:defRPr>
                <a:solidFill>
                  <a:schemeClr val="tx1">
                    <a:tint val="75000"/>
                  </a:schemeClr>
                </a:solidFill>
              </a:defRPr>
            </a:lvl2pPr>
            <a:lvl3pPr marL="4153936" indent="0" algn="ctr">
              <a:buNone/>
              <a:defRPr>
                <a:solidFill>
                  <a:schemeClr val="tx1">
                    <a:tint val="75000"/>
                  </a:schemeClr>
                </a:solidFill>
              </a:defRPr>
            </a:lvl3pPr>
            <a:lvl4pPr marL="6230904" indent="0" algn="ctr">
              <a:buNone/>
              <a:defRPr>
                <a:solidFill>
                  <a:schemeClr val="tx1">
                    <a:tint val="75000"/>
                  </a:schemeClr>
                </a:solidFill>
              </a:defRPr>
            </a:lvl4pPr>
            <a:lvl5pPr marL="8307873" indent="0" algn="ctr">
              <a:buNone/>
              <a:defRPr>
                <a:solidFill>
                  <a:schemeClr val="tx1">
                    <a:tint val="75000"/>
                  </a:schemeClr>
                </a:solidFill>
              </a:defRPr>
            </a:lvl5pPr>
            <a:lvl6pPr marL="10384841" indent="0" algn="ctr">
              <a:buNone/>
              <a:defRPr>
                <a:solidFill>
                  <a:schemeClr val="tx1">
                    <a:tint val="75000"/>
                  </a:schemeClr>
                </a:solidFill>
              </a:defRPr>
            </a:lvl6pPr>
            <a:lvl7pPr marL="12461809" indent="0" algn="ctr">
              <a:buNone/>
              <a:defRPr>
                <a:solidFill>
                  <a:schemeClr val="tx1">
                    <a:tint val="75000"/>
                  </a:schemeClr>
                </a:solidFill>
              </a:defRPr>
            </a:lvl7pPr>
            <a:lvl8pPr marL="14538777" indent="0" algn="ctr">
              <a:buNone/>
              <a:defRPr>
                <a:solidFill>
                  <a:schemeClr val="tx1">
                    <a:tint val="75000"/>
                  </a:schemeClr>
                </a:solidFill>
              </a:defRPr>
            </a:lvl8pPr>
            <a:lvl9pPr marL="166157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53072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295851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802258" y="5978530"/>
            <a:ext cx="40282492" cy="127438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4770" y="5978530"/>
            <a:ext cx="120176927" cy="127438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404985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145378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0565536"/>
            <a:ext cx="34198560" cy="6356350"/>
          </a:xfrm>
        </p:spPr>
        <p:txBody>
          <a:bodyPr anchor="t"/>
          <a:lstStyle>
            <a:lvl1pPr algn="l">
              <a:defRPr sz="182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564666"/>
            <a:ext cx="34198560" cy="7000873"/>
          </a:xfrm>
        </p:spPr>
        <p:txBody>
          <a:bodyPr anchor="b"/>
          <a:lstStyle>
            <a:lvl1pPr marL="0" indent="0">
              <a:buNone/>
              <a:defRPr sz="9100">
                <a:solidFill>
                  <a:schemeClr val="tx1">
                    <a:tint val="75000"/>
                  </a:schemeClr>
                </a:solidFill>
              </a:defRPr>
            </a:lvl1pPr>
            <a:lvl2pPr marL="2076968" indent="0">
              <a:buNone/>
              <a:defRPr sz="8200">
                <a:solidFill>
                  <a:schemeClr val="tx1">
                    <a:tint val="75000"/>
                  </a:schemeClr>
                </a:solidFill>
              </a:defRPr>
            </a:lvl2pPr>
            <a:lvl3pPr marL="4153936" indent="0">
              <a:buNone/>
              <a:defRPr sz="7300">
                <a:solidFill>
                  <a:schemeClr val="tx1">
                    <a:tint val="75000"/>
                  </a:schemeClr>
                </a:solidFill>
              </a:defRPr>
            </a:lvl3pPr>
            <a:lvl4pPr marL="6230904" indent="0">
              <a:buNone/>
              <a:defRPr sz="6400">
                <a:solidFill>
                  <a:schemeClr val="tx1">
                    <a:tint val="75000"/>
                  </a:schemeClr>
                </a:solidFill>
              </a:defRPr>
            </a:lvl4pPr>
            <a:lvl5pPr marL="8307873" indent="0">
              <a:buNone/>
              <a:defRPr sz="6400">
                <a:solidFill>
                  <a:schemeClr val="tx1">
                    <a:tint val="75000"/>
                  </a:schemeClr>
                </a:solidFill>
              </a:defRPr>
            </a:lvl5pPr>
            <a:lvl6pPr marL="10384841" indent="0">
              <a:buNone/>
              <a:defRPr sz="6400">
                <a:solidFill>
                  <a:schemeClr val="tx1">
                    <a:tint val="75000"/>
                  </a:schemeClr>
                </a:solidFill>
              </a:defRPr>
            </a:lvl6pPr>
            <a:lvl7pPr marL="12461809" indent="0">
              <a:buNone/>
              <a:defRPr sz="6400">
                <a:solidFill>
                  <a:schemeClr val="tx1">
                    <a:tint val="75000"/>
                  </a:schemeClr>
                </a:solidFill>
              </a:defRPr>
            </a:lvl7pPr>
            <a:lvl8pPr marL="14538777" indent="0">
              <a:buNone/>
              <a:defRPr sz="6400">
                <a:solidFill>
                  <a:schemeClr val="tx1">
                    <a:tint val="75000"/>
                  </a:schemeClr>
                </a:solidFill>
              </a:defRPr>
            </a:lvl8pPr>
            <a:lvl9pPr marL="16615745"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97626-DB94-064C-881C-8D81915A3DDA}" type="datetimeFigureOut">
              <a:rPr lang="en-US" smtClean="0"/>
              <a:t>2/18/14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260374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4774" y="34848803"/>
            <a:ext cx="80229710" cy="98567877"/>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9855042" y="34848803"/>
            <a:ext cx="80229710" cy="98567877"/>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397626-DB94-064C-881C-8D81915A3DDA}" type="datetimeFigureOut">
              <a:rPr lang="en-US" smtClean="0"/>
              <a:t>2/18/14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11788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81644"/>
            <a:ext cx="36210240"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7163861"/>
            <a:ext cx="17776828" cy="2985556"/>
          </a:xfrm>
        </p:spPr>
        <p:txBody>
          <a:bodyPr anchor="b"/>
          <a:lstStyle>
            <a:lvl1pPr marL="0" indent="0">
              <a:buNone/>
              <a:defRPr sz="10900" b="1"/>
            </a:lvl1pPr>
            <a:lvl2pPr marL="2076968" indent="0">
              <a:buNone/>
              <a:defRPr sz="9100" b="1"/>
            </a:lvl2pPr>
            <a:lvl3pPr marL="4153936" indent="0">
              <a:buNone/>
              <a:defRPr sz="8200" b="1"/>
            </a:lvl3pPr>
            <a:lvl4pPr marL="6230904" indent="0">
              <a:buNone/>
              <a:defRPr sz="7300" b="1"/>
            </a:lvl4pPr>
            <a:lvl5pPr marL="8307873" indent="0">
              <a:buNone/>
              <a:defRPr sz="7300" b="1"/>
            </a:lvl5pPr>
            <a:lvl6pPr marL="10384841" indent="0">
              <a:buNone/>
              <a:defRPr sz="7300" b="1"/>
            </a:lvl6pPr>
            <a:lvl7pPr marL="12461809" indent="0">
              <a:buNone/>
              <a:defRPr sz="7300" b="1"/>
            </a:lvl7pPr>
            <a:lvl8pPr marL="14538777" indent="0">
              <a:buNone/>
              <a:defRPr sz="7300" b="1"/>
            </a:lvl8pPr>
            <a:lvl9pPr marL="16615745"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011680" y="10149417"/>
            <a:ext cx="17776828" cy="18439344"/>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7163861"/>
            <a:ext cx="17783810" cy="2985556"/>
          </a:xfrm>
        </p:spPr>
        <p:txBody>
          <a:bodyPr anchor="b"/>
          <a:lstStyle>
            <a:lvl1pPr marL="0" indent="0">
              <a:buNone/>
              <a:defRPr sz="10900" b="1"/>
            </a:lvl1pPr>
            <a:lvl2pPr marL="2076968" indent="0">
              <a:buNone/>
              <a:defRPr sz="9100" b="1"/>
            </a:lvl2pPr>
            <a:lvl3pPr marL="4153936" indent="0">
              <a:buNone/>
              <a:defRPr sz="8200" b="1"/>
            </a:lvl3pPr>
            <a:lvl4pPr marL="6230904" indent="0">
              <a:buNone/>
              <a:defRPr sz="7300" b="1"/>
            </a:lvl4pPr>
            <a:lvl5pPr marL="8307873" indent="0">
              <a:buNone/>
              <a:defRPr sz="7300" b="1"/>
            </a:lvl5pPr>
            <a:lvl6pPr marL="10384841" indent="0">
              <a:buNone/>
              <a:defRPr sz="7300" b="1"/>
            </a:lvl6pPr>
            <a:lvl7pPr marL="12461809" indent="0">
              <a:buNone/>
              <a:defRPr sz="7300" b="1"/>
            </a:lvl7pPr>
            <a:lvl8pPr marL="14538777" indent="0">
              <a:buNone/>
              <a:defRPr sz="7300" b="1"/>
            </a:lvl8pPr>
            <a:lvl9pPr marL="16615745"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0438112" y="10149417"/>
            <a:ext cx="17783810" cy="18439344"/>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397626-DB94-064C-881C-8D81915A3DDA}" type="datetimeFigureOut">
              <a:rPr lang="en-US" smtClean="0"/>
              <a:t>2/18/14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123945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97626-DB94-064C-881C-8D81915A3DDA}" type="datetimeFigureOut">
              <a:rPr lang="en-US" smtClean="0"/>
              <a:t>2/18/14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33611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97626-DB94-064C-881C-8D81915A3DDA}" type="datetimeFigureOut">
              <a:rPr lang="en-US" smtClean="0"/>
              <a:t>2/18/14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235729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4" y="1274233"/>
            <a:ext cx="13236577" cy="542290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5730220" y="1274239"/>
            <a:ext cx="22491700" cy="27314527"/>
          </a:xfrm>
        </p:spPr>
        <p:txBody>
          <a:bodyPr/>
          <a:lstStyle>
            <a:lvl1pPr>
              <a:defRPr sz="145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4" y="6697139"/>
            <a:ext cx="13236577" cy="21891627"/>
          </a:xfrm>
        </p:spPr>
        <p:txBody>
          <a:bodyPr/>
          <a:lstStyle>
            <a:lvl1pPr marL="0" indent="0">
              <a:buNone/>
              <a:defRPr sz="6400"/>
            </a:lvl1pPr>
            <a:lvl2pPr marL="2076968" indent="0">
              <a:buNone/>
              <a:defRPr sz="5500"/>
            </a:lvl2pPr>
            <a:lvl3pPr marL="4153936" indent="0">
              <a:buNone/>
              <a:defRPr sz="4500"/>
            </a:lvl3pPr>
            <a:lvl4pPr marL="6230904" indent="0">
              <a:buNone/>
              <a:defRPr sz="4100"/>
            </a:lvl4pPr>
            <a:lvl5pPr marL="8307873" indent="0">
              <a:buNone/>
              <a:defRPr sz="4100"/>
            </a:lvl5pPr>
            <a:lvl6pPr marL="10384841" indent="0">
              <a:buNone/>
              <a:defRPr sz="4100"/>
            </a:lvl6pPr>
            <a:lvl7pPr marL="12461809" indent="0">
              <a:buNone/>
              <a:defRPr sz="4100"/>
            </a:lvl7pPr>
            <a:lvl8pPr marL="14538777" indent="0">
              <a:buNone/>
              <a:defRPr sz="4100"/>
            </a:lvl8pPr>
            <a:lvl9pPr marL="16615745"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97626-DB94-064C-881C-8D81915A3DDA}" type="datetimeFigureOut">
              <a:rPr lang="en-US" smtClean="0"/>
              <a:t>2/18/14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76420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8" y="22402803"/>
            <a:ext cx="24140160" cy="2644777"/>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7886068" y="2859617"/>
            <a:ext cx="24140160" cy="19202400"/>
          </a:xfrm>
        </p:spPr>
        <p:txBody>
          <a:bodyPr/>
          <a:lstStyle>
            <a:lvl1pPr marL="0" indent="0">
              <a:buNone/>
              <a:defRPr sz="14500"/>
            </a:lvl1pPr>
            <a:lvl2pPr marL="2076968" indent="0">
              <a:buNone/>
              <a:defRPr sz="12700"/>
            </a:lvl2pPr>
            <a:lvl3pPr marL="4153936" indent="0">
              <a:buNone/>
              <a:defRPr sz="10900"/>
            </a:lvl3pPr>
            <a:lvl4pPr marL="6230904" indent="0">
              <a:buNone/>
              <a:defRPr sz="9100"/>
            </a:lvl4pPr>
            <a:lvl5pPr marL="8307873" indent="0">
              <a:buNone/>
              <a:defRPr sz="9100"/>
            </a:lvl5pPr>
            <a:lvl6pPr marL="10384841" indent="0">
              <a:buNone/>
              <a:defRPr sz="9100"/>
            </a:lvl6pPr>
            <a:lvl7pPr marL="12461809" indent="0">
              <a:buNone/>
              <a:defRPr sz="9100"/>
            </a:lvl7pPr>
            <a:lvl8pPr marL="14538777" indent="0">
              <a:buNone/>
              <a:defRPr sz="9100"/>
            </a:lvl8pPr>
            <a:lvl9pPr marL="16615745" indent="0">
              <a:buNone/>
              <a:defRPr sz="9100"/>
            </a:lvl9pPr>
          </a:lstStyle>
          <a:p>
            <a:endParaRPr lang="en-US" dirty="0"/>
          </a:p>
        </p:txBody>
      </p:sp>
      <p:sp>
        <p:nvSpPr>
          <p:cNvPr id="4" name="Text Placeholder 3"/>
          <p:cNvSpPr>
            <a:spLocks noGrp="1"/>
          </p:cNvSpPr>
          <p:nvPr>
            <p:ph type="body" sz="half" idx="2"/>
          </p:nvPr>
        </p:nvSpPr>
        <p:spPr>
          <a:xfrm>
            <a:off x="7886068" y="25047580"/>
            <a:ext cx="24140160" cy="3756023"/>
          </a:xfrm>
        </p:spPr>
        <p:txBody>
          <a:bodyPr/>
          <a:lstStyle>
            <a:lvl1pPr marL="0" indent="0">
              <a:buNone/>
              <a:defRPr sz="6400"/>
            </a:lvl1pPr>
            <a:lvl2pPr marL="2076968" indent="0">
              <a:buNone/>
              <a:defRPr sz="5500"/>
            </a:lvl2pPr>
            <a:lvl3pPr marL="4153936" indent="0">
              <a:buNone/>
              <a:defRPr sz="4500"/>
            </a:lvl3pPr>
            <a:lvl4pPr marL="6230904" indent="0">
              <a:buNone/>
              <a:defRPr sz="4100"/>
            </a:lvl4pPr>
            <a:lvl5pPr marL="8307873" indent="0">
              <a:buNone/>
              <a:defRPr sz="4100"/>
            </a:lvl5pPr>
            <a:lvl6pPr marL="10384841" indent="0">
              <a:buNone/>
              <a:defRPr sz="4100"/>
            </a:lvl6pPr>
            <a:lvl7pPr marL="12461809" indent="0">
              <a:buNone/>
              <a:defRPr sz="4100"/>
            </a:lvl7pPr>
            <a:lvl8pPr marL="14538777" indent="0">
              <a:buNone/>
              <a:defRPr sz="4100"/>
            </a:lvl8pPr>
            <a:lvl9pPr marL="16615745"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97626-DB94-064C-881C-8D81915A3DDA}" type="datetimeFigureOut">
              <a:rPr lang="en-US" smtClean="0"/>
              <a:t>2/18/14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427381575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1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81644"/>
            <a:ext cx="36210240" cy="5334000"/>
          </a:xfrm>
          <a:prstGeom prst="rect">
            <a:avLst/>
          </a:prstGeom>
        </p:spPr>
        <p:txBody>
          <a:bodyPr vert="horz" lIns="415394" tIns="207697" rIns="415394" bIns="20769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11680" y="7467605"/>
            <a:ext cx="36210240" cy="21121161"/>
          </a:xfrm>
          <a:prstGeom prst="rect">
            <a:avLst/>
          </a:prstGeom>
        </p:spPr>
        <p:txBody>
          <a:bodyPr vert="horz" lIns="415394" tIns="207697" rIns="415394" bIns="2076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9662972"/>
            <a:ext cx="9387840" cy="1703917"/>
          </a:xfrm>
          <a:prstGeom prst="rect">
            <a:avLst/>
          </a:prstGeom>
        </p:spPr>
        <p:txBody>
          <a:bodyPr vert="horz" lIns="415394" tIns="207697" rIns="415394" bIns="207697" rtlCol="0" anchor="ctr"/>
          <a:lstStyle>
            <a:lvl1pPr algn="l">
              <a:defRPr sz="5500">
                <a:solidFill>
                  <a:schemeClr val="tx1">
                    <a:tint val="75000"/>
                  </a:schemeClr>
                </a:solidFill>
              </a:defRPr>
            </a:lvl1pPr>
          </a:lstStyle>
          <a:p>
            <a:fld id="{49397626-DB94-064C-881C-8D81915A3DDA}" type="datetimeFigureOut">
              <a:rPr lang="en-US" smtClean="0"/>
              <a:t>2/18/14</a:t>
            </a:fld>
            <a:endParaRPr lang="en-US" dirty="0"/>
          </a:p>
        </p:txBody>
      </p:sp>
      <p:sp>
        <p:nvSpPr>
          <p:cNvPr id="5" name="Footer Placeholder 4"/>
          <p:cNvSpPr>
            <a:spLocks noGrp="1"/>
          </p:cNvSpPr>
          <p:nvPr>
            <p:ph type="ftr" sz="quarter" idx="3"/>
          </p:nvPr>
        </p:nvSpPr>
        <p:spPr>
          <a:xfrm>
            <a:off x="13746480" y="29662972"/>
            <a:ext cx="12740640" cy="1703917"/>
          </a:xfrm>
          <a:prstGeom prst="rect">
            <a:avLst/>
          </a:prstGeom>
        </p:spPr>
        <p:txBody>
          <a:bodyPr vert="horz" lIns="415394" tIns="207697" rIns="415394" bIns="20769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29662972"/>
            <a:ext cx="9387840" cy="1703917"/>
          </a:xfrm>
          <a:prstGeom prst="rect">
            <a:avLst/>
          </a:prstGeom>
        </p:spPr>
        <p:txBody>
          <a:bodyPr vert="horz" lIns="415394" tIns="207697" rIns="415394" bIns="207697" rtlCol="0" anchor="ctr"/>
          <a:lstStyle>
            <a:lvl1pPr algn="r">
              <a:defRPr sz="5500">
                <a:solidFill>
                  <a:schemeClr val="tx1">
                    <a:tint val="75000"/>
                  </a:schemeClr>
                </a:solidFill>
              </a:defRPr>
            </a:lvl1pPr>
          </a:lstStyle>
          <a:p>
            <a:fld id="{C181A78C-150B-FF40-923C-30D734776D0C}" type="slidenum">
              <a:rPr lang="en-US" smtClean="0"/>
              <a:t>‹#›</a:t>
            </a:fld>
            <a:endParaRPr lang="en-US" dirty="0"/>
          </a:p>
        </p:txBody>
      </p:sp>
      <p:sp>
        <p:nvSpPr>
          <p:cNvPr id="26" name="Rectangle 25"/>
          <p:cNvSpPr/>
          <p:nvPr userDrawn="1"/>
        </p:nvSpPr>
        <p:spPr bwMode="auto">
          <a:xfrm>
            <a:off x="0" y="0"/>
            <a:ext cx="40233600" cy="32004000"/>
          </a:xfrm>
          <a:prstGeom prst="rect">
            <a:avLst/>
          </a:prstGeom>
          <a:solidFill>
            <a:schemeClr val="bg1"/>
          </a:solidFill>
          <a:ln w="25400" cap="flat" cmpd="sng" algn="ctr">
            <a:noFill/>
            <a:prstDash val="solid"/>
            <a:round/>
            <a:headEnd type="none" w="med" len="med"/>
            <a:tailEnd type="none" w="med" len="med"/>
          </a:ln>
          <a:effectLst/>
        </p:spPr>
        <p:txBody>
          <a:bodyPr/>
          <a:lstStyle/>
          <a:p>
            <a:pPr>
              <a:defRPr/>
            </a:pPr>
            <a:endParaRPr lang="en-US" sz="5600" dirty="0">
              <a:ea typeface="Geneva" pitchFamily="-65" charset="-128"/>
              <a:cs typeface="+mn-cs"/>
            </a:endParaRPr>
          </a:p>
        </p:txBody>
      </p:sp>
      <p:pic>
        <p:nvPicPr>
          <p:cNvPr id="27" name="Picture 1"/>
          <p:cNvPicPr>
            <a:picLocks noChangeArrowheads="1"/>
          </p:cNvPicPr>
          <p:nvPr userDrawn="1"/>
        </p:nvPicPr>
        <p:blipFill>
          <a:blip r:embed="rId13">
            <a:extLst>
              <a:ext uri="{28A0092B-C50C-407E-A947-70E740481C1C}">
                <a14:useLocalDpi xmlns:a14="http://schemas.microsoft.com/office/drawing/2010/main" val="0"/>
              </a:ext>
            </a:extLst>
          </a:blip>
          <a:srcRect l="2005" t="31580" r="407"/>
          <a:stretch>
            <a:fillRect/>
          </a:stretch>
        </p:blipFill>
        <p:spPr bwMode="auto">
          <a:xfrm>
            <a:off x="0" y="0"/>
            <a:ext cx="4023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 name="Line 111"/>
          <p:cNvSpPr>
            <a:spLocks noChangeShapeType="1"/>
          </p:cNvSpPr>
          <p:nvPr userDrawn="1"/>
        </p:nvSpPr>
        <p:spPr bwMode="auto">
          <a:xfrm flipV="1">
            <a:off x="20116800" y="2865120"/>
            <a:ext cx="0" cy="2715768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pic>
        <p:nvPicPr>
          <p:cNvPr id="32"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30175200"/>
            <a:ext cx="1714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268200" y="30403800"/>
            <a:ext cx="17716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4" name="Picture 3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1640800" y="30327600"/>
            <a:ext cx="24717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 name="Rectangle 34"/>
          <p:cNvSpPr>
            <a:spLocks/>
          </p:cNvSpPr>
          <p:nvPr userDrawn="1"/>
        </p:nvSpPr>
        <p:spPr bwMode="auto">
          <a:xfrm>
            <a:off x="2286000" y="29972000"/>
            <a:ext cx="7905750" cy="2032000"/>
          </a:xfrm>
          <a:prstGeom prst="rect">
            <a:avLst/>
          </a:prstGeom>
          <a:noFill/>
          <a:ln w="12700">
            <a:noFill/>
            <a:miter lim="800000"/>
            <a:headEnd/>
            <a:tailEnd/>
          </a:ln>
        </p:spPr>
        <p:txBody>
          <a:bodyPr lIns="0" tIns="0" rIns="0" bIns="0" anchor="ctr"/>
          <a:lstStyle/>
          <a:p>
            <a:r>
              <a:rPr lang="en-US" sz="3600" dirty="0">
                <a:solidFill>
                  <a:srgbClr val="0070C0"/>
                </a:solidFill>
              </a:rPr>
              <a:t>oceanobservatories.org</a:t>
            </a:r>
          </a:p>
          <a:p>
            <a:r>
              <a:rPr lang="en-US" sz="1100" i="1" dirty="0"/>
              <a:t>Funding for the Ocean Observatories Initiative is provided by the National Science Foundation through a Cooperative Agreement with the Consortium for Ocean Leadership. The OOI Program Implementing Organizations are funded through sub-awards from the Consortium for Ocean Leadership. Any opinions, findings, and conclusions or recommendations expressed in this material are those of the author(s) and do not necessarily reflect the views of the National Science Foundation</a:t>
            </a:r>
            <a:r>
              <a:rPr lang="en-US" sz="1200" i="1" dirty="0"/>
              <a:t>.</a:t>
            </a:r>
            <a:endParaRPr lang="en-US" sz="700" dirty="0">
              <a:solidFill>
                <a:srgbClr val="00497B"/>
              </a:solidFill>
              <a:cs typeface="Arial" charset="0"/>
              <a:sym typeface="Arial" charset="0"/>
            </a:endParaRPr>
          </a:p>
        </p:txBody>
      </p:sp>
      <p:pic>
        <p:nvPicPr>
          <p:cNvPr id="36" name="Picture 17"/>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5679400" y="30251400"/>
            <a:ext cx="147796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7" name="Picture 18" descr="C:\Users\crowley\Desktop\WORK\Logos and Templates\RU_SIG_U_CMYK_S.tif"/>
          <p:cNvPicPr>
            <a:picLocks noChangeAspect="1" noChangeArrowheads="1"/>
          </p:cNvPicPr>
          <p:nvPr userDrawn="1"/>
        </p:nvPicPr>
        <p:blipFill>
          <a:blip r:embed="rId18">
            <a:extLst>
              <a:ext uri="{28A0092B-C50C-407E-A947-70E740481C1C}">
                <a14:useLocalDpi xmlns:a14="http://schemas.microsoft.com/office/drawing/2010/main" val="0"/>
              </a:ext>
            </a:extLst>
          </a:blip>
          <a:srcRect b="25108"/>
          <a:stretch>
            <a:fillRect/>
          </a:stretch>
        </p:blipFill>
        <p:spPr bwMode="auto">
          <a:xfrm>
            <a:off x="28498800" y="30556200"/>
            <a:ext cx="29908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9"/>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440400" y="30327600"/>
            <a:ext cx="19034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9" name="Picture 62" descr="C:\Users\crowley\Desktop\Vertical-cmyk.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5468600" y="30327600"/>
            <a:ext cx="1300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AutoShape 15"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userDrawn="1"/>
        </p:nvSpPr>
        <p:spPr bwMode="auto">
          <a:xfrm>
            <a:off x="155575" y="-693738"/>
            <a:ext cx="2857500" cy="1457326"/>
          </a:xfrm>
          <a:prstGeom prst="rect">
            <a:avLst/>
          </a:prstGeom>
          <a:noFill/>
          <a:ln w="9525">
            <a:noFill/>
            <a:miter lim="800000"/>
            <a:headEnd/>
            <a:tailEnd/>
          </a:ln>
        </p:spPr>
        <p:txBody>
          <a:bodyPr/>
          <a:lstStyle/>
          <a:p>
            <a:pPr>
              <a:defRPr/>
            </a:pPr>
            <a:endParaRPr lang="en-US" dirty="0">
              <a:ea typeface="Geneva" pitchFamily="-65" charset="-128"/>
              <a:cs typeface="+mn-cs"/>
            </a:endParaRPr>
          </a:p>
        </p:txBody>
      </p:sp>
      <p:pic>
        <p:nvPicPr>
          <p:cNvPr id="42" name="Picture 41" descr="OOI_Logo-white-brtblue.eps"/>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6046738" y="457200"/>
            <a:ext cx="3916988" cy="1960562"/>
          </a:xfrm>
          <a:prstGeom prst="rect">
            <a:avLst/>
          </a:prstGeom>
          <a:noFill/>
          <a:ln>
            <a:noFill/>
          </a:ln>
          <a:effectLst>
            <a:outerShdw blurRad="63500" dist="50800" dir="2700000" algn="tl"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noChangeAspect="1" noChangeArrowheads="1"/>
          </p:cNvPicPr>
          <p:nvPr userDrawn="1"/>
        </p:nvPicPr>
        <p:blipFill>
          <a:blip r:embed="rId22">
            <a:extLst>
              <a:ext uri="{28A0092B-C50C-407E-A947-70E740481C1C}">
                <a14:useLocalDpi xmlns:a14="http://schemas.microsoft.com/office/drawing/2010/main" val="0"/>
              </a:ext>
            </a:extLst>
          </a:blip>
          <a:srcRect l="16046" r="17479"/>
          <a:stretch>
            <a:fillRect/>
          </a:stretch>
        </p:blipFill>
        <p:spPr bwMode="auto">
          <a:xfrm>
            <a:off x="36804600" y="30480000"/>
            <a:ext cx="28289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Raytheon_Logo_HiRes_120606_2.jp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2842200" y="30632400"/>
            <a:ext cx="2976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Line 111"/>
          <p:cNvSpPr>
            <a:spLocks noChangeShapeType="1"/>
          </p:cNvSpPr>
          <p:nvPr userDrawn="1"/>
        </p:nvSpPr>
        <p:spPr bwMode="auto">
          <a:xfrm flipV="1">
            <a:off x="30175200" y="2865120"/>
            <a:ext cx="0" cy="2715768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sp>
        <p:nvSpPr>
          <p:cNvPr id="46" name="Line 111"/>
          <p:cNvSpPr>
            <a:spLocks noChangeShapeType="1"/>
          </p:cNvSpPr>
          <p:nvPr userDrawn="1"/>
        </p:nvSpPr>
        <p:spPr bwMode="auto">
          <a:xfrm flipH="1" flipV="1">
            <a:off x="0" y="29995351"/>
            <a:ext cx="40233600" cy="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sp>
        <p:nvSpPr>
          <p:cNvPr id="47" name="Line 111"/>
          <p:cNvSpPr>
            <a:spLocks noChangeShapeType="1"/>
          </p:cNvSpPr>
          <p:nvPr userDrawn="1"/>
        </p:nvSpPr>
        <p:spPr bwMode="auto">
          <a:xfrm flipV="1">
            <a:off x="10058400" y="2865120"/>
            <a:ext cx="0" cy="2715768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spTree>
    <p:extLst>
      <p:ext uri="{BB962C8B-B14F-4D97-AF65-F5344CB8AC3E}">
        <p14:creationId xmlns:p14="http://schemas.microsoft.com/office/powerpoint/2010/main" val="255730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6968" rtl="0" eaLnBrk="1" latinLnBrk="0" hangingPunct="1">
        <a:spcBef>
          <a:spcPct val="0"/>
        </a:spcBef>
        <a:buNone/>
        <a:defRPr sz="20000" kern="1200">
          <a:solidFill>
            <a:schemeClr val="tx1"/>
          </a:solidFill>
          <a:latin typeface="+mj-lt"/>
          <a:ea typeface="+mj-ea"/>
          <a:cs typeface="+mj-cs"/>
        </a:defRPr>
      </a:lvl1pPr>
    </p:titleStyle>
    <p:bodyStyle>
      <a:lvl1pPr marL="1557726" indent="-1557726" algn="l" defTabSz="2076968" rtl="0" eaLnBrk="1" latinLnBrk="0" hangingPunct="1">
        <a:spcBef>
          <a:spcPct val="20000"/>
        </a:spcBef>
        <a:buFont typeface="Arial"/>
        <a:buChar char="•"/>
        <a:defRPr sz="14500" kern="1200">
          <a:solidFill>
            <a:schemeClr val="tx1"/>
          </a:solidFill>
          <a:latin typeface="+mn-lt"/>
          <a:ea typeface="+mn-ea"/>
          <a:cs typeface="+mn-cs"/>
        </a:defRPr>
      </a:lvl1pPr>
      <a:lvl2pPr marL="3375073" indent="-1298105" algn="l" defTabSz="2076968" rtl="0" eaLnBrk="1" latinLnBrk="0" hangingPunct="1">
        <a:spcBef>
          <a:spcPct val="20000"/>
        </a:spcBef>
        <a:buFont typeface="Arial"/>
        <a:buChar char="–"/>
        <a:defRPr sz="12700" kern="1200">
          <a:solidFill>
            <a:schemeClr val="tx1"/>
          </a:solidFill>
          <a:latin typeface="+mn-lt"/>
          <a:ea typeface="+mn-ea"/>
          <a:cs typeface="+mn-cs"/>
        </a:defRPr>
      </a:lvl2pPr>
      <a:lvl3pPr marL="5192420" indent="-1038484" algn="l" defTabSz="2076968" rtl="0" eaLnBrk="1" latinLnBrk="0" hangingPunct="1">
        <a:spcBef>
          <a:spcPct val="20000"/>
        </a:spcBef>
        <a:buFont typeface="Arial"/>
        <a:buChar char="•"/>
        <a:defRPr sz="10900" kern="1200">
          <a:solidFill>
            <a:schemeClr val="tx1"/>
          </a:solidFill>
          <a:latin typeface="+mn-lt"/>
          <a:ea typeface="+mn-ea"/>
          <a:cs typeface="+mn-cs"/>
        </a:defRPr>
      </a:lvl3pPr>
      <a:lvl4pPr marL="7269389" indent="-1038484" algn="l" defTabSz="2076968" rtl="0" eaLnBrk="1" latinLnBrk="0" hangingPunct="1">
        <a:spcBef>
          <a:spcPct val="20000"/>
        </a:spcBef>
        <a:buFont typeface="Arial"/>
        <a:buChar char="–"/>
        <a:defRPr sz="9100" kern="1200">
          <a:solidFill>
            <a:schemeClr val="tx1"/>
          </a:solidFill>
          <a:latin typeface="+mn-lt"/>
          <a:ea typeface="+mn-ea"/>
          <a:cs typeface="+mn-cs"/>
        </a:defRPr>
      </a:lvl4pPr>
      <a:lvl5pPr marL="9346357" indent="-1038484" algn="l" defTabSz="2076968" rtl="0" eaLnBrk="1" latinLnBrk="0" hangingPunct="1">
        <a:spcBef>
          <a:spcPct val="20000"/>
        </a:spcBef>
        <a:buFont typeface="Arial"/>
        <a:buChar char="»"/>
        <a:defRPr sz="9100" kern="1200">
          <a:solidFill>
            <a:schemeClr val="tx1"/>
          </a:solidFill>
          <a:latin typeface="+mn-lt"/>
          <a:ea typeface="+mn-ea"/>
          <a:cs typeface="+mn-cs"/>
        </a:defRPr>
      </a:lvl5pPr>
      <a:lvl6pPr marL="11423325" indent="-1038484" algn="l" defTabSz="2076968" rtl="0" eaLnBrk="1" latinLnBrk="0" hangingPunct="1">
        <a:spcBef>
          <a:spcPct val="20000"/>
        </a:spcBef>
        <a:buFont typeface="Arial"/>
        <a:buChar char="•"/>
        <a:defRPr sz="9100" kern="1200">
          <a:solidFill>
            <a:schemeClr val="tx1"/>
          </a:solidFill>
          <a:latin typeface="+mn-lt"/>
          <a:ea typeface="+mn-ea"/>
          <a:cs typeface="+mn-cs"/>
        </a:defRPr>
      </a:lvl6pPr>
      <a:lvl7pPr marL="13500293" indent="-1038484" algn="l" defTabSz="2076968" rtl="0" eaLnBrk="1" latinLnBrk="0" hangingPunct="1">
        <a:spcBef>
          <a:spcPct val="20000"/>
        </a:spcBef>
        <a:buFont typeface="Arial"/>
        <a:buChar char="•"/>
        <a:defRPr sz="9100" kern="1200">
          <a:solidFill>
            <a:schemeClr val="tx1"/>
          </a:solidFill>
          <a:latin typeface="+mn-lt"/>
          <a:ea typeface="+mn-ea"/>
          <a:cs typeface="+mn-cs"/>
        </a:defRPr>
      </a:lvl7pPr>
      <a:lvl8pPr marL="15577261" indent="-1038484" algn="l" defTabSz="2076968" rtl="0" eaLnBrk="1" latinLnBrk="0" hangingPunct="1">
        <a:spcBef>
          <a:spcPct val="20000"/>
        </a:spcBef>
        <a:buFont typeface="Arial"/>
        <a:buChar char="•"/>
        <a:defRPr sz="9100" kern="1200">
          <a:solidFill>
            <a:schemeClr val="tx1"/>
          </a:solidFill>
          <a:latin typeface="+mn-lt"/>
          <a:ea typeface="+mn-ea"/>
          <a:cs typeface="+mn-cs"/>
        </a:defRPr>
      </a:lvl8pPr>
      <a:lvl9pPr marL="17654229" indent="-1038484" algn="l" defTabSz="2076968"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6968" rtl="0" eaLnBrk="1" latinLnBrk="0" hangingPunct="1">
        <a:defRPr sz="8200" kern="1200">
          <a:solidFill>
            <a:schemeClr val="tx1"/>
          </a:solidFill>
          <a:latin typeface="+mn-lt"/>
          <a:ea typeface="+mn-ea"/>
          <a:cs typeface="+mn-cs"/>
        </a:defRPr>
      </a:lvl1pPr>
      <a:lvl2pPr marL="2076968" algn="l" defTabSz="2076968" rtl="0" eaLnBrk="1" latinLnBrk="0" hangingPunct="1">
        <a:defRPr sz="8200" kern="1200">
          <a:solidFill>
            <a:schemeClr val="tx1"/>
          </a:solidFill>
          <a:latin typeface="+mn-lt"/>
          <a:ea typeface="+mn-ea"/>
          <a:cs typeface="+mn-cs"/>
        </a:defRPr>
      </a:lvl2pPr>
      <a:lvl3pPr marL="4153936" algn="l" defTabSz="2076968" rtl="0" eaLnBrk="1" latinLnBrk="0" hangingPunct="1">
        <a:defRPr sz="8200" kern="1200">
          <a:solidFill>
            <a:schemeClr val="tx1"/>
          </a:solidFill>
          <a:latin typeface="+mn-lt"/>
          <a:ea typeface="+mn-ea"/>
          <a:cs typeface="+mn-cs"/>
        </a:defRPr>
      </a:lvl3pPr>
      <a:lvl4pPr marL="6230904" algn="l" defTabSz="2076968" rtl="0" eaLnBrk="1" latinLnBrk="0" hangingPunct="1">
        <a:defRPr sz="8200" kern="1200">
          <a:solidFill>
            <a:schemeClr val="tx1"/>
          </a:solidFill>
          <a:latin typeface="+mn-lt"/>
          <a:ea typeface="+mn-ea"/>
          <a:cs typeface="+mn-cs"/>
        </a:defRPr>
      </a:lvl4pPr>
      <a:lvl5pPr marL="8307873" algn="l" defTabSz="2076968" rtl="0" eaLnBrk="1" latinLnBrk="0" hangingPunct="1">
        <a:defRPr sz="8200" kern="1200">
          <a:solidFill>
            <a:schemeClr val="tx1"/>
          </a:solidFill>
          <a:latin typeface="+mn-lt"/>
          <a:ea typeface="+mn-ea"/>
          <a:cs typeface="+mn-cs"/>
        </a:defRPr>
      </a:lvl5pPr>
      <a:lvl6pPr marL="10384841" algn="l" defTabSz="2076968" rtl="0" eaLnBrk="1" latinLnBrk="0" hangingPunct="1">
        <a:defRPr sz="8200" kern="1200">
          <a:solidFill>
            <a:schemeClr val="tx1"/>
          </a:solidFill>
          <a:latin typeface="+mn-lt"/>
          <a:ea typeface="+mn-ea"/>
          <a:cs typeface="+mn-cs"/>
        </a:defRPr>
      </a:lvl6pPr>
      <a:lvl7pPr marL="12461809" algn="l" defTabSz="2076968" rtl="0" eaLnBrk="1" latinLnBrk="0" hangingPunct="1">
        <a:defRPr sz="8200" kern="1200">
          <a:solidFill>
            <a:schemeClr val="tx1"/>
          </a:solidFill>
          <a:latin typeface="+mn-lt"/>
          <a:ea typeface="+mn-ea"/>
          <a:cs typeface="+mn-cs"/>
        </a:defRPr>
      </a:lvl7pPr>
      <a:lvl8pPr marL="14538777" algn="l" defTabSz="2076968" rtl="0" eaLnBrk="1" latinLnBrk="0" hangingPunct="1">
        <a:defRPr sz="8200" kern="1200">
          <a:solidFill>
            <a:schemeClr val="tx1"/>
          </a:solidFill>
          <a:latin typeface="+mn-lt"/>
          <a:ea typeface="+mn-ea"/>
          <a:cs typeface="+mn-cs"/>
        </a:defRPr>
      </a:lvl8pPr>
      <a:lvl9pPr marL="16615745" algn="l" defTabSz="2076968"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hyperlink" Target="http://education.oceanobservatories.org" TargetMode="Externa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1000" y="16306800"/>
            <a:ext cx="9296400" cy="2227145"/>
          </a:xfrm>
          <a:prstGeom prst="rect">
            <a:avLst/>
          </a:prstGeom>
          <a:gradFill>
            <a:gsLst>
              <a:gs pos="0">
                <a:srgbClr val="1A4984">
                  <a:alpha val="10000"/>
                </a:srgbClr>
              </a:gs>
              <a:gs pos="100000">
                <a:schemeClr val="accent1">
                  <a:tint val="50000"/>
                  <a:shade val="100000"/>
                  <a:satMod val="350000"/>
                  <a:alpha val="1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381000" y="2953637"/>
            <a:ext cx="9601200" cy="27607539"/>
          </a:xfrm>
          <a:prstGeom prst="rect">
            <a:avLst/>
          </a:prstGeom>
          <a:noFill/>
        </p:spPr>
        <p:txBody>
          <a:bodyPr wrap="square" rtlCol="0">
            <a:spAutoFit/>
          </a:bodyPr>
          <a:lstStyle/>
          <a:p>
            <a:pPr algn="just"/>
            <a:r>
              <a:rPr lang="en-US" sz="3600" b="1" dirty="0" smtClean="0"/>
              <a:t>The Challenge</a:t>
            </a:r>
          </a:p>
          <a:p>
            <a:r>
              <a:rPr lang="en-US" sz="2600" dirty="0" smtClean="0"/>
              <a:t>The stories of science are written with data. Ocean observing systems (OOS) are advancing our understanding of the natural world by amassing large quantities of data to address ever more complex processes, however, students often lack the ability to adequately analyze and synthesize these data into scientific understanding. Students learn best when provided with inquiry-driven learning opportunities, in which they can conduct their own research and develop their own questions (Adams 2008). Unfortunately, to make meaning from oceanographic datasets, they must also be able to create and interpret graphs, which has traditionally required students to learn complex software or programming languages to do so. </a:t>
            </a:r>
          </a:p>
          <a:p>
            <a:endParaRPr lang="en-US" sz="2600" dirty="0"/>
          </a:p>
          <a:p>
            <a:r>
              <a:rPr lang="en-US" sz="2600" i="1" dirty="0"/>
              <a:t>“When I put up a formula or a graph, it’s like the air is sucked out of the room. It’s almost like they turn off, even though reading a formula is like reading a sentence.</a:t>
            </a:r>
            <a:r>
              <a:rPr lang="en-US" sz="2600" i="1" dirty="0" smtClean="0"/>
              <a:t>” – </a:t>
            </a:r>
            <a:r>
              <a:rPr lang="en-US" sz="2600" dirty="0" smtClean="0"/>
              <a:t>Undergraduate Professor</a:t>
            </a:r>
          </a:p>
          <a:p>
            <a:endParaRPr lang="en-US" sz="2600" dirty="0"/>
          </a:p>
          <a:p>
            <a:r>
              <a:rPr lang="en-US" sz="3600" b="1" dirty="0" smtClean="0"/>
              <a:t>Undergraduate Student and Educator Needs</a:t>
            </a:r>
          </a:p>
          <a:p>
            <a:r>
              <a:rPr lang="en-US" sz="2600" dirty="0" smtClean="0"/>
              <a:t>In 2012, we conducted a community survey (179 responses) to assess the use of data in undergraduate teaching environments.</a:t>
            </a:r>
          </a:p>
          <a:p>
            <a:endParaRPr lang="en-US" sz="2600" dirty="0"/>
          </a:p>
          <a:p>
            <a:endParaRPr lang="en-US" sz="2600" dirty="0" smtClean="0"/>
          </a:p>
          <a:p>
            <a:endParaRPr lang="en-US" sz="2600" dirty="0" smtClean="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r>
              <a:rPr lang="en-US" sz="2600" b="1" dirty="0" smtClean="0"/>
              <a:t> </a:t>
            </a:r>
          </a:p>
          <a:p>
            <a:endParaRPr lang="en-US" sz="2600" b="1" dirty="0" smtClean="0"/>
          </a:p>
          <a:p>
            <a:r>
              <a:rPr lang="en-US" sz="2600" b="1" dirty="0" smtClean="0"/>
              <a:t>Desired </a:t>
            </a:r>
            <a:r>
              <a:rPr lang="en-US" sz="2600" b="1" dirty="0" smtClean="0"/>
              <a:t>Dataset Characteristics:</a:t>
            </a:r>
          </a:p>
          <a:p>
            <a:pPr marL="457200" indent="-457200">
              <a:buFont typeface="Arial"/>
              <a:buChar char="•"/>
            </a:pPr>
            <a:r>
              <a:rPr lang="en-US" sz="2600" dirty="0" smtClean="0"/>
              <a:t>Simple clearly defined variables that are easy to understand</a:t>
            </a:r>
          </a:p>
          <a:p>
            <a:pPr marL="457200" indent="-457200">
              <a:buFont typeface="Arial"/>
              <a:buChar char="•"/>
            </a:pPr>
            <a:r>
              <a:rPr lang="en-US" sz="2600" dirty="0" smtClean="0"/>
              <a:t>Visualization tools that allow easy exploration and analysis</a:t>
            </a:r>
          </a:p>
          <a:p>
            <a:pPr marL="457200" indent="-457200">
              <a:buFont typeface="Arial"/>
              <a:buChar char="•"/>
            </a:pPr>
            <a:r>
              <a:rPr lang="en-US" sz="2600" dirty="0" smtClean="0"/>
              <a:t>Classroom tested by peers</a:t>
            </a:r>
          </a:p>
          <a:p>
            <a:pPr marL="457200" indent="-457200">
              <a:buFont typeface="Arial"/>
              <a:buChar char="•"/>
            </a:pPr>
            <a:r>
              <a:rPr lang="en-US" sz="2600" dirty="0" smtClean="0"/>
              <a:t>Applicable to the learning objectives of the course</a:t>
            </a:r>
          </a:p>
          <a:p>
            <a:endParaRPr lang="en-US" sz="2600" dirty="0" smtClean="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b="1" dirty="0" smtClean="0"/>
          </a:p>
          <a:p>
            <a:endParaRPr lang="en-US" sz="2600" b="1" dirty="0"/>
          </a:p>
          <a:p>
            <a:endParaRPr lang="en-US" sz="2600" b="1" dirty="0" smtClean="0"/>
          </a:p>
          <a:p>
            <a:endParaRPr lang="en-US" sz="2600" b="1" dirty="0" smtClean="0"/>
          </a:p>
          <a:p>
            <a:endParaRPr lang="en-US" sz="2600" b="1" dirty="0" smtClean="0"/>
          </a:p>
          <a:p>
            <a:r>
              <a:rPr lang="en-US" sz="2600" b="1" dirty="0" smtClean="0"/>
              <a:t>Notable </a:t>
            </a:r>
            <a:r>
              <a:rPr lang="en-US" sz="2600" b="1" dirty="0" smtClean="0"/>
              <a:t>Quotes from </a:t>
            </a:r>
            <a:r>
              <a:rPr lang="en-US" sz="2600" b="1" dirty="0"/>
              <a:t>Undergraduate </a:t>
            </a:r>
            <a:r>
              <a:rPr lang="en-US" sz="2600" b="1" dirty="0" smtClean="0"/>
              <a:t>Professors</a:t>
            </a:r>
            <a:endParaRPr lang="en-US" sz="2600" i="1" dirty="0"/>
          </a:p>
          <a:p>
            <a:r>
              <a:rPr lang="en-US" sz="2600" i="1" dirty="0"/>
              <a:t>“[We need] access to tools to get students interacting with data - most of what I use on a day to day basis (i.e. Matlab) is proprietary and not appropriate for an intro class.</a:t>
            </a:r>
            <a:r>
              <a:rPr lang="en-US" sz="2600" i="1" dirty="0" smtClean="0"/>
              <a:t>”</a:t>
            </a:r>
          </a:p>
          <a:p>
            <a:endParaRPr lang="en-US" sz="2600" i="1" dirty="0"/>
          </a:p>
          <a:p>
            <a:r>
              <a:rPr lang="en-US" sz="2600" i="1" dirty="0" smtClean="0"/>
              <a:t>“Even though students are accessing remote data, it’s still important to connect them to where the measurements are being taken.”</a:t>
            </a:r>
          </a:p>
          <a:p>
            <a:endParaRPr lang="en-US" sz="2600" i="1" dirty="0" smtClean="0"/>
          </a:p>
          <a:p>
            <a:r>
              <a:rPr lang="en-US" sz="2600" i="1" dirty="0"/>
              <a:t>“Using near real-time data in the classroom can be time consuming because students don’t necessarily have the skills to process data into </a:t>
            </a:r>
            <a:r>
              <a:rPr lang="en-US" sz="2600" i="1" dirty="0" smtClean="0"/>
              <a:t>something </a:t>
            </a:r>
            <a:r>
              <a:rPr lang="en-US" sz="2600" i="1" dirty="0"/>
              <a:t>useful that they can then analyze and interpret.</a:t>
            </a:r>
            <a:r>
              <a:rPr lang="en-US" sz="2600" i="1" dirty="0" smtClean="0"/>
              <a:t>”</a:t>
            </a:r>
            <a:endParaRPr lang="en-US" sz="2600" i="1" dirty="0"/>
          </a:p>
        </p:txBody>
      </p:sp>
      <p:sp>
        <p:nvSpPr>
          <p:cNvPr id="40" name="TextBox 39"/>
          <p:cNvSpPr txBox="1"/>
          <p:nvPr/>
        </p:nvSpPr>
        <p:spPr>
          <a:xfrm>
            <a:off x="30480000" y="2953637"/>
            <a:ext cx="9601200" cy="27422876"/>
          </a:xfrm>
          <a:prstGeom prst="rect">
            <a:avLst/>
          </a:prstGeom>
          <a:noFill/>
        </p:spPr>
        <p:txBody>
          <a:bodyPr wrap="square" rtlCol="0">
            <a:spAutoFit/>
          </a:bodyPr>
          <a:lstStyle/>
          <a:p>
            <a:r>
              <a:rPr lang="en-US" sz="3200" b="1" dirty="0" smtClean="0"/>
              <a:t>4) Embeddable</a:t>
            </a:r>
            <a:endParaRPr lang="en-US" sz="3200" dirty="0"/>
          </a:p>
          <a:p>
            <a:r>
              <a:rPr lang="en-US" sz="2600" dirty="0" smtClean="0"/>
              <a:t>Visualizations are only as effective as the context students have to understand them.  Users will be able to embed custom visualization tools on their own web pages (a la YouTube videos) so they can be used to support their own teaching materials.  Users can also use the Data Investigation Builder to build their own investigations (McDonnell 2014).</a:t>
            </a:r>
          </a:p>
          <a:p>
            <a:endParaRPr lang="en-US" sz="2600" dirty="0"/>
          </a:p>
          <a:p>
            <a:r>
              <a:rPr lang="en-US" sz="3200" b="1" dirty="0" smtClean="0"/>
              <a:t>5) Focused</a:t>
            </a:r>
          </a:p>
          <a:p>
            <a:r>
              <a:rPr lang="en-US" sz="2600" dirty="0" smtClean="0"/>
              <a:t>Tools should be driven </a:t>
            </a:r>
          </a:p>
          <a:p>
            <a:r>
              <a:rPr lang="en-US" sz="2600" dirty="0" smtClean="0"/>
              <a:t>by learning outcomes, </a:t>
            </a:r>
          </a:p>
          <a:p>
            <a:r>
              <a:rPr lang="en-US" sz="2600" dirty="0" smtClean="0"/>
              <a:t>not by data (Krumhansl </a:t>
            </a:r>
          </a:p>
          <a:p>
            <a:r>
              <a:rPr lang="en-US" sz="2600" dirty="0" smtClean="0"/>
              <a:t>2013).</a:t>
            </a:r>
          </a:p>
          <a:p>
            <a:endParaRPr lang="en-US" sz="2600" dirty="0"/>
          </a:p>
          <a:p>
            <a:r>
              <a:rPr lang="en-US" sz="2600" dirty="0" smtClean="0"/>
              <a:t>This </a:t>
            </a:r>
            <a:r>
              <a:rPr lang="en-US" sz="2600" dirty="0"/>
              <a:t>is an </a:t>
            </a:r>
            <a:r>
              <a:rPr lang="en-US" sz="2600" dirty="0" smtClean="0"/>
              <a:t>initial </a:t>
            </a:r>
            <a:r>
              <a:rPr lang="en-US" sz="2600" dirty="0"/>
              <a:t>sketch </a:t>
            </a:r>
            <a:endParaRPr lang="en-US" sz="2600" dirty="0" smtClean="0"/>
          </a:p>
          <a:p>
            <a:r>
              <a:rPr lang="en-US" sz="2600" dirty="0" smtClean="0"/>
              <a:t>of the “</a:t>
            </a:r>
            <a:r>
              <a:rPr lang="en-US" sz="2600" dirty="0"/>
              <a:t>Advanced Glider </a:t>
            </a:r>
            <a:endParaRPr lang="en-US" sz="2600" dirty="0" smtClean="0"/>
          </a:p>
          <a:p>
            <a:r>
              <a:rPr lang="en-US" sz="2600" dirty="0" smtClean="0"/>
              <a:t>Profile Explorer</a:t>
            </a:r>
            <a:r>
              <a:rPr lang="en-US" sz="2600" dirty="0"/>
              <a:t>,” which </a:t>
            </a:r>
            <a:endParaRPr lang="en-US" sz="2600" dirty="0" smtClean="0"/>
          </a:p>
          <a:p>
            <a:r>
              <a:rPr lang="en-US" sz="2600" dirty="0"/>
              <a:t>a</a:t>
            </a:r>
            <a:r>
              <a:rPr lang="en-US" sz="2600" dirty="0" smtClean="0"/>
              <a:t>llows students </a:t>
            </a:r>
            <a:r>
              <a:rPr lang="en-US" sz="2600" dirty="0"/>
              <a:t>to </a:t>
            </a:r>
            <a:endParaRPr lang="en-US" sz="2600" dirty="0" smtClean="0"/>
          </a:p>
          <a:p>
            <a:r>
              <a:rPr lang="en-US" sz="2600" dirty="0" smtClean="0"/>
              <a:t>compare </a:t>
            </a:r>
            <a:r>
              <a:rPr lang="en-US" sz="2600" dirty="0"/>
              <a:t>profiles of 2 </a:t>
            </a:r>
            <a:endParaRPr lang="en-US" sz="2600" dirty="0" smtClean="0"/>
          </a:p>
          <a:p>
            <a:r>
              <a:rPr lang="en-US" sz="2600" dirty="0"/>
              <a:t>v</a:t>
            </a:r>
            <a:r>
              <a:rPr lang="en-US" sz="2600" dirty="0" smtClean="0"/>
              <a:t>ariables </a:t>
            </a:r>
            <a:r>
              <a:rPr lang="en-US" sz="2600" dirty="0"/>
              <a:t>from the same location. The tool includes simple controls to change the displayed variables </a:t>
            </a:r>
            <a:r>
              <a:rPr lang="en-US" sz="2600" dirty="0" smtClean="0"/>
              <a:t>and selected profile, </a:t>
            </a:r>
            <a:r>
              <a:rPr lang="en-US" sz="2600" dirty="0"/>
              <a:t>and 2 basic </a:t>
            </a:r>
            <a:r>
              <a:rPr lang="en-US" sz="2600" dirty="0" smtClean="0"/>
              <a:t>profile </a:t>
            </a:r>
            <a:r>
              <a:rPr lang="en-US" sz="2600" dirty="0"/>
              <a:t>plots and a scatterplot that </a:t>
            </a:r>
            <a:r>
              <a:rPr lang="en-US" sz="2600" dirty="0" smtClean="0"/>
              <a:t>help </a:t>
            </a:r>
            <a:r>
              <a:rPr lang="en-US" sz="2600" dirty="0"/>
              <a:t>students </a:t>
            </a:r>
            <a:r>
              <a:rPr lang="en-US" sz="2600" dirty="0" smtClean="0"/>
              <a:t>investigate and learn about the </a:t>
            </a:r>
            <a:r>
              <a:rPr lang="en-US" sz="2600" dirty="0"/>
              <a:t>vertical structure and potential relationships between variables.</a:t>
            </a:r>
          </a:p>
          <a:p>
            <a:endParaRPr lang="en-US" sz="2600" dirty="0" smtClean="0"/>
          </a:p>
          <a:p>
            <a:r>
              <a:rPr lang="en-US" sz="3200" b="1" dirty="0" smtClean="0"/>
              <a:t>6) Educational</a:t>
            </a:r>
          </a:p>
          <a:p>
            <a:r>
              <a:rPr lang="en-US" sz="2600" dirty="0" smtClean="0"/>
              <a:t>Our </a:t>
            </a:r>
            <a:r>
              <a:rPr lang="en-US" sz="2600" dirty="0"/>
              <a:t>primary goal is to aid students’ analysis and understanding of scientific processes, </a:t>
            </a:r>
            <a:r>
              <a:rPr lang="en-US" sz="2600" dirty="0" smtClean="0"/>
              <a:t>so they can spend more time learning oceanographic principles and less time struggling with </a:t>
            </a:r>
            <a:r>
              <a:rPr lang="en-US" sz="2600" dirty="0"/>
              <a:t>data </a:t>
            </a:r>
            <a:r>
              <a:rPr lang="en-US" sz="2600" dirty="0" smtClean="0"/>
              <a:t>formats, programming </a:t>
            </a:r>
            <a:r>
              <a:rPr lang="en-US" sz="2600" dirty="0"/>
              <a:t>and </a:t>
            </a:r>
            <a:r>
              <a:rPr lang="en-US" sz="2600" dirty="0" smtClean="0"/>
              <a:t>graphing.</a:t>
            </a:r>
          </a:p>
          <a:p>
            <a:endParaRPr lang="en-US" sz="2600" dirty="0" smtClean="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a:p>
          <a:p>
            <a:r>
              <a:rPr lang="en-US" sz="2600" dirty="0" smtClean="0"/>
              <a:t>This interactive time series</a:t>
            </a:r>
          </a:p>
          <a:p>
            <a:r>
              <a:rPr lang="en-US" sz="2600" dirty="0"/>
              <a:t>t</a:t>
            </a:r>
            <a:r>
              <a:rPr lang="en-US" sz="2600" dirty="0" smtClean="0"/>
              <a:t>ool lets students switch</a:t>
            </a:r>
          </a:p>
          <a:p>
            <a:r>
              <a:rPr lang="en-US" sz="2600" dirty="0"/>
              <a:t>b</a:t>
            </a:r>
            <a:r>
              <a:rPr lang="en-US" sz="2600" dirty="0" smtClean="0"/>
              <a:t>etween time-series and </a:t>
            </a:r>
          </a:p>
          <a:p>
            <a:r>
              <a:rPr lang="en-US" sz="2600" dirty="0" smtClean="0"/>
              <a:t>scatterplot modes (with an </a:t>
            </a:r>
          </a:p>
          <a:p>
            <a:r>
              <a:rPr lang="en-US" sz="2600" dirty="0"/>
              <a:t>a</a:t>
            </a:r>
            <a:r>
              <a:rPr lang="en-US" sz="2600" dirty="0" smtClean="0"/>
              <a:t>nimated transition), so they </a:t>
            </a:r>
          </a:p>
          <a:p>
            <a:r>
              <a:rPr lang="en-US" sz="2600" dirty="0" smtClean="0"/>
              <a:t>can study trends in time and </a:t>
            </a:r>
          </a:p>
          <a:p>
            <a:r>
              <a:rPr lang="en-US" sz="2600" dirty="0"/>
              <a:t>i</a:t>
            </a:r>
            <a:r>
              <a:rPr lang="en-US" sz="2600" dirty="0" smtClean="0"/>
              <a:t>nvestigate possible correlations.</a:t>
            </a:r>
            <a:endParaRPr lang="en-US" sz="2600" dirty="0"/>
          </a:p>
          <a:p>
            <a:endParaRPr lang="en-US" sz="2600" b="1" dirty="0" smtClean="0"/>
          </a:p>
          <a:p>
            <a:r>
              <a:rPr lang="en-US" sz="2600" b="1" dirty="0" smtClean="0"/>
              <a:t>References</a:t>
            </a:r>
          </a:p>
          <a:p>
            <a:pPr marL="285750" indent="-285750">
              <a:buFont typeface="Arial"/>
              <a:buChar char="•"/>
            </a:pPr>
            <a:r>
              <a:rPr lang="en-US" sz="1800" dirty="0" smtClean="0"/>
              <a:t>Adams, L. and G. Matsumoto (2009). Enhancing Ocean Literacy Using Real-Time Data. Oceanography.</a:t>
            </a:r>
          </a:p>
          <a:p>
            <a:pPr marL="285750" indent="-285750">
              <a:buFont typeface="Arial"/>
              <a:buChar char="•"/>
            </a:pPr>
            <a:r>
              <a:rPr lang="en-US" sz="1800" dirty="0"/>
              <a:t>Heer, </a:t>
            </a:r>
            <a:r>
              <a:rPr lang="en-US" sz="1800" dirty="0" smtClean="0"/>
              <a:t>J. and </a:t>
            </a:r>
            <a:r>
              <a:rPr lang="en-US" sz="1800" dirty="0"/>
              <a:t>G. Robertson (2007). Animated Transitions in Statistical Data Graphics.  IEEE InfoVis.</a:t>
            </a:r>
          </a:p>
          <a:p>
            <a:pPr marL="285750" indent="-285750">
              <a:buFont typeface="Arial"/>
              <a:buChar char="•"/>
            </a:pPr>
            <a:r>
              <a:rPr lang="en-US" sz="1800" dirty="0"/>
              <a:t>Krumhansl, </a:t>
            </a:r>
            <a:r>
              <a:rPr lang="en-US" sz="1800" dirty="0" smtClean="0"/>
              <a:t>R. et </a:t>
            </a:r>
            <a:r>
              <a:rPr lang="en-US" sz="1800" dirty="0"/>
              <a:t>al (2013). Visualizing Oceans of Data: Educational Interface </a:t>
            </a:r>
            <a:r>
              <a:rPr lang="en-US" sz="1800" dirty="0" smtClean="0"/>
              <a:t>Design.</a:t>
            </a:r>
          </a:p>
          <a:p>
            <a:pPr marL="285750" indent="-285750">
              <a:buFont typeface="Arial"/>
              <a:buChar char="•"/>
            </a:pPr>
            <a:r>
              <a:rPr lang="en-US" sz="1800" dirty="0" smtClean="0"/>
              <a:t>McDonnell, J. et al (2012).  An Assessment of Real-Time Data Use in Undergraduate Classrooms.  Ocean Sciences 2012.</a:t>
            </a:r>
          </a:p>
          <a:p>
            <a:pPr marL="285750" indent="-285750">
              <a:buFont typeface="Arial"/>
              <a:buChar char="•"/>
            </a:pPr>
            <a:r>
              <a:rPr lang="en-US" sz="1800" dirty="0"/>
              <a:t>McDonnell, J. et al (</a:t>
            </a:r>
            <a:r>
              <a:rPr lang="en-US" sz="1800" dirty="0" smtClean="0"/>
              <a:t>2014)</a:t>
            </a:r>
            <a:r>
              <a:rPr lang="en-US" sz="1800" dirty="0"/>
              <a:t>.  </a:t>
            </a:r>
            <a:r>
              <a:rPr lang="en-US" sz="1800" dirty="0" smtClean="0"/>
              <a:t>Developing Problem Based Learning with Undergraduates Using a Web-Based Lab Lesson Builder Software Tool.  </a:t>
            </a:r>
            <a:r>
              <a:rPr lang="en-US" sz="1800" dirty="0"/>
              <a:t>Ocean Sciences </a:t>
            </a:r>
            <a:r>
              <a:rPr lang="en-US" sz="1800" dirty="0" smtClean="0"/>
              <a:t>2014.  (</a:t>
            </a:r>
            <a:r>
              <a:rPr lang="en-US" sz="1800" b="1" dirty="0" smtClean="0"/>
              <a:t>See Poster #1965</a:t>
            </a:r>
            <a:r>
              <a:rPr lang="en-US" sz="1800" dirty="0" smtClean="0"/>
              <a:t>.)</a:t>
            </a:r>
            <a:endParaRPr lang="en-US" sz="1800" dirty="0"/>
          </a:p>
          <a:p>
            <a:pPr marL="285750" indent="-285750">
              <a:buFont typeface="Arial"/>
              <a:buChar char="•"/>
            </a:pPr>
            <a:r>
              <a:rPr lang="en-US" sz="1800" dirty="0" smtClean="0"/>
              <a:t>Parsons, C. (2006). SWMP/IOOS Real-Time Data in K-12 Classrooms: A Front-end Evaluation.</a:t>
            </a:r>
            <a:endParaRPr lang="en-US" sz="1800" i="1" dirty="0" smtClean="0"/>
          </a:p>
          <a:p>
            <a:endParaRPr lang="en-US" sz="2600" i="1" dirty="0" smtClean="0"/>
          </a:p>
          <a:p>
            <a:r>
              <a:rPr lang="en-US" sz="3600" b="1" dirty="0" smtClean="0"/>
              <a:t>Try it out today!  </a:t>
            </a:r>
          </a:p>
          <a:p>
            <a:r>
              <a:rPr lang="en-US" sz="2600" dirty="0" smtClean="0"/>
              <a:t>The “beta” version of the OOI Ocean Education Portal is now live and includes the “Simple Time Series” </a:t>
            </a:r>
            <a:r>
              <a:rPr lang="en-US" sz="2600" dirty="0"/>
              <a:t>visualization tool</a:t>
            </a:r>
            <a:r>
              <a:rPr lang="en-US" sz="2600" dirty="0" smtClean="0"/>
              <a:t>.  Additional tools and datasets will be added incrementally over the next year. </a:t>
            </a:r>
          </a:p>
          <a:p>
            <a:endParaRPr lang="en-US" sz="2600" dirty="0" smtClean="0"/>
          </a:p>
          <a:p>
            <a:pPr marL="1885950" defTabSz="1885950"/>
            <a:r>
              <a:rPr lang="en-US" sz="2600" dirty="0" smtClean="0"/>
              <a:t>We invite you log onto the site, play with the tools and let us know what you think.  Your feedback will help us build the best site possible.</a:t>
            </a:r>
          </a:p>
          <a:p>
            <a:pPr marL="1885950" defTabSz="1885950"/>
            <a:r>
              <a:rPr lang="en-US" sz="2600" dirty="0" smtClean="0">
                <a:hlinkClick r:id="rId2"/>
              </a:rPr>
              <a:t>http</a:t>
            </a:r>
            <a:r>
              <a:rPr lang="en-US" sz="2600" dirty="0">
                <a:hlinkClick r:id="rId2"/>
              </a:rPr>
              <a:t>://</a:t>
            </a:r>
            <a:r>
              <a:rPr lang="en-US" sz="2600" dirty="0" smtClean="0">
                <a:hlinkClick r:id="rId2"/>
              </a:rPr>
              <a:t>education.oceanobservatories.org</a:t>
            </a:r>
            <a:r>
              <a:rPr lang="en-US" sz="2600" dirty="0" smtClean="0"/>
              <a:t> </a:t>
            </a:r>
          </a:p>
          <a:p>
            <a:pPr marL="2057400"/>
            <a:endParaRPr lang="en-US" sz="2600" dirty="0"/>
          </a:p>
          <a:p>
            <a:pPr algn="r" defTabSz="55563"/>
            <a:r>
              <a:rPr lang="en-US" sz="2200" i="1" dirty="0" smtClean="0"/>
              <a:t>For more information, please contact </a:t>
            </a:r>
            <a:r>
              <a:rPr lang="en-US" sz="2200" i="1" dirty="0" err="1" smtClean="0"/>
              <a:t>sage@marine.rutgers.edu</a:t>
            </a:r>
            <a:endParaRPr lang="en-US" sz="2200" i="1" dirty="0" smtClean="0"/>
          </a:p>
        </p:txBody>
      </p:sp>
      <p:sp>
        <p:nvSpPr>
          <p:cNvPr id="39" name="TextBox 38"/>
          <p:cNvSpPr txBox="1"/>
          <p:nvPr/>
        </p:nvSpPr>
        <p:spPr>
          <a:xfrm>
            <a:off x="20421600" y="2953637"/>
            <a:ext cx="9601200" cy="27330543"/>
          </a:xfrm>
          <a:prstGeom prst="rect">
            <a:avLst/>
          </a:prstGeom>
          <a:noFill/>
        </p:spPr>
        <p:txBody>
          <a:bodyPr wrap="square" rtlCol="0">
            <a:spAutoFit/>
          </a:bodyPr>
          <a:lstStyle/>
          <a:p>
            <a:r>
              <a:rPr lang="en-US" sz="3600" b="1" dirty="0" smtClean="0"/>
              <a:t>Design Philosophy</a:t>
            </a:r>
            <a:endParaRPr lang="en-US" sz="3600" dirty="0"/>
          </a:p>
          <a:p>
            <a:r>
              <a:rPr lang="en-US" sz="2600" dirty="0" smtClean="0"/>
              <a:t>The OOI’s Ocean Education Portal </a:t>
            </a:r>
            <a:r>
              <a:rPr lang="en-US" sz="2600" dirty="0"/>
              <a:t>provides a platform for educational users, including students and teachers, to explore and analyze oceanographic datasets from the </a:t>
            </a:r>
            <a:r>
              <a:rPr lang="en-US" sz="2600" dirty="0" smtClean="0"/>
              <a:t>OOI and other observatories.  We use a “design thinking” approach to inform the development of our </a:t>
            </a:r>
            <a:r>
              <a:rPr lang="en-US" sz="2600" b="1" i="1" dirty="0">
                <a:solidFill>
                  <a:srgbClr val="1A4984"/>
                </a:solidFill>
              </a:rPr>
              <a:t>educational visualization </a:t>
            </a:r>
            <a:r>
              <a:rPr lang="en-US" sz="2600" b="1" i="1" dirty="0" smtClean="0">
                <a:solidFill>
                  <a:srgbClr val="1A4984"/>
                </a:solidFill>
              </a:rPr>
              <a:t>tools </a:t>
            </a:r>
            <a:r>
              <a:rPr lang="en-US" sz="2600" dirty="0" smtClean="0"/>
              <a:t>with the </a:t>
            </a:r>
            <a:r>
              <a:rPr lang="en-US" sz="2600" dirty="0"/>
              <a:t>following characteristics </a:t>
            </a:r>
            <a:r>
              <a:rPr lang="en-US" sz="2600" dirty="0" smtClean="0"/>
              <a:t>to support student learning.</a:t>
            </a:r>
          </a:p>
          <a:p>
            <a:endParaRPr lang="en-US" sz="2600" dirty="0" smtClean="0"/>
          </a:p>
          <a:p>
            <a:r>
              <a:rPr lang="en-US" sz="3200" b="1" dirty="0" smtClean="0"/>
              <a:t>1) Simple</a:t>
            </a:r>
          </a:p>
          <a:p>
            <a:r>
              <a:rPr lang="en-US" sz="2600" dirty="0" smtClean="0"/>
              <a:t>Visualization tools must be intuitive and easy to use for their intended audience.  Simple, but not necessarily simplistic. </a:t>
            </a:r>
          </a:p>
          <a:p>
            <a:endParaRPr lang="en-US" sz="2600" dirty="0" smtClean="0"/>
          </a:p>
          <a:p>
            <a:endParaRPr lang="en-US" sz="2600" b="1" dirty="0"/>
          </a:p>
          <a:p>
            <a:endParaRPr lang="en-US" sz="2600" b="1" dirty="0" smtClean="0"/>
          </a:p>
          <a:p>
            <a:endParaRPr lang="en-US" sz="2600" b="1" dirty="0"/>
          </a:p>
          <a:p>
            <a:endParaRPr lang="en-US" sz="2600" b="1" dirty="0" smtClean="0"/>
          </a:p>
          <a:p>
            <a:endParaRPr lang="en-US" sz="2600" b="1" dirty="0"/>
          </a:p>
          <a:p>
            <a:endParaRPr lang="en-US" sz="2600" b="1" dirty="0" smtClean="0"/>
          </a:p>
          <a:p>
            <a:endParaRPr lang="en-US" sz="2600" b="1" dirty="0"/>
          </a:p>
          <a:p>
            <a:endParaRPr lang="en-US" sz="2600" b="1" dirty="0" smtClean="0"/>
          </a:p>
          <a:p>
            <a:r>
              <a:rPr lang="en-US" sz="2600" dirty="0"/>
              <a:t>Many data portals and software tools, like the glider piloting interface above, are designed for experienced and skilled users who understand the data, data </a:t>
            </a:r>
            <a:r>
              <a:rPr lang="en-US" sz="2600" dirty="0" smtClean="0"/>
              <a:t>formats, </a:t>
            </a:r>
            <a:r>
              <a:rPr lang="en-US" sz="2600" dirty="0"/>
              <a:t>data displays, interface controls and the underlying science. </a:t>
            </a:r>
          </a:p>
          <a:p>
            <a:endParaRPr lang="en-US" sz="2600" b="1" dirty="0"/>
          </a:p>
          <a:p>
            <a:r>
              <a:rPr lang="en-US" sz="3200" b="1" dirty="0" smtClean="0"/>
              <a:t>2) Interactive</a:t>
            </a:r>
          </a:p>
          <a:p>
            <a:r>
              <a:rPr lang="en-US" sz="2600" dirty="0" smtClean="0"/>
              <a:t>Interactive tools can support </a:t>
            </a:r>
            <a:r>
              <a:rPr lang="en-US" sz="2600" dirty="0"/>
              <a:t>deeper </a:t>
            </a:r>
            <a:r>
              <a:rPr lang="en-US" sz="2600" dirty="0" smtClean="0"/>
              <a:t>understanding.  They allow users to play with the data and investigate their own questions.  Animation, when used effectively, also helps build cognitive links between different views or datasets (Heer 2007).</a:t>
            </a:r>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r>
              <a:rPr lang="en-US" sz="2600" dirty="0" smtClean="0"/>
              <a:t>The “Monthly Comparator” tool allows users to plot multiple months on top of each other.  As new months are added, the other lines animate up or down accordingly.</a:t>
            </a:r>
            <a:endParaRPr lang="en-US" sz="2600" dirty="0"/>
          </a:p>
          <a:p>
            <a:endParaRPr lang="en-US" sz="2600" b="1" dirty="0"/>
          </a:p>
          <a:p>
            <a:r>
              <a:rPr lang="en-US" sz="3200" b="1" dirty="0" smtClean="0"/>
              <a:t>3) Customizable</a:t>
            </a:r>
          </a:p>
          <a:p>
            <a:r>
              <a:rPr lang="en-US" sz="2600" dirty="0" smtClean="0"/>
              <a:t>Visualization tools should be customizable </a:t>
            </a:r>
            <a:r>
              <a:rPr lang="en-US" sz="2600" dirty="0"/>
              <a:t>by educators </a:t>
            </a:r>
            <a:r>
              <a:rPr lang="en-US" sz="2600" dirty="0" smtClean="0"/>
              <a:t>so they can support specific </a:t>
            </a:r>
            <a:r>
              <a:rPr lang="en-US" sz="2600" dirty="0"/>
              <a:t>learning </a:t>
            </a:r>
            <a:r>
              <a:rPr lang="en-US" sz="2600" dirty="0" smtClean="0"/>
              <a:t>objectives and scaffolding.  </a:t>
            </a:r>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smtClean="0"/>
          </a:p>
          <a:p>
            <a:endParaRPr lang="en-US" sz="2600" dirty="0"/>
          </a:p>
          <a:p>
            <a:endParaRPr lang="en-US" sz="2600" dirty="0" smtClean="0"/>
          </a:p>
          <a:p>
            <a:endParaRPr lang="en-US" sz="2600" dirty="0" smtClean="0"/>
          </a:p>
          <a:p>
            <a:endParaRPr lang="en-US" sz="2600" dirty="0"/>
          </a:p>
          <a:p>
            <a:r>
              <a:rPr lang="en-US" sz="2600" dirty="0" smtClean="0"/>
              <a:t>The “Data Product Browser” lets users select individual stations and parameters to use in a custom visualization tool, allowing educators to adapt the tool to support their learning goal.</a:t>
            </a:r>
            <a:endParaRPr lang="en-US" sz="2600" dirty="0"/>
          </a:p>
        </p:txBody>
      </p:sp>
      <p:pic>
        <p:nvPicPr>
          <p:cNvPr id="45" name="Content Placeholder 4" descr="EV4 Advanced Glider Profile Explorer 2012-06-08.png"/>
          <p:cNvPicPr>
            <a:picLocks noChangeAspect="1"/>
          </p:cNvPicPr>
          <p:nvPr/>
        </p:nvPicPr>
        <p:blipFill rotWithShape="1">
          <a:blip r:embed="rId3">
            <a:extLst>
              <a:ext uri="{28A0092B-C50C-407E-A947-70E740481C1C}">
                <a14:useLocalDpi xmlns:a14="http://schemas.microsoft.com/office/drawing/2010/main" val="0"/>
              </a:ext>
            </a:extLst>
          </a:blip>
          <a:srcRect l="1522" r="1577"/>
          <a:stretch/>
        </p:blipFill>
        <p:spPr>
          <a:xfrm>
            <a:off x="33728517" y="5791200"/>
            <a:ext cx="6352683" cy="4884106"/>
          </a:xfrm>
          <a:prstGeom prst="rect">
            <a:avLst/>
          </a:prstGeom>
          <a:noFill/>
          <a:ln>
            <a:noFill/>
          </a:ln>
        </p:spPr>
      </p:pic>
      <p:pic>
        <p:nvPicPr>
          <p:cNvPr id="10" name="Picture 9" descr="Screen Shot 2014-02-14 at 5.52.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8155" y="24155400"/>
            <a:ext cx="5843289" cy="4177711"/>
          </a:xfrm>
          <a:prstGeom prst="rect">
            <a:avLst/>
          </a:prstGeom>
        </p:spPr>
      </p:pic>
      <p:pic>
        <p:nvPicPr>
          <p:cNvPr id="43" name="Picture 8" descr="Screenshot_small"/>
          <p:cNvPicPr>
            <a:picLocks noChangeAspect="1" noChangeArrowheads="1"/>
          </p:cNvPicPr>
          <p:nvPr/>
        </p:nvPicPr>
        <p:blipFill rotWithShape="1">
          <a:blip r:embed="rId5">
            <a:extLst>
              <a:ext uri="{28A0092B-C50C-407E-A947-70E740481C1C}">
                <a14:useLocalDpi xmlns:a14="http://schemas.microsoft.com/office/drawing/2010/main" val="0"/>
              </a:ext>
            </a:extLst>
          </a:blip>
          <a:srcRect t="-611" b="-1724"/>
          <a:stretch/>
        </p:blipFill>
        <p:spPr bwMode="auto">
          <a:xfrm>
            <a:off x="20426050" y="7903757"/>
            <a:ext cx="9596750" cy="30690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 Box 74"/>
          <p:cNvSpPr txBox="1">
            <a:spLocks noChangeArrowheads="1"/>
          </p:cNvSpPr>
          <p:nvPr/>
        </p:nvSpPr>
        <p:spPr bwMode="auto">
          <a:xfrm>
            <a:off x="155574" y="76201"/>
            <a:ext cx="40078025" cy="1219200"/>
          </a:xfrm>
          <a:prstGeom prst="rect">
            <a:avLst/>
          </a:prstGeom>
          <a:noFill/>
          <a:ln w="9525">
            <a:noFill/>
            <a:miter lim="800000"/>
            <a:headEnd/>
            <a:tailEnd/>
          </a:ln>
        </p:spPr>
        <p:txBody>
          <a:bodyPr>
            <a:no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r>
              <a:rPr lang="en-US" sz="5400" b="1" dirty="0" smtClean="0">
                <a:solidFill>
                  <a:schemeClr val="bg1"/>
                </a:solidFill>
                <a:effectLst>
                  <a:outerShdw blurRad="38100" dist="38100" dir="2700000" algn="tl">
                    <a:srgbClr val="DDDDDD"/>
                  </a:outerShdw>
                </a:effectLst>
                <a:latin typeface="Helvetica"/>
                <a:cs typeface="Helvetica"/>
              </a:rPr>
              <a:t>Educational Visualization: Supporting Student Knowledge Development with Online Interactive Data Tools</a:t>
            </a:r>
            <a:endParaRPr lang="en-US" sz="5400" b="1" dirty="0">
              <a:solidFill>
                <a:schemeClr val="bg1"/>
              </a:solidFill>
              <a:effectLst>
                <a:outerShdw blurRad="38100" dist="38100" dir="2700000" algn="tl">
                  <a:srgbClr val="DDDDDD"/>
                </a:outerShdw>
              </a:effectLst>
              <a:latin typeface="Helvetica"/>
              <a:cs typeface="Helvetica"/>
            </a:endParaRPr>
          </a:p>
        </p:txBody>
      </p:sp>
      <p:sp>
        <p:nvSpPr>
          <p:cNvPr id="23" name="Text Box 124"/>
          <p:cNvSpPr txBox="1">
            <a:spLocks noChangeArrowheads="1"/>
          </p:cNvSpPr>
          <p:nvPr/>
        </p:nvSpPr>
        <p:spPr bwMode="auto">
          <a:xfrm>
            <a:off x="1600200" y="1327428"/>
            <a:ext cx="234696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algn="ctr" eaLnBrk="1" hangingPunct="1"/>
            <a:r>
              <a:rPr lang="en-US" sz="4400" dirty="0" smtClean="0">
                <a:solidFill>
                  <a:srgbClr val="095D91"/>
                </a:solidFill>
                <a:latin typeface="Tahoma"/>
                <a:cs typeface="Tahoma"/>
              </a:rPr>
              <a:t>C. Sage Lichtenwalner, J. McDonnell, M. Mills, M. Crowley, S. Glenn</a:t>
            </a:r>
            <a:endParaRPr lang="en-US" sz="4400" baseline="30000" dirty="0">
              <a:solidFill>
                <a:srgbClr val="095D91"/>
              </a:solidFill>
              <a:latin typeface="Tahoma"/>
              <a:cs typeface="Tahoma"/>
            </a:endParaRPr>
          </a:p>
          <a:p>
            <a:pPr algn="ctr" eaLnBrk="1" hangingPunct="1">
              <a:spcBef>
                <a:spcPts val="1200"/>
              </a:spcBef>
            </a:pPr>
            <a:r>
              <a:rPr lang="en-US" sz="3200" dirty="0" smtClean="0">
                <a:solidFill>
                  <a:srgbClr val="095D91"/>
                </a:solidFill>
                <a:latin typeface="Tahoma"/>
                <a:cs typeface="Tahoma"/>
              </a:rPr>
              <a:t>Rutgers University </a:t>
            </a:r>
            <a:r>
              <a:rPr lang="en-US" sz="3200" dirty="0">
                <a:solidFill>
                  <a:srgbClr val="095D91"/>
                </a:solidFill>
                <a:latin typeface="Tahoma"/>
                <a:cs typeface="Tahoma"/>
              </a:rPr>
              <a:t>Institute of Marine &amp; Coastal </a:t>
            </a:r>
            <a:r>
              <a:rPr lang="en-US" sz="3200" dirty="0" smtClean="0">
                <a:solidFill>
                  <a:srgbClr val="095D91"/>
                </a:solidFill>
                <a:latin typeface="Tahoma"/>
                <a:cs typeface="Tahoma"/>
              </a:rPr>
              <a:t>Sciences</a:t>
            </a:r>
            <a:endParaRPr lang="en-US" sz="3200" dirty="0">
              <a:solidFill>
                <a:srgbClr val="095D91"/>
              </a:solidFill>
              <a:latin typeface="Tahoma"/>
              <a:cs typeface="Tahoma"/>
            </a:endParaRPr>
          </a:p>
        </p:txBody>
      </p:sp>
      <p:sp>
        <p:nvSpPr>
          <p:cNvPr id="25" name="Text Box 74"/>
          <p:cNvSpPr txBox="1">
            <a:spLocks noChangeArrowheads="1"/>
          </p:cNvSpPr>
          <p:nvPr/>
        </p:nvSpPr>
        <p:spPr bwMode="auto">
          <a:xfrm>
            <a:off x="155574" y="9906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spcBef>
                <a:spcPct val="50000"/>
              </a:spcBef>
            </a:pPr>
            <a:r>
              <a:rPr lang="en-US" sz="3200" b="1" dirty="0">
                <a:solidFill>
                  <a:srgbClr val="FFFFFF"/>
                </a:solidFill>
                <a:cs typeface="Times New Roman" charset="0"/>
              </a:rPr>
              <a:t>Poster #</a:t>
            </a:r>
            <a:r>
              <a:rPr lang="en-US" sz="3200" b="1" dirty="0" smtClean="0">
                <a:solidFill>
                  <a:srgbClr val="FFFFFF"/>
                </a:solidFill>
                <a:cs typeface="Times New Roman" charset="0"/>
              </a:rPr>
              <a:t>1763</a:t>
            </a:r>
            <a:endParaRPr lang="en-US" sz="3200" b="1" dirty="0">
              <a:solidFill>
                <a:srgbClr val="FFFFFF"/>
              </a:solidFill>
              <a:cs typeface="Times New Roman" charset="0"/>
            </a:endParaRPr>
          </a:p>
        </p:txBody>
      </p:sp>
      <p:sp>
        <p:nvSpPr>
          <p:cNvPr id="30" name="AutoShape 13"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p:nvSpPr>
        <p:spPr bwMode="auto">
          <a:xfrm>
            <a:off x="155575" y="-693738"/>
            <a:ext cx="2857500" cy="14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1" name="AutoShape 15"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p:nvSpPr>
        <p:spPr bwMode="auto">
          <a:xfrm>
            <a:off x="155575" y="-693738"/>
            <a:ext cx="2857500" cy="14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 name="TextBox 18"/>
          <p:cNvSpPr txBox="1"/>
          <p:nvPr/>
        </p:nvSpPr>
        <p:spPr>
          <a:xfrm>
            <a:off x="10266675" y="2953637"/>
            <a:ext cx="9598932" cy="16650710"/>
          </a:xfrm>
          <a:prstGeom prst="rect">
            <a:avLst/>
          </a:prstGeom>
          <a:noFill/>
        </p:spPr>
        <p:txBody>
          <a:bodyPr wrap="square" rtlCol="0">
            <a:spAutoFit/>
          </a:bodyPr>
          <a:lstStyle/>
          <a:p>
            <a:pPr algn="just"/>
            <a:r>
              <a:rPr lang="en-US" sz="3600" b="1" dirty="0" smtClean="0"/>
              <a:t>The Ocean Observatories Initiative</a:t>
            </a:r>
          </a:p>
          <a:p>
            <a:r>
              <a:rPr lang="en-US" sz="2600" dirty="0"/>
              <a:t>The Ocean Observatories Initiative (OOI) is designed to transform the way ocean science is conducted, and will provide a rich opportunity to reshape ocean science education as well</a:t>
            </a:r>
            <a:r>
              <a:rPr lang="en-US" sz="2600" dirty="0" smtClean="0"/>
              <a:t>.</a:t>
            </a:r>
          </a:p>
          <a:p>
            <a:endParaRPr lang="en-US" sz="2600" dirty="0"/>
          </a:p>
          <a:p>
            <a:r>
              <a:rPr lang="en-US" sz="2600" dirty="0"/>
              <a:t>The OOI program will design, </a:t>
            </a:r>
            <a:endParaRPr lang="en-US" sz="2600" dirty="0" smtClean="0"/>
          </a:p>
          <a:p>
            <a:r>
              <a:rPr lang="en-US" sz="2600" dirty="0" smtClean="0"/>
              <a:t>deploy </a:t>
            </a:r>
            <a:r>
              <a:rPr lang="en-US" sz="2600" dirty="0"/>
              <a:t>and operate a large </a:t>
            </a:r>
            <a:endParaRPr lang="en-US" sz="2600" dirty="0" smtClean="0"/>
          </a:p>
          <a:p>
            <a:r>
              <a:rPr lang="en-US" sz="2600" dirty="0" smtClean="0"/>
              <a:t>array </a:t>
            </a:r>
            <a:r>
              <a:rPr lang="en-US" sz="2600" dirty="0"/>
              <a:t>of transformative </a:t>
            </a:r>
            <a:endParaRPr lang="en-US" sz="2600" dirty="0" smtClean="0"/>
          </a:p>
          <a:p>
            <a:r>
              <a:rPr lang="en-US" sz="2600" dirty="0" smtClean="0"/>
              <a:t>research </a:t>
            </a:r>
            <a:r>
              <a:rPr lang="en-US" sz="2600" b="1" dirty="0"/>
              <a:t>platforms</a:t>
            </a:r>
            <a:r>
              <a:rPr lang="en-US" sz="2600" dirty="0"/>
              <a:t> and </a:t>
            </a:r>
            <a:endParaRPr lang="en-US" sz="2600" dirty="0" smtClean="0"/>
          </a:p>
          <a:p>
            <a:r>
              <a:rPr lang="en-US" sz="2600" b="1" dirty="0" smtClean="0"/>
              <a:t>sensors</a:t>
            </a:r>
            <a:r>
              <a:rPr lang="en-US" sz="2600" dirty="0"/>
              <a:t>. These sensors will </a:t>
            </a:r>
            <a:endParaRPr lang="en-US" sz="2600" dirty="0" smtClean="0"/>
          </a:p>
          <a:p>
            <a:r>
              <a:rPr lang="en-US" sz="2600" dirty="0" smtClean="0"/>
              <a:t>collect </a:t>
            </a:r>
            <a:r>
              <a:rPr lang="en-US" sz="2600" dirty="0"/>
              <a:t>datasets necessary to </a:t>
            </a:r>
            <a:endParaRPr lang="en-US" sz="2600" dirty="0" smtClean="0"/>
          </a:p>
          <a:p>
            <a:r>
              <a:rPr lang="en-US" sz="2600" dirty="0" smtClean="0"/>
              <a:t>understand </a:t>
            </a:r>
            <a:r>
              <a:rPr lang="en-US" sz="2600" dirty="0"/>
              <a:t>the complex </a:t>
            </a:r>
            <a:endParaRPr lang="en-US" sz="2600" dirty="0" smtClean="0"/>
          </a:p>
          <a:p>
            <a:r>
              <a:rPr lang="en-US" sz="2600" dirty="0" smtClean="0"/>
              <a:t>processes </a:t>
            </a:r>
            <a:r>
              <a:rPr lang="en-US" sz="2600" dirty="0"/>
              <a:t>and challenges </a:t>
            </a:r>
            <a:endParaRPr lang="en-US" sz="2600" dirty="0" smtClean="0"/>
          </a:p>
          <a:p>
            <a:r>
              <a:rPr lang="en-US" sz="2600" dirty="0" smtClean="0"/>
              <a:t>facing </a:t>
            </a:r>
            <a:r>
              <a:rPr lang="en-US" sz="2600" dirty="0"/>
              <a:t>today's changing </a:t>
            </a:r>
            <a:endParaRPr lang="en-US" sz="2600" dirty="0" smtClean="0"/>
          </a:p>
          <a:p>
            <a:r>
              <a:rPr lang="en-US" sz="2600" dirty="0" smtClean="0"/>
              <a:t>ocean</a:t>
            </a:r>
            <a:r>
              <a:rPr lang="en-US" sz="2600" dirty="0"/>
              <a:t>. As a whole, the OOI </a:t>
            </a:r>
            <a:endParaRPr lang="en-US" sz="2600" dirty="0" smtClean="0"/>
          </a:p>
          <a:p>
            <a:r>
              <a:rPr lang="en-US" sz="2600" dirty="0" smtClean="0"/>
              <a:t>will </a:t>
            </a:r>
            <a:r>
              <a:rPr lang="en-US" sz="2600" dirty="0"/>
              <a:t>provide ocean scientists </a:t>
            </a:r>
            <a:endParaRPr lang="en-US" sz="2600" dirty="0" smtClean="0"/>
          </a:p>
          <a:p>
            <a:r>
              <a:rPr lang="en-US" sz="2600" dirty="0" smtClean="0"/>
              <a:t>with </a:t>
            </a:r>
            <a:r>
              <a:rPr lang="en-US" sz="2600" dirty="0"/>
              <a:t>an invaluable resource </a:t>
            </a:r>
            <a:endParaRPr lang="en-US" sz="2600" dirty="0" smtClean="0"/>
          </a:p>
          <a:p>
            <a:r>
              <a:rPr lang="en-US" sz="2600" dirty="0" smtClean="0"/>
              <a:t>to </a:t>
            </a:r>
            <a:r>
              <a:rPr lang="en-US" sz="2600" dirty="0"/>
              <a:t>conduct cutting-edge and </a:t>
            </a:r>
            <a:endParaRPr lang="en-US" sz="2600" dirty="0" smtClean="0"/>
          </a:p>
          <a:p>
            <a:r>
              <a:rPr lang="en-US" sz="2600" dirty="0" smtClean="0"/>
              <a:t>cost</a:t>
            </a:r>
            <a:r>
              <a:rPr lang="en-US" sz="2600" dirty="0"/>
              <a:t>-effective science. </a:t>
            </a:r>
            <a:endParaRPr lang="en-US" sz="2600" dirty="0" smtClean="0"/>
          </a:p>
          <a:p>
            <a:endParaRPr lang="en-US" sz="2600" dirty="0"/>
          </a:p>
          <a:p>
            <a:r>
              <a:rPr lang="en-US" sz="2600" dirty="0" smtClean="0"/>
              <a:t>But most </a:t>
            </a:r>
            <a:r>
              <a:rPr lang="en-US" sz="2600" dirty="0"/>
              <a:t>importantly, the OOI will provide abundant research experiences for the next generation of ocean scientists and their students, who will hopefully enter the ocean science workforce themselves</a:t>
            </a:r>
            <a:r>
              <a:rPr lang="en-US" sz="2600" dirty="0" smtClean="0"/>
              <a:t>.</a:t>
            </a:r>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a:p>
          <a:p>
            <a:r>
              <a:rPr lang="en-US" sz="2600" dirty="0" smtClean="0"/>
              <a:t>The statistics and graphs here give a sense of the scope and complexity of the planned OOI instrumentation that will come online over the next year.  Our team’s challenge is to make the data accessible </a:t>
            </a:r>
            <a:r>
              <a:rPr lang="en-US" sz="2600" dirty="0"/>
              <a:t>to students </a:t>
            </a:r>
            <a:r>
              <a:rPr lang="en-US" sz="2600" dirty="0" smtClean="0"/>
              <a:t>and the public so they can understand and participate in the science.</a:t>
            </a:r>
          </a:p>
        </p:txBody>
      </p:sp>
      <p:pic>
        <p:nvPicPr>
          <p:cNvPr id="2" name="Picture 1" descr="ooi_map_new004-862x95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4200" y="5198003"/>
            <a:ext cx="5170725" cy="5698597"/>
          </a:xfrm>
          <a:prstGeom prst="rect">
            <a:avLst/>
          </a:prstGeom>
        </p:spPr>
      </p:pic>
      <p:pic>
        <p:nvPicPr>
          <p:cNvPr id="4" name="Picture 3" descr="OOI Stat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5600" y="12801600"/>
            <a:ext cx="4667745" cy="4475052"/>
          </a:xfrm>
          <a:prstGeom prst="rect">
            <a:avLst/>
          </a:prstGeom>
        </p:spPr>
      </p:pic>
      <p:pic>
        <p:nvPicPr>
          <p:cNvPr id="8" name="Picture 7" descr="OOI Product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19875" y="12926220"/>
            <a:ext cx="5033650" cy="4242990"/>
          </a:xfrm>
          <a:prstGeom prst="rect">
            <a:avLst/>
          </a:prstGeom>
        </p:spPr>
      </p:pic>
      <p:pic>
        <p:nvPicPr>
          <p:cNvPr id="9" name="Picture 8" descr="Screen Shot 2014-02-14 at 5.21.01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600" y="15621000"/>
            <a:ext cx="9601200" cy="5401296"/>
          </a:xfrm>
          <a:prstGeom prst="rect">
            <a:avLst/>
          </a:prstGeom>
        </p:spPr>
      </p:pic>
      <p:grpSp>
        <p:nvGrpSpPr>
          <p:cNvPr id="26" name="Group 25"/>
          <p:cNvGrpSpPr/>
          <p:nvPr/>
        </p:nvGrpSpPr>
        <p:grpSpPr>
          <a:xfrm>
            <a:off x="30632401" y="15087600"/>
            <a:ext cx="9319421" cy="6422053"/>
            <a:chOff x="30632401" y="15392400"/>
            <a:chExt cx="9319421" cy="6422053"/>
          </a:xfrm>
        </p:grpSpPr>
        <p:pic>
          <p:nvPicPr>
            <p:cNvPr id="11" name="Picture 10" descr="Screen Shot 2014-02-14 at 6.25.30 PM.png"/>
            <p:cNvPicPr>
              <a:picLocks noChangeAspect="1"/>
            </p:cNvPicPr>
            <p:nvPr/>
          </p:nvPicPr>
          <p:blipFill rotWithShape="1">
            <a:blip r:embed="rId10">
              <a:extLst>
                <a:ext uri="{28A0092B-C50C-407E-A947-70E740481C1C}">
                  <a14:useLocalDpi xmlns:a14="http://schemas.microsoft.com/office/drawing/2010/main" val="0"/>
                </a:ext>
              </a:extLst>
            </a:blip>
            <a:srcRect r="2008"/>
            <a:stretch/>
          </p:blipFill>
          <p:spPr>
            <a:xfrm>
              <a:off x="30632401" y="15392400"/>
              <a:ext cx="6444313" cy="3657600"/>
            </a:xfrm>
            <a:prstGeom prst="rect">
              <a:avLst/>
            </a:prstGeom>
          </p:spPr>
        </p:pic>
        <p:pic>
          <p:nvPicPr>
            <p:cNvPr id="12" name="Picture 11" descr="Screen Shot 2014-02-14 at 6.25.42 PM.png"/>
            <p:cNvPicPr>
              <a:picLocks noChangeAspect="1"/>
            </p:cNvPicPr>
            <p:nvPr/>
          </p:nvPicPr>
          <p:blipFill rotWithShape="1">
            <a:blip r:embed="rId11">
              <a:extLst>
                <a:ext uri="{28A0092B-C50C-407E-A947-70E740481C1C}">
                  <a14:useLocalDpi xmlns:a14="http://schemas.microsoft.com/office/drawing/2010/main" val="0"/>
                </a:ext>
              </a:extLst>
            </a:blip>
            <a:srcRect l="27732"/>
            <a:stretch/>
          </p:blipFill>
          <p:spPr>
            <a:xfrm>
              <a:off x="35280600" y="18156853"/>
              <a:ext cx="4671222" cy="3657600"/>
            </a:xfrm>
            <a:prstGeom prst="rect">
              <a:avLst/>
            </a:prstGeom>
          </p:spPr>
        </p:pic>
        <p:sp>
          <p:nvSpPr>
            <p:cNvPr id="13" name="TextBox 12"/>
            <p:cNvSpPr txBox="1"/>
            <p:nvPr/>
          </p:nvSpPr>
          <p:spPr>
            <a:xfrm>
              <a:off x="37193958" y="16217034"/>
              <a:ext cx="2582758" cy="1384995"/>
            </a:xfrm>
            <a:prstGeom prst="rect">
              <a:avLst/>
            </a:prstGeom>
            <a:noFill/>
          </p:spPr>
          <p:txBody>
            <a:bodyPr wrap="none" rtlCol="0">
              <a:spAutoFit/>
            </a:bodyPr>
            <a:lstStyle/>
            <a:p>
              <a:pPr algn="ctr"/>
              <a:r>
                <a:rPr lang="en-US" sz="2800" dirty="0" smtClean="0"/>
                <a:t>Winds &amp; Waves</a:t>
              </a:r>
            </a:p>
            <a:p>
              <a:pPr algn="ctr"/>
              <a:r>
                <a:rPr lang="en-US" sz="2800" dirty="0" smtClean="0"/>
                <a:t>During</a:t>
              </a:r>
            </a:p>
            <a:p>
              <a:pPr algn="ctr"/>
              <a:r>
                <a:rPr lang="en-US" sz="2800" dirty="0" smtClean="0"/>
                <a:t>Hurricane Sandy</a:t>
              </a:r>
              <a:endParaRPr lang="en-US" sz="2800" dirty="0"/>
            </a:p>
          </p:txBody>
        </p:sp>
        <p:cxnSp>
          <p:nvCxnSpPr>
            <p:cNvPr id="15" name="Straight Arrow Connector 14"/>
            <p:cNvCxnSpPr/>
            <p:nvPr/>
          </p:nvCxnSpPr>
          <p:spPr>
            <a:xfrm>
              <a:off x="32004000" y="18022346"/>
              <a:ext cx="3733800" cy="1277507"/>
            </a:xfrm>
            <a:prstGeom prst="straightConnector1">
              <a:avLst/>
            </a:prstGeom>
            <a:ln w="762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grpSp>
      <p:pic>
        <p:nvPicPr>
          <p:cNvPr id="27" name="Picture 26" descr="qrcode.2010193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03800" y="27203400"/>
            <a:ext cx="1981200" cy="1981200"/>
          </a:xfrm>
          <a:prstGeom prst="rect">
            <a:avLst/>
          </a:prstGeom>
        </p:spPr>
      </p:pic>
      <p:pic>
        <p:nvPicPr>
          <p:cNvPr id="17" name="Picture 16" descr="Survey Q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9603" y="11747033"/>
            <a:ext cx="9509759" cy="4254967"/>
          </a:xfrm>
          <a:prstGeom prst="rect">
            <a:avLst/>
          </a:prstGeom>
        </p:spPr>
      </p:pic>
      <p:pic>
        <p:nvPicPr>
          <p:cNvPr id="3" name="Picture 2" descr="Survey Q13 v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800" y="18829440"/>
            <a:ext cx="9601200" cy="6468960"/>
          </a:xfrm>
          <a:prstGeom prst="rect">
            <a:avLst/>
          </a:prstGeom>
        </p:spPr>
      </p:pic>
      <p:pic>
        <p:nvPicPr>
          <p:cNvPr id="6" name="Picture 5" descr="OOI Instruments Circles3.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78005" y="19659600"/>
            <a:ext cx="9875520" cy="10203223"/>
          </a:xfrm>
          <a:prstGeom prst="rect">
            <a:avLst/>
          </a:prstGeom>
        </p:spPr>
      </p:pic>
    </p:spTree>
    <p:extLst>
      <p:ext uri="{BB962C8B-B14F-4D97-AF65-F5344CB8AC3E}">
        <p14:creationId xmlns:p14="http://schemas.microsoft.com/office/powerpoint/2010/main" val="3244628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1181</TotalTime>
  <Words>1286</Words>
  <Application>Microsoft Macintosh PowerPoint</Application>
  <PresentationFormat>Custom</PresentationFormat>
  <Paragraphs>188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Sage Lichtenwalner</dc:creator>
  <cp:lastModifiedBy>Sage Lichtenwalner</cp:lastModifiedBy>
  <cp:revision>66</cp:revision>
  <dcterms:created xsi:type="dcterms:W3CDTF">2014-02-12T17:16:34Z</dcterms:created>
  <dcterms:modified xsi:type="dcterms:W3CDTF">2014-02-18T19:09:24Z</dcterms:modified>
</cp:coreProperties>
</file>