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0233600" cy="32004000"/>
  <p:notesSz cx="6858000" cy="9144000"/>
  <p:defaultTextStyle>
    <a:defPPr>
      <a:defRPr lang="en-US"/>
    </a:defPPr>
    <a:lvl1pPr marL="0" algn="l" defTabSz="2076749" rtl="0" eaLnBrk="1" latinLnBrk="0" hangingPunct="1">
      <a:defRPr sz="8100" kern="1200">
        <a:solidFill>
          <a:schemeClr val="tx1"/>
        </a:solidFill>
        <a:latin typeface="+mn-lt"/>
        <a:ea typeface="+mn-ea"/>
        <a:cs typeface="+mn-cs"/>
      </a:defRPr>
    </a:lvl1pPr>
    <a:lvl2pPr marL="2076749" algn="l" defTabSz="2076749" rtl="0" eaLnBrk="1" latinLnBrk="0" hangingPunct="1">
      <a:defRPr sz="8100" kern="1200">
        <a:solidFill>
          <a:schemeClr val="tx1"/>
        </a:solidFill>
        <a:latin typeface="+mn-lt"/>
        <a:ea typeface="+mn-ea"/>
        <a:cs typeface="+mn-cs"/>
      </a:defRPr>
    </a:lvl2pPr>
    <a:lvl3pPr marL="4153502" algn="l" defTabSz="2076749" rtl="0" eaLnBrk="1" latinLnBrk="0" hangingPunct="1">
      <a:defRPr sz="8100" kern="1200">
        <a:solidFill>
          <a:schemeClr val="tx1"/>
        </a:solidFill>
        <a:latin typeface="+mn-lt"/>
        <a:ea typeface="+mn-ea"/>
        <a:cs typeface="+mn-cs"/>
      </a:defRPr>
    </a:lvl3pPr>
    <a:lvl4pPr marL="6230251" algn="l" defTabSz="2076749" rtl="0" eaLnBrk="1" latinLnBrk="0" hangingPunct="1">
      <a:defRPr sz="8100" kern="1200">
        <a:solidFill>
          <a:schemeClr val="tx1"/>
        </a:solidFill>
        <a:latin typeface="+mn-lt"/>
        <a:ea typeface="+mn-ea"/>
        <a:cs typeface="+mn-cs"/>
      </a:defRPr>
    </a:lvl4pPr>
    <a:lvl5pPr marL="8307004" algn="l" defTabSz="2076749" rtl="0" eaLnBrk="1" latinLnBrk="0" hangingPunct="1">
      <a:defRPr sz="8100" kern="1200">
        <a:solidFill>
          <a:schemeClr val="tx1"/>
        </a:solidFill>
        <a:latin typeface="+mn-lt"/>
        <a:ea typeface="+mn-ea"/>
        <a:cs typeface="+mn-cs"/>
      </a:defRPr>
    </a:lvl5pPr>
    <a:lvl6pPr marL="10383752" algn="l" defTabSz="2076749" rtl="0" eaLnBrk="1" latinLnBrk="0" hangingPunct="1">
      <a:defRPr sz="8100" kern="1200">
        <a:solidFill>
          <a:schemeClr val="tx1"/>
        </a:solidFill>
        <a:latin typeface="+mn-lt"/>
        <a:ea typeface="+mn-ea"/>
        <a:cs typeface="+mn-cs"/>
      </a:defRPr>
    </a:lvl6pPr>
    <a:lvl7pPr marL="12460506" algn="l" defTabSz="2076749" rtl="0" eaLnBrk="1" latinLnBrk="0" hangingPunct="1">
      <a:defRPr sz="8100" kern="1200">
        <a:solidFill>
          <a:schemeClr val="tx1"/>
        </a:solidFill>
        <a:latin typeface="+mn-lt"/>
        <a:ea typeface="+mn-ea"/>
        <a:cs typeface="+mn-cs"/>
      </a:defRPr>
    </a:lvl7pPr>
    <a:lvl8pPr marL="14537254" algn="l" defTabSz="2076749" rtl="0" eaLnBrk="1" latinLnBrk="0" hangingPunct="1">
      <a:defRPr sz="8100" kern="1200">
        <a:solidFill>
          <a:schemeClr val="tx1"/>
        </a:solidFill>
        <a:latin typeface="+mn-lt"/>
        <a:ea typeface="+mn-ea"/>
        <a:cs typeface="+mn-cs"/>
      </a:defRPr>
    </a:lvl8pPr>
    <a:lvl9pPr marL="16614008" algn="l" defTabSz="2076749"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94D82"/>
    <a:srgbClr val="1A4984"/>
    <a:srgbClr val="2B70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320" autoAdjust="0"/>
  </p:normalViewPr>
  <p:slideViewPr>
    <p:cSldViewPr snapToObjects="1">
      <p:cViewPr varScale="1">
        <p:scale>
          <a:sx n="37" d="100"/>
          <a:sy n="37" d="100"/>
        </p:scale>
        <p:origin x="-2360" y="-248"/>
      </p:cViewPr>
      <p:guideLst>
        <p:guide orient="horz" pos="10080"/>
        <p:guide pos="12720"/>
      </p:guideLst>
    </p:cSldViewPr>
  </p:slideViewPr>
  <p:notesTextViewPr>
    <p:cViewPr>
      <p:scale>
        <a:sx n="100" d="100"/>
        <a:sy n="100" d="100"/>
      </p:scale>
      <p:origin x="0" y="2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720AE-EEF1-004A-99EF-A95B4E2FC66D}"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31FCFEB2-A7C8-A048-A168-208014F55422}">
      <dgm:prSet phldrT="[Text]" custT="1"/>
      <dgm:spPr/>
      <dgm:t>
        <a:bodyPr/>
        <a:lstStyle/>
        <a:p>
          <a:r>
            <a:rPr lang="en-US" sz="2400" dirty="0" smtClean="0"/>
            <a:t>Design</a:t>
          </a:r>
        </a:p>
      </dgm:t>
    </dgm:pt>
    <dgm:pt modelId="{E9467558-5993-4748-ABFB-7E99326006CA}" type="parTrans" cxnId="{41575DF8-E6CE-2249-9BF4-CA1B1D49D579}">
      <dgm:prSet/>
      <dgm:spPr/>
      <dgm:t>
        <a:bodyPr/>
        <a:lstStyle/>
        <a:p>
          <a:endParaRPr lang="en-US" sz="2400"/>
        </a:p>
      </dgm:t>
    </dgm:pt>
    <dgm:pt modelId="{B6E0D5DF-89B8-534C-BE66-55EBD565A82F}" type="sibTrans" cxnId="{41575DF8-E6CE-2249-9BF4-CA1B1D49D579}">
      <dgm:prSet custT="1"/>
      <dgm:spPr/>
      <dgm:t>
        <a:bodyPr/>
        <a:lstStyle/>
        <a:p>
          <a:endParaRPr lang="en-US" sz="2400"/>
        </a:p>
      </dgm:t>
    </dgm:pt>
    <dgm:pt modelId="{0B959342-5D76-F749-AAFA-30FF5AA52808}">
      <dgm:prSet phldrT="[Text]" custT="1"/>
      <dgm:spPr/>
      <dgm:t>
        <a:bodyPr/>
        <a:lstStyle/>
        <a:p>
          <a:r>
            <a:rPr lang="en-US" sz="2400" dirty="0" smtClean="0"/>
            <a:t>Prototype</a:t>
          </a:r>
          <a:endParaRPr lang="en-US" sz="2400" dirty="0"/>
        </a:p>
      </dgm:t>
    </dgm:pt>
    <dgm:pt modelId="{B8763E8D-930D-C841-BFBD-4BE8541AEA43}" type="parTrans" cxnId="{3FE69FFE-3C17-7046-BFFA-86A74F75AF74}">
      <dgm:prSet/>
      <dgm:spPr/>
      <dgm:t>
        <a:bodyPr/>
        <a:lstStyle/>
        <a:p>
          <a:endParaRPr lang="en-US" sz="2400"/>
        </a:p>
      </dgm:t>
    </dgm:pt>
    <dgm:pt modelId="{417A2F20-5538-7A4C-8ECD-FB2CD73A3CAA}" type="sibTrans" cxnId="{3FE69FFE-3C17-7046-BFFA-86A74F75AF74}">
      <dgm:prSet custT="1"/>
      <dgm:spPr/>
      <dgm:t>
        <a:bodyPr/>
        <a:lstStyle/>
        <a:p>
          <a:endParaRPr lang="en-US" sz="2400"/>
        </a:p>
      </dgm:t>
    </dgm:pt>
    <dgm:pt modelId="{7CC0BC6D-DBA9-3A48-BA78-B6351D0591B0}">
      <dgm:prSet phldrT="[Text]" custT="1"/>
      <dgm:spPr/>
      <dgm:t>
        <a:bodyPr/>
        <a:lstStyle/>
        <a:p>
          <a:r>
            <a:rPr lang="en-US" sz="2400" dirty="0" smtClean="0"/>
            <a:t>Develop</a:t>
          </a:r>
          <a:endParaRPr lang="en-US" sz="2400" dirty="0"/>
        </a:p>
      </dgm:t>
    </dgm:pt>
    <dgm:pt modelId="{7A556C3B-37CD-404B-8824-D17E23212D08}" type="parTrans" cxnId="{B719F5B3-5B88-F149-A768-B778F3BD0C39}">
      <dgm:prSet/>
      <dgm:spPr/>
      <dgm:t>
        <a:bodyPr/>
        <a:lstStyle/>
        <a:p>
          <a:endParaRPr lang="en-US" sz="2400"/>
        </a:p>
      </dgm:t>
    </dgm:pt>
    <dgm:pt modelId="{985C8943-13FD-1243-8F3E-9B8222372B32}" type="sibTrans" cxnId="{B719F5B3-5B88-F149-A768-B778F3BD0C39}">
      <dgm:prSet custT="1"/>
      <dgm:spPr/>
      <dgm:t>
        <a:bodyPr/>
        <a:lstStyle/>
        <a:p>
          <a:endParaRPr lang="en-US" sz="2400"/>
        </a:p>
      </dgm:t>
    </dgm:pt>
    <dgm:pt modelId="{A841C89E-05DC-0645-9417-08A1D6D91A58}">
      <dgm:prSet phldrT="[Text]" custT="1"/>
      <dgm:spPr/>
      <dgm:t>
        <a:bodyPr/>
        <a:lstStyle/>
        <a:p>
          <a:r>
            <a:rPr lang="en-US" sz="2400" dirty="0" smtClean="0"/>
            <a:t>Test</a:t>
          </a:r>
          <a:endParaRPr lang="en-US" sz="2400" dirty="0"/>
        </a:p>
      </dgm:t>
    </dgm:pt>
    <dgm:pt modelId="{9399030D-B7B1-8042-BAB5-893673BCAD89}" type="parTrans" cxnId="{4AF838B2-F209-7548-A45B-5CEE84A1853A}">
      <dgm:prSet/>
      <dgm:spPr/>
      <dgm:t>
        <a:bodyPr/>
        <a:lstStyle/>
        <a:p>
          <a:endParaRPr lang="en-US" sz="2400"/>
        </a:p>
      </dgm:t>
    </dgm:pt>
    <dgm:pt modelId="{EAB14D20-2A9F-6440-9C38-C54465757EF9}" type="sibTrans" cxnId="{4AF838B2-F209-7548-A45B-5CEE84A1853A}">
      <dgm:prSet custT="1"/>
      <dgm:spPr/>
      <dgm:t>
        <a:bodyPr/>
        <a:lstStyle/>
        <a:p>
          <a:endParaRPr lang="en-US" sz="2400"/>
        </a:p>
      </dgm:t>
    </dgm:pt>
    <dgm:pt modelId="{A282A0FA-E914-DF49-BB43-B2CC8FAD8367}" type="pres">
      <dgm:prSet presAssocID="{DB5720AE-EEF1-004A-99EF-A95B4E2FC66D}" presName="cycle" presStyleCnt="0">
        <dgm:presLayoutVars>
          <dgm:dir/>
          <dgm:resizeHandles val="exact"/>
        </dgm:presLayoutVars>
      </dgm:prSet>
      <dgm:spPr/>
      <dgm:t>
        <a:bodyPr/>
        <a:lstStyle/>
        <a:p>
          <a:endParaRPr lang="en-US"/>
        </a:p>
      </dgm:t>
    </dgm:pt>
    <dgm:pt modelId="{9EBCA03B-E3BD-854B-AE77-34F7671C5703}" type="pres">
      <dgm:prSet presAssocID="{31FCFEB2-A7C8-A048-A168-208014F55422}" presName="node" presStyleLbl="node1" presStyleIdx="0" presStyleCnt="4" custRadScaleRad="90323" custRadScaleInc="-6568">
        <dgm:presLayoutVars>
          <dgm:bulletEnabled val="1"/>
        </dgm:presLayoutVars>
      </dgm:prSet>
      <dgm:spPr/>
      <dgm:t>
        <a:bodyPr/>
        <a:lstStyle/>
        <a:p>
          <a:endParaRPr lang="en-US"/>
        </a:p>
      </dgm:t>
    </dgm:pt>
    <dgm:pt modelId="{4569A433-42EA-5549-872E-2E557B52DCAA}" type="pres">
      <dgm:prSet presAssocID="{B6E0D5DF-89B8-534C-BE66-55EBD565A82F}" presName="sibTrans" presStyleLbl="sibTrans2D1" presStyleIdx="0" presStyleCnt="4" custScaleX="158796"/>
      <dgm:spPr/>
      <dgm:t>
        <a:bodyPr/>
        <a:lstStyle/>
        <a:p>
          <a:endParaRPr lang="en-US"/>
        </a:p>
      </dgm:t>
    </dgm:pt>
    <dgm:pt modelId="{8DB94A15-D84F-4A47-84EC-EDB142A1C047}" type="pres">
      <dgm:prSet presAssocID="{B6E0D5DF-89B8-534C-BE66-55EBD565A82F}" presName="connectorText" presStyleLbl="sibTrans2D1" presStyleIdx="0" presStyleCnt="4"/>
      <dgm:spPr/>
      <dgm:t>
        <a:bodyPr/>
        <a:lstStyle/>
        <a:p>
          <a:endParaRPr lang="en-US"/>
        </a:p>
      </dgm:t>
    </dgm:pt>
    <dgm:pt modelId="{171C231C-F3B4-6E46-A763-D5D4200E497C}" type="pres">
      <dgm:prSet presAssocID="{0B959342-5D76-F749-AAFA-30FF5AA52808}" presName="node" presStyleLbl="node1" presStyleIdx="1" presStyleCnt="4" custRadScaleRad="160810">
        <dgm:presLayoutVars>
          <dgm:bulletEnabled val="1"/>
        </dgm:presLayoutVars>
      </dgm:prSet>
      <dgm:spPr/>
      <dgm:t>
        <a:bodyPr/>
        <a:lstStyle/>
        <a:p>
          <a:endParaRPr lang="en-US"/>
        </a:p>
      </dgm:t>
    </dgm:pt>
    <dgm:pt modelId="{14103D33-521A-2545-85E9-D72E7EF9B89D}" type="pres">
      <dgm:prSet presAssocID="{417A2F20-5538-7A4C-8ECD-FB2CD73A3CAA}" presName="sibTrans" presStyleLbl="sibTrans2D1" presStyleIdx="1" presStyleCnt="4" custScaleX="158796"/>
      <dgm:spPr/>
      <dgm:t>
        <a:bodyPr/>
        <a:lstStyle/>
        <a:p>
          <a:endParaRPr lang="en-US"/>
        </a:p>
      </dgm:t>
    </dgm:pt>
    <dgm:pt modelId="{0E52A285-B817-1043-AD77-26B08B0610D5}" type="pres">
      <dgm:prSet presAssocID="{417A2F20-5538-7A4C-8ECD-FB2CD73A3CAA}" presName="connectorText" presStyleLbl="sibTrans2D1" presStyleIdx="1" presStyleCnt="4"/>
      <dgm:spPr/>
      <dgm:t>
        <a:bodyPr/>
        <a:lstStyle/>
        <a:p>
          <a:endParaRPr lang="en-US"/>
        </a:p>
      </dgm:t>
    </dgm:pt>
    <dgm:pt modelId="{A2FC502C-D541-9340-A2B1-EE2BF22E1060}" type="pres">
      <dgm:prSet presAssocID="{7CC0BC6D-DBA9-3A48-BA78-B6351D0591B0}" presName="node" presStyleLbl="node1" presStyleIdx="2" presStyleCnt="4" custRadScaleRad="99776" custRadScaleInc="5945">
        <dgm:presLayoutVars>
          <dgm:bulletEnabled val="1"/>
        </dgm:presLayoutVars>
      </dgm:prSet>
      <dgm:spPr/>
      <dgm:t>
        <a:bodyPr/>
        <a:lstStyle/>
        <a:p>
          <a:endParaRPr lang="en-US"/>
        </a:p>
      </dgm:t>
    </dgm:pt>
    <dgm:pt modelId="{4CB27E2C-3AAC-5F47-8300-0E3ACD8EB0C4}" type="pres">
      <dgm:prSet presAssocID="{985C8943-13FD-1243-8F3E-9B8222372B32}" presName="sibTrans" presStyleLbl="sibTrans2D1" presStyleIdx="2" presStyleCnt="4" custScaleX="158797"/>
      <dgm:spPr/>
      <dgm:t>
        <a:bodyPr/>
        <a:lstStyle/>
        <a:p>
          <a:endParaRPr lang="en-US"/>
        </a:p>
      </dgm:t>
    </dgm:pt>
    <dgm:pt modelId="{6B052FDA-60B0-A043-8749-D1EFC7B08CAF}" type="pres">
      <dgm:prSet presAssocID="{985C8943-13FD-1243-8F3E-9B8222372B32}" presName="connectorText" presStyleLbl="sibTrans2D1" presStyleIdx="2" presStyleCnt="4"/>
      <dgm:spPr/>
      <dgm:t>
        <a:bodyPr/>
        <a:lstStyle/>
        <a:p>
          <a:endParaRPr lang="en-US"/>
        </a:p>
      </dgm:t>
    </dgm:pt>
    <dgm:pt modelId="{5F2904CA-9EAE-A248-9217-2634B8D1DEFE}" type="pres">
      <dgm:prSet presAssocID="{A841C89E-05DC-0645-9417-08A1D6D91A58}" presName="node" presStyleLbl="node1" presStyleIdx="3" presStyleCnt="4" custRadScaleRad="161330">
        <dgm:presLayoutVars>
          <dgm:bulletEnabled val="1"/>
        </dgm:presLayoutVars>
      </dgm:prSet>
      <dgm:spPr/>
      <dgm:t>
        <a:bodyPr/>
        <a:lstStyle/>
        <a:p>
          <a:endParaRPr lang="en-US"/>
        </a:p>
      </dgm:t>
    </dgm:pt>
    <dgm:pt modelId="{8EF53BF8-FE18-F041-9068-C96AC47064B7}" type="pres">
      <dgm:prSet presAssocID="{EAB14D20-2A9F-6440-9C38-C54465757EF9}" presName="sibTrans" presStyleLbl="sibTrans2D1" presStyleIdx="3" presStyleCnt="4" custScaleX="158796"/>
      <dgm:spPr/>
      <dgm:t>
        <a:bodyPr/>
        <a:lstStyle/>
        <a:p>
          <a:endParaRPr lang="en-US"/>
        </a:p>
      </dgm:t>
    </dgm:pt>
    <dgm:pt modelId="{F9B55BB2-5C2B-6148-89F8-7891F347448D}" type="pres">
      <dgm:prSet presAssocID="{EAB14D20-2A9F-6440-9C38-C54465757EF9}" presName="connectorText" presStyleLbl="sibTrans2D1" presStyleIdx="3" presStyleCnt="4"/>
      <dgm:spPr/>
      <dgm:t>
        <a:bodyPr/>
        <a:lstStyle/>
        <a:p>
          <a:endParaRPr lang="en-US"/>
        </a:p>
      </dgm:t>
    </dgm:pt>
  </dgm:ptLst>
  <dgm:cxnLst>
    <dgm:cxn modelId="{F0640C27-5428-0C49-A4AC-DCEB7B108D16}" type="presOf" srcId="{DB5720AE-EEF1-004A-99EF-A95B4E2FC66D}" destId="{A282A0FA-E914-DF49-BB43-B2CC8FAD8367}" srcOrd="0" destOrd="0" presId="urn:microsoft.com/office/officeart/2005/8/layout/cycle2"/>
    <dgm:cxn modelId="{B719F5B3-5B88-F149-A768-B778F3BD0C39}" srcId="{DB5720AE-EEF1-004A-99EF-A95B4E2FC66D}" destId="{7CC0BC6D-DBA9-3A48-BA78-B6351D0591B0}" srcOrd="2" destOrd="0" parTransId="{7A556C3B-37CD-404B-8824-D17E23212D08}" sibTransId="{985C8943-13FD-1243-8F3E-9B8222372B32}"/>
    <dgm:cxn modelId="{D534B2DF-9CB4-4940-8DA5-4288F0E676E6}" type="presOf" srcId="{7CC0BC6D-DBA9-3A48-BA78-B6351D0591B0}" destId="{A2FC502C-D541-9340-A2B1-EE2BF22E1060}" srcOrd="0" destOrd="0" presId="urn:microsoft.com/office/officeart/2005/8/layout/cycle2"/>
    <dgm:cxn modelId="{3FE69FFE-3C17-7046-BFFA-86A74F75AF74}" srcId="{DB5720AE-EEF1-004A-99EF-A95B4E2FC66D}" destId="{0B959342-5D76-F749-AAFA-30FF5AA52808}" srcOrd="1" destOrd="0" parTransId="{B8763E8D-930D-C841-BFBD-4BE8541AEA43}" sibTransId="{417A2F20-5538-7A4C-8ECD-FB2CD73A3CAA}"/>
    <dgm:cxn modelId="{D6303E12-8EC0-C64F-ADF2-258B4815DA28}" type="presOf" srcId="{417A2F20-5538-7A4C-8ECD-FB2CD73A3CAA}" destId="{14103D33-521A-2545-85E9-D72E7EF9B89D}" srcOrd="0" destOrd="0" presId="urn:microsoft.com/office/officeart/2005/8/layout/cycle2"/>
    <dgm:cxn modelId="{FCA3BBF3-3637-5643-9027-95076D260B94}" type="presOf" srcId="{EAB14D20-2A9F-6440-9C38-C54465757EF9}" destId="{8EF53BF8-FE18-F041-9068-C96AC47064B7}" srcOrd="0" destOrd="0" presId="urn:microsoft.com/office/officeart/2005/8/layout/cycle2"/>
    <dgm:cxn modelId="{2AE2A39E-7B05-B844-A435-5E1DA4D6B513}" type="presOf" srcId="{EAB14D20-2A9F-6440-9C38-C54465757EF9}" destId="{F9B55BB2-5C2B-6148-89F8-7891F347448D}" srcOrd="1" destOrd="0" presId="urn:microsoft.com/office/officeart/2005/8/layout/cycle2"/>
    <dgm:cxn modelId="{F5F4B672-09CE-7D48-A7A5-9938DC3ABBE2}" type="presOf" srcId="{B6E0D5DF-89B8-534C-BE66-55EBD565A82F}" destId="{8DB94A15-D84F-4A47-84EC-EDB142A1C047}" srcOrd="1" destOrd="0" presId="urn:microsoft.com/office/officeart/2005/8/layout/cycle2"/>
    <dgm:cxn modelId="{41575DF8-E6CE-2249-9BF4-CA1B1D49D579}" srcId="{DB5720AE-EEF1-004A-99EF-A95B4E2FC66D}" destId="{31FCFEB2-A7C8-A048-A168-208014F55422}" srcOrd="0" destOrd="0" parTransId="{E9467558-5993-4748-ABFB-7E99326006CA}" sibTransId="{B6E0D5DF-89B8-534C-BE66-55EBD565A82F}"/>
    <dgm:cxn modelId="{8050F994-5FD5-3344-98FC-5BD4B0327E70}" type="presOf" srcId="{0B959342-5D76-F749-AAFA-30FF5AA52808}" destId="{171C231C-F3B4-6E46-A763-D5D4200E497C}" srcOrd="0" destOrd="0" presId="urn:microsoft.com/office/officeart/2005/8/layout/cycle2"/>
    <dgm:cxn modelId="{7549CED9-EC08-F543-B36C-3F661A4FCD63}" type="presOf" srcId="{417A2F20-5538-7A4C-8ECD-FB2CD73A3CAA}" destId="{0E52A285-B817-1043-AD77-26B08B0610D5}" srcOrd="1" destOrd="0" presId="urn:microsoft.com/office/officeart/2005/8/layout/cycle2"/>
    <dgm:cxn modelId="{F34BAED1-8161-2246-BEF7-888272DDDD99}" type="presOf" srcId="{B6E0D5DF-89B8-534C-BE66-55EBD565A82F}" destId="{4569A433-42EA-5549-872E-2E557B52DCAA}" srcOrd="0" destOrd="0" presId="urn:microsoft.com/office/officeart/2005/8/layout/cycle2"/>
    <dgm:cxn modelId="{817C51AA-8D3A-AC46-8E8A-2EBE5EB8251D}" type="presOf" srcId="{985C8943-13FD-1243-8F3E-9B8222372B32}" destId="{6B052FDA-60B0-A043-8749-D1EFC7B08CAF}" srcOrd="1" destOrd="0" presId="urn:microsoft.com/office/officeart/2005/8/layout/cycle2"/>
    <dgm:cxn modelId="{BC2528B1-C79E-2C42-916F-5C485A40AF17}" type="presOf" srcId="{A841C89E-05DC-0645-9417-08A1D6D91A58}" destId="{5F2904CA-9EAE-A248-9217-2634B8D1DEFE}" srcOrd="0" destOrd="0" presId="urn:microsoft.com/office/officeart/2005/8/layout/cycle2"/>
    <dgm:cxn modelId="{4D1A8AB2-985E-1E48-BFB3-065436097D29}" type="presOf" srcId="{985C8943-13FD-1243-8F3E-9B8222372B32}" destId="{4CB27E2C-3AAC-5F47-8300-0E3ACD8EB0C4}" srcOrd="0" destOrd="0" presId="urn:microsoft.com/office/officeart/2005/8/layout/cycle2"/>
    <dgm:cxn modelId="{4AF838B2-F209-7548-A45B-5CEE84A1853A}" srcId="{DB5720AE-EEF1-004A-99EF-A95B4E2FC66D}" destId="{A841C89E-05DC-0645-9417-08A1D6D91A58}" srcOrd="3" destOrd="0" parTransId="{9399030D-B7B1-8042-BAB5-893673BCAD89}" sibTransId="{EAB14D20-2A9F-6440-9C38-C54465757EF9}"/>
    <dgm:cxn modelId="{41DD6BEB-B456-EE47-9A8E-C30741E8BE40}" type="presOf" srcId="{31FCFEB2-A7C8-A048-A168-208014F55422}" destId="{9EBCA03B-E3BD-854B-AE77-34F7671C5703}" srcOrd="0" destOrd="0" presId="urn:microsoft.com/office/officeart/2005/8/layout/cycle2"/>
    <dgm:cxn modelId="{4EBEAA2A-147B-1944-96C1-D849FBA32F12}" type="presParOf" srcId="{A282A0FA-E914-DF49-BB43-B2CC8FAD8367}" destId="{9EBCA03B-E3BD-854B-AE77-34F7671C5703}" srcOrd="0" destOrd="0" presId="urn:microsoft.com/office/officeart/2005/8/layout/cycle2"/>
    <dgm:cxn modelId="{00AC702A-D2D3-3141-976D-560863C63AA3}" type="presParOf" srcId="{A282A0FA-E914-DF49-BB43-B2CC8FAD8367}" destId="{4569A433-42EA-5549-872E-2E557B52DCAA}" srcOrd="1" destOrd="0" presId="urn:microsoft.com/office/officeart/2005/8/layout/cycle2"/>
    <dgm:cxn modelId="{05385905-7F4A-F14A-84AB-4BB6899D35C5}" type="presParOf" srcId="{4569A433-42EA-5549-872E-2E557B52DCAA}" destId="{8DB94A15-D84F-4A47-84EC-EDB142A1C047}" srcOrd="0" destOrd="0" presId="urn:microsoft.com/office/officeart/2005/8/layout/cycle2"/>
    <dgm:cxn modelId="{2CF36A49-802F-3E4B-988A-6AB85A674139}" type="presParOf" srcId="{A282A0FA-E914-DF49-BB43-B2CC8FAD8367}" destId="{171C231C-F3B4-6E46-A763-D5D4200E497C}" srcOrd="2" destOrd="0" presId="urn:microsoft.com/office/officeart/2005/8/layout/cycle2"/>
    <dgm:cxn modelId="{F518617A-0B4E-4B49-8097-8BC2D0B13233}" type="presParOf" srcId="{A282A0FA-E914-DF49-BB43-B2CC8FAD8367}" destId="{14103D33-521A-2545-85E9-D72E7EF9B89D}" srcOrd="3" destOrd="0" presId="urn:microsoft.com/office/officeart/2005/8/layout/cycle2"/>
    <dgm:cxn modelId="{8C30AC6B-DAA6-CB47-BB32-1320533FED23}" type="presParOf" srcId="{14103D33-521A-2545-85E9-D72E7EF9B89D}" destId="{0E52A285-B817-1043-AD77-26B08B0610D5}" srcOrd="0" destOrd="0" presId="urn:microsoft.com/office/officeart/2005/8/layout/cycle2"/>
    <dgm:cxn modelId="{1E57FCBF-176E-D942-A202-25C7ED540BD1}" type="presParOf" srcId="{A282A0FA-E914-DF49-BB43-B2CC8FAD8367}" destId="{A2FC502C-D541-9340-A2B1-EE2BF22E1060}" srcOrd="4" destOrd="0" presId="urn:microsoft.com/office/officeart/2005/8/layout/cycle2"/>
    <dgm:cxn modelId="{C46BD54B-72E1-764E-9D5A-F0CC463F2B50}" type="presParOf" srcId="{A282A0FA-E914-DF49-BB43-B2CC8FAD8367}" destId="{4CB27E2C-3AAC-5F47-8300-0E3ACD8EB0C4}" srcOrd="5" destOrd="0" presId="urn:microsoft.com/office/officeart/2005/8/layout/cycle2"/>
    <dgm:cxn modelId="{E114F04F-595A-544C-8EFE-244C60CC1835}" type="presParOf" srcId="{4CB27E2C-3AAC-5F47-8300-0E3ACD8EB0C4}" destId="{6B052FDA-60B0-A043-8749-D1EFC7B08CAF}" srcOrd="0" destOrd="0" presId="urn:microsoft.com/office/officeart/2005/8/layout/cycle2"/>
    <dgm:cxn modelId="{7D73F186-B9A1-7E4F-82A1-DDC7F200E254}" type="presParOf" srcId="{A282A0FA-E914-DF49-BB43-B2CC8FAD8367}" destId="{5F2904CA-9EAE-A248-9217-2634B8D1DEFE}" srcOrd="6" destOrd="0" presId="urn:microsoft.com/office/officeart/2005/8/layout/cycle2"/>
    <dgm:cxn modelId="{F96BF5B3-5979-9345-A2A8-0A00CF5B570E}" type="presParOf" srcId="{A282A0FA-E914-DF49-BB43-B2CC8FAD8367}" destId="{8EF53BF8-FE18-F041-9068-C96AC47064B7}" srcOrd="7" destOrd="0" presId="urn:microsoft.com/office/officeart/2005/8/layout/cycle2"/>
    <dgm:cxn modelId="{48EEB6EE-FADE-2446-A0BA-0EF4028B769C}" type="presParOf" srcId="{8EF53BF8-FE18-F041-9068-C96AC47064B7}" destId="{F9B55BB2-5C2B-6148-89F8-7891F347448D}" srcOrd="0" destOrd="0" presId="urn:microsoft.com/office/officeart/2005/8/layout/cycle2"/>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CA03B-E3BD-854B-AE77-34F7671C5703}">
      <dsp:nvSpPr>
        <dsp:cNvPr id="0" name=""/>
        <dsp:cNvSpPr/>
      </dsp:nvSpPr>
      <dsp:spPr>
        <a:xfrm>
          <a:off x="2966069" y="197080"/>
          <a:ext cx="1877886" cy="18778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Design</a:t>
          </a:r>
        </a:p>
      </dsp:txBody>
      <dsp:txXfrm>
        <a:off x="3241079" y="472090"/>
        <a:ext cx="1327866" cy="1327866"/>
      </dsp:txXfrm>
    </dsp:sp>
    <dsp:sp modelId="{4569A433-42EA-5549-872E-2E557B52DCAA}">
      <dsp:nvSpPr>
        <dsp:cNvPr id="0" name=""/>
        <dsp:cNvSpPr/>
      </dsp:nvSpPr>
      <dsp:spPr>
        <a:xfrm rot="1781982">
          <a:off x="4721447" y="1704959"/>
          <a:ext cx="1473215" cy="633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733936" y="1784614"/>
        <a:ext cx="1283079" cy="380272"/>
      </dsp:txXfrm>
    </dsp:sp>
    <dsp:sp modelId="{171C231C-F3B4-6E46-A763-D5D4200E497C}">
      <dsp:nvSpPr>
        <dsp:cNvPr id="0" name=""/>
        <dsp:cNvSpPr/>
      </dsp:nvSpPr>
      <dsp:spPr>
        <a:xfrm>
          <a:off x="6117769" y="1994756"/>
          <a:ext cx="1877886" cy="18778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Prototype</a:t>
          </a:r>
          <a:endParaRPr lang="en-US" sz="2400" kern="1200" dirty="0"/>
        </a:p>
      </dsp:txBody>
      <dsp:txXfrm>
        <a:off x="6392779" y="2269766"/>
        <a:ext cx="1327866" cy="1327866"/>
      </dsp:txXfrm>
    </dsp:sp>
    <dsp:sp modelId="{14103D33-521A-2545-85E9-D72E7EF9B89D}">
      <dsp:nvSpPr>
        <dsp:cNvPr id="0" name=""/>
        <dsp:cNvSpPr/>
      </dsp:nvSpPr>
      <dsp:spPr>
        <a:xfrm rot="8866777">
          <a:off x="4726861" y="3595178"/>
          <a:ext cx="1554897" cy="633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4902357" y="3671247"/>
        <a:ext cx="1364761" cy="380272"/>
      </dsp:txXfrm>
    </dsp:sp>
    <dsp:sp modelId="{A2FC502C-D541-9340-A2B1-EE2BF22E1060}">
      <dsp:nvSpPr>
        <dsp:cNvPr id="0" name=""/>
        <dsp:cNvSpPr/>
      </dsp:nvSpPr>
      <dsp:spPr>
        <a:xfrm>
          <a:off x="2966073" y="3981052"/>
          <a:ext cx="1877886" cy="18778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Develop</a:t>
          </a:r>
          <a:endParaRPr lang="en-US" sz="2400" kern="1200" dirty="0"/>
        </a:p>
      </dsp:txBody>
      <dsp:txXfrm>
        <a:off x="3241083" y="4256062"/>
        <a:ext cx="1327866" cy="1327866"/>
      </dsp:txXfrm>
    </dsp:sp>
    <dsp:sp modelId="{4CB27E2C-3AAC-5F47-8300-0E3ACD8EB0C4}">
      <dsp:nvSpPr>
        <dsp:cNvPr id="0" name=""/>
        <dsp:cNvSpPr/>
      </dsp:nvSpPr>
      <dsp:spPr>
        <a:xfrm rot="12828546">
          <a:off x="1731118" y="3624075"/>
          <a:ext cx="1423895" cy="633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1905178" y="3803730"/>
        <a:ext cx="1233759" cy="380272"/>
      </dsp:txXfrm>
    </dsp:sp>
    <dsp:sp modelId="{5F2904CA-9EAE-A248-9217-2634B8D1DEFE}">
      <dsp:nvSpPr>
        <dsp:cNvPr id="0" name=""/>
        <dsp:cNvSpPr/>
      </dsp:nvSpPr>
      <dsp:spPr>
        <a:xfrm>
          <a:off x="0" y="1994756"/>
          <a:ext cx="1877886" cy="18778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Test</a:t>
          </a:r>
          <a:endParaRPr lang="en-US" sz="2400" kern="1200" dirty="0"/>
        </a:p>
      </dsp:txBody>
      <dsp:txXfrm>
        <a:off x="275010" y="2269766"/>
        <a:ext cx="1327866" cy="1327866"/>
      </dsp:txXfrm>
    </dsp:sp>
    <dsp:sp modelId="{8EF53BF8-FE18-F041-9068-C96AC47064B7}">
      <dsp:nvSpPr>
        <dsp:cNvPr id="0" name=""/>
        <dsp:cNvSpPr/>
      </dsp:nvSpPr>
      <dsp:spPr>
        <a:xfrm rot="19726846">
          <a:off x="1732308" y="1730333"/>
          <a:ext cx="1338535" cy="633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1746075" y="1906365"/>
        <a:ext cx="1148399" cy="3802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81AE5-D208-E045-97E7-F7E391306878}" type="datetimeFigureOut">
              <a:rPr lang="en-US" smtClean="0"/>
              <a:t>2/20/14</a:t>
            </a:fld>
            <a:endParaRPr lang="en-US"/>
          </a:p>
        </p:txBody>
      </p:sp>
      <p:sp>
        <p:nvSpPr>
          <p:cNvPr id="4" name="Slide Image Placeholder 3"/>
          <p:cNvSpPr>
            <a:spLocks noGrp="1" noRot="1" noChangeAspect="1"/>
          </p:cNvSpPr>
          <p:nvPr>
            <p:ph type="sldImg" idx="2"/>
          </p:nvPr>
        </p:nvSpPr>
        <p:spPr>
          <a:xfrm>
            <a:off x="1273175" y="685800"/>
            <a:ext cx="4311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94053-9EE3-3048-B57A-54431EC054EA}" type="slidenum">
              <a:rPr lang="en-US" smtClean="0"/>
              <a:t>‹#›</a:t>
            </a:fld>
            <a:endParaRPr lang="en-US"/>
          </a:p>
        </p:txBody>
      </p:sp>
    </p:spTree>
    <p:extLst>
      <p:ext uri="{BB962C8B-B14F-4D97-AF65-F5344CB8AC3E}">
        <p14:creationId xmlns:p14="http://schemas.microsoft.com/office/powerpoint/2010/main" val="1585938285"/>
      </p:ext>
    </p:extLst>
  </p:cSld>
  <p:clrMap bg1="lt1" tx1="dk1" bg2="lt2" tx2="dk2" accent1="accent1" accent2="accent2" accent3="accent3" accent4="accent4" accent5="accent5" accent6="accent6" hlink="hlink" folHlink="folHlink"/>
  <p:notesStyle>
    <a:lvl1pPr marL="0" algn="l" defTabSz="457153" rtl="0" eaLnBrk="1" latinLnBrk="0" hangingPunct="1">
      <a:defRPr sz="1400" kern="1200">
        <a:solidFill>
          <a:schemeClr val="tx1"/>
        </a:solidFill>
        <a:latin typeface="+mn-lt"/>
        <a:ea typeface="+mn-ea"/>
        <a:cs typeface="+mn-cs"/>
      </a:defRPr>
    </a:lvl1pPr>
    <a:lvl2pPr marL="457153" algn="l" defTabSz="457153" rtl="0" eaLnBrk="1" latinLnBrk="0" hangingPunct="1">
      <a:defRPr sz="1400" kern="1200">
        <a:solidFill>
          <a:schemeClr val="tx1"/>
        </a:solidFill>
        <a:latin typeface="+mn-lt"/>
        <a:ea typeface="+mn-ea"/>
        <a:cs typeface="+mn-cs"/>
      </a:defRPr>
    </a:lvl2pPr>
    <a:lvl3pPr marL="914306" algn="l" defTabSz="457153" rtl="0" eaLnBrk="1" latinLnBrk="0" hangingPunct="1">
      <a:defRPr sz="1400" kern="1200">
        <a:solidFill>
          <a:schemeClr val="tx1"/>
        </a:solidFill>
        <a:latin typeface="+mn-lt"/>
        <a:ea typeface="+mn-ea"/>
        <a:cs typeface="+mn-cs"/>
      </a:defRPr>
    </a:lvl3pPr>
    <a:lvl4pPr marL="1371455" algn="l" defTabSz="457153" rtl="0" eaLnBrk="1" latinLnBrk="0" hangingPunct="1">
      <a:defRPr sz="1400" kern="1200">
        <a:solidFill>
          <a:schemeClr val="tx1"/>
        </a:solidFill>
        <a:latin typeface="+mn-lt"/>
        <a:ea typeface="+mn-ea"/>
        <a:cs typeface="+mn-cs"/>
      </a:defRPr>
    </a:lvl4pPr>
    <a:lvl5pPr marL="1828608" algn="l" defTabSz="457153" rtl="0" eaLnBrk="1" latinLnBrk="0" hangingPunct="1">
      <a:defRPr sz="1400" kern="1200">
        <a:solidFill>
          <a:schemeClr val="tx1"/>
        </a:solidFill>
        <a:latin typeface="+mn-lt"/>
        <a:ea typeface="+mn-ea"/>
        <a:cs typeface="+mn-cs"/>
      </a:defRPr>
    </a:lvl5pPr>
    <a:lvl6pPr marL="2285761" algn="l" defTabSz="457153" rtl="0" eaLnBrk="1" latinLnBrk="0" hangingPunct="1">
      <a:defRPr sz="1400" kern="1200">
        <a:solidFill>
          <a:schemeClr val="tx1"/>
        </a:solidFill>
        <a:latin typeface="+mn-lt"/>
        <a:ea typeface="+mn-ea"/>
        <a:cs typeface="+mn-cs"/>
      </a:defRPr>
    </a:lvl6pPr>
    <a:lvl7pPr marL="2742914" algn="l" defTabSz="457153" rtl="0" eaLnBrk="1" latinLnBrk="0" hangingPunct="1">
      <a:defRPr sz="1400" kern="1200">
        <a:solidFill>
          <a:schemeClr val="tx1"/>
        </a:solidFill>
        <a:latin typeface="+mn-lt"/>
        <a:ea typeface="+mn-ea"/>
        <a:cs typeface="+mn-cs"/>
      </a:defRPr>
    </a:lvl7pPr>
    <a:lvl8pPr marL="3200067" algn="l" defTabSz="457153" rtl="0" eaLnBrk="1" latinLnBrk="0" hangingPunct="1">
      <a:defRPr sz="1400" kern="1200">
        <a:solidFill>
          <a:schemeClr val="tx1"/>
        </a:solidFill>
        <a:latin typeface="+mn-lt"/>
        <a:ea typeface="+mn-ea"/>
        <a:cs typeface="+mn-cs"/>
      </a:defRPr>
    </a:lvl8pPr>
    <a:lvl9pPr marL="3657215" algn="l" defTabSz="45715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85800"/>
            <a:ext cx="4311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94053-9EE3-3048-B57A-54431EC054EA}" type="slidenum">
              <a:rPr lang="en-US" smtClean="0"/>
              <a:t>1</a:t>
            </a:fld>
            <a:endParaRPr lang="en-US"/>
          </a:p>
        </p:txBody>
      </p:sp>
    </p:spTree>
    <p:extLst>
      <p:ext uri="{BB962C8B-B14F-4D97-AF65-F5344CB8AC3E}">
        <p14:creationId xmlns:p14="http://schemas.microsoft.com/office/powerpoint/2010/main" val="128233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941990"/>
            <a:ext cx="34198560" cy="68601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8135600"/>
            <a:ext cx="28163520" cy="8178800"/>
          </a:xfrm>
        </p:spPr>
        <p:txBody>
          <a:bodyPr/>
          <a:lstStyle>
            <a:lvl1pPr marL="0" indent="0" algn="ctr">
              <a:buNone/>
              <a:defRPr>
                <a:solidFill>
                  <a:schemeClr val="tx1">
                    <a:tint val="75000"/>
                  </a:schemeClr>
                </a:solidFill>
              </a:defRPr>
            </a:lvl1pPr>
            <a:lvl2pPr marL="2076749" indent="0" algn="ctr">
              <a:buNone/>
              <a:defRPr>
                <a:solidFill>
                  <a:schemeClr val="tx1">
                    <a:tint val="75000"/>
                  </a:schemeClr>
                </a:solidFill>
              </a:defRPr>
            </a:lvl2pPr>
            <a:lvl3pPr marL="4153502" indent="0" algn="ctr">
              <a:buNone/>
              <a:defRPr>
                <a:solidFill>
                  <a:schemeClr val="tx1">
                    <a:tint val="75000"/>
                  </a:schemeClr>
                </a:solidFill>
              </a:defRPr>
            </a:lvl3pPr>
            <a:lvl4pPr marL="6230251" indent="0" algn="ctr">
              <a:buNone/>
              <a:defRPr>
                <a:solidFill>
                  <a:schemeClr val="tx1">
                    <a:tint val="75000"/>
                  </a:schemeClr>
                </a:solidFill>
              </a:defRPr>
            </a:lvl4pPr>
            <a:lvl5pPr marL="8307004" indent="0" algn="ctr">
              <a:buNone/>
              <a:defRPr>
                <a:solidFill>
                  <a:schemeClr val="tx1">
                    <a:tint val="75000"/>
                  </a:schemeClr>
                </a:solidFill>
              </a:defRPr>
            </a:lvl5pPr>
            <a:lvl6pPr marL="10383752" indent="0" algn="ctr">
              <a:buNone/>
              <a:defRPr>
                <a:solidFill>
                  <a:schemeClr val="tx1">
                    <a:tint val="75000"/>
                  </a:schemeClr>
                </a:solidFill>
              </a:defRPr>
            </a:lvl6pPr>
            <a:lvl7pPr marL="12460506" indent="0" algn="ctr">
              <a:buNone/>
              <a:defRPr>
                <a:solidFill>
                  <a:schemeClr val="tx1">
                    <a:tint val="75000"/>
                  </a:schemeClr>
                </a:solidFill>
              </a:defRPr>
            </a:lvl7pPr>
            <a:lvl8pPr marL="14537254" indent="0" algn="ctr">
              <a:buNone/>
              <a:defRPr>
                <a:solidFill>
                  <a:schemeClr val="tx1">
                    <a:tint val="75000"/>
                  </a:schemeClr>
                </a:solidFill>
              </a:defRPr>
            </a:lvl8pPr>
            <a:lvl9pPr marL="1661400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353072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295851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802257" y="5978534"/>
            <a:ext cx="40282493" cy="127438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4770" y="5978534"/>
            <a:ext cx="120176927" cy="127438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404985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97626-DB94-064C-881C-8D81915A3DDA}"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145378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0565540"/>
            <a:ext cx="34198560" cy="6356350"/>
          </a:xfrm>
        </p:spPr>
        <p:txBody>
          <a:bodyPr anchor="t"/>
          <a:lstStyle>
            <a:lvl1pPr algn="l">
              <a:defRPr sz="181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564668"/>
            <a:ext cx="34198560" cy="7000873"/>
          </a:xfrm>
        </p:spPr>
        <p:txBody>
          <a:bodyPr anchor="b"/>
          <a:lstStyle>
            <a:lvl1pPr marL="0" indent="0">
              <a:buNone/>
              <a:defRPr sz="9000">
                <a:solidFill>
                  <a:schemeClr val="tx1">
                    <a:tint val="75000"/>
                  </a:schemeClr>
                </a:solidFill>
              </a:defRPr>
            </a:lvl1pPr>
            <a:lvl2pPr marL="2076749" indent="0">
              <a:buNone/>
              <a:defRPr sz="8100">
                <a:solidFill>
                  <a:schemeClr val="tx1">
                    <a:tint val="75000"/>
                  </a:schemeClr>
                </a:solidFill>
              </a:defRPr>
            </a:lvl2pPr>
            <a:lvl3pPr marL="4153502" indent="0">
              <a:buNone/>
              <a:defRPr sz="7200">
                <a:solidFill>
                  <a:schemeClr val="tx1">
                    <a:tint val="75000"/>
                  </a:schemeClr>
                </a:solidFill>
              </a:defRPr>
            </a:lvl3pPr>
            <a:lvl4pPr marL="6230251" indent="0">
              <a:buNone/>
              <a:defRPr sz="6300">
                <a:solidFill>
                  <a:schemeClr val="tx1">
                    <a:tint val="75000"/>
                  </a:schemeClr>
                </a:solidFill>
              </a:defRPr>
            </a:lvl4pPr>
            <a:lvl5pPr marL="8307004" indent="0">
              <a:buNone/>
              <a:defRPr sz="6300">
                <a:solidFill>
                  <a:schemeClr val="tx1">
                    <a:tint val="75000"/>
                  </a:schemeClr>
                </a:solidFill>
              </a:defRPr>
            </a:lvl5pPr>
            <a:lvl6pPr marL="10383752" indent="0">
              <a:buNone/>
              <a:defRPr sz="6300">
                <a:solidFill>
                  <a:schemeClr val="tx1">
                    <a:tint val="75000"/>
                  </a:schemeClr>
                </a:solidFill>
              </a:defRPr>
            </a:lvl6pPr>
            <a:lvl7pPr marL="12460506" indent="0">
              <a:buNone/>
              <a:defRPr sz="6300">
                <a:solidFill>
                  <a:schemeClr val="tx1">
                    <a:tint val="75000"/>
                  </a:schemeClr>
                </a:solidFill>
              </a:defRPr>
            </a:lvl7pPr>
            <a:lvl8pPr marL="14537254" indent="0">
              <a:buNone/>
              <a:defRPr sz="6300">
                <a:solidFill>
                  <a:schemeClr val="tx1">
                    <a:tint val="75000"/>
                  </a:schemeClr>
                </a:solidFill>
              </a:defRPr>
            </a:lvl8pPr>
            <a:lvl9pPr marL="16614008"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97626-DB94-064C-881C-8D81915A3DDA}" type="datetimeFigureOut">
              <a:rPr lang="en-US" smtClean="0"/>
              <a:t>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260374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4777" y="34848805"/>
            <a:ext cx="80229710" cy="98567877"/>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9855042" y="34848805"/>
            <a:ext cx="80229710" cy="98567877"/>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397626-DB94-064C-881C-8D81915A3DDA}" type="datetimeFigureOut">
              <a:rPr lang="en-US" smtClean="0"/>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311788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81644"/>
            <a:ext cx="36210240"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7163861"/>
            <a:ext cx="17776827" cy="2985556"/>
          </a:xfrm>
        </p:spPr>
        <p:txBody>
          <a:bodyPr anchor="b"/>
          <a:lstStyle>
            <a:lvl1pPr marL="0" indent="0">
              <a:buNone/>
              <a:defRPr sz="10800" b="1"/>
            </a:lvl1pPr>
            <a:lvl2pPr marL="2076749" indent="0">
              <a:buNone/>
              <a:defRPr sz="9000" b="1"/>
            </a:lvl2pPr>
            <a:lvl3pPr marL="4153502" indent="0">
              <a:buNone/>
              <a:defRPr sz="8100" b="1"/>
            </a:lvl3pPr>
            <a:lvl4pPr marL="6230251" indent="0">
              <a:buNone/>
              <a:defRPr sz="7200" b="1"/>
            </a:lvl4pPr>
            <a:lvl5pPr marL="8307004" indent="0">
              <a:buNone/>
              <a:defRPr sz="7200" b="1"/>
            </a:lvl5pPr>
            <a:lvl6pPr marL="10383752" indent="0">
              <a:buNone/>
              <a:defRPr sz="7200" b="1"/>
            </a:lvl6pPr>
            <a:lvl7pPr marL="12460506" indent="0">
              <a:buNone/>
              <a:defRPr sz="7200" b="1"/>
            </a:lvl7pPr>
            <a:lvl8pPr marL="14537254" indent="0">
              <a:buNone/>
              <a:defRPr sz="7200" b="1"/>
            </a:lvl8pPr>
            <a:lvl9pPr marL="16614008"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2011680" y="10149417"/>
            <a:ext cx="17776827" cy="1843934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7163861"/>
            <a:ext cx="17783810" cy="2985556"/>
          </a:xfrm>
        </p:spPr>
        <p:txBody>
          <a:bodyPr anchor="b"/>
          <a:lstStyle>
            <a:lvl1pPr marL="0" indent="0">
              <a:buNone/>
              <a:defRPr sz="10800" b="1"/>
            </a:lvl1pPr>
            <a:lvl2pPr marL="2076749" indent="0">
              <a:buNone/>
              <a:defRPr sz="9000" b="1"/>
            </a:lvl2pPr>
            <a:lvl3pPr marL="4153502" indent="0">
              <a:buNone/>
              <a:defRPr sz="8100" b="1"/>
            </a:lvl3pPr>
            <a:lvl4pPr marL="6230251" indent="0">
              <a:buNone/>
              <a:defRPr sz="7200" b="1"/>
            </a:lvl4pPr>
            <a:lvl5pPr marL="8307004" indent="0">
              <a:buNone/>
              <a:defRPr sz="7200" b="1"/>
            </a:lvl5pPr>
            <a:lvl6pPr marL="10383752" indent="0">
              <a:buNone/>
              <a:defRPr sz="7200" b="1"/>
            </a:lvl6pPr>
            <a:lvl7pPr marL="12460506" indent="0">
              <a:buNone/>
              <a:defRPr sz="7200" b="1"/>
            </a:lvl7pPr>
            <a:lvl8pPr marL="14537254" indent="0">
              <a:buNone/>
              <a:defRPr sz="7200" b="1"/>
            </a:lvl8pPr>
            <a:lvl9pPr marL="16614008"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20438112" y="10149417"/>
            <a:ext cx="17783810" cy="1843934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397626-DB94-064C-881C-8D81915A3DDA}" type="datetimeFigureOut">
              <a:rPr lang="en-US" smtClean="0"/>
              <a:t>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123945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97626-DB94-064C-881C-8D81915A3DDA}" type="datetimeFigureOut">
              <a:rPr lang="en-US" smtClean="0"/>
              <a:t>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333611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97626-DB94-064C-881C-8D81915A3DDA}" type="datetimeFigureOut">
              <a:rPr lang="en-US" smtClean="0"/>
              <a:t>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235729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274233"/>
            <a:ext cx="13236577" cy="5422900"/>
          </a:xfrm>
        </p:spPr>
        <p:txBody>
          <a:bodyPr anchor="b"/>
          <a:lstStyle>
            <a:lvl1pPr algn="l">
              <a:defRPr sz="9000" b="1"/>
            </a:lvl1pPr>
          </a:lstStyle>
          <a:p>
            <a:r>
              <a:rPr lang="en-US" smtClean="0"/>
              <a:t>Click to edit Master title style</a:t>
            </a:r>
            <a:endParaRPr lang="en-US"/>
          </a:p>
        </p:txBody>
      </p:sp>
      <p:sp>
        <p:nvSpPr>
          <p:cNvPr id="3" name="Content Placeholder 2"/>
          <p:cNvSpPr>
            <a:spLocks noGrp="1"/>
          </p:cNvSpPr>
          <p:nvPr>
            <p:ph idx="1"/>
          </p:nvPr>
        </p:nvSpPr>
        <p:spPr>
          <a:xfrm>
            <a:off x="15730220" y="1274241"/>
            <a:ext cx="22491700" cy="27314527"/>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7" y="6697141"/>
            <a:ext cx="13236577" cy="21891627"/>
          </a:xfrm>
        </p:spPr>
        <p:txBody>
          <a:bodyPr/>
          <a:lstStyle>
            <a:lvl1pPr marL="0" indent="0">
              <a:buNone/>
              <a:defRPr sz="6300"/>
            </a:lvl1pPr>
            <a:lvl2pPr marL="2076749" indent="0">
              <a:buNone/>
              <a:defRPr sz="5400"/>
            </a:lvl2pPr>
            <a:lvl3pPr marL="4153502" indent="0">
              <a:buNone/>
              <a:defRPr sz="4500"/>
            </a:lvl3pPr>
            <a:lvl4pPr marL="6230251" indent="0">
              <a:buNone/>
              <a:defRPr sz="4100"/>
            </a:lvl4pPr>
            <a:lvl5pPr marL="8307004" indent="0">
              <a:buNone/>
              <a:defRPr sz="4100"/>
            </a:lvl5pPr>
            <a:lvl6pPr marL="10383752" indent="0">
              <a:buNone/>
              <a:defRPr sz="4100"/>
            </a:lvl6pPr>
            <a:lvl7pPr marL="12460506" indent="0">
              <a:buNone/>
              <a:defRPr sz="4100"/>
            </a:lvl7pPr>
            <a:lvl8pPr marL="14537254" indent="0">
              <a:buNone/>
              <a:defRPr sz="4100"/>
            </a:lvl8pPr>
            <a:lvl9pPr marL="1661400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97626-DB94-064C-881C-8D81915A3DDA}" type="datetimeFigureOut">
              <a:rPr lang="en-US" smtClean="0"/>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376420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2402805"/>
            <a:ext cx="24140160" cy="2644777"/>
          </a:xfrm>
        </p:spPr>
        <p:txBody>
          <a:bodyPr anchor="b"/>
          <a:lstStyle>
            <a:lvl1pPr algn="l">
              <a:defRPr sz="9000" b="1"/>
            </a:lvl1pPr>
          </a:lstStyle>
          <a:p>
            <a:r>
              <a:rPr lang="en-US" smtClean="0"/>
              <a:t>Click to edit Master title style</a:t>
            </a:r>
            <a:endParaRPr lang="en-US"/>
          </a:p>
        </p:txBody>
      </p:sp>
      <p:sp>
        <p:nvSpPr>
          <p:cNvPr id="3" name="Picture Placeholder 2"/>
          <p:cNvSpPr>
            <a:spLocks noGrp="1"/>
          </p:cNvSpPr>
          <p:nvPr>
            <p:ph type="pic" idx="1"/>
          </p:nvPr>
        </p:nvSpPr>
        <p:spPr>
          <a:xfrm>
            <a:off x="7886067" y="2859617"/>
            <a:ext cx="24140160" cy="19202400"/>
          </a:xfrm>
        </p:spPr>
        <p:txBody>
          <a:bodyPr/>
          <a:lstStyle>
            <a:lvl1pPr marL="0" indent="0">
              <a:buNone/>
              <a:defRPr sz="14400"/>
            </a:lvl1pPr>
            <a:lvl2pPr marL="2076749" indent="0">
              <a:buNone/>
              <a:defRPr sz="12600"/>
            </a:lvl2pPr>
            <a:lvl3pPr marL="4153502" indent="0">
              <a:buNone/>
              <a:defRPr sz="10800"/>
            </a:lvl3pPr>
            <a:lvl4pPr marL="6230251" indent="0">
              <a:buNone/>
              <a:defRPr sz="9000"/>
            </a:lvl4pPr>
            <a:lvl5pPr marL="8307004" indent="0">
              <a:buNone/>
              <a:defRPr sz="9000"/>
            </a:lvl5pPr>
            <a:lvl6pPr marL="10383752" indent="0">
              <a:buNone/>
              <a:defRPr sz="9000"/>
            </a:lvl6pPr>
            <a:lvl7pPr marL="12460506" indent="0">
              <a:buNone/>
              <a:defRPr sz="9000"/>
            </a:lvl7pPr>
            <a:lvl8pPr marL="14537254" indent="0">
              <a:buNone/>
              <a:defRPr sz="9000"/>
            </a:lvl8pPr>
            <a:lvl9pPr marL="16614008" indent="0">
              <a:buNone/>
              <a:defRPr sz="9000"/>
            </a:lvl9pPr>
          </a:lstStyle>
          <a:p>
            <a:endParaRPr lang="en-US"/>
          </a:p>
        </p:txBody>
      </p:sp>
      <p:sp>
        <p:nvSpPr>
          <p:cNvPr id="4" name="Text Placeholder 3"/>
          <p:cNvSpPr>
            <a:spLocks noGrp="1"/>
          </p:cNvSpPr>
          <p:nvPr>
            <p:ph type="body" sz="half" idx="2"/>
          </p:nvPr>
        </p:nvSpPr>
        <p:spPr>
          <a:xfrm>
            <a:off x="7886067" y="25047582"/>
            <a:ext cx="24140160" cy="3756023"/>
          </a:xfrm>
        </p:spPr>
        <p:txBody>
          <a:bodyPr/>
          <a:lstStyle>
            <a:lvl1pPr marL="0" indent="0">
              <a:buNone/>
              <a:defRPr sz="6300"/>
            </a:lvl1pPr>
            <a:lvl2pPr marL="2076749" indent="0">
              <a:buNone/>
              <a:defRPr sz="5400"/>
            </a:lvl2pPr>
            <a:lvl3pPr marL="4153502" indent="0">
              <a:buNone/>
              <a:defRPr sz="4500"/>
            </a:lvl3pPr>
            <a:lvl4pPr marL="6230251" indent="0">
              <a:buNone/>
              <a:defRPr sz="4100"/>
            </a:lvl4pPr>
            <a:lvl5pPr marL="8307004" indent="0">
              <a:buNone/>
              <a:defRPr sz="4100"/>
            </a:lvl5pPr>
            <a:lvl6pPr marL="10383752" indent="0">
              <a:buNone/>
              <a:defRPr sz="4100"/>
            </a:lvl6pPr>
            <a:lvl7pPr marL="12460506" indent="0">
              <a:buNone/>
              <a:defRPr sz="4100"/>
            </a:lvl7pPr>
            <a:lvl8pPr marL="14537254" indent="0">
              <a:buNone/>
              <a:defRPr sz="4100"/>
            </a:lvl8pPr>
            <a:lvl9pPr marL="1661400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97626-DB94-064C-881C-8D81915A3DDA}" type="datetimeFigureOut">
              <a:rPr lang="en-US" smtClean="0"/>
              <a:t>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1A78C-150B-FF40-923C-30D734776D0C}" type="slidenum">
              <a:rPr lang="en-US" smtClean="0"/>
              <a:t>‹#›</a:t>
            </a:fld>
            <a:endParaRPr lang="en-US"/>
          </a:p>
        </p:txBody>
      </p:sp>
    </p:spTree>
    <p:extLst>
      <p:ext uri="{BB962C8B-B14F-4D97-AF65-F5344CB8AC3E}">
        <p14:creationId xmlns:p14="http://schemas.microsoft.com/office/powerpoint/2010/main" val="427381575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1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281644"/>
            <a:ext cx="36210240" cy="5334000"/>
          </a:xfrm>
          <a:prstGeom prst="rect">
            <a:avLst/>
          </a:prstGeom>
        </p:spPr>
        <p:txBody>
          <a:bodyPr vert="horz" lIns="415352" tIns="207676" rIns="415352" bIns="20767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11680" y="7467607"/>
            <a:ext cx="36210240" cy="21121161"/>
          </a:xfrm>
          <a:prstGeom prst="rect">
            <a:avLst/>
          </a:prstGeom>
        </p:spPr>
        <p:txBody>
          <a:bodyPr vert="horz" lIns="415352" tIns="207676" rIns="415352" bIns="2076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29662974"/>
            <a:ext cx="9387840" cy="1703917"/>
          </a:xfrm>
          <a:prstGeom prst="rect">
            <a:avLst/>
          </a:prstGeom>
        </p:spPr>
        <p:txBody>
          <a:bodyPr vert="horz" lIns="415352" tIns="207676" rIns="415352" bIns="207676" rtlCol="0" anchor="ctr"/>
          <a:lstStyle>
            <a:lvl1pPr algn="l">
              <a:defRPr sz="5400">
                <a:solidFill>
                  <a:schemeClr val="tx1">
                    <a:tint val="75000"/>
                  </a:schemeClr>
                </a:solidFill>
              </a:defRPr>
            </a:lvl1pPr>
          </a:lstStyle>
          <a:p>
            <a:fld id="{49397626-DB94-064C-881C-8D81915A3DDA}" type="datetimeFigureOut">
              <a:rPr lang="en-US" smtClean="0"/>
              <a:t>2/20/14</a:t>
            </a:fld>
            <a:endParaRPr lang="en-US"/>
          </a:p>
        </p:txBody>
      </p:sp>
      <p:sp>
        <p:nvSpPr>
          <p:cNvPr id="5" name="Footer Placeholder 4"/>
          <p:cNvSpPr>
            <a:spLocks noGrp="1"/>
          </p:cNvSpPr>
          <p:nvPr>
            <p:ph type="ftr" sz="quarter" idx="3"/>
          </p:nvPr>
        </p:nvSpPr>
        <p:spPr>
          <a:xfrm>
            <a:off x="13746480" y="29662974"/>
            <a:ext cx="12740640" cy="1703917"/>
          </a:xfrm>
          <a:prstGeom prst="rect">
            <a:avLst/>
          </a:prstGeom>
        </p:spPr>
        <p:txBody>
          <a:bodyPr vert="horz" lIns="415352" tIns="207676" rIns="415352" bIns="207676"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29662974"/>
            <a:ext cx="9387840" cy="1703917"/>
          </a:xfrm>
          <a:prstGeom prst="rect">
            <a:avLst/>
          </a:prstGeom>
        </p:spPr>
        <p:txBody>
          <a:bodyPr vert="horz" lIns="415352" tIns="207676" rIns="415352" bIns="207676" rtlCol="0" anchor="ctr"/>
          <a:lstStyle>
            <a:lvl1pPr algn="r">
              <a:defRPr sz="5400">
                <a:solidFill>
                  <a:schemeClr val="tx1">
                    <a:tint val="75000"/>
                  </a:schemeClr>
                </a:solidFill>
              </a:defRPr>
            </a:lvl1pPr>
          </a:lstStyle>
          <a:p>
            <a:fld id="{C181A78C-150B-FF40-923C-30D734776D0C}" type="slidenum">
              <a:rPr lang="en-US" smtClean="0"/>
              <a:t>‹#›</a:t>
            </a:fld>
            <a:endParaRPr lang="en-US"/>
          </a:p>
        </p:txBody>
      </p:sp>
      <p:sp>
        <p:nvSpPr>
          <p:cNvPr id="26" name="Rectangle 25"/>
          <p:cNvSpPr/>
          <p:nvPr userDrawn="1"/>
        </p:nvSpPr>
        <p:spPr bwMode="auto">
          <a:xfrm>
            <a:off x="0" y="0"/>
            <a:ext cx="40233600" cy="32004000"/>
          </a:xfrm>
          <a:prstGeom prst="rect">
            <a:avLst/>
          </a:prstGeom>
          <a:solidFill>
            <a:schemeClr val="bg1"/>
          </a:solidFill>
          <a:ln w="25400" cap="flat" cmpd="sng" algn="ctr">
            <a:noFill/>
            <a:prstDash val="solid"/>
            <a:round/>
            <a:headEnd type="none" w="med" len="med"/>
            <a:tailEnd type="none" w="med" len="med"/>
          </a:ln>
          <a:effectLst/>
        </p:spPr>
        <p:txBody>
          <a:bodyPr lIns="91431" tIns="45715" rIns="91431" bIns="45715"/>
          <a:lstStyle/>
          <a:p>
            <a:pPr>
              <a:defRPr/>
            </a:pPr>
            <a:endParaRPr lang="en-US" sz="5400">
              <a:ea typeface="Geneva" pitchFamily="-65" charset="-128"/>
              <a:cs typeface="+mn-cs"/>
            </a:endParaRPr>
          </a:p>
        </p:txBody>
      </p:sp>
      <p:pic>
        <p:nvPicPr>
          <p:cNvPr id="27" name="Picture 1"/>
          <p:cNvPicPr>
            <a:picLocks noChangeArrowheads="1"/>
          </p:cNvPicPr>
          <p:nvPr userDrawn="1"/>
        </p:nvPicPr>
        <p:blipFill>
          <a:blip r:embed="rId13">
            <a:extLst>
              <a:ext uri="{28A0092B-C50C-407E-A947-70E740481C1C}">
                <a14:useLocalDpi xmlns:a14="http://schemas.microsoft.com/office/drawing/2010/main" val="0"/>
              </a:ext>
            </a:extLst>
          </a:blip>
          <a:srcRect l="2005" t="31580" r="407"/>
          <a:stretch>
            <a:fillRect/>
          </a:stretch>
        </p:blipFill>
        <p:spPr bwMode="auto">
          <a:xfrm>
            <a:off x="0" y="0"/>
            <a:ext cx="40233600"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4803" y="30175199"/>
            <a:ext cx="1714500"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268199" y="30403800"/>
            <a:ext cx="1771651" cy="126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34" name="Picture 3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1640799" y="30327598"/>
            <a:ext cx="2471740" cy="126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 name="Rectangle 34"/>
          <p:cNvSpPr>
            <a:spLocks/>
          </p:cNvSpPr>
          <p:nvPr userDrawn="1"/>
        </p:nvSpPr>
        <p:spPr bwMode="auto">
          <a:xfrm>
            <a:off x="2286005" y="29972000"/>
            <a:ext cx="7905748" cy="2032002"/>
          </a:xfrm>
          <a:prstGeom prst="rect">
            <a:avLst/>
          </a:prstGeom>
          <a:noFill/>
          <a:ln w="12700">
            <a:noFill/>
            <a:miter lim="800000"/>
            <a:headEnd/>
            <a:tailEnd/>
          </a:ln>
        </p:spPr>
        <p:txBody>
          <a:bodyPr lIns="0" tIns="0" rIns="0" bIns="0" anchor="ctr"/>
          <a:lstStyle/>
          <a:p>
            <a:r>
              <a:rPr lang="en-US" sz="3600" dirty="0" err="1">
                <a:solidFill>
                  <a:srgbClr val="0070C0"/>
                </a:solidFill>
              </a:rPr>
              <a:t>oceanobservatories.org</a:t>
            </a:r>
            <a:endParaRPr lang="en-US" sz="3600" dirty="0">
              <a:solidFill>
                <a:srgbClr val="0070C0"/>
              </a:solidFill>
            </a:endParaRPr>
          </a:p>
          <a:p>
            <a:r>
              <a:rPr lang="en-US" sz="900" i="1" dirty="0"/>
              <a:t>Funding for the Ocean Observatories Initiative is provided by the National Science Foundation through a Cooperative Agreement with the Consortium for Ocean Leadership. The OOI Program Implementing Organizations are funded through sub-awards from the Consortium for Ocean Leadership. Any opinions, findings, and conclusions or recommendations expressed in this material are those of the author(s) and do not necessarily reflect the views of the National Science Foundation</a:t>
            </a:r>
            <a:r>
              <a:rPr lang="en-US" sz="1400" i="1" dirty="0"/>
              <a:t>.</a:t>
            </a:r>
            <a:endParaRPr lang="en-US" sz="900" dirty="0">
              <a:solidFill>
                <a:srgbClr val="00497B"/>
              </a:solidFill>
              <a:cs typeface="Arial" charset="0"/>
              <a:sym typeface="Arial" charset="0"/>
            </a:endParaRPr>
          </a:p>
        </p:txBody>
      </p:sp>
      <p:pic>
        <p:nvPicPr>
          <p:cNvPr id="36" name="Picture 17"/>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5679401" y="30251403"/>
            <a:ext cx="1477964" cy="13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7" name="Picture 18" descr="C:\Users\crowley\Desktop\WORK\Logos and Templates\RU_SIG_U_CMYK_S.tif"/>
          <p:cNvPicPr>
            <a:picLocks noChangeAspect="1" noChangeArrowheads="1"/>
          </p:cNvPicPr>
          <p:nvPr userDrawn="1"/>
        </p:nvPicPr>
        <p:blipFill>
          <a:blip r:embed="rId18">
            <a:extLst>
              <a:ext uri="{28A0092B-C50C-407E-A947-70E740481C1C}">
                <a14:useLocalDpi xmlns:a14="http://schemas.microsoft.com/office/drawing/2010/main" val="0"/>
              </a:ext>
            </a:extLst>
          </a:blip>
          <a:srcRect b="25108"/>
          <a:stretch>
            <a:fillRect/>
          </a:stretch>
        </p:blipFill>
        <p:spPr bwMode="auto">
          <a:xfrm>
            <a:off x="28498802" y="30556202"/>
            <a:ext cx="2990852" cy="82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9"/>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8440400" y="30327598"/>
            <a:ext cx="1903414" cy="13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39" name="Picture 62" descr="C:\Users\crowley\Desktop\Vertical-cmyk.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5468600" y="30327603"/>
            <a:ext cx="1300165"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AutoShape 15" descr="data:image/jpeg;base64,/9j/4AAQSkZJRgABAQAAAQABAAD/2wCEAAkGBxQTEBUUExQVFRQVFBYXGBQXGRoYGhoYFRgYFxcYGhUYHCggGBwlHhUUITEhKCksLi4uGB8zODMsNygtLisBCgoKDg0OGxAQGywkICYsMCwsLCwsLC8vLCwsLCwsLC0sLCwsLCwsLCwsLCwsLCwsLCwsLCwsLCwsLCwsLCwsLP/AABEIAHoA8AMBEQACEQEDEQH/xAAcAAACAgMBAQAAAAAAAAAAAAAABgEHBAUIAwL/xABJEAABAwICBQYKBQkIAwAAAAABAAIDBBEFIQYHEjFBEyJRYYGRIzJCUnFygqGxshQkYpLBFzM1Q3STwtHSFSVTVGNzouE0s+L/xAAaAQADAQEBAQAAAAAAAAAAAAAABAUDAQIG/8QAOhEAAgICAAMFBQcDAwQDAAAAAAECAwQREiExBTJBUWETIjNxsRRCgZGhwdE0UuFygvAjYmPxFRZT/9oADAMBAAIRAxEAPwC8EACAPCurY4WGSV7WMbvc42C7GLk9I45KK2yr9I9boBLKOO/+rJu9mMfEnsT1eF4zYjZm+EEIWI6XV1QefUS57mMJaM+Gyy103GmuPRCsr7JeJ5N0crZOd9GqHdZjfn94Zrvta14o57Kx+DPCWnqqY3c2og6CQ+PuOV11OE/JnNTh5o3OEaw6+C3hjK3zZef/AMt/vWc8auXho0hk2R8dln6I6yaerIjlHITHIAm7HH7L+nqPvSNuLKHNc0O1ZUZ8nyY8pUaBAAgAQAIASNK9ZNNSksj8PKMtlpAa0/afn3C6ZqxZT5vkha3KjDkubKyxjWPXT3tLyLfNiGz/AMjmnoYtcfDYlPKsl6Gmio6yq5wZUzjzrSPH3swtOKEPJGXDZPzYTYBWRc51PUMt5XJvsPaAyQrIPxQeymvBnph2llZAfB1Mo+y5xcPuuuiVMJdUdjdOPRj9o3rdNwysjFv8aPh60f8AI9iUswvGDG68zwmWnRVjJo2yRPa9jhcOabgpBxcXpjyaa2j3XDpqNLMYNJSSThgeWAc0m17kDfY9K0qhxyUTOyfBHiK3/LNJ/lGfvT/QnfsK/uE/t3oH5ZpP8oz96f6EfYV/cH270D8s0n+UZ+9P9CPsK/uD7d6DZq/03diL5muhbFyTWG4eXX2y4cWi3ipe+hVJcxii/wBrvkOaWGAQAIAEAa/HsZipIHTTOs1u4cXHg1o4kr3CDm9I8TmoLbOe9LdKpq+XakOywE7EQPNaP4ndar1UxrWkSLbpWPmGiGjEtfPybOa1tjJIRcNB6uJOdh1IutVa2wpqdj0i+9HdF6ajYGwxjatnIc3u6y78ApNlspvmytXVGC5I3SzND5kjDgQ4Ag7wRcHsKAK3051ZxyNM1G0RygEmIeK/1fNd7inaMpp6n0E78VSW49SmHtIJBFiMiDvBG8EKkTOha2rLWAbtpat172bFM4533Bjzx6j2JDJxvvxKGNk/dkW2p4+CAIJQBTWsfWGZS6mpHWiFw+Vpzf1NPBu/Pj8aWPja96fUnZGTv3YdCtqeBz3NYxpc5xAa0byTuATraS2xJJt6ReOhOreGmaJKlrZpzY2IuxnUB5R6ypd2VKb1HkipTjRgty5sfQLCwSg0SgBd0n0Mpq1p22BknCVgAcD1+cOorau+db5GNlMZrmUJpLgEtFOYZR1teNz28HD+XBVa7FZHaJVtbrlpmdoXpfLQS3bd8LiOUivkftN6HdfHivN1KsXqeqbnW/Q6EwvEY6iJssTg5jxcEfAjgR0KRKLi9MrxkpLaPuvoY5ozHKwPY7e07jbNcjJxe0daTWmUfrX0Yio54nQDZjma/mXuA5hbe1+BDhkqmLa5p8XgTMqqMGteIipoUNrothX0qshgJIEj7OI3hoBc73AjtWds+CDkaVQ45qJ0RgejtNSA/R4mxlwAcRcl2ze1yd+8qPOyU+8yxCuMO6jarwewQAIA+JZA1pc4gBoJJO4AZklHUDnfT7Sp1fU3FxDHcRN6uLyOk27rKxRT7OPqR77vaS9BYA6Mz0LcwR0loRo82io2RWHKEbUh6XkZ59A3dii3We0nstU1+zjoYFkaggAQAIApLXLo+IahtSwWZPcPtuEjc7+0M+wqnh2cUeF+BNzK9PiXiV0nBIvbVVpYauAwym88IGZ3vZuDvSNx7OlSsqngltdGVcW7jjp9UPiVGisNb2lxib9DhdZ723lcN7WHcwdbs79XpT2JTv33+All3cPuIpxUSaWpqV0dDi+skHink4r9Plu94A7UhmW/cQ/h1ffZbynlAhAEoAhAClrM0eFXROIHhYQZIzxyHOb6CB3gJjGt4J+jF8ipTh6o57VckDvqu0sNJUcjI7wEzgDfcx5yDuoHcf8ApK5NPHHa6oaxruCWn0ZfalFUqrXv4lJ60vwYn8HrIQzuiKiVAnjbqrP96w+38pS+V8JjGL8RHQqkFchAAgCUAV3rlx8w0radh59Rfa6o27+8kDsKcw6+KXE/AUy7OGPCvEpFUyWNWrLCxPiUIIu2O8p9jMe+ywyZ8NbGMaHFYjodRyuSgAQAIAEAKus3DuWwyYWzjAkb6WG5911vjS4bEYZEeKtnO6sEc2ujGMupKuOdu5rucOlhycO74BZ2w44uJpVNwkmdG4pizIaV9QTdjY9sW8oWu23py71HjBylwliU1GPEcy19a+aV8shu+Rxc49Z/BW4xUVpEWUnJ7ZjldPJ05orhgpqOGHi2Nu16xzd7yVEtlxTbLlceGKRtVmewQBKAIQAIA5j0qw76PWzwjIMldsj7JO033EK3VLigmRLY8M2jVLQzOhdWeO/S6BhcbyReDf0nZA2Xdot71Iya+CfzLGNZxwFfXv8Am6T15fgxb4PWRhndEVEqBOGzVZ+lYPb+UpfK+ExjF+IjoZSCuQgAQBKAOedaOJcticufNitEPZ3+8lV8WPDWvUkZU+KximmBctHUVS3mqZPNZGwe2XE/IEjnPkkPYK5tlwqcUSEACABAAgDwr6flIns89jm/eBH4rsXp7OSW1o5UbuV4hMlBwf8AHdJC/AaWG/OdI5jvVgtb5o0pXVq+T/5zHLLd0pf85CAmxM2WjNJy1bTx7w6ZgI6toE+4FeLZcMGzSqPFNI6fUMtkoAEACABAAgChNcVPs4m4+fEx3bmPwVXDe6yVmLVgkJoVLG1I4hsVcsPCWMH2oybe57knmx3FPyHcKWpNG317/m6T1pfgxZ4PWRpndEVEqBOGzVZ+lYPb+UpfK+ExjF+IjoZSCuCABAAgDlbE6jlJ5ZPPke77zifxV6K1FIhSe5NmMunkubUXF9VqHdM4b91jT/Gpua/eS9CnhL3GyzEkOEIAEACABAEoA5Tro9mWRvmveO5xCvRe1sgyWno8V04fZlJaG3yBcQOt1gflCNc9nd8jJp8LlfuYQOk5fFelFsWnlVQ6y/IYtE6F1NVxVD7OEbidkbzdpG/tXLKHODjsyr7VrrmpJNlmnWCP8A/f/wDlJ/8Axr/u/QZ/+wL/APP9f8GRBp9CTzo3t6xYrxLs6a6NG0O3qX3otG+w3HIJ8o5AT5pyd3FKWY9lfeRSozaL+UJc/LxNisRsEAQgCldeLLVsJ6YPg9ypYXdfzJ2b3kVwnREZ9Wc+zitN9pzmntY78bLDJW6mMYz/AOoh217/AJuk9aX4MS2D1kM53RFRKgThs1WfpWD2/lKXyvhMYxfiI6GUgrggCEASgDk1XyACALr1G/8AgzftTv8A1RKZm99fL+Sph/D/ABLHSY2QgAQAIAEASgDlmvYX1EuyCSZZLADpcVeguSINs4xbbejYUWjxOch2fsjf38Fsq/MmW9opcq1s3dLQxx+K0Dr3nvK0UUibZfZZ3mZK6Ygg6CDgIAlpsbjeOKDqeuaGzR7TN8ZDJ7vZ5/lN9PnD3qfkYMZc6+TLuD2zOt8F3Nefiv5LBgma9oc0hzSLgjMFR5RcXpn1MJxnFSi9pn2uHopfXmfrkH+wfnd/JUsLuv5k7N7yK2ToiMGr9t8Upf8Ad+AJWOR8Nm+P8RD7r3/N0nry/BiVweshrO6IqJUCcNmqz9Kwe38pS+V8JjGL8RHQykFcEAQgCUAcsYxT8nUzR+ZLI37riFdg9xTIU1qTRiL0eS5NRUv1aoZ0TNd95gH8Cm5y95MpYT91os1JDoIAEACAAlACrjmmkcV2w2lf53kDtHjdnen6MCU+c+S/UiZnbNdXu1e8/wBP8lZwU7WX2QBc3J4knpKsqKXQ+WsunY9yez1XTI2GG4JPP+bjJHnHJv3jv7FjZkV195jePg339yPLz8DeVGiTIIjLUynLcxgzJ4AOd/JKxzZWT4a4/mU7OyYY9bsvn+C+nMVHHPLIdH/aoIhPW+RACAQ14PoTJIA6U8k0+Ta7u0cEhdnwi9Q5lvE7EssXFa+FeXj/AIGKDQmlaMw956XOt8tklLPufTSK0OxMWK57fzf8aPV+h1If1ZHoc7+a8rOuXj+h7fY+I/u/qzMwbBhTXayR5jOew+xselpAFvQs7r3bzklvzRviYaxtqEm4+T8PkbNYDpR+uya+IMb5sDR3ucVUwl7n4kzNfvpFfJsTG/VRS7eKRH/DD39zSP4kvlPVbGcRbsQ3a9/zdJ68vwYl8HrIYzuiKiVAnDZqs/SsHt/KUvlfCYxi/ER0KpBXBAAgAQBz7rVw3kcTkNubKGyDtyd7wVXxZcVa9CTlR1Z8xQTAsWfqKqrT1MfnxxuHsFwPzjuSOcuSY9hPm0XGpxRIQBKANfi+MRU7byOsTuaPGPoH4raqidr1FCuTmVY8d2P8PFldY9pPLUXb4kfmDiPtHj8FZoxIVc+rPk83tS3I93pHy/k0SbJhl4bhsk79mJpceJ4DrJ4LKy2Fa3JjGPjWXy4a1sfcE0Miis6Xwj+jyR2ce1Sbs+c+UeS/U+nxOxqqves95/oM7WgCwyHQEgWUkuSK91i1pdO2LyWNvb7Tv+gO9Wezq9QcvM+V7eucrVX4Jb/MUlQII16vcPbJM+RwvyQFh9p17Hs2SkO0LHGCivEudh48bLXOX3fqyxlFPrQQAIAEACAOetaVXymKTW3M2WfdaL+8lV8VarRIypbsYppgXLZ1G4UfD1LhkdmJh9HOf/AO9T82fSJQwodZHpr3/N0nry/BiMHrI7ndEVEqBOGzVZ+lYPb+QpfK+ExjF+IjoVSCuCABAAgCvtceAGalbUMF305N7cY3W2u4gHvTeHZwy4X4imXXxR4l4FHqoSxm1c4qKfEYXONmvPJuPU/IHvssMiHFWzfGnw2I6LUcsAgBT0j0xbFdkFnybi7e1v8AUVQxsFz96fJEPP7YjV7lXOXn4L+Sv6qpfI4ve4ucd5KsRgorUUfLWWzslxTe2eS6ZjLo7ok+ez5Lxx/8negHcOtJZGbGvlHmyzgdkzv9+z3Y/qyxKGijhYGRtDWjgPxPEqNOyU3uTPq6aK6Y8Fa0jIXg1IQBWGncRFY4nymtI7rfgruA90o+M7ai1lN+aQvJwkjLoHiQiqCxxs2UBtz5w8X4kdqSz6nOva8Cz2Lkqq/hl0ly/HwLMUM+wBAAgAQB5VdQ2ON0jzZrGlxPU0XK6lt6RxvS2ct4hVmaaSV3jSPc8+lxJt71djHhSSIcpcTbPikpnyyNjjBc97g1rRxJyCG0ltnIpt6R0Dh1bS4dSx0+2HOjbzgzMlxzcTbIXPSpqotvk5a/Mcsz8bFjwuW35LmJmnOIsxDkwWuY2IuIzFztWGeWXiqhj4fst7ZEy+2XbyhHS9RZGBQ+aT7R/BN+ziIPPu8/0Rn6P07KSpZOwEll+aTkbi2+1+Kytx1ZHhNqO1La5cTSf6Fn4bprBJk+8R+1m37w3dql2YFke7zL1HbWPZyn7r9egxxSBwBaQ4HcQQR3hJNNPTK0ZRktxe0fa4egQBEkYc0tcAQQQQdxByIQBzvp/oo6gqLAEwSXMTviwnpF+0KxRd7SPqSMin2cvQV1uLnQur7StlZSAvcBNEAJQTbdufnwNu+6kX0uE9Lo+hXpvUobb6dTUaU6XGS8UBIj3F+4u9HQPiqOLhKPvT6+XkfOdo9ruzddPKPi/P8AwKKoEE+4YnOcGtBc45ADMnsXG0ltnqEJTfDFbY/6N6HNZaSoAc/eI97W+nzj7lIyc5y92vp5n1PZ/Y8a9WXc35eC/kblOLxKABAEIAWNOsHM0QkYLvivcDiw7+7f3p/Bv4JcL6P6kbtnDd1ftI9Y/QrZWj48AgB0wDTYtAZUXIG6Qb/aHH0qZkYG/er/ACPosLtvhXBf+f8AI60ddHKLxva8dR+I3hTJ1yg9SWj6Kq+u1bhJMyF4NQQBW2t/STYi+hxXdJLnJs57LODTbi74Ap3DpcnxsRzL4wjw7KqpcDldvGwOvf3Kqq2yDZnVQ6cxgwzDGQnabcv8/iPR0LRVonW5ts+j0vQzVoJggAQAIAEAZuG4tNAbxPLereD6WnJZWUws7yGcfLuoe65a+g5YTp0x1hO3YPntuW928e9TLezpLnB7PoMbt2EuVy16roNdJWRyt2o3teOlpv39CQnCUHqS0XKrq7VuDT+RkLwaGBjeERVULoZm7THd4PBzTwIXqE3B7R5nBTWmUJpboPUUUnimSJxsyVo7g4eS73KvTfG3kuvkSMip085dPM98Fw7kQSSdtwsbHK2+3WnYwS5s+dycyVnux5R+psV7ETLwzDpJ3hkbbnieAHSTwCzttjXHikMY+NZfPgrRZ2j+j0dM3LnSEc55+A6AoeRkyufp5H2OD2fXix5c5eL/AINwligQgCUACAIQAIARdKtETcy04uDm6McOtv8AJVcXNWuCz8z5rtLsh7dtC+a/gSnCxscj0KofONNPTIXTh9RyFpu0kHpBsfcuNJ9T1GcovcXozmY3UDITSfeKyePU/uoZWdkLpNkux2oO+aT7y4ser+1HXn5L++zXvcSS4m7jvJzJ9J4rZJLkhWU5Se5PZC6eSWMJNgCSeAzK42l1PSi5PSGLDtDpnjaktCzpfv8Au8O1JW51ceUebK2P2NfZzn7q9ev5Cpp5VRU8rIqSblCGkyv5rgHEjZaLCwsAb794RTfZNbkteQ3PszHraSbk/H/iFI4nKf1ju9a8TBY1K+6jYYFjBFRGJ3uMJcA/dcNORINuG/sXJTmovh6nFhY8n7y18i0p9DmyN26Sdkrd4FwcvWbkl4doaerI6OXdhPW6Zb+f8i3W0EkLtmRjmHrHwO4p6FkZrcXsiXY9tL1ZFoxloZDPq+q9iqLOEjSO1uY/FIdoQ4q9+RZ7Du4L3DzX0LLUQ+vBACfpxh1VLYx86Ifq2+NfpI8pUcG2mHe5PzIPbGNlW9znHyXX/JX72EGxBB6DkrCafQ+WlFxemjYYHg0lTJssFmjxnnc0fiepY33xqjtjWHhWZU+GPTxfkWjhGFR08exGPS473HpJUG66VstyPtMXFrx4cEF+PmZyyGQQBCAJQAIAhAEoAEAanF9HYKjN7bP89uR7eB7UxTlWVdHy8hHK7OoyOclz811E/EdBpm5xObIOg813vyPeqVfaEH3uRBv7CujzrfF+jNDU4TPH48Ug9k27xkm43Vy6SRLsw76+9B/kYjmEbwR6VommYOLXVENaTuF0HEm+hm0uETyeJE89diB3nJZTvrj1khmvDvs7sH+Qw4boJI7OZ4YPNbzj37h70nZ2jFdxbKuP2FZLna9ei5v+BxwrBIaceDZnxcc3Ht4dim25FlveZfxsKnHXuLn5+Jh6b4VJVUMsMWztvAttGwycDmexcpmoTTZvbFyg0ipPyUV/+h+8P9KofbK/Un/Y7CfyUV/+h+8P9KPtlfqH2OYfkor/APQ/eH+lH2yv1D7HMdtV+h9RQyTun5O0jYw3YdteKXE3yHnBK5N0bEuEaxqZV72PlTTMkbsvaHNPAi6WjKUXuL0b2VwsXDNbQo4voKw3NO7YPmOuR2O3j3qjV2i1ysW/UhZXYUJc6Xr0fT8+v1F2nw2elqI3yRuAa8EuGbbXz5wy3XTkra7q3GL8CTXjZGJdGc4vSfXqtf8AotW6gH2wAoAAUAYddhsMwtIxjus7+wjMLSFs4d16F7sam5asimelBRRwsDI2hrRw6esneSuWWSsfFJnummumPBBaRkXXg1AFAASgCLoDYEoALoAjaCA2TdABdABdABtDpQc2F+CDp8OjbxDe0Bd2zy4x8UAhaPJb3BHE/MOCPkfYcOkLh3aC/BB0klAEXQAXQAbQ6UHNk3QdILggNhtDpQGyboA+SR1IOchZ0lHKVlNTyOc2F7ZHEBxbtubazS4Z8d3WvceSbEMr37oVyeovfjrZpsTndSurIqZzuTbAx9tou5NznbJsSSRkV6XPWxW2UqHZCpvWk+u9G7oMKpoJoHRzOa97TzdsuE2QJJDid2/K29eW20NV01Vzi4yab8N74vzF/Q3Dy+OCR1OX84HljUOHiu38ltZ2tutmvUmJ4VTkoycd8+vF+2z4x/HfrrpmvdamexjWAOLXi55a5AsLXG8rsY8tHMjJftnYm/d0teD8/QzsVr5GYi6oiJdFHBE6Rg8qN5sXAdIyK4kuHRrdbOOS7I80km16M2+hMxNBtC7jtzEXvnz3W39i8z7wzgybx+Jc+v1YvwUcb8NdWOlf9J2XP5XlHAh4OTdkG1uFrL1t8WhONcJYzucnxdd7fX5dD5ljknq3F0Jmd9FhcW8qYdlzm5nIjf0IWkjklKy3nHfup9dExB89JRtEgle0y7UEjzGZC02Nng57PWeKOSbBKVlVaT2+e4t63+PoY9bLekZE1soc2uax0L5L22mu8G2UHxeu66uv4Gdsv+korffSab9Om/IzcXojDQVLuRMBPJ2ImdLezutx2be+64nto3trcKJvh4en3t/uGH0HKVj4Qx9MBA8PjfK55ft5Nc3MjmnO4KG+Wwqr4rnWk48uabb3vy5voRh1e6c0sEhI+jco+ozP6jmsuRvBzPchrW2crtdvBXL7u3L8Ohi4JjAdWCR7n7NWZI3sIcAwEgQ2duzGWRXXHl8jOjI3dxSb1Paa8vLn/BtcOwaJtdUgNcRAyJ8beUebOs4+dnm0ZFeXLkMV48FfNLfupNc31/MwYKON+GurHSv+k7Ln8ryjgQ8HJuyDa3VZd372jKNcZYzucnxdd7fX5dDyr5S+ofJLBJNs0sD3Bkhj2CW3c6wcL+jghdDlj4rHKcW/dT5PWv1MvDw9pw4Ok5S8dSdoEkEENLRc77Xsh65nuviXsU5b5SPPQ7Di9kEjqcuzB5Y1DuB38ltdW6yJM5h1OSjJw/Hif02Y9Wzk3PqH7UsfLlwq4ZjtsG14hicbZbrALq8jOacW7HtrfeUua59NDVpm4iKGxI+tQbvXCziUs1+7H/UvqKVTXywmucS4wSyzRcTsSNF2HqB2iOxaaT0TJWzrdrfdba+T8Pz2bfC6Zs1UI5NpzDQU5I2nDO4N7tIK8vkhquCsu4JdOCPizX0NAwYfVyja5Rjp2NdtvNmg2AsTbt3rrfvJGEKorHsnz2trqw0qr9ttPCJHs5OnEpLQ4kyFo5Np2Qbbnd6IrxDLs4lGtNrUd8t9dcuhk40Iqimp6oBwkllhY8h7gN+y9uyDYcetC2m0e7+C2qFq6tpPm/xMjEcJb9LFNHtNY6jl2RtONnF9wbkk71xPls0soXtlVHpwvxfXZ44PXuq5aVhJ+rRufMN3hBzGA9xPauta2eKLXfKEf7Vz+fQxdD8PL2QyOpy7nX5Y1Dhudv5La4W3WXZMzwqnKMZOO/Xif02b7WLGDROcQLtcC02zB6QeC8V9RztJL2DfkYur6FrqFxLWkvLtokAl2XlHj2rs+pn2bFOhtrr19TTatmA1k1wDsAht/JG0cm9A9C9WdBTsvndLfh0/MWsGkImhAJA5SLIH7QWjRPok1OC34r6lh6OMBwqS4Bu2cnrPOzPSsZd4u4qTxH+JjaGNBkzF70cQN88ruy9C7P8Acywecuf9i/c2er4fUGes/wCYrzZ3hjs3+nj+P1EzEYW/2xyeyNgyAllhsk9JbuJWi7hLsivtvDrlvp4E6fm1c62XMZuy4Ir6B2k2r3ryRsNKIWtwmAtaGlpBBAAI2t9iN11yPeN8uKjiRaRg1TAMHhIAuZ9om2ZOy7MnietdXeMbEvsUX/3fszAw15dSVlyT4OLfn5ZXprmhemTdVu34L6j1pCLYhREZEmQE8bWGV+hYx7rLOTyyavxNPWMAkxYgAHk48x1g3717XSIrZynkfJGx0pYBhLLACzYCOo83MdC8w7xvmrWHy9DPwsf3jV+pB/GuPuo2q/qrPlH9xKroG/2xyey3kzICWWGyT0lu4laLukuyK+28OuW+ngOlA0f2nU5fqYf4lm+6ipX/AFU/kv3FfR8eEpxwbJWADgBZuQHBe5eP4E/G70F6z/YXMCkIqIQCQOVZlfLxhwXuXRk/Hk/aQW/FG3xCJv8AbOxYbBlBLLc0k53LdxK8ruDlqX23h8N9B10yHgof2qD5ws4FXO7sf9UfqameMGjxG4B+sSHdx5ma74oWkl7C7/U/2MvR8fXG/sEP4Lj6fia4/wAf/YjCpB/dlZ/uz/MvT7yMYf0tnzl9TM0KHhqo8bU47BFuXJ9EaYPxLP8Ab9DURtH0dwtkMUyHAc8bhwXrx/AWXw2v/L+4xzj+9Y/2Z/zrx90fl/Vx/wBL+piaKxgVVfYAeFbuHrldl0RlhpK275/yV5hEhE8IBIHKsyBy8YcFs+jIdMmrIrfivqf/2Q=="/>
          <p:cNvSpPr>
            <a:spLocks noChangeAspect="1" noChangeArrowheads="1"/>
          </p:cNvSpPr>
          <p:nvPr userDrawn="1"/>
        </p:nvSpPr>
        <p:spPr bwMode="auto">
          <a:xfrm>
            <a:off x="155575" y="-693737"/>
            <a:ext cx="2857501" cy="1457325"/>
          </a:xfrm>
          <a:prstGeom prst="rect">
            <a:avLst/>
          </a:prstGeom>
          <a:noFill/>
          <a:ln w="9525">
            <a:noFill/>
            <a:miter lim="800000"/>
            <a:headEnd/>
            <a:tailEnd/>
          </a:ln>
        </p:spPr>
        <p:txBody>
          <a:bodyPr lIns="91431" tIns="45715" rIns="91431" bIns="45715"/>
          <a:lstStyle/>
          <a:p>
            <a:pPr>
              <a:defRPr/>
            </a:pPr>
            <a:endParaRPr lang="en-US">
              <a:ea typeface="Geneva" pitchFamily="-65" charset="-128"/>
              <a:cs typeface="+mn-cs"/>
            </a:endParaRPr>
          </a:p>
        </p:txBody>
      </p:sp>
      <p:pic>
        <p:nvPicPr>
          <p:cNvPr id="42" name="Picture 41" descr="OOI_Logo-white-brtblue.eps"/>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6046738" y="457203"/>
            <a:ext cx="3916990" cy="1960560"/>
          </a:xfrm>
          <a:prstGeom prst="rect">
            <a:avLst/>
          </a:prstGeom>
          <a:noFill/>
          <a:ln>
            <a:noFill/>
          </a:ln>
          <a:effectLst>
            <a:outerShdw blurRad="63500" dist="50800" dir="2700000" algn="tl"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p:cNvPicPr>
            <a:picLocks noChangeAspect="1" noChangeArrowheads="1"/>
          </p:cNvPicPr>
          <p:nvPr userDrawn="1"/>
        </p:nvPicPr>
        <p:blipFill>
          <a:blip r:embed="rId22">
            <a:extLst>
              <a:ext uri="{28A0092B-C50C-407E-A947-70E740481C1C}">
                <a14:useLocalDpi xmlns:a14="http://schemas.microsoft.com/office/drawing/2010/main" val="0"/>
              </a:ext>
            </a:extLst>
          </a:blip>
          <a:srcRect l="16046" r="17479"/>
          <a:stretch>
            <a:fillRect/>
          </a:stretch>
        </p:blipFill>
        <p:spPr bwMode="auto">
          <a:xfrm>
            <a:off x="36804601" y="30479998"/>
            <a:ext cx="2828927" cy="109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Raytheon_Logo_HiRes_120606_2.jp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2842198" y="30632404"/>
            <a:ext cx="2976565"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111"/>
          <p:cNvSpPr>
            <a:spLocks noChangeShapeType="1"/>
          </p:cNvSpPr>
          <p:nvPr userDrawn="1"/>
        </p:nvSpPr>
        <p:spPr bwMode="auto">
          <a:xfrm flipH="1" flipV="1">
            <a:off x="0" y="29995350"/>
            <a:ext cx="40233600" cy="0"/>
          </a:xfrm>
          <a:prstGeom prst="line">
            <a:avLst/>
          </a:prstGeom>
          <a:noFill/>
          <a:ln w="76200">
            <a:solidFill>
              <a:srgbClr val="2B7098"/>
            </a:solidFill>
            <a:round/>
            <a:headEnd/>
            <a:tailEnd/>
          </a:ln>
          <a:effectLst/>
        </p:spPr>
        <p:txBody>
          <a:bodyPr lIns="91431" tIns="45715" rIns="91431" bIns="45715"/>
          <a:lstStyle/>
          <a:p>
            <a:pPr>
              <a:defRPr/>
            </a:pPr>
            <a:endParaRPr lang="en-US">
              <a:ea typeface="Geneva" pitchFamily="-65" charset="-128"/>
              <a:cs typeface="+mn-cs"/>
            </a:endParaRPr>
          </a:p>
        </p:txBody>
      </p:sp>
    </p:spTree>
    <p:extLst>
      <p:ext uri="{BB962C8B-B14F-4D97-AF65-F5344CB8AC3E}">
        <p14:creationId xmlns:p14="http://schemas.microsoft.com/office/powerpoint/2010/main" val="255730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6749" rtl="0" eaLnBrk="1" latinLnBrk="0" hangingPunct="1">
        <a:spcBef>
          <a:spcPct val="0"/>
        </a:spcBef>
        <a:buNone/>
        <a:defRPr sz="19900" kern="1200">
          <a:solidFill>
            <a:schemeClr val="tx1"/>
          </a:solidFill>
          <a:latin typeface="+mj-lt"/>
          <a:ea typeface="+mj-ea"/>
          <a:cs typeface="+mj-cs"/>
        </a:defRPr>
      </a:lvl1pPr>
    </p:titleStyle>
    <p:bodyStyle>
      <a:lvl1pPr marL="1557562" indent="-1557562" algn="l" defTabSz="2076749" rtl="0" eaLnBrk="1" latinLnBrk="0" hangingPunct="1">
        <a:spcBef>
          <a:spcPct val="20000"/>
        </a:spcBef>
        <a:buFont typeface="Arial"/>
        <a:buChar char="•"/>
        <a:defRPr sz="14400" kern="1200">
          <a:solidFill>
            <a:schemeClr val="tx1"/>
          </a:solidFill>
          <a:latin typeface="+mn-lt"/>
          <a:ea typeface="+mn-ea"/>
          <a:cs typeface="+mn-cs"/>
        </a:defRPr>
      </a:lvl1pPr>
      <a:lvl2pPr marL="3374721" indent="-1297968" algn="l" defTabSz="2076749" rtl="0" eaLnBrk="1" latinLnBrk="0" hangingPunct="1">
        <a:spcBef>
          <a:spcPct val="20000"/>
        </a:spcBef>
        <a:buFont typeface="Arial"/>
        <a:buChar char="–"/>
        <a:defRPr sz="12600" kern="1200">
          <a:solidFill>
            <a:schemeClr val="tx1"/>
          </a:solidFill>
          <a:latin typeface="+mn-lt"/>
          <a:ea typeface="+mn-ea"/>
          <a:cs typeface="+mn-cs"/>
        </a:defRPr>
      </a:lvl2pPr>
      <a:lvl3pPr marL="5191876" indent="-1038374" algn="l" defTabSz="2076749" rtl="0" eaLnBrk="1" latinLnBrk="0" hangingPunct="1">
        <a:spcBef>
          <a:spcPct val="20000"/>
        </a:spcBef>
        <a:buFont typeface="Arial"/>
        <a:buChar char="•"/>
        <a:defRPr sz="10800" kern="1200">
          <a:solidFill>
            <a:schemeClr val="tx1"/>
          </a:solidFill>
          <a:latin typeface="+mn-lt"/>
          <a:ea typeface="+mn-ea"/>
          <a:cs typeface="+mn-cs"/>
        </a:defRPr>
      </a:lvl3pPr>
      <a:lvl4pPr marL="7268629" indent="-1038374" algn="l" defTabSz="2076749" rtl="0" eaLnBrk="1" latinLnBrk="0" hangingPunct="1">
        <a:spcBef>
          <a:spcPct val="20000"/>
        </a:spcBef>
        <a:buFont typeface="Arial"/>
        <a:buChar char="–"/>
        <a:defRPr sz="9000" kern="1200">
          <a:solidFill>
            <a:schemeClr val="tx1"/>
          </a:solidFill>
          <a:latin typeface="+mn-lt"/>
          <a:ea typeface="+mn-ea"/>
          <a:cs typeface="+mn-cs"/>
        </a:defRPr>
      </a:lvl4pPr>
      <a:lvl5pPr marL="9345378" indent="-1038374" algn="l" defTabSz="2076749" rtl="0" eaLnBrk="1" latinLnBrk="0" hangingPunct="1">
        <a:spcBef>
          <a:spcPct val="20000"/>
        </a:spcBef>
        <a:buFont typeface="Arial"/>
        <a:buChar char="»"/>
        <a:defRPr sz="9000" kern="1200">
          <a:solidFill>
            <a:schemeClr val="tx1"/>
          </a:solidFill>
          <a:latin typeface="+mn-lt"/>
          <a:ea typeface="+mn-ea"/>
          <a:cs typeface="+mn-cs"/>
        </a:defRPr>
      </a:lvl5pPr>
      <a:lvl6pPr marL="11422127" indent="-1038374" algn="l" defTabSz="2076749" rtl="0" eaLnBrk="1" latinLnBrk="0" hangingPunct="1">
        <a:spcBef>
          <a:spcPct val="20000"/>
        </a:spcBef>
        <a:buFont typeface="Arial"/>
        <a:buChar char="•"/>
        <a:defRPr sz="9000" kern="1200">
          <a:solidFill>
            <a:schemeClr val="tx1"/>
          </a:solidFill>
          <a:latin typeface="+mn-lt"/>
          <a:ea typeface="+mn-ea"/>
          <a:cs typeface="+mn-cs"/>
        </a:defRPr>
      </a:lvl6pPr>
      <a:lvl7pPr marL="13498880" indent="-1038374" algn="l" defTabSz="2076749" rtl="0" eaLnBrk="1" latinLnBrk="0" hangingPunct="1">
        <a:spcBef>
          <a:spcPct val="20000"/>
        </a:spcBef>
        <a:buFont typeface="Arial"/>
        <a:buChar char="•"/>
        <a:defRPr sz="9000" kern="1200">
          <a:solidFill>
            <a:schemeClr val="tx1"/>
          </a:solidFill>
          <a:latin typeface="+mn-lt"/>
          <a:ea typeface="+mn-ea"/>
          <a:cs typeface="+mn-cs"/>
        </a:defRPr>
      </a:lvl7pPr>
      <a:lvl8pPr marL="15575629" indent="-1038374" algn="l" defTabSz="2076749" rtl="0" eaLnBrk="1" latinLnBrk="0" hangingPunct="1">
        <a:spcBef>
          <a:spcPct val="20000"/>
        </a:spcBef>
        <a:buFont typeface="Arial"/>
        <a:buChar char="•"/>
        <a:defRPr sz="9000" kern="1200">
          <a:solidFill>
            <a:schemeClr val="tx1"/>
          </a:solidFill>
          <a:latin typeface="+mn-lt"/>
          <a:ea typeface="+mn-ea"/>
          <a:cs typeface="+mn-cs"/>
        </a:defRPr>
      </a:lvl8pPr>
      <a:lvl9pPr marL="17652382" indent="-1038374" algn="l" defTabSz="2076749" rtl="0" eaLnBrk="1" latinLnBrk="0" hangingPunct="1">
        <a:spcBef>
          <a:spcPct val="20000"/>
        </a:spcBef>
        <a:buFont typeface="Arial"/>
        <a:buChar char="•"/>
        <a:defRPr sz="9000" kern="1200">
          <a:solidFill>
            <a:schemeClr val="tx1"/>
          </a:solidFill>
          <a:latin typeface="+mn-lt"/>
          <a:ea typeface="+mn-ea"/>
          <a:cs typeface="+mn-cs"/>
        </a:defRPr>
      </a:lvl9pPr>
    </p:bodyStyle>
    <p:otherStyle>
      <a:defPPr>
        <a:defRPr lang="en-US"/>
      </a:defPPr>
      <a:lvl1pPr marL="0" algn="l" defTabSz="2076749" rtl="0" eaLnBrk="1" latinLnBrk="0" hangingPunct="1">
        <a:defRPr sz="8100" kern="1200">
          <a:solidFill>
            <a:schemeClr val="tx1"/>
          </a:solidFill>
          <a:latin typeface="+mn-lt"/>
          <a:ea typeface="+mn-ea"/>
          <a:cs typeface="+mn-cs"/>
        </a:defRPr>
      </a:lvl1pPr>
      <a:lvl2pPr marL="2076749" algn="l" defTabSz="2076749" rtl="0" eaLnBrk="1" latinLnBrk="0" hangingPunct="1">
        <a:defRPr sz="8100" kern="1200">
          <a:solidFill>
            <a:schemeClr val="tx1"/>
          </a:solidFill>
          <a:latin typeface="+mn-lt"/>
          <a:ea typeface="+mn-ea"/>
          <a:cs typeface="+mn-cs"/>
        </a:defRPr>
      </a:lvl2pPr>
      <a:lvl3pPr marL="4153502" algn="l" defTabSz="2076749" rtl="0" eaLnBrk="1" latinLnBrk="0" hangingPunct="1">
        <a:defRPr sz="8100" kern="1200">
          <a:solidFill>
            <a:schemeClr val="tx1"/>
          </a:solidFill>
          <a:latin typeface="+mn-lt"/>
          <a:ea typeface="+mn-ea"/>
          <a:cs typeface="+mn-cs"/>
        </a:defRPr>
      </a:lvl3pPr>
      <a:lvl4pPr marL="6230251" algn="l" defTabSz="2076749" rtl="0" eaLnBrk="1" latinLnBrk="0" hangingPunct="1">
        <a:defRPr sz="8100" kern="1200">
          <a:solidFill>
            <a:schemeClr val="tx1"/>
          </a:solidFill>
          <a:latin typeface="+mn-lt"/>
          <a:ea typeface="+mn-ea"/>
          <a:cs typeface="+mn-cs"/>
        </a:defRPr>
      </a:lvl4pPr>
      <a:lvl5pPr marL="8307004" algn="l" defTabSz="2076749" rtl="0" eaLnBrk="1" latinLnBrk="0" hangingPunct="1">
        <a:defRPr sz="8100" kern="1200">
          <a:solidFill>
            <a:schemeClr val="tx1"/>
          </a:solidFill>
          <a:latin typeface="+mn-lt"/>
          <a:ea typeface="+mn-ea"/>
          <a:cs typeface="+mn-cs"/>
        </a:defRPr>
      </a:lvl5pPr>
      <a:lvl6pPr marL="10383752" algn="l" defTabSz="2076749" rtl="0" eaLnBrk="1" latinLnBrk="0" hangingPunct="1">
        <a:defRPr sz="8100" kern="1200">
          <a:solidFill>
            <a:schemeClr val="tx1"/>
          </a:solidFill>
          <a:latin typeface="+mn-lt"/>
          <a:ea typeface="+mn-ea"/>
          <a:cs typeface="+mn-cs"/>
        </a:defRPr>
      </a:lvl6pPr>
      <a:lvl7pPr marL="12460506" algn="l" defTabSz="2076749" rtl="0" eaLnBrk="1" latinLnBrk="0" hangingPunct="1">
        <a:defRPr sz="8100" kern="1200">
          <a:solidFill>
            <a:schemeClr val="tx1"/>
          </a:solidFill>
          <a:latin typeface="+mn-lt"/>
          <a:ea typeface="+mn-ea"/>
          <a:cs typeface="+mn-cs"/>
        </a:defRPr>
      </a:lvl7pPr>
      <a:lvl8pPr marL="14537254" algn="l" defTabSz="2076749" rtl="0" eaLnBrk="1" latinLnBrk="0" hangingPunct="1">
        <a:defRPr sz="8100" kern="1200">
          <a:solidFill>
            <a:schemeClr val="tx1"/>
          </a:solidFill>
          <a:latin typeface="+mn-lt"/>
          <a:ea typeface="+mn-ea"/>
          <a:cs typeface="+mn-cs"/>
        </a:defRPr>
      </a:lvl8pPr>
      <a:lvl9pPr marL="16614008" algn="l" defTabSz="2076749"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29.png"/><Relationship Id="rId21" Type="http://schemas.openxmlformats.org/officeDocument/2006/relationships/image" Target="../media/image30.png"/><Relationship Id="rId22" Type="http://schemas.openxmlformats.org/officeDocument/2006/relationships/image" Target="../media/image31.png"/><Relationship Id="rId23" Type="http://schemas.openxmlformats.org/officeDocument/2006/relationships/image" Target="../media/image32.png"/><Relationship Id="rId24" Type="http://schemas.openxmlformats.org/officeDocument/2006/relationships/image" Target="../media/image33.png"/><Relationship Id="rId25" Type="http://schemas.openxmlformats.org/officeDocument/2006/relationships/image" Target="../media/image34.png"/><Relationship Id="rId26" Type="http://schemas.openxmlformats.org/officeDocument/2006/relationships/image" Target="../media/image35.png"/><Relationship Id="rId27" Type="http://schemas.openxmlformats.org/officeDocument/2006/relationships/image" Target="../media/image36.png"/><Relationship Id="rId28" Type="http://schemas.openxmlformats.org/officeDocument/2006/relationships/image" Target="../media/image37.png"/><Relationship Id="rId29"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30" Type="http://schemas.openxmlformats.org/officeDocument/2006/relationships/image" Target="../media/image39.png"/><Relationship Id="rId31" Type="http://schemas.openxmlformats.org/officeDocument/2006/relationships/image" Target="../media/image40.png"/><Relationship Id="rId32" Type="http://schemas.openxmlformats.org/officeDocument/2006/relationships/image" Target="../media/image41.png"/><Relationship Id="rId9" Type="http://schemas.openxmlformats.org/officeDocument/2006/relationships/image" Target="../media/image18.jpg"/><Relationship Id="rId6" Type="http://schemas.openxmlformats.org/officeDocument/2006/relationships/image" Target="../media/image15.jpg"/><Relationship Id="rId7" Type="http://schemas.openxmlformats.org/officeDocument/2006/relationships/image" Target="../media/image16.png"/><Relationship Id="rId8" Type="http://schemas.openxmlformats.org/officeDocument/2006/relationships/image" Target="../media/image17.png"/><Relationship Id="rId33" Type="http://schemas.openxmlformats.org/officeDocument/2006/relationships/diagramData" Target="../diagrams/data1.xml"/><Relationship Id="rId34" Type="http://schemas.openxmlformats.org/officeDocument/2006/relationships/diagramLayout" Target="../diagrams/layout1.xml"/><Relationship Id="rId35" Type="http://schemas.openxmlformats.org/officeDocument/2006/relationships/diagramQuickStyle" Target="../diagrams/quickStyle1.xml"/><Relationship Id="rId36" Type="http://schemas.openxmlformats.org/officeDocument/2006/relationships/diagramColors" Target="../diagrams/colors1.xml"/><Relationship Id="rId10" Type="http://schemas.openxmlformats.org/officeDocument/2006/relationships/image" Target="../media/image19.jpg"/><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6" Type="http://schemas.openxmlformats.org/officeDocument/2006/relationships/image" Target="../media/image25.png"/><Relationship Id="rId17" Type="http://schemas.openxmlformats.org/officeDocument/2006/relationships/image" Target="../media/image26.png"/><Relationship Id="rId18" Type="http://schemas.openxmlformats.org/officeDocument/2006/relationships/image" Target="../media/image27.png"/><Relationship Id="rId19" Type="http://schemas.openxmlformats.org/officeDocument/2006/relationships/image" Target="../media/image28.png"/><Relationship Id="rId37" Type="http://schemas.microsoft.com/office/2007/relationships/diagramDrawing" Target="../diagrams/drawing1.xml"/><Relationship Id="rId38" Type="http://schemas.openxmlformats.org/officeDocument/2006/relationships/image" Target="../media/image42.png"/><Relationship Id="rId39" Type="http://schemas.openxmlformats.org/officeDocument/2006/relationships/image" Target="../media/image43.png"/><Relationship Id="rId40" Type="http://schemas.openxmlformats.org/officeDocument/2006/relationships/image" Target="../media/image44.png"/><Relationship Id="rId41" Type="http://schemas.openxmlformats.org/officeDocument/2006/relationships/image" Target="../media/image45.png"/><Relationship Id="rId42" Type="http://schemas.openxmlformats.org/officeDocument/2006/relationships/image" Target="../media/image46.png"/><Relationship Id="rId43"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05416" y="12573000"/>
            <a:ext cx="12526384" cy="10538790"/>
          </a:xfrm>
          <a:prstGeom prst="rect">
            <a:avLst/>
          </a:prstGeom>
          <a:solidFill>
            <a:srgbClr val="094D82">
              <a:alpha val="15000"/>
            </a:srgb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TextBox 185"/>
          <p:cNvSpPr txBox="1"/>
          <p:nvPr/>
        </p:nvSpPr>
        <p:spPr>
          <a:xfrm>
            <a:off x="275216" y="2963079"/>
            <a:ext cx="12297784" cy="22067561"/>
          </a:xfrm>
          <a:prstGeom prst="rect">
            <a:avLst/>
          </a:prstGeom>
          <a:noFill/>
        </p:spPr>
        <p:txBody>
          <a:bodyPr wrap="square" lIns="91431" tIns="45715" rIns="91431" bIns="45715" rtlCol="0">
            <a:spAutoFit/>
          </a:bodyPr>
          <a:lstStyle/>
          <a:p>
            <a:pPr algn="just"/>
            <a:r>
              <a:rPr lang="en-US" sz="3200" b="1" dirty="0" smtClean="0"/>
              <a:t>Summary</a:t>
            </a:r>
          </a:p>
          <a:p>
            <a:r>
              <a:rPr lang="en-US" sz="2600" dirty="0"/>
              <a:t>Data from Ocean Observing Systems can be used to provide rich opportunities for students to learn about ocean processes much as scientists do, provided students are able to interact with and visualize data in meaningful ways. </a:t>
            </a:r>
            <a:r>
              <a:rPr lang="en-US" sz="2600" dirty="0" smtClean="0"/>
              <a:t> As </a:t>
            </a:r>
            <a:r>
              <a:rPr lang="en-US" sz="2600" dirty="0"/>
              <a:t>part of the Ocean Observatories Initiative (OOI), we have developed an Educational Visualization (EV) framework that provides a platform for web developers to build interactive tools to support the ocean sciences community. </a:t>
            </a:r>
            <a:endParaRPr lang="en-US" sz="2600" dirty="0" smtClean="0"/>
          </a:p>
          <a:p>
            <a:endParaRPr lang="en-US" sz="2600" dirty="0"/>
          </a:p>
          <a:p>
            <a:r>
              <a:rPr lang="en-US" sz="2600" dirty="0" smtClean="0"/>
              <a:t>Developers </a:t>
            </a:r>
            <a:r>
              <a:rPr lang="en-US" sz="2600" dirty="0"/>
              <a:t>can use the framework to build new and exciting web-based tools. Educators can use these tools to generate custom interactive data visualizations, personalizing the data students use based on location or areas of interest. And students can interact with the visualization tools, at varying levels of complexity. </a:t>
            </a:r>
            <a:endParaRPr lang="en-US" sz="2600" dirty="0" smtClean="0"/>
          </a:p>
          <a:p>
            <a:endParaRPr lang="en-US" sz="2600" dirty="0" smtClean="0"/>
          </a:p>
          <a:p>
            <a:r>
              <a:rPr lang="en-US" sz="2600" dirty="0"/>
              <a:t>The Educational Visualization framework </a:t>
            </a:r>
            <a:r>
              <a:rPr lang="en-US" sz="2600" dirty="0" smtClean="0"/>
              <a:t>is </a:t>
            </a:r>
            <a:r>
              <a:rPr lang="en-US" sz="2600" dirty="0"/>
              <a:t>built using open-source </a:t>
            </a:r>
            <a:r>
              <a:rPr lang="en-US" sz="2600" dirty="0" smtClean="0"/>
              <a:t>JavaScript-based </a:t>
            </a:r>
            <a:r>
              <a:rPr lang="en-US" sz="2600" dirty="0"/>
              <a:t>libraries, including </a:t>
            </a:r>
            <a:r>
              <a:rPr lang="en-US" sz="2600" dirty="0" err="1" smtClean="0"/>
              <a:t>jQuery</a:t>
            </a:r>
            <a:r>
              <a:rPr lang="en-US" sz="2600" dirty="0"/>
              <a:t> </a:t>
            </a:r>
            <a:r>
              <a:rPr lang="en-US" sz="2600" dirty="0" smtClean="0"/>
              <a:t>(which </a:t>
            </a:r>
            <a:r>
              <a:rPr lang="en-US" sz="2600" dirty="0"/>
              <a:t>provides the core functionality for data requests, layout arrangement, and </a:t>
            </a:r>
            <a:r>
              <a:rPr lang="en-US" sz="2600" dirty="0" smtClean="0"/>
              <a:t>styling) </a:t>
            </a:r>
            <a:r>
              <a:rPr lang="en-US" sz="2600" dirty="0"/>
              <a:t>and </a:t>
            </a:r>
            <a:r>
              <a:rPr lang="en-US" sz="2600" dirty="0" smtClean="0"/>
              <a:t>D3</a:t>
            </a:r>
            <a:r>
              <a:rPr lang="en-US" sz="2600" dirty="0"/>
              <a:t> </a:t>
            </a:r>
            <a:r>
              <a:rPr lang="en-US" sz="2600" dirty="0" smtClean="0"/>
              <a:t>(which </a:t>
            </a:r>
            <a:r>
              <a:rPr lang="en-US" sz="2600" dirty="0"/>
              <a:t>provides the easy-to-use foundation for the interactive visualization </a:t>
            </a:r>
            <a:r>
              <a:rPr lang="en-US" sz="2600" dirty="0" smtClean="0"/>
              <a:t>elements). </a:t>
            </a:r>
            <a:r>
              <a:rPr lang="en-US" sz="2600" dirty="0"/>
              <a:t>The </a:t>
            </a:r>
            <a:r>
              <a:rPr lang="en-US" sz="2600" dirty="0" smtClean="0"/>
              <a:t>system </a:t>
            </a:r>
            <a:r>
              <a:rPr lang="en-US" sz="2600" dirty="0"/>
              <a:t>supports the latest web standards, including HTML5, CSS3, and SVG and can easily be extended as technology continues to evolve.</a:t>
            </a:r>
          </a:p>
          <a:p>
            <a:pPr algn="just"/>
            <a:endParaRPr lang="en-US" sz="2600" dirty="0" smtClean="0"/>
          </a:p>
          <a:p>
            <a:pPr algn="just"/>
            <a:r>
              <a:rPr lang="en-US" sz="3200" b="1" dirty="0" smtClean="0"/>
              <a:t>Design </a:t>
            </a:r>
            <a:r>
              <a:rPr lang="en-US" sz="3200" b="1" dirty="0"/>
              <a:t>and Development </a:t>
            </a:r>
            <a:r>
              <a:rPr lang="en-US" sz="3200" b="1" dirty="0" smtClean="0"/>
              <a:t>Process</a:t>
            </a:r>
            <a:endParaRPr lang="en-US" sz="3200" dirty="0" smtClean="0"/>
          </a:p>
          <a:p>
            <a:pPr marL="514350" indent="-514350" algn="just">
              <a:buFont typeface="+mj-lt"/>
              <a:buAutoNum type="arabicPeriod"/>
            </a:pPr>
            <a:r>
              <a:rPr lang="en-US" sz="2600" dirty="0"/>
              <a:t>Conceptual Design</a:t>
            </a:r>
          </a:p>
          <a:p>
            <a:pPr marL="514350" indent="-514350" algn="just">
              <a:buFont typeface="+mj-lt"/>
              <a:buAutoNum type="arabicPeriod"/>
            </a:pPr>
            <a:r>
              <a:rPr lang="en-US" sz="2600" dirty="0"/>
              <a:t>Prototyping &amp; Exploration</a:t>
            </a:r>
          </a:p>
          <a:p>
            <a:pPr marL="514350" indent="-514350" algn="just">
              <a:buFont typeface="+mj-lt"/>
              <a:buAutoNum type="arabicPeriod"/>
            </a:pPr>
            <a:r>
              <a:rPr lang="en-US" sz="2600" dirty="0"/>
              <a:t>Tool Development</a:t>
            </a:r>
          </a:p>
          <a:p>
            <a:pPr marL="514350" indent="-514350" algn="just">
              <a:buFont typeface="+mj-lt"/>
              <a:buAutoNum type="arabicPeriod"/>
            </a:pPr>
            <a:r>
              <a:rPr lang="en-US" sz="2600" dirty="0"/>
              <a:t>Testing and Feedback</a:t>
            </a:r>
          </a:p>
          <a:p>
            <a:pPr algn="just"/>
            <a:endParaRPr lang="en-US" sz="2600" dirty="0" smtClean="0"/>
          </a:p>
          <a:p>
            <a:r>
              <a:rPr lang="en-US" sz="3200" b="1" dirty="0" smtClean="0"/>
              <a:t>1. Design </a:t>
            </a:r>
            <a:r>
              <a:rPr lang="en-US" sz="3200" b="1" dirty="0" smtClean="0"/>
              <a:t>Process</a:t>
            </a:r>
            <a:endParaRPr lang="en-US" sz="3200" b="1" dirty="0"/>
          </a:p>
          <a:p>
            <a:r>
              <a:rPr lang="en-US" sz="2600" dirty="0" smtClean="0"/>
              <a:t>As part of the development process for</a:t>
            </a:r>
          </a:p>
          <a:p>
            <a:r>
              <a:rPr lang="en-US" sz="2600" dirty="0"/>
              <a:t>e</a:t>
            </a:r>
            <a:r>
              <a:rPr lang="en-US" sz="2600" dirty="0" smtClean="0"/>
              <a:t>ach tool, a “Design Specification” is created</a:t>
            </a:r>
          </a:p>
          <a:p>
            <a:r>
              <a:rPr lang="en-US" sz="2600" dirty="0" smtClean="0"/>
              <a:t>that includes each of the following components:</a:t>
            </a:r>
            <a:endParaRPr lang="en-US" sz="2600" dirty="0"/>
          </a:p>
          <a:p>
            <a:endParaRPr lang="en-US" sz="2600" b="1" dirty="0" smtClean="0"/>
          </a:p>
          <a:p>
            <a:pPr marL="457200" indent="-457200">
              <a:buFont typeface="Arial"/>
              <a:buChar char="•"/>
            </a:pPr>
            <a:r>
              <a:rPr lang="en-US" sz="2600" b="1" dirty="0" smtClean="0"/>
              <a:t>Educational Goals</a:t>
            </a:r>
            <a:r>
              <a:rPr lang="en-US" sz="2600" dirty="0"/>
              <a:t> – </a:t>
            </a:r>
            <a:r>
              <a:rPr lang="en-US" sz="2600" dirty="0" smtClean="0"/>
              <a:t>The </a:t>
            </a:r>
            <a:r>
              <a:rPr lang="en-US" sz="2600" dirty="0"/>
              <a:t>design team works </a:t>
            </a:r>
            <a:r>
              <a:rPr lang="en-US" sz="2600" dirty="0" smtClean="0"/>
              <a:t>with </a:t>
            </a:r>
            <a:br>
              <a:rPr lang="en-US" sz="2600" dirty="0" smtClean="0"/>
            </a:br>
            <a:r>
              <a:rPr lang="en-US" sz="2600" dirty="0" smtClean="0"/>
              <a:t>educators</a:t>
            </a:r>
            <a:r>
              <a:rPr lang="en-US" sz="2600" dirty="0"/>
              <a:t>, </a:t>
            </a:r>
            <a:r>
              <a:rPr lang="en-US" sz="2600" dirty="0" smtClean="0"/>
              <a:t>students and scientists </a:t>
            </a:r>
            <a:r>
              <a:rPr lang="en-US" sz="2600" dirty="0"/>
              <a:t>to </a:t>
            </a:r>
            <a:r>
              <a:rPr lang="en-US" sz="2600" dirty="0" smtClean="0"/>
              <a:t>identify data visualizations and tools that can serve </a:t>
            </a:r>
            <a:r>
              <a:rPr lang="en-US" sz="2600" dirty="0"/>
              <a:t>a unique educational purpose. </a:t>
            </a:r>
            <a:endParaRPr lang="en-US" sz="2600" dirty="0" smtClean="0"/>
          </a:p>
          <a:p>
            <a:pPr marL="457200" indent="-457200">
              <a:buFont typeface="Arial"/>
              <a:buChar char="•"/>
            </a:pPr>
            <a:r>
              <a:rPr lang="en-US" sz="2600" b="1" dirty="0" smtClean="0"/>
              <a:t>Data </a:t>
            </a:r>
            <a:r>
              <a:rPr lang="en-US" sz="2600" b="1" dirty="0"/>
              <a:t>and Data </a:t>
            </a:r>
            <a:r>
              <a:rPr lang="en-US" sz="2600" b="1" dirty="0" smtClean="0"/>
              <a:t>Sources</a:t>
            </a:r>
            <a:r>
              <a:rPr lang="en-US" sz="2600" dirty="0" smtClean="0"/>
              <a:t> – Appropriate data </a:t>
            </a:r>
            <a:r>
              <a:rPr lang="en-US" sz="2600" dirty="0"/>
              <a:t>that would be relevant to a </a:t>
            </a:r>
            <a:r>
              <a:rPr lang="en-US" sz="2600" dirty="0" smtClean="0"/>
              <a:t>tool is identified, along with available web services that make this data available.</a:t>
            </a:r>
          </a:p>
          <a:p>
            <a:pPr marL="457200" indent="-457200">
              <a:buFont typeface="Arial"/>
              <a:buChar char="•"/>
            </a:pPr>
            <a:r>
              <a:rPr lang="en-US" sz="2600" b="1" dirty="0" smtClean="0"/>
              <a:t>Configurable Properties</a:t>
            </a:r>
            <a:r>
              <a:rPr lang="en-US" sz="2600" dirty="0"/>
              <a:t> – </a:t>
            </a:r>
            <a:r>
              <a:rPr lang="en-US" sz="2600" dirty="0" smtClean="0"/>
              <a:t>Designers </a:t>
            </a:r>
            <a:r>
              <a:rPr lang="en-US" sz="2600" dirty="0"/>
              <a:t>consider the </a:t>
            </a:r>
            <a:r>
              <a:rPr lang="en-US" sz="2600" dirty="0" smtClean="0"/>
              <a:t>purpose of each tool and </a:t>
            </a:r>
            <a:r>
              <a:rPr lang="en-US" sz="2600" dirty="0"/>
              <a:t>determine how much control </a:t>
            </a:r>
            <a:r>
              <a:rPr lang="en-US" sz="2600" dirty="0" smtClean="0"/>
              <a:t>educators </a:t>
            </a:r>
            <a:r>
              <a:rPr lang="en-US" sz="2600" dirty="0"/>
              <a:t>and </a:t>
            </a:r>
            <a:r>
              <a:rPr lang="en-US" sz="2600" dirty="0" smtClean="0"/>
              <a:t>students need to accomplish their goals.  Usability issues are also considered in determining how tools can be customized.</a:t>
            </a:r>
          </a:p>
          <a:p>
            <a:pPr marL="457200" indent="-457200">
              <a:buFont typeface="Arial"/>
              <a:buChar char="•"/>
            </a:pPr>
            <a:r>
              <a:rPr lang="en-US" sz="2600" b="1" dirty="0" smtClean="0"/>
              <a:t>Sketches </a:t>
            </a:r>
            <a:r>
              <a:rPr lang="en-US" sz="2600" b="1" dirty="0"/>
              <a:t>and </a:t>
            </a:r>
            <a:r>
              <a:rPr lang="en-US" sz="2600" b="1" dirty="0" smtClean="0"/>
              <a:t>Wireframes</a:t>
            </a:r>
            <a:r>
              <a:rPr lang="en-US" sz="2600" dirty="0"/>
              <a:t> – </a:t>
            </a:r>
            <a:r>
              <a:rPr lang="en-US" sz="2600" dirty="0" smtClean="0"/>
              <a:t>Designers mock up tools using design sketches to assist developers in prototyping and programming the final tools.</a:t>
            </a:r>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endParaRPr lang="en-US" sz="2600" dirty="0"/>
          </a:p>
          <a:p>
            <a:endParaRPr lang="en-US" sz="3200" b="1" dirty="0"/>
          </a:p>
        </p:txBody>
      </p:sp>
      <p:sp>
        <p:nvSpPr>
          <p:cNvPr id="22" name="Text Box 74"/>
          <p:cNvSpPr txBox="1">
            <a:spLocks noChangeArrowheads="1"/>
          </p:cNvSpPr>
          <p:nvPr/>
        </p:nvSpPr>
        <p:spPr bwMode="auto">
          <a:xfrm>
            <a:off x="155575" y="76205"/>
            <a:ext cx="40078025" cy="1219199"/>
          </a:xfrm>
          <a:prstGeom prst="rect">
            <a:avLst/>
          </a:prstGeom>
          <a:noFill/>
          <a:ln w="9525">
            <a:noFill/>
            <a:miter lim="800000"/>
            <a:headEnd/>
            <a:tailEnd/>
          </a:ln>
        </p:spPr>
        <p:txBody>
          <a:bodyPr lIns="91431" tIns="45715" rIns="91431" bIns="45715">
            <a:noAutofit/>
          </a:bodyPr>
          <a:lstStyle>
            <a:lvl1pPr eaLnBrk="0" hangingPunct="0">
              <a:defRPr>
                <a:solidFill>
                  <a:schemeClr val="tx1"/>
                </a:solidFill>
                <a:latin typeface="Arial" charset="0"/>
                <a:ea typeface="ＭＳ Ｐゴシック"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r>
              <a:rPr lang="en-US" sz="5400" b="1" dirty="0">
                <a:solidFill>
                  <a:schemeClr val="bg1"/>
                </a:solidFill>
                <a:effectLst>
                  <a:outerShdw blurRad="38100" dist="38100" dir="2700000" algn="tl">
                    <a:srgbClr val="DDDDDD"/>
                  </a:outerShdw>
                </a:effectLst>
                <a:latin typeface="Helvetica"/>
                <a:cs typeface="Helvetica"/>
              </a:rPr>
              <a:t>Developing  Online  Tools  To  Support  The  Visualization  Of  Ocean  Data  For  Educational  Applications</a:t>
            </a:r>
          </a:p>
        </p:txBody>
      </p:sp>
      <p:sp>
        <p:nvSpPr>
          <p:cNvPr id="23" name="Text Box 124"/>
          <p:cNvSpPr txBox="1">
            <a:spLocks noChangeArrowheads="1"/>
          </p:cNvSpPr>
          <p:nvPr/>
        </p:nvSpPr>
        <p:spPr bwMode="auto">
          <a:xfrm>
            <a:off x="1600201" y="1371599"/>
            <a:ext cx="23469600" cy="147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eaLnBrk="0" hangingPunct="0">
              <a:defRPr>
                <a:solidFill>
                  <a:schemeClr val="tx1"/>
                </a:solidFill>
                <a:latin typeface="Arial" charset="0"/>
                <a:ea typeface="ＭＳ Ｐゴシック"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a:solidFill>
                  <a:schemeClr val="tx1"/>
                </a:solidFill>
                <a:latin typeface="Arial" charset="0"/>
                <a:ea typeface="Geneva" charset="0"/>
                <a:cs typeface="Geneva" charset="0"/>
              </a:defRPr>
            </a:lvl9pPr>
          </a:lstStyle>
          <a:p>
            <a:pPr algn="ctr" eaLnBrk="1" hangingPunct="1"/>
            <a:r>
              <a:rPr lang="en-US" sz="4500" dirty="0">
                <a:solidFill>
                  <a:srgbClr val="095D91"/>
                </a:solidFill>
                <a:latin typeface="Tahoma"/>
                <a:cs typeface="Tahoma"/>
              </a:rPr>
              <a:t>Michael Mills, S. </a:t>
            </a:r>
            <a:r>
              <a:rPr lang="en-US" sz="4500" dirty="0" err="1">
                <a:solidFill>
                  <a:srgbClr val="095D91"/>
                </a:solidFill>
                <a:latin typeface="Tahoma"/>
                <a:cs typeface="Tahoma"/>
              </a:rPr>
              <a:t>Lichtenwalner</a:t>
            </a:r>
            <a:r>
              <a:rPr lang="en-US" sz="4500" dirty="0">
                <a:solidFill>
                  <a:srgbClr val="095D91"/>
                </a:solidFill>
                <a:latin typeface="Tahoma"/>
                <a:cs typeface="Tahoma"/>
              </a:rPr>
              <a:t>, J. McDonnell, M. Crowley, S. Glenn</a:t>
            </a:r>
            <a:endParaRPr lang="en-US" sz="4500" baseline="30000" dirty="0">
              <a:solidFill>
                <a:srgbClr val="095D91"/>
              </a:solidFill>
              <a:latin typeface="Tahoma"/>
              <a:cs typeface="Tahoma"/>
            </a:endParaRPr>
          </a:p>
          <a:p>
            <a:pPr algn="ctr" eaLnBrk="1" hangingPunct="1">
              <a:spcBef>
                <a:spcPts val="1201"/>
              </a:spcBef>
            </a:pPr>
            <a:r>
              <a:rPr lang="en-US" sz="3200" dirty="0">
                <a:solidFill>
                  <a:srgbClr val="095D91"/>
                </a:solidFill>
                <a:latin typeface="Tahoma"/>
                <a:cs typeface="Tahoma"/>
              </a:rPr>
              <a:t>Rutgers University Institute of Marine &amp; Coastal Sciences</a:t>
            </a:r>
          </a:p>
        </p:txBody>
      </p:sp>
      <p:sp>
        <p:nvSpPr>
          <p:cNvPr id="25" name="Text Box 74"/>
          <p:cNvSpPr txBox="1">
            <a:spLocks noChangeArrowheads="1"/>
          </p:cNvSpPr>
          <p:nvPr/>
        </p:nvSpPr>
        <p:spPr bwMode="auto">
          <a:xfrm>
            <a:off x="155575" y="990598"/>
            <a:ext cx="3505198" cy="59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defRPr>
                <a:solidFill>
                  <a:schemeClr val="tx1"/>
                </a:solidFill>
                <a:latin typeface="Arial" charset="0"/>
                <a:ea typeface="ＭＳ Ｐゴシック" charset="0"/>
                <a:cs typeface="Geneva" charset="0"/>
              </a:defRPr>
            </a:lvl1pPr>
            <a:lvl2pPr marL="742950" indent="-285750" eaLnBrk="0" hangingPunct="0">
              <a:defRPr>
                <a:solidFill>
                  <a:schemeClr val="tx1"/>
                </a:solidFill>
                <a:latin typeface="Arial" charset="0"/>
                <a:ea typeface="Geneva" charset="0"/>
                <a:cs typeface="Geneva" charset="0"/>
              </a:defRPr>
            </a:lvl2pPr>
            <a:lvl3pPr marL="1143000" indent="-228600" eaLnBrk="0" hangingPunct="0">
              <a:defRPr>
                <a:solidFill>
                  <a:schemeClr val="tx1"/>
                </a:solidFill>
                <a:latin typeface="Arial" charset="0"/>
                <a:ea typeface="Geneva" charset="0"/>
                <a:cs typeface="Geneva" charset="0"/>
              </a:defRPr>
            </a:lvl3pPr>
            <a:lvl4pPr marL="1600200" indent="-228600" eaLnBrk="0" hangingPunct="0">
              <a:defRPr>
                <a:solidFill>
                  <a:schemeClr val="tx1"/>
                </a:solidFill>
                <a:latin typeface="Arial" charset="0"/>
                <a:ea typeface="Geneva" charset="0"/>
                <a:cs typeface="Geneva" charset="0"/>
              </a:defRPr>
            </a:lvl4pPr>
            <a:lvl5pPr marL="2057400" indent="-228600" eaLnBrk="0" hangingPunct="0">
              <a:defRPr>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a:solidFill>
                  <a:schemeClr val="tx1"/>
                </a:solidFill>
                <a:latin typeface="Arial" charset="0"/>
                <a:ea typeface="Geneva" charset="0"/>
                <a:cs typeface="Geneva" charset="0"/>
              </a:defRPr>
            </a:lvl9pPr>
          </a:lstStyle>
          <a:p>
            <a:pPr eaLnBrk="1" hangingPunct="1">
              <a:spcBef>
                <a:spcPct val="50000"/>
              </a:spcBef>
            </a:pPr>
            <a:r>
              <a:rPr lang="en-US" sz="3200" b="1" dirty="0">
                <a:solidFill>
                  <a:srgbClr val="FFFFFF"/>
                </a:solidFill>
                <a:cs typeface="Times New Roman" charset="0"/>
              </a:rPr>
              <a:t>Poster #1767</a:t>
            </a:r>
          </a:p>
        </p:txBody>
      </p:sp>
      <p:sp>
        <p:nvSpPr>
          <p:cNvPr id="30" name="AutoShape 13" descr="data:image/jpeg;base64,/9j/4AAQSkZJRgABAQAAAQABAAD/2wCEAAkGBxQTEBUUExQVFRQVFBYXGBQXGRoYGhoYFRgYFxcYGhUYHCggGBwlHhUUITEhKCksLi4uGB8zODMsNygtLisBCgoKDg0OGxAQGywkICYsMCwsLCwsLC8vLCwsLCwsLC0sLCwsLCwsLCwsLCwsLCwsLCwsLCwsLCwsLCwsLCwsLP/AABEIAHoA8AMBEQACEQEDEQH/xAAcAAACAgMBAQAAAAAAAAAAAAAABgEHBAUIAwL/xABJEAABAwICBQYKBQkIAwAAAAABAAIDBBEFIQYHEjFBEyJRYYGRIzJCUnFygqGxshQkYpLBFzM1Q3STwtHSFSVTVGNzouE0s+L/xAAaAQADAQEBAQAAAAAAAAAAAAAABAUDAQIG/8QAOhEAAgICAAMFBQcDAwQDAAAAAAECAwQREiExBTJBUWETIjNxsRRCgZGhwdE0UuFygvAjYmPxFRZT/9oADAMBAAIRAxEAPwC8EACAPCurY4WGSV7WMbvc42C7GLk9I45KK2yr9I9boBLKOO/+rJu9mMfEnsT1eF4zYjZm+EEIWI6XV1QefUS57mMJaM+Gyy103GmuPRCsr7JeJ5N0crZOd9GqHdZjfn94Zrvta14o57Kx+DPCWnqqY3c2og6CQ+PuOV11OE/JnNTh5o3OEaw6+C3hjK3zZef/AMt/vWc8auXho0hk2R8dln6I6yaerIjlHITHIAm7HH7L+nqPvSNuLKHNc0O1ZUZ8nyY8pUaBAAgAQAIASNK9ZNNSksj8PKMtlpAa0/afn3C6ZqxZT5vkha3KjDkubKyxjWPXT3tLyLfNiGz/AMjmnoYtcfDYlPKsl6Gmio6yq5wZUzjzrSPH3swtOKEPJGXDZPzYTYBWRc51PUMt5XJvsPaAyQrIPxQeymvBnph2llZAfB1Mo+y5xcPuuuiVMJdUdjdOPRj9o3rdNwysjFv8aPh60f8AI9iUswvGDG68zwmWnRVjJo2yRPa9jhcOabgpBxcXpjyaa2j3XDpqNLMYNJSSThgeWAc0m17kDfY9K0qhxyUTOyfBHiK3/LNJ/lGfvT/QnfsK/uE/t3oH5ZpP8oz96f6EfYV/cH270D8s0n+UZ+9P9CPsK/uD7d6DZq/03diL5muhbFyTWG4eXX2y4cWi3ipe+hVJcxii/wBrvkOaWGAQAIAEAa/HsZipIHTTOs1u4cXHg1o4kr3CDm9I8TmoLbOe9LdKpq+XakOywE7EQPNaP4ndar1UxrWkSLbpWPmGiGjEtfPybOa1tjJIRcNB6uJOdh1IutVa2wpqdj0i+9HdF6ajYGwxjatnIc3u6y78ApNlspvmytXVGC5I3SzND5kjDgQ4Ag7wRcHsKAK3051ZxyNM1G0RygEmIeK/1fNd7inaMpp6n0E78VSW49SmHtIJBFiMiDvBG8EKkTOha2rLWAbtpat172bFM4533Bjzx6j2JDJxvvxKGNk/dkW2p4+CAIJQBTWsfWGZS6mpHWiFw+Vpzf1NPBu/Pj8aWPja96fUnZGTv3YdCtqeBz3NYxpc5xAa0byTuATraS2xJJt6ReOhOreGmaJKlrZpzY2IuxnUB5R6ypd2VKb1HkipTjRgty5sfQLCwSg0SgBd0n0Mpq1p22BknCVgAcD1+cOorau+db5GNlMZrmUJpLgEtFOYZR1teNz28HD+XBVa7FZHaJVtbrlpmdoXpfLQS3bd8LiOUivkftN6HdfHivN1KsXqeqbnW/Q6EwvEY6iJssTg5jxcEfAjgR0KRKLi9MrxkpLaPuvoY5ozHKwPY7e07jbNcjJxe0daTWmUfrX0Yio54nQDZjma/mXuA5hbe1+BDhkqmLa5p8XgTMqqMGteIipoUNrothX0qshgJIEj7OI3hoBc73AjtWds+CDkaVQ45qJ0RgejtNSA/R4mxlwAcRcl2ze1yd+8qPOyU+8yxCuMO6jarwewQAIA+JZA1pc4gBoJJO4AZklHUDnfT7Sp1fU3FxDHcRN6uLyOk27rKxRT7OPqR77vaS9BYA6Mz0LcwR0loRo82io2RWHKEbUh6XkZ59A3dii3We0nstU1+zjoYFkaggAQAIApLXLo+IahtSwWZPcPtuEjc7+0M+wqnh2cUeF+BNzK9PiXiV0nBIvbVVpYauAwym88IGZ3vZuDvSNx7OlSsqngltdGVcW7jjp9UPiVGisNb2lxib9DhdZ723lcN7WHcwdbs79XpT2JTv33+All3cPuIpxUSaWpqV0dDi+skHink4r9Plu94A7UhmW/cQ/h1ffZbynlAhAEoAhAClrM0eFXROIHhYQZIzxyHOb6CB3gJjGt4J+jF8ipTh6o57VckDvqu0sNJUcjI7wEzgDfcx5yDuoHcf8ApK5NPHHa6oaxruCWn0ZfalFUqrXv4lJ60vwYn8HrIQzuiKiVAnjbqrP96w+38pS+V8JjGL8RHQqkFchAAgCUAV3rlx8w0radh59Rfa6o27+8kDsKcw6+KXE/AUy7OGPCvEpFUyWNWrLCxPiUIIu2O8p9jMe+ywyZ8NbGMaHFYjodRyuSgAQAIAEAKus3DuWwyYWzjAkb6WG5911vjS4bEYZEeKtnO6sEc2ujGMupKuOdu5rucOlhycO74BZ2w44uJpVNwkmdG4pizIaV9QTdjY9sW8oWu23py71HjBylwliU1GPEcy19a+aV8shu+Rxc49Z/BW4xUVpEWUnJ7ZjldPJ05orhgpqOGHi2Nu16xzd7yVEtlxTbLlceGKRtVmewQBKAIQAIA5j0qw76PWzwjIMldsj7JO033EK3VLigmRLY8M2jVLQzOhdWeO/S6BhcbyReDf0nZA2Xdot71Iya+CfzLGNZxwFfXv8Am6T15fgxb4PWRhndEVEqBOGzVZ+lYPb+UpfK+ExjF+IjoZSCuQgAQBKAOedaOJcticufNitEPZ3+8lV8WPDWvUkZU+KximmBctHUVS3mqZPNZGwe2XE/IEjnPkkPYK5tlwqcUSEACABAAgDwr6flIns89jm/eBH4rsXp7OSW1o5UbuV4hMlBwf8AHdJC/AaWG/OdI5jvVgtb5o0pXVq+T/5zHLLd0pf85CAmxM2WjNJy1bTx7w6ZgI6toE+4FeLZcMGzSqPFNI6fUMtkoAEACABAAgChNcVPs4m4+fEx3bmPwVXDe6yVmLVgkJoVLG1I4hsVcsPCWMH2oybe57knmx3FPyHcKWpNG317/m6T1pfgxZ4PWRpndEVEqBOGzVZ+lYPb+UpfK+ExjF+IjoZSCuCABAAgDlbE6jlJ5ZPPke77zifxV6K1FIhSe5NmMunkubUXF9VqHdM4b91jT/Gpua/eS9CnhL3GyzEkOEIAEACABAEoA5Tro9mWRvmveO5xCvRe1sgyWno8V04fZlJaG3yBcQOt1gflCNc9nd8jJp8LlfuYQOk5fFelFsWnlVQ6y/IYtE6F1NVxVD7OEbidkbzdpG/tXLKHODjsyr7VrrmpJNlmnWCP8A/f/wDlJ/8Axr/u/QZ/+wL/APP9f8GRBp9CTzo3t6xYrxLs6a6NG0O3qX3otG+w3HIJ8o5AT5pyd3FKWY9lfeRSozaL+UJc/LxNisRsEAQgCldeLLVsJ6YPg9ypYXdfzJ2b3kVwnREZ9Wc+zitN9pzmntY78bLDJW6mMYz/AOoh217/AJuk9aX4MS2D1kM53RFRKgThs1WfpWD2/lKXyvhMYxfiI6GUgrggCEASgDk1XyACALr1G/8AgzftTv8A1RKZm99fL+Sph/D/ABLHSY2QgAQAIAEASgDlmvYX1EuyCSZZLADpcVeguSINs4xbbejYUWjxOch2fsjf38Fsq/MmW9opcq1s3dLQxx+K0Dr3nvK0UUibZfZZ3mZK6Ygg6CDgIAlpsbjeOKDqeuaGzR7TN8ZDJ7vZ5/lN9PnD3qfkYMZc6+TLuD2zOt8F3Nefiv5LBgma9oc0hzSLgjMFR5RcXpn1MJxnFSi9pn2uHopfXmfrkH+wfnd/JUsLuv5k7N7yK2ToiMGr9t8Upf8Ad+AJWOR8Nm+P8RD7r3/N0nry/BiVweshrO6IqJUCcNmqz9Kwe38pS+V8JjGL8RHQykFcEAQgCUAcsYxT8nUzR+ZLI37riFdg9xTIU1qTRiL0eS5NRUv1aoZ0TNd95gH8Cm5y95MpYT91os1JDoIAEACAAlACrjmmkcV2w2lf53kDtHjdnen6MCU+c+S/UiZnbNdXu1e8/wBP8lZwU7WX2QBc3J4knpKsqKXQ+WsunY9yez1XTI2GG4JPP+bjJHnHJv3jv7FjZkV195jePg339yPLz8DeVGiTIIjLUynLcxgzJ4AOd/JKxzZWT4a4/mU7OyYY9bsvn+C+nMVHHPLIdH/aoIhPW+RACAQ14PoTJIA6U8k0+Ta7u0cEhdnwi9Q5lvE7EssXFa+FeXj/AIGKDQmlaMw956XOt8tklLPufTSK0OxMWK57fzf8aPV+h1If1ZHoc7+a8rOuXj+h7fY+I/u/qzMwbBhTXayR5jOew+xselpAFvQs7r3bzklvzRviYaxtqEm4+T8PkbNYDpR+uya+IMb5sDR3ucVUwl7n4kzNfvpFfJsTG/VRS7eKRH/DD39zSP4kvlPVbGcRbsQ3a9/zdJ68vwYl8HrIYzuiKiVAnDZqs/SsHt/KUvlfCYxi/ER0KpBXBAAgAQBz7rVw3kcTkNubKGyDtyd7wVXxZcVa9CTlR1Z8xQTAsWfqKqrT1MfnxxuHsFwPzjuSOcuSY9hPm0XGpxRIQBKANfi+MRU7byOsTuaPGPoH4raqidr1FCuTmVY8d2P8PFldY9pPLUXb4kfmDiPtHj8FZoxIVc+rPk83tS3I93pHy/k0SbJhl4bhsk79mJpceJ4DrJ4LKy2Fa3JjGPjWXy4a1sfcE0Miis6Xwj+jyR2ce1Sbs+c+UeS/U+nxOxqqves95/oM7WgCwyHQEgWUkuSK91i1pdO2LyWNvb7Tv+gO9Wezq9QcvM+V7eucrVX4Jb/MUlQII16vcPbJM+RwvyQFh9p17Hs2SkO0LHGCivEudh48bLXOX3fqyxlFPrQQAIAEACAOetaVXymKTW3M2WfdaL+8lV8VarRIypbsYppgXLZ1G4UfD1LhkdmJh9HOf/AO9T82fSJQwodZHpr3/N0nry/BiMHrI7ndEVEqBOGzVZ+lYPb+QpfK+ExjF+IjoVSCuCABAAgCvtceAGalbUMF305N7cY3W2u4gHvTeHZwy4X4imXXxR4l4FHqoSxm1c4qKfEYXONmvPJuPU/IHvssMiHFWzfGnw2I6LUcsAgBT0j0xbFdkFnybi7e1v8AUVQxsFz96fJEPP7YjV7lXOXn4L+Sv6qpfI4ve4ucd5KsRgorUUfLWWzslxTe2eS6ZjLo7ok+ez5Lxx/8negHcOtJZGbGvlHmyzgdkzv9+z3Y/qyxKGijhYGRtDWjgPxPEqNOyU3uTPq6aK6Y8Fa0jIXg1IQBWGncRFY4nymtI7rfgruA90o+M7ai1lN+aQvJwkjLoHiQiqCxxs2UBtz5w8X4kdqSz6nOva8Cz2Lkqq/hl0ly/HwLMUM+wBAAgAQB5VdQ2ON0jzZrGlxPU0XK6lt6RxvS2ct4hVmaaSV3jSPc8+lxJt71djHhSSIcpcTbPikpnyyNjjBc97g1rRxJyCG0ltnIpt6R0Dh1bS4dSx0+2HOjbzgzMlxzcTbIXPSpqotvk5a/Mcsz8bFjwuW35LmJmnOIsxDkwWuY2IuIzFztWGeWXiqhj4fst7ZEy+2XbyhHS9RZGBQ+aT7R/BN+ziIPPu8/0Rn6P07KSpZOwEll+aTkbi2+1+Kytx1ZHhNqO1La5cTSf6Fn4bprBJk+8R+1m37w3dql2YFke7zL1HbWPZyn7r9egxxSBwBaQ4HcQQR3hJNNPTK0ZRktxe0fa4egQBEkYc0tcAQQQQdxByIQBzvp/oo6gqLAEwSXMTviwnpF+0KxRd7SPqSMin2cvQV1uLnQur7StlZSAvcBNEAJQTbdufnwNu+6kX0uE9Lo+hXpvUobb6dTUaU6XGS8UBIj3F+4u9HQPiqOLhKPvT6+XkfOdo9ruzddPKPi/P8AwKKoEE+4YnOcGtBc45ADMnsXG0ltnqEJTfDFbY/6N6HNZaSoAc/eI97W+nzj7lIyc5y92vp5n1PZ/Y8a9WXc35eC/kblOLxKABAEIAWNOsHM0QkYLvivcDiw7+7f3p/Bv4JcL6P6kbtnDd1ftI9Y/QrZWj48AgB0wDTYtAZUXIG6Qb/aHH0qZkYG/er/ACPosLtvhXBf+f8AI60ddHKLxva8dR+I3hTJ1yg9SWj6Kq+u1bhJMyF4NQQBW2t/STYi+hxXdJLnJs57LODTbi74Ap3DpcnxsRzL4wjw7KqpcDldvGwOvf3Kqq2yDZnVQ6cxgwzDGQnabcv8/iPR0LRVonW5ts+j0vQzVoJggAQAIAEAZuG4tNAbxPLereD6WnJZWUws7yGcfLuoe65a+g5YTp0x1hO3YPntuW928e9TLezpLnB7PoMbt2EuVy16roNdJWRyt2o3teOlpv39CQnCUHqS0XKrq7VuDT+RkLwaGBjeERVULoZm7THd4PBzTwIXqE3B7R5nBTWmUJpboPUUUnimSJxsyVo7g4eS73KvTfG3kuvkSMip085dPM98Fw7kQSSdtwsbHK2+3WnYwS5s+dycyVnux5R+psV7ETLwzDpJ3hkbbnieAHSTwCzttjXHikMY+NZfPgrRZ2j+j0dM3LnSEc55+A6AoeRkyufp5H2OD2fXix5c5eL/AINwligQgCUACAIQAIARdKtETcy04uDm6McOtv8AJVcXNWuCz8z5rtLsh7dtC+a/gSnCxscj0KofONNPTIXTh9RyFpu0kHpBsfcuNJ9T1GcovcXozmY3UDITSfeKyePU/uoZWdkLpNkux2oO+aT7y4ser+1HXn5L++zXvcSS4m7jvJzJ9J4rZJLkhWU5Se5PZC6eSWMJNgCSeAzK42l1PSi5PSGLDtDpnjaktCzpfv8Au8O1JW51ceUebK2P2NfZzn7q9ev5Cpp5VRU8rIqSblCGkyv5rgHEjZaLCwsAb794RTfZNbkteQ3PszHraSbk/H/iFI4nKf1ju9a8TBY1K+6jYYFjBFRGJ3uMJcA/dcNORINuG/sXJTmovh6nFhY8n7y18i0p9DmyN26Sdkrd4FwcvWbkl4doaerI6OXdhPW6Zb+f8i3W0EkLtmRjmHrHwO4p6FkZrcXsiXY9tL1ZFoxloZDPq+q9iqLOEjSO1uY/FIdoQ4q9+RZ7Du4L3DzX0LLUQ+vBACfpxh1VLYx86Ifq2+NfpI8pUcG2mHe5PzIPbGNlW9znHyXX/JX72EGxBB6DkrCafQ+WlFxemjYYHg0lTJssFmjxnnc0fiepY33xqjtjWHhWZU+GPTxfkWjhGFR08exGPS473HpJUG66VstyPtMXFrx4cEF+PmZyyGQQBCAJQAIAhAEoAEAanF9HYKjN7bP89uR7eB7UxTlWVdHy8hHK7OoyOclz811E/EdBpm5xObIOg813vyPeqVfaEH3uRBv7CujzrfF+jNDU4TPH48Ug9k27xkm43Vy6SRLsw76+9B/kYjmEbwR6VommYOLXVENaTuF0HEm+hm0uETyeJE89diB3nJZTvrj1khmvDvs7sH+Qw4boJI7OZ4YPNbzj37h70nZ2jFdxbKuP2FZLna9ei5v+BxwrBIaceDZnxcc3Ht4dim25FlveZfxsKnHXuLn5+Jh6b4VJVUMsMWztvAttGwycDmexcpmoTTZvbFyg0ipPyUV/+h+8P9KofbK/Un/Y7CfyUV/+h+8P9KPtlfqH2OYfkor/APQ/eH+lH2yv1D7HMdtV+h9RQyTun5O0jYw3YdteKXE3yHnBK5N0bEuEaxqZV72PlTTMkbsvaHNPAi6WjKUXuL0b2VwsXDNbQo4voKw3NO7YPmOuR2O3j3qjV2i1ysW/UhZXYUJc6Xr0fT8+v1F2nw2elqI3yRuAa8EuGbbXz5wy3XTkra7q3GL8CTXjZGJdGc4vSfXqtf8AotW6gH2wAoAAUAYddhsMwtIxjus7+wjMLSFs4d16F7sam5asimelBRRwsDI2hrRw6esneSuWWSsfFJnummumPBBaRkXXg1AFAASgCLoDYEoALoAjaCA2TdABdABdABtDpQc2F+CDp8OjbxDe0Bd2zy4x8UAhaPJb3BHE/MOCPkfYcOkLh3aC/BB0klAEXQAXQAbQ6UHNk3QdILggNhtDpQGyboA+SR1IOchZ0lHKVlNTyOc2F7ZHEBxbtubazS4Z8d3WvceSbEMr37oVyeovfjrZpsTndSurIqZzuTbAx9tou5NznbJsSSRkV6XPWxW2UqHZCpvWk+u9G7oMKpoJoHRzOa97TzdsuE2QJJDid2/K29eW20NV01Vzi4yab8N74vzF/Q3Dy+OCR1OX84HljUOHiu38ltZ2tutmvUmJ4VTkoycd8+vF+2z4x/HfrrpmvdamexjWAOLXi55a5AsLXG8rsY8tHMjJftnYm/d0teD8/QzsVr5GYi6oiJdFHBE6Rg8qN5sXAdIyK4kuHRrdbOOS7I80km16M2+hMxNBtC7jtzEXvnz3W39i8z7wzgybx+Jc+v1YvwUcb8NdWOlf9J2XP5XlHAh4OTdkG1uFrL1t8WhONcJYzucnxdd7fX5dD5ljknq3F0Jmd9FhcW8qYdlzm5nIjf0IWkjklKy3nHfup9dExB89JRtEgle0y7UEjzGZC02Nng57PWeKOSbBKVlVaT2+e4t63+PoY9bLekZE1soc2uax0L5L22mu8G2UHxeu66uv4Gdsv+korffSab9Om/IzcXojDQVLuRMBPJ2ImdLezutx2be+64nto3trcKJvh4en3t/uGH0HKVj4Qx9MBA8PjfK55ft5Nc3MjmnO4KG+Wwqr4rnWk48uabb3vy5voRh1e6c0sEhI+jco+ozP6jmsuRvBzPchrW2crtdvBXL7u3L8Ohi4JjAdWCR7n7NWZI3sIcAwEgQ2duzGWRXXHl8jOjI3dxSb1Paa8vLn/BtcOwaJtdUgNcRAyJ8beUebOs4+dnm0ZFeXLkMV48FfNLfupNc31/MwYKON+GurHSv+k7Ln8ryjgQ8HJuyDa3VZd372jKNcZYzucnxdd7fX5dDyr5S+ofJLBJNs0sD3Bkhj2CW3c6wcL+jghdDlj4rHKcW/dT5PWv1MvDw9pw4Ok5S8dSdoEkEENLRc77Xsh65nuviXsU5b5SPPQ7Di9kEjqcuzB5Y1DuB38ltdW6yJM5h1OSjJw/Hif02Y9Wzk3PqH7UsfLlwq4ZjtsG14hicbZbrALq8jOacW7HtrfeUua59NDVpm4iKGxI+tQbvXCziUs1+7H/UvqKVTXywmucS4wSyzRcTsSNF2HqB2iOxaaT0TJWzrdrfdba+T8Pz2bfC6Zs1UI5NpzDQU5I2nDO4N7tIK8vkhquCsu4JdOCPizX0NAwYfVyja5Rjp2NdtvNmg2AsTbt3rrfvJGEKorHsnz2trqw0qr9ttPCJHs5OnEpLQ4kyFo5Np2Qbbnd6IrxDLs4lGtNrUd8t9dcuhk40Iqimp6oBwkllhY8h7gN+y9uyDYcetC2m0e7+C2qFq6tpPm/xMjEcJb9LFNHtNY6jl2RtONnF9wbkk71xPls0soXtlVHpwvxfXZ44PXuq5aVhJ+rRufMN3hBzGA9xPauta2eKLXfKEf7Vz+fQxdD8PL2QyOpy7nX5Y1Dhudv5La4W3WXZMzwqnKMZOO/Xif02b7WLGDROcQLtcC02zB6QeC8V9RztJL2DfkYur6FrqFxLWkvLtokAl2XlHj2rs+pn2bFOhtrr19TTatmA1k1wDsAht/JG0cm9A9C9WdBTsvndLfh0/MWsGkImhAJA5SLIH7QWjRPok1OC34r6lh6OMBwqS4Bu2cnrPOzPSsZd4u4qTxH+JjaGNBkzF70cQN88ruy9C7P8Acywecuf9i/c2er4fUGes/wCYrzZ3hjs3+nj+P1EzEYW/2xyeyNgyAllhsk9JbuJWi7hLsivtvDrlvp4E6fm1c62XMZuy4Ir6B2k2r3ryRsNKIWtwmAtaGlpBBAAI2t9iN11yPeN8uKjiRaRg1TAMHhIAuZ9om2ZOy7MnietdXeMbEvsUX/3fszAw15dSVlyT4OLfn5ZXprmhemTdVu34L6j1pCLYhREZEmQE8bWGV+hYx7rLOTyyavxNPWMAkxYgAHk48x1g3717XSIrZynkfJGx0pYBhLLACzYCOo83MdC8w7xvmrWHy9DPwsf3jV+pB/GuPuo2q/qrPlH9xKroG/2xyey3kzICWWGyT0lu4laLukuyK+28OuW+ngOlA0f2nU5fqYf4lm+6ipX/AFU/kv3FfR8eEpxwbJWADgBZuQHBe5eP4E/G70F6z/YXMCkIqIQCQOVZlfLxhwXuXRk/Hk/aQW/FG3xCJv8AbOxYbBlBLLc0k53LdxK8ruDlqX23h8N9B10yHgof2qD5ws4FXO7sf9UfqameMGjxG4B+sSHdx5ma74oWkl7C7/U/2MvR8fXG/sEP4Lj6fia4/wAf/YjCpB/dlZ/uz/MvT7yMYf0tnzl9TM0KHhqo8bU47BFuXJ9EaYPxLP8Ab9DURtH0dwtkMUyHAc8bhwXrx/AWXw2v/L+4xzj+9Y/2Z/zrx90fl/Vx/wBL+piaKxgVVfYAeFbuHrldl0RlhpK275/yV5hEhE8IBIHKsyBy8YcFs+jIdMmrIrfivqf/2Q=="/>
          <p:cNvSpPr>
            <a:spLocks noChangeAspect="1" noChangeArrowheads="1"/>
          </p:cNvSpPr>
          <p:nvPr/>
        </p:nvSpPr>
        <p:spPr bwMode="auto">
          <a:xfrm>
            <a:off x="155575" y="-693737"/>
            <a:ext cx="285750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p>
            <a:endParaRPr lang="en-US"/>
          </a:p>
        </p:txBody>
      </p:sp>
      <p:sp>
        <p:nvSpPr>
          <p:cNvPr id="31" name="AutoShape 15" descr="data:image/jpeg;base64,/9j/4AAQSkZJRgABAQAAAQABAAD/2wCEAAkGBxQTEBUUExQVFRQVFBYXGBQXGRoYGhoYFRgYFxcYGhUYHCggGBwlHhUUITEhKCksLi4uGB8zODMsNygtLisBCgoKDg0OGxAQGywkICYsMCwsLCwsLC8vLCwsLCwsLC0sLCwsLCwsLCwsLCwsLCwsLCwsLCwsLCwsLCwsLCwsLP/AABEIAHoA8AMBEQACEQEDEQH/xAAcAAACAgMBAQAAAAAAAAAAAAAABgEHBAUIAwL/xABJEAABAwICBQYKBQkIAwAAAAABAAIDBBEFIQYHEjFBEyJRYYGRIzJCUnFygqGxshQkYpLBFzM1Q3STwtHSFSVTVGNzouE0s+L/xAAaAQADAQEBAQAAAAAAAAAAAAAABAUDAQIG/8QAOhEAAgICAAMFBQcDAwQDAAAAAAECAwQREiExBTJBUWETIjNxsRRCgZGhwdE0UuFygvAjYmPxFRZT/9oADAMBAAIRAxEAPwC8EACAPCurY4WGSV7WMbvc42C7GLk9I45KK2yr9I9boBLKOO/+rJu9mMfEnsT1eF4zYjZm+EEIWI6XV1QefUS57mMJaM+Gyy103GmuPRCsr7JeJ5N0crZOd9GqHdZjfn94Zrvta14o57Kx+DPCWnqqY3c2og6CQ+PuOV11OE/JnNTh5o3OEaw6+C3hjK3zZef/AMt/vWc8auXho0hk2R8dln6I6yaerIjlHITHIAm7HH7L+nqPvSNuLKHNc0O1ZUZ8nyY8pUaBAAgAQAIASNK9ZNNSksj8PKMtlpAa0/afn3C6ZqxZT5vkha3KjDkubKyxjWPXT3tLyLfNiGz/AMjmnoYtcfDYlPKsl6Gmio6yq5wZUzjzrSPH3swtOKEPJGXDZPzYTYBWRc51PUMt5XJvsPaAyQrIPxQeymvBnph2llZAfB1Mo+y5xcPuuuiVMJdUdjdOPRj9o3rdNwysjFv8aPh60f8AI9iUswvGDG68zwmWnRVjJo2yRPa9jhcOabgpBxcXpjyaa2j3XDpqNLMYNJSSThgeWAc0m17kDfY9K0qhxyUTOyfBHiK3/LNJ/lGfvT/QnfsK/uE/t3oH5ZpP8oz96f6EfYV/cH270D8s0n+UZ+9P9CPsK/uD7d6DZq/03diL5muhbFyTWG4eXX2y4cWi3ipe+hVJcxii/wBrvkOaWGAQAIAEAa/HsZipIHTTOs1u4cXHg1o4kr3CDm9I8TmoLbOe9LdKpq+XakOywE7EQPNaP4ndar1UxrWkSLbpWPmGiGjEtfPybOa1tjJIRcNB6uJOdh1IutVa2wpqdj0i+9HdF6ajYGwxjatnIc3u6y78ApNlspvmytXVGC5I3SzND5kjDgQ4Ag7wRcHsKAK3051ZxyNM1G0RygEmIeK/1fNd7inaMpp6n0E78VSW49SmHtIJBFiMiDvBG8EKkTOha2rLWAbtpat172bFM4533Bjzx6j2JDJxvvxKGNk/dkW2p4+CAIJQBTWsfWGZS6mpHWiFw+Vpzf1NPBu/Pj8aWPja96fUnZGTv3YdCtqeBz3NYxpc5xAa0byTuATraS2xJJt6ReOhOreGmaJKlrZpzY2IuxnUB5R6ypd2VKb1HkipTjRgty5sfQLCwSg0SgBd0n0Mpq1p22BknCVgAcD1+cOorau+db5GNlMZrmUJpLgEtFOYZR1teNz28HD+XBVa7FZHaJVtbrlpmdoXpfLQS3bd8LiOUivkftN6HdfHivN1KsXqeqbnW/Q6EwvEY6iJssTg5jxcEfAjgR0KRKLi9MrxkpLaPuvoY5ozHKwPY7e07jbNcjJxe0daTWmUfrX0Yio54nQDZjma/mXuA5hbe1+BDhkqmLa5p8XgTMqqMGteIipoUNrothX0qshgJIEj7OI3hoBc73AjtWds+CDkaVQ45qJ0RgejtNSA/R4mxlwAcRcl2ze1yd+8qPOyU+8yxCuMO6jarwewQAIA+JZA1pc4gBoJJO4AZklHUDnfT7Sp1fU3FxDHcRN6uLyOk27rKxRT7OPqR77vaS9BYA6Mz0LcwR0loRo82io2RWHKEbUh6XkZ59A3dii3We0nstU1+zjoYFkaggAQAIApLXLo+IahtSwWZPcPtuEjc7+0M+wqnh2cUeF+BNzK9PiXiV0nBIvbVVpYauAwym88IGZ3vZuDvSNx7OlSsqngltdGVcW7jjp9UPiVGisNb2lxib9DhdZ723lcN7WHcwdbs79XpT2JTv33+All3cPuIpxUSaWpqV0dDi+skHink4r9Plu94A7UhmW/cQ/h1ffZbynlAhAEoAhAClrM0eFXROIHhYQZIzxyHOb6CB3gJjGt4J+jF8ipTh6o57VckDvqu0sNJUcjI7wEzgDfcx5yDuoHcf8ApK5NPHHa6oaxruCWn0ZfalFUqrXv4lJ60vwYn8HrIQzuiKiVAnjbqrP96w+38pS+V8JjGL8RHQqkFchAAgCUAV3rlx8w0radh59Rfa6o27+8kDsKcw6+KXE/AUy7OGPCvEpFUyWNWrLCxPiUIIu2O8p9jMe+ywyZ8NbGMaHFYjodRyuSgAQAIAEAKus3DuWwyYWzjAkb6WG5911vjS4bEYZEeKtnO6sEc2ujGMupKuOdu5rucOlhycO74BZ2w44uJpVNwkmdG4pizIaV9QTdjY9sW8oWu23py71HjBylwliU1GPEcy19a+aV8shu+Rxc49Z/BW4xUVpEWUnJ7ZjldPJ05orhgpqOGHi2Nu16xzd7yVEtlxTbLlceGKRtVmewQBKAIQAIA5j0qw76PWzwjIMldsj7JO033EK3VLigmRLY8M2jVLQzOhdWeO/S6BhcbyReDf0nZA2Xdot71Iya+CfzLGNZxwFfXv8Am6T15fgxb4PWRhndEVEqBOGzVZ+lYPb+UpfK+ExjF+IjoZSCuQgAQBKAOedaOJcticufNitEPZ3+8lV8WPDWvUkZU+KximmBctHUVS3mqZPNZGwe2XE/IEjnPkkPYK5tlwqcUSEACABAAgDwr6flIns89jm/eBH4rsXp7OSW1o5UbuV4hMlBwf8AHdJC/AaWG/OdI5jvVgtb5o0pXVq+T/5zHLLd0pf85CAmxM2WjNJy1bTx7w6ZgI6toE+4FeLZcMGzSqPFNI6fUMtkoAEACABAAgChNcVPs4m4+fEx3bmPwVXDe6yVmLVgkJoVLG1I4hsVcsPCWMH2oybe57knmx3FPyHcKWpNG317/m6T1pfgxZ4PWRpndEVEqBOGzVZ+lYPb+UpfK+ExjF+IjoZSCuCABAAgDlbE6jlJ5ZPPke77zifxV6K1FIhSe5NmMunkubUXF9VqHdM4b91jT/Gpua/eS9CnhL3GyzEkOEIAEACABAEoA5Tro9mWRvmveO5xCvRe1sgyWno8V04fZlJaG3yBcQOt1gflCNc9nd8jJp8LlfuYQOk5fFelFsWnlVQ6y/IYtE6F1NVxVD7OEbidkbzdpG/tXLKHODjsyr7VrrmpJNlmnWCP8A/f/wDlJ/8Axr/u/QZ/+wL/APP9f8GRBp9CTzo3t6xYrxLs6a6NG0O3qX3otG+w3HIJ8o5AT5pyd3FKWY9lfeRSozaL+UJc/LxNisRsEAQgCldeLLVsJ6YPg9ypYXdfzJ2b3kVwnREZ9Wc+zitN9pzmntY78bLDJW6mMYz/AOoh217/AJuk9aX4MS2D1kM53RFRKgThs1WfpWD2/lKXyvhMYxfiI6GUgrggCEASgDk1XyACALr1G/8AgzftTv8A1RKZm99fL+Sph/D/ABLHSY2QgAQAIAEASgDlmvYX1EuyCSZZLADpcVeguSINs4xbbejYUWjxOch2fsjf38Fsq/MmW9opcq1s3dLQxx+K0Dr3nvK0UUibZfZZ3mZK6Ygg6CDgIAlpsbjeOKDqeuaGzR7TN8ZDJ7vZ5/lN9PnD3qfkYMZc6+TLuD2zOt8F3Nefiv5LBgma9oc0hzSLgjMFR5RcXpn1MJxnFSi9pn2uHopfXmfrkH+wfnd/JUsLuv5k7N7yK2ToiMGr9t8Upf8Ad+AJWOR8Nm+P8RD7r3/N0nry/BiVweshrO6IqJUCcNmqz9Kwe38pS+V8JjGL8RHQykFcEAQgCUAcsYxT8nUzR+ZLI37riFdg9xTIU1qTRiL0eS5NRUv1aoZ0TNd95gH8Cm5y95MpYT91os1JDoIAEACAAlACrjmmkcV2w2lf53kDtHjdnen6MCU+c+S/UiZnbNdXu1e8/wBP8lZwU7WX2QBc3J4knpKsqKXQ+WsunY9yez1XTI2GG4JPP+bjJHnHJv3jv7FjZkV195jePg339yPLz8DeVGiTIIjLUynLcxgzJ4AOd/JKxzZWT4a4/mU7OyYY9bsvn+C+nMVHHPLIdH/aoIhPW+RACAQ14PoTJIA6U8k0+Ta7u0cEhdnwi9Q5lvE7EssXFa+FeXj/AIGKDQmlaMw956XOt8tklLPufTSK0OxMWK57fzf8aPV+h1If1ZHoc7+a8rOuXj+h7fY+I/u/qzMwbBhTXayR5jOew+xselpAFvQs7r3bzklvzRviYaxtqEm4+T8PkbNYDpR+uya+IMb5sDR3ucVUwl7n4kzNfvpFfJsTG/VRS7eKRH/DD39zSP4kvlPVbGcRbsQ3a9/zdJ68vwYl8HrIYzuiKiVAnDZqs/SsHt/KUvlfCYxi/ER0KpBXBAAgAQBz7rVw3kcTkNubKGyDtyd7wVXxZcVa9CTlR1Z8xQTAsWfqKqrT1MfnxxuHsFwPzjuSOcuSY9hPm0XGpxRIQBKANfi+MRU7byOsTuaPGPoH4raqidr1FCuTmVY8d2P8PFldY9pPLUXb4kfmDiPtHj8FZoxIVc+rPk83tS3I93pHy/k0SbJhl4bhsk79mJpceJ4DrJ4LKy2Fa3JjGPjWXy4a1sfcE0Miis6Xwj+jyR2ce1Sbs+c+UeS/U+nxOxqqves95/oM7WgCwyHQEgWUkuSK91i1pdO2LyWNvb7Tv+gO9Wezq9QcvM+V7eucrVX4Jb/MUlQII16vcPbJM+RwvyQFh9p17Hs2SkO0LHGCivEudh48bLXOX3fqyxlFPrQQAIAEACAOetaVXymKTW3M2WfdaL+8lV8VarRIypbsYppgXLZ1G4UfD1LhkdmJh9HOf/AO9T82fSJQwodZHpr3/N0nry/BiMHrI7ndEVEqBOGzVZ+lYPb+QpfK+ExjF+IjoVSCuCABAAgCvtceAGalbUMF305N7cY3W2u4gHvTeHZwy4X4imXXxR4l4FHqoSxm1c4qKfEYXONmvPJuPU/IHvssMiHFWzfGnw2I6LUcsAgBT0j0xbFdkFnybi7e1v8AUVQxsFz96fJEPP7YjV7lXOXn4L+Sv6qpfI4ve4ucd5KsRgorUUfLWWzslxTe2eS6ZjLo7ok+ez5Lxx/8negHcOtJZGbGvlHmyzgdkzv9+z3Y/qyxKGijhYGRtDWjgPxPEqNOyU3uTPq6aK6Y8Fa0jIXg1IQBWGncRFY4nymtI7rfgruA90o+M7ai1lN+aQvJwkjLoHiQiqCxxs2UBtz5w8X4kdqSz6nOva8Cz2Lkqq/hl0ly/HwLMUM+wBAAgAQB5VdQ2ON0jzZrGlxPU0XK6lt6RxvS2ct4hVmaaSV3jSPc8+lxJt71djHhSSIcpcTbPikpnyyNjjBc97g1rRxJyCG0ltnIpt6R0Dh1bS4dSx0+2HOjbzgzMlxzcTbIXPSpqotvk5a/Mcsz8bFjwuW35LmJmnOIsxDkwWuY2IuIzFztWGeWXiqhj4fst7ZEy+2XbyhHS9RZGBQ+aT7R/BN+ziIPPu8/0Rn6P07KSpZOwEll+aTkbi2+1+Kytx1ZHhNqO1La5cTSf6Fn4bprBJk+8R+1m37w3dql2YFke7zL1HbWPZyn7r9egxxSBwBaQ4HcQQR3hJNNPTK0ZRktxe0fa4egQBEkYc0tcAQQQQdxByIQBzvp/oo6gqLAEwSXMTviwnpF+0KxRd7SPqSMin2cvQV1uLnQur7StlZSAvcBNEAJQTbdufnwNu+6kX0uE9Lo+hXpvUobb6dTUaU6XGS8UBIj3F+4u9HQPiqOLhKPvT6+XkfOdo9ruzddPKPi/P8AwKKoEE+4YnOcGtBc45ADMnsXG0ltnqEJTfDFbY/6N6HNZaSoAc/eI97W+nzj7lIyc5y92vp5n1PZ/Y8a9WXc35eC/kblOLxKABAEIAWNOsHM0QkYLvivcDiw7+7f3p/Bv4JcL6P6kbtnDd1ftI9Y/QrZWj48AgB0wDTYtAZUXIG6Qb/aHH0qZkYG/er/ACPosLtvhXBf+f8AI60ddHKLxva8dR+I3hTJ1yg9SWj6Kq+u1bhJMyF4NQQBW2t/STYi+hxXdJLnJs57LODTbi74Ap3DpcnxsRzL4wjw7KqpcDldvGwOvf3Kqq2yDZnVQ6cxgwzDGQnabcv8/iPR0LRVonW5ts+j0vQzVoJggAQAIAEAZuG4tNAbxPLereD6WnJZWUws7yGcfLuoe65a+g5YTp0x1hO3YPntuW928e9TLezpLnB7PoMbt2EuVy16roNdJWRyt2o3teOlpv39CQnCUHqS0XKrq7VuDT+RkLwaGBjeERVULoZm7THd4PBzTwIXqE3B7R5nBTWmUJpboPUUUnimSJxsyVo7g4eS73KvTfG3kuvkSMip085dPM98Fw7kQSSdtwsbHK2+3WnYwS5s+dycyVnux5R+psV7ETLwzDpJ3hkbbnieAHSTwCzttjXHikMY+NZfPgrRZ2j+j0dM3LnSEc55+A6AoeRkyufp5H2OD2fXix5c5eL/AINwligQgCUACAIQAIARdKtETcy04uDm6McOtv8AJVcXNWuCz8z5rtLsh7dtC+a/gSnCxscj0KofONNPTIXTh9RyFpu0kHpBsfcuNJ9T1GcovcXozmY3UDITSfeKyePU/uoZWdkLpNkux2oO+aT7y4ser+1HXn5L++zXvcSS4m7jvJzJ9J4rZJLkhWU5Se5PZC6eSWMJNgCSeAzK42l1PSi5PSGLDtDpnjaktCzpfv8Au8O1JW51ceUebK2P2NfZzn7q9ev5Cpp5VRU8rIqSblCGkyv5rgHEjZaLCwsAb794RTfZNbkteQ3PszHraSbk/H/iFI4nKf1ju9a8TBY1K+6jYYFjBFRGJ3uMJcA/dcNORINuG/sXJTmovh6nFhY8n7y18i0p9DmyN26Sdkrd4FwcvWbkl4doaerI6OXdhPW6Zb+f8i3W0EkLtmRjmHrHwO4p6FkZrcXsiXY9tL1ZFoxloZDPq+q9iqLOEjSO1uY/FIdoQ4q9+RZ7Du4L3DzX0LLUQ+vBACfpxh1VLYx86Ifq2+NfpI8pUcG2mHe5PzIPbGNlW9znHyXX/JX72EGxBB6DkrCafQ+WlFxemjYYHg0lTJssFmjxnnc0fiepY33xqjtjWHhWZU+GPTxfkWjhGFR08exGPS473HpJUG66VstyPtMXFrx4cEF+PmZyyGQQBCAJQAIAhAEoAEAanF9HYKjN7bP89uR7eB7UxTlWVdHy8hHK7OoyOclz811E/EdBpm5xObIOg813vyPeqVfaEH3uRBv7CujzrfF+jNDU4TPH48Ug9k27xkm43Vy6SRLsw76+9B/kYjmEbwR6VommYOLXVENaTuF0HEm+hm0uETyeJE89diB3nJZTvrj1khmvDvs7sH+Qw4boJI7OZ4YPNbzj37h70nZ2jFdxbKuP2FZLna9ei5v+BxwrBIaceDZnxcc3Ht4dim25FlveZfxsKnHXuLn5+Jh6b4VJVUMsMWztvAttGwycDmexcpmoTTZvbFyg0ipPyUV/+h+8P9KofbK/Un/Y7CfyUV/+h+8P9KPtlfqH2OYfkor/APQ/eH+lH2yv1D7HMdtV+h9RQyTun5O0jYw3YdteKXE3yHnBK5N0bEuEaxqZV72PlTTMkbsvaHNPAi6WjKUXuL0b2VwsXDNbQo4voKw3NO7YPmOuR2O3j3qjV2i1ysW/UhZXYUJc6Xr0fT8+v1F2nw2elqI3yRuAa8EuGbbXz5wy3XTkra7q3GL8CTXjZGJdGc4vSfXqtf8AotW6gH2wAoAAUAYddhsMwtIxjus7+wjMLSFs4d16F7sam5asimelBRRwsDI2hrRw6esneSuWWSsfFJnummumPBBaRkXXg1AFAASgCLoDYEoALoAjaCA2TdABdABdABtDpQc2F+CDp8OjbxDe0Bd2zy4x8UAhaPJb3BHE/MOCPkfYcOkLh3aC/BB0klAEXQAXQAbQ6UHNk3QdILggNhtDpQGyboA+SR1IOchZ0lHKVlNTyOc2F7ZHEBxbtubazS4Z8d3WvceSbEMr37oVyeovfjrZpsTndSurIqZzuTbAx9tou5NznbJsSSRkV6XPWxW2UqHZCpvWk+u9G7oMKpoJoHRzOa97TzdsuE2QJJDid2/K29eW20NV01Vzi4yab8N74vzF/Q3Dy+OCR1OX84HljUOHiu38ltZ2tutmvUmJ4VTkoycd8+vF+2z4x/HfrrpmvdamexjWAOLXi55a5AsLXG8rsY8tHMjJftnYm/d0teD8/QzsVr5GYi6oiJdFHBE6Rg8qN5sXAdIyK4kuHRrdbOOS7I80km16M2+hMxNBtC7jtzEXvnz3W39i8z7wzgybx+Jc+v1YvwUcb8NdWOlf9J2XP5XlHAh4OTdkG1uFrL1t8WhONcJYzucnxdd7fX5dD5ljknq3F0Jmd9FhcW8qYdlzm5nIjf0IWkjklKy3nHfup9dExB89JRtEgle0y7UEjzGZC02Nng57PWeKOSbBKVlVaT2+e4t63+PoY9bLekZE1soc2uax0L5L22mu8G2UHxeu66uv4Gdsv+korffSab9Om/IzcXojDQVLuRMBPJ2ImdLezutx2be+64nto3trcKJvh4en3t/uGH0HKVj4Qx9MBA8PjfK55ft5Nc3MjmnO4KG+Wwqr4rnWk48uabb3vy5voRh1e6c0sEhI+jco+ozP6jmsuRvBzPchrW2crtdvBXL7u3L8Ohi4JjAdWCR7n7NWZI3sIcAwEgQ2duzGWRXXHl8jOjI3dxSb1Paa8vLn/BtcOwaJtdUgNcRAyJ8beUebOs4+dnm0ZFeXLkMV48FfNLfupNc31/MwYKON+GurHSv+k7Ln8ryjgQ8HJuyDa3VZd372jKNcZYzucnxdd7fX5dDyr5S+ofJLBJNs0sD3Bkhj2CW3c6wcL+jghdDlj4rHKcW/dT5PWv1MvDw9pw4Ok5S8dSdoEkEENLRc77Xsh65nuviXsU5b5SPPQ7Di9kEjqcuzB5Y1DuB38ltdW6yJM5h1OSjJw/Hif02Y9Wzk3PqH7UsfLlwq4ZjtsG14hicbZbrALq8jOacW7HtrfeUua59NDVpm4iKGxI+tQbvXCziUs1+7H/UvqKVTXywmucS4wSyzRcTsSNF2HqB2iOxaaT0TJWzrdrfdba+T8Pz2bfC6Zs1UI5NpzDQU5I2nDO4N7tIK8vkhquCsu4JdOCPizX0NAwYfVyja5Rjp2NdtvNmg2AsTbt3rrfvJGEKorHsnz2trqw0qr9ttPCJHs5OnEpLQ4kyFo5Np2Qbbnd6IrxDLs4lGtNrUd8t9dcuhk40Iqimp6oBwkllhY8h7gN+y9uyDYcetC2m0e7+C2qFq6tpPm/xMjEcJb9LFNHtNY6jl2RtONnF9wbkk71xPls0soXtlVHpwvxfXZ44PXuq5aVhJ+rRufMN3hBzGA9xPauta2eKLXfKEf7Vz+fQxdD8PL2QyOpy7nX5Y1Dhudv5La4W3WXZMzwqnKMZOO/Xif02b7WLGDROcQLtcC02zB6QeC8V9RztJL2DfkYur6FrqFxLWkvLtokAl2XlHj2rs+pn2bFOhtrr19TTatmA1k1wDsAht/JG0cm9A9C9WdBTsvndLfh0/MWsGkImhAJA5SLIH7QWjRPok1OC34r6lh6OMBwqS4Bu2cnrPOzPSsZd4u4qTxH+JjaGNBkzF70cQN88ruy9C7P8Acywecuf9i/c2er4fUGes/wCYrzZ3hjs3+nj+P1EzEYW/2xyeyNgyAllhsk9JbuJWi7hLsivtvDrlvp4E6fm1c62XMZuy4Ir6B2k2r3ryRsNKIWtwmAtaGlpBBAAI2t9iN11yPeN8uKjiRaRg1TAMHhIAuZ9om2ZOy7MnietdXeMbEvsUX/3fszAw15dSVlyT4OLfn5ZXprmhemTdVu34L6j1pCLYhREZEmQE8bWGV+hYx7rLOTyyavxNPWMAkxYgAHk48x1g3717XSIrZynkfJGx0pYBhLLACzYCOo83MdC8w7xvmrWHy9DPwsf3jV+pB/GuPuo2q/qrPlH9xKroG/2xyey3kzICWWGyT0lu4laLukuyK+28OuW+ngOlA0f2nU5fqYf4lm+6ipX/AFU/kv3FfR8eEpxwbJWADgBZuQHBe5eP4E/G70F6z/YXMCkIqIQCQOVZlfLxhwXuXRk/Hk/aQW/FG3xCJv8AbOxYbBlBLLc0k53LdxK8ruDlqX23h8N9B10yHgof2qD5ws4FXO7sf9UfqameMGjxG4B+sSHdx5ma74oWkl7C7/U/2MvR8fXG/sEP4Lj6fia4/wAf/YjCpB/dlZ/uz/MvT7yMYf0tnzl9TM0KHhqo8bU47BFuXJ9EaYPxLP8Ab9DURtH0dwtkMUyHAc8bhwXrx/AWXw2v/L+4xzj+9Y/2Z/zrx90fl/Vx/wBL+piaKxgVVfYAeFbuHrldl0RlhpK275/yV5hEhE8IBIHKsyBy8YcFs+jIdMmrIrfivqf/2Q=="/>
          <p:cNvSpPr>
            <a:spLocks noChangeAspect="1" noChangeArrowheads="1"/>
          </p:cNvSpPr>
          <p:nvPr/>
        </p:nvSpPr>
        <p:spPr bwMode="auto">
          <a:xfrm>
            <a:off x="155575" y="-693737"/>
            <a:ext cx="2857501"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p>
            <a:endParaRPr lang="en-US"/>
          </a:p>
        </p:txBody>
      </p:sp>
      <p:grpSp>
        <p:nvGrpSpPr>
          <p:cNvPr id="1196" name="Group 1195"/>
          <p:cNvGrpSpPr/>
          <p:nvPr/>
        </p:nvGrpSpPr>
        <p:grpSpPr>
          <a:xfrm>
            <a:off x="26465723" y="2963079"/>
            <a:ext cx="13539277" cy="25307121"/>
            <a:chOff x="26084723" y="2963079"/>
            <a:chExt cx="13539277" cy="25307121"/>
          </a:xfrm>
        </p:grpSpPr>
        <p:pic>
          <p:nvPicPr>
            <p:cNvPr id="70" name="Picture 69" descr="EV5_NDBC_Data_Compara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4723" y="23470995"/>
              <a:ext cx="6815484" cy="4718410"/>
            </a:xfrm>
            <a:prstGeom prst="rect">
              <a:avLst/>
            </a:prstGeom>
          </p:spPr>
        </p:pic>
        <p:pic>
          <p:nvPicPr>
            <p:cNvPr id="65" name="Picture 64" descr="EV2_Time_Series_Explor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1771" y="11448721"/>
              <a:ext cx="5696429" cy="3943679"/>
            </a:xfrm>
            <a:prstGeom prst="rect">
              <a:avLst/>
            </a:prstGeom>
            <a:effectLst/>
          </p:spPr>
        </p:pic>
        <p:pic>
          <p:nvPicPr>
            <p:cNvPr id="68" name="Picture 67" descr="EV3_Glider_Profile_Explor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75083" y="17495805"/>
              <a:ext cx="6210138" cy="4299327"/>
            </a:xfrm>
            <a:prstGeom prst="rect">
              <a:avLst/>
            </a:prstGeom>
          </p:spPr>
        </p:pic>
        <p:pic>
          <p:nvPicPr>
            <p:cNvPr id="69" name="Picture 68" descr="EV4_Advanced_Glider_Profile_Explor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67892" y="17362341"/>
              <a:ext cx="6756108" cy="4677308"/>
            </a:xfrm>
            <a:prstGeom prst="rect">
              <a:avLst/>
            </a:prstGeom>
          </p:spPr>
        </p:pic>
        <p:pic>
          <p:nvPicPr>
            <p:cNvPr id="77" name="Picture 76" descr="Screen shot 2014-02-17 at 2.45.4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08025" y="23851995"/>
              <a:ext cx="6210358" cy="4418205"/>
            </a:xfrm>
            <a:prstGeom prst="rect">
              <a:avLst/>
            </a:prstGeom>
          </p:spPr>
        </p:pic>
        <p:sp>
          <p:nvSpPr>
            <p:cNvPr id="84" name="TextBox 83"/>
            <p:cNvSpPr txBox="1"/>
            <p:nvPr/>
          </p:nvSpPr>
          <p:spPr>
            <a:xfrm>
              <a:off x="26143752" y="9183241"/>
              <a:ext cx="6756108" cy="1384984"/>
            </a:xfrm>
            <a:prstGeom prst="rect">
              <a:avLst/>
            </a:prstGeom>
            <a:noFill/>
          </p:spPr>
          <p:txBody>
            <a:bodyPr wrap="square" lIns="91431" tIns="45715" rIns="91431" bIns="45715" rtlCol="0">
              <a:spAutoFit/>
            </a:bodyPr>
            <a:lstStyle/>
            <a:p>
              <a:pPr algn="just"/>
              <a:r>
                <a:rPr lang="en-US" sz="3200" b="1" dirty="0"/>
                <a:t>Monthly Comparator</a:t>
              </a:r>
            </a:p>
            <a:p>
              <a:r>
                <a:rPr lang="en-US" sz="2600" dirty="0" smtClean="0"/>
                <a:t>Overlay and compare time series </a:t>
              </a:r>
              <a:r>
                <a:rPr lang="en-US" sz="2600" dirty="0"/>
                <a:t>data </a:t>
              </a:r>
              <a:r>
                <a:rPr lang="en-US" sz="2600" dirty="0" smtClean="0"/>
                <a:t>from multiple months for </a:t>
              </a:r>
              <a:r>
                <a:rPr lang="en-US" sz="2600" dirty="0"/>
                <a:t>a selected sensor</a:t>
              </a:r>
              <a:r>
                <a:rPr lang="en-US" sz="2600" dirty="0" smtClean="0"/>
                <a:t>. </a:t>
              </a:r>
              <a:endParaRPr lang="en-US" sz="2600" dirty="0"/>
            </a:p>
          </p:txBody>
        </p:sp>
        <p:sp>
          <p:nvSpPr>
            <p:cNvPr id="85" name="TextBox 84"/>
            <p:cNvSpPr txBox="1"/>
            <p:nvPr/>
          </p:nvSpPr>
          <p:spPr>
            <a:xfrm>
              <a:off x="32805121" y="9183241"/>
              <a:ext cx="6756108" cy="2246759"/>
            </a:xfrm>
            <a:prstGeom prst="rect">
              <a:avLst/>
            </a:prstGeom>
            <a:noFill/>
          </p:spPr>
          <p:txBody>
            <a:bodyPr wrap="square" lIns="91431" tIns="45715" rIns="91431" bIns="45715" rtlCol="0">
              <a:spAutoFit/>
            </a:bodyPr>
            <a:lstStyle/>
            <a:p>
              <a:pPr algn="just"/>
              <a:r>
                <a:rPr lang="en-US" sz="3200" b="1" dirty="0"/>
                <a:t>Time Series Explorer</a:t>
              </a:r>
              <a:endParaRPr lang="en-US" sz="3200" dirty="0"/>
            </a:p>
            <a:p>
              <a:r>
                <a:rPr lang="en-US" sz="2600" dirty="0"/>
                <a:t>Compare two </a:t>
              </a:r>
              <a:r>
                <a:rPr lang="en-US" sz="2600" dirty="0" smtClean="0"/>
                <a:t>NDBC time series datasets</a:t>
              </a:r>
              <a:r>
                <a:rPr lang="en-US" sz="2600" dirty="0"/>
                <a:t>. The </a:t>
              </a:r>
              <a:r>
                <a:rPr lang="en-US" sz="2600" dirty="0" smtClean="0"/>
                <a:t>“focus” </a:t>
              </a:r>
              <a:r>
                <a:rPr lang="en-US" sz="2600" dirty="0"/>
                <a:t>and </a:t>
              </a:r>
              <a:r>
                <a:rPr lang="en-US" sz="2600" dirty="0" smtClean="0"/>
                <a:t>“context” </a:t>
              </a:r>
              <a:r>
                <a:rPr lang="en-US" sz="2600" dirty="0"/>
                <a:t>charts allow the user to zoom in </a:t>
              </a:r>
              <a:r>
                <a:rPr lang="en-US" sz="2600" dirty="0" smtClean="0"/>
                <a:t>on one chart, while the other shows a longer date </a:t>
              </a:r>
              <a:r>
                <a:rPr lang="en-US" sz="2600" dirty="0" smtClean="0"/>
                <a:t>range for context..</a:t>
              </a:r>
              <a:endParaRPr lang="en-US" sz="2600" dirty="0"/>
            </a:p>
          </p:txBody>
        </p:sp>
        <p:sp>
          <p:nvSpPr>
            <p:cNvPr id="86" name="TextBox 85"/>
            <p:cNvSpPr txBox="1"/>
            <p:nvPr/>
          </p:nvSpPr>
          <p:spPr>
            <a:xfrm>
              <a:off x="26143752" y="15544800"/>
              <a:ext cx="6756108" cy="1846649"/>
            </a:xfrm>
            <a:prstGeom prst="rect">
              <a:avLst/>
            </a:prstGeom>
            <a:noFill/>
          </p:spPr>
          <p:txBody>
            <a:bodyPr wrap="square" lIns="91431" tIns="45715" rIns="91431" bIns="45715" rtlCol="0">
              <a:spAutoFit/>
            </a:bodyPr>
            <a:lstStyle/>
            <a:p>
              <a:pPr algn="just"/>
              <a:r>
                <a:rPr lang="en-US" sz="3200" b="1" dirty="0"/>
                <a:t>Glider Profile Explorer</a:t>
              </a:r>
              <a:endParaRPr lang="en-US" sz="3200" dirty="0"/>
            </a:p>
            <a:p>
              <a:r>
                <a:rPr lang="en-US" sz="2600" dirty="0"/>
                <a:t>Explore </a:t>
              </a:r>
              <a:r>
                <a:rPr lang="en-US" sz="2600" dirty="0" smtClean="0"/>
                <a:t>individual ocean </a:t>
              </a:r>
              <a:r>
                <a:rPr lang="en-US" sz="2600" dirty="0"/>
                <a:t>profiles from autonomous underwater </a:t>
              </a:r>
              <a:r>
                <a:rPr lang="en-US" sz="2600" dirty="0" smtClean="0"/>
                <a:t>gliders using </a:t>
              </a:r>
              <a:r>
                <a:rPr lang="en-US" sz="2600" dirty="0"/>
                <a:t>a map, </a:t>
              </a:r>
              <a:r>
                <a:rPr lang="en-US" sz="2600" dirty="0" err="1" smtClean="0"/>
                <a:t>jQuery</a:t>
              </a:r>
              <a:r>
                <a:rPr lang="en-US" sz="2600" dirty="0" smtClean="0"/>
                <a:t> slider or arrow buttons.</a:t>
              </a:r>
              <a:endParaRPr lang="en-US" sz="2600" dirty="0"/>
            </a:p>
          </p:txBody>
        </p:sp>
        <p:sp>
          <p:nvSpPr>
            <p:cNvPr id="87" name="TextBox 86"/>
            <p:cNvSpPr txBox="1"/>
            <p:nvPr/>
          </p:nvSpPr>
          <p:spPr>
            <a:xfrm>
              <a:off x="32867892" y="15544800"/>
              <a:ext cx="6756108" cy="2185203"/>
            </a:xfrm>
            <a:prstGeom prst="rect">
              <a:avLst/>
            </a:prstGeom>
            <a:noFill/>
          </p:spPr>
          <p:txBody>
            <a:bodyPr wrap="square" lIns="91431" tIns="45715" rIns="91431" bIns="45715" rtlCol="0">
              <a:spAutoFit/>
            </a:bodyPr>
            <a:lstStyle/>
            <a:p>
              <a:pPr algn="just"/>
              <a:r>
                <a:rPr lang="en-US" sz="3200" b="1" dirty="0"/>
                <a:t>Advanced Glider Profile Explorer</a:t>
              </a:r>
              <a:endParaRPr lang="en-US" sz="3200" dirty="0"/>
            </a:p>
            <a:p>
              <a:r>
                <a:rPr lang="en-US" sz="2600" dirty="0"/>
                <a:t>Explore and </a:t>
              </a:r>
              <a:r>
                <a:rPr lang="en-US" sz="2600" dirty="0" smtClean="0"/>
                <a:t>compare profiles of </a:t>
              </a:r>
              <a:r>
                <a:rPr lang="en-US" sz="2600" dirty="0"/>
                <a:t>two parameters from a </a:t>
              </a:r>
              <a:r>
                <a:rPr lang="en-US" sz="2600" dirty="0" smtClean="0"/>
                <a:t>single glider </a:t>
              </a:r>
              <a:r>
                <a:rPr lang="en-US" sz="2600" dirty="0"/>
                <a:t>profile </a:t>
              </a:r>
              <a:r>
                <a:rPr lang="en-US" sz="2600" dirty="0" smtClean="0"/>
                <a:t>while using the scatterplot to identify possible correlations </a:t>
              </a:r>
              <a:r>
                <a:rPr lang="en-US" sz="2600" dirty="0"/>
                <a:t>in the </a:t>
              </a:r>
              <a:r>
                <a:rPr lang="en-US" sz="2600" dirty="0" smtClean="0"/>
                <a:t>data.</a:t>
              </a:r>
              <a:endParaRPr lang="en-US" sz="2600" dirty="0"/>
            </a:p>
          </p:txBody>
        </p:sp>
        <p:sp>
          <p:nvSpPr>
            <p:cNvPr id="90" name="TextBox 89"/>
            <p:cNvSpPr txBox="1"/>
            <p:nvPr/>
          </p:nvSpPr>
          <p:spPr>
            <a:xfrm>
              <a:off x="26143752" y="22099395"/>
              <a:ext cx="6756108" cy="2185203"/>
            </a:xfrm>
            <a:prstGeom prst="rect">
              <a:avLst/>
            </a:prstGeom>
            <a:noFill/>
          </p:spPr>
          <p:txBody>
            <a:bodyPr wrap="square" lIns="91431" tIns="45715" rIns="91431" bIns="45715" rtlCol="0">
              <a:spAutoFit/>
            </a:bodyPr>
            <a:lstStyle/>
            <a:p>
              <a:pPr algn="just"/>
              <a:r>
                <a:rPr lang="en-US" sz="3200" b="1" dirty="0"/>
                <a:t>Data Comparison Tool</a:t>
              </a:r>
              <a:endParaRPr lang="en-US" sz="3200" dirty="0"/>
            </a:p>
            <a:p>
              <a:r>
                <a:rPr lang="en-US" sz="2600" dirty="0"/>
                <a:t>Analyze correlations </a:t>
              </a:r>
              <a:r>
                <a:rPr lang="en-US" sz="2600" dirty="0" smtClean="0"/>
                <a:t>between two </a:t>
              </a:r>
              <a:r>
                <a:rPr lang="en-US" sz="2600" dirty="0"/>
                <a:t>NDBC time series </a:t>
              </a:r>
              <a:r>
                <a:rPr lang="en-US" sz="2600" dirty="0" smtClean="0"/>
                <a:t>datasets in either time series or scatter plot view.  Data points are animated </a:t>
              </a:r>
              <a:r>
                <a:rPr lang="en-US" sz="2600" dirty="0" smtClean="0"/>
                <a:t>when the </a:t>
              </a:r>
              <a:r>
                <a:rPr lang="en-US" sz="2600" dirty="0" smtClean="0"/>
                <a:t>view is switched.</a:t>
              </a:r>
              <a:endParaRPr lang="en-US" sz="2600" dirty="0"/>
            </a:p>
          </p:txBody>
        </p:sp>
        <p:sp>
          <p:nvSpPr>
            <p:cNvPr id="91" name="TextBox 90"/>
            <p:cNvSpPr txBox="1"/>
            <p:nvPr/>
          </p:nvSpPr>
          <p:spPr>
            <a:xfrm>
              <a:off x="32805121" y="22099395"/>
              <a:ext cx="6756108" cy="1785094"/>
            </a:xfrm>
            <a:prstGeom prst="rect">
              <a:avLst/>
            </a:prstGeom>
            <a:noFill/>
          </p:spPr>
          <p:txBody>
            <a:bodyPr wrap="square" lIns="91431" tIns="45715" rIns="91431" bIns="45715" rtlCol="0">
              <a:spAutoFit/>
            </a:bodyPr>
            <a:lstStyle/>
            <a:p>
              <a:r>
                <a:rPr lang="en-US" sz="3200" b="1" dirty="0"/>
                <a:t>Dataset Browser</a:t>
              </a:r>
            </a:p>
            <a:p>
              <a:r>
                <a:rPr lang="en-US" sz="2600" dirty="0" smtClean="0"/>
                <a:t>This tool allows users to explore and select available stations and parameters to be use in customized visualization tools.</a:t>
              </a:r>
              <a:endParaRPr lang="en-US" sz="2600" dirty="0"/>
            </a:p>
          </p:txBody>
        </p:sp>
        <p:pic>
          <p:nvPicPr>
            <p:cNvPr id="94" name="Picture 93" descr="Screen shot 2014-02-17 at 4.57.21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56522" y="11582400"/>
              <a:ext cx="6524854" cy="3592125"/>
            </a:xfrm>
            <a:prstGeom prst="rect">
              <a:avLst/>
            </a:prstGeom>
            <a:effectLst/>
          </p:spPr>
        </p:pic>
        <p:sp>
          <p:nvSpPr>
            <p:cNvPr id="107" name="TextBox 106"/>
            <p:cNvSpPr txBox="1"/>
            <p:nvPr/>
          </p:nvSpPr>
          <p:spPr>
            <a:xfrm>
              <a:off x="26211594" y="2963079"/>
              <a:ext cx="12193206" cy="2246769"/>
            </a:xfrm>
            <a:prstGeom prst="rect">
              <a:avLst/>
            </a:prstGeom>
            <a:noFill/>
          </p:spPr>
          <p:txBody>
            <a:bodyPr wrap="square" rtlCol="0">
              <a:spAutoFit/>
            </a:bodyPr>
            <a:lstStyle/>
            <a:p>
              <a:r>
                <a:rPr lang="en-US" sz="3600" b="1" dirty="0" smtClean="0"/>
                <a:t>Educational Visualization Tools</a:t>
              </a:r>
            </a:p>
            <a:p>
              <a:r>
                <a:rPr lang="en-US" sz="2600" dirty="0" smtClean="0"/>
                <a:t>Several prototype tools have been developed to test the capabilities of the system and available data visualization libraries.  These prototypes were also used to assist </a:t>
              </a:r>
              <a:r>
                <a:rPr lang="en-US" sz="2600" dirty="0" smtClean="0"/>
                <a:t>educators understand </a:t>
              </a:r>
              <a:r>
                <a:rPr lang="en-US" sz="2600" dirty="0" smtClean="0"/>
                <a:t>the kind of functionality that will be available, so they can help </a:t>
              </a:r>
              <a:r>
                <a:rPr lang="en-US" sz="2600" dirty="0" smtClean="0"/>
                <a:t>identify </a:t>
              </a:r>
              <a:r>
                <a:rPr lang="en-US" sz="2600" dirty="0" smtClean="0"/>
                <a:t>visualization techniques and tools that will meet their educational needs.</a:t>
              </a:r>
              <a:endParaRPr lang="en-US" sz="2600" dirty="0"/>
            </a:p>
          </p:txBody>
        </p:sp>
        <p:grpSp>
          <p:nvGrpSpPr>
            <p:cNvPr id="1192" name="Group 1191"/>
            <p:cNvGrpSpPr/>
            <p:nvPr/>
          </p:nvGrpSpPr>
          <p:grpSpPr>
            <a:xfrm>
              <a:off x="26126985" y="5269984"/>
              <a:ext cx="13116020" cy="4102616"/>
              <a:chOff x="26126985" y="7555984"/>
              <a:chExt cx="13116020" cy="4102616"/>
            </a:xfrm>
          </p:grpSpPr>
          <p:pic>
            <p:nvPicPr>
              <p:cNvPr id="71" name="Picture 70" descr="EV0_NDBC_Time_Serie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26985" y="9067007"/>
                <a:ext cx="3743415" cy="2591593"/>
              </a:xfrm>
              <a:prstGeom prst="rect">
                <a:avLst/>
              </a:prstGeom>
            </p:spPr>
          </p:pic>
          <p:pic>
            <p:nvPicPr>
              <p:cNvPr id="72" name="Picture 71" descr="EV_Bar_Char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24066" y="9067007"/>
                <a:ext cx="3137334" cy="2171998"/>
              </a:xfrm>
              <a:prstGeom prst="rect">
                <a:avLst/>
              </a:prstGeom>
            </p:spPr>
          </p:pic>
          <p:sp>
            <p:nvSpPr>
              <p:cNvPr id="89" name="TextBox 88"/>
              <p:cNvSpPr txBox="1"/>
              <p:nvPr/>
            </p:nvSpPr>
            <p:spPr>
              <a:xfrm>
                <a:off x="30901452" y="7555984"/>
                <a:ext cx="3729097" cy="1384984"/>
              </a:xfrm>
              <a:prstGeom prst="rect">
                <a:avLst/>
              </a:prstGeom>
              <a:noFill/>
            </p:spPr>
            <p:txBody>
              <a:bodyPr wrap="square" lIns="91431" tIns="45715" rIns="91431" bIns="45715" rtlCol="0">
                <a:spAutoFit/>
              </a:bodyPr>
              <a:lstStyle/>
              <a:p>
                <a:r>
                  <a:rPr lang="en-US" sz="3200" b="1" dirty="0"/>
                  <a:t>Bar Chart</a:t>
                </a:r>
              </a:p>
              <a:p>
                <a:r>
                  <a:rPr lang="en-US" sz="2600" dirty="0" smtClean="0"/>
                  <a:t>A simple </a:t>
                </a:r>
                <a:r>
                  <a:rPr lang="en-US" sz="2600" dirty="0"/>
                  <a:t>bar chart built with user provided data. </a:t>
                </a:r>
              </a:p>
            </p:txBody>
          </p:sp>
          <p:sp>
            <p:nvSpPr>
              <p:cNvPr id="92" name="TextBox 91"/>
              <p:cNvSpPr txBox="1"/>
              <p:nvPr/>
            </p:nvSpPr>
            <p:spPr>
              <a:xfrm>
                <a:off x="26199685" y="7555984"/>
                <a:ext cx="4280315" cy="1785094"/>
              </a:xfrm>
              <a:prstGeom prst="rect">
                <a:avLst/>
              </a:prstGeom>
              <a:noFill/>
            </p:spPr>
            <p:txBody>
              <a:bodyPr wrap="square" lIns="91431" tIns="45715" rIns="91431" bIns="45715" rtlCol="0">
                <a:spAutoFit/>
              </a:bodyPr>
              <a:lstStyle/>
              <a:p>
                <a:pPr algn="just"/>
                <a:r>
                  <a:rPr lang="en-US" sz="3200" b="1" dirty="0"/>
                  <a:t>Time Series</a:t>
                </a:r>
                <a:endParaRPr lang="en-US" sz="3200" dirty="0"/>
              </a:p>
              <a:p>
                <a:r>
                  <a:rPr lang="en-US" sz="2600" dirty="0" smtClean="0"/>
                  <a:t>This </a:t>
                </a:r>
                <a:r>
                  <a:rPr lang="en-US" sz="2600" dirty="0"/>
                  <a:t>simple time series tool </a:t>
                </a:r>
                <a:r>
                  <a:rPr lang="en-US" sz="2600" dirty="0" smtClean="0"/>
                  <a:t>shows data from a </a:t>
                </a:r>
                <a:r>
                  <a:rPr lang="en-US" sz="2600" dirty="0"/>
                  <a:t>predefined date range and sensor.</a:t>
                </a:r>
              </a:p>
            </p:txBody>
          </p:sp>
          <p:sp>
            <p:nvSpPr>
              <p:cNvPr id="108" name="TextBox 107"/>
              <p:cNvSpPr txBox="1"/>
              <p:nvPr/>
            </p:nvSpPr>
            <p:spPr>
              <a:xfrm>
                <a:off x="35204401" y="7555984"/>
                <a:ext cx="4038604" cy="2185203"/>
              </a:xfrm>
              <a:prstGeom prst="rect">
                <a:avLst/>
              </a:prstGeom>
              <a:noFill/>
            </p:spPr>
            <p:txBody>
              <a:bodyPr wrap="square" lIns="91431" tIns="45715" rIns="91431" bIns="45715" rtlCol="0">
                <a:spAutoFit/>
              </a:bodyPr>
              <a:lstStyle/>
              <a:p>
                <a:r>
                  <a:rPr lang="en-US" sz="3200" b="1" dirty="0" smtClean="0"/>
                  <a:t>Hello World</a:t>
                </a:r>
                <a:endParaRPr lang="en-US" sz="2700" dirty="0" smtClean="0"/>
              </a:p>
              <a:p>
                <a:r>
                  <a:rPr lang="en-US" sz="2600" dirty="0"/>
                  <a:t>A basic tool that converts text to </a:t>
                </a:r>
                <a:r>
                  <a:rPr lang="en-US" sz="2600" dirty="0" smtClean="0"/>
                  <a:t>SVG. </a:t>
                </a:r>
                <a:r>
                  <a:rPr lang="en-US" sz="2600" dirty="0"/>
                  <a:t>U</a:t>
                </a:r>
                <a:r>
                  <a:rPr lang="en-US" sz="2600" dirty="0" smtClean="0"/>
                  <a:t>sed for system testing and as a developer tutorial. </a:t>
                </a:r>
                <a:endParaRPr lang="en-US" sz="2600" dirty="0"/>
              </a:p>
            </p:txBody>
          </p:sp>
          <p:pic>
            <p:nvPicPr>
              <p:cNvPr id="110" name="Picture 109" descr="Screen shot 2014-02-17 at 11.34.24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128200" y="9891412"/>
                <a:ext cx="3771959" cy="807136"/>
              </a:xfrm>
              <a:prstGeom prst="rect">
                <a:avLst/>
              </a:prstGeom>
            </p:spPr>
          </p:pic>
        </p:grpSp>
      </p:grpSp>
      <p:sp>
        <p:nvSpPr>
          <p:cNvPr id="82" name="TextBox 81"/>
          <p:cNvSpPr txBox="1"/>
          <p:nvPr/>
        </p:nvSpPr>
        <p:spPr>
          <a:xfrm>
            <a:off x="10225394" y="5367977"/>
            <a:ext cx="355662" cy="1835362"/>
          </a:xfrm>
          <a:prstGeom prst="rect">
            <a:avLst/>
          </a:prstGeom>
          <a:noFill/>
        </p:spPr>
        <p:txBody>
          <a:bodyPr wrap="none" lIns="91431" tIns="45715" rIns="91431" bIns="45715" rtlCol="0">
            <a:spAutoFit/>
          </a:bodyPr>
          <a:lstStyle/>
          <a:p>
            <a:endParaRPr lang="en-US" dirty="0"/>
          </a:p>
        </p:txBody>
      </p:sp>
      <p:grpSp>
        <p:nvGrpSpPr>
          <p:cNvPr id="311" name="Group 310"/>
          <p:cNvGrpSpPr/>
          <p:nvPr/>
        </p:nvGrpSpPr>
        <p:grpSpPr>
          <a:xfrm>
            <a:off x="28081512" y="28462999"/>
            <a:ext cx="9866087" cy="1398798"/>
            <a:chOff x="11261576" y="28451331"/>
            <a:chExt cx="9866087" cy="1398798"/>
          </a:xfrm>
        </p:grpSpPr>
        <p:pic>
          <p:nvPicPr>
            <p:cNvPr id="27" name="Picture 26" descr="qrcode.2010193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61576" y="28451331"/>
              <a:ext cx="1398798" cy="1398798"/>
            </a:xfrm>
            <a:prstGeom prst="rect">
              <a:avLst/>
            </a:prstGeom>
          </p:spPr>
        </p:pic>
        <p:sp>
          <p:nvSpPr>
            <p:cNvPr id="310" name="TextBox 309"/>
            <p:cNvSpPr txBox="1"/>
            <p:nvPr/>
          </p:nvSpPr>
          <p:spPr>
            <a:xfrm>
              <a:off x="12660372" y="28593882"/>
              <a:ext cx="8467291" cy="1200318"/>
            </a:xfrm>
            <a:prstGeom prst="rect">
              <a:avLst/>
            </a:prstGeom>
            <a:noFill/>
          </p:spPr>
          <p:txBody>
            <a:bodyPr wrap="square" lIns="91431" tIns="45715" rIns="91431" bIns="45715" rtlCol="0">
              <a:spAutoFit/>
            </a:bodyPr>
            <a:lstStyle/>
            <a:p>
              <a:r>
                <a:rPr lang="en-US" sz="2400" dirty="0" smtClean="0"/>
                <a:t>We </a:t>
              </a:r>
              <a:r>
                <a:rPr lang="en-US" sz="2400" dirty="0"/>
                <a:t>invite you to </a:t>
              </a:r>
              <a:r>
                <a:rPr lang="en-US" sz="2400" dirty="0" smtClean="0"/>
                <a:t>help us improve these prototype tools by joining </a:t>
              </a:r>
              <a:r>
                <a:rPr lang="en-US" sz="2400" dirty="0"/>
                <a:t>our site today, playing with the tools, and letting us know what you </a:t>
              </a:r>
              <a:r>
                <a:rPr lang="en-US" sz="2400" dirty="0" smtClean="0"/>
                <a:t>think.  -&gt; http</a:t>
              </a:r>
              <a:r>
                <a:rPr lang="en-US" sz="2400" dirty="0"/>
                <a:t>://</a:t>
              </a:r>
              <a:r>
                <a:rPr lang="en-US" sz="2400" dirty="0" err="1" smtClean="0"/>
                <a:t>education.oceanobservatories.org</a:t>
              </a:r>
              <a:endParaRPr lang="en-US" sz="2400" dirty="0"/>
            </a:p>
          </p:txBody>
        </p:sp>
      </p:grpSp>
      <p:sp>
        <p:nvSpPr>
          <p:cNvPr id="718" name="TextBox 717"/>
          <p:cNvSpPr txBox="1"/>
          <p:nvPr/>
        </p:nvSpPr>
        <p:spPr>
          <a:xfrm>
            <a:off x="6767774" y="14053572"/>
            <a:ext cx="184666" cy="1338828"/>
          </a:xfrm>
          <a:prstGeom prst="rect">
            <a:avLst/>
          </a:prstGeom>
          <a:noFill/>
        </p:spPr>
        <p:txBody>
          <a:bodyPr wrap="none" rtlCol="0">
            <a:spAutoFit/>
          </a:bodyPr>
          <a:lstStyle/>
          <a:p>
            <a:endParaRPr lang="en-US" dirty="0"/>
          </a:p>
        </p:txBody>
      </p:sp>
      <p:cxnSp>
        <p:nvCxnSpPr>
          <p:cNvPr id="1038" name="Straight Connector 1037"/>
          <p:cNvCxnSpPr/>
          <p:nvPr/>
        </p:nvCxnSpPr>
        <p:spPr>
          <a:xfrm flipV="1">
            <a:off x="26212800" y="2963079"/>
            <a:ext cx="0" cy="26983523"/>
          </a:xfrm>
          <a:prstGeom prst="line">
            <a:avLst/>
          </a:prstGeom>
        </p:spPr>
        <p:style>
          <a:lnRef idx="2">
            <a:schemeClr val="accent1"/>
          </a:lnRef>
          <a:fillRef idx="0">
            <a:schemeClr val="accent1"/>
          </a:fillRef>
          <a:effectRef idx="1">
            <a:schemeClr val="accent1"/>
          </a:effectRef>
          <a:fontRef idx="minor">
            <a:schemeClr val="tx1"/>
          </a:fontRef>
        </p:style>
      </p:cxnSp>
      <p:grpSp>
        <p:nvGrpSpPr>
          <p:cNvPr id="1137" name="Group 1136"/>
          <p:cNvGrpSpPr/>
          <p:nvPr/>
        </p:nvGrpSpPr>
        <p:grpSpPr>
          <a:xfrm>
            <a:off x="22555200" y="23945672"/>
            <a:ext cx="3407095" cy="5772328"/>
            <a:chOff x="23511603" y="7221233"/>
            <a:chExt cx="3407095" cy="5772328"/>
          </a:xfrm>
        </p:grpSpPr>
        <p:pic>
          <p:nvPicPr>
            <p:cNvPr id="112" name="Picture 111" descr="Screen shot 2014-02-17 at 11.54.58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733046" y="10841092"/>
              <a:ext cx="2172624" cy="1829030"/>
            </a:xfrm>
            <a:prstGeom prst="rect">
              <a:avLst/>
            </a:prstGeom>
          </p:spPr>
        </p:pic>
        <p:pic>
          <p:nvPicPr>
            <p:cNvPr id="113" name="Picture 112" descr="Screen shot 2014-02-17 at 11.53.36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637832" y="8554862"/>
              <a:ext cx="3001075" cy="1810611"/>
            </a:xfrm>
            <a:prstGeom prst="rect">
              <a:avLst/>
            </a:prstGeom>
          </p:spPr>
        </p:pic>
        <p:sp>
          <p:nvSpPr>
            <p:cNvPr id="1125" name="TextBox 1124"/>
            <p:cNvSpPr txBox="1"/>
            <p:nvPr/>
          </p:nvSpPr>
          <p:spPr>
            <a:xfrm>
              <a:off x="23637832" y="10307462"/>
              <a:ext cx="2975745" cy="400099"/>
            </a:xfrm>
            <a:prstGeom prst="rect">
              <a:avLst/>
            </a:prstGeom>
            <a:noFill/>
          </p:spPr>
          <p:txBody>
            <a:bodyPr wrap="square" lIns="91431" tIns="45715" rIns="91431" bIns="45715" rtlCol="0">
              <a:spAutoFit/>
            </a:bodyPr>
            <a:lstStyle/>
            <a:p>
              <a:pPr algn="ctr"/>
              <a:r>
                <a:rPr lang="en-US" sz="2000" dirty="0" smtClean="0"/>
                <a:t>Relevant labeling</a:t>
              </a:r>
              <a:endParaRPr lang="en-US" sz="2000" dirty="0"/>
            </a:p>
          </p:txBody>
        </p:sp>
        <p:sp>
          <p:nvSpPr>
            <p:cNvPr id="1126" name="TextBox 1125"/>
            <p:cNvSpPr txBox="1"/>
            <p:nvPr/>
          </p:nvSpPr>
          <p:spPr>
            <a:xfrm>
              <a:off x="23511603" y="12593692"/>
              <a:ext cx="2615511" cy="399869"/>
            </a:xfrm>
            <a:prstGeom prst="rect">
              <a:avLst/>
            </a:prstGeom>
            <a:noFill/>
          </p:spPr>
          <p:txBody>
            <a:bodyPr wrap="square" lIns="91431" tIns="45715" rIns="91431" bIns="45715" rtlCol="0">
              <a:spAutoFit/>
            </a:bodyPr>
            <a:lstStyle/>
            <a:p>
              <a:pPr algn="ctr"/>
              <a:r>
                <a:rPr lang="en-US" sz="2000" dirty="0" smtClean="0"/>
                <a:t>Detailed bathymetry</a:t>
              </a:r>
              <a:endParaRPr lang="en-US" sz="2000" dirty="0"/>
            </a:p>
          </p:txBody>
        </p:sp>
        <p:pic>
          <p:nvPicPr>
            <p:cNvPr id="1130" name="Picture 1129" descr="qr_ocean_basemap.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127114" y="11274533"/>
              <a:ext cx="791584" cy="791584"/>
            </a:xfrm>
            <a:prstGeom prst="rect">
              <a:avLst/>
            </a:prstGeom>
          </p:spPr>
        </p:pic>
        <p:sp>
          <p:nvSpPr>
            <p:cNvPr id="1132" name="Rectangle 1131"/>
            <p:cNvSpPr/>
            <p:nvPr/>
          </p:nvSpPr>
          <p:spPr>
            <a:xfrm>
              <a:off x="23613266" y="7221233"/>
              <a:ext cx="3305432" cy="1200328"/>
            </a:xfrm>
            <a:prstGeom prst="rect">
              <a:avLst/>
            </a:prstGeom>
          </p:spPr>
          <p:txBody>
            <a:bodyPr wrap="square">
              <a:spAutoFit/>
            </a:bodyPr>
            <a:lstStyle/>
            <a:p>
              <a:r>
                <a:rPr lang="en-US" sz="2400" dirty="0" err="1" smtClean="0"/>
                <a:t>Esri’s</a:t>
              </a:r>
              <a:r>
                <a:rPr lang="en-US" sz="2400" dirty="0" smtClean="0"/>
                <a:t> Open </a:t>
              </a:r>
              <a:r>
                <a:rPr lang="en-US" sz="2400" dirty="0" err="1" smtClean="0"/>
                <a:t>Basemap</a:t>
              </a:r>
              <a:r>
                <a:rPr lang="en-US" sz="2400" dirty="0" smtClean="0"/>
                <a:t> </a:t>
              </a:r>
              <a:r>
                <a:rPr lang="en-US" sz="2400" dirty="0" err="1" smtClean="0"/>
                <a:t>MapService</a:t>
              </a:r>
              <a:r>
                <a:rPr lang="en-US" sz="2400" dirty="0" smtClean="0"/>
                <a:t> is used to provide ocean </a:t>
              </a:r>
              <a:r>
                <a:rPr lang="en-US" sz="2400" dirty="0" err="1" smtClean="0"/>
                <a:t>basemaps</a:t>
              </a:r>
              <a:endParaRPr lang="en-US" sz="2400" dirty="0"/>
            </a:p>
          </p:txBody>
        </p:sp>
      </p:grpSp>
      <p:sp>
        <p:nvSpPr>
          <p:cNvPr id="1152" name="TextBox 1151"/>
          <p:cNvSpPr txBox="1"/>
          <p:nvPr/>
        </p:nvSpPr>
        <p:spPr>
          <a:xfrm>
            <a:off x="11796376" y="13487400"/>
            <a:ext cx="5648537" cy="492443"/>
          </a:xfrm>
          <a:prstGeom prst="rect">
            <a:avLst/>
          </a:prstGeom>
          <a:noFill/>
        </p:spPr>
        <p:txBody>
          <a:bodyPr wrap="square" rtlCol="0">
            <a:spAutoFit/>
          </a:bodyPr>
          <a:lstStyle/>
          <a:p>
            <a:endParaRPr lang="en-US" sz="2600" dirty="0" smtClean="0"/>
          </a:p>
        </p:txBody>
      </p:sp>
      <p:pic>
        <p:nvPicPr>
          <p:cNvPr id="1159" name="Picture 1158" descr="Screen shot 2014-02-16 at 10.11.57 A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88253" y="27811024"/>
            <a:ext cx="4227147" cy="2088502"/>
          </a:xfrm>
          <a:prstGeom prst="rect">
            <a:avLst/>
          </a:prstGeom>
        </p:spPr>
      </p:pic>
      <p:pic>
        <p:nvPicPr>
          <p:cNvPr id="1160" name="Picture 1159" descr="Screen shot 2014-02-16 at 10.12.28 AM.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88252" y="25436167"/>
            <a:ext cx="4183767" cy="2303456"/>
          </a:xfrm>
          <a:prstGeom prst="rect">
            <a:avLst/>
          </a:prstGeom>
        </p:spPr>
      </p:pic>
      <p:sp>
        <p:nvSpPr>
          <p:cNvPr id="1165" name="TextBox 1164"/>
          <p:cNvSpPr txBox="1"/>
          <p:nvPr/>
        </p:nvSpPr>
        <p:spPr>
          <a:xfrm>
            <a:off x="13255660" y="3581400"/>
            <a:ext cx="7192384" cy="2092871"/>
          </a:xfrm>
          <a:prstGeom prst="rect">
            <a:avLst/>
          </a:prstGeom>
          <a:noFill/>
        </p:spPr>
        <p:txBody>
          <a:bodyPr wrap="square" lIns="91431" tIns="45715" rIns="91431" bIns="45715" rtlCol="0">
            <a:spAutoFit/>
          </a:bodyPr>
          <a:lstStyle/>
          <a:p>
            <a:r>
              <a:rPr lang="en-US" sz="2600" b="1" dirty="0"/>
              <a:t>Data Integration</a:t>
            </a:r>
          </a:p>
          <a:p>
            <a:r>
              <a:rPr lang="en-US" sz="2600" dirty="0"/>
              <a:t>Archived and real time data </a:t>
            </a:r>
            <a:r>
              <a:rPr lang="en-US" sz="2600" dirty="0" smtClean="0"/>
              <a:t>feeds are </a:t>
            </a:r>
            <a:r>
              <a:rPr lang="en-US" sz="2600" dirty="0"/>
              <a:t>configured for each tool. Tools primarily use CSV and JSON </a:t>
            </a:r>
            <a:r>
              <a:rPr lang="en-US" sz="2600" dirty="0" smtClean="0"/>
              <a:t>data </a:t>
            </a:r>
            <a:r>
              <a:rPr lang="en-US" sz="2600" dirty="0"/>
              <a:t>from available web services, </a:t>
            </a:r>
            <a:r>
              <a:rPr lang="en-US" sz="2600" dirty="0" smtClean="0"/>
              <a:t>but they can </a:t>
            </a:r>
            <a:r>
              <a:rPr lang="en-US" sz="2600" dirty="0"/>
              <a:t>be configured for many other types of data.</a:t>
            </a:r>
          </a:p>
        </p:txBody>
      </p:sp>
      <p:sp>
        <p:nvSpPr>
          <p:cNvPr id="1169" name="TextBox 1168"/>
          <p:cNvSpPr txBox="1"/>
          <p:nvPr/>
        </p:nvSpPr>
        <p:spPr>
          <a:xfrm>
            <a:off x="13255660" y="5715000"/>
            <a:ext cx="7401834" cy="2092871"/>
          </a:xfrm>
          <a:prstGeom prst="rect">
            <a:avLst/>
          </a:prstGeom>
          <a:noFill/>
        </p:spPr>
        <p:txBody>
          <a:bodyPr wrap="square" lIns="91431" tIns="45715" rIns="91431" bIns="45715" rtlCol="0">
            <a:spAutoFit/>
          </a:bodyPr>
          <a:lstStyle/>
          <a:p>
            <a:pPr algn="just"/>
            <a:r>
              <a:rPr lang="en-US" sz="2600" b="1" dirty="0"/>
              <a:t>User Interface Design</a:t>
            </a:r>
          </a:p>
          <a:p>
            <a:r>
              <a:rPr lang="en-US" sz="2600" dirty="0"/>
              <a:t>The developer adapts the design </a:t>
            </a:r>
            <a:r>
              <a:rPr lang="en-US" sz="2600" dirty="0" smtClean="0"/>
              <a:t>sketches into a working tool.  </a:t>
            </a:r>
            <a:r>
              <a:rPr lang="en-US" sz="2600" dirty="0"/>
              <a:t>Layouts </a:t>
            </a:r>
            <a:r>
              <a:rPr lang="en-US" sz="2600" dirty="0" smtClean="0"/>
              <a:t>are comprised </a:t>
            </a:r>
            <a:r>
              <a:rPr lang="en-US" sz="2600" dirty="0"/>
              <a:t>of HTML5, CSS, and SVG are </a:t>
            </a:r>
            <a:r>
              <a:rPr lang="en-US" sz="2600" dirty="0" smtClean="0"/>
              <a:t>rendered with </a:t>
            </a:r>
            <a:r>
              <a:rPr lang="en-US" sz="2600" dirty="0"/>
              <a:t>a combination of </a:t>
            </a:r>
            <a:r>
              <a:rPr lang="en-US" sz="2600" dirty="0" err="1"/>
              <a:t>jQuery</a:t>
            </a:r>
            <a:r>
              <a:rPr lang="en-US" sz="2600" dirty="0"/>
              <a:t>, </a:t>
            </a:r>
            <a:r>
              <a:rPr lang="en-US" sz="2600" dirty="0" err="1"/>
              <a:t>jQueryUI</a:t>
            </a:r>
            <a:r>
              <a:rPr lang="en-US" sz="2600" dirty="0" smtClean="0"/>
              <a:t>, D3, and other </a:t>
            </a:r>
            <a:r>
              <a:rPr lang="en-US" sz="2600" dirty="0" smtClean="0"/>
              <a:t>libraries</a:t>
            </a:r>
            <a:r>
              <a:rPr lang="en-US" sz="2600" dirty="0" smtClean="0"/>
              <a:t>.</a:t>
            </a:r>
            <a:endParaRPr lang="en-US" sz="2600" dirty="0"/>
          </a:p>
        </p:txBody>
      </p:sp>
      <p:sp>
        <p:nvSpPr>
          <p:cNvPr id="1176" name="TextBox 1175"/>
          <p:cNvSpPr txBox="1"/>
          <p:nvPr/>
        </p:nvSpPr>
        <p:spPr>
          <a:xfrm>
            <a:off x="13255660" y="7924800"/>
            <a:ext cx="7349586" cy="2092871"/>
          </a:xfrm>
          <a:prstGeom prst="rect">
            <a:avLst/>
          </a:prstGeom>
          <a:noFill/>
        </p:spPr>
        <p:txBody>
          <a:bodyPr wrap="square" lIns="91431" tIns="45715" rIns="91431" bIns="45715" rtlCol="0">
            <a:spAutoFit/>
          </a:bodyPr>
          <a:lstStyle/>
          <a:p>
            <a:pPr algn="just"/>
            <a:r>
              <a:rPr lang="en-US" sz="2600" b="1" dirty="0" smtClean="0"/>
              <a:t>Customization </a:t>
            </a:r>
            <a:r>
              <a:rPr lang="en-US" sz="2600" b="1" dirty="0"/>
              <a:t>Ability</a:t>
            </a:r>
          </a:p>
          <a:p>
            <a:r>
              <a:rPr lang="en-US" sz="2600" dirty="0"/>
              <a:t>Tools </a:t>
            </a:r>
            <a:r>
              <a:rPr lang="en-US" sz="2600" dirty="0" smtClean="0"/>
              <a:t>can be customized </a:t>
            </a:r>
            <a:r>
              <a:rPr lang="en-US" sz="2600" dirty="0"/>
              <a:t>on the </a:t>
            </a:r>
            <a:r>
              <a:rPr lang="en-US" sz="2600" dirty="0" smtClean="0"/>
              <a:t>web portal, </a:t>
            </a:r>
            <a:r>
              <a:rPr lang="en-US" sz="2600" dirty="0"/>
              <a:t>allowing educators to choose datasets, </a:t>
            </a:r>
            <a:r>
              <a:rPr lang="en-US" sz="2600" dirty="0" smtClean="0"/>
              <a:t>specify settings, colors</a:t>
            </a:r>
            <a:r>
              <a:rPr lang="en-US" sz="2600" dirty="0"/>
              <a:t>, etc. </a:t>
            </a:r>
            <a:r>
              <a:rPr lang="en-US" sz="2600" dirty="0" smtClean="0"/>
              <a:t> How end users can control and interact with a tool are also considered.</a:t>
            </a:r>
            <a:endParaRPr lang="en-US" sz="2600" dirty="0"/>
          </a:p>
        </p:txBody>
      </p:sp>
      <p:grpSp>
        <p:nvGrpSpPr>
          <p:cNvPr id="17" name="Group 16"/>
          <p:cNvGrpSpPr/>
          <p:nvPr/>
        </p:nvGrpSpPr>
        <p:grpSpPr>
          <a:xfrm>
            <a:off x="20555891" y="3689001"/>
            <a:ext cx="5199709" cy="6501056"/>
            <a:chOff x="20407674" y="3689001"/>
            <a:chExt cx="5199709" cy="6501056"/>
          </a:xfrm>
        </p:grpSpPr>
        <p:pic>
          <p:nvPicPr>
            <p:cNvPr id="1166" name="Picture 1165" descr="Screen shot 2014-02-19 at 8.36.05 A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062942" y="3988151"/>
              <a:ext cx="3392041" cy="1650649"/>
            </a:xfrm>
            <a:prstGeom prst="rect">
              <a:avLst/>
            </a:prstGeom>
          </p:spPr>
        </p:pic>
        <p:pic>
          <p:nvPicPr>
            <p:cNvPr id="1164" name="Picture 1163" descr="Screen shot 2014-02-19 at 8.33.39 AM.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482832" y="3689001"/>
              <a:ext cx="1965247" cy="1276463"/>
            </a:xfrm>
            <a:prstGeom prst="rect">
              <a:avLst/>
            </a:prstGeom>
            <a:ln w="38100" cmpd="sng">
              <a:solidFill>
                <a:schemeClr val="bg1"/>
              </a:solidFill>
            </a:ln>
          </p:spPr>
        </p:pic>
        <p:cxnSp>
          <p:nvCxnSpPr>
            <p:cNvPr id="1168" name="Straight Arrow Connector 1167"/>
            <p:cNvCxnSpPr/>
            <p:nvPr/>
          </p:nvCxnSpPr>
          <p:spPr>
            <a:xfrm>
              <a:off x="21665190" y="4504249"/>
              <a:ext cx="1468488" cy="46121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71" name="Picture 1170" descr="EV4_Advanced_Glider_Profile_Explor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37848" y="6205344"/>
              <a:ext cx="2893335" cy="2003079"/>
            </a:xfrm>
            <a:prstGeom prst="rect">
              <a:avLst/>
            </a:prstGeom>
          </p:spPr>
        </p:pic>
        <p:pic>
          <p:nvPicPr>
            <p:cNvPr id="1170" name="Content Placeholder 4" descr="EV4 Advanced Glider Profile Explorer 2012-06-08.png"/>
            <p:cNvPicPr>
              <a:picLocks noChangeAspect="1"/>
            </p:cNvPicPr>
            <p:nvPr/>
          </p:nvPicPr>
          <p:blipFill rotWithShape="1">
            <a:blip r:embed="rId20">
              <a:extLst>
                <a:ext uri="{28A0092B-C50C-407E-A947-70E740481C1C}">
                  <a14:useLocalDpi xmlns:a14="http://schemas.microsoft.com/office/drawing/2010/main" val="0"/>
                </a:ext>
              </a:extLst>
            </a:blip>
            <a:srcRect l="1522" r="1577"/>
            <a:stretch/>
          </p:blipFill>
          <p:spPr>
            <a:xfrm>
              <a:off x="20407674" y="5860196"/>
              <a:ext cx="2366468" cy="1850932"/>
            </a:xfrm>
            <a:prstGeom prst="rect">
              <a:avLst/>
            </a:prstGeom>
            <a:noFill/>
            <a:ln w="38100" cmpd="sng">
              <a:solidFill>
                <a:schemeClr val="bg1"/>
              </a:solidFill>
            </a:ln>
          </p:spPr>
        </p:pic>
        <p:cxnSp>
          <p:nvCxnSpPr>
            <p:cNvPr id="1173" name="Straight Arrow Connector 1172"/>
            <p:cNvCxnSpPr/>
            <p:nvPr/>
          </p:nvCxnSpPr>
          <p:spPr>
            <a:xfrm>
              <a:off x="21769060" y="6691634"/>
              <a:ext cx="1468488" cy="46121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78" name="Picture 1177" descr="Screen shot 2014-02-19 at 8.49.18 AM.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109265" y="8808334"/>
              <a:ext cx="3498118" cy="1381723"/>
            </a:xfrm>
            <a:prstGeom prst="rect">
              <a:avLst/>
            </a:prstGeom>
          </p:spPr>
        </p:pic>
        <p:pic>
          <p:nvPicPr>
            <p:cNvPr id="1177" name="Picture 1176" descr="Screen shot 2014-02-19 at 8.48.33 A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0437808" y="8094077"/>
              <a:ext cx="2196788" cy="1638780"/>
            </a:xfrm>
            <a:prstGeom prst="rect">
              <a:avLst/>
            </a:prstGeom>
            <a:ln w="38100" cmpd="sng">
              <a:solidFill>
                <a:schemeClr val="bg1"/>
              </a:solidFill>
            </a:ln>
          </p:spPr>
        </p:pic>
        <p:cxnSp>
          <p:nvCxnSpPr>
            <p:cNvPr id="1179" name="Straight Arrow Connector 1178"/>
            <p:cNvCxnSpPr/>
            <p:nvPr/>
          </p:nvCxnSpPr>
          <p:spPr>
            <a:xfrm>
              <a:off x="21835445" y="8587849"/>
              <a:ext cx="1468488" cy="46121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1182" name="Straight Connector 1181"/>
          <p:cNvCxnSpPr/>
          <p:nvPr/>
        </p:nvCxnSpPr>
        <p:spPr>
          <a:xfrm flipV="1">
            <a:off x="12954000" y="2963079"/>
            <a:ext cx="0" cy="27000317"/>
          </a:xfrm>
          <a:prstGeom prst="line">
            <a:avLst/>
          </a:prstGeom>
        </p:spPr>
        <p:style>
          <a:lnRef idx="2">
            <a:schemeClr val="accent1"/>
          </a:lnRef>
          <a:fillRef idx="0">
            <a:schemeClr val="accent1"/>
          </a:fillRef>
          <a:effectRef idx="1">
            <a:schemeClr val="accent1"/>
          </a:effectRef>
          <a:fontRef idx="minor">
            <a:schemeClr val="tx1"/>
          </a:fontRef>
        </p:style>
      </p:cxnSp>
      <p:sp>
        <p:nvSpPr>
          <p:cNvPr id="1198" name="TextBox 1197"/>
          <p:cNvSpPr txBox="1"/>
          <p:nvPr/>
        </p:nvSpPr>
        <p:spPr>
          <a:xfrm>
            <a:off x="13430285" y="12749997"/>
            <a:ext cx="12174968" cy="2185203"/>
          </a:xfrm>
          <a:prstGeom prst="rect">
            <a:avLst/>
          </a:prstGeom>
          <a:noFill/>
        </p:spPr>
        <p:txBody>
          <a:bodyPr wrap="square" lIns="91431" tIns="45715" rIns="91431" bIns="45715" rtlCol="0">
            <a:spAutoFit/>
          </a:bodyPr>
          <a:lstStyle/>
          <a:p>
            <a:pPr algn="just"/>
            <a:r>
              <a:rPr lang="en-US" sz="3200" b="1" dirty="0" smtClean="0"/>
              <a:t>User Interface</a:t>
            </a:r>
            <a:endParaRPr lang="en-US" sz="3200" b="1" dirty="0"/>
          </a:p>
          <a:p>
            <a:r>
              <a:rPr lang="en-US" sz="2600" dirty="0" smtClean="0"/>
              <a:t>Customized tools can be created using the OOI Ocean Education portal</a:t>
            </a:r>
            <a:r>
              <a:rPr lang="en-US" sz="2600" dirty="0"/>
              <a:t>. </a:t>
            </a:r>
            <a:r>
              <a:rPr lang="en-US" sz="2600" dirty="0" smtClean="0"/>
              <a:t>Tool </a:t>
            </a:r>
            <a:r>
              <a:rPr lang="en-US" sz="2600" dirty="0"/>
              <a:t>instance </a:t>
            </a:r>
            <a:r>
              <a:rPr lang="en-US" sz="2600" dirty="0" smtClean="0"/>
              <a:t>configurations are saved </a:t>
            </a:r>
            <a:r>
              <a:rPr lang="en-US" sz="2600" dirty="0"/>
              <a:t>as JSON objects </a:t>
            </a:r>
            <a:r>
              <a:rPr lang="en-US" sz="2600" dirty="0" smtClean="0"/>
              <a:t>in the system. </a:t>
            </a:r>
            <a:r>
              <a:rPr lang="en-US" sz="2600" dirty="0"/>
              <a:t>Configuration objects can be loaded from a database, or coded directly in a tool load event</a:t>
            </a:r>
            <a:r>
              <a:rPr lang="en-US" sz="2600" dirty="0" smtClean="0"/>
              <a:t>.  Users use the following steps to create their customized tool.</a:t>
            </a:r>
            <a:endParaRPr lang="en-US" sz="2600" dirty="0"/>
          </a:p>
        </p:txBody>
      </p:sp>
      <p:grpSp>
        <p:nvGrpSpPr>
          <p:cNvPr id="122" name="Group 121"/>
          <p:cNvGrpSpPr/>
          <p:nvPr/>
        </p:nvGrpSpPr>
        <p:grpSpPr>
          <a:xfrm>
            <a:off x="21166255" y="14859000"/>
            <a:ext cx="4331161" cy="7797944"/>
            <a:chOff x="14671828" y="12436701"/>
            <a:chExt cx="4302605" cy="7797944"/>
          </a:xfrm>
        </p:grpSpPr>
        <p:pic>
          <p:nvPicPr>
            <p:cNvPr id="116" name="Picture 115" descr="Screen shot 2014-02-18 at 12.07.24 AM.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381484" y="12436701"/>
              <a:ext cx="2827022" cy="2463944"/>
            </a:xfrm>
            <a:prstGeom prst="rect">
              <a:avLst/>
            </a:prstGeom>
          </p:spPr>
        </p:pic>
        <p:pic>
          <p:nvPicPr>
            <p:cNvPr id="117" name="Picture 116" descr="Screen shot 2014-02-18 at 12.10.16 AM.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6316068" y="18003190"/>
              <a:ext cx="2658365" cy="2231455"/>
            </a:xfrm>
            <a:prstGeom prst="rect">
              <a:avLst/>
            </a:prstGeom>
          </p:spPr>
        </p:pic>
        <p:pic>
          <p:nvPicPr>
            <p:cNvPr id="118" name="Picture 117" descr="Screen shot 2014-02-18 at 12.08.31 AM.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671828" y="15112103"/>
              <a:ext cx="3006798" cy="2303142"/>
            </a:xfrm>
            <a:prstGeom prst="rect">
              <a:avLst/>
            </a:prstGeom>
          </p:spPr>
        </p:pic>
        <p:pic>
          <p:nvPicPr>
            <p:cNvPr id="121" name="Picture 120" descr="Screen shot 2014-02-18 at 12.07.59 AM.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963723" y="15477398"/>
              <a:ext cx="2926063" cy="2242647"/>
            </a:xfrm>
            <a:prstGeom prst="rect">
              <a:avLst/>
            </a:prstGeom>
          </p:spPr>
        </p:pic>
      </p:grpSp>
      <p:sp>
        <p:nvSpPr>
          <p:cNvPr id="123" name="TextBox 122"/>
          <p:cNvSpPr txBox="1"/>
          <p:nvPr/>
        </p:nvSpPr>
        <p:spPr>
          <a:xfrm>
            <a:off x="13430285" y="14960744"/>
            <a:ext cx="7993449" cy="2492980"/>
          </a:xfrm>
          <a:prstGeom prst="rect">
            <a:avLst/>
          </a:prstGeom>
          <a:noFill/>
        </p:spPr>
        <p:txBody>
          <a:bodyPr wrap="square" lIns="91431" tIns="45715" rIns="91431" bIns="45715" rtlCol="0">
            <a:spAutoFit/>
          </a:bodyPr>
          <a:lstStyle/>
          <a:p>
            <a:pPr algn="just"/>
            <a:r>
              <a:rPr lang="en-US" sz="2600" b="1" dirty="0" smtClean="0"/>
              <a:t>1. Configure</a:t>
            </a:r>
          </a:p>
          <a:p>
            <a:r>
              <a:rPr lang="en-US" sz="2600" dirty="0" smtClean="0"/>
              <a:t>Tool “Controls” are used to modify a tool’s configuration The level of configuration ability is entirely up to the tool developer. This example shows the Dataset Browser, which enables an educator to search for and select datasets relevant to their lesson plan.</a:t>
            </a:r>
          </a:p>
        </p:txBody>
      </p:sp>
      <p:sp>
        <p:nvSpPr>
          <p:cNvPr id="124" name="TextBox 123"/>
          <p:cNvSpPr txBox="1"/>
          <p:nvPr/>
        </p:nvSpPr>
        <p:spPr>
          <a:xfrm>
            <a:off x="13430285" y="17554144"/>
            <a:ext cx="7706140" cy="2092871"/>
          </a:xfrm>
          <a:prstGeom prst="rect">
            <a:avLst/>
          </a:prstGeom>
          <a:noFill/>
        </p:spPr>
        <p:txBody>
          <a:bodyPr wrap="square" lIns="91431" tIns="45715" rIns="91431" bIns="45715" rtlCol="0">
            <a:spAutoFit/>
          </a:bodyPr>
          <a:lstStyle/>
          <a:p>
            <a:pPr algn="just"/>
            <a:r>
              <a:rPr lang="en-US" sz="2600" b="1" dirty="0" smtClean="0"/>
              <a:t>2. Preview</a:t>
            </a:r>
          </a:p>
          <a:p>
            <a:r>
              <a:rPr lang="en-US" sz="2600" dirty="0" smtClean="0"/>
              <a:t>The tool preview is updated</a:t>
            </a:r>
            <a:r>
              <a:rPr lang="en-US" sz="2600" dirty="0"/>
              <a:t> </a:t>
            </a:r>
            <a:r>
              <a:rPr lang="en-US" sz="2600" dirty="0" smtClean="0"/>
              <a:t>when the user applies the modified configuration, and allows a user to see what the published version of the tool will look like. The user can also specify the default view on this page.</a:t>
            </a:r>
          </a:p>
        </p:txBody>
      </p:sp>
      <p:sp>
        <p:nvSpPr>
          <p:cNvPr id="76" name="TextBox 75"/>
          <p:cNvSpPr txBox="1"/>
          <p:nvPr/>
        </p:nvSpPr>
        <p:spPr>
          <a:xfrm>
            <a:off x="13430285" y="19731120"/>
            <a:ext cx="7079529" cy="3077755"/>
          </a:xfrm>
          <a:prstGeom prst="rect">
            <a:avLst/>
          </a:prstGeom>
          <a:noFill/>
        </p:spPr>
        <p:txBody>
          <a:bodyPr wrap="square" lIns="91431" tIns="45715" rIns="91431" bIns="45715" rtlCol="0">
            <a:spAutoFit/>
          </a:bodyPr>
          <a:lstStyle/>
          <a:p>
            <a:pPr algn="just"/>
            <a:r>
              <a:rPr lang="en-US" sz="2600" b="1" dirty="0" smtClean="0"/>
              <a:t>3. Save</a:t>
            </a:r>
          </a:p>
          <a:p>
            <a:r>
              <a:rPr lang="en-US" sz="2600" dirty="0" smtClean="0"/>
              <a:t>To save the current instance, a user enters a title and description, and uploads a thumbnail. The current state of the tool, as seen in the preview, is saved in a tool configuration JSON object. Associated tool metadata is also saved. </a:t>
            </a:r>
          </a:p>
          <a:p>
            <a:pPr algn="just"/>
            <a:endParaRPr lang="en-US" sz="1200" dirty="0"/>
          </a:p>
          <a:p>
            <a:pPr algn="just"/>
            <a:r>
              <a:rPr lang="en-US" sz="2600" dirty="0" smtClean="0"/>
              <a:t>The tool can now be edited, copied, and shared!</a:t>
            </a:r>
          </a:p>
        </p:txBody>
      </p:sp>
      <p:pic>
        <p:nvPicPr>
          <p:cNvPr id="1202" name="Picture 1201" descr="Screen shot 2014-02-19 at 9.52.28 AM.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821451" y="20284519"/>
            <a:ext cx="1832174" cy="2524825"/>
          </a:xfrm>
          <a:prstGeom prst="rect">
            <a:avLst/>
          </a:prstGeom>
        </p:spPr>
      </p:pic>
      <p:cxnSp>
        <p:nvCxnSpPr>
          <p:cNvPr id="1203" name="Straight Arrow Connector 1202"/>
          <p:cNvCxnSpPr/>
          <p:nvPr/>
        </p:nvCxnSpPr>
        <p:spPr>
          <a:xfrm flipH="1">
            <a:off x="22295678" y="19262216"/>
            <a:ext cx="545429" cy="91000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05" name="Straight Arrow Connector 1204"/>
          <p:cNvCxnSpPr/>
          <p:nvPr/>
        </p:nvCxnSpPr>
        <p:spPr>
          <a:xfrm flipH="1">
            <a:off x="21910541" y="16637144"/>
            <a:ext cx="264573" cy="348877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56" name="Group 1155"/>
          <p:cNvGrpSpPr/>
          <p:nvPr/>
        </p:nvGrpSpPr>
        <p:grpSpPr>
          <a:xfrm>
            <a:off x="304800" y="19804900"/>
            <a:ext cx="11887200" cy="5188700"/>
            <a:chOff x="1999521" y="6438435"/>
            <a:chExt cx="9421331" cy="3933155"/>
          </a:xfrm>
        </p:grpSpPr>
        <p:grpSp>
          <p:nvGrpSpPr>
            <p:cNvPr id="591" name="Group 590"/>
            <p:cNvGrpSpPr/>
            <p:nvPr/>
          </p:nvGrpSpPr>
          <p:grpSpPr>
            <a:xfrm>
              <a:off x="1999521" y="6438435"/>
              <a:ext cx="9421331" cy="3933155"/>
              <a:chOff x="-1807223" y="15243615"/>
              <a:chExt cx="10263729" cy="4211848"/>
            </a:xfrm>
          </p:grpSpPr>
          <p:pic>
            <p:nvPicPr>
              <p:cNvPr id="45" name="Content Placeholder 4" descr="EV4 Advanced Glider Profile Explorer 2012-06-08.png"/>
              <p:cNvPicPr>
                <a:picLocks noChangeAspect="1"/>
              </p:cNvPicPr>
              <p:nvPr/>
            </p:nvPicPr>
            <p:blipFill rotWithShape="1">
              <a:blip r:embed="rId20">
                <a:extLst>
                  <a:ext uri="{28A0092B-C50C-407E-A947-70E740481C1C}">
                    <a14:useLocalDpi xmlns:a14="http://schemas.microsoft.com/office/drawing/2010/main" val="0"/>
                  </a:ext>
                </a:extLst>
              </a:blip>
              <a:srcRect l="1522" r="1577"/>
              <a:stretch/>
            </p:blipFill>
            <p:spPr>
              <a:xfrm>
                <a:off x="974456" y="15243615"/>
                <a:ext cx="2813505" cy="2163097"/>
              </a:xfrm>
              <a:prstGeom prst="rect">
                <a:avLst/>
              </a:prstGeom>
              <a:noFill/>
              <a:ln>
                <a:noFill/>
              </a:ln>
            </p:spPr>
          </p:pic>
          <p:pic>
            <p:nvPicPr>
              <p:cNvPr id="35" name="Picture 34" descr="Screen shot 2014-02-16 at 10.17.06 AM.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48491" y="17543510"/>
                <a:ext cx="2631568" cy="1837704"/>
              </a:xfrm>
              <a:prstGeom prst="rect">
                <a:avLst/>
              </a:prstGeom>
            </p:spPr>
          </p:pic>
          <p:pic>
            <p:nvPicPr>
              <p:cNvPr id="49" name="Picture 48" descr="Screen shot 2014-02-16 at 10.22.01 AM.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493153" y="17543509"/>
                <a:ext cx="2963353" cy="1837701"/>
              </a:xfrm>
              <a:prstGeom prst="rect">
                <a:avLst/>
              </a:prstGeom>
            </p:spPr>
          </p:pic>
          <p:pic>
            <p:nvPicPr>
              <p:cNvPr id="50" name="Picture 49" descr="Screen shot 2014-02-16 at 10.25.20 AM.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807223" y="15243615"/>
                <a:ext cx="2879595" cy="2075775"/>
              </a:xfrm>
              <a:prstGeom prst="rect">
                <a:avLst/>
              </a:prstGeom>
            </p:spPr>
          </p:pic>
          <p:pic>
            <p:nvPicPr>
              <p:cNvPr id="36" name="Picture 35" descr="Screen shot 2014-02-16 at 10.20.50 AM.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689735" y="17543508"/>
                <a:ext cx="2545866" cy="1911955"/>
              </a:xfrm>
              <a:prstGeom prst="rect">
                <a:avLst/>
              </a:prstGeom>
            </p:spPr>
          </p:pic>
        </p:grpSp>
        <p:pic>
          <p:nvPicPr>
            <p:cNvPr id="1144" name="Picture 1143" descr="Sketch Glider Chooser 2013-02-05.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194303" y="6553400"/>
              <a:ext cx="2540000" cy="1892300"/>
            </a:xfrm>
            <a:prstGeom prst="rect">
              <a:avLst/>
            </a:prstGeom>
          </p:spPr>
        </p:pic>
      </p:grpSp>
      <p:graphicFrame>
        <p:nvGraphicFramePr>
          <p:cNvPr id="6" name="Diagram 5"/>
          <p:cNvGraphicFramePr/>
          <p:nvPr>
            <p:extLst>
              <p:ext uri="{D42A27DB-BD31-4B8C-83A1-F6EECF244321}">
                <p14:modId xmlns:p14="http://schemas.microsoft.com/office/powerpoint/2010/main" val="993055181"/>
              </p:ext>
            </p:extLst>
          </p:nvPr>
        </p:nvGraphicFramePr>
        <p:xfrm>
          <a:off x="4653544" y="10058400"/>
          <a:ext cx="7995656" cy="58674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147" name="TextBox 146"/>
          <p:cNvSpPr txBox="1"/>
          <p:nvPr/>
        </p:nvSpPr>
        <p:spPr>
          <a:xfrm>
            <a:off x="13255660" y="10439400"/>
            <a:ext cx="12347540" cy="1785104"/>
          </a:xfrm>
          <a:prstGeom prst="rect">
            <a:avLst/>
          </a:prstGeom>
          <a:noFill/>
        </p:spPr>
        <p:txBody>
          <a:bodyPr wrap="square" rtlCol="0">
            <a:spAutoFit/>
          </a:bodyPr>
          <a:lstStyle/>
          <a:p>
            <a:r>
              <a:rPr lang="en-US" sz="3200" b="1" dirty="0" smtClean="0"/>
              <a:t>4. Testing </a:t>
            </a:r>
            <a:r>
              <a:rPr lang="en-US" sz="3200" b="1" dirty="0" smtClean="0"/>
              <a:t>and Feedback</a:t>
            </a:r>
            <a:endParaRPr lang="en-US" sz="2600" b="1" dirty="0" smtClean="0"/>
          </a:p>
          <a:p>
            <a:r>
              <a:rPr lang="en-US" sz="2600" dirty="0" smtClean="0"/>
              <a:t>All tools are tested for functionality and usability by developers, educators, and students. Errors, bugs, and suggested improvements are logged and relayed to the tool designers and developers to be incorporated in future enhancements and other tools.</a:t>
            </a:r>
          </a:p>
        </p:txBody>
      </p:sp>
      <p:sp>
        <p:nvSpPr>
          <p:cNvPr id="150" name="TextBox 149"/>
          <p:cNvSpPr txBox="1"/>
          <p:nvPr/>
        </p:nvSpPr>
        <p:spPr>
          <a:xfrm>
            <a:off x="13255660" y="2963079"/>
            <a:ext cx="10014655" cy="584765"/>
          </a:xfrm>
          <a:prstGeom prst="rect">
            <a:avLst/>
          </a:prstGeom>
          <a:noFill/>
        </p:spPr>
        <p:txBody>
          <a:bodyPr wrap="square" lIns="91431" tIns="45715" rIns="91431" bIns="45715" rtlCol="0">
            <a:spAutoFit/>
          </a:bodyPr>
          <a:lstStyle/>
          <a:p>
            <a:r>
              <a:rPr lang="en-US" sz="3200" b="1" dirty="0" smtClean="0"/>
              <a:t>3. </a:t>
            </a:r>
            <a:r>
              <a:rPr lang="en-US" sz="3200" b="1" dirty="0" smtClean="0"/>
              <a:t>Development Considerations</a:t>
            </a:r>
            <a:endParaRPr lang="en-US" sz="3200" dirty="0"/>
          </a:p>
        </p:txBody>
      </p:sp>
      <p:sp>
        <p:nvSpPr>
          <p:cNvPr id="152" name="TextBox 151"/>
          <p:cNvSpPr txBox="1"/>
          <p:nvPr/>
        </p:nvSpPr>
        <p:spPr>
          <a:xfrm>
            <a:off x="13255660" y="23088600"/>
            <a:ext cx="9267092" cy="1384995"/>
          </a:xfrm>
          <a:prstGeom prst="rect">
            <a:avLst/>
          </a:prstGeom>
          <a:noFill/>
        </p:spPr>
        <p:txBody>
          <a:bodyPr wrap="square" rtlCol="0">
            <a:spAutoFit/>
          </a:bodyPr>
          <a:lstStyle/>
          <a:p>
            <a:r>
              <a:rPr lang="en-US" sz="3200" b="1" dirty="0" smtClean="0"/>
              <a:t>Frameworks, APIs, and Services</a:t>
            </a:r>
          </a:p>
          <a:p>
            <a:r>
              <a:rPr lang="en-US" sz="2600" dirty="0" smtClean="0"/>
              <a:t>The following open-source frameworks and libraries are used extensively to developing online interactive data visualization tools.</a:t>
            </a:r>
          </a:p>
        </p:txBody>
      </p:sp>
      <p:sp>
        <p:nvSpPr>
          <p:cNvPr id="169" name="TextBox 168"/>
          <p:cNvSpPr txBox="1"/>
          <p:nvPr/>
        </p:nvSpPr>
        <p:spPr>
          <a:xfrm>
            <a:off x="15829117" y="24536486"/>
            <a:ext cx="6467343" cy="492432"/>
          </a:xfrm>
          <a:prstGeom prst="rect">
            <a:avLst/>
          </a:prstGeom>
          <a:noFill/>
        </p:spPr>
        <p:txBody>
          <a:bodyPr wrap="square" lIns="91431" tIns="45715" rIns="91431" bIns="45715" rtlCol="0">
            <a:spAutoFit/>
          </a:bodyPr>
          <a:lstStyle/>
          <a:p>
            <a:r>
              <a:rPr lang="en-US" sz="2600" dirty="0" smtClean="0"/>
              <a:t>Data visualization framework</a:t>
            </a:r>
            <a:endParaRPr lang="en-US" sz="2600" dirty="0"/>
          </a:p>
        </p:txBody>
      </p:sp>
      <p:sp>
        <p:nvSpPr>
          <p:cNvPr id="172" name="TextBox 171"/>
          <p:cNvSpPr txBox="1"/>
          <p:nvPr/>
        </p:nvSpPr>
        <p:spPr>
          <a:xfrm>
            <a:off x="15829117" y="25344206"/>
            <a:ext cx="6239846" cy="492432"/>
          </a:xfrm>
          <a:prstGeom prst="rect">
            <a:avLst/>
          </a:prstGeom>
          <a:noFill/>
        </p:spPr>
        <p:txBody>
          <a:bodyPr wrap="square" lIns="91431" tIns="45715" rIns="91431" bIns="45715" rtlCol="0">
            <a:spAutoFit/>
          </a:bodyPr>
          <a:lstStyle/>
          <a:p>
            <a:r>
              <a:rPr lang="en-US" sz="2600" dirty="0" smtClean="0"/>
              <a:t>Advanced </a:t>
            </a:r>
            <a:r>
              <a:rPr lang="en-US" sz="2600" dirty="0" smtClean="0"/>
              <a:t>JavaScript helper functions</a:t>
            </a:r>
          </a:p>
        </p:txBody>
      </p:sp>
      <p:sp>
        <p:nvSpPr>
          <p:cNvPr id="174" name="TextBox 173"/>
          <p:cNvSpPr txBox="1"/>
          <p:nvPr/>
        </p:nvSpPr>
        <p:spPr>
          <a:xfrm>
            <a:off x="15829117" y="26228126"/>
            <a:ext cx="5728616" cy="492432"/>
          </a:xfrm>
          <a:prstGeom prst="rect">
            <a:avLst/>
          </a:prstGeom>
          <a:noFill/>
        </p:spPr>
        <p:txBody>
          <a:bodyPr wrap="square" lIns="91431" tIns="45715" rIns="91431" bIns="45715" rtlCol="0">
            <a:spAutoFit/>
          </a:bodyPr>
          <a:lstStyle/>
          <a:p>
            <a:r>
              <a:rPr lang="en-US" sz="2600" dirty="0" smtClean="0"/>
              <a:t>Feature</a:t>
            </a:r>
            <a:r>
              <a:rPr lang="en-US" sz="2600" dirty="0" smtClean="0"/>
              <a:t>-rich </a:t>
            </a:r>
            <a:r>
              <a:rPr lang="en-US" sz="2600" dirty="0"/>
              <a:t>UI </a:t>
            </a:r>
            <a:r>
              <a:rPr lang="en-US" sz="2600" dirty="0" smtClean="0"/>
              <a:t>elements</a:t>
            </a:r>
            <a:endParaRPr lang="en-US" sz="2600" dirty="0"/>
          </a:p>
        </p:txBody>
      </p:sp>
      <p:sp>
        <p:nvSpPr>
          <p:cNvPr id="175" name="TextBox 174"/>
          <p:cNvSpPr txBox="1"/>
          <p:nvPr/>
        </p:nvSpPr>
        <p:spPr>
          <a:xfrm>
            <a:off x="15829117" y="27112046"/>
            <a:ext cx="6069591" cy="492432"/>
          </a:xfrm>
          <a:prstGeom prst="rect">
            <a:avLst/>
          </a:prstGeom>
          <a:noFill/>
        </p:spPr>
        <p:txBody>
          <a:bodyPr wrap="square" lIns="91431" tIns="45715" rIns="91431" bIns="45715" rtlCol="0">
            <a:spAutoFit/>
          </a:bodyPr>
          <a:lstStyle/>
          <a:p>
            <a:r>
              <a:rPr lang="en-US" sz="2600" dirty="0" smtClean="0"/>
              <a:t>Layout </a:t>
            </a:r>
            <a:r>
              <a:rPr lang="en-US" sz="2600" dirty="0" smtClean="0"/>
              <a:t>functions, icons, UI elements</a:t>
            </a:r>
          </a:p>
        </p:txBody>
      </p:sp>
      <p:sp>
        <p:nvSpPr>
          <p:cNvPr id="177" name="TextBox 176"/>
          <p:cNvSpPr txBox="1"/>
          <p:nvPr/>
        </p:nvSpPr>
        <p:spPr>
          <a:xfrm>
            <a:off x="15829117" y="27970566"/>
            <a:ext cx="6239846" cy="492432"/>
          </a:xfrm>
          <a:prstGeom prst="rect">
            <a:avLst/>
          </a:prstGeom>
          <a:noFill/>
        </p:spPr>
        <p:txBody>
          <a:bodyPr wrap="square" lIns="91431" tIns="45715" rIns="91431" bIns="45715" rtlCol="0">
            <a:spAutoFit/>
          </a:bodyPr>
          <a:lstStyle/>
          <a:p>
            <a:r>
              <a:rPr lang="en-US" sz="2600" dirty="0" smtClean="0"/>
              <a:t>Simple</a:t>
            </a:r>
            <a:r>
              <a:rPr lang="en-US" sz="2600" dirty="0" smtClean="0"/>
              <a:t>, effective web mapping functionality</a:t>
            </a:r>
          </a:p>
        </p:txBody>
      </p:sp>
      <p:grpSp>
        <p:nvGrpSpPr>
          <p:cNvPr id="18" name="Group 17"/>
          <p:cNvGrpSpPr/>
          <p:nvPr/>
        </p:nvGrpSpPr>
        <p:grpSpPr>
          <a:xfrm>
            <a:off x="13331864" y="24520918"/>
            <a:ext cx="2441536" cy="4851400"/>
            <a:chOff x="13107407" y="24520918"/>
            <a:chExt cx="2441536" cy="4851400"/>
          </a:xfrm>
        </p:grpSpPr>
        <p:pic>
          <p:nvPicPr>
            <p:cNvPr id="170" name="Picture 169" descr="Screen shot 2014-02-18 at 11.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3107407" y="24520918"/>
              <a:ext cx="2441536" cy="661814"/>
            </a:xfrm>
            <a:prstGeom prst="rect">
              <a:avLst/>
            </a:prstGeom>
          </p:spPr>
        </p:pic>
        <p:pic>
          <p:nvPicPr>
            <p:cNvPr id="171" name="Picture 170" descr="Screen shot 2014-02-17 at 9.33.45 AM.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3230550" y="25356960"/>
              <a:ext cx="2195251" cy="595054"/>
            </a:xfrm>
            <a:prstGeom prst="rect">
              <a:avLst/>
            </a:prstGeom>
          </p:spPr>
        </p:pic>
        <p:pic>
          <p:nvPicPr>
            <p:cNvPr id="173" name="Picture 172" descr="Screen shot 2014-02-17 at 9.36.12 AM.png"/>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3230550" y="26253242"/>
              <a:ext cx="2195251" cy="586004"/>
            </a:xfrm>
            <a:prstGeom prst="rect">
              <a:avLst/>
            </a:prstGeom>
          </p:spPr>
        </p:pic>
        <p:pic>
          <p:nvPicPr>
            <p:cNvPr id="176" name="Picture 175" descr="Screen shot 2014-02-18 at 9.59.08 AM.png"/>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3145521" y="27064274"/>
              <a:ext cx="2365308" cy="579483"/>
            </a:xfrm>
            <a:prstGeom prst="rect">
              <a:avLst/>
            </a:prstGeom>
          </p:spPr>
        </p:pic>
        <p:pic>
          <p:nvPicPr>
            <p:cNvPr id="178" name="Picture 177" descr="Screen shot 2014-02-17 at 9.31.09 AM.png"/>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3190120" y="27843385"/>
              <a:ext cx="2276110" cy="668914"/>
            </a:xfrm>
            <a:prstGeom prst="rect">
              <a:avLst/>
            </a:prstGeom>
          </p:spPr>
        </p:pic>
        <p:pic>
          <p:nvPicPr>
            <p:cNvPr id="179" name="Picture 178" descr="Screen shot 2014-02-17 at 9.32.21 AM.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13432746" y="28686527"/>
              <a:ext cx="1790858" cy="685791"/>
            </a:xfrm>
            <a:prstGeom prst="rect">
              <a:avLst/>
            </a:prstGeom>
          </p:spPr>
        </p:pic>
      </p:grpSp>
      <p:sp>
        <p:nvSpPr>
          <p:cNvPr id="180" name="TextBox 179"/>
          <p:cNvSpPr txBox="1"/>
          <p:nvPr/>
        </p:nvSpPr>
        <p:spPr>
          <a:xfrm>
            <a:off x="15829117" y="28778286"/>
            <a:ext cx="6173461" cy="492432"/>
          </a:xfrm>
          <a:prstGeom prst="rect">
            <a:avLst/>
          </a:prstGeom>
          <a:noFill/>
        </p:spPr>
        <p:txBody>
          <a:bodyPr wrap="square" lIns="91431" tIns="45715" rIns="91431" bIns="45715" rtlCol="0">
            <a:spAutoFit/>
          </a:bodyPr>
          <a:lstStyle/>
          <a:p>
            <a:r>
              <a:rPr lang="en-US" sz="2600" dirty="0" smtClean="0"/>
              <a:t>Bathymetry </a:t>
            </a:r>
            <a:r>
              <a:rPr lang="en-US" sz="2600" dirty="0"/>
              <a:t>and marine </a:t>
            </a:r>
            <a:r>
              <a:rPr lang="en-US" sz="2600" dirty="0" smtClean="0"/>
              <a:t>relevant labels</a:t>
            </a:r>
            <a:endParaRPr lang="en-US" sz="2600" dirty="0"/>
          </a:p>
        </p:txBody>
      </p:sp>
      <p:cxnSp>
        <p:nvCxnSpPr>
          <p:cNvPr id="10" name="Straight Connector 9"/>
          <p:cNvCxnSpPr/>
          <p:nvPr/>
        </p:nvCxnSpPr>
        <p:spPr>
          <a:xfrm flipV="1">
            <a:off x="22555200" y="23945672"/>
            <a:ext cx="73741" cy="5772328"/>
          </a:xfrm>
          <a:prstGeom prst="line">
            <a:avLst/>
          </a:prstGeom>
          <a:ln w="3175"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88" name="Picture 187" descr="Screen shot 2014-02-17 at 9.32.21 AM.png"/>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25071746" y="28752840"/>
            <a:ext cx="895430" cy="342896"/>
          </a:xfrm>
          <a:prstGeom prst="rect">
            <a:avLst/>
          </a:prstGeom>
        </p:spPr>
      </p:pic>
      <p:sp>
        <p:nvSpPr>
          <p:cNvPr id="2" name="TextBox 1"/>
          <p:cNvSpPr txBox="1"/>
          <p:nvPr/>
        </p:nvSpPr>
        <p:spPr>
          <a:xfrm>
            <a:off x="8882414" y="25486817"/>
            <a:ext cx="3995385" cy="4524315"/>
          </a:xfrm>
          <a:prstGeom prst="rect">
            <a:avLst/>
          </a:prstGeom>
          <a:noFill/>
        </p:spPr>
        <p:txBody>
          <a:bodyPr wrap="square" rtlCol="0">
            <a:spAutoFit/>
          </a:bodyPr>
          <a:lstStyle/>
          <a:p>
            <a:r>
              <a:rPr lang="en-US" sz="2000" b="1" dirty="0"/>
              <a:t>Prototype Example</a:t>
            </a:r>
          </a:p>
          <a:p>
            <a:r>
              <a:rPr lang="en-US" sz="2200" dirty="0" smtClean="0"/>
              <a:t>A </a:t>
            </a:r>
            <a:r>
              <a:rPr lang="en-US" sz="2200" dirty="0" err="1"/>
              <a:t>Hovmoller</a:t>
            </a:r>
            <a:r>
              <a:rPr lang="en-US" sz="2200" dirty="0"/>
              <a:t> diagram, created by drawing tens of thousands of individual data points as overlapping rectangles, often froze the browser</a:t>
            </a:r>
            <a:r>
              <a:rPr lang="en-US" sz="2200" dirty="0" smtClean="0"/>
              <a:t>.</a:t>
            </a:r>
          </a:p>
          <a:p>
            <a:endParaRPr lang="en-US" sz="2200" dirty="0"/>
          </a:p>
          <a:p>
            <a:r>
              <a:rPr lang="en-US" sz="2200" dirty="0"/>
              <a:t>With hexagonal binning, the visualization render time was decreased </a:t>
            </a:r>
            <a:r>
              <a:rPr lang="en-US" sz="2200" dirty="0" smtClean="0"/>
              <a:t>significantly and the browser was </a:t>
            </a:r>
            <a:r>
              <a:rPr lang="en-US" sz="2200" dirty="0"/>
              <a:t>no longer impacted by the </a:t>
            </a:r>
            <a:r>
              <a:rPr lang="en-US" sz="2200" dirty="0" smtClean="0"/>
              <a:t>large number of </a:t>
            </a:r>
            <a:r>
              <a:rPr lang="en-US" sz="2200" dirty="0"/>
              <a:t>graphical elements</a:t>
            </a:r>
            <a:r>
              <a:rPr lang="en-US" sz="2200" dirty="0" smtClean="0"/>
              <a:t>.</a:t>
            </a:r>
            <a:endParaRPr lang="en-US" sz="2200" dirty="0"/>
          </a:p>
        </p:txBody>
      </p:sp>
      <p:sp>
        <p:nvSpPr>
          <p:cNvPr id="9" name="TextBox 8"/>
          <p:cNvSpPr txBox="1"/>
          <p:nvPr/>
        </p:nvSpPr>
        <p:spPr>
          <a:xfrm>
            <a:off x="304800" y="25436929"/>
            <a:ext cx="4348744" cy="4585871"/>
          </a:xfrm>
          <a:prstGeom prst="rect">
            <a:avLst/>
          </a:prstGeom>
          <a:noFill/>
        </p:spPr>
        <p:txBody>
          <a:bodyPr wrap="square" rtlCol="0">
            <a:spAutoFit/>
          </a:bodyPr>
          <a:lstStyle/>
          <a:p>
            <a:pPr algn="just"/>
            <a:r>
              <a:rPr lang="en-US" sz="3200" b="1" dirty="0" smtClean="0"/>
              <a:t>2. Prototyping</a:t>
            </a:r>
            <a:endParaRPr lang="en-US" sz="3200" b="1" dirty="0"/>
          </a:p>
          <a:p>
            <a:pPr algn="just"/>
            <a:r>
              <a:rPr lang="en-US" sz="2600" dirty="0"/>
              <a:t>During the prototyping phase, the following activities are </a:t>
            </a:r>
          </a:p>
          <a:p>
            <a:pPr algn="just"/>
            <a:r>
              <a:rPr lang="en-US" sz="2600" dirty="0"/>
              <a:t>conducted:</a:t>
            </a:r>
          </a:p>
          <a:p>
            <a:pPr marL="457200" indent="-457200">
              <a:buFont typeface="Arial"/>
              <a:buChar char="•"/>
            </a:pPr>
            <a:r>
              <a:rPr lang="en-US" sz="2600" dirty="0"/>
              <a:t>Experiment with unfamiliar technologies</a:t>
            </a:r>
          </a:p>
          <a:p>
            <a:pPr marL="457200" indent="-457200">
              <a:buFont typeface="Arial"/>
              <a:buChar char="•"/>
            </a:pPr>
            <a:r>
              <a:rPr lang="en-US" sz="2600" dirty="0"/>
              <a:t>Research new visualization techniques </a:t>
            </a:r>
          </a:p>
          <a:p>
            <a:pPr marL="457200" indent="-457200">
              <a:buFont typeface="Arial"/>
              <a:buChar char="•"/>
            </a:pPr>
            <a:r>
              <a:rPr lang="en-US" sz="2600" dirty="0"/>
              <a:t>Explore data </a:t>
            </a:r>
            <a:r>
              <a:rPr lang="en-US" sz="2600" dirty="0" smtClean="0"/>
              <a:t>sources </a:t>
            </a:r>
            <a:r>
              <a:rPr lang="en-US" sz="2600" dirty="0"/>
              <a:t>and data feeds</a:t>
            </a:r>
          </a:p>
          <a:p>
            <a:endParaRPr lang="en-US" sz="2600" dirty="0"/>
          </a:p>
        </p:txBody>
      </p:sp>
    </p:spTree>
    <p:extLst>
      <p:ext uri="{BB962C8B-B14F-4D97-AF65-F5344CB8AC3E}">
        <p14:creationId xmlns:p14="http://schemas.microsoft.com/office/powerpoint/2010/main" val="3244628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7163</TotalTime>
  <Words>1138</Words>
  <Application>Microsoft Macintosh PowerPoint</Application>
  <PresentationFormat>Custom</PresentationFormat>
  <Paragraphs>103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Rutgers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Sage Lichtenwalner</dc:creator>
  <cp:lastModifiedBy>Michael Mills</cp:lastModifiedBy>
  <cp:revision>263</cp:revision>
  <cp:lastPrinted>2014-02-20T15:03:28Z</cp:lastPrinted>
  <dcterms:created xsi:type="dcterms:W3CDTF">2014-02-12T17:16:34Z</dcterms:created>
  <dcterms:modified xsi:type="dcterms:W3CDTF">2014-02-20T16:26:48Z</dcterms:modified>
</cp:coreProperties>
</file>