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1" r:id="rId3"/>
    <p:sldMasterId id="2147483733" r:id="rId4"/>
    <p:sldMasterId id="2147483745" r:id="rId5"/>
    <p:sldMasterId id="2147483757" r:id="rId6"/>
  </p:sldMasterIdLst>
  <p:notesMasterIdLst>
    <p:notesMasterId r:id="rId27"/>
  </p:notesMasterIdLst>
  <p:handoutMasterIdLst>
    <p:handoutMasterId r:id="rId28"/>
  </p:handoutMasterIdLst>
  <p:sldIdLst>
    <p:sldId id="464" r:id="rId7"/>
    <p:sldId id="475" r:id="rId8"/>
    <p:sldId id="465" r:id="rId9"/>
    <p:sldId id="485" r:id="rId10"/>
    <p:sldId id="532" r:id="rId11"/>
    <p:sldId id="471" r:id="rId12"/>
    <p:sldId id="472" r:id="rId13"/>
    <p:sldId id="473" r:id="rId14"/>
    <p:sldId id="533" r:id="rId15"/>
    <p:sldId id="534" r:id="rId16"/>
    <p:sldId id="486" r:id="rId17"/>
    <p:sldId id="540" r:id="rId18"/>
    <p:sldId id="523" r:id="rId19"/>
    <p:sldId id="524" r:id="rId20"/>
    <p:sldId id="525" r:id="rId21"/>
    <p:sldId id="528" r:id="rId22"/>
    <p:sldId id="527" r:id="rId23"/>
    <p:sldId id="542" r:id="rId24"/>
    <p:sldId id="489" r:id="rId25"/>
    <p:sldId id="484" r:id="rId26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E00"/>
    <a:srgbClr val="00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27907" autoAdjust="0"/>
    <p:restoredTop sz="94660"/>
  </p:normalViewPr>
  <p:slideViewPr>
    <p:cSldViewPr>
      <p:cViewPr>
        <p:scale>
          <a:sx n="75" d="100"/>
          <a:sy n="75" d="100"/>
        </p:scale>
        <p:origin x="-102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740" y="-10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U.S.</a:t>
            </a:r>
            <a:r>
              <a:rPr lang="en-US" baseline="0" dirty="0" smtClean="0"/>
              <a:t> </a:t>
            </a:r>
            <a:r>
              <a:rPr lang="en-US" dirty="0" smtClean="0"/>
              <a:t>Population </a:t>
            </a:r>
            <a:r>
              <a:rPr lang="en-US" dirty="0"/>
              <a:t>by</a:t>
            </a:r>
            <a:r>
              <a:rPr lang="en-US" dirty="0" smtClean="0"/>
              <a:t> Ethnicity of </a:t>
            </a:r>
            <a:r>
              <a:rPr lang="en-US" dirty="0"/>
              <a:t>20-24 year olds, </a:t>
            </a:r>
            <a:r>
              <a:rPr lang="en-US" dirty="0" smtClean="0"/>
              <a:t>2009</a:t>
            </a:r>
          </a:p>
        </c:rich>
      </c:tx>
      <c:layout>
        <c:manualLayout>
          <c:xMode val="edge"/>
          <c:yMode val="edge"/>
          <c:x val="0.145251720713897"/>
          <c:y val="0.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dLbls>
            <c:dLbl>
              <c:idx val="5"/>
              <c:layout>
                <c:manualLayout>
                  <c:x val="0.0173435039370078"/>
                  <c:y val="-0.0470664370078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Non-Hispanic White</c:v>
                </c:pt>
                <c:pt idx="1">
                  <c:v>Hispanic origin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13046.0</c:v>
                </c:pt>
                <c:pt idx="1">
                  <c:v>3884.0</c:v>
                </c:pt>
                <c:pt idx="2" formatCode="General">
                  <c:v>4610.0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l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8752808"/>
        <c:axId val="-2008759944"/>
      </c:scatterChart>
      <c:valAx>
        <c:axId val="-2008752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08759944"/>
        <c:crosses val="autoZero"/>
        <c:crossBetween val="midCat"/>
      </c:valAx>
      <c:valAx>
        <c:axId val="-2008759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191277220627017"/>
              <c:y val="0.2980418254169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0875280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0136376"/>
        <c:axId val="-2004565144"/>
      </c:scatterChart>
      <c:valAx>
        <c:axId val="-2080136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04565144"/>
        <c:crosses val="autoZero"/>
        <c:crossBetween val="midCat"/>
      </c:valAx>
      <c:valAx>
        <c:axId val="-2004565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191277220627017"/>
              <c:y val="0.2980418254169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0136376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0.58635</cdr:y>
    </cdr:from>
    <cdr:to>
      <cdr:x>0.19988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494" y="1731349"/>
          <a:ext cx="101305" cy="5390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0.1809</cdr:x>
      <cdr:y>0.58635</cdr:y>
    </cdr:from>
    <cdr:to>
      <cdr:x>0.19988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494" y="1731349"/>
          <a:ext cx="101305" cy="5390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24BF-9A89-F745-9673-2D267BCA0FC2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60771-C28B-A44E-A658-DE4E9556DC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3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3E6D3-A7EE-714A-BB98-880F740C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7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They are specific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F6BE-A4E8-004B-B326-D7A396AD28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0A08-BC42-4346-8F37-8F01AAC6BB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8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C256-C619-1F46-ABB5-1D6A136F5C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2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/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337025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82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20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51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22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0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71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6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91D6-15C3-1144-A821-640341D122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81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10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15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89007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0" y="1219200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094276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50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289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492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606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065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84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1824-8F5F-9F47-8840-E330D328D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33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492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222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405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84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028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18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601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309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317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26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FBB2-0A39-A742-8369-4AC39A42D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44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748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946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0380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475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37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909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096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049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640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1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7D86-9E88-A248-B7AB-AC0C2D09F3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45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893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626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040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725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25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190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347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5532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7825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80865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1959-9BB0-ED43-B62F-C8B730ECC0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71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495425"/>
            <a:ext cx="3805238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8188" y="1495425"/>
            <a:ext cx="3805237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434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8232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509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770818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937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42617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0058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3663" y="657225"/>
            <a:ext cx="1957387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57225"/>
            <a:ext cx="5719763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027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63C3-F65E-5346-90B2-E566E55FD9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5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09D7-DBAC-574A-932B-CDD578A4ED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3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F64F-60AD-F142-821A-9FB323365F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jpeg"/><Relationship Id="rId23" Type="http://schemas.openxmlformats.org/officeDocument/2006/relationships/image" Target="../media/image11.jpe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30BCB-B5DC-0247-B73E-1EB27C80A9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6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/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EPE Release 3 LCA Review</a:t>
            </a:r>
          </a:p>
          <a:p>
            <a:pPr algn="ctr" defTabSz="342900"/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March 14, 2013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85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38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87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C7469E1-7830-0341-92CC-2911CB8A78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1C61E7F-2BCA-A749-9A80-AE1D891CC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00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075"/>
            <a:ext cx="91725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 rot="10800000" flipH="1">
            <a:off x="0" y="1192213"/>
            <a:ext cx="9140825" cy="0"/>
          </a:xfrm>
          <a:prstGeom prst="line">
            <a:avLst/>
          </a:prstGeom>
          <a:noFill/>
          <a:ln w="25400" cap="flat">
            <a:solidFill>
              <a:srgbClr val="B2D0D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en-US" sz="74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397625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6453188"/>
            <a:ext cx="4429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6457950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825" y="6457950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286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6448425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0" y="6448425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1600200" y="6400800"/>
            <a:ext cx="3505200" cy="304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EPE R2 Initial Operating Capability Review</a:t>
            </a:r>
          </a:p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August 7, 2012</a:t>
            </a:r>
            <a:endParaRPr lang="en-US" sz="1100" b="1" dirty="0">
              <a:solidFill>
                <a:srgbClr val="316F9B"/>
              </a:solidFill>
              <a:latin typeface="Lucida Sans Unicode" pitchFamily="34" charset="0"/>
              <a:ea typeface="ヒラギノ角ゴ ProN W3" pitchFamily="1" charset="-128"/>
              <a:cs typeface="Arial" charset="0"/>
              <a:sym typeface="Arial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820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57225"/>
            <a:ext cx="7829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495425"/>
            <a:ext cx="77628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0" y="6281738"/>
            <a:ext cx="9140825" cy="42862"/>
          </a:xfrm>
          <a:prstGeom prst="rect">
            <a:avLst/>
          </a:prstGeom>
          <a:solidFill>
            <a:schemeClr val="accent1"/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342900">
              <a:defRPr/>
            </a:pPr>
            <a:endParaRPr lang="en-US" sz="2800">
              <a:solidFill>
                <a:srgbClr val="000000"/>
              </a:solidFill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pic>
        <p:nvPicPr>
          <p:cNvPr id="8208" name="Picture 16" descr="RU_SIG_U_CMYK_S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925" y="6438900"/>
            <a:ext cx="7953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9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+mj-lt"/>
          <a:ea typeface="+mj-ea"/>
          <a:cs typeface="ヒラギノ角ゴ ProN W3" charset="0"/>
          <a:sym typeface="Gill Sans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5pPr>
      <a:lvl6pPr marL="4572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6pPr>
      <a:lvl7pPr marL="9144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7pPr>
      <a:lvl8pPr marL="13716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8pPr>
      <a:lvl9pPr marL="18288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9pPr>
    </p:titleStyle>
    <p:bodyStyle>
      <a:lvl1pPr marL="30956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1pPr>
      <a:lvl2pPr marL="476250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2pPr>
      <a:lvl3pPr marL="642938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3pPr>
      <a:lvl4pPr marL="809625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4pPr>
      <a:lvl5pPr marL="9763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5pPr>
      <a:lvl6pPr marL="14335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6pPr>
      <a:lvl7pPr marL="18907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7pPr>
      <a:lvl8pPr marL="23479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8pPr>
      <a:lvl9pPr marL="28051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hyperlink" Target="http://epe.marine.rutgers.edu/r3ui/llb_view_hurricane.php" TargetMode="External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96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33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36.xml"/><Relationship Id="rId2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chart" Target="../charts/chart1.xm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gif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jpg"/><Relationship Id="rId10" Type="http://schemas.openxmlformats.org/officeDocument/2006/relationships/image" Target="../media/image45.gif"/><Relationship Id="rId11" Type="http://schemas.openxmlformats.org/officeDocument/2006/relationships/image" Target="../media/image46.gif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gif"/><Relationship Id="rId16" Type="http://schemas.openxmlformats.org/officeDocument/2006/relationships/image" Target="../media/image51.gif"/><Relationship Id="rId17" Type="http://schemas.openxmlformats.org/officeDocument/2006/relationships/image" Target="../media/image52.gif"/><Relationship Id="rId18" Type="http://schemas.openxmlformats.org/officeDocument/2006/relationships/image" Target="../media/image53.gif"/><Relationship Id="rId19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40.gif"/><Relationship Id="rId6" Type="http://schemas.openxmlformats.org/officeDocument/2006/relationships/image" Target="../media/image41.gif"/><Relationship Id="rId7" Type="http://schemas.openxmlformats.org/officeDocument/2006/relationships/image" Target="../media/image42.gif"/><Relationship Id="rId8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991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Leveraging Ocean Observatories and Web-Based Educational Tools for Sustained Undergraduate Research</a:t>
            </a:r>
          </a:p>
          <a:p>
            <a:pPr algn="r"/>
            <a:r>
              <a:rPr lang="en-US" sz="3600" b="1" dirty="0" smtClean="0"/>
              <a:t> in Ocean Science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664565"/>
            <a:ext cx="47244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u="sng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“The Ocean is Our Classroom”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96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5 at 8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35" y="1047655"/>
            <a:ext cx="1684310" cy="1570565"/>
          </a:xfrm>
          <a:prstGeom prst="rect">
            <a:avLst/>
          </a:prstGeom>
        </p:spPr>
      </p:pic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88322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764522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688322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391987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Investigaton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Builder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366589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Concept Maps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4383522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Data Visualization Tools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36" y="1180279"/>
            <a:ext cx="4741364" cy="3160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34" y="2074075"/>
            <a:ext cx="1884720" cy="2182446"/>
            <a:chOff x="118533" y="1174865"/>
            <a:chExt cx="2319867" cy="2558934"/>
          </a:xfrm>
        </p:grpSpPr>
        <p:pic>
          <p:nvPicPr>
            <p:cNvPr id="13" name="Picture 5" descr="ooi_map_new00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3" y="1174865"/>
              <a:ext cx="2319867" cy="255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4" y="2169584"/>
              <a:ext cx="533400" cy="5334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" y="2946401"/>
              <a:ext cx="702458" cy="43920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ight Arrow 3"/>
          <p:cNvSpPr/>
          <p:nvPr/>
        </p:nvSpPr>
        <p:spPr>
          <a:xfrm>
            <a:off x="2269067" y="2690189"/>
            <a:ext cx="978408" cy="484632"/>
          </a:xfrm>
          <a:prstGeom prst="rightArrow">
            <a:avLst>
              <a:gd name="adj1" fmla="val 50000"/>
              <a:gd name="adj2" fmla="val 430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ヒラギノ角ゴ ProN W3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49722"/>
            <a:ext cx="8686800" cy="51911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OOI </a:t>
            </a:r>
            <a:r>
              <a:rPr lang="en-US" dirty="0" smtClean="0">
                <a:latin typeface="Arial" charset="0"/>
                <a:ea typeface="ヒラギノ角ゴ ProN W3" charset="0"/>
              </a:rPr>
              <a:t>– Enabling the </a:t>
            </a:r>
            <a:r>
              <a:rPr lang="en-US" dirty="0" smtClean="0">
                <a:latin typeface="Arial" charset="0"/>
                <a:ea typeface="ヒラギノ角ゴ ProN W3" charset="0"/>
              </a:rPr>
              <a:t>Undergraduate </a:t>
            </a:r>
            <a:r>
              <a:rPr lang="en-US" dirty="0" smtClean="0">
                <a:latin typeface="Arial" charset="0"/>
                <a:ea typeface="ヒラギノ角ゴ ProN W3" charset="0"/>
              </a:rPr>
              <a:t>Classroom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11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3-09-25 at 1.09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29" y="990600"/>
            <a:ext cx="4832704" cy="178438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28" y="3014464"/>
            <a:ext cx="2525744" cy="308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99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3-09-25 at 12.25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3444472"/>
            <a:ext cx="4250267" cy="2761594"/>
          </a:xfrm>
          <a:prstGeom prst="rect">
            <a:avLst/>
          </a:prstGeom>
        </p:spPr>
      </p:pic>
      <p:pic>
        <p:nvPicPr>
          <p:cNvPr id="12" name="Picture 1" descr="RU27_route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9109" y="914400"/>
            <a:ext cx="4360335" cy="1940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029200" y="25146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1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52400" y="1102577"/>
            <a:ext cx="5278790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COSEE: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Assessment of Marine related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jobs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i="1" u="sng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</a:t>
            </a:r>
            <a:r>
              <a:rPr lang="en-US" sz="16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raduate Programs</a:t>
            </a:r>
            <a:r>
              <a:rPr lang="en-US" sz="16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need strong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science/math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backgrounds, and increasingly look for research experience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Federal </a:t>
            </a:r>
            <a:r>
              <a:rPr lang="en-US" sz="16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Agencies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Also needs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Bachelors &amp; Masters graduates.  Not just Ph.D.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Researchers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Companies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seeking people with a range of technical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abilities and Team Working Skills. 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Not just Ph.D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Researchers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Nationally in 2007, only 4000 (0.3% of the 1,542,000) Bachelors Degrees were in Earth/Ocean/Atmospheric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Sciences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Need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increase STEM interest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within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diverse K-12 pipeline.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Provide Undergrads real-world working-</a:t>
            </a:r>
            <a:r>
              <a:rPr lang="en-US" sz="16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team experience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Cognitive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Apprenticeship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Strong written and verbal </a:t>
            </a:r>
            <a:r>
              <a:rPr lang="en-US" sz="16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communication skills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emphasized by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employers</a:t>
            </a:r>
            <a:endParaRPr lang="en-US" sz="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Cross-disciplinary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training highly desired  (Oceanography combined with other disciplines Atmospheric Science, Computer Science, Engineering, Economics,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Communication)</a:t>
            </a:r>
            <a:endPara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"/>
            <a:ext cx="6970891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Needs Assessment</a:t>
            </a:r>
            <a:endParaRPr lang="en-US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- Example: How should universities educate the future ocean workforce?</a:t>
            </a:r>
            <a:r>
              <a:rPr lang="en-US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0144" y="1699617"/>
            <a:ext cx="3593390" cy="4929783"/>
            <a:chOff x="4960251" y="1367979"/>
            <a:chExt cx="3960845" cy="54589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0000" y="2773900"/>
              <a:ext cx="2081096" cy="15644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1114" y="1367979"/>
              <a:ext cx="1891856" cy="14188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601"/>
            <a:stretch/>
          </p:blipFill>
          <p:spPr>
            <a:xfrm>
              <a:off x="6902970" y="1367980"/>
              <a:ext cx="2009231" cy="1418891"/>
            </a:xfrm>
            <a:prstGeom prst="rect">
              <a:avLst/>
            </a:prstGeom>
          </p:spPr>
        </p:pic>
        <p:pic>
          <p:nvPicPr>
            <p:cNvPr id="9" name="Picture 8" descr="IMG_724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9998" y="4128327"/>
              <a:ext cx="2081097" cy="13873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3109" y="2786871"/>
              <a:ext cx="1941346" cy="13729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2119" y="4159815"/>
              <a:ext cx="1941346" cy="13737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0251" y="5424262"/>
              <a:ext cx="1974204" cy="13707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1980" y="5424262"/>
              <a:ext cx="2030221" cy="140264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756666" y="1307282"/>
            <a:ext cx="305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Workforce of future industries</a:t>
            </a:r>
            <a:endParaRPr lang="en-US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23591" y="4191000"/>
            <a:ext cx="1841873" cy="11703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Screen shot 2012-02-20 at 7.18.27 A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5927" y="0"/>
            <a:ext cx="1988074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18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81000" y="1943100"/>
            <a:ext cx="1905000" cy="40386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0400" y="5791200"/>
            <a:ext cx="5638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400" y="4572000"/>
            <a:ext cx="5638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00400" y="3352800"/>
            <a:ext cx="5638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0400" y="1600200"/>
            <a:ext cx="5638800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52400"/>
            <a:ext cx="6701737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Formative Assessment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Continuous Re-evaluation and Redesign of Undergraduate Curriculum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000" y="3854293"/>
            <a:ext cx="1223963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Freshman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Seminars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741613"/>
            <a:ext cx="154401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Oceanography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101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Courses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057400"/>
            <a:ext cx="1312863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Marine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Ecosystem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Dynamics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2133600"/>
            <a:ext cx="21209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Graduate Intro to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PO, BO, CO or 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2133600"/>
            <a:ext cx="1146175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Urban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Estuaries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3392" y="3773269"/>
            <a:ext cx="188649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Ocean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Methods &amp;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Data Analysis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4443" y="3773269"/>
            <a:ext cx="1789113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Communicating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Ocean Science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0402" y="4941888"/>
            <a:ext cx="439896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Ocean Observatories Research Course –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a) Regional,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 Remote,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 Global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9932" y="6161088"/>
            <a:ext cx="29884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2-Way International Exchange</a:t>
            </a:r>
          </a:p>
        </p:txBody>
      </p:sp>
      <p:sp>
        <p:nvSpPr>
          <p:cNvPr id="33810" name="TextBox 14"/>
          <p:cNvSpPr txBox="1">
            <a:spLocks noChangeArrowheads="1"/>
          </p:cNvSpPr>
          <p:nvPr/>
        </p:nvSpPr>
        <p:spPr bwMode="auto">
          <a:xfrm>
            <a:off x="3200400" y="57912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Independent Research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4443" y="5929808"/>
            <a:ext cx="131445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Summer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Internships</a:t>
            </a:r>
          </a:p>
        </p:txBody>
      </p:sp>
      <p:sp>
        <p:nvSpPr>
          <p:cNvPr id="33812" name="TextBox 18"/>
          <p:cNvSpPr txBox="1">
            <a:spLocks noChangeArrowheads="1"/>
          </p:cNvSpPr>
          <p:nvPr/>
        </p:nvSpPr>
        <p:spPr bwMode="auto">
          <a:xfrm>
            <a:off x="3200400" y="1600200"/>
            <a:ext cx="1827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Theory Courses</a:t>
            </a:r>
          </a:p>
        </p:txBody>
      </p:sp>
      <p:sp>
        <p:nvSpPr>
          <p:cNvPr id="33813" name="TextBox 21"/>
          <p:cNvSpPr txBox="1">
            <a:spLocks noChangeArrowheads="1"/>
          </p:cNvSpPr>
          <p:nvPr/>
        </p:nvSpPr>
        <p:spPr bwMode="auto">
          <a:xfrm>
            <a:off x="3200400" y="3429000"/>
            <a:ext cx="164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Skills Courses</a:t>
            </a:r>
          </a:p>
        </p:txBody>
      </p:sp>
      <p:sp>
        <p:nvSpPr>
          <p:cNvPr id="33814" name="TextBox 23"/>
          <p:cNvSpPr txBox="1">
            <a:spLocks noChangeArrowheads="1"/>
          </p:cNvSpPr>
          <p:nvPr/>
        </p:nvSpPr>
        <p:spPr bwMode="auto">
          <a:xfrm>
            <a:off x="3564711" y="4572000"/>
            <a:ext cx="3826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Team-based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Research Apprenticeships</a:t>
            </a:r>
          </a:p>
        </p:txBody>
      </p:sp>
      <p:sp>
        <p:nvSpPr>
          <p:cNvPr id="33815" name="TextBox 26"/>
          <p:cNvSpPr txBox="1">
            <a:spLocks noChangeArrowheads="1"/>
          </p:cNvSpPr>
          <p:nvPr/>
        </p:nvSpPr>
        <p:spPr bwMode="auto">
          <a:xfrm>
            <a:off x="381000" y="2005491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Feeder Courses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2286000" y="25908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362200" y="39624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62200" y="44196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2019300" y="5067300"/>
            <a:ext cx="1447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1000" y="4681835"/>
            <a:ext cx="1905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Oceanography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House – Learning Community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68265" y="5929808"/>
            <a:ext cx="78203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Senior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Thesis</a:t>
            </a:r>
          </a:p>
        </p:txBody>
      </p:sp>
      <p:pic>
        <p:nvPicPr>
          <p:cNvPr id="30" name="Picture 29" descr="Screen shot 2012-02-20 at 7.18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927" y="0"/>
            <a:ext cx="1988074" cy="12954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2743200" y="4419600"/>
            <a:ext cx="64008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4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7646"/>
            <a:ext cx="5626295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Team-Based Research Projects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Course Mechanics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Marine Science Major requires 6 credits of Research.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Ocean Observatories course is 1.5 credits –one 80-minute class period per week.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Students can sign up multiple times.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we (the teachers) do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Mentorship Model – Cognitive Apprenticeship – Experiential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Watch One -&gt; Do One -&gt; Teach One 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(Observer -&gt; Worker -&gt; Mentor)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Grand Challenges can only be achieved through sustained teamwork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research now bridges semesters and summers.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do not fear failure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Undergraduate Education is a time for exploration and risk-taking.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the students do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Divide into research teams led by a mentor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(teach one), and consisting of a few workers (do one) and a few observers (watch one).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Propose and conduct a team research project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based on ocean observatory data.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Communicate results through blogs and presentations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16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92" y="0"/>
            <a:ext cx="3213308" cy="2143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692" y="1870356"/>
            <a:ext cx="3457029" cy="1897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91" y="3352261"/>
            <a:ext cx="3457029" cy="2309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91" y="5147144"/>
            <a:ext cx="3567524" cy="23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8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67" y="0"/>
            <a:ext cx="881999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Barriers Encountered,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Ocean Observing Initiative (OOI)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Education and Public Engagement (EPE)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Tools to Respond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1)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Barrier: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Data Visualization – The Ability to Create New Knowledge.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All Groups actively &amp; effectively use Google Earth for horizontal mapping.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All Groups reported frustration with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Matlab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for data analysis and visualization.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OOI EPE Tool: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Data Visualization Services – Developed to specifically enable undergraduates to explore OOI datasets and create new knowledge.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2)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Barrier: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Team Organization – Providing the structure to organize a team research project.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OOI EPE Tool: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Concept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Mapper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Being used in class to organize research concepts and the people working on them.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3)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Barrier: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Course Organization – Providing a flexible structure to organize and share course activities, background material, and feedback.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OOI EPE Tool: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Investigation 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Builder – Will be used to organize across team projects both locally and with companion courses taught elsewhere.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shot 2012-02-20 at 3.55.2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9" y="0"/>
            <a:ext cx="2933473" cy="221302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076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31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76" y="3984099"/>
            <a:ext cx="3701928" cy="2820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6532821" cy="461665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Summative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Assessment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Did we have an impact?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45719761"/>
              </p:ext>
            </p:extLst>
          </p:nvPr>
        </p:nvGraphicFramePr>
        <p:xfrm>
          <a:off x="0" y="478451"/>
          <a:ext cx="5337175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6761082895_db19bdef61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00533"/>
            <a:ext cx="4583960" cy="3057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7806" y="3615867"/>
            <a:ext cx="339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Number of Marine Science Majors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070" y="343120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Spring 2012 Course:  &gt;70 Students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2364" y="1087362"/>
            <a:ext cx="303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Increase in Number &amp; Scope of Research Internships</a:t>
            </a: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Locations: Australia, Antarctica, Svalbard, Spain, Canaries, Azores, California, Florida, New Jersey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Sponsors: NSF, DHS, Alumni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5503" y="1308495"/>
            <a:ext cx="17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Trans-Atlantic Glider Challenge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Screen shot 2012-02-20 at 7.18.27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9" y="0"/>
            <a:ext cx="1676401" cy="1092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75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6532821" cy="461665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Summative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Assessment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Did we have an impact?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03920329"/>
              </p:ext>
            </p:extLst>
          </p:nvPr>
        </p:nvGraphicFramePr>
        <p:xfrm>
          <a:off x="0" y="478451"/>
          <a:ext cx="5337175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6761082895_db19bdef61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00533"/>
            <a:ext cx="4583960" cy="3057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2070" y="343120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Spring 2012 Course:  &gt;70 Students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5503" y="1308495"/>
            <a:ext cx="17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Trans-Atlantic Glider Challenge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Screen shot 2012-02-20 at 7.18.27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9" y="0"/>
            <a:ext cx="1676401" cy="1092318"/>
          </a:xfrm>
          <a:prstGeom prst="rect">
            <a:avLst/>
          </a:prstGeom>
          <a:noFill/>
        </p:spPr>
      </p:pic>
      <p:pic>
        <p:nvPicPr>
          <p:cNvPr id="13" name="Picture 12" descr="Screen Shot 2013-09-25 at 6.26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67" y="1219200"/>
            <a:ext cx="3890200" cy="4813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8800" y="6172200"/>
            <a:ext cx="300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Marine Technology 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7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40816"/>
            <a:ext cx="3746500" cy="5095774"/>
            <a:chOff x="4256314" y="896257"/>
            <a:chExt cx="3356429" cy="5095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72" y="896257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Ralph </a:t>
              </a:r>
              <a:r>
                <a:rPr lang="en-US" b="1" dirty="0" err="1" smtClean="0"/>
                <a:t>Rayner</a:t>
              </a:r>
              <a:r>
                <a:rPr lang="en-US" b="1" dirty="0" smtClean="0"/>
                <a:t> &amp;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4" y="843643"/>
            <a:ext cx="1493762" cy="2240644"/>
          </a:xfrm>
          <a:prstGeom prst="rect">
            <a:avLst/>
          </a:prstGeom>
        </p:spPr>
      </p:pic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4411"/>
            <a:ext cx="4610126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26" y="3740273"/>
            <a:ext cx="4533874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41096340"/>
              </p:ext>
            </p:extLst>
          </p:nvPr>
        </p:nvGraphicFramePr>
        <p:xfrm>
          <a:off x="4610126" y="880064"/>
          <a:ext cx="4533874" cy="246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Screen shot 2012-02-20 at 5.40.39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0"/>
          <a:stretch>
            <a:fillRect/>
          </a:stretch>
        </p:blipFill>
        <p:spPr>
          <a:xfrm>
            <a:off x="60001" y="1050312"/>
            <a:ext cx="4480120" cy="2289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9054" y="4149378"/>
            <a:ext cx="131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41% Female</a:t>
            </a:r>
          </a:p>
          <a:p>
            <a:r>
              <a:rPr lang="en-US" dirty="0" smtClean="0"/>
              <a:t>59% Male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8396" y="4044991"/>
            <a:ext cx="256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 Other</a:t>
            </a:r>
          </a:p>
          <a:p>
            <a:r>
              <a:rPr lang="en-US" dirty="0" smtClean="0"/>
              <a:t>82% White, Non-Hispanic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7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Today’s </a:t>
            </a:r>
            <a:r>
              <a:rPr lang="en-US" sz="2800" b="1" dirty="0" smtClean="0"/>
              <a:t>Grand </a:t>
            </a:r>
            <a:r>
              <a:rPr lang="en-US" sz="2800" b="1" dirty="0" smtClean="0"/>
              <a:t>Challenge as Geoscience Teachers: </a:t>
            </a:r>
          </a:p>
          <a:p>
            <a:pPr algn="ctr"/>
            <a:r>
              <a:rPr lang="en-US" sz="2800" b="1" dirty="0" smtClean="0"/>
              <a:t>Undergraduate </a:t>
            </a:r>
            <a:r>
              <a:rPr lang="en-US" sz="2800" b="1" dirty="0" smtClean="0"/>
              <a:t>Education Statistics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6488668"/>
            <a:ext cx="222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 by 400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6488668"/>
            <a:ext cx="222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 by 800 </a:t>
            </a:r>
            <a:r>
              <a:rPr lang="en-US" dirty="0" smtClean="0"/>
              <a:t>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2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0"/>
            <a:ext cx="784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For </a:t>
            </a:r>
            <a:r>
              <a:rPr lang="en-US" sz="3600" b="1" dirty="0" smtClean="0"/>
              <a:t>Our Students: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Ocean Observatories Expanding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Cyber-enabled Ocean Science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The Ocean is </a:t>
            </a:r>
            <a:r>
              <a:rPr lang="en-US" sz="3600" b="1" dirty="0" smtClean="0"/>
              <a:t>Your</a:t>
            </a:r>
            <a:r>
              <a:rPr lang="en-US" sz="3600" b="1" dirty="0" smtClean="0"/>
              <a:t> </a:t>
            </a:r>
            <a:r>
              <a:rPr lang="en-US" sz="3600" b="1" dirty="0" smtClean="0"/>
              <a:t>Classroom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34" y="4876800"/>
            <a:ext cx="440536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“Work Hard, Have Fun,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Change </a:t>
            </a:r>
            <a:r>
              <a:rPr lang="en-US" sz="2400" b="1" dirty="0">
                <a:solidFill>
                  <a:schemeClr val="bg1"/>
                </a:solidFill>
              </a:rPr>
              <a:t>the World</a:t>
            </a:r>
            <a:r>
              <a:rPr lang="en-US" sz="2400" b="1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 </a:t>
            </a:r>
            <a:r>
              <a:rPr lang="en-US" b="1" dirty="0" smtClean="0">
                <a:solidFill>
                  <a:schemeClr val="bg1"/>
                </a:solidFill>
              </a:rPr>
              <a:t>- </a:t>
            </a:r>
            <a:r>
              <a:rPr lang="en-US" b="1" i="1" dirty="0" smtClean="0">
                <a:solidFill>
                  <a:schemeClr val="bg1"/>
                </a:solidFill>
              </a:rPr>
              <a:t>Doug Webb’s advice to students, 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solidFill>
                  <a:schemeClr val="bg1"/>
                </a:solidFill>
              </a:rPr>
              <a:t>       </a:t>
            </a:r>
            <a:r>
              <a:rPr lang="en-US" b="1" i="1" dirty="0" err="1" smtClean="0">
                <a:solidFill>
                  <a:schemeClr val="bg1"/>
                </a:solidFill>
              </a:rPr>
              <a:t>Baiona</a:t>
            </a:r>
            <a:r>
              <a:rPr lang="en-US" b="1" i="1" dirty="0" smtClean="0">
                <a:solidFill>
                  <a:schemeClr val="bg1"/>
                </a:solidFill>
              </a:rPr>
              <a:t>, Spain, 8 Dec 2009.</a:t>
            </a:r>
          </a:p>
        </p:txBody>
      </p:sp>
      <p:pic>
        <p:nvPicPr>
          <p:cNvPr id="6" name="Picture 5" descr="Screen Shot 2013-09-24 at 11.48.0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581400"/>
            <a:ext cx="1828800" cy="1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_3385_150e6f59e87c3a99d7d1b94a1fb46e7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7438"/>
            <a:ext cx="4267200" cy="21290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00" y="16205200"/>
            <a:ext cx="21894800" cy="292100"/>
          </a:xfrm>
          <a:prstGeom prst="rect">
            <a:avLst/>
          </a:prstGeom>
          <a:noFill/>
          <a:ln>
            <a:noFill/>
          </a:ln>
          <a:effectLst>
            <a:outerShdw blurRad="127000" dist="63499" dir="306000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world-water-map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566160"/>
            <a:ext cx="3505200" cy="2103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" y="76200"/>
            <a:ext cx="9131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</a:t>
            </a:r>
            <a:r>
              <a:rPr lang="en-US" sz="2800" b="1" dirty="0" smtClean="0"/>
              <a:t>2050 </a:t>
            </a:r>
            <a:r>
              <a:rPr lang="en-US" sz="2800" b="1" dirty="0" smtClean="0"/>
              <a:t>Grand </a:t>
            </a:r>
            <a:r>
              <a:rPr lang="en-US" sz="2800" b="1" dirty="0" smtClean="0"/>
              <a:t>Challenge for our Students</a:t>
            </a:r>
            <a:r>
              <a:rPr lang="en-US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During the Professional Lifetimes of Today’s Undergraduates,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3200400"/>
            <a:ext cx="381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 This (The Earth at Night)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200400"/>
            <a:ext cx="310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Into This (Global Population)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867400"/>
            <a:ext cx="429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Human Population is Growing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5867400"/>
            <a:ext cx="2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 Earth is Changing</a:t>
            </a:r>
            <a:endParaRPr lang="en-US" dirty="0"/>
          </a:p>
        </p:txBody>
      </p:sp>
      <p:pic>
        <p:nvPicPr>
          <p:cNvPr id="13" name="Picture 12" descr="growth-in-more-less-developed-countries.png"/>
          <p:cNvPicPr>
            <a:picLocks noChangeAspect="1"/>
          </p:cNvPicPr>
          <p:nvPr/>
        </p:nvPicPr>
        <p:blipFill>
          <a:blip r:embed="rId7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724400"/>
            <a:ext cx="1600200" cy="1195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410200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Billion to 9 Billion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0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357802" cy="8617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Margaret </a:t>
            </a:r>
            <a:r>
              <a:rPr lang="en-US" sz="2000" b="1" u="sng" dirty="0" err="1" smtClean="0"/>
              <a:t>Leinen</a:t>
            </a:r>
            <a:r>
              <a:rPr lang="en-US" sz="2000" b="1" dirty="0" smtClean="0"/>
              <a:t> – </a:t>
            </a:r>
          </a:p>
          <a:p>
            <a:r>
              <a:rPr lang="en-US" dirty="0"/>
              <a:t> </a:t>
            </a:r>
            <a:r>
              <a:rPr lang="en-US" dirty="0" smtClean="0"/>
              <a:t>      Marine Geology – Director, Scripps Institute of Oceanography</a:t>
            </a:r>
            <a:endParaRPr lang="en-US" dirty="0"/>
          </a:p>
          <a:p>
            <a:r>
              <a:rPr lang="en-US" dirty="0" smtClean="0"/>
              <a:t>       Good news – Geoscience Majors are more likely to remain in their field. </a:t>
            </a:r>
            <a:endParaRPr lang="en-US" dirty="0"/>
          </a:p>
          <a:p>
            <a:r>
              <a:rPr lang="en-US" dirty="0" smtClean="0"/>
              <a:t>       Key to success – Mentorship – But there remains a mentorship gender gap</a:t>
            </a:r>
            <a:r>
              <a:rPr lang="en-US" dirty="0" smtClean="0"/>
              <a:t>.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Shirley </a:t>
            </a:r>
            <a:r>
              <a:rPr lang="en-US" sz="2000" b="1" u="sng" dirty="0" err="1" smtClean="0"/>
              <a:t>Tilghman</a:t>
            </a:r>
            <a:r>
              <a:rPr lang="en-US" sz="2000" b="1" dirty="0" smtClean="0"/>
              <a:t> –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      Molecular Biology - President, Princeton U.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We know what works.</a:t>
            </a:r>
          </a:p>
          <a:p>
            <a:r>
              <a:rPr lang="en-US" dirty="0" smtClean="0"/>
              <a:t>       Keys to success – Turn the pyramid upside down.</a:t>
            </a:r>
          </a:p>
          <a:p>
            <a:r>
              <a:rPr lang="en-US" dirty="0" smtClean="0"/>
              <a:t>                                     Start living the life of a scientist early.</a:t>
            </a:r>
          </a:p>
          <a:p>
            <a:r>
              <a:rPr lang="en-US" dirty="0" smtClean="0"/>
              <a:t>                                     Distribution classes taught within discipline</a:t>
            </a:r>
            <a:r>
              <a:rPr lang="en-US" dirty="0" smtClean="0"/>
              <a:t>.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Catherine </a:t>
            </a:r>
            <a:r>
              <a:rPr lang="en-US" sz="2000" b="1" u="sng" dirty="0" err="1" smtClean="0"/>
              <a:t>Halversen</a:t>
            </a:r>
            <a:r>
              <a:rPr lang="en-US" sz="2000" b="1" dirty="0" smtClean="0"/>
              <a:t> –</a:t>
            </a:r>
          </a:p>
          <a:p>
            <a:r>
              <a:rPr lang="en-US" dirty="0" smtClean="0"/>
              <a:t>       Lawrence Hall of Science – COSEE Network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We know how people learn.</a:t>
            </a:r>
          </a:p>
          <a:p>
            <a:r>
              <a:rPr lang="en-US" dirty="0"/>
              <a:t> </a:t>
            </a:r>
            <a:r>
              <a:rPr lang="en-US" dirty="0" smtClean="0"/>
              <a:t>      Key to success – Teach </a:t>
            </a:r>
            <a:r>
              <a:rPr lang="en-US" i="1" dirty="0" smtClean="0"/>
              <a:t>Communicating Ocean Science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Chris </a:t>
            </a:r>
            <a:r>
              <a:rPr lang="en-US" sz="2000" b="1" u="sng" dirty="0" smtClean="0"/>
              <a:t>Parsons</a:t>
            </a:r>
            <a:r>
              <a:rPr lang="en-US" sz="2000" b="1" dirty="0" smtClean="0"/>
              <a:t> –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Education Evaluator – COSEE Network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</a:t>
            </a:r>
            <a:r>
              <a:rPr lang="en-US" dirty="0" smtClean="0"/>
              <a:t>We know how to improve</a:t>
            </a:r>
            <a:r>
              <a:rPr lang="en-US" dirty="0" smtClean="0"/>
              <a:t>.                    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Key to success </a:t>
            </a:r>
            <a:r>
              <a:rPr lang="en-US" dirty="0" smtClean="0"/>
              <a:t>– The </a:t>
            </a:r>
            <a:r>
              <a:rPr lang="en-US" dirty="0" smtClean="0"/>
              <a:t>assessment cycle.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828800"/>
            <a:ext cx="1117893" cy="1676839"/>
          </a:xfrm>
          <a:prstGeom prst="rect">
            <a:avLst/>
          </a:prstGeom>
        </p:spPr>
      </p:pic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04800"/>
            <a:ext cx="866706" cy="1070250"/>
          </a:xfrm>
          <a:prstGeom prst="rect">
            <a:avLst/>
          </a:prstGeom>
        </p:spPr>
      </p:pic>
      <p:pic>
        <p:nvPicPr>
          <p:cNvPr id="14" name="Picture 13" descr="Screen shot 2012-02-20 at 7.18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1" y="4723015"/>
            <a:ext cx="3276600" cy="21349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Advice from some Friends</a:t>
            </a:r>
            <a:endParaRPr lang="en-US" sz="2800" b="1" dirty="0"/>
          </a:p>
        </p:txBody>
      </p:sp>
      <p:pic>
        <p:nvPicPr>
          <p:cNvPr id="8" name="Picture 7" descr="Institute_2003_-_00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59" y="3733800"/>
            <a:ext cx="2166941" cy="11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8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Ocean Circulation – From our college classrooms</a:t>
            </a:r>
            <a:endParaRPr lang="en-US" sz="2800" b="1" dirty="0"/>
          </a:p>
        </p:txBody>
      </p:sp>
      <p:pic>
        <p:nvPicPr>
          <p:cNvPr id="5" name="Picture 4" descr="currents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7"/>
          <a:stretch/>
        </p:blipFill>
        <p:spPr>
          <a:xfrm>
            <a:off x="228600" y="838200"/>
            <a:ext cx="3733800" cy="2654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hat we teach</a:t>
            </a:r>
            <a:r>
              <a:rPr lang="en-US" dirty="0" smtClean="0"/>
              <a:t>: 5 </a:t>
            </a:r>
            <a:r>
              <a:rPr lang="en-US" dirty="0" smtClean="0"/>
              <a:t>ocean gyres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6692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we miss: Energetic </a:t>
            </a:r>
            <a:r>
              <a:rPr lang="en-US" dirty="0" err="1" smtClean="0"/>
              <a:t>mesoscale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609600"/>
            <a:ext cx="48768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Data-Enhanced Learning Experiences </a:t>
            </a:r>
          </a:p>
          <a:p>
            <a:endParaRPr lang="en-US" b="1" dirty="0"/>
          </a:p>
          <a:p>
            <a:r>
              <a:rPr lang="en-US" b="1" dirty="0" smtClean="0"/>
              <a:t>Include:</a:t>
            </a:r>
          </a:p>
          <a:p>
            <a:pPr marL="342900" indent="-342900">
              <a:buAutoNum type="arabicParenR"/>
            </a:pPr>
            <a:r>
              <a:rPr lang="en-US" dirty="0" smtClean="0"/>
              <a:t>Students collect and interpret their own data, and/or</a:t>
            </a:r>
          </a:p>
          <a:p>
            <a:pPr marL="342900" indent="-342900">
              <a:buAutoNum type="arabicParenR"/>
            </a:pPr>
            <a:r>
              <a:rPr lang="en-US" dirty="0" smtClean="0"/>
              <a:t>Explore research databases</a:t>
            </a:r>
          </a:p>
          <a:p>
            <a:pPr marL="342900" indent="-342900">
              <a:buAutoNum type="arabicParenR"/>
            </a:pPr>
            <a:r>
              <a:rPr lang="en-US" dirty="0" smtClean="0"/>
              <a:t>Use data to answer questions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b="1" dirty="0" smtClean="0"/>
              <a:t>Can:</a:t>
            </a:r>
          </a:p>
          <a:p>
            <a:pPr marL="342900" indent="-342900">
              <a:buAutoNum type="arabicParenR"/>
            </a:pPr>
            <a:r>
              <a:rPr lang="en-US" dirty="0" smtClean="0"/>
              <a:t>Prepare students to address real-world complex problems</a:t>
            </a:r>
          </a:p>
          <a:p>
            <a:pPr marL="342900" indent="-342900">
              <a:buAutoNum type="arabicParenR"/>
            </a:pPr>
            <a:r>
              <a:rPr lang="en-US" dirty="0" smtClean="0"/>
              <a:t>Develop students’ ability to use scientific methods</a:t>
            </a:r>
          </a:p>
          <a:p>
            <a:pPr marL="342900" indent="-342900">
              <a:buAutoNum type="arabicParenR"/>
            </a:pPr>
            <a:r>
              <a:rPr lang="en-US" dirty="0" smtClean="0"/>
              <a:t>Teach students how to critically evaluate data and evidence</a:t>
            </a:r>
          </a:p>
          <a:p>
            <a:pPr marL="342900" indent="-342900">
              <a:buAutoNum type="arabicParenR"/>
            </a:pPr>
            <a:r>
              <a:rPr lang="en-US" dirty="0" smtClean="0"/>
              <a:t>Provide training in scientific, technical, quantitative &amp; communication </a:t>
            </a:r>
            <a:r>
              <a:rPr lang="en-US" dirty="0" err="1" smtClean="0"/>
              <a:t>skils</a:t>
            </a:r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Manduca</a:t>
            </a:r>
            <a:r>
              <a:rPr lang="en-US" i="1" dirty="0" smtClean="0"/>
              <a:t> &amp; </a:t>
            </a:r>
            <a:r>
              <a:rPr lang="en-US" i="1" dirty="0" err="1" smtClean="0"/>
              <a:t>Mogk</a:t>
            </a:r>
            <a:r>
              <a:rPr lang="en-US" i="1" dirty="0" smtClean="0"/>
              <a:t>, 2002. Using Data in Undergraduate Classrooms. NSF-0127298.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Screen Shot 2014-02-24 at 9.28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30135"/>
            <a:ext cx="4008278" cy="22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2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432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953000" y="2508246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0" name="Picture 19" descr="Screen Shot 2014-02-16 at 4.47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75" y="2969911"/>
            <a:ext cx="3748857" cy="2745089"/>
          </a:xfrm>
          <a:prstGeom prst="rect">
            <a:avLst/>
          </a:prstGeom>
        </p:spPr>
      </p:pic>
      <p:pic>
        <p:nvPicPr>
          <p:cNvPr id="47" name="Picture 3" descr="avhrrsst-hfr13mhz_20120110T190000-20120111T190000_maracoos_std_lor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516" y="3396294"/>
            <a:ext cx="1849694" cy="2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4946"/>
            <a:ext cx="2436516" cy="23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Global_Sit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498" y="589871"/>
            <a:ext cx="3914734" cy="191837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5331142"/>
            <a:ext cx="12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Monostatic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05375" y="213618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6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850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5002742" y="2971800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Glider Networks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3400"/>
            <a:ext cx="4457700" cy="2442696"/>
          </a:xfrm>
          <a:prstGeom prst="rect">
            <a:avLst/>
          </a:prstGeom>
        </p:spPr>
      </p:pic>
      <p:pic>
        <p:nvPicPr>
          <p:cNvPr id="3" name="Picture 2" descr="Screen Shot 2014-02-22 at 1.48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57600"/>
            <a:ext cx="3807135" cy="186844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2048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09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NSF Ocean Observing Initiative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  <p:sp>
        <p:nvSpPr>
          <p:cNvPr id="9219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E9C5EE36-75CE-4042-B9AA-D1A12DD9003E}" type="slidenum">
              <a:rPr lang="en-US" sz="1000" smtClean="0"/>
              <a:pPr algn="ctr" eaLnBrk="1" hangingPunct="1"/>
              <a:t>9</a:t>
            </a:fld>
            <a:endParaRPr lang="en-US" sz="1000" dirty="0" smtClean="0"/>
          </a:p>
        </p:txBody>
      </p:sp>
      <p:pic>
        <p:nvPicPr>
          <p:cNvPr id="5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3" y="1295400"/>
            <a:ext cx="442123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1365586" cy="136558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1610361" cy="100647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/>
          </p:cNvSpPr>
          <p:nvPr/>
        </p:nvSpPr>
        <p:spPr bwMode="auto">
          <a:xfrm>
            <a:off x="4495800" y="2443162"/>
            <a:ext cx="4648200" cy="3348038"/>
          </a:xfrm>
          <a:prstGeom prst="rect">
            <a:avLst/>
          </a:prstGeom>
          <a:noFill/>
          <a:ln>
            <a:noFill/>
          </a:ln>
          <a:effectLst>
            <a:outerShdw blurRad="101600" dist="50800" dir="27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4288" tIns="14288" rIns="14288" bIns="14288"/>
          <a:lstStyle/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endParaRPr lang="en-US" sz="800" dirty="0" smtClean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High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Latitude Global Sites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Regional Plate-scale Cable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Coastal Dynamics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Arrays</a:t>
            </a:r>
            <a:endParaRPr lang="en-US" sz="24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Cyber-Space Data Delivery &amp; Sensor Interactivity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Education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and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Public Engagement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4572000" y="1438275"/>
            <a:ext cx="4701184" cy="876300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9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Five Integrated Transformational </a:t>
            </a:r>
            <a:r>
              <a:rPr lang="en-US" sz="29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Activities</a:t>
            </a:r>
            <a:endParaRPr lang="en-US" sz="29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7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Title &amp; Bullets-alt title justific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2D0DB"/>
      </a:accent1>
      <a:accent2>
        <a:srgbClr val="333399"/>
      </a:accent2>
      <a:accent3>
        <a:srgbClr val="FFFFFF"/>
      </a:accent3>
      <a:accent4>
        <a:srgbClr val="000000"/>
      </a:accent4>
      <a:accent5>
        <a:srgbClr val="D5E4EA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-alt title justification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lnDef>
  </a:objectDefaults>
  <a:extraClrSchemeLst>
    <a:extraClrScheme>
      <a:clrScheme name="1_Title &amp; Bullets-alt title justific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10678</TotalTime>
  <Words>1452</Words>
  <Application>Microsoft Macintosh PowerPoint</Application>
  <PresentationFormat>On-screen Show (4:3)</PresentationFormat>
  <Paragraphs>304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1_Default Design</vt:lpstr>
      <vt:lpstr>LCA Architecture</vt:lpstr>
      <vt:lpstr>Office Theme</vt:lpstr>
      <vt:lpstr>1_Office Theme</vt:lpstr>
      <vt:lpstr>2_Office Theme</vt:lpstr>
      <vt:lpstr>1_Title &amp; Bullets-alt title justification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NSF Ocean Observing Initiative</vt:lpstr>
      <vt:lpstr>OOI – Enabling the Undergraduate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291</cp:revision>
  <dcterms:created xsi:type="dcterms:W3CDTF">2011-04-12T01:07:00Z</dcterms:created>
  <dcterms:modified xsi:type="dcterms:W3CDTF">2014-02-24T16:36:17Z</dcterms:modified>
</cp:coreProperties>
</file>