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862" r:id="rId2"/>
    <p:sldId id="863" r:id="rId3"/>
    <p:sldId id="869" r:id="rId4"/>
    <p:sldId id="870" r:id="rId5"/>
    <p:sldId id="866" r:id="rId6"/>
    <p:sldId id="867" r:id="rId7"/>
    <p:sldId id="868" r:id="rId8"/>
    <p:sldId id="872" r:id="rId9"/>
    <p:sldId id="874" r:id="rId10"/>
    <p:sldId id="842" r:id="rId11"/>
    <p:sldId id="843" r:id="rId12"/>
    <p:sldId id="875" r:id="rId13"/>
    <p:sldId id="876" r:id="rId14"/>
    <p:sldId id="856" r:id="rId15"/>
    <p:sldId id="853" r:id="rId16"/>
    <p:sldId id="854" r:id="rId17"/>
    <p:sldId id="873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cott Glenn" initials="SG" lastIdx="0" clrIdx="0"/>
  <p:cmAuthor id="1" name="Scott Glenn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0000"/>
    <a:srgbClr val="615200"/>
    <a:srgbClr val="0C214F"/>
    <a:srgbClr val="95B9C6"/>
    <a:srgbClr val="C68939"/>
    <a:srgbClr val="FBF063"/>
    <a:srgbClr val="00FF99"/>
    <a:srgbClr val="66FF33"/>
    <a:srgbClr val="66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807" autoAdjust="0"/>
    <p:restoredTop sz="99810" autoAdjust="0"/>
  </p:normalViewPr>
  <p:slideViewPr>
    <p:cSldViewPr snapToGrid="0">
      <p:cViewPr>
        <p:scale>
          <a:sx n="75" d="100"/>
          <a:sy n="75" d="100"/>
        </p:scale>
        <p:origin x="-1752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commentAuthors" Target="commentAuthors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Geneva" charset="0"/>
                <a:cs typeface="Geneva" charset="0"/>
              </a:defRPr>
            </a:lvl1pPr>
          </a:lstStyle>
          <a:p>
            <a:fld id="{45018390-19C9-164D-906B-1E144A3135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782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BF6BE-A4E8-004B-B326-D7A396AD28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87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20A08-BC42-4346-8F37-8F01AAC6BBF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492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61C256-C619-1F46-ABB5-1D6A136F5CB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321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B91D6-15C3-1144-A821-640341D122B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812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91824-8F5F-9F47-8840-E330D328DB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762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BFBB2-0A39-A742-8369-4AC39A42D60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857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17D86-9E88-A248-B7AB-AC0C2D09F3D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371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81959-9BB0-ED43-B62F-C8B730ECC0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653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C63C3-F65E-5346-90B2-E566E55FD91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259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409D7-DBAC-574A-932B-CDD578A4ED1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962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DF64F-60AD-F142-821A-9FB323365F7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163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ea typeface="Geneva" pitchFamily="-65" charset="-128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ea typeface="Geneva" pitchFamily="-65" charset="-128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830BCB-B5DC-0247-B73E-1EB27C80A900}" type="slidenum">
              <a:rPr lang="en-US">
                <a:solidFill>
                  <a:srgbClr val="FFFFFF"/>
                </a:solidFill>
                <a:ea typeface="Geneva" charset="0"/>
                <a:cs typeface="Geneva" charset="0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Geneva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51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Geneva" charset="-128"/>
          <a:cs typeface="Geneva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charset="-128"/>
          <a:cs typeface="Geneva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charset="-128"/>
          <a:cs typeface="Geneva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charset="-128"/>
          <a:cs typeface="Geneva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charset="-128"/>
          <a:cs typeface="Geneva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Geneva" charset="-128"/>
          <a:cs typeface="Geneva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Geneva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charset="-128"/>
          <a:cs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jpeg"/><Relationship Id="rId6" Type="http://schemas.openxmlformats.org/officeDocument/2006/relationships/image" Target="../media/image46.jpeg"/><Relationship Id="rId7" Type="http://schemas.openxmlformats.org/officeDocument/2006/relationships/image" Target="../media/image47.jpeg"/><Relationship Id="rId8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jpeg"/><Relationship Id="rId5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png"/><Relationship Id="rId5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4.jpe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jpg"/><Relationship Id="rId9" Type="http://schemas.openxmlformats.org/officeDocument/2006/relationships/image" Target="../media/image68.png"/><Relationship Id="rId10" Type="http://schemas.openxmlformats.org/officeDocument/2006/relationships/image" Target="../media/image69.gif"/><Relationship Id="rId11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24.gif"/><Relationship Id="rId5" Type="http://schemas.openxmlformats.org/officeDocument/2006/relationships/image" Target="../media/image37.png"/><Relationship Id="rId6" Type="http://schemas.openxmlformats.org/officeDocument/2006/relationships/image" Target="../media/image73.png"/><Relationship Id="rId7" Type="http://schemas.openxmlformats.org/officeDocument/2006/relationships/image" Target="../media/image74.jpeg"/><Relationship Id="rId8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png"/><Relationship Id="rId5" Type="http://schemas.openxmlformats.org/officeDocument/2006/relationships/image" Target="../media/image11.gif"/><Relationship Id="rId6" Type="http://schemas.openxmlformats.org/officeDocument/2006/relationships/image" Target="../media/image12.jpeg"/><Relationship Id="rId7" Type="http://schemas.openxmlformats.org/officeDocument/2006/relationships/image" Target="../media/image13.png"/><Relationship Id="rId8" Type="http://schemas.openxmlformats.org/officeDocument/2006/relationships/image" Target="../media/image14.gif"/><Relationship Id="rId9" Type="http://schemas.openxmlformats.org/officeDocument/2006/relationships/image" Target="../media/image15.png"/><Relationship Id="rId10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11.gif"/><Relationship Id="rId6" Type="http://schemas.openxmlformats.org/officeDocument/2006/relationships/image" Target="../media/image22.png"/><Relationship Id="rId7" Type="http://schemas.openxmlformats.org/officeDocument/2006/relationships/image" Target="../media/image23.gif"/><Relationship Id="rId8" Type="http://schemas.openxmlformats.org/officeDocument/2006/relationships/image" Target="../media/image24.gif"/><Relationship Id="rId9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11.gif"/><Relationship Id="rId5" Type="http://schemas.openxmlformats.org/officeDocument/2006/relationships/image" Target="../media/image28.jpeg"/><Relationship Id="rId6" Type="http://schemas.openxmlformats.org/officeDocument/2006/relationships/image" Target="../media/image23.gif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png"/><Relationship Id="rId7" Type="http://schemas.openxmlformats.org/officeDocument/2006/relationships/image" Target="../media/image24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raon_seaic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01" y="0"/>
            <a:ext cx="9372600" cy="6248400"/>
          </a:xfrm>
          <a:prstGeom prst="rect">
            <a:avLst/>
          </a:prstGeom>
        </p:spPr>
      </p:pic>
      <p:pic>
        <p:nvPicPr>
          <p:cNvPr id="4" name="Picture 3" descr="Araon_seaic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667" y="-1"/>
            <a:ext cx="9372599" cy="62483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71069" y="0"/>
            <a:ext cx="36237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Korea-U.S. Collaborations in Ocean Observing to Improve Environmental Forecasting</a:t>
            </a:r>
            <a:endParaRPr lang="en-US" sz="3200" b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06400" y="3962400"/>
            <a:ext cx="252775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Sik</a:t>
            </a:r>
            <a:r>
              <a:rPr lang="en-US" sz="2000" b="1" dirty="0" smtClean="0"/>
              <a:t> Huh, KIOST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Scott Glenn,</a:t>
            </a:r>
          </a:p>
          <a:p>
            <a:r>
              <a:rPr lang="en-US" sz="2000" b="1" dirty="0" smtClean="0"/>
              <a:t>Oscar Schofield,</a:t>
            </a:r>
          </a:p>
          <a:p>
            <a:r>
              <a:rPr lang="en-US" sz="2000" b="1" dirty="0" smtClean="0"/>
              <a:t>Josh </a:t>
            </a:r>
            <a:r>
              <a:rPr lang="en-US" sz="2000" b="1" dirty="0" err="1" smtClean="0"/>
              <a:t>Kohut</a:t>
            </a:r>
            <a:r>
              <a:rPr lang="en-US" sz="2000" b="1" dirty="0" smtClean="0"/>
              <a:t> &amp;</a:t>
            </a:r>
          </a:p>
          <a:p>
            <a:r>
              <a:rPr lang="en-US" sz="2000" b="1" dirty="0" smtClean="0"/>
              <a:t>Hugh Roarty</a:t>
            </a:r>
          </a:p>
          <a:p>
            <a:r>
              <a:rPr lang="en-US" sz="2000" b="1" i="1" dirty="0" smtClean="0"/>
              <a:t>Rutgers University</a:t>
            </a:r>
            <a:endParaRPr lang="en-US" sz="20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842000" y="3370970"/>
            <a:ext cx="33019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San </a:t>
            </a:r>
            <a:r>
              <a:rPr lang="en-US" sz="2000" b="1" dirty="0" err="1" smtClean="0"/>
              <a:t>Hoon</a:t>
            </a:r>
            <a:r>
              <a:rPr lang="en-US" sz="2000" b="1" dirty="0" smtClean="0"/>
              <a:t> Lee, Ho Kyung Ha, Tae Wan Kim, </a:t>
            </a:r>
            <a:r>
              <a:rPr lang="en-US" sz="2000" b="1" dirty="0" err="1" smtClean="0"/>
              <a:t>Doshik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Hahm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Jisoo</a:t>
            </a:r>
            <a:r>
              <a:rPr lang="en-US" sz="2000" b="1" dirty="0" smtClean="0"/>
              <a:t> Park, </a:t>
            </a:r>
            <a:r>
              <a:rPr lang="en-US" sz="2000" b="1" i="1" dirty="0" smtClean="0"/>
              <a:t>KOPRI</a:t>
            </a:r>
          </a:p>
          <a:p>
            <a:endParaRPr lang="en-US" sz="2000" b="1" dirty="0"/>
          </a:p>
          <a:p>
            <a:r>
              <a:rPr lang="en-US" sz="2000" b="1" dirty="0" err="1" smtClean="0"/>
              <a:t>Hak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Soo</a:t>
            </a:r>
            <a:r>
              <a:rPr lang="en-US" sz="2000" b="1" dirty="0" smtClean="0"/>
              <a:t> Lim, </a:t>
            </a:r>
            <a:r>
              <a:rPr lang="en-US" sz="2000" b="1" i="1" dirty="0" smtClean="0"/>
              <a:t>KIOST</a:t>
            </a:r>
          </a:p>
          <a:p>
            <a:r>
              <a:rPr lang="en-US" sz="2000" b="1" dirty="0" smtClean="0"/>
              <a:t>Sang-Ho Lee, </a:t>
            </a:r>
            <a:r>
              <a:rPr lang="en-US" sz="2000" b="1" i="1" dirty="0" smtClean="0"/>
              <a:t>KNU</a:t>
            </a:r>
          </a:p>
          <a:p>
            <a:r>
              <a:rPr lang="en-US" sz="2000" b="1" dirty="0" err="1" smtClean="0"/>
              <a:t>Byoung-Jui</a:t>
            </a:r>
            <a:r>
              <a:rPr lang="en-US" sz="2000" b="1" dirty="0" smtClean="0"/>
              <a:t> Choi, </a:t>
            </a:r>
            <a:r>
              <a:rPr lang="en-US" sz="2000" b="1" i="1" dirty="0" smtClean="0"/>
              <a:t>KNU</a:t>
            </a:r>
          </a:p>
          <a:p>
            <a:r>
              <a:rPr lang="en-US" sz="2000" b="1" dirty="0" smtClean="0"/>
              <a:t>Jung </a:t>
            </a:r>
            <a:r>
              <a:rPr lang="en-US" sz="2000" b="1" dirty="0" err="1" smtClean="0"/>
              <a:t>Sik</a:t>
            </a:r>
            <a:r>
              <a:rPr lang="en-US" sz="2000" b="1" dirty="0" smtClean="0"/>
              <a:t> Han, </a:t>
            </a:r>
            <a:r>
              <a:rPr lang="en-US" sz="2000" b="1" i="1" dirty="0" smtClean="0"/>
              <a:t>KHOA</a:t>
            </a:r>
          </a:p>
          <a:p>
            <a:r>
              <a:rPr lang="en-US" sz="2000" b="1" dirty="0" err="1" smtClean="0"/>
              <a:t>Kwang</a:t>
            </a:r>
            <a:r>
              <a:rPr lang="en-US" sz="2000" b="1" dirty="0" smtClean="0"/>
              <a:t> Nam Han, </a:t>
            </a:r>
            <a:r>
              <a:rPr lang="en-US" sz="2000" b="1" i="1" dirty="0" smtClean="0"/>
              <a:t>KHOA</a:t>
            </a:r>
          </a:p>
        </p:txBody>
      </p:sp>
    </p:spTree>
    <p:extLst>
      <p:ext uri="{BB962C8B-B14F-4D97-AF65-F5344CB8AC3E}">
        <p14:creationId xmlns:p14="http://schemas.microsoft.com/office/powerpoint/2010/main" val="1342541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[Untitled]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678753" y="-504718"/>
            <a:ext cx="3888096" cy="9550399"/>
          </a:xfrm>
          <a:prstGeom prst="rect">
            <a:avLst/>
          </a:prstGeom>
        </p:spPr>
      </p:pic>
      <p:pic>
        <p:nvPicPr>
          <p:cNvPr id="5" name="Picture 4" descr="logo - KNRV5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634" y="1452034"/>
            <a:ext cx="2044700" cy="1041400"/>
          </a:xfrm>
          <a:prstGeom prst="rect">
            <a:avLst/>
          </a:prstGeom>
        </p:spPr>
      </p:pic>
      <p:pic>
        <p:nvPicPr>
          <p:cNvPr id="6" name="Picture 5" descr="visual_img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586204"/>
          </a:xfrm>
          <a:prstGeom prst="rect">
            <a:avLst/>
          </a:prstGeom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607732" y="1676398"/>
            <a:ext cx="6536268" cy="58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Global KNRV5000 Mission</a:t>
            </a:r>
            <a:endParaRPr lang="en-US" sz="34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7" descr="Screen Shot 2014-02-25 at 6.28.52 AM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7145" y="2346105"/>
            <a:ext cx="3136855" cy="153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398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85232"/>
            <a:ext cx="9147901" cy="5024968"/>
            <a:chOff x="758099" y="2074333"/>
            <a:chExt cx="7818752" cy="409363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8099" y="2142067"/>
              <a:ext cx="3924183" cy="399626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5132" y="2074333"/>
              <a:ext cx="3911719" cy="4093635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5602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58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Global Challenger Glider Mission</a:t>
            </a:r>
            <a:endParaRPr lang="en-US" sz="34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603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50" y="533400"/>
            <a:ext cx="2000250" cy="150018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179732" y="593328"/>
            <a:ext cx="1778000" cy="618918"/>
          </a:xfrm>
          <a:prstGeom prst="rect">
            <a:avLst/>
          </a:prstGeom>
          <a:noFill/>
        </p:spPr>
        <p:txBody>
          <a:bodyPr wrap="square" lIns="64291" tIns="32146" rIns="64291" bIns="32146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1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6 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Global-Class Gliders</a:t>
            </a:r>
          </a:p>
        </p:txBody>
      </p:sp>
      <p:pic>
        <p:nvPicPr>
          <p:cNvPr id="15" name="Picture 14" descr="coolroo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49799"/>
            <a:ext cx="3219152" cy="2142067"/>
          </a:xfrm>
          <a:prstGeom prst="rect">
            <a:avLst/>
          </a:prstGeom>
        </p:spPr>
      </p:pic>
      <p:pic>
        <p:nvPicPr>
          <p:cNvPr id="16" name="Picture 15" descr="nilsen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4724400"/>
            <a:ext cx="3219152" cy="2142067"/>
          </a:xfrm>
          <a:prstGeom prst="rect">
            <a:avLst/>
          </a:prstGeom>
        </p:spPr>
      </p:pic>
      <p:pic>
        <p:nvPicPr>
          <p:cNvPr id="17" name="Picture 16" descr="shantel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4724400"/>
            <a:ext cx="3207537" cy="2134338"/>
          </a:xfrm>
          <a:prstGeom prst="rect">
            <a:avLst/>
          </a:prstGeom>
        </p:spPr>
      </p:pic>
      <p:pic>
        <p:nvPicPr>
          <p:cNvPr id="18" name="Picture 17" descr="Screen shot 2011-10-11 at 11.40.46 AM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4724400"/>
            <a:ext cx="838200" cy="81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9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yphoonarray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55" y="3720396"/>
            <a:ext cx="3680879" cy="2426403"/>
          </a:xfrm>
          <a:prstGeom prst="rect">
            <a:avLst/>
          </a:prstGeom>
        </p:spPr>
      </p:pic>
      <p:pic>
        <p:nvPicPr>
          <p:cNvPr id="5" name="Picture 4" descr="Screen Shot 2014-02-26 at 12.16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572"/>
            <a:ext cx="4318000" cy="3092128"/>
          </a:xfrm>
          <a:prstGeom prst="rect">
            <a:avLst/>
          </a:prstGeom>
        </p:spPr>
      </p:pic>
      <p:pic>
        <p:nvPicPr>
          <p:cNvPr id="6" name="Picture 5" descr="louU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4667" y="1591734"/>
            <a:ext cx="2793999" cy="19361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87333" y="16933"/>
            <a:ext cx="46566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Dr. Louis </a:t>
            </a:r>
            <a:r>
              <a:rPr lang="en-US" sz="2000" b="1" dirty="0" err="1" smtClean="0"/>
              <a:t>Uccellini</a:t>
            </a:r>
            <a:r>
              <a:rPr lang="en-US" sz="2000" b="1" dirty="0" smtClean="0"/>
              <a:t>, Director</a:t>
            </a:r>
          </a:p>
          <a:p>
            <a:pPr algn="ctr"/>
            <a:r>
              <a:rPr lang="en-US" sz="2000" b="1" dirty="0" smtClean="0"/>
              <a:t>National Weather Service</a:t>
            </a:r>
          </a:p>
          <a:p>
            <a:pPr algn="ctr"/>
            <a:endParaRPr lang="en-US" sz="800" b="1" dirty="0"/>
          </a:p>
          <a:p>
            <a:pPr algn="ctr"/>
            <a:r>
              <a:rPr lang="en-US" sz="2000" dirty="0" smtClean="0"/>
              <a:t>Crowd-sourced comparisons between </a:t>
            </a:r>
          </a:p>
          <a:p>
            <a:pPr algn="ctr"/>
            <a:r>
              <a:rPr lang="en-US" sz="2000" dirty="0" smtClean="0"/>
              <a:t>U.S. &amp; European Models &amp; Gliders</a:t>
            </a:r>
            <a:endParaRPr lang="en-US" sz="2000" dirty="0"/>
          </a:p>
        </p:txBody>
      </p:sp>
      <p:pic>
        <p:nvPicPr>
          <p:cNvPr id="8" name="Picture 7" descr="typhoonarray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3703136"/>
            <a:ext cx="3979333" cy="23859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52401"/>
            <a:ext cx="4357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2013 International Typhoon Workshop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70124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2-02-20 at 11.20.5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81" y="35328"/>
            <a:ext cx="4583960" cy="8935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928851"/>
            <a:ext cx="481404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Companion Course at </a:t>
            </a:r>
          </a:p>
          <a:p>
            <a:r>
              <a:rPr lang="en-US" b="1" dirty="0" err="1" smtClean="0"/>
              <a:t>Plataforma</a:t>
            </a:r>
            <a:r>
              <a:rPr lang="en-US" b="1" dirty="0" smtClean="0"/>
              <a:t> </a:t>
            </a:r>
            <a:r>
              <a:rPr lang="en-US" b="1" dirty="0" err="1" smtClean="0"/>
              <a:t>Oceanica</a:t>
            </a:r>
            <a:r>
              <a:rPr lang="en-US" b="1" dirty="0" smtClean="0"/>
              <a:t> de Canarias</a:t>
            </a:r>
          </a:p>
          <a:p>
            <a:endParaRPr lang="en-US" sz="800" dirty="0" smtClean="0"/>
          </a:p>
          <a:p>
            <a:pPr>
              <a:buFont typeface="Arial"/>
              <a:buChar char="•"/>
            </a:pPr>
            <a:r>
              <a:rPr lang="en-US" dirty="0" smtClean="0"/>
              <a:t> Shared Glider Missions – Iceland to Azores; Azores to Canaries; Canaries to Caribbean</a:t>
            </a:r>
          </a:p>
          <a:p>
            <a:pPr>
              <a:buFont typeface="Arial"/>
              <a:buChar char="•"/>
            </a:pPr>
            <a:r>
              <a:rPr lang="en-US" dirty="0" smtClean="0"/>
              <a:t> Skype Sessions between classes</a:t>
            </a:r>
          </a:p>
          <a:p>
            <a:pPr>
              <a:buFont typeface="Arial"/>
              <a:buChar char="•"/>
            </a:pPr>
            <a:r>
              <a:rPr lang="en-US" dirty="0" smtClean="0"/>
              <a:t> Two-way International Exchange programs</a:t>
            </a:r>
          </a:p>
          <a:p>
            <a:pPr>
              <a:buFont typeface="Arial"/>
              <a:buChar char="•"/>
            </a:pPr>
            <a:r>
              <a:rPr lang="en-US" dirty="0" smtClean="0"/>
              <a:t> Students Learn Science from their teachers</a:t>
            </a:r>
          </a:p>
          <a:p>
            <a:pPr>
              <a:buFont typeface="Arial"/>
              <a:buChar char="•"/>
            </a:pPr>
            <a:r>
              <a:rPr lang="en-US" dirty="0" smtClean="0"/>
              <a:t> Students Learn Culture from their peers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622142" y="261257"/>
            <a:ext cx="1181100" cy="2921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ngDurationFligh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8334" y="183443"/>
            <a:ext cx="4067162" cy="2868817"/>
          </a:xfrm>
          <a:prstGeom prst="rect">
            <a:avLst/>
          </a:prstGeom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1798" y="3530595"/>
            <a:ext cx="4578994" cy="2635267"/>
          </a:xfrm>
          <a:prstGeom prst="rect">
            <a:avLst/>
          </a:prstGeom>
          <a:noFill/>
          <a:ln>
            <a:noFill/>
          </a:ln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p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931" y="3571118"/>
            <a:ext cx="3914322" cy="2609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8869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Silbo_subplo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t="2006" r="50694" b="3086"/>
          <a:stretch/>
        </p:blipFill>
        <p:spPr bwMode="auto">
          <a:xfrm>
            <a:off x="474133" y="948267"/>
            <a:ext cx="3064933" cy="520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http://marine.rutgers.edu/~nstrands/MTS-Figures/Silbo/Silbo_sal_8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213" y="-13716000"/>
            <a:ext cx="7324725" cy="549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8538" y="894886"/>
            <a:ext cx="3375827" cy="264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2659" y="3604223"/>
            <a:ext cx="3368675" cy="264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Box 6"/>
          <p:cNvSpPr txBox="1">
            <a:spLocks noChangeArrowheads="1"/>
          </p:cNvSpPr>
          <p:nvPr/>
        </p:nvSpPr>
        <p:spPr bwMode="auto">
          <a:xfrm>
            <a:off x="6908801" y="1371609"/>
            <a:ext cx="101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r>
              <a:rPr lang="en-US" b="1" i="1" dirty="0" smtClean="0"/>
              <a:t>RTOFS</a:t>
            </a:r>
            <a:endParaRPr lang="en-US" dirty="0"/>
          </a:p>
        </p:txBody>
      </p:sp>
      <p:sp>
        <p:nvSpPr>
          <p:cNvPr id="7174" name="Rectangle 7"/>
          <p:cNvSpPr>
            <a:spLocks noChangeArrowheads="1"/>
          </p:cNvSpPr>
          <p:nvPr/>
        </p:nvSpPr>
        <p:spPr bwMode="auto">
          <a:xfrm>
            <a:off x="6570134" y="4131747"/>
            <a:ext cx="1778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i="1" dirty="0" smtClean="0"/>
              <a:t> </a:t>
            </a:r>
            <a:r>
              <a:rPr lang="en-US" b="1" i="1" dirty="0" smtClean="0"/>
              <a:t>MERCATOR</a:t>
            </a:r>
            <a:r>
              <a:rPr lang="en-US" i="1" dirty="0" smtClean="0"/>
              <a:t>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RTOFS and MERCATOR </a:t>
            </a:r>
          </a:p>
          <a:p>
            <a:pPr algn="ctr"/>
            <a:r>
              <a:rPr lang="en-US" sz="2800" b="1" dirty="0" smtClean="0"/>
              <a:t>Temperature and Current Maps at 200 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99734" y="2692395"/>
            <a:ext cx="1040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200 m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032934" y="4080929"/>
            <a:ext cx="1040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8</a:t>
            </a:r>
            <a:r>
              <a:rPr lang="en-US" sz="2400" dirty="0" smtClean="0"/>
              <a:t>00 m</a:t>
            </a:r>
            <a:endParaRPr lang="en-US" sz="2400" dirty="0"/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3759200" y="1168410"/>
            <a:ext cx="1490133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r>
              <a:rPr lang="en-US" i="1" dirty="0" smtClean="0"/>
              <a:t>200m </a:t>
            </a:r>
            <a:r>
              <a:rPr lang="en-US" i="1" dirty="0"/>
              <a:t>temperature </a:t>
            </a:r>
            <a:r>
              <a:rPr lang="en-US" i="1" dirty="0" smtClean="0"/>
              <a:t>and currents </a:t>
            </a:r>
            <a:r>
              <a:rPr lang="en-US" i="1" dirty="0"/>
              <a:t>on April 18th, 2013. The glider position is marked by the red dot.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216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10934" y="2184400"/>
            <a:ext cx="26981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Calibri"/>
              </a:rPr>
              <a:t>South African Coast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latin typeface="Calibri"/>
              </a:rPr>
              <a:t>2400 km</a:t>
            </a:r>
          </a:p>
        </p:txBody>
      </p:sp>
      <p:pic>
        <p:nvPicPr>
          <p:cNvPr id="2" name="Picture 1" descr="RU29-2014-02-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47" y="484286"/>
            <a:ext cx="9144000" cy="57325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/>
                <a:cs typeface="Calibri"/>
              </a:rPr>
              <a:t>Glider RU29: Launched from Cape Town 11 Jan 2013, flown &gt;8,125 km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5" name="Picture 4" descr="P1100090-Medi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4870" y="4787643"/>
            <a:ext cx="1810714" cy="13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G_0868-Medi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5302" y="3128133"/>
            <a:ext cx="1772751" cy="132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anner-home3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/>
          <a:stretch/>
        </p:blipFill>
        <p:spPr>
          <a:xfrm>
            <a:off x="0" y="3364959"/>
            <a:ext cx="1243888" cy="15889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147" y="2764241"/>
            <a:ext cx="1269841" cy="7000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763" y="778645"/>
            <a:ext cx="1975651" cy="1089215"/>
          </a:xfrm>
          <a:prstGeom prst="rect">
            <a:avLst/>
          </a:prstGeom>
        </p:spPr>
      </p:pic>
      <p:pic>
        <p:nvPicPr>
          <p:cNvPr id="13" name="Picture 12" descr="Unknown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7578" y="1619521"/>
            <a:ext cx="923061" cy="863380"/>
          </a:xfrm>
          <a:prstGeom prst="rect">
            <a:avLst/>
          </a:prstGeom>
        </p:spPr>
      </p:pic>
      <p:pic>
        <p:nvPicPr>
          <p:cNvPr id="14" name="Picture 13" descr="Screen Shot 2014-02-16 at 4.35.41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652" y="5408051"/>
            <a:ext cx="1349921" cy="791179"/>
          </a:xfrm>
          <a:prstGeom prst="rect">
            <a:avLst/>
          </a:prstGeom>
        </p:spPr>
      </p:pic>
      <p:pic>
        <p:nvPicPr>
          <p:cNvPr id="15" name="Picture 14" descr="ONR.g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9870"/>
            <a:ext cx="1234403" cy="55453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936066"/>
            <a:ext cx="719667" cy="719667"/>
          </a:xfrm>
          <a:prstGeom prst="rect">
            <a:avLst/>
          </a:prstGeom>
          <a:noFill/>
          <a:ln>
            <a:noFill/>
          </a:ln>
          <a:effectLst>
            <a:outerShdw blurRad="127000" dist="76199" dir="5400000" algn="ctr" rotWithShape="0">
              <a:srgbClr val="0E1417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8967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9-20 at 5.03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9170"/>
            <a:ext cx="9144000" cy="667883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2147230" y="2941917"/>
            <a:ext cx="5427465" cy="904502"/>
          </a:xfrm>
          <a:custGeom>
            <a:avLst/>
            <a:gdLst>
              <a:gd name="connsiteX0" fmla="*/ 0 w 5427465"/>
              <a:gd name="connsiteY0" fmla="*/ 0 h 904502"/>
              <a:gd name="connsiteX1" fmla="*/ 438583 w 5427465"/>
              <a:gd name="connsiteY1" fmla="*/ 676093 h 904502"/>
              <a:gd name="connsiteX2" fmla="*/ 1891389 w 5427465"/>
              <a:gd name="connsiteY2" fmla="*/ 712638 h 904502"/>
              <a:gd name="connsiteX3" fmla="*/ 2256875 w 5427465"/>
              <a:gd name="connsiteY3" fmla="*/ 886229 h 904502"/>
              <a:gd name="connsiteX4" fmla="*/ 4431516 w 5427465"/>
              <a:gd name="connsiteY4" fmla="*/ 904502 h 904502"/>
              <a:gd name="connsiteX5" fmla="*/ 4723905 w 5427465"/>
              <a:gd name="connsiteY5" fmla="*/ 593865 h 904502"/>
              <a:gd name="connsiteX6" fmla="*/ 5189899 w 5427465"/>
              <a:gd name="connsiteY6" fmla="*/ 584729 h 904502"/>
              <a:gd name="connsiteX7" fmla="*/ 5427465 w 5427465"/>
              <a:gd name="connsiteY7" fmla="*/ 712638 h 904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27465" h="904502">
                <a:moveTo>
                  <a:pt x="0" y="0"/>
                </a:moveTo>
                <a:lnTo>
                  <a:pt x="438583" y="676093"/>
                </a:lnTo>
                <a:lnTo>
                  <a:pt x="1891389" y="712638"/>
                </a:lnTo>
                <a:lnTo>
                  <a:pt x="2256875" y="886229"/>
                </a:lnTo>
                <a:lnTo>
                  <a:pt x="4431516" y="904502"/>
                </a:lnTo>
                <a:lnTo>
                  <a:pt x="4723905" y="593865"/>
                </a:lnTo>
                <a:lnTo>
                  <a:pt x="5189899" y="584729"/>
                </a:lnTo>
                <a:lnTo>
                  <a:pt x="5427465" y="712638"/>
                </a:lnTo>
              </a:path>
            </a:pathLst>
          </a:custGeom>
          <a:ln w="57150" cmpd="sng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5098384" y="2494234"/>
            <a:ext cx="525458" cy="1352185"/>
          </a:xfrm>
          <a:custGeom>
            <a:avLst/>
            <a:gdLst>
              <a:gd name="connsiteX0" fmla="*/ 525458 w 525458"/>
              <a:gd name="connsiteY0" fmla="*/ 1352185 h 1352185"/>
              <a:gd name="connsiteX1" fmla="*/ 4641 w 525458"/>
              <a:gd name="connsiteY1" fmla="*/ 776593 h 1352185"/>
              <a:gd name="connsiteX2" fmla="*/ 278755 w 525458"/>
              <a:gd name="connsiteY2" fmla="*/ 0 h 1352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5458" h="1352185">
                <a:moveTo>
                  <a:pt x="525458" y="1352185"/>
                </a:moveTo>
                <a:cubicBezTo>
                  <a:pt x="285608" y="1177071"/>
                  <a:pt x="45758" y="1001957"/>
                  <a:pt x="4641" y="776593"/>
                </a:cubicBezTo>
                <a:cubicBezTo>
                  <a:pt x="-36476" y="551229"/>
                  <a:pt x="207181" y="118773"/>
                  <a:pt x="278755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655003" y="179170"/>
            <a:ext cx="1911876" cy="3648976"/>
          </a:xfrm>
          <a:custGeom>
            <a:avLst/>
            <a:gdLst>
              <a:gd name="connsiteX0" fmla="*/ 1911876 w 1911876"/>
              <a:gd name="connsiteY0" fmla="*/ 3709373 h 3709373"/>
              <a:gd name="connsiteX1" fmla="*/ 84446 w 1911876"/>
              <a:gd name="connsiteY1" fmla="*/ 2512506 h 3709373"/>
              <a:gd name="connsiteX2" fmla="*/ 440795 w 1911876"/>
              <a:gd name="connsiteY2" fmla="*/ 1142049 h 3709373"/>
              <a:gd name="connsiteX3" fmla="*/ 1646898 w 1911876"/>
              <a:gd name="connsiteY3" fmla="*/ 0 h 3709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1876" h="3709373">
                <a:moveTo>
                  <a:pt x="1911876" y="3709373"/>
                </a:moveTo>
                <a:cubicBezTo>
                  <a:pt x="1120751" y="3324883"/>
                  <a:pt x="329626" y="2940393"/>
                  <a:pt x="84446" y="2512506"/>
                </a:cubicBezTo>
                <a:cubicBezTo>
                  <a:pt x="-160734" y="2084619"/>
                  <a:pt x="180386" y="1560800"/>
                  <a:pt x="440795" y="1142049"/>
                </a:cubicBezTo>
                <a:cubicBezTo>
                  <a:pt x="701204" y="723298"/>
                  <a:pt x="1534207" y="147705"/>
                  <a:pt x="1646898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623842" y="3846419"/>
            <a:ext cx="1133006" cy="569162"/>
          </a:xfrm>
          <a:custGeom>
            <a:avLst/>
            <a:gdLst>
              <a:gd name="connsiteX0" fmla="*/ 0 w 1133006"/>
              <a:gd name="connsiteY0" fmla="*/ 0 h 569162"/>
              <a:gd name="connsiteX1" fmla="*/ 667012 w 1133006"/>
              <a:gd name="connsiteY1" fmla="*/ 529910 h 569162"/>
              <a:gd name="connsiteX2" fmla="*/ 1133006 w 1133006"/>
              <a:gd name="connsiteY2" fmla="*/ 529910 h 569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3006" h="569162">
                <a:moveTo>
                  <a:pt x="0" y="0"/>
                </a:moveTo>
                <a:cubicBezTo>
                  <a:pt x="239089" y="220796"/>
                  <a:pt x="478178" y="441592"/>
                  <a:pt x="667012" y="529910"/>
                </a:cubicBezTo>
                <a:cubicBezTo>
                  <a:pt x="855846" y="618228"/>
                  <a:pt x="1133006" y="529910"/>
                  <a:pt x="1133006" y="52991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566879" y="3846419"/>
            <a:ext cx="1452806" cy="2640415"/>
          </a:xfrm>
          <a:custGeom>
            <a:avLst/>
            <a:gdLst>
              <a:gd name="connsiteX0" fmla="*/ 0 w 1452806"/>
              <a:gd name="connsiteY0" fmla="*/ 0 h 2640415"/>
              <a:gd name="connsiteX1" fmla="*/ 584777 w 1452806"/>
              <a:gd name="connsiteY1" fmla="*/ 2019141 h 2640415"/>
              <a:gd name="connsiteX2" fmla="*/ 1452806 w 1452806"/>
              <a:gd name="connsiteY2" fmla="*/ 2640415 h 2640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2806" h="2640415">
                <a:moveTo>
                  <a:pt x="0" y="0"/>
                </a:moveTo>
                <a:cubicBezTo>
                  <a:pt x="171321" y="789536"/>
                  <a:pt x="342643" y="1579072"/>
                  <a:pt x="584777" y="2019141"/>
                </a:cubicBezTo>
                <a:cubicBezTo>
                  <a:pt x="826911" y="2459210"/>
                  <a:pt x="1318795" y="2584074"/>
                  <a:pt x="1452806" y="264041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871421" y="3494010"/>
            <a:ext cx="2695458" cy="556005"/>
          </a:xfrm>
          <a:custGeom>
            <a:avLst/>
            <a:gdLst>
              <a:gd name="connsiteX0" fmla="*/ 0 w 2695458"/>
              <a:gd name="connsiteY0" fmla="*/ 0 h 556005"/>
              <a:gd name="connsiteX1" fmla="*/ 1635549 w 2695458"/>
              <a:gd name="connsiteY1" fmla="*/ 548183 h 556005"/>
              <a:gd name="connsiteX2" fmla="*/ 2695458 w 2695458"/>
              <a:gd name="connsiteY2" fmla="*/ 338046 h 556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95458" h="556005">
                <a:moveTo>
                  <a:pt x="0" y="0"/>
                </a:moveTo>
                <a:cubicBezTo>
                  <a:pt x="593153" y="245921"/>
                  <a:pt x="1186306" y="491842"/>
                  <a:pt x="1635549" y="548183"/>
                </a:cubicBezTo>
                <a:cubicBezTo>
                  <a:pt x="2084792" y="604524"/>
                  <a:pt x="2695458" y="338046"/>
                  <a:pt x="2695458" y="33804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350933" y="623961"/>
            <a:ext cx="3793067" cy="16312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Potential Korean Glider Paths</a:t>
            </a:r>
          </a:p>
          <a:p>
            <a:r>
              <a:rPr lang="en-US" sz="2000" dirty="0" smtClean="0"/>
              <a:t>KNRV5000 Circumnavigation + 2015-2016 Glider Deployments</a:t>
            </a:r>
          </a:p>
          <a:p>
            <a:r>
              <a:rPr lang="en-US" sz="2000" dirty="0" smtClean="0"/>
              <a:t>(Proposed by Rutgers students in response to Dr. </a:t>
            </a:r>
            <a:r>
              <a:rPr lang="en-US" sz="2000" dirty="0" err="1" smtClean="0"/>
              <a:t>Sik</a:t>
            </a:r>
            <a:r>
              <a:rPr lang="en-US" sz="2000" dirty="0" smtClean="0"/>
              <a:t> Huh)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2767568" y="3222237"/>
            <a:ext cx="1351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Chuuk</a:t>
            </a:r>
            <a:r>
              <a:rPr lang="en-US" sz="1200" dirty="0" smtClean="0"/>
              <a:t>, Micronesia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078817" y="280664"/>
            <a:ext cx="976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Arctic Ocean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5983843" y="6417054"/>
            <a:ext cx="82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Antarctica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6538278" y="4507549"/>
            <a:ext cx="8450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Lima, Peru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5286811" y="2217235"/>
            <a:ext cx="979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NOAA/PMEL</a:t>
            </a:r>
            <a:endParaRPr lang="en-US" sz="1200" dirty="0"/>
          </a:p>
        </p:txBody>
      </p:sp>
      <p:pic>
        <p:nvPicPr>
          <p:cNvPr id="19" name="Picture 18" descr="img_main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0" y="186266"/>
            <a:ext cx="1601513" cy="935547"/>
          </a:xfrm>
          <a:prstGeom prst="rect">
            <a:avLst/>
          </a:prstGeom>
        </p:spPr>
      </p:pic>
      <p:pic>
        <p:nvPicPr>
          <p:cNvPr id="21" name="Picture 20" descr="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00" y="203200"/>
            <a:ext cx="1618039" cy="897750"/>
          </a:xfrm>
          <a:prstGeom prst="rect">
            <a:avLst/>
          </a:prstGeom>
        </p:spPr>
      </p:pic>
      <p:pic>
        <p:nvPicPr>
          <p:cNvPr id="26" name="Picture 25" descr="NOAA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8533" y="1382782"/>
            <a:ext cx="707390" cy="707390"/>
          </a:xfrm>
          <a:prstGeom prst="rect">
            <a:avLst/>
          </a:prstGeom>
        </p:spPr>
      </p:pic>
      <p:pic>
        <p:nvPicPr>
          <p:cNvPr id="27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935" y="2162264"/>
            <a:ext cx="1557866" cy="1168399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33" y="1382153"/>
            <a:ext cx="1202267" cy="667064"/>
          </a:xfrm>
          <a:prstGeom prst="rect">
            <a:avLst/>
          </a:prstGeom>
        </p:spPr>
      </p:pic>
      <p:pic>
        <p:nvPicPr>
          <p:cNvPr id="22" name="Picture 21" descr="IMG_261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72844"/>
            <a:ext cx="3877733" cy="2585155"/>
          </a:xfrm>
          <a:prstGeom prst="rect">
            <a:avLst/>
          </a:prstGeom>
        </p:spPr>
      </p:pic>
      <p:pic>
        <p:nvPicPr>
          <p:cNvPr id="23" name="Picture 22" descr="Screen shot 2012-02-19 at 1.33.13 P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290112"/>
            <a:ext cx="1448641" cy="44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25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aon_sunse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" r="4712"/>
          <a:stretch/>
        </p:blipFill>
        <p:spPr>
          <a:xfrm>
            <a:off x="-660400" y="-330200"/>
            <a:ext cx="9804400" cy="7188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7858" y="3340099"/>
            <a:ext cx="8331200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Future Plans:</a:t>
            </a:r>
          </a:p>
          <a:p>
            <a:endParaRPr lang="en-US" sz="2400" b="1" dirty="0" smtClean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Planning </a:t>
            </a:r>
            <a:r>
              <a:rPr lang="en-US" sz="2400" b="1" dirty="0" smtClean="0">
                <a:solidFill>
                  <a:schemeClr val="bg1"/>
                </a:solidFill>
              </a:rPr>
              <a:t>is underway for the 2014-2015 </a:t>
            </a:r>
            <a:r>
              <a:rPr lang="en-US" sz="2400" b="1" dirty="0" smtClean="0">
                <a:solidFill>
                  <a:schemeClr val="bg1"/>
                </a:solidFill>
              </a:rPr>
              <a:t>Antarctic field season with </a:t>
            </a:r>
            <a:r>
              <a:rPr lang="en-US" sz="2400" b="1" dirty="0" smtClean="0">
                <a:solidFill>
                  <a:schemeClr val="bg1"/>
                </a:solidFill>
              </a:rPr>
              <a:t>at </a:t>
            </a:r>
            <a:r>
              <a:rPr lang="en-US" sz="2400" b="1" dirty="0" smtClean="0">
                <a:solidFill>
                  <a:schemeClr val="bg1"/>
                </a:solidFill>
              </a:rPr>
              <a:t>least </a:t>
            </a:r>
            <a:r>
              <a:rPr lang="en-US" sz="2400" b="1" dirty="0" smtClean="0">
                <a:solidFill>
                  <a:schemeClr val="bg1"/>
                </a:solidFill>
              </a:rPr>
              <a:t>2 gliders </a:t>
            </a:r>
            <a:r>
              <a:rPr lang="en-US" sz="2400" b="1" dirty="0" smtClean="0">
                <a:solidFill>
                  <a:schemeClr val="bg1"/>
                </a:solidFill>
              </a:rPr>
              <a:t>to be deployed.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HF Radar proposal submitted for 2015 start.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Global Glider capability meetings planned for 2014.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876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lider_araon11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4" b="22187"/>
          <a:stretch/>
        </p:blipFill>
        <p:spPr>
          <a:xfrm>
            <a:off x="121739" y="859364"/>
            <a:ext cx="7035800" cy="254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Rutgers Glider Deployment from Korea’s </a:t>
            </a:r>
            <a:r>
              <a:rPr lang="en-US" sz="2800" b="1" dirty="0" err="1" smtClean="0"/>
              <a:t>Araon</a:t>
            </a:r>
            <a:r>
              <a:rPr lang="en-US" sz="2800" b="1" dirty="0" smtClean="0"/>
              <a:t> </a:t>
            </a:r>
          </a:p>
          <a:p>
            <a:pPr algn="ctr"/>
            <a:r>
              <a:rPr lang="en-US" sz="2800" b="1" dirty="0" smtClean="0"/>
              <a:t>2013-2014, Amundsen Sea, Antarctica</a:t>
            </a:r>
            <a:endParaRPr lang="en-US" sz="2800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3433233" y="3459977"/>
            <a:ext cx="5727700" cy="3398023"/>
            <a:chOff x="1730406" y="3417134"/>
            <a:chExt cx="5727700" cy="3398023"/>
          </a:xfrm>
        </p:grpSpPr>
        <p:pic>
          <p:nvPicPr>
            <p:cNvPr id="4" name="Picture 3" descr="ru25d_20140104T1707_20140113T1103_sea-water-temperature_ts_lvl2_lores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0508" y="3417134"/>
              <a:ext cx="3557598" cy="1727844"/>
            </a:xfrm>
            <a:prstGeom prst="rect">
              <a:avLst/>
            </a:prstGeom>
          </p:spPr>
        </p:pic>
        <p:pic>
          <p:nvPicPr>
            <p:cNvPr id="5" name="Picture 4" descr="ru25d_20140104T1707_20140113T1103_uvmap_lvl2_lores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406" y="3480634"/>
              <a:ext cx="2023211" cy="3237666"/>
            </a:xfrm>
            <a:prstGeom prst="rect">
              <a:avLst/>
            </a:prstGeom>
          </p:spPr>
        </p:pic>
        <p:pic>
          <p:nvPicPr>
            <p:cNvPr id="9" name="Picture 8" descr="ru25d_20140104T1707_20140113T1103_sci-oxy3835-wphase-oxygen-tcor_ts_lvl2_lores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0508" y="5144978"/>
              <a:ext cx="3420527" cy="167017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248150" y="4604782"/>
              <a:ext cx="1480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T</a:t>
              </a:r>
              <a:r>
                <a:rPr lang="en-US" dirty="0" smtClean="0">
                  <a:solidFill>
                    <a:schemeClr val="bg1"/>
                  </a:solidFill>
                </a:rPr>
                <a:t>emperature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495800" y="6249432"/>
              <a:ext cx="9801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O</a:t>
              </a:r>
              <a:r>
                <a:rPr lang="en-US" dirty="0" smtClean="0">
                  <a:solidFill>
                    <a:schemeClr val="bg1"/>
                  </a:solidFill>
                </a:rPr>
                <a:t>xygen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78217" y="5926266"/>
              <a:ext cx="18400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Depth-averaged</a:t>
              </a:r>
            </a:p>
            <a:p>
              <a:pPr algn="ctr"/>
              <a:r>
                <a:rPr lang="en-US" dirty="0"/>
                <a:t>C</a:t>
              </a:r>
              <a:r>
                <a:rPr lang="en-US" dirty="0" smtClean="0"/>
                <a:t>urrent</a:t>
              </a:r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97466" y="3546081"/>
            <a:ext cx="256993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Gill Sans"/>
                <a:cs typeface="Gill Sans"/>
              </a:rPr>
              <a:t>2 </a:t>
            </a:r>
            <a:r>
              <a:rPr lang="en-US" sz="1400" b="1" dirty="0" smtClean="0">
                <a:latin typeface="Gill Sans"/>
                <a:cs typeface="Gill Sans"/>
              </a:rPr>
              <a:t>Gliders deployed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Gill Sans"/>
                <a:cs typeface="Gill Sans"/>
              </a:rPr>
              <a:t>1</a:t>
            </a:r>
            <a:r>
              <a:rPr lang="en-US" sz="1400" dirty="0" smtClean="0">
                <a:latin typeface="Gill Sans"/>
                <a:cs typeface="Gill Sans"/>
              </a:rPr>
              <a:t>/4/14 to 1/13/</a:t>
            </a:r>
            <a:r>
              <a:rPr lang="en-US" sz="1400" dirty="0" smtClean="0">
                <a:latin typeface="Gill Sans"/>
                <a:cs typeface="Gill Sans"/>
              </a:rPr>
              <a:t>14</a:t>
            </a:r>
            <a:endParaRPr lang="en-US" sz="1400" dirty="0" smtClean="0">
              <a:latin typeface="Gill Sans"/>
              <a:cs typeface="Gill Sans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Gill Sans"/>
                <a:cs typeface="Gill Sans"/>
              </a:rPr>
              <a:t>421 kilometers flown</a:t>
            </a:r>
          </a:p>
          <a:p>
            <a:endParaRPr lang="en-US" sz="1400" dirty="0" smtClean="0">
              <a:latin typeface="Gill Sans"/>
              <a:cs typeface="Gill Sans"/>
            </a:endParaRPr>
          </a:p>
          <a:p>
            <a:r>
              <a:rPr lang="en-US" sz="1400" b="1" dirty="0" smtClean="0">
                <a:latin typeface="Gill Sans"/>
                <a:cs typeface="Gill Sans"/>
              </a:rPr>
              <a:t>Measurements </a:t>
            </a:r>
            <a:r>
              <a:rPr lang="en-US" sz="1400" b="1" dirty="0" smtClean="0">
                <a:latin typeface="Gill Sans"/>
                <a:cs typeface="Gill Sans"/>
              </a:rPr>
              <a:t>of: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Gill Sans"/>
                <a:cs typeface="Gill Sans"/>
              </a:rPr>
              <a:t>Temperature</a:t>
            </a:r>
            <a:endParaRPr lang="en-US" sz="1400" dirty="0" smtClean="0">
              <a:latin typeface="Gill Sans"/>
              <a:cs typeface="Gill Sans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Gill Sans"/>
                <a:cs typeface="Gill Sans"/>
              </a:rPr>
              <a:t>Salinity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Gill Sans"/>
                <a:cs typeface="Gill Sans"/>
              </a:rPr>
              <a:t>Depth-averaged current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Gill Sans"/>
                <a:cs typeface="Gill Sans"/>
              </a:rPr>
              <a:t>Chlorophyll fluorescence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Gill Sans"/>
                <a:cs typeface="Gill Sans"/>
              </a:rPr>
              <a:t>CDOM fluorescence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Gill Sans"/>
                <a:cs typeface="Gill Sans"/>
              </a:rPr>
              <a:t>Optical backscatter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Gill Sans"/>
                <a:cs typeface="Gill Sans"/>
              </a:rPr>
              <a:t>Fast Repetition Fluorescence</a:t>
            </a:r>
            <a:endParaRPr lang="en-US" sz="1400" dirty="0">
              <a:latin typeface="Gill Sans"/>
              <a:cs typeface="Gill Sans"/>
            </a:endParaRPr>
          </a:p>
        </p:txBody>
      </p:sp>
      <p:pic>
        <p:nvPicPr>
          <p:cNvPr id="2" name="Picture 1" descr="20140212001506_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298" y="817031"/>
            <a:ext cx="2091702" cy="260350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84534" y="2336800"/>
            <a:ext cx="93133" cy="84667"/>
          </a:xfrm>
          <a:prstGeom prst="ellipse">
            <a:avLst/>
          </a:prstGeom>
          <a:solidFill>
            <a:srgbClr val="D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113867" y="1938867"/>
            <a:ext cx="2302933" cy="4233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555067" y="4351870"/>
            <a:ext cx="541866" cy="16934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0085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Korea &amp; United States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>
                <a:solidFill>
                  <a:srgbClr val="000000"/>
                </a:solidFill>
              </a:rPr>
              <a:t>HF Radar Collaboration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 descr="ORCA_group_meetin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276600"/>
            <a:ext cx="8077200" cy="293035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Korea_HF_Radar_Networ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600200"/>
            <a:ext cx="1884231" cy="2209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mericanfla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52400"/>
            <a:ext cx="1472469" cy="1472469"/>
          </a:xfrm>
          <a:prstGeom prst="rect">
            <a:avLst/>
          </a:prstGeom>
        </p:spPr>
      </p:pic>
      <p:pic>
        <p:nvPicPr>
          <p:cNvPr id="10" name="Picture 9" descr="south-korea-flag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2" y="304800"/>
            <a:ext cx="1524000" cy="1035539"/>
          </a:xfrm>
          <a:prstGeom prst="rect">
            <a:avLst/>
          </a:prstGeom>
        </p:spPr>
      </p:pic>
      <p:pic>
        <p:nvPicPr>
          <p:cNvPr id="11" name="Picture 10" descr="IMG_2920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600" y="1539502"/>
            <a:ext cx="2209800" cy="233347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Picture 11" descr="ORCA_collaborator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1600200"/>
            <a:ext cx="4419600" cy="1116152"/>
          </a:xfrm>
          <a:prstGeom prst="rect">
            <a:avLst/>
          </a:prstGeom>
        </p:spPr>
      </p:pic>
      <p:pic>
        <p:nvPicPr>
          <p:cNvPr id="13" name="Picture 12" descr="COOL_redgray_on_light_lg.g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2743200"/>
            <a:ext cx="868541" cy="381000"/>
          </a:xfrm>
          <a:prstGeom prst="rect">
            <a:avLst/>
          </a:prstGeom>
        </p:spPr>
      </p:pic>
      <p:pic>
        <p:nvPicPr>
          <p:cNvPr id="14" name="Picture 13" descr="MARACOOS_Logo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200" y="2743200"/>
            <a:ext cx="2133600" cy="368005"/>
          </a:xfrm>
          <a:prstGeom prst="rect">
            <a:avLst/>
          </a:prstGeom>
        </p:spPr>
      </p:pic>
      <p:pic>
        <p:nvPicPr>
          <p:cNvPr id="15" name="Picture 14" descr="IOOS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00" y="2743200"/>
            <a:ext cx="1016000" cy="41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77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2-26 at 9.35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6248400" cy="3650349"/>
          </a:xfrm>
          <a:prstGeom prst="rect">
            <a:avLst/>
          </a:prstGeom>
        </p:spPr>
      </p:pic>
      <p:pic>
        <p:nvPicPr>
          <p:cNvPr id="3" name="Picture 2" descr="Screen shot 2014-02-26 at 1.20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268" y="2425941"/>
            <a:ext cx="4893732" cy="4432059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197600" y="3183467"/>
            <a:ext cx="33867" cy="25061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231467" y="4944533"/>
            <a:ext cx="1676400" cy="7450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281333" y="2506133"/>
            <a:ext cx="660400" cy="2438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468533" y="3928533"/>
            <a:ext cx="1070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1000 km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37067" y="3657601"/>
            <a:ext cx="344196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U.S. - Korea</a:t>
            </a:r>
          </a:p>
          <a:p>
            <a:r>
              <a:rPr lang="en-US" sz="2400" b="1" dirty="0" smtClean="0"/>
              <a:t>Collaborations in: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Network Operations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Data Quality Control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Product Development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Science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6248400" y="0"/>
            <a:ext cx="28956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U.S. &amp; Korea </a:t>
            </a:r>
          </a:p>
          <a:p>
            <a:r>
              <a:rPr lang="en-US" sz="2400" b="1" dirty="0" smtClean="0"/>
              <a:t>National HF Radar Networks –</a:t>
            </a:r>
            <a:r>
              <a:rPr lang="en-US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World’s largest networks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MAB &amp; Korea similar in scale</a:t>
            </a:r>
          </a:p>
        </p:txBody>
      </p:sp>
    </p:spTree>
    <p:extLst>
      <p:ext uri="{BB962C8B-B14F-4D97-AF65-F5344CB8AC3E}">
        <p14:creationId xmlns:p14="http://schemas.microsoft.com/office/powerpoint/2010/main" val="4007200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874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95" y="0"/>
            <a:ext cx="7037530" cy="3429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 descr="image4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1" y="3429000"/>
            <a:ext cx="4571998" cy="3428999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6" name="Picture 5" descr="DSCN619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7" name="Picture 6" descr="south-korea-flag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581" y="230205"/>
            <a:ext cx="1876193" cy="1274850"/>
          </a:xfrm>
          <a:prstGeom prst="rect">
            <a:avLst/>
          </a:prstGeom>
        </p:spPr>
      </p:pic>
      <p:pic>
        <p:nvPicPr>
          <p:cNvPr id="8" name="Picture 7" descr="americanflag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22" y="1481539"/>
            <a:ext cx="1876193" cy="1876193"/>
          </a:xfrm>
          <a:prstGeom prst="rect">
            <a:avLst/>
          </a:prstGeom>
        </p:spPr>
      </p:pic>
      <p:pic>
        <p:nvPicPr>
          <p:cNvPr id="2" name="Picture 1" descr="KHOA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655" y="6118994"/>
            <a:ext cx="2880926" cy="541956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pic>
        <p:nvPicPr>
          <p:cNvPr id="3" name="Picture 2" descr="KIOST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3757" y="6019712"/>
            <a:ext cx="1325258" cy="735304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pic>
        <p:nvPicPr>
          <p:cNvPr id="9" name="Picture 8" descr="korea_kunsan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2303" y="1886589"/>
            <a:ext cx="1243837" cy="1298255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0" y="0"/>
            <a:ext cx="7028436" cy="52322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Rutgers visit to Korea HF Radar Centers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051940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70512_panoram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125" y="1592632"/>
            <a:ext cx="8374383" cy="46536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Korea &amp; United States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HF Radar Collaboration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8" descr="americanflag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52400"/>
            <a:ext cx="1472469" cy="1472469"/>
          </a:xfrm>
          <a:prstGeom prst="rect">
            <a:avLst/>
          </a:prstGeom>
        </p:spPr>
      </p:pic>
      <p:pic>
        <p:nvPicPr>
          <p:cNvPr id="10" name="Picture 9" descr="south-korea-flag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2" y="304800"/>
            <a:ext cx="1524000" cy="1035539"/>
          </a:xfrm>
          <a:prstGeom prst="rect">
            <a:avLst/>
          </a:prstGeom>
        </p:spPr>
      </p:pic>
      <p:pic>
        <p:nvPicPr>
          <p:cNvPr id="11" name="Picture 10" descr="IMG_2920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9934" y="4214387"/>
            <a:ext cx="1772427" cy="187162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 descr="KHOA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00" y="1445385"/>
            <a:ext cx="4489843" cy="84462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 descr="PUTA_radial_plot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95" r="7839" b="5852"/>
          <a:stretch/>
        </p:blipFill>
        <p:spPr>
          <a:xfrm>
            <a:off x="134684" y="4618505"/>
            <a:ext cx="2290872" cy="13663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7620000" y="1752600"/>
            <a:ext cx="86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2012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394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Korea &amp; United States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HF Radar Collaboration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8" descr="americanfla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52400"/>
            <a:ext cx="1472469" cy="1472469"/>
          </a:xfrm>
          <a:prstGeom prst="rect">
            <a:avLst/>
          </a:prstGeom>
        </p:spPr>
      </p:pic>
      <p:pic>
        <p:nvPicPr>
          <p:cNvPr id="10" name="Picture 9" descr="south-korea-flag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2" y="304800"/>
            <a:ext cx="1524000" cy="1035539"/>
          </a:xfrm>
          <a:prstGeom prst="rect">
            <a:avLst/>
          </a:prstGeom>
        </p:spPr>
      </p:pic>
      <p:pic>
        <p:nvPicPr>
          <p:cNvPr id="2" name="Picture 1" descr="20130916_133238-KIOST-Visit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133600"/>
            <a:ext cx="4724400" cy="3543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20131202_133503-KIOST-Visit2-HakSoo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3810000"/>
            <a:ext cx="3048000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1676400"/>
            <a:ext cx="3541299" cy="23600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KIOST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447800"/>
            <a:ext cx="3048000" cy="1691147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7620000" y="1752600"/>
            <a:ext cx="86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2012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38600" y="2209800"/>
            <a:ext cx="86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2013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91400" y="4114800"/>
            <a:ext cx="86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2013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2667" y="5757333"/>
            <a:ext cx="3770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Korean Visits to Rutgers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99670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2-16 at 10.16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787"/>
            <a:ext cx="8850453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6004529" y="3335866"/>
            <a:ext cx="2492113" cy="49667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Next Steps for Korea-U.S. HFR Collaboration - 2015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 descr="Screen Shot 2014-02-16 at 10.15.04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07"/>
          <a:stretch/>
        </p:blipFill>
        <p:spPr>
          <a:xfrm>
            <a:off x="-2627" y="4555067"/>
            <a:ext cx="9146627" cy="23029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5071" b="22804"/>
          <a:stretch/>
        </p:blipFill>
        <p:spPr>
          <a:xfrm>
            <a:off x="4268097" y="479111"/>
            <a:ext cx="4875903" cy="9771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5381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3</a:t>
            </a:r>
            <a:r>
              <a:rPr lang="en-US" sz="2400" b="1" baseline="30000" dirty="0" smtClean="0"/>
              <a:t>rd</a:t>
            </a:r>
            <a:r>
              <a:rPr lang="en-US" sz="2400" b="1" dirty="0" smtClean="0"/>
              <a:t> GEO Global HF Radar </a:t>
            </a:r>
            <a:r>
              <a:rPr lang="en-US" sz="2400" b="1" dirty="0" smtClean="0"/>
              <a:t>Meeting, Kaohsiung</a:t>
            </a:r>
            <a:r>
              <a:rPr lang="en-US" sz="2400" b="1" dirty="0" smtClean="0"/>
              <a:t>, </a:t>
            </a:r>
            <a:r>
              <a:rPr lang="en-US" sz="2400" b="1" dirty="0" smtClean="0"/>
              <a:t>Taiwan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61601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GliderIma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1799" y="-8467"/>
            <a:ext cx="9155799" cy="6248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" y="3581400"/>
            <a:ext cx="4724400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Scott Glenn,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Oscar Schofield &amp;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Josh </a:t>
            </a:r>
            <a:r>
              <a:rPr lang="en-US" sz="2400" dirty="0" err="1" smtClean="0">
                <a:solidFill>
                  <a:schemeClr val="bg1"/>
                </a:solidFill>
              </a:rPr>
              <a:t>Kohut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800" dirty="0" smtClean="0">
                <a:solidFill>
                  <a:schemeClr val="bg1"/>
                </a:solidFill>
              </a:rPr>
              <a:t> </a:t>
            </a:r>
            <a:r>
              <a:rPr lang="en-US" sz="2400" i="1" dirty="0" smtClean="0">
                <a:solidFill>
                  <a:schemeClr val="bg1"/>
                </a:solidFill>
              </a:rPr>
              <a:t>Rutgers University</a:t>
            </a:r>
          </a:p>
          <a:p>
            <a:endParaRPr lang="en-US" sz="2400" i="1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Dr. </a:t>
            </a:r>
            <a:r>
              <a:rPr lang="en-US" sz="2400" dirty="0" err="1" smtClean="0">
                <a:solidFill>
                  <a:schemeClr val="bg1"/>
                </a:solidFill>
              </a:rPr>
              <a:t>Sik</a:t>
            </a:r>
            <a:r>
              <a:rPr lang="en-US" sz="2400" dirty="0" smtClean="0">
                <a:solidFill>
                  <a:schemeClr val="bg1"/>
                </a:solidFill>
              </a:rPr>
              <a:t> Huh</a:t>
            </a:r>
          </a:p>
          <a:p>
            <a:r>
              <a:rPr lang="en-US" sz="2400" i="1" dirty="0" smtClean="0">
                <a:solidFill>
                  <a:schemeClr val="bg1"/>
                </a:solidFill>
              </a:rPr>
              <a:t>KIOST-NOAA Lab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71601" y="152400"/>
            <a:ext cx="77724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The Challenger Glider Mission:</a:t>
            </a:r>
            <a:endParaRPr lang="en-US" sz="3600" b="1" i="1" dirty="0" smtClean="0"/>
          </a:p>
          <a:p>
            <a:pPr algn="ctr"/>
            <a:endParaRPr lang="en-US" sz="1200" b="1" i="1" dirty="0" smtClean="0"/>
          </a:p>
          <a:p>
            <a:pPr algn="ctr"/>
            <a:r>
              <a:rPr lang="en-US" sz="3200" b="1" dirty="0" smtClean="0"/>
              <a:t>Enhancing Korea’s Global Autonomous Underwater Glider Fleet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680202" y="5791200"/>
            <a:ext cx="2463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NOAA-MOF JPA 2014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 descr="NOA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4343400"/>
            <a:ext cx="707390" cy="707390"/>
          </a:xfrm>
          <a:prstGeom prst="rect">
            <a:avLst/>
          </a:prstGeom>
        </p:spPr>
      </p:pic>
      <p:pic>
        <p:nvPicPr>
          <p:cNvPr id="13" name="Picture 12" descr="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5105400"/>
            <a:ext cx="1202267" cy="66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70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22701</TotalTime>
  <Words>469</Words>
  <Application>Microsoft Macintosh PowerPoint</Application>
  <PresentationFormat>On-screen Show (4:3)</PresentationFormat>
  <Paragraphs>109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1_Default Design</vt:lpstr>
      <vt:lpstr>PowerPoint Presentation</vt:lpstr>
      <vt:lpstr>PowerPoint Presentation</vt:lpstr>
      <vt:lpstr>Korea &amp; United States  HF Radar Collaboration</vt:lpstr>
      <vt:lpstr>PowerPoint Presentation</vt:lpstr>
      <vt:lpstr>PowerPoint Presentation</vt:lpstr>
      <vt:lpstr>Korea &amp; United States  HF Radar Collaboration</vt:lpstr>
      <vt:lpstr>Korea &amp; United States  HF Radar Collaboration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hroarty</dc:creator>
  <cp:lastModifiedBy>Scott Glenn</cp:lastModifiedBy>
  <cp:revision>503</cp:revision>
  <dcterms:created xsi:type="dcterms:W3CDTF">2012-08-30T18:39:33Z</dcterms:created>
  <dcterms:modified xsi:type="dcterms:W3CDTF">2014-02-27T03:26:23Z</dcterms:modified>
</cp:coreProperties>
</file>