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877" r:id="rId2"/>
    <p:sldId id="879" r:id="rId3"/>
    <p:sldId id="880" r:id="rId4"/>
    <p:sldId id="881" r:id="rId5"/>
    <p:sldId id="882" r:id="rId6"/>
    <p:sldId id="883" r:id="rId7"/>
    <p:sldId id="884" r:id="rId8"/>
    <p:sldId id="885" r:id="rId9"/>
    <p:sldId id="889" r:id="rId10"/>
    <p:sldId id="892" r:id="rId11"/>
    <p:sldId id="862" r:id="rId12"/>
    <p:sldId id="863" r:id="rId13"/>
    <p:sldId id="869" r:id="rId14"/>
    <p:sldId id="870" r:id="rId15"/>
    <p:sldId id="866" r:id="rId16"/>
    <p:sldId id="867" r:id="rId17"/>
    <p:sldId id="868" r:id="rId18"/>
    <p:sldId id="872" r:id="rId19"/>
    <p:sldId id="874" r:id="rId20"/>
    <p:sldId id="842" r:id="rId21"/>
    <p:sldId id="843" r:id="rId22"/>
    <p:sldId id="875" r:id="rId23"/>
    <p:sldId id="876" r:id="rId24"/>
    <p:sldId id="856" r:id="rId25"/>
    <p:sldId id="853" r:id="rId26"/>
    <p:sldId id="854" r:id="rId27"/>
    <p:sldId id="873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Glenn" initials="SG" lastIdx="0" clrIdx="0"/>
  <p:cmAuthor id="1" name="Scott Glenn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00"/>
    <a:srgbClr val="615200"/>
    <a:srgbClr val="0C214F"/>
    <a:srgbClr val="95B9C6"/>
    <a:srgbClr val="C68939"/>
    <a:srgbClr val="FBF063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07" autoAdjust="0"/>
    <p:restoredTop sz="99810" autoAdjust="0"/>
  </p:normalViewPr>
  <p:slideViewPr>
    <p:cSldViewPr snapToGrid="0">
      <p:cViewPr>
        <p:scale>
          <a:sx n="75" d="100"/>
          <a:sy n="75" d="100"/>
        </p:scale>
        <p:origin x="-1752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•"/>
            </a:pPr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6DEA7-767E-744C-9098-CADBCB679C43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3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3EE5BE-0C43-E348-9607-9E6DB31D5B97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4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03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BF6BE-A4E8-004B-B326-D7A396AD28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8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0A08-BC42-4346-8F37-8F01AAC6BB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9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1C256-C619-1F46-ABB5-1D6A136F5C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2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B91D6-15C3-1144-A821-640341D122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12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91824-8F5F-9F47-8840-E330D328DB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6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BFBB2-0A39-A742-8369-4AC39A42D60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57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17D86-9E88-A248-B7AB-AC0C2D09F3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7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81959-9BB0-ED43-B62F-C8B730ECC0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5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C63C3-F65E-5346-90B2-E566E55FD9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409D7-DBAC-574A-932B-CDD578A4ED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6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DF64F-60AD-F142-821A-9FB323365F7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63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830BCB-B5DC-0247-B73E-1EB27C80A900}" type="slidenum">
              <a:rPr lang="en-US">
                <a:solidFill>
                  <a:srgbClr val="FFFFFF"/>
                </a:solidFill>
                <a:ea typeface="Geneva" charset="0"/>
                <a:cs typeface="Geneva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1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Geneva" charset="-128"/>
          <a:cs typeface="Geneva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Geneva" charset="-128"/>
          <a:cs typeface="Geneva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jpg"/><Relationship Id="rId10" Type="http://schemas.openxmlformats.org/officeDocument/2006/relationships/image" Target="../media/image10.gif"/><Relationship Id="rId11" Type="http://schemas.openxmlformats.org/officeDocument/2006/relationships/image" Target="../media/image11.gif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gif"/><Relationship Id="rId16" Type="http://schemas.openxmlformats.org/officeDocument/2006/relationships/image" Target="../media/image16.gif"/><Relationship Id="rId17" Type="http://schemas.openxmlformats.org/officeDocument/2006/relationships/image" Target="../media/image17.gif"/><Relationship Id="rId18" Type="http://schemas.openxmlformats.org/officeDocument/2006/relationships/image" Target="../media/image18.gif"/><Relationship Id="rId19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gif"/><Relationship Id="rId4" Type="http://schemas.openxmlformats.org/officeDocument/2006/relationships/image" Target="../media/image4.gif"/><Relationship Id="rId5" Type="http://schemas.openxmlformats.org/officeDocument/2006/relationships/image" Target="../media/image5.gif"/><Relationship Id="rId6" Type="http://schemas.openxmlformats.org/officeDocument/2006/relationships/image" Target="../media/image6.gif"/><Relationship Id="rId7" Type="http://schemas.openxmlformats.org/officeDocument/2006/relationships/image" Target="../media/image7.gif"/><Relationship Id="rId8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6" Type="http://schemas.openxmlformats.org/officeDocument/2006/relationships/image" Target="../media/image96.jpeg"/><Relationship Id="rId7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4" Type="http://schemas.openxmlformats.org/officeDocument/2006/relationships/image" Target="../media/image101.jpg"/><Relationship Id="rId5" Type="http://schemas.openxmlformats.org/officeDocument/2006/relationships/image" Target="../media/image102.jpg"/><Relationship Id="rId6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4" Type="http://schemas.openxmlformats.org/officeDocument/2006/relationships/image" Target="../media/image106.png"/><Relationship Id="rId5" Type="http://schemas.openxmlformats.org/officeDocument/2006/relationships/image" Target="../media/image107.gif"/><Relationship Id="rId6" Type="http://schemas.openxmlformats.org/officeDocument/2006/relationships/image" Target="../media/image108.jpeg"/><Relationship Id="rId7" Type="http://schemas.openxmlformats.org/officeDocument/2006/relationships/image" Target="../media/image109.png"/><Relationship Id="rId8" Type="http://schemas.openxmlformats.org/officeDocument/2006/relationships/image" Target="../media/image110.gif"/><Relationship Id="rId9" Type="http://schemas.openxmlformats.org/officeDocument/2006/relationships/image" Target="../media/image111.png"/><Relationship Id="rId10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openxmlformats.org/officeDocument/2006/relationships/image" Target="../media/image107.gif"/><Relationship Id="rId6" Type="http://schemas.openxmlformats.org/officeDocument/2006/relationships/image" Target="../media/image118.png"/><Relationship Id="rId7" Type="http://schemas.openxmlformats.org/officeDocument/2006/relationships/image" Target="../media/image119.gif"/><Relationship Id="rId8" Type="http://schemas.openxmlformats.org/officeDocument/2006/relationships/image" Target="../media/image120.gif"/><Relationship Id="rId9" Type="http://schemas.openxmlformats.org/officeDocument/2006/relationships/image" Target="../media/image1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07.gif"/><Relationship Id="rId5" Type="http://schemas.openxmlformats.org/officeDocument/2006/relationships/image" Target="../media/image124.jpeg"/><Relationship Id="rId6" Type="http://schemas.openxmlformats.org/officeDocument/2006/relationships/image" Target="../media/image119.gif"/><Relationship Id="rId7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4" Type="http://schemas.openxmlformats.org/officeDocument/2006/relationships/image" Target="../media/image126.jpeg"/><Relationship Id="rId5" Type="http://schemas.openxmlformats.org/officeDocument/2006/relationships/image" Target="../media/image127.jpeg"/><Relationship Id="rId6" Type="http://schemas.openxmlformats.org/officeDocument/2006/relationships/image" Target="../media/image128.png"/><Relationship Id="rId7" Type="http://schemas.openxmlformats.org/officeDocument/2006/relationships/image" Target="../media/image120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2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jpg"/><Relationship Id="rId5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jpeg"/><Relationship Id="rId6" Type="http://schemas.openxmlformats.org/officeDocument/2006/relationships/image" Target="../media/image142.jpeg"/><Relationship Id="rId7" Type="http://schemas.openxmlformats.org/officeDocument/2006/relationships/image" Target="../media/image143.jpeg"/><Relationship Id="rId8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jpeg"/><Relationship Id="rId5" Type="http://schemas.openxmlformats.org/officeDocument/2006/relationships/image" Target="../media/image1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4" Type="http://schemas.openxmlformats.org/officeDocument/2006/relationships/image" Target="../media/image151.png"/><Relationship Id="rId5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4" Type="http://schemas.openxmlformats.org/officeDocument/2006/relationships/image" Target="../media/image159.jpeg"/><Relationship Id="rId5" Type="http://schemas.openxmlformats.org/officeDocument/2006/relationships/image" Target="../media/image160.jpeg"/><Relationship Id="rId6" Type="http://schemas.openxmlformats.org/officeDocument/2006/relationships/image" Target="../media/image161.png"/><Relationship Id="rId7" Type="http://schemas.openxmlformats.org/officeDocument/2006/relationships/image" Target="../media/image162.png"/><Relationship Id="rId8" Type="http://schemas.openxmlformats.org/officeDocument/2006/relationships/image" Target="../media/image163.jpg"/><Relationship Id="rId9" Type="http://schemas.openxmlformats.org/officeDocument/2006/relationships/image" Target="../media/image164.png"/><Relationship Id="rId10" Type="http://schemas.openxmlformats.org/officeDocument/2006/relationships/image" Target="../media/image15.gif"/><Relationship Id="rId11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4" Type="http://schemas.openxmlformats.org/officeDocument/2006/relationships/image" Target="../media/image120.gif"/><Relationship Id="rId5" Type="http://schemas.openxmlformats.org/officeDocument/2006/relationships/image" Target="../media/image133.png"/><Relationship Id="rId6" Type="http://schemas.openxmlformats.org/officeDocument/2006/relationships/image" Target="../media/image168.png"/><Relationship Id="rId7" Type="http://schemas.openxmlformats.org/officeDocument/2006/relationships/image" Target="../media/image169.jpe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png"/><Relationship Id="rId8" Type="http://schemas.openxmlformats.org/officeDocument/2006/relationships/image" Target="../media/image5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gif"/><Relationship Id="rId1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jpeg"/><Relationship Id="rId10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jpeg"/><Relationship Id="rId5" Type="http://schemas.openxmlformats.org/officeDocument/2006/relationships/image" Target="../media/image68.pn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8" Type="http://schemas.openxmlformats.org/officeDocument/2006/relationships/image" Target="../media/image27.png"/><Relationship Id="rId9" Type="http://schemas.openxmlformats.org/officeDocument/2006/relationships/image" Target="../media/image32.png"/><Relationship Id="rId10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jpeg"/><Relationship Id="rId8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6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17 U.S. Federal 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252378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15 Regional Alliances in GOOS</a:t>
            </a: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1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67762" cy="3098800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232150" y="5894388"/>
            <a:ext cx="2036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CODAR Network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106988" y="5894388"/>
            <a:ext cx="18764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Glider Fleet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5894388"/>
            <a:ext cx="3179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6988" y="4446588"/>
            <a:ext cx="1876425" cy="14160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089775" y="5894388"/>
            <a:ext cx="18494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FF"/>
                </a:solidFill>
                <a:latin typeface="Times New Roman"/>
                <a:cs typeface="Times New Roman"/>
              </a:rPr>
              <a:t>MARACOOS Operations Center</a:t>
            </a:r>
          </a:p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Rutgers University - Coastal Ocean Observation Lab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338" y="4446588"/>
            <a:ext cx="1903412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150" y="4446588"/>
            <a:ext cx="1882775" cy="14128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413" y="4446588"/>
            <a:ext cx="1892300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7950" y="4446588"/>
            <a:ext cx="1165225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88300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raon_seai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1" y="0"/>
            <a:ext cx="9372600" cy="6248400"/>
          </a:xfrm>
          <a:prstGeom prst="rect">
            <a:avLst/>
          </a:prstGeom>
        </p:spPr>
      </p:pic>
      <p:pic>
        <p:nvPicPr>
          <p:cNvPr id="4" name="Picture 3" descr="Araon_seai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67" y="-1"/>
            <a:ext cx="9372599" cy="6248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1069" y="0"/>
            <a:ext cx="36237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Korea-U.S. Collaborations in Ocean Observing to Improve Environmental Forecasting</a:t>
            </a:r>
            <a:endParaRPr lang="en-US" sz="32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06400" y="3962400"/>
            <a:ext cx="252775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Sik</a:t>
            </a:r>
            <a:r>
              <a:rPr lang="en-US" sz="2000" b="1" dirty="0" smtClean="0"/>
              <a:t> Huh, KIOST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Scott Glenn,</a:t>
            </a:r>
          </a:p>
          <a:p>
            <a:r>
              <a:rPr lang="en-US" sz="2000" b="1" dirty="0" smtClean="0"/>
              <a:t>Oscar Schofield,</a:t>
            </a:r>
          </a:p>
          <a:p>
            <a:r>
              <a:rPr lang="en-US" sz="2000" b="1" dirty="0" smtClean="0"/>
              <a:t>Josh </a:t>
            </a:r>
            <a:r>
              <a:rPr lang="en-US" sz="2000" b="1" dirty="0" err="1" smtClean="0"/>
              <a:t>Kohut</a:t>
            </a:r>
            <a:r>
              <a:rPr lang="en-US" sz="2000" b="1" dirty="0" smtClean="0"/>
              <a:t> &amp;</a:t>
            </a:r>
          </a:p>
          <a:p>
            <a:r>
              <a:rPr lang="en-US" sz="2000" b="1" dirty="0" smtClean="0"/>
              <a:t>Hugh Roarty</a:t>
            </a:r>
          </a:p>
          <a:p>
            <a:r>
              <a:rPr lang="en-US" sz="2000" b="1" i="1" dirty="0" smtClean="0"/>
              <a:t>Rutgers University</a:t>
            </a:r>
            <a:endParaRPr lang="en-US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842000" y="3370970"/>
            <a:ext cx="3301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San </a:t>
            </a:r>
            <a:r>
              <a:rPr lang="en-US" sz="2000" b="1" dirty="0" err="1" smtClean="0"/>
              <a:t>Hoon</a:t>
            </a:r>
            <a:r>
              <a:rPr lang="en-US" sz="2000" b="1" dirty="0" smtClean="0"/>
              <a:t> Lee, Ho Kyung Ha, Tae Wan Kim, </a:t>
            </a:r>
            <a:r>
              <a:rPr lang="en-US" sz="2000" b="1" dirty="0" err="1" smtClean="0"/>
              <a:t>Doshik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Hahm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Jisoo</a:t>
            </a:r>
            <a:r>
              <a:rPr lang="en-US" sz="2000" b="1" dirty="0" smtClean="0"/>
              <a:t> Park, </a:t>
            </a:r>
            <a:r>
              <a:rPr lang="en-US" sz="2000" b="1" i="1" dirty="0" smtClean="0"/>
              <a:t>KOPRI</a:t>
            </a:r>
          </a:p>
          <a:p>
            <a:endParaRPr lang="en-US" sz="2000" b="1" dirty="0"/>
          </a:p>
          <a:p>
            <a:r>
              <a:rPr lang="en-US" sz="2000" b="1" dirty="0" err="1" smtClean="0"/>
              <a:t>Hak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Soo</a:t>
            </a:r>
            <a:r>
              <a:rPr lang="en-US" sz="2000" b="1" dirty="0" smtClean="0"/>
              <a:t> Lim, </a:t>
            </a:r>
            <a:r>
              <a:rPr lang="en-US" sz="2000" b="1" i="1" dirty="0" smtClean="0"/>
              <a:t>KIOST</a:t>
            </a:r>
          </a:p>
          <a:p>
            <a:r>
              <a:rPr lang="en-US" sz="2000" b="1" dirty="0" smtClean="0"/>
              <a:t>Sang-Ho Lee, </a:t>
            </a:r>
            <a:r>
              <a:rPr lang="en-US" sz="2000" b="1" i="1" dirty="0" smtClean="0"/>
              <a:t>KNU</a:t>
            </a:r>
          </a:p>
          <a:p>
            <a:r>
              <a:rPr lang="en-US" sz="2000" b="1" dirty="0" err="1" smtClean="0"/>
              <a:t>Byoung-Jui</a:t>
            </a:r>
            <a:r>
              <a:rPr lang="en-US" sz="2000" b="1" dirty="0" smtClean="0"/>
              <a:t> Choi, </a:t>
            </a:r>
            <a:r>
              <a:rPr lang="en-US" sz="2000" b="1" i="1" dirty="0" smtClean="0"/>
              <a:t>KNU</a:t>
            </a:r>
          </a:p>
          <a:p>
            <a:r>
              <a:rPr lang="en-US" sz="2000" b="1" dirty="0" smtClean="0"/>
              <a:t>Jung </a:t>
            </a:r>
            <a:r>
              <a:rPr lang="en-US" sz="2000" b="1" dirty="0" err="1" smtClean="0"/>
              <a:t>Sik</a:t>
            </a:r>
            <a:r>
              <a:rPr lang="en-US" sz="2000" b="1" dirty="0" smtClean="0"/>
              <a:t> Han, </a:t>
            </a:r>
            <a:r>
              <a:rPr lang="en-US" sz="2000" b="1" i="1" dirty="0" smtClean="0"/>
              <a:t>KHOA</a:t>
            </a:r>
          </a:p>
          <a:p>
            <a:r>
              <a:rPr lang="en-US" sz="2000" b="1" dirty="0" err="1" smtClean="0"/>
              <a:t>Kwang</a:t>
            </a:r>
            <a:r>
              <a:rPr lang="en-US" sz="2000" b="1" dirty="0" smtClean="0"/>
              <a:t> Nam Han, </a:t>
            </a:r>
            <a:r>
              <a:rPr lang="en-US" sz="2000" b="1" i="1" dirty="0" smtClean="0"/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1342541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lider_araon11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4" b="22187"/>
          <a:stretch/>
        </p:blipFill>
        <p:spPr>
          <a:xfrm>
            <a:off x="121739" y="859364"/>
            <a:ext cx="7035800" cy="2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Rutgers Glider Deployment from Korea’s </a:t>
            </a:r>
            <a:r>
              <a:rPr lang="en-US" sz="2800" b="1" dirty="0" err="1" smtClean="0"/>
              <a:t>Araon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smtClean="0"/>
              <a:t>2013-2014, Amundsen Sea, Antarctica</a:t>
            </a:r>
            <a:endParaRPr lang="en-US" sz="28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3433233" y="3459977"/>
            <a:ext cx="5727700" cy="3398023"/>
            <a:chOff x="1730406" y="3417134"/>
            <a:chExt cx="5727700" cy="3398023"/>
          </a:xfrm>
        </p:grpSpPr>
        <p:pic>
          <p:nvPicPr>
            <p:cNvPr id="4" name="Picture 3" descr="ru25d_20140104T1707_20140113T1103_sea-water-temperature_ts_lvl2_lor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508" y="3417134"/>
              <a:ext cx="3557598" cy="1727844"/>
            </a:xfrm>
            <a:prstGeom prst="rect">
              <a:avLst/>
            </a:prstGeom>
          </p:spPr>
        </p:pic>
        <p:pic>
          <p:nvPicPr>
            <p:cNvPr id="5" name="Picture 4" descr="ru25d_20140104T1707_20140113T1103_uvmap_lvl2_lor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406" y="3480634"/>
              <a:ext cx="2023211" cy="3237666"/>
            </a:xfrm>
            <a:prstGeom prst="rect">
              <a:avLst/>
            </a:prstGeom>
          </p:spPr>
        </p:pic>
        <p:pic>
          <p:nvPicPr>
            <p:cNvPr id="9" name="Picture 8" descr="ru25d_20140104T1707_20140113T1103_sci-oxy3835-wphase-oxygen-tcor_ts_lvl2_lore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508" y="5144978"/>
              <a:ext cx="3420527" cy="167017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48150" y="4604782"/>
              <a:ext cx="14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</a:t>
              </a:r>
              <a:r>
                <a:rPr lang="en-US" dirty="0" smtClean="0">
                  <a:solidFill>
                    <a:schemeClr val="bg1"/>
                  </a:solidFill>
                </a:rPr>
                <a:t>emperature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95800" y="6249432"/>
              <a:ext cx="980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</a:t>
              </a:r>
              <a:r>
                <a:rPr lang="en-US" dirty="0" smtClean="0">
                  <a:solidFill>
                    <a:schemeClr val="bg1"/>
                  </a:solidFill>
                </a:rPr>
                <a:t>xygen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78217" y="5926266"/>
              <a:ext cx="18400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Depth-averaged</a:t>
              </a:r>
            </a:p>
            <a:p>
              <a:pPr algn="ctr"/>
              <a:r>
                <a:rPr lang="en-US" dirty="0"/>
                <a:t>C</a:t>
              </a:r>
              <a:r>
                <a:rPr lang="en-US" dirty="0" smtClean="0"/>
                <a:t>urrent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97466" y="3546081"/>
            <a:ext cx="256993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Gill Sans"/>
                <a:cs typeface="Gill Sans"/>
              </a:rPr>
              <a:t>2 </a:t>
            </a:r>
            <a:r>
              <a:rPr lang="en-US" sz="1400" b="1" dirty="0" smtClean="0">
                <a:latin typeface="Gill Sans"/>
                <a:cs typeface="Gill Sans"/>
              </a:rPr>
              <a:t>Gliders deployed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1</a:t>
            </a:r>
            <a:r>
              <a:rPr lang="en-US" sz="1400" dirty="0" smtClean="0">
                <a:latin typeface="Gill Sans"/>
                <a:cs typeface="Gill Sans"/>
              </a:rPr>
              <a:t>/4/14 to 1/13/</a:t>
            </a:r>
            <a:r>
              <a:rPr lang="en-US" sz="1400" dirty="0" smtClean="0">
                <a:latin typeface="Gill Sans"/>
                <a:cs typeface="Gill Sans"/>
              </a:rPr>
              <a:t>14</a:t>
            </a:r>
            <a:endParaRPr lang="en-US" sz="1400" dirty="0" smtClean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421 kilometers flown</a:t>
            </a:r>
          </a:p>
          <a:p>
            <a:endParaRPr lang="en-US" sz="1400" dirty="0" smtClean="0">
              <a:latin typeface="Gill Sans"/>
              <a:cs typeface="Gill Sans"/>
            </a:endParaRPr>
          </a:p>
          <a:p>
            <a:r>
              <a:rPr lang="en-US" sz="1400" b="1" dirty="0" smtClean="0">
                <a:latin typeface="Gill Sans"/>
                <a:cs typeface="Gill Sans"/>
              </a:rPr>
              <a:t>Measurements </a:t>
            </a:r>
            <a:r>
              <a:rPr lang="en-US" sz="1400" b="1" dirty="0" smtClean="0">
                <a:latin typeface="Gill Sans"/>
                <a:cs typeface="Gill Sans"/>
              </a:rPr>
              <a:t>of: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Temperature</a:t>
            </a:r>
            <a:endParaRPr lang="en-US" sz="1400" dirty="0" smtClean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Salinity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Depth-averaged current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Chlorophyll fluorescence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CDOM fluorescence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Optical backscatter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Gill Sans"/>
                <a:cs typeface="Gill Sans"/>
              </a:rPr>
              <a:t>Fast Repetition Fluorescence</a:t>
            </a:r>
            <a:endParaRPr lang="en-US" sz="1400" dirty="0">
              <a:latin typeface="Gill Sans"/>
              <a:cs typeface="Gill Sans"/>
            </a:endParaRPr>
          </a:p>
        </p:txBody>
      </p:sp>
      <p:pic>
        <p:nvPicPr>
          <p:cNvPr id="2" name="Picture 1" descr="20140212001506_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298" y="817031"/>
            <a:ext cx="2091702" cy="260350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84534" y="2336800"/>
            <a:ext cx="93133" cy="84667"/>
          </a:xfrm>
          <a:prstGeom prst="ellipse">
            <a:avLst/>
          </a:prstGeom>
          <a:solidFill>
            <a:srgbClr val="D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113867" y="1938867"/>
            <a:ext cx="2302933" cy="4233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555067" y="4351870"/>
            <a:ext cx="541866" cy="1693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085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Korea &amp; United States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solidFill>
                  <a:srgbClr val="000000"/>
                </a:solidFill>
              </a:rPr>
              <a:t>HF Radar Collaboration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ORCA_group_meet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276600"/>
            <a:ext cx="8077200" cy="29303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Korea_HF_Radar_Networ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00200"/>
            <a:ext cx="1884231" cy="2209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11" name="Picture 10" descr="IMG_292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1539502"/>
            <a:ext cx="2209800" cy="23334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ORCA_collaborator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600200"/>
            <a:ext cx="4419600" cy="1116152"/>
          </a:xfrm>
          <a:prstGeom prst="rect">
            <a:avLst/>
          </a:prstGeom>
        </p:spPr>
      </p:pic>
      <p:pic>
        <p:nvPicPr>
          <p:cNvPr id="13" name="Picture 12" descr="COOL_redgray_on_light_lg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743200"/>
            <a:ext cx="868541" cy="381000"/>
          </a:xfrm>
          <a:prstGeom prst="rect">
            <a:avLst/>
          </a:prstGeom>
        </p:spPr>
      </p:pic>
      <p:pic>
        <p:nvPicPr>
          <p:cNvPr id="14" name="Picture 13" descr="MARACOOS_Log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2743200"/>
            <a:ext cx="2133600" cy="368005"/>
          </a:xfrm>
          <a:prstGeom prst="rect">
            <a:avLst/>
          </a:prstGeom>
        </p:spPr>
      </p:pic>
      <p:pic>
        <p:nvPicPr>
          <p:cNvPr id="15" name="Picture 14" descr="IOOS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2743200"/>
            <a:ext cx="1016000" cy="4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7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26 at 9.35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248400" cy="3650349"/>
          </a:xfrm>
          <a:prstGeom prst="rect">
            <a:avLst/>
          </a:prstGeom>
        </p:spPr>
      </p:pic>
      <p:pic>
        <p:nvPicPr>
          <p:cNvPr id="3" name="Picture 2" descr="Screen shot 2014-02-26 at 1.20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8" y="2425941"/>
            <a:ext cx="4893732" cy="443205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197600" y="3183467"/>
            <a:ext cx="33867" cy="25061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231467" y="4944533"/>
            <a:ext cx="1676400" cy="7450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81333" y="2506133"/>
            <a:ext cx="660400" cy="2438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68533" y="3928533"/>
            <a:ext cx="107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 km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7067" y="3657601"/>
            <a:ext cx="34419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U.S. - Korea</a:t>
            </a:r>
          </a:p>
          <a:p>
            <a:r>
              <a:rPr lang="en-US" sz="2400" b="1" dirty="0" smtClean="0"/>
              <a:t>Collaborations in: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Network Operations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Data Quality Control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Product Development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Science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248400" y="0"/>
            <a:ext cx="2895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U.S. &amp; Korea </a:t>
            </a:r>
          </a:p>
          <a:p>
            <a:r>
              <a:rPr lang="en-US" sz="2400" b="1" dirty="0" smtClean="0"/>
              <a:t>National HF Radar Networks –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World’s largest networks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MAB &amp; Korea similar in scale</a:t>
            </a:r>
          </a:p>
        </p:txBody>
      </p:sp>
    </p:spTree>
    <p:extLst>
      <p:ext uri="{BB962C8B-B14F-4D97-AF65-F5344CB8AC3E}">
        <p14:creationId xmlns:p14="http://schemas.microsoft.com/office/powerpoint/2010/main" val="400720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87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5" y="0"/>
            <a:ext cx="7037530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image4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3429000"/>
            <a:ext cx="4571998" cy="342899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DSCN619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south-korea-flag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581" y="230205"/>
            <a:ext cx="1876193" cy="1274850"/>
          </a:xfrm>
          <a:prstGeom prst="rect">
            <a:avLst/>
          </a:prstGeom>
        </p:spPr>
      </p:pic>
      <p:pic>
        <p:nvPicPr>
          <p:cNvPr id="8" name="Picture 7" descr="americanflag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22" y="1481539"/>
            <a:ext cx="1876193" cy="1876193"/>
          </a:xfrm>
          <a:prstGeom prst="rect">
            <a:avLst/>
          </a:prstGeom>
        </p:spPr>
      </p:pic>
      <p:pic>
        <p:nvPicPr>
          <p:cNvPr id="2" name="Picture 1" descr="KHOA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655" y="6118994"/>
            <a:ext cx="2880926" cy="541956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3" name="Picture 2" descr="KIOST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757" y="6019712"/>
            <a:ext cx="1325258" cy="735304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9" name="Picture 8" descr="korea_kunsa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303" y="1886589"/>
            <a:ext cx="1243837" cy="129825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28436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Rutgers visit to Korea HF Radar Centers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5194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70512_panoram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25" y="1592632"/>
            <a:ext cx="8374383" cy="46536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Korea &amp; United States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HF Radar Collaboration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11" name="Picture 10" descr="IMG_292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934" y="4214387"/>
            <a:ext cx="1772427" cy="18716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KHOA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0" y="1445385"/>
            <a:ext cx="4489843" cy="8446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PUTA_radial_plot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5" r="7839" b="5852"/>
          <a:stretch/>
        </p:blipFill>
        <p:spPr>
          <a:xfrm>
            <a:off x="134684" y="4618505"/>
            <a:ext cx="2290872" cy="1366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620000" y="17526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9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Korea &amp; United States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HF Radar Collaboration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2" name="Picture 1" descr="20130916_133238-KIOST-Visit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33600"/>
            <a:ext cx="4724400" cy="3543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20131202_133503-KIOST-Visit2-HakSo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810000"/>
            <a:ext cx="3048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676400"/>
            <a:ext cx="3541299" cy="2360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KIOS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447800"/>
            <a:ext cx="3048000" cy="1691147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620000" y="17526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22098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1400" y="41148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667" y="5757333"/>
            <a:ext cx="3770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Korean Visits to Rutgers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9967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6 at 10.16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787"/>
            <a:ext cx="8850453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6004529" y="3335866"/>
            <a:ext cx="2492113" cy="49667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Next Steps for Korea-U.S. HFR Collaboration - 2015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creen Shot 2014-02-16 at 10.15.0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07"/>
          <a:stretch/>
        </p:blipFill>
        <p:spPr>
          <a:xfrm>
            <a:off x="-2627" y="4555067"/>
            <a:ext cx="9146627" cy="2302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5071" b="22804"/>
          <a:stretch/>
        </p:blipFill>
        <p:spPr>
          <a:xfrm>
            <a:off x="4268097" y="479111"/>
            <a:ext cx="4875903" cy="977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5381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</a:t>
            </a:r>
            <a:r>
              <a:rPr lang="en-US" sz="2400" b="1" baseline="30000" dirty="0" smtClean="0"/>
              <a:t>rd</a:t>
            </a:r>
            <a:r>
              <a:rPr lang="en-US" sz="2400" b="1" dirty="0" smtClean="0"/>
              <a:t> GEO Global HF Radar </a:t>
            </a:r>
            <a:r>
              <a:rPr lang="en-US" sz="2400" b="1" dirty="0" smtClean="0"/>
              <a:t>Meeting, Kaohsiung</a:t>
            </a:r>
            <a:r>
              <a:rPr lang="en-US" sz="2400" b="1" dirty="0" smtClean="0"/>
              <a:t>, </a:t>
            </a:r>
            <a:r>
              <a:rPr lang="en-US" sz="2400" b="1" dirty="0" smtClean="0"/>
              <a:t>Taiwan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61601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-8467"/>
            <a:ext cx="9155799" cy="624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3581400"/>
            <a:ext cx="4724400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Scott Glenn,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Oscar Schofield &amp;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Josh </a:t>
            </a:r>
            <a:r>
              <a:rPr lang="en-US" sz="2400" dirty="0" err="1" smtClean="0">
                <a:solidFill>
                  <a:schemeClr val="bg1"/>
                </a:solidFill>
              </a:rPr>
              <a:t>Kohut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Rutgers University</a:t>
            </a:r>
          </a:p>
          <a:p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Dr. </a:t>
            </a:r>
            <a:r>
              <a:rPr lang="en-US" sz="2400" dirty="0" err="1" smtClean="0">
                <a:solidFill>
                  <a:schemeClr val="bg1"/>
                </a:solidFill>
              </a:rPr>
              <a:t>Sik</a:t>
            </a:r>
            <a:r>
              <a:rPr lang="en-US" sz="2400" dirty="0" smtClean="0">
                <a:solidFill>
                  <a:schemeClr val="bg1"/>
                </a:solidFill>
              </a:rPr>
              <a:t> Huh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KIOST-NOAA Lab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1" y="152400"/>
            <a:ext cx="7772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Challenger Glider Mission:</a:t>
            </a:r>
            <a:endParaRPr lang="en-US" sz="3600" b="1" i="1" dirty="0" smtClean="0"/>
          </a:p>
          <a:p>
            <a:pPr algn="ctr"/>
            <a:endParaRPr lang="en-US" sz="1200" b="1" i="1" dirty="0" smtClean="0"/>
          </a:p>
          <a:p>
            <a:pPr algn="ctr"/>
            <a:r>
              <a:rPr lang="en-US" sz="3200" b="1" dirty="0" smtClean="0"/>
              <a:t>Enhancing Korea’s Global Autonomous Underwater Glider Fleet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80202" y="5791200"/>
            <a:ext cx="2463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NOAA-MOF JPA 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343400"/>
            <a:ext cx="707390" cy="707390"/>
          </a:xfrm>
          <a:prstGeom prst="rect">
            <a:avLst/>
          </a:prstGeom>
        </p:spPr>
      </p:pic>
      <p:pic>
        <p:nvPicPr>
          <p:cNvPr id="13" name="Picture 12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5105400"/>
            <a:ext cx="1202267" cy="66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10918" y="1819268"/>
            <a:ext cx="43386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MARACOOS: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A Sustained Real-time Observation &amp; Forecast System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&gt;40 PIs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&gt;20 Institutions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&gt;50 Members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673100" y="238125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682875" y="127000"/>
            <a:ext cx="4397375" cy="80962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143375" y="3619500"/>
            <a:ext cx="473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Scott Glenn                     + Many</a:t>
            </a:r>
          </a:p>
        </p:txBody>
      </p:sp>
      <p:pic>
        <p:nvPicPr>
          <p:cNvPr id="57" name="Picture 9" descr="Screen shot 2012-02-19 at 1.33.13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629025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51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[Untitled]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78753" y="-504718"/>
            <a:ext cx="3888096" cy="9550399"/>
          </a:xfrm>
          <a:prstGeom prst="rect">
            <a:avLst/>
          </a:prstGeom>
        </p:spPr>
      </p:pic>
      <p:pic>
        <p:nvPicPr>
          <p:cNvPr id="5" name="Picture 4" descr="logo - KNRV5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34" y="1452034"/>
            <a:ext cx="2044700" cy="1041400"/>
          </a:xfrm>
          <a:prstGeom prst="rect">
            <a:avLst/>
          </a:prstGeom>
        </p:spPr>
      </p:pic>
      <p:pic>
        <p:nvPicPr>
          <p:cNvPr id="6" name="Picture 5" descr="visual_img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586204"/>
          </a:xfrm>
          <a:prstGeom prst="rect">
            <a:avLst/>
          </a:prstGeom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607732" y="1676398"/>
            <a:ext cx="6536268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KNRV5000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Screen Shot 2014-02-25 at 6.28.52 A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145" y="2346105"/>
            <a:ext cx="3136855" cy="153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9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85232"/>
            <a:ext cx="9147901" cy="5024968"/>
            <a:chOff x="758099" y="2074333"/>
            <a:chExt cx="7818752" cy="40936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099" y="2142067"/>
              <a:ext cx="3924183" cy="39962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5132" y="2074333"/>
              <a:ext cx="3911719" cy="409363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Challenger Glider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533400"/>
            <a:ext cx="2000250" cy="15001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79732" y="593328"/>
            <a:ext cx="1778000" cy="618918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6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Global-Class Gliders</a:t>
            </a:r>
          </a:p>
        </p:txBody>
      </p:sp>
      <p:pic>
        <p:nvPicPr>
          <p:cNvPr id="15" name="Picture 14" descr="coolroo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9799"/>
            <a:ext cx="3219152" cy="2142067"/>
          </a:xfrm>
          <a:prstGeom prst="rect">
            <a:avLst/>
          </a:prstGeom>
        </p:spPr>
      </p:pic>
      <p:pic>
        <p:nvPicPr>
          <p:cNvPr id="16" name="Picture 15" descr="nilse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4724400"/>
            <a:ext cx="3219152" cy="2142067"/>
          </a:xfrm>
          <a:prstGeom prst="rect">
            <a:avLst/>
          </a:prstGeom>
        </p:spPr>
      </p:pic>
      <p:pic>
        <p:nvPicPr>
          <p:cNvPr id="17" name="Picture 16" descr="shante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724400"/>
            <a:ext cx="3207537" cy="2134338"/>
          </a:xfrm>
          <a:prstGeom prst="rect">
            <a:avLst/>
          </a:prstGeom>
        </p:spPr>
      </p:pic>
      <p:pic>
        <p:nvPicPr>
          <p:cNvPr id="18" name="Picture 17" descr="Screen shot 2011-10-11 at 11.40.46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4724400"/>
            <a:ext cx="838200" cy="81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yphoonarray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5" y="3720396"/>
            <a:ext cx="3680879" cy="2426403"/>
          </a:xfrm>
          <a:prstGeom prst="rect">
            <a:avLst/>
          </a:prstGeom>
        </p:spPr>
      </p:pic>
      <p:pic>
        <p:nvPicPr>
          <p:cNvPr id="5" name="Picture 4" descr="Screen Shot 2014-02-26 at 12.16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72"/>
            <a:ext cx="4318000" cy="3092128"/>
          </a:xfrm>
          <a:prstGeom prst="rect">
            <a:avLst/>
          </a:prstGeom>
        </p:spPr>
      </p:pic>
      <p:pic>
        <p:nvPicPr>
          <p:cNvPr id="6" name="Picture 5" descr="louU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7" y="1591734"/>
            <a:ext cx="2793999" cy="1936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7333" y="16933"/>
            <a:ext cx="46566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Dr. Louis </a:t>
            </a:r>
            <a:r>
              <a:rPr lang="en-US" sz="2000" b="1" dirty="0" err="1" smtClean="0"/>
              <a:t>Uccellini</a:t>
            </a:r>
            <a:r>
              <a:rPr lang="en-US" sz="2000" b="1" dirty="0" smtClean="0"/>
              <a:t>, Director</a:t>
            </a:r>
          </a:p>
          <a:p>
            <a:pPr algn="ctr"/>
            <a:r>
              <a:rPr lang="en-US" sz="2000" b="1" dirty="0" smtClean="0"/>
              <a:t>National Weather Service</a:t>
            </a:r>
          </a:p>
          <a:p>
            <a:pPr algn="ctr"/>
            <a:endParaRPr lang="en-US" sz="800" b="1" dirty="0"/>
          </a:p>
          <a:p>
            <a:pPr algn="ctr"/>
            <a:r>
              <a:rPr lang="en-US" sz="2000" dirty="0" smtClean="0"/>
              <a:t>Crowd-sourced comparisons between </a:t>
            </a:r>
          </a:p>
          <a:p>
            <a:pPr algn="ctr"/>
            <a:r>
              <a:rPr lang="en-US" sz="2000" dirty="0" smtClean="0"/>
              <a:t>U.S. &amp; European Models &amp; Gliders</a:t>
            </a:r>
            <a:endParaRPr lang="en-US" sz="2000" dirty="0"/>
          </a:p>
        </p:txBody>
      </p:sp>
      <p:pic>
        <p:nvPicPr>
          <p:cNvPr id="8" name="Picture 7" descr="typhoonarray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703136"/>
            <a:ext cx="3979333" cy="2385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52401"/>
            <a:ext cx="4357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2013 International Typhoon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012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2-20 at 11.20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1" y="35328"/>
            <a:ext cx="4583960" cy="893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928851"/>
            <a:ext cx="48140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Companion Course at </a:t>
            </a:r>
          </a:p>
          <a:p>
            <a:r>
              <a:rPr lang="en-US" b="1" dirty="0" err="1" smtClean="0"/>
              <a:t>Plataforma</a:t>
            </a:r>
            <a:r>
              <a:rPr lang="en-US" b="1" dirty="0" smtClean="0"/>
              <a:t> </a:t>
            </a:r>
            <a:r>
              <a:rPr lang="en-US" b="1" dirty="0" err="1" smtClean="0"/>
              <a:t>Oceanica</a:t>
            </a:r>
            <a:r>
              <a:rPr lang="en-US" b="1" dirty="0" smtClean="0"/>
              <a:t> de Canarias</a:t>
            </a:r>
          </a:p>
          <a:p>
            <a:endParaRPr lang="en-US" sz="8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Shared Glider Missions – Iceland to Azores; Azores to Canaries; Canaries to Caribbean</a:t>
            </a:r>
          </a:p>
          <a:p>
            <a:pPr>
              <a:buFont typeface="Arial"/>
              <a:buChar char="•"/>
            </a:pPr>
            <a:r>
              <a:rPr lang="en-US" dirty="0" smtClean="0"/>
              <a:t> Skype Sessions between classes</a:t>
            </a:r>
          </a:p>
          <a:p>
            <a:pPr>
              <a:buFont typeface="Arial"/>
              <a:buChar char="•"/>
            </a:pPr>
            <a:r>
              <a:rPr lang="en-US" dirty="0" smtClean="0"/>
              <a:t> Two-way International Exchange programs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Science from their teachers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Culture from their peers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22142" y="261257"/>
            <a:ext cx="1181100" cy="2921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ngDurationFligh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334" y="183443"/>
            <a:ext cx="4067162" cy="2868817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798" y="3530595"/>
            <a:ext cx="4578994" cy="2635267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31" y="3571118"/>
            <a:ext cx="3914322" cy="260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886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Silbo_subplo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2006" r="50694" b="3086"/>
          <a:stretch/>
        </p:blipFill>
        <p:spPr bwMode="auto">
          <a:xfrm>
            <a:off x="474133" y="948267"/>
            <a:ext cx="3064933" cy="520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marine.rutgers.edu/~nstrands/MTS-Figures/Silbo/Silbo_sal_8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3" y="-13716000"/>
            <a:ext cx="7324725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538" y="894886"/>
            <a:ext cx="3375827" cy="2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2659" y="3604223"/>
            <a:ext cx="3368675" cy="2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6908801" y="1371609"/>
            <a:ext cx="101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b="1" i="1" dirty="0" smtClean="0"/>
              <a:t>RTOFS</a:t>
            </a:r>
            <a:endParaRPr lang="en-US" dirty="0"/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6570134" y="4131747"/>
            <a:ext cx="177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i="1" dirty="0" smtClean="0"/>
              <a:t> </a:t>
            </a:r>
            <a:r>
              <a:rPr lang="en-US" b="1" i="1" dirty="0" smtClean="0"/>
              <a:t>MERCATOR</a:t>
            </a:r>
            <a:r>
              <a:rPr lang="en-US" i="1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RTOFS and MERCATOR </a:t>
            </a:r>
          </a:p>
          <a:p>
            <a:pPr algn="ctr"/>
            <a:r>
              <a:rPr lang="en-US" sz="2800" b="1" dirty="0" smtClean="0"/>
              <a:t>Temperature and Current Maps at 200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9734" y="2692395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 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32934" y="4080929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</a:t>
            </a:r>
            <a:r>
              <a:rPr lang="en-US" sz="2400" dirty="0" smtClean="0"/>
              <a:t>00 m</a:t>
            </a:r>
            <a:endParaRPr lang="en-US" sz="2400" dirty="0"/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759200" y="1168410"/>
            <a:ext cx="149013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i="1" dirty="0" smtClean="0"/>
              <a:t>200m </a:t>
            </a:r>
            <a:r>
              <a:rPr lang="en-US" i="1" dirty="0"/>
              <a:t>temperature </a:t>
            </a:r>
            <a:r>
              <a:rPr lang="en-US" i="1" dirty="0" smtClean="0"/>
              <a:t>and currents </a:t>
            </a:r>
            <a:r>
              <a:rPr lang="en-US" i="1" dirty="0"/>
              <a:t>on April 18th, 2013. The glider position is marked by the red dot.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1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0934" y="2184400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South African Coast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2400 km</a:t>
            </a:r>
          </a:p>
        </p:txBody>
      </p:sp>
      <p:pic>
        <p:nvPicPr>
          <p:cNvPr id="2" name="Picture 1" descr="RU29-2014-02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47" y="484286"/>
            <a:ext cx="9144000" cy="5732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Glider RU29: Launched from Cape Town 11 Jan 2013, flown &gt;8,125 km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P1100090-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870" y="4787643"/>
            <a:ext cx="1810714" cy="13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G_0868-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302" y="3128133"/>
            <a:ext cx="1772751" cy="132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ner-home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0" y="3364959"/>
            <a:ext cx="1243888" cy="1588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147" y="2764241"/>
            <a:ext cx="1269841" cy="700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763" y="778645"/>
            <a:ext cx="1975651" cy="1089215"/>
          </a:xfrm>
          <a:prstGeom prst="rect">
            <a:avLst/>
          </a:prstGeom>
        </p:spPr>
      </p:pic>
      <p:pic>
        <p:nvPicPr>
          <p:cNvPr id="13" name="Picture 12" descr="Unknown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578" y="1619521"/>
            <a:ext cx="923061" cy="863380"/>
          </a:xfrm>
          <a:prstGeom prst="rect">
            <a:avLst/>
          </a:prstGeom>
        </p:spPr>
      </p:pic>
      <p:pic>
        <p:nvPicPr>
          <p:cNvPr id="14" name="Picture 13" descr="Screen Shot 2014-02-16 at 4.35.4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652" y="5408051"/>
            <a:ext cx="1349921" cy="791179"/>
          </a:xfrm>
          <a:prstGeom prst="rect">
            <a:avLst/>
          </a:prstGeom>
        </p:spPr>
      </p:pic>
      <p:pic>
        <p:nvPicPr>
          <p:cNvPr id="15" name="Picture 14" descr="ONR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9870"/>
            <a:ext cx="1234403" cy="554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36066"/>
            <a:ext cx="719667" cy="719667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96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20 at 5.03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170"/>
            <a:ext cx="9144000" cy="667883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147230" y="2941917"/>
            <a:ext cx="5427465" cy="904502"/>
          </a:xfrm>
          <a:custGeom>
            <a:avLst/>
            <a:gdLst>
              <a:gd name="connsiteX0" fmla="*/ 0 w 5427465"/>
              <a:gd name="connsiteY0" fmla="*/ 0 h 904502"/>
              <a:gd name="connsiteX1" fmla="*/ 438583 w 5427465"/>
              <a:gd name="connsiteY1" fmla="*/ 676093 h 904502"/>
              <a:gd name="connsiteX2" fmla="*/ 1891389 w 5427465"/>
              <a:gd name="connsiteY2" fmla="*/ 712638 h 904502"/>
              <a:gd name="connsiteX3" fmla="*/ 2256875 w 5427465"/>
              <a:gd name="connsiteY3" fmla="*/ 886229 h 904502"/>
              <a:gd name="connsiteX4" fmla="*/ 4431516 w 5427465"/>
              <a:gd name="connsiteY4" fmla="*/ 904502 h 904502"/>
              <a:gd name="connsiteX5" fmla="*/ 4723905 w 5427465"/>
              <a:gd name="connsiteY5" fmla="*/ 593865 h 904502"/>
              <a:gd name="connsiteX6" fmla="*/ 5189899 w 5427465"/>
              <a:gd name="connsiteY6" fmla="*/ 584729 h 904502"/>
              <a:gd name="connsiteX7" fmla="*/ 5427465 w 5427465"/>
              <a:gd name="connsiteY7" fmla="*/ 712638 h 90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7465" h="904502">
                <a:moveTo>
                  <a:pt x="0" y="0"/>
                </a:moveTo>
                <a:lnTo>
                  <a:pt x="438583" y="676093"/>
                </a:lnTo>
                <a:lnTo>
                  <a:pt x="1891389" y="712638"/>
                </a:lnTo>
                <a:lnTo>
                  <a:pt x="2256875" y="886229"/>
                </a:lnTo>
                <a:lnTo>
                  <a:pt x="4431516" y="904502"/>
                </a:lnTo>
                <a:lnTo>
                  <a:pt x="4723905" y="593865"/>
                </a:lnTo>
                <a:lnTo>
                  <a:pt x="5189899" y="584729"/>
                </a:lnTo>
                <a:lnTo>
                  <a:pt x="5427465" y="712638"/>
                </a:lnTo>
              </a:path>
            </a:pathLst>
          </a:custGeom>
          <a:ln w="57150" cmpd="sng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098384" y="2494234"/>
            <a:ext cx="525458" cy="1352185"/>
          </a:xfrm>
          <a:custGeom>
            <a:avLst/>
            <a:gdLst>
              <a:gd name="connsiteX0" fmla="*/ 525458 w 525458"/>
              <a:gd name="connsiteY0" fmla="*/ 1352185 h 1352185"/>
              <a:gd name="connsiteX1" fmla="*/ 4641 w 525458"/>
              <a:gd name="connsiteY1" fmla="*/ 776593 h 1352185"/>
              <a:gd name="connsiteX2" fmla="*/ 278755 w 525458"/>
              <a:gd name="connsiteY2" fmla="*/ 0 h 135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458" h="1352185">
                <a:moveTo>
                  <a:pt x="525458" y="1352185"/>
                </a:moveTo>
                <a:cubicBezTo>
                  <a:pt x="285608" y="1177071"/>
                  <a:pt x="45758" y="1001957"/>
                  <a:pt x="4641" y="776593"/>
                </a:cubicBezTo>
                <a:cubicBezTo>
                  <a:pt x="-36476" y="551229"/>
                  <a:pt x="207181" y="118773"/>
                  <a:pt x="278755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655003" y="179170"/>
            <a:ext cx="1911876" cy="3648976"/>
          </a:xfrm>
          <a:custGeom>
            <a:avLst/>
            <a:gdLst>
              <a:gd name="connsiteX0" fmla="*/ 1911876 w 1911876"/>
              <a:gd name="connsiteY0" fmla="*/ 3709373 h 3709373"/>
              <a:gd name="connsiteX1" fmla="*/ 84446 w 1911876"/>
              <a:gd name="connsiteY1" fmla="*/ 2512506 h 3709373"/>
              <a:gd name="connsiteX2" fmla="*/ 440795 w 1911876"/>
              <a:gd name="connsiteY2" fmla="*/ 1142049 h 3709373"/>
              <a:gd name="connsiteX3" fmla="*/ 1646898 w 1911876"/>
              <a:gd name="connsiteY3" fmla="*/ 0 h 370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876" h="3709373">
                <a:moveTo>
                  <a:pt x="1911876" y="3709373"/>
                </a:moveTo>
                <a:cubicBezTo>
                  <a:pt x="1120751" y="3324883"/>
                  <a:pt x="329626" y="2940393"/>
                  <a:pt x="84446" y="2512506"/>
                </a:cubicBezTo>
                <a:cubicBezTo>
                  <a:pt x="-160734" y="2084619"/>
                  <a:pt x="180386" y="1560800"/>
                  <a:pt x="440795" y="1142049"/>
                </a:cubicBezTo>
                <a:cubicBezTo>
                  <a:pt x="701204" y="723298"/>
                  <a:pt x="1534207" y="147705"/>
                  <a:pt x="1646898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623842" y="3846419"/>
            <a:ext cx="1133006" cy="569162"/>
          </a:xfrm>
          <a:custGeom>
            <a:avLst/>
            <a:gdLst>
              <a:gd name="connsiteX0" fmla="*/ 0 w 1133006"/>
              <a:gd name="connsiteY0" fmla="*/ 0 h 569162"/>
              <a:gd name="connsiteX1" fmla="*/ 667012 w 1133006"/>
              <a:gd name="connsiteY1" fmla="*/ 529910 h 569162"/>
              <a:gd name="connsiteX2" fmla="*/ 1133006 w 1133006"/>
              <a:gd name="connsiteY2" fmla="*/ 529910 h 56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3006" h="569162">
                <a:moveTo>
                  <a:pt x="0" y="0"/>
                </a:moveTo>
                <a:cubicBezTo>
                  <a:pt x="239089" y="220796"/>
                  <a:pt x="478178" y="441592"/>
                  <a:pt x="667012" y="529910"/>
                </a:cubicBezTo>
                <a:cubicBezTo>
                  <a:pt x="855846" y="618228"/>
                  <a:pt x="1133006" y="529910"/>
                  <a:pt x="1133006" y="52991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566879" y="3846419"/>
            <a:ext cx="1452806" cy="2640415"/>
          </a:xfrm>
          <a:custGeom>
            <a:avLst/>
            <a:gdLst>
              <a:gd name="connsiteX0" fmla="*/ 0 w 1452806"/>
              <a:gd name="connsiteY0" fmla="*/ 0 h 2640415"/>
              <a:gd name="connsiteX1" fmla="*/ 584777 w 1452806"/>
              <a:gd name="connsiteY1" fmla="*/ 2019141 h 2640415"/>
              <a:gd name="connsiteX2" fmla="*/ 1452806 w 1452806"/>
              <a:gd name="connsiteY2" fmla="*/ 2640415 h 264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2806" h="2640415">
                <a:moveTo>
                  <a:pt x="0" y="0"/>
                </a:moveTo>
                <a:cubicBezTo>
                  <a:pt x="171321" y="789536"/>
                  <a:pt x="342643" y="1579072"/>
                  <a:pt x="584777" y="2019141"/>
                </a:cubicBezTo>
                <a:cubicBezTo>
                  <a:pt x="826911" y="2459210"/>
                  <a:pt x="1318795" y="2584074"/>
                  <a:pt x="1452806" y="264041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71421" y="3494010"/>
            <a:ext cx="2695458" cy="556005"/>
          </a:xfrm>
          <a:custGeom>
            <a:avLst/>
            <a:gdLst>
              <a:gd name="connsiteX0" fmla="*/ 0 w 2695458"/>
              <a:gd name="connsiteY0" fmla="*/ 0 h 556005"/>
              <a:gd name="connsiteX1" fmla="*/ 1635549 w 2695458"/>
              <a:gd name="connsiteY1" fmla="*/ 548183 h 556005"/>
              <a:gd name="connsiteX2" fmla="*/ 2695458 w 2695458"/>
              <a:gd name="connsiteY2" fmla="*/ 338046 h 55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5458" h="556005">
                <a:moveTo>
                  <a:pt x="0" y="0"/>
                </a:moveTo>
                <a:cubicBezTo>
                  <a:pt x="593153" y="245921"/>
                  <a:pt x="1186306" y="491842"/>
                  <a:pt x="1635549" y="548183"/>
                </a:cubicBezTo>
                <a:cubicBezTo>
                  <a:pt x="2084792" y="604524"/>
                  <a:pt x="2695458" y="338046"/>
                  <a:pt x="2695458" y="3380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50933" y="623961"/>
            <a:ext cx="3793067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Potential Korean Glider Paths</a:t>
            </a:r>
          </a:p>
          <a:p>
            <a:r>
              <a:rPr lang="en-US" sz="2000" dirty="0" smtClean="0"/>
              <a:t>KNRV5000 Circumnavigation + 2015-2016 Glider Deployments</a:t>
            </a:r>
          </a:p>
          <a:p>
            <a:r>
              <a:rPr lang="en-US" sz="2000" dirty="0" smtClean="0"/>
              <a:t>(Proposed by Rutgers students in response to Dr. </a:t>
            </a:r>
            <a:r>
              <a:rPr lang="en-US" sz="2000" dirty="0" err="1" smtClean="0"/>
              <a:t>Sik</a:t>
            </a:r>
            <a:r>
              <a:rPr lang="en-US" sz="2000" dirty="0" smtClean="0"/>
              <a:t> Huh)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67568" y="3222237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Chuuk</a:t>
            </a:r>
            <a:r>
              <a:rPr lang="en-US" sz="1200" dirty="0" smtClean="0"/>
              <a:t>, Micronesia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078817" y="280664"/>
            <a:ext cx="976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Arctic Ocean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983843" y="6417054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Antarctica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538278" y="4507549"/>
            <a:ext cx="845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Lima, Peru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286811" y="2217235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NOAA/PMEL</a:t>
            </a:r>
            <a:endParaRPr lang="en-US" sz="1200" dirty="0"/>
          </a:p>
        </p:txBody>
      </p:sp>
      <p:pic>
        <p:nvPicPr>
          <p:cNvPr id="19" name="Picture 18" descr="img_mai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186266"/>
            <a:ext cx="1601513" cy="935547"/>
          </a:xfrm>
          <a:prstGeom prst="rect">
            <a:avLst/>
          </a:prstGeom>
        </p:spPr>
      </p:pic>
      <p:pic>
        <p:nvPicPr>
          <p:cNvPr id="21" name="Picture 20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203200"/>
            <a:ext cx="1618039" cy="897750"/>
          </a:xfrm>
          <a:prstGeom prst="rect">
            <a:avLst/>
          </a:prstGeom>
        </p:spPr>
      </p:pic>
      <p:pic>
        <p:nvPicPr>
          <p:cNvPr id="26" name="Picture 25" descr="NOA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533" y="1382782"/>
            <a:ext cx="707390" cy="707390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35" y="2162264"/>
            <a:ext cx="1557866" cy="116839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3" y="1382153"/>
            <a:ext cx="1202267" cy="667064"/>
          </a:xfrm>
          <a:prstGeom prst="rect">
            <a:avLst/>
          </a:prstGeom>
        </p:spPr>
      </p:pic>
      <p:pic>
        <p:nvPicPr>
          <p:cNvPr id="22" name="Picture 21" descr="IMG_261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72844"/>
            <a:ext cx="3877733" cy="2585155"/>
          </a:xfrm>
          <a:prstGeom prst="rect">
            <a:avLst/>
          </a:prstGeom>
        </p:spPr>
      </p:pic>
      <p:pic>
        <p:nvPicPr>
          <p:cNvPr id="23" name="Picture 22" descr="Screen shot 2012-02-19 at 1.33.13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90112"/>
            <a:ext cx="1448641" cy="4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25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aon_suns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4712"/>
          <a:stretch/>
        </p:blipFill>
        <p:spPr>
          <a:xfrm>
            <a:off x="-660400" y="-330200"/>
            <a:ext cx="9804400" cy="718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858" y="3340099"/>
            <a:ext cx="83312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Future Plans: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Planning </a:t>
            </a:r>
            <a:r>
              <a:rPr lang="en-US" sz="2400" b="1" dirty="0" smtClean="0">
                <a:solidFill>
                  <a:schemeClr val="bg1"/>
                </a:solidFill>
              </a:rPr>
              <a:t>is underway for the 2014-2015 </a:t>
            </a:r>
            <a:r>
              <a:rPr lang="en-US" sz="2400" b="1" dirty="0" smtClean="0">
                <a:solidFill>
                  <a:schemeClr val="bg1"/>
                </a:solidFill>
              </a:rPr>
              <a:t>Antarctic field season with </a:t>
            </a:r>
            <a:r>
              <a:rPr lang="en-US" sz="2400" b="1" dirty="0" smtClean="0">
                <a:solidFill>
                  <a:schemeClr val="bg1"/>
                </a:solidFill>
              </a:rPr>
              <a:t>at </a:t>
            </a:r>
            <a:r>
              <a:rPr lang="en-US" sz="2400" b="1" dirty="0" smtClean="0">
                <a:solidFill>
                  <a:schemeClr val="bg1"/>
                </a:solidFill>
              </a:rPr>
              <a:t>least </a:t>
            </a:r>
            <a:r>
              <a:rPr lang="en-US" sz="2400" b="1" dirty="0" smtClean="0">
                <a:solidFill>
                  <a:schemeClr val="bg1"/>
                </a:solidFill>
              </a:rPr>
              <a:t>2 gliders </a:t>
            </a:r>
            <a:r>
              <a:rPr lang="en-US" sz="2400" b="1" dirty="0" smtClean="0">
                <a:solidFill>
                  <a:schemeClr val="bg1"/>
                </a:solidFill>
              </a:rPr>
              <a:t>to be deployed.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HF Radar proposal submitted for 2015 start.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Global Glider capability meetings planned for 2014.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7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99"/>
                </a:solidFill>
                <a:latin typeface="Calibri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MID-ATLANTIC  REGIONAL  DRIVERS</a:t>
            </a:r>
          </a:p>
        </p:txBody>
      </p:sp>
      <p:pic>
        <p:nvPicPr>
          <p:cNvPr id="43010" name="Picture 26" descr="Screen shot 2011-05-10 at 4.48.0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657225"/>
            <a:ext cx="3648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433638" y="2970213"/>
            <a:ext cx="1320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Ocean Circulation</a:t>
            </a:r>
          </a:p>
        </p:txBody>
      </p:sp>
      <p:pic>
        <p:nvPicPr>
          <p:cNvPr id="43012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559857"/>
            <a:ext cx="2438400" cy="1839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787900" y="1963738"/>
            <a:ext cx="162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Tropical Storms</a:t>
            </a:r>
          </a:p>
        </p:txBody>
      </p:sp>
      <p:pic>
        <p:nvPicPr>
          <p:cNvPr id="43014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2478088"/>
            <a:ext cx="2438400" cy="1547812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pic>
        <p:nvPicPr>
          <p:cNvPr id="43015" name="Picture 31" descr="Screen shot 2011-07-26 at 2.54.3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275" y="4025900"/>
            <a:ext cx="3276600" cy="207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025900"/>
            <a:ext cx="3200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3" descr="Screen shot 2011-05-10 at 4.50.59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641350"/>
            <a:ext cx="23447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799263" y="2733675"/>
            <a:ext cx="2209800" cy="2921000"/>
            <a:chOff x="2971800" y="347663"/>
            <a:chExt cx="3657600" cy="4757737"/>
          </a:xfrm>
        </p:grpSpPr>
        <p:pic>
          <p:nvPicPr>
            <p:cNvPr id="43024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5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6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2051050" y="3983038"/>
            <a:ext cx="1276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Population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500" y="40417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Ports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81575" y="3557588"/>
            <a:ext cx="1404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white"/>
                </a:solidFill>
                <a:latin typeface="Calibri"/>
                <a:ea typeface="ＭＳ Ｐゴシック" charset="-128"/>
                <a:cs typeface="ＭＳ Ｐゴシック" charset="-128"/>
              </a:rPr>
              <a:t>Northeasters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5788" y="2293938"/>
            <a:ext cx="183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Climate 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3075" y="2970213"/>
            <a:ext cx="973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Critical Habitat</a:t>
            </a:r>
          </a:p>
        </p:txBody>
      </p:sp>
    </p:spTree>
    <p:extLst>
      <p:ext uri="{BB962C8B-B14F-4D97-AF65-F5344CB8AC3E}">
        <p14:creationId xmlns:p14="http://schemas.microsoft.com/office/powerpoint/2010/main" val="64470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5"/>
          <p:cNvSpPr txBox="1">
            <a:spLocks noChangeArrowheads="1"/>
          </p:cNvSpPr>
          <p:nvPr/>
        </p:nvSpPr>
        <p:spPr bwMode="auto">
          <a:xfrm>
            <a:off x="0" y="381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MARACOOS REGIONAL THEMES</a:t>
            </a:r>
          </a:p>
        </p:txBody>
      </p:sp>
      <p:pic>
        <p:nvPicPr>
          <p:cNvPr id="52226" name="Picture 8" descr="Screen shot 2010-11-12 at 4.44.5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823913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524778"/>
            <a:ext cx="3862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2) Ecosystem Decision Support - Fisheries</a:t>
            </a:r>
          </a:p>
        </p:txBody>
      </p:sp>
      <p:pic>
        <p:nvPicPr>
          <p:cNvPr id="52228" name="Picture 7" descr="Screen shot 2011-02-14 at 9.58.3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3878791"/>
            <a:ext cx="32686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9" descr="05040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363" y="906461"/>
            <a:ext cx="1745720" cy="25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 descr="0504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667" y="931333"/>
            <a:ext cx="2455333" cy="24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53367" y="3835931"/>
            <a:ext cx="3045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4) Coastal Inundation - Flooding</a:t>
            </a:r>
          </a:p>
        </p:txBody>
      </p:sp>
      <p:pic>
        <p:nvPicPr>
          <p:cNvPr id="52232" name="Picture 12" descr="Screen shot 2011-02-14 at 10.29.08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855" y="4128430"/>
            <a:ext cx="3219978" cy="196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6564843" y="3456517"/>
            <a:ext cx="2462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5) Energy – Offshore Wind</a:t>
            </a:r>
          </a:p>
        </p:txBody>
      </p:sp>
      <p:pic>
        <p:nvPicPr>
          <p:cNvPr id="52234" name="Picture 14" descr="Areas-Under-Consideration-for-Wind-Energy-Areas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792" y="3736446"/>
            <a:ext cx="203729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75166" y="477305"/>
            <a:ext cx="3454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1) Maritime Operations – Safety at Sea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093633" y="561970"/>
            <a:ext cx="4956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3) Water Quality – a) Floatables,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Hypoxia,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Nutrients</a:t>
            </a:r>
          </a:p>
        </p:txBody>
      </p:sp>
    </p:spTree>
    <p:extLst>
      <p:ext uri="{BB962C8B-B14F-4D97-AF65-F5344CB8AC3E}">
        <p14:creationId xmlns:p14="http://schemas.microsoft.com/office/powerpoint/2010/main" val="1260932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264525" cy="6134098"/>
            <a:chOff x="533400" y="457200"/>
            <a:chExt cx="8264525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130925" y="269875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To seek, discover &amp; apply </a:t>
              </a:r>
              <a:b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</a:b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new knowledge &amp; understanding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of our coastal ocean</a:t>
              </a: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Satellites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HF-Radar</a:t>
              </a: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Ocean Forecast Ensemble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Weather  Stations</a:t>
              </a: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Population Density</a:t>
              </a: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Gliders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Drifters</a:t>
              </a: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81206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2011-03-01_12-09-01_7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26334"/>
          <a:stretch>
            <a:fillRect/>
          </a:stretch>
        </p:blipFill>
        <p:spPr bwMode="auto">
          <a:xfrm>
            <a:off x="7461250" y="4430713"/>
            <a:ext cx="1682750" cy="1563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5138" y="952500"/>
            <a:ext cx="2087562" cy="148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8" name="Picture 4" descr="Installed X-Band d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90563"/>
            <a:ext cx="1808163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9138" y="4389438"/>
            <a:ext cx="1600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2" name="Picture 8" descr="http://marine.rutgers.edu/mrs/sat_data/images_rucool/Jen_L-BandDi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4138" y="2611438"/>
            <a:ext cx="1520825" cy="157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4" name="Picture 10" descr="http://marine.rutgers.edu/mrs/sat_data/images_rucool/XBand_SatelliteDish_brigh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25" y="2552700"/>
            <a:ext cx="1762125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grpSp>
        <p:nvGrpSpPr>
          <p:cNvPr id="21511" name="Group 12"/>
          <p:cNvGrpSpPr>
            <a:grpSpLocks/>
          </p:cNvGrpSpPr>
          <p:nvPr/>
        </p:nvGrpSpPr>
        <p:grpSpPr bwMode="auto">
          <a:xfrm>
            <a:off x="457200" y="1447800"/>
            <a:ext cx="3200400" cy="4189413"/>
            <a:chOff x="533400" y="1295400"/>
            <a:chExt cx="3200400" cy="4188941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400" y="1295400"/>
              <a:ext cx="3200400" cy="4188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87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1524000" y="342876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676400" y="3276377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43000" y="3733525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" y="3885908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048000" y="182874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Real-Time Satellite Ground Stations in the Northeast U.S.</a:t>
            </a:r>
          </a:p>
        </p:txBody>
      </p:sp>
      <p:cxnSp>
        <p:nvCxnSpPr>
          <p:cNvPr id="16" name="Straight Connector 15"/>
          <p:cNvCxnSpPr>
            <a:stCxn id="10" idx="5"/>
          </p:cNvCxnSpPr>
          <p:nvPr/>
        </p:nvCxnSpPr>
        <p:spPr>
          <a:xfrm>
            <a:off x="1196975" y="4016375"/>
            <a:ext cx="4576763" cy="385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4" name="Picture 2" descr="http://sd-www.jhuapl.edu/fermi/avhrr/geometry/dish_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8998" r="22952" b="10014"/>
          <a:stretch>
            <a:fillRect/>
          </a:stretch>
        </p:blipFill>
        <p:spPr bwMode="auto">
          <a:xfrm>
            <a:off x="3886200" y="4554538"/>
            <a:ext cx="15240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stCxn id="8" idx="6"/>
            <a:endCxn id="6154" idx="1"/>
          </p:cNvCxnSpPr>
          <p:nvPr/>
        </p:nvCxnSpPr>
        <p:spPr>
          <a:xfrm flipV="1">
            <a:off x="1600200" y="3381375"/>
            <a:ext cx="3082925" cy="276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6"/>
            <a:endCxn id="6146" idx="1"/>
          </p:cNvCxnSpPr>
          <p:nvPr/>
        </p:nvCxnSpPr>
        <p:spPr>
          <a:xfrm flipV="1">
            <a:off x="1752600" y="1695450"/>
            <a:ext cx="5062538" cy="1809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7"/>
            <a:endCxn id="6148" idx="1"/>
          </p:cNvCxnSpPr>
          <p:nvPr/>
        </p:nvCxnSpPr>
        <p:spPr>
          <a:xfrm flipV="1">
            <a:off x="3101975" y="1300163"/>
            <a:ext cx="936625" cy="703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1" idx="5"/>
            <a:endCxn id="21514" idx="1"/>
          </p:cNvCxnSpPr>
          <p:nvPr/>
        </p:nvCxnSpPr>
        <p:spPr>
          <a:xfrm>
            <a:off x="968375" y="4168775"/>
            <a:ext cx="2917825" cy="1193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Box 21"/>
          <p:cNvSpPr txBox="1">
            <a:spLocks noChangeArrowheads="1"/>
          </p:cNvSpPr>
          <p:nvPr/>
        </p:nvSpPr>
        <p:spPr bwMode="auto">
          <a:xfrm>
            <a:off x="6027738" y="3970338"/>
            <a:ext cx="762000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Rutgers</a:t>
            </a:r>
          </a:p>
        </p:txBody>
      </p:sp>
      <p:sp>
        <p:nvSpPr>
          <p:cNvPr id="21520" name="TextBox 26"/>
          <p:cNvSpPr txBox="1">
            <a:spLocks noChangeArrowheads="1"/>
          </p:cNvSpPr>
          <p:nvPr/>
        </p:nvSpPr>
        <p:spPr bwMode="auto">
          <a:xfrm>
            <a:off x="4165600" y="5910263"/>
            <a:ext cx="1303338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Johns Hopkins</a:t>
            </a:r>
          </a:p>
        </p:txBody>
      </p:sp>
      <p:sp>
        <p:nvSpPr>
          <p:cNvPr id="21521" name="TextBox 27"/>
          <p:cNvSpPr txBox="1">
            <a:spLocks noChangeArrowheads="1"/>
          </p:cNvSpPr>
          <p:nvPr/>
        </p:nvSpPr>
        <p:spPr bwMode="auto">
          <a:xfrm>
            <a:off x="6934200" y="5757863"/>
            <a:ext cx="1125538" cy="236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U. Delaware</a:t>
            </a:r>
          </a:p>
        </p:txBody>
      </p:sp>
      <p:sp>
        <p:nvSpPr>
          <p:cNvPr id="21522" name="TextBox 28"/>
          <p:cNvSpPr txBox="1">
            <a:spLocks noChangeArrowheads="1"/>
          </p:cNvSpPr>
          <p:nvPr/>
        </p:nvSpPr>
        <p:spPr bwMode="auto">
          <a:xfrm>
            <a:off x="7035800" y="2116138"/>
            <a:ext cx="1633538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City College of N.Y.</a:t>
            </a:r>
          </a:p>
        </p:txBody>
      </p:sp>
      <p:sp>
        <p:nvSpPr>
          <p:cNvPr id="21523" name="TextBox 29"/>
          <p:cNvSpPr txBox="1">
            <a:spLocks noChangeArrowheads="1"/>
          </p:cNvSpPr>
          <p:nvPr/>
        </p:nvSpPr>
        <p:spPr bwMode="auto">
          <a:xfrm>
            <a:off x="5003800" y="1693863"/>
            <a:ext cx="855663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U. Maine</a:t>
            </a:r>
          </a:p>
        </p:txBody>
      </p:sp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388938" y="642938"/>
            <a:ext cx="3276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</a:rPr>
              <a:t>Satellites: NPP, Terra, Aqua, NOAA Polar Orbiters, Metop &amp; GOES </a:t>
            </a:r>
          </a:p>
        </p:txBody>
      </p:sp>
    </p:spTree>
    <p:extLst>
      <p:ext uri="{BB962C8B-B14F-4D97-AF65-F5344CB8AC3E}">
        <p14:creationId xmlns:p14="http://schemas.microsoft.com/office/powerpoint/2010/main" val="299496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/>
              <a:t>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16 Long-Range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8 Medium-Range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srgbClr val="00FF00"/>
                </a:solidFill>
              </a:rPr>
              <a:t>17</a:t>
            </a:r>
            <a:r>
              <a:rPr lang="en-US" sz="1800" b="1" dirty="0">
                <a:solidFill>
                  <a:srgbClr val="00FF00"/>
                </a:solidFill>
              </a:rPr>
              <a:t> Short-Range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41 </a:t>
            </a:r>
            <a:r>
              <a:rPr lang="en-US" sz="1800" b="1" dirty="0" smtClean="0">
                <a:solidFill>
                  <a:prstClr val="white"/>
                </a:solidFill>
              </a:rPr>
              <a:t>Total (Pre-Sandy)</a:t>
            </a:r>
            <a:endParaRPr lang="en-US" sz="1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7639050" y="973138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123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200" b="1" dirty="0" smtClean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Mid-Atlantic Bight Glider </a:t>
            </a:r>
            <a:r>
              <a:rPr lang="en-US" sz="42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Network</a:t>
            </a:r>
          </a:p>
        </p:txBody>
      </p:sp>
      <p:pic>
        <p:nvPicPr>
          <p:cNvPr id="23555" name="Picture 5" descr="marcoos_glider_sst_ch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562"/>
          <a:stretch>
            <a:fillRect/>
          </a:stretch>
        </p:blipFill>
        <p:spPr bwMode="auto">
          <a:xfrm>
            <a:off x="347663" y="2497138"/>
            <a:ext cx="39385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63" y="2411413"/>
            <a:ext cx="2219326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Satellite Ocean 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322638"/>
            <a:ext cx="1416050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Satellite SST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763" y="4125913"/>
            <a:ext cx="1201738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Subsurface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Glider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Data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332038" y="733425"/>
            <a:ext cx="3883025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2" descr="SideBySideGlider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44538"/>
            <a:ext cx="1795463" cy="1511300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6438900" y="677863"/>
            <a:ext cx="2519363" cy="16144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4" name="TextBox 1"/>
          <p:cNvSpPr txBox="1">
            <a:spLocks noChangeArrowheads="1"/>
          </p:cNvSpPr>
          <p:nvPr/>
        </p:nvSpPr>
        <p:spPr bwMode="auto">
          <a:xfrm>
            <a:off x="322263" y="744538"/>
            <a:ext cx="127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RU01</a:t>
            </a:r>
          </a:p>
        </p:txBody>
      </p:sp>
      <p:sp>
        <p:nvSpPr>
          <p:cNvPr id="23565" name="TextBox 19"/>
          <p:cNvSpPr txBox="1">
            <a:spLocks noChangeArrowheads="1"/>
          </p:cNvSpPr>
          <p:nvPr/>
        </p:nvSpPr>
        <p:spPr bwMode="auto">
          <a:xfrm>
            <a:off x="25908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RU15</a:t>
            </a:r>
          </a:p>
        </p:txBody>
      </p:sp>
      <p:sp>
        <p:nvSpPr>
          <p:cNvPr id="23566" name="TextBox 20"/>
          <p:cNvSpPr txBox="1">
            <a:spLocks noChangeArrowheads="1"/>
          </p:cNvSpPr>
          <p:nvPr/>
        </p:nvSpPr>
        <p:spPr bwMode="auto">
          <a:xfrm>
            <a:off x="67564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RU29</a:t>
            </a:r>
          </a:p>
        </p:txBody>
      </p:sp>
      <p:sp>
        <p:nvSpPr>
          <p:cNvPr id="23567" name="TextBox 2"/>
          <p:cNvSpPr txBox="1">
            <a:spLocks noChangeArrowheads="1"/>
          </p:cNvSpPr>
          <p:nvPr/>
        </p:nvSpPr>
        <p:spPr bwMode="auto">
          <a:xfrm>
            <a:off x="120155" y="5791200"/>
            <a:ext cx="4604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Industry Partner: Teledyne Webb Researc</a:t>
            </a:r>
            <a:r>
              <a:rPr lang="en-US" sz="2000" dirty="0">
                <a:solidFill>
                  <a:prstClr val="black"/>
                </a:solidFill>
              </a:rPr>
              <a:t>h</a:t>
            </a: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5429250"/>
            <a:ext cx="2959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1625" y="1889125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8500" y="1920875"/>
            <a:ext cx="180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G1-Ruggedized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13750" y="1936750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G2</a:t>
            </a:r>
          </a:p>
        </p:txBody>
      </p:sp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7"/>
          <a:srcRect l="10814" t="5260" r="12453" b="-1753"/>
          <a:stretch>
            <a:fillRect/>
          </a:stretch>
        </p:blipFill>
        <p:spPr bwMode="auto">
          <a:xfrm>
            <a:off x="4921251" y="5361969"/>
            <a:ext cx="1143000" cy="104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rucool_global_map_black_axi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58" y="2490381"/>
            <a:ext cx="4849426" cy="265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844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34" y="838200"/>
            <a:ext cx="316230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1"/>
          <p:cNvGrpSpPr/>
          <p:nvPr/>
        </p:nvGrpSpPr>
        <p:grpSpPr>
          <a:xfrm>
            <a:off x="5079999" y="3505201"/>
            <a:ext cx="3175000" cy="2581275"/>
            <a:chOff x="5334000" y="838200"/>
            <a:chExt cx="3175000" cy="2581275"/>
          </a:xfrm>
        </p:grpSpPr>
        <p:pic>
          <p:nvPicPr>
            <p:cNvPr id="58370" name="Picture 1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838200"/>
              <a:ext cx="3175000" cy="258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2" name="Rectangle 9"/>
            <p:cNvSpPr>
              <a:spLocks noChangeArrowheads="1"/>
            </p:cNvSpPr>
            <p:nvPr/>
          </p:nvSpPr>
          <p:spPr bwMode="auto">
            <a:xfrm>
              <a:off x="6189663" y="2860675"/>
              <a:ext cx="229235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>
                  <a:solidFill>
                    <a:prstClr val="white"/>
                  </a:solidFill>
                  <a:latin typeface="Times New Roman" charset="0"/>
                </a:rPr>
                <a:t>4) HOPS</a:t>
              </a:r>
            </a:p>
            <a:p>
              <a:pPr algn="r"/>
              <a:r>
                <a:rPr lang="en-US" sz="1400" dirty="0">
                  <a:solidFill>
                    <a:prstClr val="white"/>
                  </a:solidFill>
                  <a:latin typeface="Times New Roman" charset="0"/>
                </a:rPr>
                <a:t>U. Massachusetts, Dartmouth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918633" y="3518430"/>
            <a:ext cx="3187700" cy="2606675"/>
            <a:chOff x="596900" y="3560763"/>
            <a:chExt cx="3187700" cy="2606675"/>
          </a:xfrm>
        </p:grpSpPr>
        <p:pic>
          <p:nvPicPr>
            <p:cNvPr id="58373" name="Picture 1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00" y="3560763"/>
              <a:ext cx="3187700" cy="2606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8374" name="Rectangle 11"/>
            <p:cNvSpPr>
              <a:spLocks noChangeArrowheads="1"/>
            </p:cNvSpPr>
            <p:nvPr/>
          </p:nvSpPr>
          <p:spPr bwMode="auto">
            <a:xfrm>
              <a:off x="2247900" y="5588000"/>
              <a:ext cx="153352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>
                  <a:solidFill>
                    <a:prstClr val="white"/>
                  </a:solidFill>
                  <a:latin typeface="Times New Roman" charset="0"/>
                </a:rPr>
                <a:t>3) ROMS </a:t>
              </a:r>
            </a:p>
            <a:p>
              <a:pPr algn="r"/>
              <a:r>
                <a:rPr lang="en-US" sz="1400" dirty="0">
                  <a:solidFill>
                    <a:prstClr val="white"/>
                  </a:solidFill>
                  <a:latin typeface="Times New Roman" charset="0"/>
                </a:rPr>
                <a:t>Rutgers University</a:t>
              </a:r>
            </a:p>
          </p:txBody>
        </p:sp>
      </p:grpSp>
      <p:sp>
        <p:nvSpPr>
          <p:cNvPr id="58376" name="Rectangle 14"/>
          <p:cNvSpPr>
            <a:spLocks noChangeArrowheads="1"/>
          </p:cNvSpPr>
          <p:nvPr/>
        </p:nvSpPr>
        <p:spPr bwMode="auto">
          <a:xfrm>
            <a:off x="2769252" y="2824692"/>
            <a:ext cx="12778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>
                <a:solidFill>
                  <a:prstClr val="white"/>
                </a:solidFill>
                <a:latin typeface="Times New Roman" charset="0"/>
              </a:rPr>
              <a:t>1) STPS</a:t>
            </a:r>
          </a:p>
          <a:p>
            <a:pPr algn="r"/>
            <a:r>
              <a:rPr lang="en-US" sz="1400" dirty="0">
                <a:solidFill>
                  <a:prstClr val="white"/>
                </a:solidFill>
                <a:latin typeface="Times New Roman" charset="0"/>
              </a:rPr>
              <a:t>U. Connecticut</a:t>
            </a:r>
          </a:p>
        </p:txBody>
      </p:sp>
      <p:grpSp>
        <p:nvGrpSpPr>
          <p:cNvPr id="4" name="Group 12"/>
          <p:cNvGrpSpPr/>
          <p:nvPr/>
        </p:nvGrpSpPr>
        <p:grpSpPr>
          <a:xfrm>
            <a:off x="5088466" y="875242"/>
            <a:ext cx="3175000" cy="2573338"/>
            <a:chOff x="5274733" y="3559175"/>
            <a:chExt cx="3175000" cy="2573338"/>
          </a:xfrm>
        </p:grpSpPr>
        <p:pic>
          <p:nvPicPr>
            <p:cNvPr id="58375" name="Picture 1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733" y="3559175"/>
              <a:ext cx="3175000" cy="257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7" name="Rectangle 15"/>
            <p:cNvSpPr>
              <a:spLocks noChangeArrowheads="1"/>
            </p:cNvSpPr>
            <p:nvPr/>
          </p:nvSpPr>
          <p:spPr bwMode="auto">
            <a:xfrm>
              <a:off x="5981700" y="5572125"/>
              <a:ext cx="245110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>
                  <a:solidFill>
                    <a:prstClr val="white"/>
                  </a:solidFill>
                  <a:latin typeface="Times New Roman" charset="0"/>
                </a:rPr>
                <a:t>2) NYHOPS</a:t>
              </a:r>
            </a:p>
            <a:p>
              <a:pPr algn="r"/>
              <a:r>
                <a:rPr lang="en-US" sz="1400" dirty="0">
                  <a:solidFill>
                    <a:prstClr val="white"/>
                  </a:solidFill>
                  <a:latin typeface="Times New Roman" charset="0"/>
                </a:rPr>
                <a:t>Stevens Institute of Technology</a:t>
              </a: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0" y="101600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  <a:ea typeface="ＭＳ Ｐゴシック" charset="0"/>
                <a:cs typeface="Geneva" pitchFamily="-65" charset="-128"/>
              </a:rPr>
              <a:t>Improved Predictive Modeling and Data Assimilation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4458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22727</TotalTime>
  <Words>938</Words>
  <Application>Microsoft Macintosh PowerPoint</Application>
  <PresentationFormat>On-screen Show (4:3)</PresentationFormat>
  <Paragraphs>238</Paragraphs>
  <Slides>27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Korea &amp; United States  HF Radar Collaboration</vt:lpstr>
      <vt:lpstr>PowerPoint Presentation</vt:lpstr>
      <vt:lpstr>PowerPoint Presentation</vt:lpstr>
      <vt:lpstr>Korea &amp; United States  HF Radar Collaboration</vt:lpstr>
      <vt:lpstr>Korea &amp; United States  HF Radar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505</cp:revision>
  <dcterms:created xsi:type="dcterms:W3CDTF">2012-08-30T18:39:33Z</dcterms:created>
  <dcterms:modified xsi:type="dcterms:W3CDTF">2014-02-27T03:52:36Z</dcterms:modified>
</cp:coreProperties>
</file>