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815" r:id="rId2"/>
    <p:sldId id="840" r:id="rId3"/>
    <p:sldId id="843" r:id="rId4"/>
    <p:sldId id="842" r:id="rId5"/>
    <p:sldId id="851" r:id="rId6"/>
    <p:sldId id="858" r:id="rId7"/>
    <p:sldId id="857" r:id="rId8"/>
    <p:sldId id="855" r:id="rId9"/>
    <p:sldId id="856" r:id="rId10"/>
    <p:sldId id="852" r:id="rId11"/>
    <p:sldId id="853" r:id="rId12"/>
    <p:sldId id="854" r:id="rId13"/>
    <p:sldId id="859" r:id="rId1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cott Glenn" initials="SG" lastIdx="0" clrIdx="0"/>
  <p:cmAuthor id="1" name="Scott Glenn" initials="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0000"/>
    <a:srgbClr val="615200"/>
    <a:srgbClr val="0C214F"/>
    <a:srgbClr val="95B9C6"/>
    <a:srgbClr val="C68939"/>
    <a:srgbClr val="FBF063"/>
    <a:srgbClr val="00FF99"/>
    <a:srgbClr val="66FF33"/>
    <a:srgbClr val="66FF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807" autoAdjust="0"/>
    <p:restoredTop sz="99810" autoAdjust="0"/>
  </p:normalViewPr>
  <p:slideViewPr>
    <p:cSldViewPr snapToGrid="0">
      <p:cViewPr>
        <p:scale>
          <a:sx n="75" d="100"/>
          <a:sy n="75" d="100"/>
        </p:scale>
        <p:origin x="-720" y="-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commentAuthors" Target="commentAuthors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Geneva" charset="0"/>
                <a:cs typeface="Geneva" charset="0"/>
              </a:defRPr>
            </a:lvl1pPr>
          </a:lstStyle>
          <a:p>
            <a:fld id="{45018390-19C9-164D-906B-1E144A3135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782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32E8C4-0C84-0C46-AB0F-B6EBFE0923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438F18-5A63-224E-AD7E-467AEAFD65F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F489F5-04F0-AC44-9759-F1C3F9FE2E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BE226E-BC82-AC40-8940-A3C7164B25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FF04EC-5A88-054B-B33C-03AD3E1063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640B0F-B557-F046-96CA-45728E15BB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C4ECB9-17C3-294B-B225-B29E73C27FD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5C1809-BEFF-894C-80A0-B6A59719E3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73AC39-1037-E846-9DB2-FFFA980FAFD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BD1183-992B-DD4D-8E33-0769BBEC21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CB9E21-149D-0744-88A3-31B8BADB1A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ea typeface="Geneva" charset="0"/>
                <a:cs typeface="Geneva" charset="0"/>
              </a:defRPr>
            </a:lvl1pPr>
          </a:lstStyle>
          <a:p>
            <a:fld id="{3E5036DC-8C7F-E74A-943A-98D39A208BFB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1" name="Picture 3" descr="banner_ioos_1024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2" descr="IOOS_white.gif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Geneva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Geneva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Geneva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Geneva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png"/><Relationship Id="rId5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jpg"/><Relationship Id="rId9" Type="http://schemas.openxmlformats.org/officeDocument/2006/relationships/image" Target="../media/image56.png"/><Relationship Id="rId10" Type="http://schemas.openxmlformats.org/officeDocument/2006/relationships/image" Target="../media/image57.gif"/><Relationship Id="rId11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5.gif"/><Relationship Id="rId5" Type="http://schemas.openxmlformats.org/officeDocument/2006/relationships/image" Target="../media/image4.png"/><Relationship Id="rId6" Type="http://schemas.openxmlformats.org/officeDocument/2006/relationships/image" Target="../media/image61.png"/><Relationship Id="rId7" Type="http://schemas.openxmlformats.org/officeDocument/2006/relationships/image" Target="../media/image62.jpeg"/><Relationship Id="rId8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4.png"/><Relationship Id="rId6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8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png"/><Relationship Id="rId1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5" Type="http://schemas.openxmlformats.org/officeDocument/2006/relationships/hyperlink" Target="http://epe.marine.rutgers.edu/r3ui/llb_view_hurricane.php" TargetMode="External"/><Relationship Id="rId6" Type="http://schemas.openxmlformats.org/officeDocument/2006/relationships/image" Target="../media/image28.png"/><Relationship Id="rId7" Type="http://schemas.openxmlformats.org/officeDocument/2006/relationships/image" Target="../media/image29.jpe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jpe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GliderImag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1799" y="-42333"/>
            <a:ext cx="9155799" cy="6248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" y="3581400"/>
            <a:ext cx="4724400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Scott Glenn,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Oscar Schofield &amp;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Josh </a:t>
            </a:r>
            <a:r>
              <a:rPr lang="en-US" sz="2400" dirty="0" err="1" smtClean="0">
                <a:solidFill>
                  <a:schemeClr val="bg1"/>
                </a:solidFill>
              </a:rPr>
              <a:t>Kohut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800" dirty="0" smtClean="0">
                <a:solidFill>
                  <a:schemeClr val="bg1"/>
                </a:solidFill>
              </a:rPr>
              <a:t> </a:t>
            </a:r>
            <a:r>
              <a:rPr lang="en-US" sz="2400" i="1" dirty="0" smtClean="0">
                <a:solidFill>
                  <a:schemeClr val="bg1"/>
                </a:solidFill>
              </a:rPr>
              <a:t>Rutgers University</a:t>
            </a:r>
          </a:p>
          <a:p>
            <a:endParaRPr lang="en-US" sz="2400" i="1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Dr. </a:t>
            </a:r>
            <a:r>
              <a:rPr lang="en-US" sz="2400" dirty="0" err="1" smtClean="0">
                <a:solidFill>
                  <a:schemeClr val="bg1"/>
                </a:solidFill>
              </a:rPr>
              <a:t>Sik</a:t>
            </a:r>
            <a:r>
              <a:rPr lang="en-US" sz="2400" dirty="0" smtClean="0">
                <a:solidFill>
                  <a:schemeClr val="bg1"/>
                </a:solidFill>
              </a:rPr>
              <a:t> Huh</a:t>
            </a:r>
          </a:p>
          <a:p>
            <a:r>
              <a:rPr lang="en-US" sz="2400" i="1" dirty="0" smtClean="0">
                <a:solidFill>
                  <a:schemeClr val="bg1"/>
                </a:solidFill>
              </a:rPr>
              <a:t>KIOST-NOAA Lab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71601" y="152400"/>
            <a:ext cx="77724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The Challenger Glider Mission:</a:t>
            </a:r>
            <a:endParaRPr lang="en-US" sz="3600" b="1" i="1" dirty="0" smtClean="0"/>
          </a:p>
          <a:p>
            <a:pPr algn="ctr"/>
            <a:endParaRPr lang="en-US" sz="1200" b="1" i="1" dirty="0" smtClean="0"/>
          </a:p>
          <a:p>
            <a:pPr algn="ctr"/>
            <a:r>
              <a:rPr lang="en-US" sz="3200" b="1" dirty="0" smtClean="0"/>
              <a:t>Enhancing Korea’s Global Autonomous Underwater Glider Fleet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680202" y="5791200"/>
            <a:ext cx="2463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NOAA-MOF JPA 2014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 descr="NOA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4343400"/>
            <a:ext cx="707390" cy="707390"/>
          </a:xfrm>
          <a:prstGeom prst="rect">
            <a:avLst/>
          </a:prstGeom>
        </p:spPr>
      </p:pic>
      <p:pic>
        <p:nvPicPr>
          <p:cNvPr id="13" name="Picture 12" descr="log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5105400"/>
            <a:ext cx="1202267" cy="66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69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2-02-20 at 11.20.5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81" y="35328"/>
            <a:ext cx="4583960" cy="8935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928851"/>
            <a:ext cx="481404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Companion Course at </a:t>
            </a:r>
          </a:p>
          <a:p>
            <a:r>
              <a:rPr lang="en-US" b="1" dirty="0" err="1" smtClean="0"/>
              <a:t>Plataforma</a:t>
            </a:r>
            <a:r>
              <a:rPr lang="en-US" b="1" dirty="0" smtClean="0"/>
              <a:t> </a:t>
            </a:r>
            <a:r>
              <a:rPr lang="en-US" b="1" dirty="0" err="1" smtClean="0"/>
              <a:t>Oceanica</a:t>
            </a:r>
            <a:r>
              <a:rPr lang="en-US" b="1" dirty="0" smtClean="0"/>
              <a:t> de Canarias</a:t>
            </a:r>
          </a:p>
          <a:p>
            <a:endParaRPr lang="en-US" sz="800" dirty="0" smtClean="0"/>
          </a:p>
          <a:p>
            <a:pPr>
              <a:buFont typeface="Arial"/>
              <a:buChar char="•"/>
            </a:pPr>
            <a:r>
              <a:rPr lang="en-US" dirty="0" smtClean="0"/>
              <a:t> Shared Glider Missions – Iceland to Azores; Azores to Canaries; Canaries to Caribbean</a:t>
            </a:r>
          </a:p>
          <a:p>
            <a:pPr>
              <a:buFont typeface="Arial"/>
              <a:buChar char="•"/>
            </a:pPr>
            <a:r>
              <a:rPr lang="en-US" dirty="0" smtClean="0"/>
              <a:t> Skype Sessions between classes</a:t>
            </a:r>
          </a:p>
          <a:p>
            <a:pPr>
              <a:buFont typeface="Arial"/>
              <a:buChar char="•"/>
            </a:pPr>
            <a:r>
              <a:rPr lang="en-US" dirty="0" smtClean="0"/>
              <a:t> Two-way International Exchange programs</a:t>
            </a:r>
          </a:p>
          <a:p>
            <a:pPr>
              <a:buFont typeface="Arial"/>
              <a:buChar char="•"/>
            </a:pPr>
            <a:r>
              <a:rPr lang="en-US" dirty="0" smtClean="0"/>
              <a:t> Students Learn Science from their teachers</a:t>
            </a:r>
          </a:p>
          <a:p>
            <a:pPr>
              <a:buFont typeface="Arial"/>
              <a:buChar char="•"/>
            </a:pPr>
            <a:r>
              <a:rPr lang="en-US" dirty="0" smtClean="0"/>
              <a:t> Students Learn Culture from their peers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622142" y="261257"/>
            <a:ext cx="1181100" cy="2921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ngDurationFligh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8334" y="183443"/>
            <a:ext cx="4067162" cy="2868817"/>
          </a:xfrm>
          <a:prstGeom prst="rect">
            <a:avLst/>
          </a:prstGeom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1798" y="3530595"/>
            <a:ext cx="4578994" cy="2635267"/>
          </a:xfrm>
          <a:prstGeom prst="rect">
            <a:avLst/>
          </a:prstGeom>
          <a:noFill/>
          <a:ln>
            <a:noFill/>
          </a:ln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p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931" y="3571118"/>
            <a:ext cx="3914322" cy="2609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0948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10934" y="2184400"/>
            <a:ext cx="26981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Calibri"/>
              </a:rPr>
              <a:t>South African Coast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latin typeface="Calibri"/>
              </a:rPr>
              <a:t>2400 km</a:t>
            </a:r>
          </a:p>
        </p:txBody>
      </p:sp>
      <p:pic>
        <p:nvPicPr>
          <p:cNvPr id="2" name="Picture 1" descr="RU29-2014-02-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47" y="484286"/>
            <a:ext cx="9144000" cy="57325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/>
                <a:cs typeface="Calibri"/>
              </a:rPr>
              <a:t>Glider RU29: Launched from Cape Town 11 Jan 2013, flown &gt;8,125 km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5" name="Picture 4" descr="P1100090-Medi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4870" y="4787643"/>
            <a:ext cx="1810714" cy="13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G_0868-Medi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5302" y="3128133"/>
            <a:ext cx="1772751" cy="132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anner-home3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/>
          <a:stretch/>
        </p:blipFill>
        <p:spPr>
          <a:xfrm>
            <a:off x="0" y="3364959"/>
            <a:ext cx="1243888" cy="15889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6147" y="2764241"/>
            <a:ext cx="1269841" cy="7000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7763" y="778645"/>
            <a:ext cx="1975651" cy="1089215"/>
          </a:xfrm>
          <a:prstGeom prst="rect">
            <a:avLst/>
          </a:prstGeom>
        </p:spPr>
      </p:pic>
      <p:pic>
        <p:nvPicPr>
          <p:cNvPr id="13" name="Picture 12" descr="Unknown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7578" y="1619521"/>
            <a:ext cx="923061" cy="863380"/>
          </a:xfrm>
          <a:prstGeom prst="rect">
            <a:avLst/>
          </a:prstGeom>
        </p:spPr>
      </p:pic>
      <p:pic>
        <p:nvPicPr>
          <p:cNvPr id="14" name="Picture 13" descr="Screen Shot 2014-02-16 at 4.35.41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652" y="5408051"/>
            <a:ext cx="1349921" cy="791179"/>
          </a:xfrm>
          <a:prstGeom prst="rect">
            <a:avLst/>
          </a:prstGeom>
        </p:spPr>
      </p:pic>
      <p:pic>
        <p:nvPicPr>
          <p:cNvPr id="15" name="Picture 14" descr="ONR.gi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9870"/>
            <a:ext cx="1234403" cy="55453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936066"/>
            <a:ext cx="719667" cy="719667"/>
          </a:xfrm>
          <a:prstGeom prst="rect">
            <a:avLst/>
          </a:prstGeom>
          <a:noFill/>
          <a:ln>
            <a:noFill/>
          </a:ln>
          <a:effectLst>
            <a:outerShdw blurRad="127000" dist="76199" dir="5400000" algn="ctr" rotWithShape="0">
              <a:srgbClr val="0E1417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8967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9-20 at 5.03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9170"/>
            <a:ext cx="9144000" cy="667883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2147230" y="2941917"/>
            <a:ext cx="5427465" cy="904502"/>
          </a:xfrm>
          <a:custGeom>
            <a:avLst/>
            <a:gdLst>
              <a:gd name="connsiteX0" fmla="*/ 0 w 5427465"/>
              <a:gd name="connsiteY0" fmla="*/ 0 h 904502"/>
              <a:gd name="connsiteX1" fmla="*/ 438583 w 5427465"/>
              <a:gd name="connsiteY1" fmla="*/ 676093 h 904502"/>
              <a:gd name="connsiteX2" fmla="*/ 1891389 w 5427465"/>
              <a:gd name="connsiteY2" fmla="*/ 712638 h 904502"/>
              <a:gd name="connsiteX3" fmla="*/ 2256875 w 5427465"/>
              <a:gd name="connsiteY3" fmla="*/ 886229 h 904502"/>
              <a:gd name="connsiteX4" fmla="*/ 4431516 w 5427465"/>
              <a:gd name="connsiteY4" fmla="*/ 904502 h 904502"/>
              <a:gd name="connsiteX5" fmla="*/ 4723905 w 5427465"/>
              <a:gd name="connsiteY5" fmla="*/ 593865 h 904502"/>
              <a:gd name="connsiteX6" fmla="*/ 5189899 w 5427465"/>
              <a:gd name="connsiteY6" fmla="*/ 584729 h 904502"/>
              <a:gd name="connsiteX7" fmla="*/ 5427465 w 5427465"/>
              <a:gd name="connsiteY7" fmla="*/ 712638 h 904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27465" h="904502">
                <a:moveTo>
                  <a:pt x="0" y="0"/>
                </a:moveTo>
                <a:lnTo>
                  <a:pt x="438583" y="676093"/>
                </a:lnTo>
                <a:lnTo>
                  <a:pt x="1891389" y="712638"/>
                </a:lnTo>
                <a:lnTo>
                  <a:pt x="2256875" y="886229"/>
                </a:lnTo>
                <a:lnTo>
                  <a:pt x="4431516" y="904502"/>
                </a:lnTo>
                <a:lnTo>
                  <a:pt x="4723905" y="593865"/>
                </a:lnTo>
                <a:lnTo>
                  <a:pt x="5189899" y="584729"/>
                </a:lnTo>
                <a:lnTo>
                  <a:pt x="5427465" y="712638"/>
                </a:lnTo>
              </a:path>
            </a:pathLst>
          </a:custGeom>
          <a:ln w="57150" cmpd="sng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5098384" y="2494234"/>
            <a:ext cx="525458" cy="1352185"/>
          </a:xfrm>
          <a:custGeom>
            <a:avLst/>
            <a:gdLst>
              <a:gd name="connsiteX0" fmla="*/ 525458 w 525458"/>
              <a:gd name="connsiteY0" fmla="*/ 1352185 h 1352185"/>
              <a:gd name="connsiteX1" fmla="*/ 4641 w 525458"/>
              <a:gd name="connsiteY1" fmla="*/ 776593 h 1352185"/>
              <a:gd name="connsiteX2" fmla="*/ 278755 w 525458"/>
              <a:gd name="connsiteY2" fmla="*/ 0 h 1352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5458" h="1352185">
                <a:moveTo>
                  <a:pt x="525458" y="1352185"/>
                </a:moveTo>
                <a:cubicBezTo>
                  <a:pt x="285608" y="1177071"/>
                  <a:pt x="45758" y="1001957"/>
                  <a:pt x="4641" y="776593"/>
                </a:cubicBezTo>
                <a:cubicBezTo>
                  <a:pt x="-36476" y="551229"/>
                  <a:pt x="207181" y="118773"/>
                  <a:pt x="278755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655003" y="179170"/>
            <a:ext cx="1911876" cy="3648976"/>
          </a:xfrm>
          <a:custGeom>
            <a:avLst/>
            <a:gdLst>
              <a:gd name="connsiteX0" fmla="*/ 1911876 w 1911876"/>
              <a:gd name="connsiteY0" fmla="*/ 3709373 h 3709373"/>
              <a:gd name="connsiteX1" fmla="*/ 84446 w 1911876"/>
              <a:gd name="connsiteY1" fmla="*/ 2512506 h 3709373"/>
              <a:gd name="connsiteX2" fmla="*/ 440795 w 1911876"/>
              <a:gd name="connsiteY2" fmla="*/ 1142049 h 3709373"/>
              <a:gd name="connsiteX3" fmla="*/ 1646898 w 1911876"/>
              <a:gd name="connsiteY3" fmla="*/ 0 h 3709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1876" h="3709373">
                <a:moveTo>
                  <a:pt x="1911876" y="3709373"/>
                </a:moveTo>
                <a:cubicBezTo>
                  <a:pt x="1120751" y="3324883"/>
                  <a:pt x="329626" y="2940393"/>
                  <a:pt x="84446" y="2512506"/>
                </a:cubicBezTo>
                <a:cubicBezTo>
                  <a:pt x="-160734" y="2084619"/>
                  <a:pt x="180386" y="1560800"/>
                  <a:pt x="440795" y="1142049"/>
                </a:cubicBezTo>
                <a:cubicBezTo>
                  <a:pt x="701204" y="723298"/>
                  <a:pt x="1534207" y="147705"/>
                  <a:pt x="1646898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623842" y="3846419"/>
            <a:ext cx="1133006" cy="569162"/>
          </a:xfrm>
          <a:custGeom>
            <a:avLst/>
            <a:gdLst>
              <a:gd name="connsiteX0" fmla="*/ 0 w 1133006"/>
              <a:gd name="connsiteY0" fmla="*/ 0 h 569162"/>
              <a:gd name="connsiteX1" fmla="*/ 667012 w 1133006"/>
              <a:gd name="connsiteY1" fmla="*/ 529910 h 569162"/>
              <a:gd name="connsiteX2" fmla="*/ 1133006 w 1133006"/>
              <a:gd name="connsiteY2" fmla="*/ 529910 h 569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3006" h="569162">
                <a:moveTo>
                  <a:pt x="0" y="0"/>
                </a:moveTo>
                <a:cubicBezTo>
                  <a:pt x="239089" y="220796"/>
                  <a:pt x="478178" y="441592"/>
                  <a:pt x="667012" y="529910"/>
                </a:cubicBezTo>
                <a:cubicBezTo>
                  <a:pt x="855846" y="618228"/>
                  <a:pt x="1133006" y="529910"/>
                  <a:pt x="1133006" y="52991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5566879" y="3846419"/>
            <a:ext cx="1452806" cy="2640415"/>
          </a:xfrm>
          <a:custGeom>
            <a:avLst/>
            <a:gdLst>
              <a:gd name="connsiteX0" fmla="*/ 0 w 1452806"/>
              <a:gd name="connsiteY0" fmla="*/ 0 h 2640415"/>
              <a:gd name="connsiteX1" fmla="*/ 584777 w 1452806"/>
              <a:gd name="connsiteY1" fmla="*/ 2019141 h 2640415"/>
              <a:gd name="connsiteX2" fmla="*/ 1452806 w 1452806"/>
              <a:gd name="connsiteY2" fmla="*/ 2640415 h 2640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2806" h="2640415">
                <a:moveTo>
                  <a:pt x="0" y="0"/>
                </a:moveTo>
                <a:cubicBezTo>
                  <a:pt x="171321" y="789536"/>
                  <a:pt x="342643" y="1579072"/>
                  <a:pt x="584777" y="2019141"/>
                </a:cubicBezTo>
                <a:cubicBezTo>
                  <a:pt x="826911" y="2459210"/>
                  <a:pt x="1318795" y="2584074"/>
                  <a:pt x="1452806" y="264041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871421" y="3494010"/>
            <a:ext cx="2695458" cy="556005"/>
          </a:xfrm>
          <a:custGeom>
            <a:avLst/>
            <a:gdLst>
              <a:gd name="connsiteX0" fmla="*/ 0 w 2695458"/>
              <a:gd name="connsiteY0" fmla="*/ 0 h 556005"/>
              <a:gd name="connsiteX1" fmla="*/ 1635549 w 2695458"/>
              <a:gd name="connsiteY1" fmla="*/ 548183 h 556005"/>
              <a:gd name="connsiteX2" fmla="*/ 2695458 w 2695458"/>
              <a:gd name="connsiteY2" fmla="*/ 338046 h 556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95458" h="556005">
                <a:moveTo>
                  <a:pt x="0" y="0"/>
                </a:moveTo>
                <a:cubicBezTo>
                  <a:pt x="593153" y="245921"/>
                  <a:pt x="1186306" y="491842"/>
                  <a:pt x="1635549" y="548183"/>
                </a:cubicBezTo>
                <a:cubicBezTo>
                  <a:pt x="2084792" y="604524"/>
                  <a:pt x="2695458" y="338046"/>
                  <a:pt x="2695458" y="33804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350933" y="623961"/>
            <a:ext cx="3793067" cy="16312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Potential</a:t>
            </a:r>
            <a:r>
              <a:rPr lang="en-US" sz="2000" b="1" u="sng" dirty="0" smtClean="0"/>
              <a:t> Korean Glider Paths</a:t>
            </a:r>
            <a:endParaRPr lang="en-US" sz="2000" b="1" u="sng" dirty="0" smtClean="0"/>
          </a:p>
          <a:p>
            <a:r>
              <a:rPr lang="en-US" sz="2000" dirty="0" smtClean="0"/>
              <a:t>KNRV5000 Circumnavigation + 2015-2016 Glider </a:t>
            </a:r>
            <a:r>
              <a:rPr lang="en-US" sz="2000" dirty="0" smtClean="0"/>
              <a:t>Deployments</a:t>
            </a:r>
          </a:p>
          <a:p>
            <a:r>
              <a:rPr lang="en-US" sz="2000" dirty="0" smtClean="0"/>
              <a:t>(Proposed by Rutgers students in response to Dr. </a:t>
            </a:r>
            <a:r>
              <a:rPr lang="en-US" sz="2000" dirty="0" err="1" smtClean="0"/>
              <a:t>Sik</a:t>
            </a:r>
            <a:r>
              <a:rPr lang="en-US" sz="2000" dirty="0" smtClean="0"/>
              <a:t> Huh)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2767568" y="3222237"/>
            <a:ext cx="1351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Chuuk</a:t>
            </a:r>
            <a:r>
              <a:rPr lang="en-US" sz="1200" dirty="0" smtClean="0"/>
              <a:t>, Micronesia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078817" y="280664"/>
            <a:ext cx="9761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Arctic Ocean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5983843" y="6417054"/>
            <a:ext cx="825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Antarctica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6538278" y="4507549"/>
            <a:ext cx="8450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Lima, Peru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5286811" y="2217235"/>
            <a:ext cx="979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NOAA/PMEL</a:t>
            </a:r>
            <a:endParaRPr lang="en-US" sz="1200" dirty="0"/>
          </a:p>
        </p:txBody>
      </p:sp>
      <p:pic>
        <p:nvPicPr>
          <p:cNvPr id="19" name="Picture 18" descr="img_main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0" y="186266"/>
            <a:ext cx="1601513" cy="935547"/>
          </a:xfrm>
          <a:prstGeom prst="rect">
            <a:avLst/>
          </a:prstGeom>
        </p:spPr>
      </p:pic>
      <p:pic>
        <p:nvPicPr>
          <p:cNvPr id="21" name="Picture 20" descr="log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00" y="203200"/>
            <a:ext cx="1618039" cy="897750"/>
          </a:xfrm>
          <a:prstGeom prst="rect">
            <a:avLst/>
          </a:prstGeom>
        </p:spPr>
      </p:pic>
      <p:pic>
        <p:nvPicPr>
          <p:cNvPr id="26" name="Picture 25" descr="NOAA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8533" y="1382782"/>
            <a:ext cx="707390" cy="707390"/>
          </a:xfrm>
          <a:prstGeom prst="rect">
            <a:avLst/>
          </a:prstGeom>
        </p:spPr>
      </p:pic>
      <p:pic>
        <p:nvPicPr>
          <p:cNvPr id="27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935" y="2162264"/>
            <a:ext cx="1557866" cy="1168399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log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33" y="1382153"/>
            <a:ext cx="1202267" cy="667064"/>
          </a:xfrm>
          <a:prstGeom prst="rect">
            <a:avLst/>
          </a:prstGeom>
        </p:spPr>
      </p:pic>
      <p:pic>
        <p:nvPicPr>
          <p:cNvPr id="22" name="Picture 21" descr="IMG_261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72844"/>
            <a:ext cx="3877733" cy="2585155"/>
          </a:xfrm>
          <a:prstGeom prst="rect">
            <a:avLst/>
          </a:prstGeom>
        </p:spPr>
      </p:pic>
      <p:pic>
        <p:nvPicPr>
          <p:cNvPr id="23" name="Picture 22" descr="Screen shot 2012-02-19 at 1.33.13 P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290112"/>
            <a:ext cx="1448641" cy="44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25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10773" y="1990375"/>
            <a:ext cx="4814715" cy="3611036"/>
          </a:xfrm>
          <a:prstGeom prst="rect">
            <a:avLst/>
          </a:prstGeom>
        </p:spPr>
      </p:pic>
      <p:pic>
        <p:nvPicPr>
          <p:cNvPr id="3" name="Picture 2" descr="Screen Shot 2014-02-25 at 6.28.52 A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6667" y="1439331"/>
            <a:ext cx="4487333" cy="21910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6666" y="3643013"/>
            <a:ext cx="4487333" cy="2554586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NOAA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595" y="690454"/>
            <a:ext cx="609606" cy="609606"/>
          </a:xfrm>
          <a:prstGeom prst="rect">
            <a:avLst/>
          </a:prstGeom>
        </p:spPr>
      </p:pic>
      <p:pic>
        <p:nvPicPr>
          <p:cNvPr id="7" name="Picture 6" descr="logo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862" y="0"/>
            <a:ext cx="1016005" cy="5637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22401" y="16933"/>
            <a:ext cx="77215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Summary:</a:t>
            </a:r>
          </a:p>
          <a:p>
            <a:pPr marL="457200" indent="-457200">
              <a:buFont typeface="Arial"/>
              <a:buChar char="•"/>
            </a:pPr>
            <a:r>
              <a:rPr lang="en-US" sz="2800" b="1" dirty="0" smtClean="0"/>
              <a:t>We look forward to our visit to Korea, and</a:t>
            </a:r>
          </a:p>
          <a:p>
            <a:pPr marL="457200" indent="-457200">
              <a:buFont typeface="Arial"/>
              <a:buChar char="•"/>
            </a:pPr>
            <a:r>
              <a:rPr lang="en-US" sz="2800" b="1" dirty="0" smtClean="0"/>
              <a:t>Thank you for your interest and support.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08528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2-25 at 6.28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32566"/>
            <a:ext cx="9144000" cy="3866419"/>
          </a:xfrm>
          <a:prstGeom prst="rect">
            <a:avLst/>
          </a:prstGeom>
        </p:spPr>
      </p:pic>
      <p:pic>
        <p:nvPicPr>
          <p:cNvPr id="5" name="Picture 4" descr="logo - KNRV5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634" y="1452034"/>
            <a:ext cx="2044700" cy="1041400"/>
          </a:xfrm>
          <a:prstGeom prst="rect">
            <a:avLst/>
          </a:prstGeom>
        </p:spPr>
      </p:pic>
      <p:pic>
        <p:nvPicPr>
          <p:cNvPr id="6" name="Picture 5" descr="visual_img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58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27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85232"/>
            <a:ext cx="9147901" cy="5024968"/>
            <a:chOff x="758099" y="2074333"/>
            <a:chExt cx="7818752" cy="409363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8099" y="2142067"/>
              <a:ext cx="3924183" cy="399626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5132" y="2074333"/>
              <a:ext cx="3911719" cy="4093635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5602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58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US" sz="3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Global Challenger Glider Mission</a:t>
            </a:r>
            <a:endParaRPr lang="en-US" sz="34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603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50" y="533400"/>
            <a:ext cx="2000250" cy="150018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179732" y="593328"/>
            <a:ext cx="1778000" cy="618918"/>
          </a:xfrm>
          <a:prstGeom prst="rect">
            <a:avLst/>
          </a:prstGeom>
          <a:noFill/>
        </p:spPr>
        <p:txBody>
          <a:bodyPr wrap="square" lIns="64291" tIns="32146" rIns="64291" bIns="32146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1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6 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Global-Class Gliders</a:t>
            </a:r>
          </a:p>
        </p:txBody>
      </p:sp>
      <p:pic>
        <p:nvPicPr>
          <p:cNvPr id="15" name="Picture 14" descr="coolroo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49799"/>
            <a:ext cx="3219152" cy="2142067"/>
          </a:xfrm>
          <a:prstGeom prst="rect">
            <a:avLst/>
          </a:prstGeom>
        </p:spPr>
      </p:pic>
      <p:pic>
        <p:nvPicPr>
          <p:cNvPr id="16" name="Picture 15" descr="nilsen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4724400"/>
            <a:ext cx="3219152" cy="2142067"/>
          </a:xfrm>
          <a:prstGeom prst="rect">
            <a:avLst/>
          </a:prstGeom>
        </p:spPr>
      </p:pic>
      <p:pic>
        <p:nvPicPr>
          <p:cNvPr id="17" name="Picture 16" descr="shantel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0" y="4724400"/>
            <a:ext cx="3207537" cy="2134338"/>
          </a:xfrm>
          <a:prstGeom prst="rect">
            <a:avLst/>
          </a:prstGeom>
        </p:spPr>
      </p:pic>
      <p:pic>
        <p:nvPicPr>
          <p:cNvPr id="18" name="Picture 17" descr="Screen shot 2011-10-11 at 11.40.46 AM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4724400"/>
            <a:ext cx="838200" cy="81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9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[Untitled]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678753" y="-504718"/>
            <a:ext cx="3888096" cy="9550399"/>
          </a:xfrm>
          <a:prstGeom prst="rect">
            <a:avLst/>
          </a:prstGeom>
        </p:spPr>
      </p:pic>
      <p:pic>
        <p:nvPicPr>
          <p:cNvPr id="5" name="Picture 4" descr="logo - KNRV5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634" y="1452034"/>
            <a:ext cx="2044700" cy="1041400"/>
          </a:xfrm>
          <a:prstGeom prst="rect">
            <a:avLst/>
          </a:prstGeom>
        </p:spPr>
      </p:pic>
      <p:pic>
        <p:nvPicPr>
          <p:cNvPr id="6" name="Picture 5" descr="visual_img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586204"/>
          </a:xfrm>
          <a:prstGeom prst="rect">
            <a:avLst/>
          </a:prstGeom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607732" y="1693331"/>
            <a:ext cx="6536268" cy="58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US" sz="3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Global KNRV5000 Mission</a:t>
            </a:r>
            <a:endParaRPr lang="en-US" sz="34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398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0" y="1"/>
            <a:ext cx="9144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/>
              <a:t>A Global Challenge </a:t>
            </a:r>
            <a:r>
              <a:rPr lang="en-US" sz="2800" b="1" dirty="0"/>
              <a:t>–</a:t>
            </a:r>
            <a:r>
              <a:rPr lang="en-US" sz="2800" b="1" dirty="0" smtClean="0"/>
              <a:t> The Challenger Glider Mission</a:t>
            </a:r>
          </a:p>
          <a:p>
            <a:pPr algn="ctr"/>
            <a:r>
              <a:rPr lang="en-US" sz="2400" b="1" dirty="0" smtClean="0"/>
              <a:t>December 9, 2009 </a:t>
            </a:r>
            <a:r>
              <a:rPr lang="en-US" sz="2400" b="1" dirty="0"/>
              <a:t>–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Baiona</a:t>
            </a:r>
            <a:r>
              <a:rPr lang="en-US" sz="2400" b="1" dirty="0" smtClean="0"/>
              <a:t>, Spain</a:t>
            </a:r>
            <a:r>
              <a:rPr lang="en-US" dirty="0" smtClean="0">
                <a:solidFill>
                  <a:schemeClr val="bg1"/>
                </a:solidFill>
              </a:rPr>
              <a:t>                 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501" y="3129642"/>
            <a:ext cx="2222500" cy="15291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52176" y="3083060"/>
            <a:ext cx="282641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HMS Challenger Voyage</a:t>
            </a:r>
          </a:p>
          <a:p>
            <a:r>
              <a:rPr lang="en-US" dirty="0" smtClean="0"/>
              <a:t>First Scientific </a:t>
            </a:r>
          </a:p>
          <a:p>
            <a:r>
              <a:rPr lang="en-US" dirty="0" smtClean="0"/>
              <a:t>Circumnavigation</a:t>
            </a:r>
          </a:p>
          <a:p>
            <a:r>
              <a:rPr lang="en-US" dirty="0" smtClean="0"/>
              <a:t>1872-1876</a:t>
            </a:r>
          </a:p>
          <a:p>
            <a:endParaRPr lang="en-US" dirty="0" smtClean="0"/>
          </a:p>
          <a:p>
            <a:r>
              <a:rPr lang="en-US" dirty="0" smtClean="0"/>
              <a:t>128,000 km = </a:t>
            </a:r>
          </a:p>
          <a:p>
            <a:endParaRPr lang="en-US" dirty="0" smtClean="0"/>
          </a:p>
          <a:p>
            <a:r>
              <a:rPr lang="en-US" dirty="0" smtClean="0"/>
              <a:t>= 16 gliders </a:t>
            </a:r>
          </a:p>
          <a:p>
            <a:r>
              <a:rPr lang="en-US" dirty="0" smtClean="0"/>
              <a:t>  </a:t>
            </a:r>
            <a:r>
              <a:rPr lang="en-US" dirty="0" err="1" smtClean="0"/>
              <a:t>x</a:t>
            </a:r>
            <a:r>
              <a:rPr lang="en-US" dirty="0" smtClean="0"/>
              <a:t> 8,000 km/glider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856" y="913674"/>
            <a:ext cx="4027797" cy="2081028"/>
          </a:xfrm>
          <a:prstGeom prst="rect">
            <a:avLst/>
          </a:prstGeom>
        </p:spPr>
      </p:pic>
      <p:grpSp>
        <p:nvGrpSpPr>
          <p:cNvPr id="2" name="Group 14"/>
          <p:cNvGrpSpPr/>
          <p:nvPr/>
        </p:nvGrpSpPr>
        <p:grpSpPr>
          <a:xfrm>
            <a:off x="154214" y="857749"/>
            <a:ext cx="3746500" cy="5078841"/>
            <a:chOff x="4256314" y="913190"/>
            <a:chExt cx="3356429" cy="507884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6627" y="913190"/>
              <a:ext cx="1689407" cy="225254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256314" y="3160486"/>
              <a:ext cx="3356429" cy="2831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Dr. </a:t>
              </a:r>
              <a:r>
                <a:rPr lang="en-US" b="1" dirty="0" err="1" smtClean="0"/>
                <a:t>Spinrad’s</a:t>
              </a:r>
              <a:endParaRPr lang="en-US" b="1" dirty="0" smtClean="0"/>
            </a:p>
            <a:p>
              <a:pPr algn="ctr"/>
              <a:r>
                <a:rPr lang="en-US" b="1" dirty="0" smtClean="0"/>
                <a:t>Global </a:t>
              </a:r>
              <a:r>
                <a:rPr lang="en-US" b="1" dirty="0" smtClean="0"/>
                <a:t>Challenge:</a:t>
              </a:r>
            </a:p>
            <a:p>
              <a:endParaRPr lang="en-US" sz="800" b="1" dirty="0" smtClean="0"/>
            </a:p>
            <a:p>
              <a:pPr algn="ctr"/>
              <a:r>
                <a:rPr lang="en-US" i="1" dirty="0" smtClean="0"/>
                <a:t>Build a Global Glider Fleet </a:t>
              </a:r>
            </a:p>
            <a:p>
              <a:pPr algn="ctr"/>
              <a:r>
                <a:rPr lang="en-US" i="1" dirty="0" smtClean="0"/>
                <a:t>and Coordinate the First </a:t>
              </a:r>
            </a:p>
            <a:p>
              <a:pPr algn="ctr"/>
              <a:r>
                <a:rPr lang="en-US" i="1" dirty="0" smtClean="0"/>
                <a:t>Robotic Circumnavigation.</a:t>
              </a:r>
            </a:p>
            <a:p>
              <a:pPr algn="ctr"/>
              <a:endParaRPr lang="en-US" sz="800" i="1" dirty="0" smtClean="0"/>
            </a:p>
            <a:p>
              <a:pPr algn="ctr"/>
              <a:r>
                <a:rPr lang="en-US" i="1" dirty="0" smtClean="0"/>
                <a:t>Revisit the Historic Track of the </a:t>
              </a:r>
            </a:p>
            <a:p>
              <a:pPr algn="ctr"/>
              <a:r>
                <a:rPr lang="en-US" i="1" dirty="0" smtClean="0"/>
                <a:t>HMS Challenger –</a:t>
              </a:r>
            </a:p>
            <a:p>
              <a:pPr algn="ctr"/>
              <a:r>
                <a:rPr lang="en-US" b="1" i="1" dirty="0" smtClean="0"/>
                <a:t>And inspire a global network </a:t>
              </a:r>
            </a:p>
            <a:p>
              <a:pPr algn="ctr"/>
              <a:r>
                <a:rPr lang="en-US" b="1" i="1" dirty="0" smtClean="0"/>
                <a:t>of students along the way.</a:t>
              </a:r>
            </a:p>
          </p:txBody>
        </p:sp>
      </p:grpSp>
      <p:pic>
        <p:nvPicPr>
          <p:cNvPr id="14" name="Picture 13" descr="CoverGliderImag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28181" y="4826000"/>
            <a:ext cx="2215819" cy="13801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18266" y="1056115"/>
            <a:ext cx="201506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Dr. </a:t>
            </a:r>
            <a:r>
              <a:rPr lang="en-US" b="1" dirty="0" smtClean="0"/>
              <a:t>Rick </a:t>
            </a:r>
            <a:r>
              <a:rPr lang="en-US" b="1" dirty="0" err="1" smtClean="0"/>
              <a:t>Spinrad</a:t>
            </a:r>
            <a:endParaRPr lang="en-US" b="1" dirty="0" smtClean="0"/>
          </a:p>
          <a:p>
            <a:pPr algn="ctr"/>
            <a:r>
              <a:rPr lang="en-US" b="1" dirty="0" smtClean="0"/>
              <a:t>AA of NOAA Office of</a:t>
            </a:r>
          </a:p>
          <a:p>
            <a:pPr algn="ctr"/>
            <a:r>
              <a:rPr lang="en-US" b="1" dirty="0" smtClean="0"/>
              <a:t>Oceanic &amp; Atmospheric Research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574560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5334000" y="2857496"/>
            <a:ext cx="990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Vessels - </a:t>
            </a:r>
          </a:p>
          <a:p>
            <a:pPr eaLnBrk="0" hangingPunct="0"/>
            <a:endParaRPr lang="en-US" sz="140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  <a:p>
            <a:pPr eaLnBrk="0" hangingPunct="0"/>
            <a:r>
              <a:rPr lang="en-US" sz="14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Satellite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058" y="778935"/>
            <a:ext cx="2702628" cy="10922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  <p:sp>
        <p:nvSpPr>
          <p:cNvPr id="19479" name="TextBox 30"/>
          <p:cNvSpPr txBox="1">
            <a:spLocks noChangeArrowheads="1"/>
          </p:cNvSpPr>
          <p:nvPr/>
        </p:nvSpPr>
        <p:spPr bwMode="auto">
          <a:xfrm>
            <a:off x="2924175" y="762000"/>
            <a:ext cx="2105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Global Component</a:t>
            </a:r>
          </a:p>
        </p:txBody>
      </p:sp>
      <p:sp>
        <p:nvSpPr>
          <p:cNvPr id="19480" name="TextBox 31"/>
          <p:cNvSpPr txBox="1">
            <a:spLocks noChangeArrowheads="1"/>
          </p:cNvSpPr>
          <p:nvPr/>
        </p:nvSpPr>
        <p:spPr bwMode="auto">
          <a:xfrm>
            <a:off x="2590800" y="1946853"/>
            <a:ext cx="2314575" cy="91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National Component</a:t>
            </a:r>
          </a:p>
        </p:txBody>
      </p:sp>
      <p:sp>
        <p:nvSpPr>
          <p:cNvPr id="19481" name="TextBox 32"/>
          <p:cNvSpPr txBox="1">
            <a:spLocks noChangeArrowheads="1"/>
          </p:cNvSpPr>
          <p:nvPr/>
        </p:nvSpPr>
        <p:spPr bwMode="auto">
          <a:xfrm>
            <a:off x="825500" y="2209800"/>
            <a:ext cx="2070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Regional Component</a:t>
            </a:r>
          </a:p>
        </p:txBody>
      </p:sp>
      <p:sp>
        <p:nvSpPr>
          <p:cNvPr id="19482" name="TextBox 3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800" b="1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U.S. Integrated Ocean Observing System (IOOS)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3040063" y="1552571"/>
            <a:ext cx="979487" cy="2825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" name="Right Arrow 35"/>
          <p:cNvSpPr/>
          <p:nvPr/>
        </p:nvSpPr>
        <p:spPr>
          <a:xfrm rot="1837255">
            <a:off x="3530600" y="2882896"/>
            <a:ext cx="977900" cy="23971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" name="Right Arrow 36"/>
          <p:cNvSpPr/>
          <p:nvPr/>
        </p:nvSpPr>
        <p:spPr>
          <a:xfrm rot="5400000">
            <a:off x="196057" y="2518565"/>
            <a:ext cx="977900" cy="2809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487" name="TextBox 38"/>
          <p:cNvSpPr txBox="1">
            <a:spLocks noChangeArrowheads="1"/>
          </p:cNvSpPr>
          <p:nvPr/>
        </p:nvSpPr>
        <p:spPr bwMode="auto">
          <a:xfrm>
            <a:off x="4953000" y="5715000"/>
            <a:ext cx="38509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1" dirty="0" smtClean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U.S. National Glider Network</a:t>
            </a:r>
            <a:endParaRPr lang="en-US" sz="2400" i="1" dirty="0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9488" name="TextBox 39"/>
          <p:cNvSpPr txBox="1">
            <a:spLocks noChangeArrowheads="1"/>
          </p:cNvSpPr>
          <p:nvPr/>
        </p:nvSpPr>
        <p:spPr bwMode="auto">
          <a:xfrm>
            <a:off x="142058" y="5715000"/>
            <a:ext cx="44091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1" dirty="0" smtClean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Mid-Atlantic Glider Network</a:t>
            </a:r>
            <a:endParaRPr lang="en-US" sz="2400" i="1" dirty="0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49" name="TextBox 37"/>
          <p:cNvSpPr txBox="1">
            <a:spLocks noChangeArrowheads="1"/>
          </p:cNvSpPr>
          <p:nvPr/>
        </p:nvSpPr>
        <p:spPr bwMode="auto">
          <a:xfrm>
            <a:off x="5002742" y="2971800"/>
            <a:ext cx="41497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1" dirty="0" smtClean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Global Glider Networks</a:t>
            </a:r>
            <a:endParaRPr lang="en-US" sz="2400" i="1" dirty="0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7541" y="5170442"/>
            <a:ext cx="1189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Multistatic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67296" y="5145855"/>
            <a:ext cx="852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N</a:t>
            </a:r>
            <a:r>
              <a:rPr lang="en-US" dirty="0" smtClean="0">
                <a:solidFill>
                  <a:srgbClr val="FFFFFF"/>
                </a:solidFill>
              </a:rPr>
              <a:t>ested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 descr="rucool_global_map_black_axi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533400"/>
            <a:ext cx="4457700" cy="2442696"/>
          </a:xfrm>
          <a:prstGeom prst="rect">
            <a:avLst/>
          </a:prstGeom>
        </p:spPr>
      </p:pic>
      <p:pic>
        <p:nvPicPr>
          <p:cNvPr id="3" name="Picture 2" descr="Screen Shot 2014-02-22 at 1.48.5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657600"/>
            <a:ext cx="3807135" cy="1868447"/>
          </a:xfrm>
          <a:prstGeom prst="rect">
            <a:avLst/>
          </a:prstGeom>
        </p:spPr>
      </p:pic>
      <p:pic>
        <p:nvPicPr>
          <p:cNvPr id="28" name="Picture 2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3581400"/>
            <a:ext cx="4038600" cy="20489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4980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25 at 8.12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635" y="931333"/>
            <a:ext cx="1684310" cy="1570565"/>
          </a:xfrm>
          <a:prstGeom prst="rect">
            <a:avLst/>
          </a:prstGeom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914400" y="0"/>
            <a:ext cx="69342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+mj-lt"/>
                <a:ea typeface="Times New Roman" charset="0"/>
                <a:cs typeface="Times New Roman" charset="0"/>
              </a:rPr>
              <a:t>Expanding the model</a:t>
            </a:r>
          </a:p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+mj-lt"/>
                <a:ea typeface="Times New Roman" charset="0"/>
                <a:cs typeface="Times New Roman" charset="0"/>
              </a:rPr>
              <a:t>Developing tools to increase crowd sourcing &amp; educational opportunities with OOI Education and Public Engagement (EPE) team </a:t>
            </a:r>
            <a:endParaRPr lang="en-US" sz="1600" b="1" dirty="0">
              <a:solidFill>
                <a:srgbClr val="000000"/>
              </a:solidFill>
              <a:latin typeface="+mj-lt"/>
              <a:ea typeface="Times New Roman" charset="0"/>
              <a:cs typeface="Times New Roman" charset="0"/>
            </a:endParaRPr>
          </a:p>
          <a:p>
            <a:pPr algn="ctr"/>
            <a:endParaRPr lang="en-US" sz="2000" b="1" dirty="0">
              <a:solidFill>
                <a:schemeClr val="accent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1" descr="pixels.php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4572000"/>
            <a:ext cx="1803771" cy="1636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C:\Users\crowley\Desktop\timeseries_january_comparison_09-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4648200"/>
            <a:ext cx="4223343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4572000"/>
            <a:ext cx="280097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34200" y="4275665"/>
            <a:ext cx="1723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Lab Lesson Builder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4250267"/>
            <a:ext cx="1342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Concept Maps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352800" y="4267200"/>
            <a:ext cx="2084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Data Visualization Tools</a:t>
            </a:r>
            <a:endParaRPr lang="en-US" sz="1400" dirty="0"/>
          </a:p>
        </p:txBody>
      </p:sp>
      <p:pic>
        <p:nvPicPr>
          <p:cNvPr id="12" name="Picture 11" descr="6081119350_ee3c6b059b_o-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2236" y="1063957"/>
            <a:ext cx="4741364" cy="3160909"/>
          </a:xfrm>
          <a:prstGeom prst="rect">
            <a:avLst/>
          </a:prstGeom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914400" cy="914400"/>
          </a:xfrm>
          <a:prstGeom prst="rect">
            <a:avLst/>
          </a:prstGeom>
          <a:noFill/>
          <a:ln>
            <a:noFill/>
          </a:ln>
          <a:effectLst>
            <a:outerShdw blurRad="127000" dist="76199" dir="5400000" algn="ctr" rotWithShape="0">
              <a:srgbClr val="0E1417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1388258" cy="868003"/>
          </a:xfrm>
          <a:prstGeom prst="rect">
            <a:avLst/>
          </a:prstGeom>
          <a:noFill/>
          <a:ln>
            <a:noFill/>
          </a:ln>
          <a:effectLst>
            <a:outerShdw blurRad="127000" dist="76199" dir="5400000" algn="ctr" rotWithShape="0">
              <a:srgbClr val="0E1417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20134" y="1957753"/>
            <a:ext cx="1884720" cy="2182446"/>
            <a:chOff x="118533" y="1174865"/>
            <a:chExt cx="2319867" cy="2558934"/>
          </a:xfrm>
        </p:grpSpPr>
        <p:pic>
          <p:nvPicPr>
            <p:cNvPr id="13" name="Picture 5" descr="ooi_map_new00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533" y="1174865"/>
              <a:ext cx="2319867" cy="2558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134" y="2169584"/>
              <a:ext cx="533400" cy="533400"/>
            </a:xfrm>
            <a:prstGeom prst="rect">
              <a:avLst/>
            </a:prstGeom>
            <a:noFill/>
            <a:ln>
              <a:noFill/>
            </a:ln>
            <a:effectLst>
              <a:outerShdw blurRad="127000" dist="76199" dir="5400000" algn="ctr" rotWithShape="0">
                <a:srgbClr val="0E1417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7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4" y="2946401"/>
              <a:ext cx="702458" cy="439209"/>
            </a:xfrm>
            <a:prstGeom prst="rect">
              <a:avLst/>
            </a:prstGeom>
            <a:noFill/>
            <a:ln>
              <a:noFill/>
            </a:ln>
            <a:effectLst>
              <a:outerShdw blurRad="127000" dist="76199" dir="5400000" algn="ctr" rotWithShape="0">
                <a:srgbClr val="0E1417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Right Arrow 3"/>
          <p:cNvSpPr/>
          <p:nvPr/>
        </p:nvSpPr>
        <p:spPr>
          <a:xfrm>
            <a:off x="2269067" y="2573867"/>
            <a:ext cx="978408" cy="484632"/>
          </a:xfrm>
          <a:prstGeom prst="rightArrow">
            <a:avLst>
              <a:gd name="adj1" fmla="val 50000"/>
              <a:gd name="adj2" fmla="val 4301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40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ilbo_rtofs_2013-04-2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933" y="3832642"/>
            <a:ext cx="2507545" cy="1921604"/>
          </a:xfrm>
          <a:prstGeom prst="rect">
            <a:avLst/>
          </a:prstGeom>
        </p:spPr>
      </p:pic>
      <p:pic>
        <p:nvPicPr>
          <p:cNvPr id="10" name="Picture 9" descr="silbo_rtofs_2013-04-2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573" r="6502" b="52795"/>
          <a:stretch/>
        </p:blipFill>
        <p:spPr>
          <a:xfrm>
            <a:off x="2621597" y="3848389"/>
            <a:ext cx="2556839" cy="2060555"/>
          </a:xfrm>
          <a:prstGeom prst="rect">
            <a:avLst/>
          </a:prstGeom>
        </p:spPr>
      </p:pic>
      <p:pic>
        <p:nvPicPr>
          <p:cNvPr id="11" name="Picture 10" descr="silbo_myocean_2013-04-29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8287" y="3894667"/>
            <a:ext cx="2515875" cy="19749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561537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Model-Glider comparisons of the Amazon outflow fresh </a:t>
            </a:r>
            <a:r>
              <a:rPr lang="en-US" dirty="0"/>
              <a:t>w</a:t>
            </a:r>
            <a:r>
              <a:rPr lang="en-US" dirty="0" smtClean="0"/>
              <a:t>ater distribution</a:t>
            </a:r>
          </a:p>
          <a:p>
            <a:r>
              <a:rPr lang="en-US" dirty="0"/>
              <a:t>w</a:t>
            </a:r>
            <a:r>
              <a:rPr lang="en-US" dirty="0" smtClean="0"/>
              <a:t>ith NSF OOI EPE Visualization Tools.</a:t>
            </a:r>
            <a:endParaRPr lang="en-US" dirty="0"/>
          </a:p>
        </p:txBody>
      </p:sp>
      <p:pic>
        <p:nvPicPr>
          <p:cNvPr id="13" name="Picture 12" descr="louU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4897" y="0"/>
            <a:ext cx="4439104" cy="3076222"/>
          </a:xfrm>
          <a:prstGeom prst="rect">
            <a:avLst/>
          </a:prstGeom>
        </p:spPr>
      </p:pic>
      <p:grpSp>
        <p:nvGrpSpPr>
          <p:cNvPr id="14" name="2 Grupo"/>
          <p:cNvGrpSpPr/>
          <p:nvPr/>
        </p:nvGrpSpPr>
        <p:grpSpPr>
          <a:xfrm>
            <a:off x="225778" y="1693333"/>
            <a:ext cx="4057720" cy="2132431"/>
            <a:chOff x="1161548" y="1119929"/>
            <a:chExt cx="7621941" cy="4618141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548" y="1119929"/>
              <a:ext cx="7621941" cy="461814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6" name="24 Elipse"/>
            <p:cNvSpPr/>
            <p:nvPr/>
          </p:nvSpPr>
          <p:spPr>
            <a:xfrm>
              <a:off x="3131843" y="2011452"/>
              <a:ext cx="175183" cy="121402"/>
            </a:xfrm>
            <a:prstGeom prst="ellipse">
              <a:avLst/>
            </a:prstGeom>
            <a:solidFill>
              <a:srgbClr val="FF0000"/>
            </a:solidFill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14 Elipse"/>
            <p:cNvSpPr/>
            <p:nvPr/>
          </p:nvSpPr>
          <p:spPr>
            <a:xfrm rot="1687763">
              <a:off x="8111812" y="3634648"/>
              <a:ext cx="291906" cy="12157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00"/>
                </a:solidFill>
              </a:endParaRPr>
            </a:p>
          </p:txBody>
        </p:sp>
      </p:grpSp>
      <p:sp>
        <p:nvSpPr>
          <p:cNvPr id="18" name="19 CuadroTexto"/>
          <p:cNvSpPr txBox="1"/>
          <p:nvPr/>
        </p:nvSpPr>
        <p:spPr>
          <a:xfrm>
            <a:off x="4314068" y="3059593"/>
            <a:ext cx="51121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SALINITY   8 APR 2013</a:t>
            </a:r>
          </a:p>
          <a:p>
            <a:r>
              <a:rPr lang="es-ES_tradnl" dirty="0" err="1" smtClean="0"/>
              <a:t>Visualization</a:t>
            </a:r>
            <a:r>
              <a:rPr lang="es-ES_tradnl" dirty="0" smtClean="0"/>
              <a:t> </a:t>
            </a:r>
            <a:r>
              <a:rPr lang="es-ES_tradnl" dirty="0" err="1" smtClean="0"/>
              <a:t>by</a:t>
            </a:r>
            <a:endParaRPr lang="es-ES_tradnl" dirty="0" smtClean="0"/>
          </a:p>
          <a:p>
            <a:r>
              <a:rPr lang="es-ES_tradnl" dirty="0" smtClean="0"/>
              <a:t>Universidad de Las Palma de Gran Canaria</a:t>
            </a:r>
            <a:endParaRPr lang="es-ES" dirty="0"/>
          </a:p>
        </p:txBody>
      </p:sp>
      <p:sp>
        <p:nvSpPr>
          <p:cNvPr id="2" name="TextBox 1"/>
          <p:cNvSpPr txBox="1"/>
          <p:nvPr/>
        </p:nvSpPr>
        <p:spPr>
          <a:xfrm>
            <a:off x="211667" y="155223"/>
            <a:ext cx="448985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Dr. Louis </a:t>
            </a:r>
            <a:r>
              <a:rPr lang="en-US" sz="2400" b="1" dirty="0" err="1" smtClean="0"/>
              <a:t>Uccellini</a:t>
            </a:r>
            <a:r>
              <a:rPr lang="en-US" sz="2400" b="1" dirty="0" smtClean="0"/>
              <a:t>, Director</a:t>
            </a:r>
          </a:p>
          <a:p>
            <a:r>
              <a:rPr lang="en-US" sz="2400" b="1" dirty="0" smtClean="0"/>
              <a:t>National Weather Service</a:t>
            </a:r>
          </a:p>
          <a:p>
            <a:endParaRPr lang="en-US" sz="800" b="1" dirty="0"/>
          </a:p>
          <a:p>
            <a:r>
              <a:rPr lang="en-US" sz="2000" dirty="0" smtClean="0"/>
              <a:t>Crowd-sourced comparisons between </a:t>
            </a:r>
          </a:p>
          <a:p>
            <a:r>
              <a:rPr lang="en-US" sz="2000" dirty="0" smtClean="0"/>
              <a:t>U.S. &amp; European Models &amp; Gliders</a:t>
            </a:r>
            <a:endParaRPr lang="en-US" sz="2000" dirty="0"/>
          </a:p>
        </p:txBody>
      </p:sp>
      <p:pic>
        <p:nvPicPr>
          <p:cNvPr id="19" name="Picture 47" descr="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30445" y="4044823"/>
            <a:ext cx="1036828" cy="995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0" name="Picture 19" descr="Screen shot 2012-02-19 at 1.29.16 P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9309" y="5145755"/>
            <a:ext cx="890981" cy="45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080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marine.rutgers.edu/~nstrands/MTS-Figures/Silbo/Silbo_sal_8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213" y="-13716000"/>
            <a:ext cx="7324725" cy="549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33609"/>
            <a:ext cx="44958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7725" y="2116679"/>
            <a:ext cx="448627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Box 6"/>
          <p:cNvSpPr txBox="1">
            <a:spLocks noChangeArrowheads="1"/>
          </p:cNvSpPr>
          <p:nvPr/>
        </p:nvSpPr>
        <p:spPr bwMode="auto">
          <a:xfrm>
            <a:off x="0" y="1185343"/>
            <a:ext cx="425026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r>
              <a:rPr lang="en-US" b="1" i="1" dirty="0" smtClean="0"/>
              <a:t>RTOFS</a:t>
            </a:r>
            <a:r>
              <a:rPr lang="en-US" i="1" dirty="0" smtClean="0"/>
              <a:t> </a:t>
            </a:r>
            <a:r>
              <a:rPr lang="en-US" i="1" dirty="0"/>
              <a:t>200m temperature </a:t>
            </a:r>
            <a:r>
              <a:rPr lang="en-US" i="1" dirty="0" smtClean="0"/>
              <a:t>and currents </a:t>
            </a:r>
            <a:r>
              <a:rPr lang="en-US" i="1" dirty="0"/>
              <a:t>on April 18th, 2013. The glider position is marked by the red dot.</a:t>
            </a:r>
            <a:endParaRPr lang="en-US" dirty="0"/>
          </a:p>
        </p:txBody>
      </p:sp>
      <p:sp>
        <p:nvSpPr>
          <p:cNvPr id="7174" name="Rectangle 7"/>
          <p:cNvSpPr>
            <a:spLocks noChangeArrowheads="1"/>
          </p:cNvSpPr>
          <p:nvPr/>
        </p:nvSpPr>
        <p:spPr bwMode="auto">
          <a:xfrm>
            <a:off x="4572000" y="1168413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i="1" dirty="0" smtClean="0"/>
              <a:t> </a:t>
            </a:r>
            <a:r>
              <a:rPr lang="en-US" b="1" i="1" dirty="0" err="1"/>
              <a:t>MyOcean</a:t>
            </a:r>
            <a:r>
              <a:rPr lang="en-US" i="1" dirty="0"/>
              <a:t> 200m temperature and currents on April 18th, 2013. The </a:t>
            </a:r>
            <a:r>
              <a:rPr lang="en-US" i="1" dirty="0" smtClean="0"/>
              <a:t>gliders </a:t>
            </a:r>
            <a:r>
              <a:rPr lang="en-US" i="1" dirty="0"/>
              <a:t>position is marked by a red dot.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RTOFS and MERCATOR </a:t>
            </a:r>
          </a:p>
          <a:p>
            <a:pPr algn="ctr"/>
            <a:r>
              <a:rPr lang="en-US" sz="2800" b="1" dirty="0" smtClean="0"/>
              <a:t>Temperature and Current Maps at 200 m</a:t>
            </a:r>
          </a:p>
        </p:txBody>
      </p:sp>
    </p:spTree>
    <p:extLst>
      <p:ext uri="{BB962C8B-B14F-4D97-AF65-F5344CB8AC3E}">
        <p14:creationId xmlns:p14="http://schemas.microsoft.com/office/powerpoint/2010/main" val="3540216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21160</TotalTime>
  <Words>431</Words>
  <Application>Microsoft Macintosh PowerPoint</Application>
  <PresentationFormat>On-screen Show (4:3)</PresentationFormat>
  <Paragraphs>93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hroarty</dc:creator>
  <cp:lastModifiedBy>Scott Glenn</cp:lastModifiedBy>
  <cp:revision>477</cp:revision>
  <dcterms:created xsi:type="dcterms:W3CDTF">2012-08-30T18:39:33Z</dcterms:created>
  <dcterms:modified xsi:type="dcterms:W3CDTF">2014-02-25T21:05:53Z</dcterms:modified>
</cp:coreProperties>
</file>