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57" r:id="rId3"/>
    <p:sldMasterId id="2147483769" r:id="rId4"/>
  </p:sldMasterIdLst>
  <p:notesMasterIdLst>
    <p:notesMasterId r:id="rId29"/>
  </p:notesMasterIdLst>
  <p:handoutMasterIdLst>
    <p:handoutMasterId r:id="rId30"/>
  </p:handoutMasterIdLst>
  <p:sldIdLst>
    <p:sldId id="464" r:id="rId5"/>
    <p:sldId id="475" r:id="rId6"/>
    <p:sldId id="465" r:id="rId7"/>
    <p:sldId id="540" r:id="rId8"/>
    <p:sldId id="485" r:id="rId9"/>
    <p:sldId id="541" r:id="rId10"/>
    <p:sldId id="544" r:id="rId11"/>
    <p:sldId id="532" r:id="rId12"/>
    <p:sldId id="471" r:id="rId13"/>
    <p:sldId id="473" r:id="rId14"/>
    <p:sldId id="533" r:id="rId15"/>
    <p:sldId id="534" r:id="rId16"/>
    <p:sldId id="554" r:id="rId17"/>
    <p:sldId id="489" r:id="rId18"/>
    <p:sldId id="498" r:id="rId19"/>
    <p:sldId id="545" r:id="rId20"/>
    <p:sldId id="546" r:id="rId21"/>
    <p:sldId id="547" r:id="rId22"/>
    <p:sldId id="555" r:id="rId23"/>
    <p:sldId id="508" r:id="rId24"/>
    <p:sldId id="517" r:id="rId25"/>
    <p:sldId id="538" r:id="rId26"/>
    <p:sldId id="542" r:id="rId27"/>
    <p:sldId id="484" r:id="rId28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Glen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EE00"/>
    <a:srgbClr val="00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81" autoAdjust="0"/>
    <p:restoredTop sz="98821" autoAdjust="0"/>
  </p:normalViewPr>
  <p:slideViewPr>
    <p:cSldViewPr>
      <p:cViewPr>
        <p:scale>
          <a:sx n="80" d="100"/>
          <a:sy n="80" d="100"/>
        </p:scale>
        <p:origin x="-1224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740" y="-102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U.S.</a:t>
            </a:r>
            <a:r>
              <a:rPr lang="en-US" baseline="0" dirty="0" smtClean="0"/>
              <a:t> </a:t>
            </a:r>
            <a:r>
              <a:rPr lang="en-US" dirty="0" smtClean="0"/>
              <a:t>Population </a:t>
            </a:r>
            <a:r>
              <a:rPr lang="en-US" dirty="0"/>
              <a:t>by</a:t>
            </a:r>
            <a:r>
              <a:rPr lang="en-US" dirty="0" smtClean="0"/>
              <a:t> Ethnicity of </a:t>
            </a:r>
            <a:r>
              <a:rPr lang="en-US" dirty="0"/>
              <a:t>20-24 year olds, </a:t>
            </a:r>
            <a:r>
              <a:rPr lang="en-US" dirty="0" smtClean="0"/>
              <a:t>2009</a:t>
            </a:r>
          </a:p>
        </c:rich>
      </c:tx>
      <c:layout>
        <c:manualLayout>
          <c:xMode val="edge"/>
          <c:yMode val="edge"/>
          <c:x val="0.145251720713897"/>
          <c:y val="0.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</c:v>
                </c:pt>
              </c:strCache>
            </c:strRef>
          </c:tx>
          <c:dLbls>
            <c:dLbl>
              <c:idx val="5"/>
              <c:layout>
                <c:manualLayout>
                  <c:x val="0.0173435039370078"/>
                  <c:y val="-0.04706643700787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Non-Hispanic White</c:v>
                </c:pt>
                <c:pt idx="1">
                  <c:v>Hispanic origin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13046.0</c:v>
                </c:pt>
                <c:pt idx="1">
                  <c:v>3884.0</c:v>
                </c:pt>
                <c:pt idx="2" formatCode="General">
                  <c:v>4610.0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l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 dirty="0" smtClean="0"/>
              <a:t>Glider Research Course </a:t>
            </a:r>
          </a:p>
        </c:rich>
      </c:tx>
      <c:layout>
        <c:manualLayout>
          <c:xMode val="edge"/>
          <c:yMode val="edge"/>
          <c:x val="0.115713302297069"/>
          <c:y val="0.05312485542781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8220952"/>
        <c:axId val="2108504280"/>
      </c:scatterChart>
      <c:valAx>
        <c:axId val="2108220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08504280"/>
        <c:crosses val="autoZero"/>
        <c:crossBetween val="midCat"/>
      </c:valAx>
      <c:valAx>
        <c:axId val="21085042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0317418245069245"/>
              <c:y val="0.2980416585159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08220952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0.1809</cdr:x>
      <cdr:y>0.5</cdr:y>
    </cdr:from>
    <cdr:to>
      <cdr:x>0.21024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965502" y="1476375"/>
          <a:ext cx="156567" cy="7940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C24BF-9A89-F745-9673-2D267BCA0FC2}" type="datetimeFigureOut">
              <a:rPr lang="en-US" smtClean="0"/>
              <a:pPr/>
              <a:t>2/27/14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60771-C28B-A44E-A658-DE4E9556DC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735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6425"/>
            <a:ext cx="55054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3E6D3-A7EE-714A-BB98-880F740C1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972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They are specific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BF6BE-A4E8-004B-B326-D7A396AD28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49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20A08-BC42-4346-8F37-8F01AAC6BB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89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1C256-C619-1F46-ABB5-1D6A136F5C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26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738" y="2590800"/>
            <a:ext cx="5164137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3263" y="4267200"/>
            <a:ext cx="515461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 rot="10800000" flipH="1">
            <a:off x="76200" y="2328861"/>
            <a:ext cx="5781675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03"/>
          <a:stretch>
            <a:fillRect/>
          </a:stretch>
        </p:blipFill>
        <p:spPr bwMode="auto">
          <a:xfrm>
            <a:off x="703263" y="985837"/>
            <a:ext cx="197326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/>
          </p:cNvSpPr>
          <p:nvPr userDrawn="1"/>
        </p:nvSpPr>
        <p:spPr bwMode="auto">
          <a:xfrm>
            <a:off x="706438" y="1908175"/>
            <a:ext cx="4462462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342900"/>
            <a:r>
              <a:rPr lang="en-US" sz="2200" dirty="0">
                <a:solidFill>
                  <a:srgbClr val="003E6C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" pitchFamily="-128" charset="0"/>
              </a:rPr>
              <a:t>Ocean Observatories Initiative</a:t>
            </a:r>
          </a:p>
        </p:txBody>
      </p:sp>
    </p:spTree>
    <p:extLst>
      <p:ext uri="{BB962C8B-B14F-4D97-AF65-F5344CB8AC3E}">
        <p14:creationId xmlns:p14="http://schemas.microsoft.com/office/powerpoint/2010/main" val="337025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>
            <a:off x="0" y="1219198"/>
            <a:ext cx="9144000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82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20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6E878-6295-4530-9EF9-95E76CD66B7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51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ACC99-F5E1-40D5-861B-EE45837C445C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722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27E5-1A72-4109-9136-6040C716810D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005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48670-F90E-450A-9532-11902C0A73C7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71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EAC39-8242-410D-8F5A-7B9B597A9E34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16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B91D6-15C3-1144-A821-640341D122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81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D0789-659D-4940-BA9C-A6564D8259E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10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57FB0-B99B-4EE1-A5D7-C3BEA5A6C35B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915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DC9677-8D07-234C-8E50-62436B47E154}" type="slidenum">
              <a:rPr lang="en-US">
                <a:cs typeface="Arial"/>
              </a:rPr>
              <a:pPr/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890077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 bwMode="auto">
          <a:xfrm>
            <a:off x="0" y="1219200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40942769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95532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7825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6808654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550" y="1495425"/>
            <a:ext cx="3805238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8188" y="1495425"/>
            <a:ext cx="3805237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44348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82327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509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91824-8F5F-9F47-8840-E330D328DB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33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770818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59372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pitchFamily="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142617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40058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3663" y="657225"/>
            <a:ext cx="1957387" cy="5372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657225"/>
            <a:ext cx="5719763" cy="5372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10270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Skia" charset="0"/>
              </a:defRPr>
            </a:lvl1pPr>
          </a:lstStyle>
          <a:p>
            <a:pPr>
              <a:defRPr/>
            </a:pPr>
            <a:fld id="{75F5A689-B662-104D-A310-38C9F866B48B}" type="slidenum">
              <a:rPr lang="en-US">
                <a:solidFill>
                  <a:srgbClr val="67451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6745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22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5299A-34C1-134D-9DA1-22852CEF53D4}" type="slidenum">
              <a:rPr lang="en-US">
                <a:solidFill>
                  <a:srgbClr val="674517"/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67451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367935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0F1DC-C5FF-1E47-BDC1-1DFED50B9EBC}" type="slidenum">
              <a:rPr lang="en-US">
                <a:solidFill>
                  <a:srgbClr val="674517"/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67451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31915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42408-0E0D-4748-9BD7-4657995FC628}" type="slidenum">
              <a:rPr lang="en-US">
                <a:solidFill>
                  <a:srgbClr val="674517"/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67451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008594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4D158-EDE5-8A45-B3FD-13216AC6506A}" type="slidenum">
              <a:rPr lang="en-US">
                <a:solidFill>
                  <a:srgbClr val="674517"/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67451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217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BFBB2-0A39-A742-8369-4AC39A42D60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44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E278F-0ED4-3A4D-9A50-031C7AFBAE83}" type="slidenum">
              <a:rPr lang="en-US">
                <a:solidFill>
                  <a:srgbClr val="674517"/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67451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0480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89D3A-A192-6441-8A40-4298B23B42DD}" type="slidenum">
              <a:rPr lang="en-US">
                <a:solidFill>
                  <a:srgbClr val="674517"/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67451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21328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A0083-E39B-A94D-9E7D-2AA6A90A6DB4}" type="slidenum">
              <a:rPr lang="en-US">
                <a:solidFill>
                  <a:srgbClr val="674517"/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67451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601867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C4BCA-09E4-FB4A-B997-A4D25DBE45DD}" type="slidenum">
              <a:rPr lang="en-US">
                <a:solidFill>
                  <a:srgbClr val="674517"/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67451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01591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818C4-FB85-DE4C-9F2F-B36FB69ABB8A}" type="slidenum">
              <a:rPr lang="en-US">
                <a:solidFill>
                  <a:srgbClr val="674517"/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67451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79382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E73E-C504-9E49-960A-0F0323A6C64C}" type="slidenum">
              <a:rPr lang="en-US">
                <a:solidFill>
                  <a:srgbClr val="674517"/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67451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41560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651CE-BF1E-F949-9EB3-DD935872D2E7}" type="slidenum">
              <a:rPr lang="en-US">
                <a:solidFill>
                  <a:srgbClr val="674517"/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67451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44041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2FDE-32C1-1E42-8C61-8F3AB4FF7429}" type="slidenum">
              <a:rPr lang="en-US">
                <a:solidFill>
                  <a:srgbClr val="674517"/>
                </a:solidFill>
                <a:latin typeface="Century Gothic"/>
              </a:rPr>
              <a:pPr>
                <a:defRPr/>
              </a:pPr>
              <a:t>‹#›</a:t>
            </a:fld>
            <a:endParaRPr lang="en-US">
              <a:solidFill>
                <a:srgbClr val="674517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6155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17D86-9E88-A248-B7AB-AC0C2D09F3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4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81959-9BB0-ED43-B62F-C8B730ECC0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7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C63C3-F65E-5346-90B2-E566E55FD9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5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409D7-DBAC-574A-932B-CDD578A4ED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3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DF64F-60AD-F142-821A-9FB323365F7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5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jpeg"/><Relationship Id="rId23" Type="http://schemas.openxmlformats.org/officeDocument/2006/relationships/image" Target="../media/image11.jpeg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theme" Target="../theme/theme4.xml"/><Relationship Id="rId15" Type="http://schemas.openxmlformats.org/officeDocument/2006/relationships/image" Target="../media/image2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830BCB-B5DC-0247-B73E-1EB27C80A9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6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Geneva" charset="-128"/>
          <a:cs typeface="Geneva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-128"/>
          <a:cs typeface="Genev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Geneva" charset="-128"/>
          <a:cs typeface="Geneva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8" name="Picture 1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343650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200" y="6408738"/>
            <a:ext cx="4429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6410325"/>
            <a:ext cx="282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6410325"/>
            <a:ext cx="3286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363" y="6415088"/>
            <a:ext cx="4016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0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0" y="6408738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1"/>
          <p:cNvSpPr>
            <a:spLocks/>
          </p:cNvSpPr>
          <p:nvPr/>
        </p:nvSpPr>
        <p:spPr bwMode="auto">
          <a:xfrm>
            <a:off x="1905000" y="6323013"/>
            <a:ext cx="2590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342900"/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EPE Release 3 LCA Review</a:t>
            </a:r>
          </a:p>
          <a:p>
            <a:pPr algn="ctr" defTabSz="342900"/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March 14, 2013</a:t>
            </a:r>
          </a:p>
        </p:txBody>
      </p:sp>
      <p:sp>
        <p:nvSpPr>
          <p:cNvPr id="1039" name="Line 2"/>
          <p:cNvSpPr>
            <a:spLocks noChangeShapeType="1"/>
          </p:cNvSpPr>
          <p:nvPr/>
        </p:nvSpPr>
        <p:spPr bwMode="auto">
          <a:xfrm rot="10800000" flipH="1" flipV="1">
            <a:off x="0" y="6248400"/>
            <a:ext cx="9144000" cy="0"/>
          </a:xfrm>
          <a:prstGeom prst="line">
            <a:avLst/>
          </a:prstGeom>
          <a:noFill/>
          <a:ln w="508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C5890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CBDFED84-91AF-4410-9640-ADD4839B1339}" type="slidenum">
              <a:rPr lang="en-US" smtClean="0">
                <a:latin typeface="Arial" pitchFamily="34" charset="0"/>
                <a:cs typeface="Arial"/>
              </a:rPr>
              <a:pPr>
                <a:defRPr/>
              </a:pPr>
              <a:t>‹#›</a:t>
            </a:fld>
            <a:endParaRPr lang="en-US" dirty="0">
              <a:latin typeface="Arial" pitchFamily="34" charset="0"/>
              <a:cs typeface="Arial"/>
            </a:endParaRPr>
          </a:p>
        </p:txBody>
      </p:sp>
      <p:pic>
        <p:nvPicPr>
          <p:cNvPr id="1041" name="Picture 17" descr="Rutger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6465888"/>
            <a:ext cx="6096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4538" y="6480175"/>
            <a:ext cx="7286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85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3C3C3C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3C3C3C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3C3C3C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C3C3C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6075"/>
            <a:ext cx="917257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Line 2"/>
          <p:cNvSpPr>
            <a:spLocks noChangeShapeType="1"/>
          </p:cNvSpPr>
          <p:nvPr/>
        </p:nvSpPr>
        <p:spPr bwMode="auto">
          <a:xfrm rot="10800000" flipH="1">
            <a:off x="0" y="1192213"/>
            <a:ext cx="9140825" cy="0"/>
          </a:xfrm>
          <a:prstGeom prst="line">
            <a:avLst/>
          </a:prstGeom>
          <a:noFill/>
          <a:ln w="25400" cap="flat">
            <a:solidFill>
              <a:srgbClr val="B2D0D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en-US" sz="74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397625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538" y="6453188"/>
            <a:ext cx="4429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6457950"/>
            <a:ext cx="282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825" y="6457950"/>
            <a:ext cx="2952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9188" y="6453188"/>
            <a:ext cx="32861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238" y="6448425"/>
            <a:ext cx="4016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5750" y="6448425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11"/>
          <p:cNvSpPr>
            <a:spLocks/>
          </p:cNvSpPr>
          <p:nvPr/>
        </p:nvSpPr>
        <p:spPr bwMode="auto">
          <a:xfrm>
            <a:off x="1600200" y="6400800"/>
            <a:ext cx="3505200" cy="304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342900">
              <a:defRPr/>
            </a:pPr>
            <a:r>
              <a:rPr lang="en-US" sz="1100" b="1" dirty="0">
                <a:solidFill>
                  <a:srgbClr val="1B5F8F"/>
                </a:solidFill>
                <a:latin typeface="Lucida Sans Unicode" pitchFamily="34" charset="0"/>
                <a:ea typeface="ヒラギノ角ゴ ProN W3" pitchFamily="1" charset="-128"/>
                <a:cs typeface="Arial" charset="0"/>
                <a:sym typeface="Gill Sans Light" pitchFamily="1" charset="0"/>
              </a:rPr>
              <a:t>EPE R2 Initial Operating Capability Review</a:t>
            </a:r>
          </a:p>
          <a:p>
            <a:pPr algn="ctr" defTabSz="342900">
              <a:defRPr/>
            </a:pPr>
            <a:r>
              <a:rPr lang="en-US" sz="1100" b="1" dirty="0">
                <a:solidFill>
                  <a:srgbClr val="1B5F8F"/>
                </a:solidFill>
                <a:latin typeface="Lucida Sans Unicode" pitchFamily="34" charset="0"/>
                <a:ea typeface="ヒラギノ角ゴ ProN W3" pitchFamily="1" charset="-128"/>
                <a:cs typeface="Arial" charset="0"/>
                <a:sym typeface="Gill Sans Light" pitchFamily="1" charset="0"/>
              </a:rPr>
              <a:t>August 7, 2012</a:t>
            </a:r>
            <a:endParaRPr lang="en-US" sz="1100" b="1" dirty="0">
              <a:solidFill>
                <a:srgbClr val="316F9B"/>
              </a:solidFill>
              <a:latin typeface="Lucida Sans Unicode" pitchFamily="34" charset="0"/>
              <a:ea typeface="ヒラギノ角ゴ ProN W3" pitchFamily="1" charset="-128"/>
              <a:cs typeface="Arial" charset="0"/>
              <a:sym typeface="Arial" charset="0"/>
            </a:endParaRP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8205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57225"/>
            <a:ext cx="7829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0550" y="1495425"/>
            <a:ext cx="77628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050" tIns="19050" rIns="19050" bIns="19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>
            <a:off x="0" y="6281738"/>
            <a:ext cx="9140825" cy="42862"/>
          </a:xfrm>
          <a:prstGeom prst="rect">
            <a:avLst/>
          </a:prstGeom>
          <a:solidFill>
            <a:schemeClr val="accent1"/>
          </a:solidFill>
          <a:ln w="9525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342900">
              <a:defRPr/>
            </a:pPr>
            <a:endParaRPr lang="en-US" sz="2800">
              <a:solidFill>
                <a:srgbClr val="000000"/>
              </a:solidFill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pic>
        <p:nvPicPr>
          <p:cNvPr id="8208" name="Picture 16" descr="RU_SIG_U_CMYK_S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925" y="6438900"/>
            <a:ext cx="79533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59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xmlns:p14="http://schemas.microsoft.com/office/powerpoint/2010/main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+mj-lt"/>
          <a:ea typeface="+mj-ea"/>
          <a:cs typeface="ヒラギノ角ゴ ProN W3" charset="0"/>
          <a:sym typeface="Gill Sans" charset="0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cs typeface="ヒラギノ角ゴ ProN W3" charset="0"/>
          <a:sym typeface="Gill Sans" charset="0"/>
        </a:defRPr>
      </a:lvl5pPr>
      <a:lvl6pPr marL="4572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6pPr>
      <a:lvl7pPr marL="9144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7pPr>
      <a:lvl8pPr marL="13716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8pPr>
      <a:lvl9pPr marL="1828800" algn="l" defTabSz="342900" rtl="0" eaLnBrk="0" fontAlgn="base" hangingPunct="0">
        <a:spcBef>
          <a:spcPct val="0"/>
        </a:spcBef>
        <a:spcAft>
          <a:spcPct val="0"/>
        </a:spcAft>
        <a:defRPr sz="3200">
          <a:solidFill>
            <a:srgbClr val="0C588D"/>
          </a:solidFill>
          <a:latin typeface="Arial" charset="0"/>
          <a:ea typeface="ヒラギノ角ゴ ProN W3" pitchFamily="1" charset="-128"/>
          <a:sym typeface="Gill Sans" pitchFamily="1" charset="0"/>
        </a:defRPr>
      </a:lvl9pPr>
    </p:titleStyle>
    <p:bodyStyle>
      <a:lvl1pPr marL="30956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1pPr>
      <a:lvl2pPr marL="476250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2pPr>
      <a:lvl3pPr marL="642938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3pPr>
      <a:lvl4pPr marL="809625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4pPr>
      <a:lvl5pPr marL="9763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charset="0"/>
        <a:buChar char="•"/>
        <a:defRPr sz="2400">
          <a:solidFill>
            <a:srgbClr val="3C3C3C"/>
          </a:solidFill>
          <a:latin typeface="+mn-lt"/>
          <a:ea typeface="+mn-ea"/>
          <a:cs typeface="ヒラギノ角ゴ ProN W3" charset="0"/>
          <a:sym typeface="Gill Sans" charset="0"/>
        </a:defRPr>
      </a:lvl5pPr>
      <a:lvl6pPr marL="14335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6pPr>
      <a:lvl7pPr marL="18907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7pPr>
      <a:lvl8pPr marL="23479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8pPr>
      <a:lvl9pPr marL="2805113" indent="-209550" algn="l" defTabSz="342900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C588D"/>
        </a:buClr>
        <a:buSzPct val="94000"/>
        <a:buFont typeface="Gill Sans" pitchFamily="1" charset="0"/>
        <a:buChar char="•"/>
        <a:defRPr sz="2400">
          <a:solidFill>
            <a:srgbClr val="3C3C3C"/>
          </a:solidFill>
          <a:latin typeface="+mn-lt"/>
          <a:ea typeface="+mn-ea"/>
          <a:sym typeface="Gill Sans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Skia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  <a:ea typeface="ＭＳ Ｐゴシック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Skia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674517"/>
              </a:solidFill>
              <a:ea typeface="ＭＳ Ｐゴシック" charset="0"/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2FE895F-F6B3-CF45-A623-69F6D512DAAC}" type="slidenum">
              <a:rPr lang="en-US">
                <a:solidFill>
                  <a:srgbClr val="674517"/>
                </a:solidFill>
                <a:latin typeface="Century Gothic"/>
                <a:ea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674517"/>
              </a:solidFill>
              <a:latin typeface="Century Gothic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343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40000"/>
        <a:buBlip>
          <a:blip r:embed="rId16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5" Type="http://schemas.openxmlformats.org/officeDocument/2006/relationships/hyperlink" Target="http://epe.marine.rutgers.edu/r3ui/llb_view_hurricane.php" TargetMode="External"/><Relationship Id="rId6" Type="http://schemas.openxmlformats.org/officeDocument/2006/relationships/image" Target="../media/image73.png"/><Relationship Id="rId7" Type="http://schemas.openxmlformats.org/officeDocument/2006/relationships/image" Target="../media/image74.jpeg"/><Relationship Id="rId8" Type="http://schemas.openxmlformats.org/officeDocument/2006/relationships/image" Target="../media/image75.jpeg"/><Relationship Id="rId9" Type="http://schemas.openxmlformats.org/officeDocument/2006/relationships/image" Target="../media/image76.png"/><Relationship Id="rId10" Type="http://schemas.openxmlformats.org/officeDocument/2006/relationships/image" Target="../media/image7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jpeg"/><Relationship Id="rId6" Type="http://schemas.openxmlformats.org/officeDocument/2006/relationships/image" Target="../media/image88.jpeg"/><Relationship Id="rId7" Type="http://schemas.openxmlformats.org/officeDocument/2006/relationships/image" Target="../media/image89.jpeg"/><Relationship Id="rId8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jpeg"/><Relationship Id="rId5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png"/><Relationship Id="rId5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jpg"/><Relationship Id="rId9" Type="http://schemas.openxmlformats.org/officeDocument/2006/relationships/image" Target="../media/image110.png"/><Relationship Id="rId10" Type="http://schemas.openxmlformats.org/officeDocument/2006/relationships/image" Target="../media/image56.gif"/><Relationship Id="rId11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chart" Target="../charts/chart1.xml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gif"/><Relationship Id="rId5" Type="http://schemas.openxmlformats.org/officeDocument/2006/relationships/image" Target="../media/image54.png"/><Relationship Id="rId6" Type="http://schemas.openxmlformats.org/officeDocument/2006/relationships/image" Target="../media/image115.png"/><Relationship Id="rId7" Type="http://schemas.openxmlformats.org/officeDocument/2006/relationships/image" Target="../media/image116.jpeg"/><Relationship Id="rId8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20.jpe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10.png"/><Relationship Id="rId7" Type="http://schemas.openxmlformats.org/officeDocument/2006/relationships/image" Target="../media/image127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jp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Relationship Id="rId3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gif"/><Relationship Id="rId20" Type="http://schemas.openxmlformats.org/officeDocument/2006/relationships/image" Target="../media/image61.png"/><Relationship Id="rId21" Type="http://schemas.openxmlformats.org/officeDocument/2006/relationships/image" Target="../media/image62.png"/><Relationship Id="rId22" Type="http://schemas.openxmlformats.org/officeDocument/2006/relationships/image" Target="../media/image63.jpg"/><Relationship Id="rId10" Type="http://schemas.openxmlformats.org/officeDocument/2006/relationships/image" Target="../media/image51.gif"/><Relationship Id="rId11" Type="http://schemas.openxmlformats.org/officeDocument/2006/relationships/image" Target="../media/image52.gif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gif"/><Relationship Id="rId16" Type="http://schemas.openxmlformats.org/officeDocument/2006/relationships/image" Target="../media/image57.gif"/><Relationship Id="rId17" Type="http://schemas.openxmlformats.org/officeDocument/2006/relationships/image" Target="../media/image58.gif"/><Relationship Id="rId18" Type="http://schemas.openxmlformats.org/officeDocument/2006/relationships/image" Target="../media/image59.gif"/><Relationship Id="rId19" Type="http://schemas.openxmlformats.org/officeDocument/2006/relationships/image" Target="../media/image60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gif"/><Relationship Id="rId4" Type="http://schemas.openxmlformats.org/officeDocument/2006/relationships/image" Target="../media/image45.gif"/><Relationship Id="rId5" Type="http://schemas.openxmlformats.org/officeDocument/2006/relationships/image" Target="../media/image46.gif"/><Relationship Id="rId6" Type="http://schemas.openxmlformats.org/officeDocument/2006/relationships/image" Target="../media/image47.gif"/><Relationship Id="rId7" Type="http://schemas.openxmlformats.org/officeDocument/2006/relationships/image" Target="../media/image48.gif"/><Relationship Id="rId8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0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8991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/>
              <a:t>Leveraging Ocean Observatories and Web-Based Educational Tools for Sustained Undergraduate Research</a:t>
            </a:r>
          </a:p>
          <a:p>
            <a:pPr algn="r"/>
            <a:r>
              <a:rPr lang="en-US" sz="3600" b="1" dirty="0" smtClean="0"/>
              <a:t> in Ocean Science</a:t>
            </a:r>
          </a:p>
          <a:p>
            <a:pPr algn="r"/>
            <a:endParaRPr lang="en-US" sz="3600" b="1" dirty="0"/>
          </a:p>
          <a:p>
            <a:pPr algn="r"/>
            <a:r>
              <a:rPr lang="en-US" sz="3600" b="1" dirty="0" smtClean="0"/>
              <a:t>Part 2</a:t>
            </a:r>
            <a:endParaRPr lang="en-US" sz="3200" b="1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664565"/>
            <a:ext cx="4724400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Scott Glenn,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Oscar Schofield,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Josh </a:t>
            </a:r>
            <a:r>
              <a:rPr lang="en-US" sz="2400" dirty="0" err="1" smtClean="0">
                <a:solidFill>
                  <a:schemeClr val="bg1"/>
                </a:solidFill>
              </a:rPr>
              <a:t>Kohut</a:t>
            </a:r>
            <a:r>
              <a:rPr lang="en-US" sz="2400" dirty="0" smtClean="0">
                <a:solidFill>
                  <a:schemeClr val="bg1"/>
                </a:solidFill>
              </a:rPr>
              <a:t> &amp;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Janice McDonnell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endParaRPr lang="en-US" sz="800" u="sng" dirty="0" smtClean="0">
              <a:solidFill>
                <a:schemeClr val="bg1"/>
              </a:solidFill>
            </a:endParaRPr>
          </a:p>
          <a:p>
            <a:r>
              <a:rPr lang="en-US" sz="2400" i="1" dirty="0" smtClean="0">
                <a:solidFill>
                  <a:schemeClr val="bg1"/>
                </a:solidFill>
              </a:rPr>
              <a:t>Rutgers University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“The Ocean is Our Classroom”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5961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8509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National Glider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142058" y="5715000"/>
            <a:ext cx="44091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Mid-Atlantic Glider Network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2378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5002742" y="2971800"/>
            <a:ext cx="4149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Glider Networks</a:t>
            </a:r>
            <a:endParaRPr lang="en-US" sz="2400" i="1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7541" y="5170442"/>
            <a:ext cx="118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Multistatic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67296" y="5145855"/>
            <a:ext cx="85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</a:t>
            </a:r>
            <a:r>
              <a:rPr lang="en-US" dirty="0" smtClean="0">
                <a:solidFill>
                  <a:srgbClr val="FFFFFF"/>
                </a:solidFill>
              </a:rPr>
              <a:t>ested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 descr="rucool_global_map_black_axi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33400"/>
            <a:ext cx="4457700" cy="2442696"/>
          </a:xfrm>
          <a:prstGeom prst="rect">
            <a:avLst/>
          </a:prstGeom>
        </p:spPr>
      </p:pic>
      <p:pic>
        <p:nvPicPr>
          <p:cNvPr id="3" name="Picture 2" descr="Screen Shot 2014-02-22 at 1.48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657600"/>
            <a:ext cx="3807135" cy="1868447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581400"/>
            <a:ext cx="4038600" cy="2048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209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ヒラギノ角ゴ ProN W3" charset="0"/>
              </a:rPr>
              <a:t>NSF Ocean Observing Initiative</a:t>
            </a:r>
            <a:endParaRPr lang="en-US" dirty="0">
              <a:latin typeface="Arial" charset="0"/>
              <a:ea typeface="ヒラギノ角ゴ ProN W3" charset="0"/>
            </a:endParaRPr>
          </a:p>
        </p:txBody>
      </p:sp>
      <p:sp>
        <p:nvSpPr>
          <p:cNvPr id="9219" name="Slide Number Placeholder 3"/>
          <p:cNvSpPr txBox="1">
            <a:spLocks/>
          </p:cNvSpPr>
          <p:nvPr/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rgbClr val="000000"/>
                </a:solidFill>
                <a:latin typeface="Lucida Sans Unicode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E9C5EE36-75CE-4042-B9AA-D1A12DD9003E}" type="slidenum">
              <a:rPr lang="en-US" sz="1000" smtClean="0"/>
              <a:pPr algn="ctr" eaLnBrk="1" hangingPunct="1"/>
              <a:t>11</a:t>
            </a:fld>
            <a:endParaRPr lang="en-US" sz="1000" dirty="0" smtClean="0"/>
          </a:p>
        </p:txBody>
      </p:sp>
      <p:pic>
        <p:nvPicPr>
          <p:cNvPr id="5" name="Picture 5" descr="ooi_map_new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03" y="1295400"/>
            <a:ext cx="442123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352800"/>
            <a:ext cx="1365586" cy="1365586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800600"/>
            <a:ext cx="1610361" cy="1006476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/>
          <p:cNvSpPr>
            <a:spLocks/>
          </p:cNvSpPr>
          <p:nvPr/>
        </p:nvSpPr>
        <p:spPr bwMode="auto">
          <a:xfrm>
            <a:off x="4495800" y="2443162"/>
            <a:ext cx="4648200" cy="3348038"/>
          </a:xfrm>
          <a:prstGeom prst="rect">
            <a:avLst/>
          </a:prstGeom>
          <a:noFill/>
          <a:ln>
            <a:noFill/>
          </a:ln>
          <a:effectLst>
            <a:outerShdw blurRad="101600" dist="50800" dir="2700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14288" tIns="14288" rIns="14288" bIns="14288"/>
          <a:lstStyle/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endParaRPr lang="en-US" sz="800" dirty="0" smtClean="0">
              <a:solidFill>
                <a:srgbClr val="081A25"/>
              </a:solidFill>
              <a:ea typeface="ＭＳ Ｐゴシック" charset="0"/>
              <a:cs typeface="Gill Sans" charset="0"/>
            </a:endParaRP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High </a:t>
            </a: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Latitude </a:t>
            </a:r>
            <a:r>
              <a:rPr lang="en-US" sz="2400" u="sng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Global</a:t>
            </a: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 Sites</a:t>
            </a: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Regional </a:t>
            </a:r>
            <a:r>
              <a:rPr lang="en-US" sz="2400" u="sng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Plate-scale Cable</a:t>
            </a: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u="sng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Coastal</a:t>
            </a: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 Dynamics </a:t>
            </a:r>
            <a:r>
              <a:rPr lang="en-US" sz="24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Arrays</a:t>
            </a:r>
            <a:endParaRPr lang="en-US" sz="2400" dirty="0">
              <a:solidFill>
                <a:srgbClr val="081A25"/>
              </a:solidFill>
              <a:ea typeface="ＭＳ Ｐゴシック" charset="0"/>
              <a:cs typeface="Gill Sans" charset="0"/>
            </a:endParaRP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u="sng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Cyber</a:t>
            </a: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-Space Data Delivery &amp; Sensor Interactivity</a:t>
            </a:r>
          </a:p>
          <a:p>
            <a:pPr marL="300038" indent="-300038">
              <a:spcBef>
                <a:spcPts val="1088"/>
              </a:spcBef>
              <a:buClr>
                <a:srgbClr val="FF8227"/>
              </a:buClr>
              <a:buSzPct val="100000"/>
              <a:buFont typeface="Zapf Dingbats" charset="0"/>
              <a:buChar char="✦"/>
              <a:defRPr/>
            </a:pPr>
            <a:r>
              <a:rPr lang="en-US" sz="2400" u="sng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Education</a:t>
            </a: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24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and </a:t>
            </a:r>
            <a:r>
              <a:rPr lang="en-US" sz="24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Public Engagement</a:t>
            </a: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4572000" y="1438275"/>
            <a:ext cx="4701184" cy="876300"/>
          </a:xfrm>
          <a:prstGeom prst="rect">
            <a:avLst/>
          </a:prstGeom>
          <a:noFill/>
          <a:ln>
            <a:noFill/>
          </a:ln>
          <a:effectLst>
            <a:outerShdw blurRad="190500" dist="635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2900" dirty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Five Integrated Transformational </a:t>
            </a:r>
            <a:r>
              <a:rPr lang="en-US" sz="2900" dirty="0" smtClean="0">
                <a:solidFill>
                  <a:srgbClr val="081A25"/>
                </a:solidFill>
                <a:ea typeface="ＭＳ Ｐゴシック" charset="0"/>
                <a:cs typeface="Gill Sans" charset="0"/>
              </a:rPr>
              <a:t>Activities</a:t>
            </a:r>
            <a:endParaRPr lang="en-US" sz="2900" dirty="0">
              <a:solidFill>
                <a:srgbClr val="081A25"/>
              </a:solidFill>
              <a:ea typeface="ＭＳ Ｐゴシック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176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5 at 8.12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635" y="1047655"/>
            <a:ext cx="1684310" cy="1570565"/>
          </a:xfrm>
          <a:prstGeom prst="rect">
            <a:avLst/>
          </a:prstGeom>
        </p:spPr>
      </p:pic>
      <p:pic>
        <p:nvPicPr>
          <p:cNvPr id="6" name="Picture 1" descr="pixels.php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688322"/>
            <a:ext cx="1803771" cy="163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4764522"/>
            <a:ext cx="4223343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688322"/>
            <a:ext cx="280097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34200" y="4391987"/>
            <a:ext cx="1801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Investigation Builder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4366589"/>
            <a:ext cx="13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Concept Maps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4383522"/>
            <a:ext cx="2084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Data Visualization Tools</a:t>
            </a:r>
            <a:endParaRPr lang="en-US" sz="1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6081119350_ee3c6b059b_o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236" y="1180279"/>
            <a:ext cx="4741364" cy="31609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0134" y="2074075"/>
            <a:ext cx="1884720" cy="2182446"/>
            <a:chOff x="118533" y="1174865"/>
            <a:chExt cx="2319867" cy="2558934"/>
          </a:xfrm>
        </p:grpSpPr>
        <p:pic>
          <p:nvPicPr>
            <p:cNvPr id="13" name="Picture 5" descr="ooi_map_new00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33" y="1174865"/>
              <a:ext cx="2319867" cy="2558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34" y="2169584"/>
              <a:ext cx="533400" cy="5334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5400000" algn="ctr" rotWithShape="0">
                <a:srgbClr val="0E141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4" y="2946401"/>
              <a:ext cx="702458" cy="439209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5400000" algn="ctr" rotWithShape="0">
                <a:srgbClr val="0E141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ight Arrow 3"/>
          <p:cNvSpPr/>
          <p:nvPr/>
        </p:nvSpPr>
        <p:spPr>
          <a:xfrm>
            <a:off x="2269067" y="2690189"/>
            <a:ext cx="978408" cy="484632"/>
          </a:xfrm>
          <a:prstGeom prst="rightArrow">
            <a:avLst>
              <a:gd name="adj1" fmla="val 50000"/>
              <a:gd name="adj2" fmla="val 4301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  <a:ea typeface="ヒラギノ角ゴ ProN W3"/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649722"/>
            <a:ext cx="8686800" cy="51911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ヒラギノ角ゴ ProN W3" charset="0"/>
              </a:rPr>
              <a:t>OOI – Enabling the Undergraduate Classroom</a:t>
            </a:r>
            <a:endParaRPr lang="en-US" dirty="0">
              <a:latin typeface="Arial" charset="0"/>
              <a:ea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113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2818718366"/>
              </p:ext>
            </p:extLst>
          </p:nvPr>
        </p:nvGraphicFramePr>
        <p:xfrm>
          <a:off x="4367652" y="3437467"/>
          <a:ext cx="4776348" cy="2766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Trans-Atlantic Glider Challenge –</a:t>
            </a:r>
            <a:r>
              <a:rPr lang="en-US" sz="2800" b="1" dirty="0" smtClean="0"/>
              <a:t> May 24, 2006 </a:t>
            </a:r>
            <a:r>
              <a:rPr lang="en-US" sz="2800" b="1" dirty="0"/>
              <a:t>–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UNESCO E.U./U.S. Baltic Sea Conference in </a:t>
            </a:r>
            <a:r>
              <a:rPr lang="en-US" sz="2400" b="1" dirty="0" smtClean="0"/>
              <a:t>Lithuania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72" y="1905000"/>
            <a:ext cx="1645920" cy="2057400"/>
          </a:xfrm>
          <a:prstGeom prst="rect">
            <a:avLst/>
          </a:prstGeom>
        </p:spPr>
      </p:pic>
      <p:pic>
        <p:nvPicPr>
          <p:cNvPr id="10" name="Picture 9" descr="Screen shot 2011-03-25 at 5.00.3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72" y="990600"/>
            <a:ext cx="3810000" cy="703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172" y="4191000"/>
            <a:ext cx="411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have something you need to do for the good of your country.”</a:t>
            </a:r>
            <a:endParaRPr lang="en-US" b="1" i="1" dirty="0" smtClean="0"/>
          </a:p>
          <a:p>
            <a:endParaRPr lang="en-US" i="1" dirty="0" smtClean="0"/>
          </a:p>
          <a:p>
            <a:r>
              <a:rPr lang="en-US" i="1" dirty="0" smtClean="0"/>
              <a:t>“Take one of your gliders, modify it, and fly it across the Atlantic, inspiring students along the way.”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83107" y="4191250"/>
            <a:ext cx="152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Trans-Atlantic Glider Challenge</a:t>
            </a:r>
            <a:endParaRPr lang="en-US" sz="1600" dirty="0"/>
          </a:p>
        </p:txBody>
      </p:sp>
      <p:sp>
        <p:nvSpPr>
          <p:cNvPr id="3" name="Oval 2"/>
          <p:cNvSpPr/>
          <p:nvPr/>
        </p:nvSpPr>
        <p:spPr>
          <a:xfrm>
            <a:off x="8589435" y="3534832"/>
            <a:ext cx="135465" cy="13970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477250" y="3661833"/>
            <a:ext cx="162983" cy="51647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" descr="RU27_route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9109" y="1054679"/>
            <a:ext cx="4360335" cy="212681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23555" y="2808111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2306" y="2050143"/>
            <a:ext cx="2605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Dr. Rick </a:t>
            </a:r>
            <a:r>
              <a:rPr lang="en-US" sz="1600" b="1" dirty="0" err="1" smtClean="0"/>
              <a:t>Spinrad</a:t>
            </a:r>
            <a:endParaRPr lang="en-US" sz="1600" b="1" dirty="0" smtClean="0"/>
          </a:p>
          <a:p>
            <a:endParaRPr lang="en-US" sz="800" b="1" dirty="0" smtClean="0"/>
          </a:p>
          <a:p>
            <a:r>
              <a:rPr lang="en-US" sz="1600" b="1" dirty="0" smtClean="0"/>
              <a:t>Assistant  Administrator</a:t>
            </a:r>
          </a:p>
          <a:p>
            <a:endParaRPr lang="en-US" sz="800" b="1" dirty="0" smtClean="0"/>
          </a:p>
          <a:p>
            <a:r>
              <a:rPr lang="en-US" sz="1600" b="1" dirty="0" smtClean="0"/>
              <a:t>NOAA</a:t>
            </a:r>
          </a:p>
          <a:p>
            <a:r>
              <a:rPr lang="en-US" sz="1600" b="1" dirty="0" smtClean="0"/>
              <a:t>Office of Oceanic and Atmospheric Research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13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A Global Challenge </a:t>
            </a:r>
            <a:r>
              <a:rPr lang="en-US" sz="2800" b="1" dirty="0"/>
              <a:t>–</a:t>
            </a:r>
            <a:r>
              <a:rPr lang="en-US" sz="2800" b="1" dirty="0" smtClean="0"/>
              <a:t> The Challenger Glider Mission</a:t>
            </a:r>
          </a:p>
          <a:p>
            <a:pPr algn="ctr"/>
            <a:r>
              <a:rPr lang="en-US" sz="2400" b="1" dirty="0" smtClean="0"/>
              <a:t>December 9, 2009 </a:t>
            </a:r>
            <a:r>
              <a:rPr lang="en-US" sz="2400" b="1" dirty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Baiona</a:t>
            </a:r>
            <a:r>
              <a:rPr lang="en-US" sz="2400" b="1" dirty="0" smtClean="0"/>
              <a:t>, Spain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1" y="3129642"/>
            <a:ext cx="2222500" cy="1529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2176" y="3083060"/>
            <a:ext cx="28264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HMS Challenger Voyage</a:t>
            </a:r>
          </a:p>
          <a:p>
            <a:r>
              <a:rPr lang="en-US" dirty="0" smtClean="0"/>
              <a:t>First Scientific </a:t>
            </a:r>
          </a:p>
          <a:p>
            <a:r>
              <a:rPr lang="en-US" dirty="0" smtClean="0"/>
              <a:t>Circumnavigation</a:t>
            </a:r>
          </a:p>
          <a:p>
            <a:r>
              <a:rPr lang="en-US" dirty="0" smtClean="0"/>
              <a:t>1872-1876</a:t>
            </a:r>
          </a:p>
          <a:p>
            <a:endParaRPr lang="en-US" dirty="0" smtClean="0"/>
          </a:p>
          <a:p>
            <a:r>
              <a:rPr lang="en-US" dirty="0" smtClean="0"/>
              <a:t>128,000 km = </a:t>
            </a:r>
          </a:p>
          <a:p>
            <a:endParaRPr lang="en-US" dirty="0" smtClean="0"/>
          </a:p>
          <a:p>
            <a:r>
              <a:rPr lang="en-US" dirty="0" smtClean="0"/>
              <a:t>= 16 gliders 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x</a:t>
            </a:r>
            <a:r>
              <a:rPr lang="en-US" dirty="0" smtClean="0"/>
              <a:t> 8,000 km/glider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856" y="913674"/>
            <a:ext cx="4027797" cy="2081028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154214" y="840816"/>
            <a:ext cx="3746500" cy="5095774"/>
            <a:chOff x="4256314" y="896257"/>
            <a:chExt cx="3356429" cy="50957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6772" y="896257"/>
              <a:ext cx="1689407" cy="22525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56314" y="3160486"/>
              <a:ext cx="3356429" cy="283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Ralph </a:t>
              </a:r>
              <a:r>
                <a:rPr lang="en-US" b="1" dirty="0" err="1" smtClean="0"/>
                <a:t>Rayner</a:t>
              </a:r>
              <a:r>
                <a:rPr lang="en-US" b="1" dirty="0" smtClean="0"/>
                <a:t> &amp; Rick </a:t>
              </a:r>
              <a:r>
                <a:rPr lang="en-US" b="1" dirty="0" err="1" smtClean="0"/>
                <a:t>Spinrad’s</a:t>
              </a:r>
              <a:r>
                <a:rPr lang="en-US" b="1" dirty="0" smtClean="0"/>
                <a:t> Global Challenge:</a:t>
              </a:r>
            </a:p>
            <a:p>
              <a:endParaRPr lang="en-US" sz="800" b="1" dirty="0" smtClean="0"/>
            </a:p>
            <a:p>
              <a:pPr algn="ctr"/>
              <a:r>
                <a:rPr lang="en-US" i="1" dirty="0" smtClean="0"/>
                <a:t>Build a Global Glider Fleet </a:t>
              </a:r>
            </a:p>
            <a:p>
              <a:pPr algn="ctr"/>
              <a:r>
                <a:rPr lang="en-US" i="1" dirty="0" smtClean="0"/>
                <a:t>and Coordinate the First </a:t>
              </a:r>
            </a:p>
            <a:p>
              <a:pPr algn="ctr"/>
              <a:r>
                <a:rPr lang="en-US" i="1" dirty="0" smtClean="0"/>
                <a:t>Robotic Circumnavigation.</a:t>
              </a:r>
            </a:p>
            <a:p>
              <a:pPr algn="ctr"/>
              <a:endParaRPr lang="en-US" sz="800" i="1" dirty="0" smtClean="0"/>
            </a:p>
            <a:p>
              <a:pPr algn="ctr"/>
              <a:r>
                <a:rPr lang="en-US" i="1" dirty="0" smtClean="0"/>
                <a:t>Revisit the Historic Track of the </a:t>
              </a:r>
            </a:p>
            <a:p>
              <a:pPr algn="ctr"/>
              <a:r>
                <a:rPr lang="en-US" i="1" dirty="0" smtClean="0"/>
                <a:t>HMS Challenger –</a:t>
              </a:r>
            </a:p>
            <a:p>
              <a:pPr algn="ctr"/>
              <a:r>
                <a:rPr lang="en-US" b="1" i="1" dirty="0" smtClean="0"/>
                <a:t>And inspire a global network </a:t>
              </a:r>
            </a:p>
            <a:p>
              <a:pPr algn="ctr"/>
              <a:r>
                <a:rPr lang="en-US" b="1" i="1" dirty="0" smtClean="0"/>
                <a:t>of students along the way.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44" y="843643"/>
            <a:ext cx="1493762" cy="2240644"/>
          </a:xfrm>
          <a:prstGeom prst="rect">
            <a:avLst/>
          </a:prstGeom>
        </p:spPr>
      </p:pic>
      <p:pic>
        <p:nvPicPr>
          <p:cNvPr id="14" name="Picture 13" descr="CoverGliderImag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8181" y="4826000"/>
            <a:ext cx="2215819" cy="138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91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85232"/>
            <a:ext cx="9147901" cy="5024968"/>
            <a:chOff x="758099" y="2074333"/>
            <a:chExt cx="7818752" cy="40936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099" y="2142067"/>
              <a:ext cx="3924183" cy="39962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5132" y="2074333"/>
              <a:ext cx="3911719" cy="409363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Challenger Glider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533400"/>
            <a:ext cx="2000250" cy="15001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79732" y="593328"/>
            <a:ext cx="1778000" cy="618918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6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Global-Class Gliders</a:t>
            </a:r>
          </a:p>
        </p:txBody>
      </p:sp>
      <p:pic>
        <p:nvPicPr>
          <p:cNvPr id="15" name="Picture 14" descr="coolroo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9799"/>
            <a:ext cx="3219152" cy="2142067"/>
          </a:xfrm>
          <a:prstGeom prst="rect">
            <a:avLst/>
          </a:prstGeom>
        </p:spPr>
      </p:pic>
      <p:pic>
        <p:nvPicPr>
          <p:cNvPr id="16" name="Picture 15" descr="nilse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4724400"/>
            <a:ext cx="3219152" cy="2142067"/>
          </a:xfrm>
          <a:prstGeom prst="rect">
            <a:avLst/>
          </a:prstGeom>
        </p:spPr>
      </p:pic>
      <p:pic>
        <p:nvPicPr>
          <p:cNvPr id="17" name="Picture 16" descr="shante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724400"/>
            <a:ext cx="3207537" cy="2134338"/>
          </a:xfrm>
          <a:prstGeom prst="rect">
            <a:avLst/>
          </a:prstGeom>
        </p:spPr>
      </p:pic>
      <p:pic>
        <p:nvPicPr>
          <p:cNvPr id="18" name="Picture 17" descr="Screen shot 2011-10-11 at 11.40.46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4724400"/>
            <a:ext cx="838200" cy="81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2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yphoonarray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5" y="3720396"/>
            <a:ext cx="3680879" cy="2426403"/>
          </a:xfrm>
          <a:prstGeom prst="rect">
            <a:avLst/>
          </a:prstGeom>
        </p:spPr>
      </p:pic>
      <p:pic>
        <p:nvPicPr>
          <p:cNvPr id="5" name="Picture 4" descr="Screen Shot 2014-02-26 at 12.16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72"/>
            <a:ext cx="4318000" cy="309212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louU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7" y="1591734"/>
            <a:ext cx="2793999" cy="1936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7333" y="16933"/>
            <a:ext cx="46566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Dr. Louis </a:t>
            </a:r>
            <a:r>
              <a:rPr lang="en-US" sz="2000" b="1" dirty="0" err="1" smtClean="0"/>
              <a:t>Uccellini</a:t>
            </a:r>
            <a:r>
              <a:rPr lang="en-US" sz="2000" b="1" dirty="0" smtClean="0"/>
              <a:t>, Director</a:t>
            </a:r>
          </a:p>
          <a:p>
            <a:pPr algn="ctr"/>
            <a:r>
              <a:rPr lang="en-US" sz="2000" b="1" dirty="0" smtClean="0"/>
              <a:t>National Weather Service</a:t>
            </a:r>
          </a:p>
          <a:p>
            <a:pPr algn="ctr"/>
            <a:endParaRPr lang="en-US" sz="800" b="1" dirty="0"/>
          </a:p>
          <a:p>
            <a:pPr algn="ctr"/>
            <a:r>
              <a:rPr lang="en-US" sz="2000" dirty="0" smtClean="0"/>
              <a:t>Crowd-sourced comparisons between </a:t>
            </a:r>
          </a:p>
          <a:p>
            <a:pPr algn="ctr"/>
            <a:r>
              <a:rPr lang="en-US" sz="2000" dirty="0" smtClean="0"/>
              <a:t>U.S. &amp; European Models &amp; Gliders</a:t>
            </a:r>
            <a:endParaRPr lang="en-US" sz="2000" dirty="0"/>
          </a:p>
        </p:txBody>
      </p:sp>
      <p:pic>
        <p:nvPicPr>
          <p:cNvPr id="8" name="Picture 7" descr="typhoonarray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786258"/>
            <a:ext cx="3979333" cy="2385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52401"/>
            <a:ext cx="4357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2013 International Typhoon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875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2-20 at 11.20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1" y="35328"/>
            <a:ext cx="4583960" cy="893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928851"/>
            <a:ext cx="48140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Companion Course at </a:t>
            </a:r>
          </a:p>
          <a:p>
            <a:r>
              <a:rPr lang="en-US" b="1" dirty="0" err="1" smtClean="0"/>
              <a:t>Plataforma</a:t>
            </a:r>
            <a:r>
              <a:rPr lang="en-US" b="1" dirty="0" smtClean="0"/>
              <a:t> </a:t>
            </a:r>
            <a:r>
              <a:rPr lang="en-US" b="1" dirty="0" err="1" smtClean="0"/>
              <a:t>Oceanica</a:t>
            </a:r>
            <a:r>
              <a:rPr lang="en-US" b="1" dirty="0" smtClean="0"/>
              <a:t> de Canarias</a:t>
            </a:r>
          </a:p>
          <a:p>
            <a:endParaRPr lang="en-US" sz="8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Shared Glider Missions – Iceland to Azores; Azores to Canaries; Canaries to Caribbean</a:t>
            </a:r>
          </a:p>
          <a:p>
            <a:pPr>
              <a:buFont typeface="Arial"/>
              <a:buChar char="•"/>
            </a:pPr>
            <a:r>
              <a:rPr lang="en-US" dirty="0" smtClean="0"/>
              <a:t> Skype Sessions between classes</a:t>
            </a:r>
          </a:p>
          <a:p>
            <a:pPr>
              <a:buFont typeface="Arial"/>
              <a:buChar char="•"/>
            </a:pPr>
            <a:r>
              <a:rPr lang="en-US" dirty="0" smtClean="0"/>
              <a:t> Two-way International Exchange programs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Science from their teachers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Culture from their peers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22142" y="261257"/>
            <a:ext cx="1181100" cy="2921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ngDurationFligh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334" y="183443"/>
            <a:ext cx="4067162" cy="2868817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798" y="3530595"/>
            <a:ext cx="4578994" cy="2635267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31" y="3571118"/>
            <a:ext cx="3914322" cy="260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70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Silbo_subplo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2006" r="50694" b="3086"/>
          <a:stretch/>
        </p:blipFill>
        <p:spPr bwMode="auto">
          <a:xfrm>
            <a:off x="474133" y="948267"/>
            <a:ext cx="3064933" cy="520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marine.rutgers.edu/~nstrands/MTS-Figures/Silbo/Silbo_sal_8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3" y="-13716000"/>
            <a:ext cx="7324725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538" y="894886"/>
            <a:ext cx="3375827" cy="2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581400"/>
            <a:ext cx="3368675" cy="2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6908801" y="1371609"/>
            <a:ext cx="101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b="1" i="1" dirty="0" smtClean="0"/>
              <a:t>RTOFS</a:t>
            </a:r>
            <a:endParaRPr lang="en-US" dirty="0"/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6570134" y="4131747"/>
            <a:ext cx="177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i="1" dirty="0" smtClean="0"/>
              <a:t> </a:t>
            </a:r>
            <a:r>
              <a:rPr lang="en-US" b="1" i="1" dirty="0" smtClean="0"/>
              <a:t>MERCATOR</a:t>
            </a:r>
            <a:r>
              <a:rPr lang="en-US" i="1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RTOFS and MERCATOR </a:t>
            </a:r>
          </a:p>
          <a:p>
            <a:pPr algn="ctr"/>
            <a:r>
              <a:rPr lang="en-US" sz="2800" b="1" dirty="0" smtClean="0"/>
              <a:t>Temperature and Current Maps at 200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9734" y="2692395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 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32934" y="4080929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</a:t>
            </a:r>
            <a:r>
              <a:rPr lang="en-US" sz="2400" dirty="0" smtClean="0"/>
              <a:t>00 m</a:t>
            </a:r>
            <a:endParaRPr lang="en-US" sz="2400" dirty="0"/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759200" y="1168410"/>
            <a:ext cx="149013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i="1" dirty="0" smtClean="0"/>
              <a:t>200m </a:t>
            </a:r>
            <a:r>
              <a:rPr lang="en-US" i="1" dirty="0"/>
              <a:t>temperature </a:t>
            </a:r>
            <a:r>
              <a:rPr lang="en-US" i="1" dirty="0" smtClean="0"/>
              <a:t>and currents </a:t>
            </a:r>
            <a:r>
              <a:rPr lang="en-US" i="1" dirty="0"/>
              <a:t>on April 18th, 2013. The glider position is marked by the red dot.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000" y="4191000"/>
            <a:ext cx="1698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Green – Glider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Red – US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Blue - Europe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3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0934" y="2184400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South African Coast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2400 km</a:t>
            </a:r>
          </a:p>
        </p:txBody>
      </p:sp>
      <p:pic>
        <p:nvPicPr>
          <p:cNvPr id="2" name="Picture 1" descr="RU29-2014-02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47" y="484286"/>
            <a:ext cx="9144000" cy="5732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Glider RU29: Launched from Cape Town 11 Jan 2013, flown &gt;8,125 km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P1100090-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870" y="4787643"/>
            <a:ext cx="1810714" cy="13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G_0868-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302" y="3128133"/>
            <a:ext cx="1772751" cy="132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ner-home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0" y="3364959"/>
            <a:ext cx="1243888" cy="1588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147" y="2764241"/>
            <a:ext cx="1269841" cy="700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763" y="778645"/>
            <a:ext cx="1975651" cy="1089215"/>
          </a:xfrm>
          <a:prstGeom prst="rect">
            <a:avLst/>
          </a:prstGeom>
        </p:spPr>
      </p:pic>
      <p:pic>
        <p:nvPicPr>
          <p:cNvPr id="13" name="Picture 12" descr="Unknown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578" y="1619521"/>
            <a:ext cx="923061" cy="863380"/>
          </a:xfrm>
          <a:prstGeom prst="rect">
            <a:avLst/>
          </a:prstGeom>
        </p:spPr>
      </p:pic>
      <p:pic>
        <p:nvPicPr>
          <p:cNvPr id="14" name="Picture 13" descr="Screen Shot 2014-02-16 at 4.35.4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652" y="5408051"/>
            <a:ext cx="1349921" cy="791179"/>
          </a:xfrm>
          <a:prstGeom prst="rect">
            <a:avLst/>
          </a:prstGeom>
        </p:spPr>
      </p:pic>
      <p:pic>
        <p:nvPicPr>
          <p:cNvPr id="15" name="Picture 14" descr="ONR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9870"/>
            <a:ext cx="1234403" cy="554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36066"/>
            <a:ext cx="719667" cy="719667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65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34411"/>
            <a:ext cx="4610126" cy="311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26" y="3740273"/>
            <a:ext cx="4533874" cy="311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041096340"/>
              </p:ext>
            </p:extLst>
          </p:nvPr>
        </p:nvGraphicFramePr>
        <p:xfrm>
          <a:off x="4610126" y="880064"/>
          <a:ext cx="4533874" cy="2460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 descr="Screen shot 2012-02-20 at 5.40.39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20"/>
          <a:stretch>
            <a:fillRect/>
          </a:stretch>
        </p:blipFill>
        <p:spPr>
          <a:xfrm>
            <a:off x="60001" y="1050312"/>
            <a:ext cx="4480120" cy="2289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9054" y="4149378"/>
            <a:ext cx="1316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41% Female</a:t>
            </a:r>
          </a:p>
          <a:p>
            <a:r>
              <a:rPr lang="en-US" dirty="0" smtClean="0"/>
              <a:t>59% Male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8396" y="4044991"/>
            <a:ext cx="2568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18% Other</a:t>
            </a:r>
          </a:p>
          <a:p>
            <a:r>
              <a:rPr lang="en-US" dirty="0" smtClean="0"/>
              <a:t>82% White, Non-Hispanic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772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Today’s Grand Challenge as Geoscience Teachers: </a:t>
            </a:r>
          </a:p>
          <a:p>
            <a:pPr algn="ctr"/>
            <a:r>
              <a:rPr lang="en-US" sz="2800" b="1" dirty="0" smtClean="0"/>
              <a:t>Undergraduate Education Statistics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6488668"/>
            <a:ext cx="295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Imbalance:  400 Students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6488668"/>
            <a:ext cx="2891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Imbalance: 800 Students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81200" y="3200400"/>
            <a:ext cx="239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4,000 total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2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20 at 5.03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170"/>
            <a:ext cx="9144000" cy="667883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147230" y="2941917"/>
            <a:ext cx="5427465" cy="904502"/>
          </a:xfrm>
          <a:custGeom>
            <a:avLst/>
            <a:gdLst>
              <a:gd name="connsiteX0" fmla="*/ 0 w 5427465"/>
              <a:gd name="connsiteY0" fmla="*/ 0 h 904502"/>
              <a:gd name="connsiteX1" fmla="*/ 438583 w 5427465"/>
              <a:gd name="connsiteY1" fmla="*/ 676093 h 904502"/>
              <a:gd name="connsiteX2" fmla="*/ 1891389 w 5427465"/>
              <a:gd name="connsiteY2" fmla="*/ 712638 h 904502"/>
              <a:gd name="connsiteX3" fmla="*/ 2256875 w 5427465"/>
              <a:gd name="connsiteY3" fmla="*/ 886229 h 904502"/>
              <a:gd name="connsiteX4" fmla="*/ 4431516 w 5427465"/>
              <a:gd name="connsiteY4" fmla="*/ 904502 h 904502"/>
              <a:gd name="connsiteX5" fmla="*/ 4723905 w 5427465"/>
              <a:gd name="connsiteY5" fmla="*/ 593865 h 904502"/>
              <a:gd name="connsiteX6" fmla="*/ 5189899 w 5427465"/>
              <a:gd name="connsiteY6" fmla="*/ 584729 h 904502"/>
              <a:gd name="connsiteX7" fmla="*/ 5427465 w 5427465"/>
              <a:gd name="connsiteY7" fmla="*/ 712638 h 904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27465" h="904502">
                <a:moveTo>
                  <a:pt x="0" y="0"/>
                </a:moveTo>
                <a:lnTo>
                  <a:pt x="438583" y="676093"/>
                </a:lnTo>
                <a:lnTo>
                  <a:pt x="1891389" y="712638"/>
                </a:lnTo>
                <a:lnTo>
                  <a:pt x="2256875" y="886229"/>
                </a:lnTo>
                <a:lnTo>
                  <a:pt x="4431516" y="904502"/>
                </a:lnTo>
                <a:lnTo>
                  <a:pt x="4723905" y="593865"/>
                </a:lnTo>
                <a:lnTo>
                  <a:pt x="5189899" y="584729"/>
                </a:lnTo>
                <a:lnTo>
                  <a:pt x="5427465" y="712638"/>
                </a:lnTo>
              </a:path>
            </a:pathLst>
          </a:custGeom>
          <a:ln w="57150" cmpd="sng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098384" y="2494234"/>
            <a:ext cx="525458" cy="1352185"/>
          </a:xfrm>
          <a:custGeom>
            <a:avLst/>
            <a:gdLst>
              <a:gd name="connsiteX0" fmla="*/ 525458 w 525458"/>
              <a:gd name="connsiteY0" fmla="*/ 1352185 h 1352185"/>
              <a:gd name="connsiteX1" fmla="*/ 4641 w 525458"/>
              <a:gd name="connsiteY1" fmla="*/ 776593 h 1352185"/>
              <a:gd name="connsiteX2" fmla="*/ 278755 w 525458"/>
              <a:gd name="connsiteY2" fmla="*/ 0 h 135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458" h="1352185">
                <a:moveTo>
                  <a:pt x="525458" y="1352185"/>
                </a:moveTo>
                <a:cubicBezTo>
                  <a:pt x="285608" y="1177071"/>
                  <a:pt x="45758" y="1001957"/>
                  <a:pt x="4641" y="776593"/>
                </a:cubicBezTo>
                <a:cubicBezTo>
                  <a:pt x="-36476" y="551229"/>
                  <a:pt x="207181" y="118773"/>
                  <a:pt x="278755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655003" y="179170"/>
            <a:ext cx="1911876" cy="3648976"/>
          </a:xfrm>
          <a:custGeom>
            <a:avLst/>
            <a:gdLst>
              <a:gd name="connsiteX0" fmla="*/ 1911876 w 1911876"/>
              <a:gd name="connsiteY0" fmla="*/ 3709373 h 3709373"/>
              <a:gd name="connsiteX1" fmla="*/ 84446 w 1911876"/>
              <a:gd name="connsiteY1" fmla="*/ 2512506 h 3709373"/>
              <a:gd name="connsiteX2" fmla="*/ 440795 w 1911876"/>
              <a:gd name="connsiteY2" fmla="*/ 1142049 h 3709373"/>
              <a:gd name="connsiteX3" fmla="*/ 1646898 w 1911876"/>
              <a:gd name="connsiteY3" fmla="*/ 0 h 370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876" h="3709373">
                <a:moveTo>
                  <a:pt x="1911876" y="3709373"/>
                </a:moveTo>
                <a:cubicBezTo>
                  <a:pt x="1120751" y="3324883"/>
                  <a:pt x="329626" y="2940393"/>
                  <a:pt x="84446" y="2512506"/>
                </a:cubicBezTo>
                <a:cubicBezTo>
                  <a:pt x="-160734" y="2084619"/>
                  <a:pt x="180386" y="1560800"/>
                  <a:pt x="440795" y="1142049"/>
                </a:cubicBezTo>
                <a:cubicBezTo>
                  <a:pt x="701204" y="723298"/>
                  <a:pt x="1534207" y="147705"/>
                  <a:pt x="1646898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623842" y="3846419"/>
            <a:ext cx="1133006" cy="569162"/>
          </a:xfrm>
          <a:custGeom>
            <a:avLst/>
            <a:gdLst>
              <a:gd name="connsiteX0" fmla="*/ 0 w 1133006"/>
              <a:gd name="connsiteY0" fmla="*/ 0 h 569162"/>
              <a:gd name="connsiteX1" fmla="*/ 667012 w 1133006"/>
              <a:gd name="connsiteY1" fmla="*/ 529910 h 569162"/>
              <a:gd name="connsiteX2" fmla="*/ 1133006 w 1133006"/>
              <a:gd name="connsiteY2" fmla="*/ 529910 h 56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3006" h="569162">
                <a:moveTo>
                  <a:pt x="0" y="0"/>
                </a:moveTo>
                <a:cubicBezTo>
                  <a:pt x="239089" y="220796"/>
                  <a:pt x="478178" y="441592"/>
                  <a:pt x="667012" y="529910"/>
                </a:cubicBezTo>
                <a:cubicBezTo>
                  <a:pt x="855846" y="618228"/>
                  <a:pt x="1133006" y="529910"/>
                  <a:pt x="1133006" y="52991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566879" y="3846419"/>
            <a:ext cx="1452806" cy="2640415"/>
          </a:xfrm>
          <a:custGeom>
            <a:avLst/>
            <a:gdLst>
              <a:gd name="connsiteX0" fmla="*/ 0 w 1452806"/>
              <a:gd name="connsiteY0" fmla="*/ 0 h 2640415"/>
              <a:gd name="connsiteX1" fmla="*/ 584777 w 1452806"/>
              <a:gd name="connsiteY1" fmla="*/ 2019141 h 2640415"/>
              <a:gd name="connsiteX2" fmla="*/ 1452806 w 1452806"/>
              <a:gd name="connsiteY2" fmla="*/ 2640415 h 264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2806" h="2640415">
                <a:moveTo>
                  <a:pt x="0" y="0"/>
                </a:moveTo>
                <a:cubicBezTo>
                  <a:pt x="171321" y="789536"/>
                  <a:pt x="342643" y="1579072"/>
                  <a:pt x="584777" y="2019141"/>
                </a:cubicBezTo>
                <a:cubicBezTo>
                  <a:pt x="826911" y="2459210"/>
                  <a:pt x="1318795" y="2584074"/>
                  <a:pt x="1452806" y="264041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71421" y="3494010"/>
            <a:ext cx="2695458" cy="556005"/>
          </a:xfrm>
          <a:custGeom>
            <a:avLst/>
            <a:gdLst>
              <a:gd name="connsiteX0" fmla="*/ 0 w 2695458"/>
              <a:gd name="connsiteY0" fmla="*/ 0 h 556005"/>
              <a:gd name="connsiteX1" fmla="*/ 1635549 w 2695458"/>
              <a:gd name="connsiteY1" fmla="*/ 548183 h 556005"/>
              <a:gd name="connsiteX2" fmla="*/ 2695458 w 2695458"/>
              <a:gd name="connsiteY2" fmla="*/ 338046 h 55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5458" h="556005">
                <a:moveTo>
                  <a:pt x="0" y="0"/>
                </a:moveTo>
                <a:cubicBezTo>
                  <a:pt x="593153" y="245921"/>
                  <a:pt x="1186306" y="491842"/>
                  <a:pt x="1635549" y="548183"/>
                </a:cubicBezTo>
                <a:cubicBezTo>
                  <a:pt x="2084792" y="604524"/>
                  <a:pt x="2695458" y="338046"/>
                  <a:pt x="2695458" y="33804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50932" y="996494"/>
            <a:ext cx="3793067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New Participants – Korea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KNRV5000</a:t>
            </a:r>
            <a:r>
              <a:rPr lang="en-US" sz="2000" dirty="0" smtClean="0"/>
              <a:t> Circumnavigation + 2015-2016 </a:t>
            </a:r>
            <a:r>
              <a:rPr lang="en-US" sz="2000" dirty="0" smtClean="0">
                <a:solidFill>
                  <a:srgbClr val="008000"/>
                </a:solidFill>
              </a:rPr>
              <a:t>Glider</a:t>
            </a:r>
            <a:r>
              <a:rPr lang="en-US" sz="2000" dirty="0" smtClean="0"/>
              <a:t> Deployments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767568" y="3222237"/>
            <a:ext cx="1351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Chuuk</a:t>
            </a:r>
            <a:r>
              <a:rPr lang="en-US" sz="1200" dirty="0" smtClean="0"/>
              <a:t>, Micronesia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078817" y="382262"/>
            <a:ext cx="976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Arctic Ocean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983843" y="6417054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Antarctica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538278" y="4507549"/>
            <a:ext cx="845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Lima, Peru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286811" y="2217235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NOAA/PMEL</a:t>
            </a:r>
            <a:endParaRPr lang="en-US" sz="1200" dirty="0"/>
          </a:p>
        </p:txBody>
      </p:sp>
      <p:pic>
        <p:nvPicPr>
          <p:cNvPr id="19" name="Picture 18" descr="img_mai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186266"/>
            <a:ext cx="1601513" cy="935547"/>
          </a:xfrm>
          <a:prstGeom prst="rect">
            <a:avLst/>
          </a:prstGeom>
        </p:spPr>
      </p:pic>
      <p:pic>
        <p:nvPicPr>
          <p:cNvPr id="21" name="Picture 20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203200"/>
            <a:ext cx="1618039" cy="897750"/>
          </a:xfrm>
          <a:prstGeom prst="rect">
            <a:avLst/>
          </a:prstGeom>
        </p:spPr>
      </p:pic>
      <p:pic>
        <p:nvPicPr>
          <p:cNvPr id="26" name="Picture 25" descr="NOA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533" y="1382782"/>
            <a:ext cx="707390" cy="707390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846" y="2100880"/>
            <a:ext cx="1580444" cy="118533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3" y="1382153"/>
            <a:ext cx="1202267" cy="6670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0" y="3733800"/>
            <a:ext cx="133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KNRV5000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24" descr="IMG_261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8720"/>
            <a:ext cx="3877733" cy="2585155"/>
          </a:xfrm>
          <a:prstGeom prst="rect">
            <a:avLst/>
          </a:prstGeom>
        </p:spPr>
      </p:pic>
      <p:pic>
        <p:nvPicPr>
          <p:cNvPr id="29" name="Picture 28" descr="Screen shot 2012-02-19 at 1.33.13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90112"/>
            <a:ext cx="1448641" cy="4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5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Engaging Community Colleges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>
                <a:cs typeface="Arial"/>
              </a:rPr>
              <a:pPr>
                <a:defRPr/>
              </a:pPr>
              <a:t>21</a:t>
            </a:fld>
            <a:endParaRPr lang="en-US" dirty="0">
              <a:cs typeface="Arial"/>
            </a:endParaRPr>
          </a:p>
        </p:txBody>
      </p:sp>
      <p:pic>
        <p:nvPicPr>
          <p:cNvPr id="6" name="Picture 5" descr="Screen Shot 2013-03-20 at 4.22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85" y="1219200"/>
            <a:ext cx="4572000" cy="804672"/>
          </a:xfrm>
          <a:prstGeom prst="rect">
            <a:avLst/>
          </a:prstGeom>
        </p:spPr>
      </p:pic>
      <p:pic>
        <p:nvPicPr>
          <p:cNvPr id="7" name="Picture 6" descr="phot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2733178"/>
            <a:ext cx="4495800" cy="2219822"/>
          </a:xfrm>
          <a:prstGeom prst="rect">
            <a:avLst/>
          </a:prstGeom>
        </p:spPr>
      </p:pic>
      <p:pic>
        <p:nvPicPr>
          <p:cNvPr id="8" name="Picture 7" descr="CCURI_Map_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981200"/>
            <a:ext cx="3200400" cy="22977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4191000"/>
            <a:ext cx="3788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Inquiry-based Teaching Model:</a:t>
            </a:r>
          </a:p>
          <a:p>
            <a:pPr marL="342900" indent="-342900">
              <a:buAutoNum type="arabicParenR"/>
            </a:pPr>
            <a:r>
              <a:rPr lang="en-US" dirty="0" smtClean="0"/>
              <a:t>Real-world Science </a:t>
            </a:r>
            <a:r>
              <a:rPr lang="en-US" dirty="0"/>
              <a:t>C</a:t>
            </a:r>
            <a:r>
              <a:rPr lang="en-US" dirty="0" smtClean="0"/>
              <a:t>ase </a:t>
            </a:r>
            <a:r>
              <a:rPr lang="en-US" dirty="0"/>
              <a:t>S</a:t>
            </a:r>
            <a:r>
              <a:rPr lang="en-US" dirty="0" smtClean="0"/>
              <a:t>tudy</a:t>
            </a:r>
          </a:p>
          <a:p>
            <a:pPr marL="342900" indent="-342900">
              <a:buAutoNum type="arabicParenR"/>
            </a:pPr>
            <a:r>
              <a:rPr lang="en-US" dirty="0" smtClean="0"/>
              <a:t>Hands-on Research Experience</a:t>
            </a:r>
          </a:p>
          <a:p>
            <a:endParaRPr lang="en-US" dirty="0"/>
          </a:p>
        </p:txBody>
      </p:sp>
      <p:pic>
        <p:nvPicPr>
          <p:cNvPr id="10" name="Picture 9" descr="Screen Shot 2014-02-23 at 4.57.3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31540"/>
            <a:ext cx="4419600" cy="10724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19187" y="1217473"/>
            <a:ext cx="439094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CCURI – OOI Early Adopters:</a:t>
            </a:r>
          </a:p>
          <a:p>
            <a:pPr marL="342900" indent="-342900">
              <a:buAutoNum type="arabicParenR"/>
            </a:pPr>
            <a:r>
              <a:rPr lang="en-US" dirty="0" smtClean="0"/>
              <a:t>Finger Lakes Community College, NY</a:t>
            </a:r>
          </a:p>
          <a:p>
            <a:pPr marL="342900" indent="-342900">
              <a:buAutoNum type="arabicParenR"/>
            </a:pPr>
            <a:r>
              <a:rPr lang="en-US" dirty="0" smtClean="0"/>
              <a:t>McLennan Community College, TX</a:t>
            </a:r>
          </a:p>
          <a:p>
            <a:pPr marL="342900" indent="-342900">
              <a:buAutoNum type="arabicParenR"/>
            </a:pPr>
            <a:r>
              <a:rPr lang="en-US" dirty="0" smtClean="0"/>
              <a:t>Florida Keys Community College, FL</a:t>
            </a:r>
          </a:p>
          <a:p>
            <a:pPr marL="342900" indent="-342900">
              <a:buAutoNum type="arabicParenR"/>
            </a:pPr>
            <a:r>
              <a:rPr lang="en-US" dirty="0" smtClean="0"/>
              <a:t>Everett Community College, WA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24400" y="4953000"/>
            <a:ext cx="4211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CCURI – OOI Demonstration Project:</a:t>
            </a:r>
          </a:p>
          <a:p>
            <a:r>
              <a:rPr lang="en-US" dirty="0" smtClean="0"/>
              <a:t>1) Evaluation from student perspective</a:t>
            </a:r>
          </a:p>
          <a:p>
            <a:r>
              <a:rPr lang="en-US" dirty="0" smtClean="0"/>
              <a:t>2) Evaluation from teacher perspective</a:t>
            </a:r>
          </a:p>
          <a:p>
            <a:r>
              <a:rPr lang="en-US" dirty="0" smtClean="0"/>
              <a:t>3) Contribute to the lesson database</a:t>
            </a:r>
            <a:endParaRPr lang="en-US" dirty="0"/>
          </a:p>
        </p:txBody>
      </p:sp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3276600"/>
            <a:ext cx="685800" cy="685800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22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72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South Africa – Workforce Development for HF Radar</a:t>
            </a:r>
            <a:endParaRPr lang="en-US" sz="2800" b="1" dirty="0"/>
          </a:p>
        </p:txBody>
      </p:sp>
      <p:pic>
        <p:nvPicPr>
          <p:cNvPr id="5" name="Picture 4" descr="South Africa 2400 k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762001"/>
            <a:ext cx="4711391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1371600"/>
            <a:ext cx="18591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Calibri"/>
              </a:rPr>
              <a:t>South African Coast</a:t>
            </a:r>
          </a:p>
          <a:p>
            <a:pPr algn="ctr"/>
            <a:r>
              <a:rPr lang="en-US" sz="1600" b="1" dirty="0">
                <a:solidFill>
                  <a:prstClr val="white"/>
                </a:solidFill>
                <a:latin typeface="Calibri"/>
              </a:rPr>
              <a:t>2400 km</a:t>
            </a:r>
          </a:p>
        </p:txBody>
      </p:sp>
      <p:pic>
        <p:nvPicPr>
          <p:cNvPr id="8" name="Picture 7" descr="Screen Shot 2014-02-22 at 8.10.18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2133600"/>
            <a:ext cx="3786944" cy="1828800"/>
          </a:xfrm>
          <a:prstGeom prst="rect">
            <a:avLst/>
          </a:prstGeom>
        </p:spPr>
      </p:pic>
      <p:pic>
        <p:nvPicPr>
          <p:cNvPr id="9" name="Picture 8" descr="Screen Shot 2014-02-22 at 8.09.33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4114800"/>
            <a:ext cx="3789746" cy="2057400"/>
          </a:xfrm>
          <a:prstGeom prst="rect">
            <a:avLst/>
          </a:prstGeom>
        </p:spPr>
      </p:pic>
      <p:pic>
        <p:nvPicPr>
          <p:cNvPr id="10" name="Picture 9" descr="Screen Shot 2014-02-22 at 8.10.52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1" y="4724400"/>
            <a:ext cx="2316062" cy="13870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3733800"/>
            <a:ext cx="4085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Full Semester Research Course</a:t>
            </a:r>
          </a:p>
          <a:p>
            <a:r>
              <a:rPr lang="en-US" dirty="0" smtClean="0"/>
              <a:t>Intense 1-2 week teacher in </a:t>
            </a:r>
            <a:r>
              <a:rPr lang="en-US" dirty="0"/>
              <a:t>r</a:t>
            </a:r>
            <a:r>
              <a:rPr lang="en-US" dirty="0" smtClean="0"/>
              <a:t>esidence</a:t>
            </a:r>
          </a:p>
          <a:p>
            <a:r>
              <a:rPr lang="en-US" dirty="0" smtClean="0"/>
              <a:t>Skype sessions with research teams</a:t>
            </a:r>
            <a:endParaRPr lang="en-US" dirty="0"/>
          </a:p>
        </p:txBody>
      </p:sp>
      <p:pic>
        <p:nvPicPr>
          <p:cNvPr id="12" name="Picture 11" descr="Screen Shot 2014-02-16 at 4.35.4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1" y="820032"/>
            <a:ext cx="1981200" cy="1161167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1828800" y="5029200"/>
            <a:ext cx="685800" cy="637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118" y="4953000"/>
            <a:ext cx="2540282" cy="884018"/>
          </a:xfrm>
          <a:prstGeom prst="rect">
            <a:avLst/>
          </a:prstGeom>
        </p:spPr>
      </p:pic>
      <p:pic>
        <p:nvPicPr>
          <p:cNvPr id="14" name="Picture 13" descr="Screen shot 2011-11-15 at 4.08.34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52378"/>
            <a:ext cx="9144000" cy="642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5791200"/>
            <a:ext cx="3426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Jobs in the SA Weather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223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27 at 7.28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4780873"/>
          </a:xfrm>
          <a:prstGeom prst="rect">
            <a:avLst/>
          </a:prstGeom>
        </p:spPr>
      </p:pic>
      <p:pic>
        <p:nvPicPr>
          <p:cNvPr id="7" name="Picture 6" descr="Screen Shot 2014-02-27 at 7.29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0" y="1524000"/>
            <a:ext cx="4279900" cy="474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What we need: </a:t>
            </a:r>
            <a:r>
              <a:rPr lang="en-US" sz="2800" b="1" i="1" dirty="0" smtClean="0"/>
              <a:t>Power Up!</a:t>
            </a:r>
            <a:r>
              <a:rPr lang="en-US" sz="2800" b="1" dirty="0" smtClean="0"/>
              <a:t> for Undergraduates</a:t>
            </a:r>
          </a:p>
          <a:p>
            <a:pPr algn="ctr"/>
            <a:r>
              <a:rPr lang="en-US" sz="2800" b="1" dirty="0" smtClean="0"/>
              <a:t>Industry Opportunity Workshops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896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0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0"/>
            <a:ext cx="7848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For Our Students: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/>
              <a:t>Ocean Observatories Expanding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/>
              <a:t>Cyber-enabled Ocean Science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/>
              <a:t>The Ocean is Your Classroom</a:t>
            </a:r>
            <a:endParaRPr lang="en-US" sz="3200" b="1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234" y="4876800"/>
            <a:ext cx="440536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“Work Hard, Have Fun,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Change </a:t>
            </a:r>
            <a:r>
              <a:rPr lang="en-US" sz="2400" b="1" dirty="0">
                <a:solidFill>
                  <a:schemeClr val="bg1"/>
                </a:solidFill>
              </a:rPr>
              <a:t>the World</a:t>
            </a:r>
            <a:r>
              <a:rPr lang="en-US" sz="2400" b="1" dirty="0" smtClean="0">
                <a:solidFill>
                  <a:schemeClr val="bg1"/>
                </a:solidFill>
              </a:rPr>
              <a:t>”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    - </a:t>
            </a:r>
            <a:r>
              <a:rPr lang="en-US" b="1" i="1" dirty="0" smtClean="0">
                <a:solidFill>
                  <a:schemeClr val="bg1"/>
                </a:solidFill>
              </a:rPr>
              <a:t>Doug Webb’s advice to students, </a:t>
            </a:r>
          </a:p>
          <a:p>
            <a:r>
              <a:rPr lang="en-US" b="1" i="1" dirty="0" smtClean="0">
                <a:solidFill>
                  <a:schemeClr val="bg1"/>
                </a:solidFill>
              </a:rPr>
              <a:t>        </a:t>
            </a:r>
            <a:r>
              <a:rPr lang="en-US" b="1" i="1" dirty="0" err="1" smtClean="0">
                <a:solidFill>
                  <a:schemeClr val="bg1"/>
                </a:solidFill>
              </a:rPr>
              <a:t>Baiona</a:t>
            </a:r>
            <a:r>
              <a:rPr lang="en-US" b="1" i="1" dirty="0" smtClean="0">
                <a:solidFill>
                  <a:schemeClr val="bg1"/>
                </a:solidFill>
              </a:rPr>
              <a:t>, Spain, 8 Dec 2009.</a:t>
            </a:r>
          </a:p>
        </p:txBody>
      </p:sp>
      <p:pic>
        <p:nvPicPr>
          <p:cNvPr id="6" name="Picture 5" descr="Screen Shot 2013-09-24 at 11.48.00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3581400"/>
            <a:ext cx="1828800" cy="11882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0600" y="2743200"/>
            <a:ext cx="40247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Thank you COSEE!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156289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038600" cy="217170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4038600" cy="217170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_3385_150e6f59e87c3a99d7d1b94a1fb46e7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7438"/>
            <a:ext cx="4267200" cy="212906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6400" y="16205200"/>
            <a:ext cx="21894800" cy="292100"/>
          </a:xfrm>
          <a:prstGeom prst="rect">
            <a:avLst/>
          </a:prstGeom>
          <a:noFill/>
          <a:ln>
            <a:noFill/>
          </a:ln>
          <a:effectLst>
            <a:outerShdw blurRad="127000" dist="63499" dir="3060009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world-water-map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3566160"/>
            <a:ext cx="3505200" cy="2103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00" y="76200"/>
            <a:ext cx="9131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2050 Grand Challenge for our Students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During the Professional Lifetimes of Today’s Undergraduates,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3200400"/>
            <a:ext cx="3814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Transform This (The Earth at Night)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05400" y="3200400"/>
            <a:ext cx="3105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Into This (Global Population)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867400"/>
            <a:ext cx="429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the Human Population is Growing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5867400"/>
            <a:ext cx="289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the Earth is Changing</a:t>
            </a:r>
            <a:endParaRPr lang="en-US" dirty="0"/>
          </a:p>
        </p:txBody>
      </p:sp>
      <p:pic>
        <p:nvPicPr>
          <p:cNvPr id="13" name="Picture 12" descr="growth-in-more-less-developed-countries.png"/>
          <p:cNvPicPr>
            <a:picLocks noChangeAspect="1"/>
          </p:cNvPicPr>
          <p:nvPr/>
        </p:nvPicPr>
        <p:blipFill>
          <a:blip r:embed="rId7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4724400"/>
            <a:ext cx="1600200" cy="11957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5410200"/>
            <a:ext cx="212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Billion to 9 Billion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0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Trans-Atlantic Glider Challenge –</a:t>
            </a:r>
            <a:r>
              <a:rPr lang="en-US" sz="2800" b="1" dirty="0" smtClean="0"/>
              <a:t> May 24, 2006 </a:t>
            </a:r>
            <a:r>
              <a:rPr lang="en-US" sz="2800" b="1" dirty="0"/>
              <a:t>–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UNESCO E.U./U.S. Baltic Sea Conference in </a:t>
            </a:r>
            <a:r>
              <a:rPr lang="en-US" sz="2400" b="1" dirty="0" smtClean="0"/>
              <a:t>Lithuania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72" y="1905000"/>
            <a:ext cx="1645920" cy="2057400"/>
          </a:xfrm>
          <a:prstGeom prst="rect">
            <a:avLst/>
          </a:prstGeom>
        </p:spPr>
      </p:pic>
      <p:pic>
        <p:nvPicPr>
          <p:cNvPr id="10" name="Picture 9" descr="Screen shot 2011-03-25 at 5.00.3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72" y="990600"/>
            <a:ext cx="3810000" cy="703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172" y="4191000"/>
            <a:ext cx="411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have something you need to do for the good of your country.”</a:t>
            </a:r>
            <a:endParaRPr lang="en-US" b="1" i="1" dirty="0" smtClean="0"/>
          </a:p>
          <a:p>
            <a:endParaRPr lang="en-US" i="1" dirty="0" smtClean="0"/>
          </a:p>
          <a:p>
            <a:r>
              <a:rPr lang="en-US" i="1" dirty="0" smtClean="0"/>
              <a:t>“Take one of your gliders, modify it, and fly it across the Atlantic, inspiring students along the way.”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42306" y="2050143"/>
            <a:ext cx="2605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Dr. Rick </a:t>
            </a:r>
            <a:r>
              <a:rPr lang="en-US" sz="1600" b="1" dirty="0" err="1" smtClean="0"/>
              <a:t>Spinrad</a:t>
            </a:r>
            <a:endParaRPr lang="en-US" sz="1600" b="1" dirty="0" smtClean="0"/>
          </a:p>
          <a:p>
            <a:endParaRPr lang="en-US" sz="800" b="1" dirty="0" smtClean="0"/>
          </a:p>
          <a:p>
            <a:r>
              <a:rPr lang="en-US" sz="1600" b="1" dirty="0" smtClean="0"/>
              <a:t>Assistant  Administrator</a:t>
            </a:r>
          </a:p>
          <a:p>
            <a:endParaRPr lang="en-US" sz="800" b="1" dirty="0" smtClean="0"/>
          </a:p>
          <a:p>
            <a:r>
              <a:rPr lang="en-US" sz="1600" b="1" dirty="0" smtClean="0"/>
              <a:t>NOAA</a:t>
            </a:r>
          </a:p>
          <a:p>
            <a:r>
              <a:rPr lang="en-US" sz="1600" b="1" dirty="0" smtClean="0"/>
              <a:t>Office of Oceanic and Atmospheric Research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023555" y="2808111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Screen Shot 2013-09-25 at 12.25.0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0" y="3444472"/>
            <a:ext cx="4250267" cy="27615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9200" y="2514600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Screen Shot 2013-09-25 at 1.09.4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229" y="990600"/>
            <a:ext cx="4832704" cy="178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1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33400"/>
            <a:ext cx="8357802" cy="8617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Margaret </a:t>
            </a:r>
            <a:r>
              <a:rPr lang="en-US" sz="2000" b="1" u="sng" dirty="0" err="1" smtClean="0"/>
              <a:t>Leinen</a:t>
            </a:r>
            <a:r>
              <a:rPr lang="en-US" sz="2000" b="1" dirty="0" smtClean="0"/>
              <a:t> – </a:t>
            </a:r>
          </a:p>
          <a:p>
            <a:r>
              <a:rPr lang="en-US" dirty="0"/>
              <a:t> </a:t>
            </a:r>
            <a:r>
              <a:rPr lang="en-US" dirty="0" smtClean="0"/>
              <a:t>      Marine Geology – Director, Scripps Institute of Oceanography</a:t>
            </a:r>
            <a:endParaRPr lang="en-US" dirty="0"/>
          </a:p>
          <a:p>
            <a:r>
              <a:rPr lang="en-US" dirty="0" smtClean="0"/>
              <a:t>       Good news – Geoscience Majors are more likely to remain in their field. </a:t>
            </a:r>
            <a:endParaRPr lang="en-US" dirty="0"/>
          </a:p>
          <a:p>
            <a:r>
              <a:rPr lang="en-US" dirty="0" smtClean="0"/>
              <a:t>       Key to success – Mentorship – But there remains a mentorship gender gap.</a:t>
            </a:r>
          </a:p>
          <a:p>
            <a:endParaRPr lang="en-US" sz="800" dirty="0" smtClean="0"/>
          </a:p>
          <a:p>
            <a:r>
              <a:rPr lang="en-US" sz="2000" b="1" u="sng" dirty="0" smtClean="0"/>
              <a:t>Shirley </a:t>
            </a:r>
            <a:r>
              <a:rPr lang="en-US" sz="2000" b="1" u="sng" dirty="0" err="1" smtClean="0"/>
              <a:t>Tilghman</a:t>
            </a:r>
            <a:r>
              <a:rPr lang="en-US" sz="2000" b="1" dirty="0" smtClean="0"/>
              <a:t> –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       Molecular Biology - President, Princeton U.</a:t>
            </a:r>
          </a:p>
          <a:p>
            <a:r>
              <a:rPr lang="en-US" dirty="0"/>
              <a:t> </a:t>
            </a:r>
            <a:r>
              <a:rPr lang="en-US" dirty="0" smtClean="0"/>
              <a:t>      Good news – We know what works.</a:t>
            </a:r>
          </a:p>
          <a:p>
            <a:r>
              <a:rPr lang="en-US" dirty="0" smtClean="0"/>
              <a:t>       Keys to success – Turn the pyramid upside down.</a:t>
            </a:r>
          </a:p>
          <a:p>
            <a:r>
              <a:rPr lang="en-US" dirty="0" smtClean="0"/>
              <a:t>                                     Start living the life of a scientist early.</a:t>
            </a:r>
          </a:p>
          <a:p>
            <a:r>
              <a:rPr lang="en-US" dirty="0" smtClean="0"/>
              <a:t>                                     Distribution classes taught within discipline.</a:t>
            </a:r>
          </a:p>
          <a:p>
            <a:endParaRPr lang="en-US" sz="800" dirty="0" smtClean="0"/>
          </a:p>
          <a:p>
            <a:r>
              <a:rPr lang="en-US" sz="2000" b="1" u="sng" dirty="0" smtClean="0"/>
              <a:t>Catherine </a:t>
            </a:r>
            <a:r>
              <a:rPr lang="en-US" sz="2000" b="1" u="sng" dirty="0" err="1" smtClean="0"/>
              <a:t>Halversen</a:t>
            </a:r>
            <a:r>
              <a:rPr lang="en-US" sz="2000" b="1" dirty="0" smtClean="0"/>
              <a:t> –</a:t>
            </a:r>
          </a:p>
          <a:p>
            <a:r>
              <a:rPr lang="en-US" dirty="0" smtClean="0"/>
              <a:t>       Lawrence Hall of Science – COSEE Network</a:t>
            </a:r>
          </a:p>
          <a:p>
            <a:r>
              <a:rPr lang="en-US" dirty="0"/>
              <a:t> </a:t>
            </a:r>
            <a:r>
              <a:rPr lang="en-US" dirty="0" smtClean="0"/>
              <a:t>      Good news – We know how people learn.</a:t>
            </a:r>
          </a:p>
          <a:p>
            <a:r>
              <a:rPr lang="en-US" dirty="0"/>
              <a:t> </a:t>
            </a:r>
            <a:r>
              <a:rPr lang="en-US" dirty="0" smtClean="0"/>
              <a:t>      Key to success – Teach </a:t>
            </a:r>
            <a:r>
              <a:rPr lang="en-US" i="1" dirty="0" smtClean="0"/>
              <a:t>Communicating Ocean Science</a:t>
            </a:r>
          </a:p>
          <a:p>
            <a:endParaRPr lang="en-US" sz="800" dirty="0" smtClean="0"/>
          </a:p>
          <a:p>
            <a:r>
              <a:rPr lang="en-US" sz="2000" b="1" u="sng" dirty="0" smtClean="0"/>
              <a:t>Chris Parsons</a:t>
            </a:r>
            <a:r>
              <a:rPr lang="en-US" sz="2000" b="1" dirty="0" smtClean="0"/>
              <a:t> –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 Education Evaluator – COSEE Network</a:t>
            </a:r>
          </a:p>
          <a:p>
            <a:r>
              <a:rPr lang="en-US" dirty="0"/>
              <a:t> </a:t>
            </a:r>
            <a:r>
              <a:rPr lang="en-US" dirty="0" smtClean="0"/>
              <a:t>      Good News – We know how to improve.           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Key to success – The assessment cycle.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  </a:t>
            </a:r>
            <a:endParaRPr lang="en-US" dirty="0"/>
          </a:p>
        </p:txBody>
      </p:sp>
      <p:pic>
        <p:nvPicPr>
          <p:cNvPr id="11" name="Picture 10" descr="portrait_photo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828800"/>
            <a:ext cx="1117893" cy="1676839"/>
          </a:xfrm>
          <a:prstGeom prst="rect">
            <a:avLst/>
          </a:prstGeom>
        </p:spPr>
      </p:pic>
      <p:pic>
        <p:nvPicPr>
          <p:cNvPr id="12" name="Picture 11" descr="MargaretLei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304800"/>
            <a:ext cx="866706" cy="1070250"/>
          </a:xfrm>
          <a:prstGeom prst="rect">
            <a:avLst/>
          </a:prstGeom>
        </p:spPr>
      </p:pic>
      <p:pic>
        <p:nvPicPr>
          <p:cNvPr id="14" name="Picture 13" descr="Screen shot 2012-02-20 at 7.18.2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1" y="4723015"/>
            <a:ext cx="3276600" cy="213498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772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Advice from some Friends</a:t>
            </a:r>
            <a:endParaRPr lang="en-US" sz="2800" b="1" dirty="0"/>
          </a:p>
        </p:txBody>
      </p:sp>
      <p:pic>
        <p:nvPicPr>
          <p:cNvPr id="8" name="Picture 7" descr="Institute_2003_-_007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659" y="3733800"/>
            <a:ext cx="2166941" cy="11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8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Century Gothic" charset="0"/>
                <a:ea typeface="ＭＳ Ｐゴシック" charset="0"/>
              </a:rPr>
              <a:t>Having a mentor as a graduate student increased the probability of finishing graduate school from 60% to 100%</a:t>
            </a:r>
          </a:p>
          <a:p>
            <a:pPr eaLnBrk="1" hangingPunct="1"/>
            <a:r>
              <a:rPr lang="en-US" sz="2800" u="sng" dirty="0">
                <a:latin typeface="Century Gothic" charset="0"/>
                <a:ea typeface="ＭＳ Ｐゴシック" charset="0"/>
              </a:rPr>
              <a:t>13.5% of the women interviewed had a mentor in undergraduate school</a:t>
            </a:r>
            <a:r>
              <a:rPr lang="en-US" sz="2800" dirty="0">
                <a:latin typeface="Century Gothic" charset="0"/>
                <a:ea typeface="ＭＳ Ｐゴシック" charset="0"/>
              </a:rPr>
              <a:t>;  20.5% had a mentor in graduate school</a:t>
            </a:r>
          </a:p>
          <a:p>
            <a:pPr eaLnBrk="1" hangingPunct="1"/>
            <a:r>
              <a:rPr lang="en-US" sz="2800" u="sng" dirty="0">
                <a:latin typeface="Century Gothic" charset="0"/>
                <a:ea typeface="ＭＳ Ｐゴシック" charset="0"/>
              </a:rPr>
              <a:t>40% of the men interviewed had a mentor in undergraduate school</a:t>
            </a:r>
            <a:r>
              <a:rPr lang="en-US" sz="2800" dirty="0">
                <a:latin typeface="Century Gothic" charset="0"/>
                <a:ea typeface="ＭＳ Ｐゴシック" charset="0"/>
              </a:rPr>
              <a:t>;  65.7% had a mentor in graduate school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304800"/>
            <a:ext cx="80722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On the Importance of Mentoring</a:t>
            </a:r>
          </a:p>
          <a:p>
            <a:r>
              <a:rPr lang="en-US" sz="2800" b="1" dirty="0"/>
              <a:t>	</a:t>
            </a:r>
            <a:r>
              <a:rPr lang="en-US" sz="2800" b="1" dirty="0" smtClean="0"/>
              <a:t>From Margaret </a:t>
            </a:r>
            <a:r>
              <a:rPr lang="en-US" sz="2800" b="1" dirty="0" err="1" smtClean="0"/>
              <a:t>Leinan</a:t>
            </a:r>
            <a:endParaRPr lang="en-US" sz="2800" b="1" dirty="0" smtClean="0"/>
          </a:p>
          <a:p>
            <a:r>
              <a:rPr lang="en-US" sz="2800" b="1" dirty="0" smtClean="0"/>
              <a:t>	Ocean Sciences Meeting, Honolulu, 2002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9076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33400"/>
            <a:ext cx="8357802" cy="8617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000000"/>
                </a:solidFill>
              </a:rPr>
              <a:t>Margaret </a:t>
            </a:r>
            <a:r>
              <a:rPr lang="en-US" sz="2000" b="1" u="sng" dirty="0" err="1" smtClean="0">
                <a:solidFill>
                  <a:srgbClr val="000000"/>
                </a:solidFill>
              </a:rPr>
              <a:t>Leinen</a:t>
            </a:r>
            <a:r>
              <a:rPr lang="en-US" sz="2000" b="1" dirty="0" smtClean="0">
                <a:solidFill>
                  <a:srgbClr val="000000"/>
                </a:solidFill>
              </a:rPr>
              <a:t> – 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Marine Geology – Director, Scripps Institute of Oceanography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      Good news – Geoscience Majors are more likely to remain in their field.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      Key to success – Mentorship – But there remains a mentorship gender gap.</a:t>
            </a:r>
          </a:p>
          <a:p>
            <a:endParaRPr lang="en-US" sz="800" dirty="0" smtClean="0">
              <a:solidFill>
                <a:srgbClr val="000000"/>
              </a:solidFill>
            </a:endParaRPr>
          </a:p>
          <a:p>
            <a:r>
              <a:rPr lang="en-US" sz="2000" b="1" u="sng" dirty="0" smtClean="0">
                <a:solidFill>
                  <a:srgbClr val="000000"/>
                </a:solidFill>
              </a:rPr>
              <a:t>Shirley </a:t>
            </a:r>
            <a:r>
              <a:rPr lang="en-US" sz="2000" b="1" u="sng" dirty="0" err="1" smtClean="0">
                <a:solidFill>
                  <a:srgbClr val="000000"/>
                </a:solidFill>
              </a:rPr>
              <a:t>Tilghman</a:t>
            </a:r>
            <a:r>
              <a:rPr lang="en-US" sz="2000" b="1" dirty="0" smtClean="0">
                <a:solidFill>
                  <a:srgbClr val="000000"/>
                </a:solidFill>
              </a:rPr>
              <a:t> –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      Molecular Biology - President, Princeton U.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Good news – We know what works.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  Keys to success – Turn the pyramid upside down.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                                Start living the life of a scientist early.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                                Distribution classes taught within discipline.</a:t>
            </a:r>
          </a:p>
          <a:p>
            <a:endParaRPr lang="en-US" sz="800" dirty="0" smtClean="0">
              <a:solidFill>
                <a:srgbClr val="000000"/>
              </a:solidFill>
            </a:endParaRPr>
          </a:p>
          <a:p>
            <a:r>
              <a:rPr lang="en-US" sz="2000" b="1" u="sng" dirty="0" smtClean="0">
                <a:solidFill>
                  <a:srgbClr val="000000"/>
                </a:solidFill>
              </a:rPr>
              <a:t>Catherine </a:t>
            </a:r>
            <a:r>
              <a:rPr lang="en-US" sz="2000" b="1" u="sng" dirty="0" err="1" smtClean="0">
                <a:solidFill>
                  <a:srgbClr val="000000"/>
                </a:solidFill>
              </a:rPr>
              <a:t>Halversen</a:t>
            </a:r>
            <a:r>
              <a:rPr lang="en-US" sz="2000" b="1" dirty="0" smtClean="0">
                <a:solidFill>
                  <a:srgbClr val="000000"/>
                </a:solidFill>
              </a:rPr>
              <a:t> –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  Lawrence Hall of Science – COSEE Network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Good news – We know how people learn.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Key to success – Teach </a:t>
            </a:r>
            <a:r>
              <a:rPr lang="en-US" i="1" dirty="0" smtClean="0">
                <a:solidFill>
                  <a:srgbClr val="000000"/>
                </a:solidFill>
              </a:rPr>
              <a:t>Communicating Ocean Science</a:t>
            </a:r>
          </a:p>
          <a:p>
            <a:endParaRPr lang="en-US" sz="800" dirty="0" smtClean="0">
              <a:solidFill>
                <a:srgbClr val="000000"/>
              </a:solidFill>
            </a:endParaRPr>
          </a:p>
          <a:p>
            <a:r>
              <a:rPr lang="en-US" sz="2000" b="1" u="sng" dirty="0" smtClean="0">
                <a:solidFill>
                  <a:srgbClr val="000000"/>
                </a:solidFill>
              </a:rPr>
              <a:t>Chris Parsons</a:t>
            </a:r>
            <a:r>
              <a:rPr lang="en-US" sz="2000" b="1" dirty="0" smtClean="0">
                <a:solidFill>
                  <a:srgbClr val="000000"/>
                </a:solidFill>
              </a:rPr>
              <a:t> –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Education Evaluator – COSEE Network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Good News – We know how to improve.                          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Key to success – The assessment cycle.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    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 descr="portrait_photo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828800"/>
            <a:ext cx="1117893" cy="1676839"/>
          </a:xfrm>
          <a:prstGeom prst="rect">
            <a:avLst/>
          </a:prstGeom>
        </p:spPr>
      </p:pic>
      <p:pic>
        <p:nvPicPr>
          <p:cNvPr id="12" name="Picture 11" descr="MargaretLei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304800"/>
            <a:ext cx="866706" cy="1070250"/>
          </a:xfrm>
          <a:prstGeom prst="rect">
            <a:avLst/>
          </a:prstGeom>
        </p:spPr>
      </p:pic>
      <p:pic>
        <p:nvPicPr>
          <p:cNvPr id="14" name="Picture 13" descr="Screen shot 2012-02-20 at 7.18.2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1" y="4723015"/>
            <a:ext cx="3276600" cy="213498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772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Advice from some Friends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8" name="Picture 7" descr="Institute_2003_-_007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659" y="3733800"/>
            <a:ext cx="2166941" cy="11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8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Ocean Circulation – From our college classrooms</a:t>
            </a:r>
            <a:endParaRPr lang="en-US" sz="2800" b="1" dirty="0"/>
          </a:p>
        </p:txBody>
      </p:sp>
      <p:pic>
        <p:nvPicPr>
          <p:cNvPr id="5" name="Picture 4" descr="currents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47"/>
          <a:stretch/>
        </p:blipFill>
        <p:spPr>
          <a:xfrm>
            <a:off x="228600" y="838200"/>
            <a:ext cx="3733800" cy="2654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572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hat we teach: 5 ocean gyres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36692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we miss: Energetic </a:t>
            </a:r>
            <a:r>
              <a:rPr lang="en-US" dirty="0" err="1" smtClean="0"/>
              <a:t>mesoscale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67200" y="609600"/>
            <a:ext cx="4876800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Data-Enhanced Learning Experiences </a:t>
            </a:r>
          </a:p>
          <a:p>
            <a:endParaRPr lang="en-US" b="1" dirty="0"/>
          </a:p>
          <a:p>
            <a:r>
              <a:rPr lang="en-US" b="1" dirty="0" smtClean="0"/>
              <a:t>Include:</a:t>
            </a:r>
          </a:p>
          <a:p>
            <a:pPr marL="342900" indent="-342900">
              <a:buAutoNum type="arabicParenR"/>
            </a:pPr>
            <a:r>
              <a:rPr lang="en-US" dirty="0" smtClean="0"/>
              <a:t>Students collect and interpret their own data, and/or</a:t>
            </a:r>
          </a:p>
          <a:p>
            <a:pPr marL="342900" indent="-342900">
              <a:buAutoNum type="arabicParenR"/>
            </a:pPr>
            <a:r>
              <a:rPr lang="en-US" dirty="0" smtClean="0"/>
              <a:t>Explore research databases</a:t>
            </a:r>
          </a:p>
          <a:p>
            <a:pPr marL="342900" indent="-342900">
              <a:buAutoNum type="arabicParenR"/>
            </a:pPr>
            <a:r>
              <a:rPr lang="en-US" dirty="0" smtClean="0"/>
              <a:t>Use data to answer questions</a:t>
            </a:r>
          </a:p>
          <a:p>
            <a:pPr marL="342900" indent="-342900">
              <a:buAutoNum type="arabicParenR"/>
            </a:pPr>
            <a:endParaRPr lang="en-US" dirty="0"/>
          </a:p>
          <a:p>
            <a:r>
              <a:rPr lang="en-US" b="1" dirty="0" smtClean="0"/>
              <a:t>Impacts:</a:t>
            </a:r>
          </a:p>
          <a:p>
            <a:pPr marL="342900" indent="-342900">
              <a:buAutoNum type="arabicParenR"/>
            </a:pPr>
            <a:r>
              <a:rPr lang="en-US" dirty="0" smtClean="0"/>
              <a:t>Prepare students to address real-world complex problems</a:t>
            </a:r>
          </a:p>
          <a:p>
            <a:pPr marL="342900" indent="-342900">
              <a:buAutoNum type="arabicParenR"/>
            </a:pPr>
            <a:r>
              <a:rPr lang="en-US" dirty="0" smtClean="0"/>
              <a:t>Develop students’ ability to use scientific methods</a:t>
            </a:r>
          </a:p>
          <a:p>
            <a:pPr marL="342900" indent="-342900">
              <a:buAutoNum type="arabicParenR"/>
            </a:pPr>
            <a:r>
              <a:rPr lang="en-US" dirty="0" smtClean="0"/>
              <a:t>Teach students how to critically evaluate data and evidence</a:t>
            </a:r>
          </a:p>
          <a:p>
            <a:pPr marL="342900" indent="-342900">
              <a:buAutoNum type="arabicParenR"/>
            </a:pPr>
            <a:r>
              <a:rPr lang="en-US" dirty="0" smtClean="0"/>
              <a:t>Provide training in scientific, technical, quantitative &amp; communication </a:t>
            </a:r>
            <a:r>
              <a:rPr lang="en-US" dirty="0" err="1" smtClean="0"/>
              <a:t>skils</a:t>
            </a:r>
            <a:endParaRPr lang="en-US" dirty="0"/>
          </a:p>
          <a:p>
            <a:endParaRPr lang="en-US" dirty="0" smtClean="0"/>
          </a:p>
          <a:p>
            <a:r>
              <a:rPr lang="en-US" i="1" dirty="0" err="1" smtClean="0"/>
              <a:t>Manduca</a:t>
            </a:r>
            <a:r>
              <a:rPr lang="en-US" i="1" dirty="0" smtClean="0"/>
              <a:t> &amp; </a:t>
            </a:r>
            <a:r>
              <a:rPr lang="en-US" i="1" dirty="0" err="1" smtClean="0"/>
              <a:t>Mogk</a:t>
            </a:r>
            <a:r>
              <a:rPr lang="en-US" i="1" dirty="0" smtClean="0"/>
              <a:t>, 2002. Using Data in Undergraduate Classrooms. NSF-0127298.</a:t>
            </a:r>
          </a:p>
          <a:p>
            <a:endParaRPr lang="en-US" dirty="0" smtClean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0" name="Picture 9" descr="Screen Shot 2014-02-24 at 9.28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030135"/>
            <a:ext cx="4008278" cy="221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3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17 U.S. Federal 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252378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15 Regional Alliances in GOOS</a:t>
            </a: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2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CA Architecture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itle &amp; Bullets-alt title justific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2D0DB"/>
      </a:accent1>
      <a:accent2>
        <a:srgbClr val="333399"/>
      </a:accent2>
      <a:accent3>
        <a:srgbClr val="FFFFFF"/>
      </a:accent3>
      <a:accent4>
        <a:srgbClr val="000000"/>
      </a:accent4>
      <a:accent5>
        <a:srgbClr val="D5E4EA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itle &amp; Bullets-alt title justification">
      <a:majorFont>
        <a:latin typeface="Arial"/>
        <a:ea typeface="ヒラギノ角ゴ ProN W3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Lucida Sans Unicode" pitchFamily="34" charset="0"/>
            <a:ea typeface="ヒラギノ角ゴ ProN W3" pitchFamily="1" charset="-128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Lucida Sans Unicode" pitchFamily="34" charset="0"/>
            <a:ea typeface="ヒラギノ角ゴ ProN W3" pitchFamily="1" charset="-128"/>
            <a:cs typeface="Arial" charset="0"/>
            <a:sym typeface="Arial" charset="0"/>
          </a:defRPr>
        </a:defPPr>
      </a:lstStyle>
    </a:lnDef>
  </a:objectDefaults>
  <a:extraClrSchemeLst>
    <a:extraClrScheme>
      <a:clrScheme name="1_Title &amp; Bullets-alt title justific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aper">
  <a:themeElements>
    <a:clrScheme name="Paper 1">
      <a:dk1>
        <a:srgbClr val="674517"/>
      </a:dk1>
      <a:lt1>
        <a:srgbClr val="F6E8D6"/>
      </a:lt1>
      <a:dk2>
        <a:srgbClr val="4D4D4D"/>
      </a:dk2>
      <a:lt2>
        <a:srgbClr val="EAC99E"/>
      </a:lt2>
      <a:accent1>
        <a:srgbClr val="FAF3EA"/>
      </a:accent1>
      <a:accent2>
        <a:srgbClr val="D9988D"/>
      </a:accent2>
      <a:accent3>
        <a:srgbClr val="FAF2E8"/>
      </a:accent3>
      <a:accent4>
        <a:srgbClr val="573A12"/>
      </a:accent4>
      <a:accent5>
        <a:srgbClr val="FCF8F3"/>
      </a:accent5>
      <a:accent6>
        <a:srgbClr val="C4897F"/>
      </a:accent6>
      <a:hlink>
        <a:srgbClr val="D69640"/>
      </a:hlink>
      <a:folHlink>
        <a:srgbClr val="969696"/>
      </a:folHlink>
    </a:clrScheme>
    <a:fontScheme name="Paper">
      <a:majorFont>
        <a:latin typeface="Century Gothic"/>
        <a:ea typeface="ＭＳ Ｐゴシック"/>
        <a:cs typeface=""/>
      </a:majorFont>
      <a:minorFont>
        <a:latin typeface="Century Gothic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Paper 1">
        <a:dk1>
          <a:srgbClr val="674517"/>
        </a:dk1>
        <a:lt1>
          <a:srgbClr val="F6E8D6"/>
        </a:lt1>
        <a:dk2>
          <a:srgbClr val="4D4D4D"/>
        </a:dk2>
        <a:lt2>
          <a:srgbClr val="EAC99E"/>
        </a:lt2>
        <a:accent1>
          <a:srgbClr val="FAF3EA"/>
        </a:accent1>
        <a:accent2>
          <a:srgbClr val="D9988D"/>
        </a:accent2>
        <a:accent3>
          <a:srgbClr val="FAF2E8"/>
        </a:accent3>
        <a:accent4>
          <a:srgbClr val="573A12"/>
        </a:accent4>
        <a:accent5>
          <a:srgbClr val="FCF8F3"/>
        </a:accent5>
        <a:accent6>
          <a:srgbClr val="C4897F"/>
        </a:accent6>
        <a:hlink>
          <a:srgbClr val="D6964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2">
        <a:dk1>
          <a:srgbClr val="343458"/>
        </a:dk1>
        <a:lt1>
          <a:srgbClr val="F6E8D6"/>
        </a:lt1>
        <a:dk2>
          <a:srgbClr val="545490"/>
        </a:dk2>
        <a:lt2>
          <a:srgbClr val="EAC99E"/>
        </a:lt2>
        <a:accent1>
          <a:srgbClr val="FAF3EA"/>
        </a:accent1>
        <a:accent2>
          <a:srgbClr val="9F9FBF"/>
        </a:accent2>
        <a:accent3>
          <a:srgbClr val="FAF2E8"/>
        </a:accent3>
        <a:accent4>
          <a:srgbClr val="2B2B4A"/>
        </a:accent4>
        <a:accent5>
          <a:srgbClr val="FCF8F3"/>
        </a:accent5>
        <a:accent6>
          <a:srgbClr val="9090AD"/>
        </a:accent6>
        <a:hlink>
          <a:srgbClr val="D3A21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EAEAEA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AEAEAE"/>
        </a:accent6>
        <a:hlink>
          <a:srgbClr val="4D4D4D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4">
        <a:dk1>
          <a:srgbClr val="2E402A"/>
        </a:dk1>
        <a:lt1>
          <a:srgbClr val="F6E8D6"/>
        </a:lt1>
        <a:dk2>
          <a:srgbClr val="5A7C52"/>
        </a:dk2>
        <a:lt2>
          <a:srgbClr val="EAC99E"/>
        </a:lt2>
        <a:accent1>
          <a:srgbClr val="FAF3EA"/>
        </a:accent1>
        <a:accent2>
          <a:srgbClr val="9FBFA2"/>
        </a:accent2>
        <a:accent3>
          <a:srgbClr val="FAF2E8"/>
        </a:accent3>
        <a:accent4>
          <a:srgbClr val="263522"/>
        </a:accent4>
        <a:accent5>
          <a:srgbClr val="FCF8F3"/>
        </a:accent5>
        <a:accent6>
          <a:srgbClr val="90AD92"/>
        </a:accent6>
        <a:hlink>
          <a:srgbClr val="D3A21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11172</TotalTime>
  <Words>1358</Words>
  <Application>Microsoft Macintosh PowerPoint</Application>
  <PresentationFormat>On-screen Show (4:3)</PresentationFormat>
  <Paragraphs>288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1_Default Design</vt:lpstr>
      <vt:lpstr>LCA Architecture</vt:lpstr>
      <vt:lpstr>1_Title &amp; Bullets-alt title justification</vt:lpstr>
      <vt:lpstr>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NSF Ocean Observing Initiative</vt:lpstr>
      <vt:lpstr>OOI – Enabling the Undergraduate 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Engaging Community Colleges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312</cp:revision>
  <dcterms:created xsi:type="dcterms:W3CDTF">2011-04-12T01:07:00Z</dcterms:created>
  <dcterms:modified xsi:type="dcterms:W3CDTF">2014-02-28T04:06:27Z</dcterms:modified>
</cp:coreProperties>
</file>