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77" r:id="rId9"/>
    <p:sldId id="280" r:id="rId10"/>
    <p:sldId id="265" r:id="rId11"/>
    <p:sldId id="266" r:id="rId12"/>
    <p:sldId id="279" r:id="rId13"/>
    <p:sldId id="278" r:id="rId14"/>
    <p:sldId id="281" r:id="rId15"/>
    <p:sldId id="285" r:id="rId16"/>
    <p:sldId id="268" r:id="rId17"/>
    <p:sldId id="269" r:id="rId18"/>
    <p:sldId id="270" r:id="rId19"/>
    <p:sldId id="282" r:id="rId20"/>
    <p:sldId id="271" r:id="rId21"/>
    <p:sldId id="283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B8D85-E28F-5346-858C-65361AD6E2BA}" type="datetimeFigureOut">
              <a:rPr lang="en-US" smtClean="0"/>
              <a:t>9/18/14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1D14-649A-2441-BBF7-511B8503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0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4F90D6-2319-7240-A9E9-8AE1F06D0DDC}" type="slidenum">
              <a:rPr lang="en-IE"/>
              <a:pPr/>
              <a:t>1</a:t>
            </a:fld>
            <a:endParaRPr lang="en-IE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9E8AE5-7CB0-B04A-84A0-6D90AC5D337B}" type="slidenum">
              <a:rPr lang="en-IE"/>
              <a:pPr/>
              <a:t>17</a:t>
            </a:fld>
            <a:endParaRPr lang="en-IE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E34ABF-E9C4-C24E-B3DF-5DA448C2D871}" type="slidenum">
              <a:rPr lang="en-IE"/>
              <a:pPr/>
              <a:t>18</a:t>
            </a:fld>
            <a:endParaRPr lang="en-IE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E554C6-A528-9B48-8D2D-B2DFBE4A40B4}" type="slidenum">
              <a:rPr lang="en-IE"/>
              <a:pPr/>
              <a:t>20</a:t>
            </a:fld>
            <a:endParaRPr lang="en-IE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D7301E-3AF9-7A4C-8BDF-42EA249273C4}" type="slidenum">
              <a:rPr lang="en-IE"/>
              <a:pPr/>
              <a:t>22</a:t>
            </a:fld>
            <a:endParaRPr lang="en-IE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87B273-4C50-C14D-835C-F10ADF3D2ECF}" type="slidenum">
              <a:rPr lang="en-IE"/>
              <a:pPr/>
              <a:t>3</a:t>
            </a:fld>
            <a:endParaRPr lang="en-IE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D2CBD5-D0E9-DF42-992A-6C641F92C04E}" type="slidenum">
              <a:rPr lang="en-IE"/>
              <a:pPr/>
              <a:t>4</a:t>
            </a:fld>
            <a:endParaRPr lang="en-IE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DC18B0-1E44-E44C-8F38-99B59E5A4171}" type="slidenum">
              <a:rPr lang="en-IE"/>
              <a:pPr/>
              <a:t>5</a:t>
            </a:fld>
            <a:endParaRPr lang="en-IE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A2E000-09A2-8F4B-B7C4-97D3CB3CD6C0}" type="slidenum">
              <a:rPr lang="en-IE"/>
              <a:pPr/>
              <a:t>6</a:t>
            </a:fld>
            <a:endParaRPr lang="en-IE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9720C9-CC48-6D4E-B906-0F842CD7EFB6}" type="slidenum">
              <a:rPr lang="en-IE"/>
              <a:pPr/>
              <a:t>7</a:t>
            </a:fld>
            <a:endParaRPr lang="en-IE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F383E7-A38D-BD4D-9DEB-3150940EBE2B}" type="slidenum">
              <a:rPr lang="en-IE"/>
              <a:pPr/>
              <a:t>10</a:t>
            </a:fld>
            <a:endParaRPr lang="en-IE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C82B09-4CAD-E44B-9D13-5F4321DD4E9D}" type="slidenum">
              <a:rPr lang="en-IE"/>
              <a:pPr/>
              <a:t>11</a:t>
            </a:fld>
            <a:endParaRPr lang="en-IE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1734D5-3943-EE40-9C54-06AA833A219C}" type="slidenum">
              <a:rPr lang="en-IE"/>
              <a:pPr/>
              <a:t>16</a:t>
            </a:fld>
            <a:endParaRPr lang="en-IE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6AF6-17D2-7443-BC5F-4FA7B0C6C0C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DBE-2C09-7744-BC32-A5A4EF90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6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6AF6-17D2-7443-BC5F-4FA7B0C6C0C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DBE-2C09-7744-BC32-A5A4EF90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8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6AF6-17D2-7443-BC5F-4FA7B0C6C0C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DBE-2C09-7744-BC32-A5A4EF90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02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r>
              <a:rPr lang="en-IE"/>
              <a:t>08/09/14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fld id="{2DBEB57E-09C1-D34E-A200-8884737B208D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749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6AF6-17D2-7443-BC5F-4FA7B0C6C0C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DBE-2C09-7744-BC32-A5A4EF90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6AF6-17D2-7443-BC5F-4FA7B0C6C0C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DBE-2C09-7744-BC32-A5A4EF90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1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6AF6-17D2-7443-BC5F-4FA7B0C6C0C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DBE-2C09-7744-BC32-A5A4EF90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1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6AF6-17D2-7443-BC5F-4FA7B0C6C0C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DBE-2C09-7744-BC32-A5A4EF90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4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6AF6-17D2-7443-BC5F-4FA7B0C6C0C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DBE-2C09-7744-BC32-A5A4EF90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2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6AF6-17D2-7443-BC5F-4FA7B0C6C0C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DBE-2C09-7744-BC32-A5A4EF90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6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6AF6-17D2-7443-BC5F-4FA7B0C6C0C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DBE-2C09-7744-BC32-A5A4EF90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2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6AF6-17D2-7443-BC5F-4FA7B0C6C0C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DBE-2C09-7744-BC32-A5A4EF90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6AF6-17D2-7443-BC5F-4FA7B0C6C0C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9DBE-2C09-7744-BC32-A5A4EF90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9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5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062038"/>
            <a:ext cx="7772400" cy="14700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400"/>
              <a:t>Assessment and Quantification of HF Radar Uncertainty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533400" y="2615100"/>
            <a:ext cx="5029200" cy="1676400"/>
          </a:xfrm>
          <a:ln/>
        </p:spPr>
        <p:txBody>
          <a:bodyPr lIns="91440" tIns="45720" rIns="91440" bIns="45720"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IE" dirty="0"/>
              <a:t>Fearghal O’Donncha</a:t>
            </a:r>
          </a:p>
          <a:p>
            <a:pPr marL="0" indent="0" algn="ctr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IE" dirty="0"/>
              <a:t>Sean McKenna</a:t>
            </a:r>
          </a:p>
          <a:p>
            <a:pPr marL="0" indent="0" algn="ctr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IE" dirty="0"/>
              <a:t>Emanuele </a:t>
            </a:r>
            <a:r>
              <a:rPr lang="en-IE" dirty="0" smtClean="0"/>
              <a:t>Ragnoli</a:t>
            </a:r>
            <a:endParaRPr lang="en-I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193675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54" y="4291500"/>
            <a:ext cx="15779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19800"/>
            <a:ext cx="29924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867400"/>
            <a:ext cx="187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657600" y="3124200"/>
            <a:ext cx="32766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IE" dirty="0" smtClean="0"/>
              <a:t>Teresa Updyke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324600" y="3124200"/>
            <a:ext cx="32766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IE" dirty="0" smtClean="0"/>
              <a:t>Hugh Roarty</a:t>
            </a:r>
            <a:endParaRPr lang="en-IE" dirty="0"/>
          </a:p>
        </p:txBody>
      </p:sp>
      <p:pic>
        <p:nvPicPr>
          <p:cNvPr id="2" name="Picture 1" descr="ODU-CCPO-FullColo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32" y="3926159"/>
            <a:ext cx="2819400" cy="10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704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One Year of Data   Jan – Dec 2012</a:t>
            </a:r>
            <a:endParaRPr lang="en-US" sz="4400" dirty="0"/>
          </a:p>
        </p:txBody>
      </p:sp>
      <p:pic>
        <p:nvPicPr>
          <p:cNvPr id="2" name="Picture 1" descr="ChesBay_Map_v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9867" r="6650" b="11465"/>
          <a:stretch/>
        </p:blipFill>
        <p:spPr>
          <a:xfrm>
            <a:off x="575641" y="1215140"/>
            <a:ext cx="8077393" cy="553664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135120" y="3098800"/>
            <a:ext cx="1686560" cy="198120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91840" y="4602480"/>
            <a:ext cx="2021840" cy="55880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7423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/>
              <a:t>Baseline Comparison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7051"/>
            <a:ext cx="4586532" cy="379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938" y="1604963"/>
            <a:ext cx="4564062" cy="3976687"/>
          </a:xfrm>
          <a:ln/>
        </p:spPr>
        <p:txBody>
          <a:bodyPr>
            <a:normAutofit/>
          </a:bodyPr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dirty="0"/>
              <a:t>Direct comparison velocity measured by individual radar station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dirty="0"/>
              <a:t>Assess system performance without additional sensor requirements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dirty="0"/>
              <a:t>Localize data uncertainty and preliminary anomaly identification</a:t>
            </a:r>
          </a:p>
        </p:txBody>
      </p:sp>
      <p:pic>
        <p:nvPicPr>
          <p:cNvPr id="5" name="Picture 4" descr="ChesBay_Map_v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9867" r="6650" b="11465"/>
          <a:stretch/>
        </p:blipFill>
        <p:spPr>
          <a:xfrm>
            <a:off x="6872969" y="5353088"/>
            <a:ext cx="2203605" cy="151046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7618157" y="5912813"/>
            <a:ext cx="697884" cy="572096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6590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st_recent_anim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966" y="119121"/>
            <a:ext cx="6875886" cy="6671019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3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component Analysis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2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Geophysical Data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Mode Analysis (NMA)</a:t>
            </a:r>
          </a:p>
          <a:p>
            <a:r>
              <a:rPr lang="en-US" dirty="0" smtClean="0"/>
              <a:t>Open </a:t>
            </a:r>
            <a:r>
              <a:rPr lang="en-US" dirty="0" err="1" smtClean="0"/>
              <a:t>Bounday</a:t>
            </a:r>
            <a:r>
              <a:rPr lang="en-US" dirty="0" smtClean="0"/>
              <a:t> Modal Analysis (OMA)</a:t>
            </a:r>
          </a:p>
          <a:p>
            <a:r>
              <a:rPr lang="en-US" dirty="0" smtClean="0"/>
              <a:t>Empirical Orthogonal Functions (EOF)</a:t>
            </a:r>
          </a:p>
          <a:p>
            <a:r>
              <a:rPr lang="en-US" dirty="0" smtClean="0"/>
              <a:t>Principal Components Analysis (PCA)</a:t>
            </a:r>
          </a:p>
          <a:p>
            <a:r>
              <a:rPr lang="en-US" dirty="0" smtClean="0"/>
              <a:t>Lagrangian Coherent Structures (LCS)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2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PCA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Finds spatial patterns of variability</a:t>
            </a:r>
            <a:r>
              <a:rPr lang="en-US" dirty="0"/>
              <a:t> </a:t>
            </a:r>
            <a:r>
              <a:rPr lang="en-US" dirty="0" smtClean="0"/>
              <a:t>and their time variation</a:t>
            </a:r>
            <a:endParaRPr lang="en-US" dirty="0"/>
          </a:p>
          <a:p>
            <a:r>
              <a:rPr lang="en-US" dirty="0" smtClean="0"/>
              <a:t>A common use is to reconstruct a “cleaner” data set by truncating at some number of modes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11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/>
              <a:t>Graphical Representation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3776"/>
            <a:ext cx="8047038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88963" y="3240088"/>
            <a:ext cx="458787" cy="519113"/>
          </a:xfrm>
          <a:custGeom>
            <a:avLst/>
            <a:gdLst>
              <a:gd name="G0" fmla="*/ 1276 1 2"/>
              <a:gd name="G1" fmla="*/ 1442 1 2"/>
              <a:gd name="G2" fmla="+- 1442 0 0"/>
              <a:gd name="G3" fmla="+- 127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276" y="0"/>
                </a:lnTo>
                <a:lnTo>
                  <a:pt x="1276" y="1442"/>
                </a:lnTo>
                <a:lnTo>
                  <a:pt x="0" y="144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IE" sz="2600" dirty="0">
                <a:solidFill>
                  <a:srgbClr val="000000"/>
                </a:solidFill>
              </a:rPr>
              <a:t>PC</a:t>
            </a:r>
            <a:r>
              <a:rPr lang="en-IE" sz="2600" baseline="-20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126038" y="3240088"/>
            <a:ext cx="458787" cy="519113"/>
          </a:xfrm>
          <a:custGeom>
            <a:avLst/>
            <a:gdLst>
              <a:gd name="G0" fmla="*/ 1276 1 2"/>
              <a:gd name="G1" fmla="*/ 1442 1 2"/>
              <a:gd name="G2" fmla="+- 1442 0 0"/>
              <a:gd name="G3" fmla="+- 127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276" y="0"/>
                </a:lnTo>
                <a:lnTo>
                  <a:pt x="1276" y="1442"/>
                </a:lnTo>
                <a:lnTo>
                  <a:pt x="0" y="144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IE" sz="2600" dirty="0">
                <a:solidFill>
                  <a:srgbClr val="000000"/>
                </a:solidFill>
              </a:rPr>
              <a:t>PC</a:t>
            </a:r>
            <a:r>
              <a:rPr lang="en-IE" sz="2600" baseline="-20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5065713" y="1389063"/>
            <a:ext cx="3267075" cy="519112"/>
          </a:xfrm>
          <a:custGeom>
            <a:avLst/>
            <a:gdLst>
              <a:gd name="G0" fmla="*/ 9076 1 2"/>
              <a:gd name="G1" fmla="*/ 1442 1 2"/>
              <a:gd name="G2" fmla="+- 1442 0 0"/>
              <a:gd name="G3" fmla="+- 907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9076" y="0"/>
                </a:lnTo>
                <a:lnTo>
                  <a:pt x="9076" y="1442"/>
                </a:lnTo>
                <a:lnTo>
                  <a:pt x="0" y="144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IE" sz="2200" dirty="0">
                <a:solidFill>
                  <a:srgbClr val="000000"/>
                </a:solidFill>
              </a:rPr>
              <a:t>13% Variance explained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0225" y="1389063"/>
            <a:ext cx="3267075" cy="519112"/>
          </a:xfrm>
          <a:custGeom>
            <a:avLst/>
            <a:gdLst>
              <a:gd name="G0" fmla="*/ 9076 1 2"/>
              <a:gd name="G1" fmla="*/ 1442 1 2"/>
              <a:gd name="G2" fmla="+- 1442 0 0"/>
              <a:gd name="G3" fmla="+- 907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9076" y="0"/>
                </a:lnTo>
                <a:lnTo>
                  <a:pt x="9076" y="1442"/>
                </a:lnTo>
                <a:lnTo>
                  <a:pt x="0" y="144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IE" sz="2200" dirty="0">
                <a:solidFill>
                  <a:srgbClr val="000000"/>
                </a:solidFill>
              </a:rPr>
              <a:t>54% Variance explained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57200" y="5508351"/>
            <a:ext cx="8045450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2000"/>
              </a:lnSpc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US" sz="3200">
                <a:latin typeface="Calibri" charset="0"/>
              </a:rPr>
              <a:t>Spatial consistency of PC</a:t>
            </a:r>
            <a:r>
              <a:rPr lang="en-US" sz="3200" baseline="-20000">
                <a:latin typeface="Calibri" charset="0"/>
              </a:rPr>
              <a:t>1</a:t>
            </a:r>
            <a:r>
              <a:rPr lang="en-US" sz="3200">
                <a:latin typeface="Calibri" charset="0"/>
              </a:rPr>
              <a:t> implies tidal forcing</a:t>
            </a:r>
          </a:p>
          <a:p>
            <a:pPr hangingPunct="1">
              <a:lnSpc>
                <a:spcPct val="102000"/>
              </a:lnSpc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US" sz="3200">
                <a:latin typeface="Calibri" charset="0"/>
              </a:rPr>
              <a:t>Higher frequency influences evident in PCs</a:t>
            </a:r>
          </a:p>
        </p:txBody>
      </p:sp>
    </p:spTree>
    <p:extLst>
      <p:ext uri="{BB962C8B-B14F-4D97-AF65-F5344CB8AC3E}">
        <p14:creationId xmlns:p14="http://schemas.microsoft.com/office/powerpoint/2010/main" val="22919457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/>
              <a:t>Temporal Categorization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18" y="1604963"/>
            <a:ext cx="5936182" cy="47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005013" y="1054100"/>
            <a:ext cx="5373687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 hangingPunct="1">
              <a:lnSpc>
                <a:spcPct val="102000"/>
              </a:lnSpc>
              <a:spcAft>
                <a:spcPts val="1425"/>
              </a:spcAft>
            </a:pPr>
            <a:r>
              <a:rPr lang="en-US" sz="3200">
                <a:solidFill>
                  <a:srgbClr val="FFFF00"/>
                </a:solidFill>
                <a:latin typeface="Calibri" charset="0"/>
              </a:rPr>
              <a:t>Evolution in time of PC</a:t>
            </a:r>
            <a:r>
              <a:rPr lang="en-US" sz="3200" baseline="-20000">
                <a:solidFill>
                  <a:srgbClr val="FFFF00"/>
                </a:solidFill>
                <a:latin typeface="Calibri" charset="0"/>
              </a:rPr>
              <a:t>1</a:t>
            </a:r>
            <a:r>
              <a:rPr lang="en-US" sz="3200">
                <a:solidFill>
                  <a:srgbClr val="FFFF00"/>
                </a:solidFill>
                <a:latin typeface="Calibri" charset="0"/>
              </a:rPr>
              <a:t> &amp; PC</a:t>
            </a:r>
            <a:r>
              <a:rPr lang="en-US" sz="3200" baseline="-20000">
                <a:solidFill>
                  <a:srgbClr val="FFFF00"/>
                </a:solidFill>
                <a:latin typeface="Calibri" charset="0"/>
              </a:rPr>
              <a:t>2</a:t>
            </a:r>
            <a:r>
              <a:rPr lang="en-US" sz="3200">
                <a:solidFill>
                  <a:srgbClr val="FFFF00"/>
                </a:solidFill>
                <a:latin typeface="Calibri" charset="0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17181" y="6435725"/>
            <a:ext cx="67024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 hangingPunct="1">
              <a:lnSpc>
                <a:spcPct val="102000"/>
              </a:lnSpc>
              <a:spcAft>
                <a:spcPts val="1425"/>
              </a:spcAft>
            </a:pPr>
            <a:r>
              <a:rPr lang="en-US" sz="2600" dirty="0">
                <a:latin typeface="Calibri" charset="0"/>
              </a:rPr>
              <a:t>Increased dynamicity captured at days 182 - 184</a:t>
            </a:r>
          </a:p>
        </p:txBody>
      </p:sp>
    </p:spTree>
    <p:extLst>
      <p:ext uri="{BB962C8B-B14F-4D97-AF65-F5344CB8AC3E}">
        <p14:creationId xmlns:p14="http://schemas.microsoft.com/office/powerpoint/2010/main" val="30847156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/>
              <a:t>ADCP Comparisons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53" y="1217465"/>
            <a:ext cx="6402095" cy="509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316906"/>
            <a:ext cx="9144000" cy="50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 hangingPunct="1">
              <a:lnSpc>
                <a:spcPct val="102000"/>
              </a:lnSpc>
              <a:spcAft>
                <a:spcPts val="1425"/>
              </a:spcAft>
            </a:pPr>
            <a:r>
              <a:rPr lang="en-US" sz="2400" dirty="0">
                <a:latin typeface="Calibri" charset="0"/>
              </a:rPr>
              <a:t>Reconstructed PC</a:t>
            </a:r>
            <a:r>
              <a:rPr lang="en-US" sz="2400" baseline="-20000" dirty="0">
                <a:latin typeface="Calibri" charset="0"/>
              </a:rPr>
              <a:t>1</a:t>
            </a:r>
            <a:r>
              <a:rPr lang="en-US" sz="2400" dirty="0">
                <a:latin typeface="Calibri" charset="0"/>
              </a:rPr>
              <a:t> flows plotted against ADCP harmonic component</a:t>
            </a:r>
          </a:p>
        </p:txBody>
      </p:sp>
    </p:spTree>
    <p:extLst>
      <p:ext uri="{BB962C8B-B14F-4D97-AF65-F5344CB8AC3E}">
        <p14:creationId xmlns:p14="http://schemas.microsoft.com/office/powerpoint/2010/main" val="25412417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Modes to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Fraction of Variance</a:t>
            </a:r>
            <a:br>
              <a:rPr lang="en-US" dirty="0" smtClean="0"/>
            </a:br>
            <a:r>
              <a:rPr lang="en-US" dirty="0" smtClean="0"/>
              <a:t>70% -  2  modes</a:t>
            </a:r>
            <a:br>
              <a:rPr lang="en-US" dirty="0" smtClean="0"/>
            </a:br>
            <a:r>
              <a:rPr lang="en-US" dirty="0" smtClean="0"/>
              <a:t>90% - 12 modes</a:t>
            </a:r>
            <a:br>
              <a:rPr lang="en-US" dirty="0" smtClean="0"/>
            </a:br>
            <a:r>
              <a:rPr lang="en-US" dirty="0" smtClean="0"/>
              <a:t>95% - 29 modes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Residual Percent Variance – 7 modes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Guttman</a:t>
            </a:r>
            <a:r>
              <a:rPr lang="en-US" dirty="0" smtClean="0"/>
              <a:t>-Kaiser criterion – 20 modes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North’s rule of thumb – 9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0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Outline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Introduction to team members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Introduction to High Frequency Radar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Discussion of the Study Area and Data Record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Explanation of Principal Component Analysis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Sensitivity Analysis of the Number of Modes and Window Length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Conclusions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E" dirty="0" smtClean="0"/>
              <a:t>08/09/14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322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dirty="0"/>
              <a:t>Temporal </a:t>
            </a:r>
            <a:r>
              <a:rPr lang="en-US" sz="4400" dirty="0" smtClean="0"/>
              <a:t>Window </a:t>
            </a:r>
            <a:r>
              <a:rPr lang="en-US" dirty="0"/>
              <a:t>W</a:t>
            </a:r>
            <a:r>
              <a:rPr lang="en-US" sz="4400" dirty="0" smtClean="0"/>
              <a:t>idth</a:t>
            </a:r>
            <a:endParaRPr lang="en-US" sz="4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07" y="1244599"/>
            <a:ext cx="5298986" cy="434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65675" y="5572125"/>
            <a:ext cx="80454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2000"/>
              </a:lnSpc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US" sz="2400" dirty="0">
                <a:latin typeface="Calibri" charset="0"/>
              </a:rPr>
              <a:t>RMSE PC1 reconstruction and ADCP harmonic component</a:t>
            </a:r>
          </a:p>
          <a:p>
            <a:pPr hangingPunct="1">
              <a:lnSpc>
                <a:spcPct val="102000"/>
              </a:lnSpc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US" sz="2400" dirty="0">
                <a:latin typeface="Calibri" charset="0"/>
              </a:rPr>
              <a:t>Window width influences how well model captures shorter-term fluctuations </a:t>
            </a:r>
          </a:p>
        </p:txBody>
      </p:sp>
    </p:spTree>
    <p:extLst>
      <p:ext uri="{BB962C8B-B14F-4D97-AF65-F5344CB8AC3E}">
        <p14:creationId xmlns:p14="http://schemas.microsoft.com/office/powerpoint/2010/main" val="1941197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PCA modes and </a:t>
            </a:r>
            <a:br>
              <a:rPr lang="en-US" dirty="0" smtClean="0"/>
            </a:br>
            <a:r>
              <a:rPr lang="en-US" dirty="0" smtClean="0"/>
              <a:t>Window Length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58522" y="2069961"/>
            <a:ext cx="6005417" cy="3820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1235" y="630130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PCA Modes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610861"/>
            <a:ext cx="2158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Window Length</a:t>
            </a:r>
            <a:endParaRPr lang="en-US" sz="2400" dirty="0"/>
          </a:p>
        </p:txBody>
      </p:sp>
      <p:cxnSp>
        <p:nvCxnSpPr>
          <p:cNvPr id="11" name="Straight Connector 10"/>
          <p:cNvCxnSpPr>
            <a:stCxn id="7" idx="0"/>
            <a:endCxn id="7" idx="2"/>
          </p:cNvCxnSpPr>
          <p:nvPr/>
        </p:nvCxnSpPr>
        <p:spPr>
          <a:xfrm>
            <a:off x="5361231" y="2069961"/>
            <a:ext cx="0" cy="382046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1"/>
            <a:endCxn id="7" idx="3"/>
          </p:cNvCxnSpPr>
          <p:nvPr/>
        </p:nvCxnSpPr>
        <p:spPr>
          <a:xfrm>
            <a:off x="2358522" y="3980193"/>
            <a:ext cx="600541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7080" y="5931977"/>
            <a:ext cx="63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87525" y="5919298"/>
            <a:ext cx="67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44948" y="4825239"/>
            <a:ext cx="63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44948" y="2853901"/>
            <a:ext cx="67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82962" y="2841433"/>
            <a:ext cx="198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Circulation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72662" y="4548240"/>
            <a:ext cx="2207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Fine Scale model, </a:t>
            </a:r>
          </a:p>
          <a:p>
            <a:pPr algn="ctr"/>
            <a:r>
              <a:rPr lang="en-US" dirty="0" smtClean="0"/>
              <a:t>Sea Breeze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0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/>
              <a:t>Conclusion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year of HF radar was analyzed using Principal Component Analysis</a:t>
            </a:r>
          </a:p>
          <a:p>
            <a:r>
              <a:rPr lang="en-US" dirty="0" smtClean="0"/>
              <a:t>The number of modes to retain and length of temporal window were tested</a:t>
            </a:r>
          </a:p>
          <a:p>
            <a:r>
              <a:rPr lang="en-US" dirty="0" smtClean="0"/>
              <a:t>We envision this as a preconditioning method for assimilation of HF radar data into a numerical model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468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/>
              <a:t>IBM/Rutgers/ODU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0" tIns="0" rIns="0" bIns="0">
            <a:normAutofit/>
          </a:bodyPr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/>
              <a:t>IBM Deep Current: High resolution, real-time ocean circulation forecasts to support critical operations for marine based businesses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/>
              <a:t>Transportable algorithm for establishing uncertainty in real-time measuring system prior to assimilation into circulation model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/>
              <a:t>Rutgers and ODU are leading operators of HF radar in the Mid Atlantic and looking for applications of their measurements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86407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High Frequency Radar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539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9-18 at 6.48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8" y="1198879"/>
            <a:ext cx="7872671" cy="55365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HF Radar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1930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par>
              <p:cTn id="2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6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0"/>
            <a:ext cx="5976937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152400"/>
            <a:ext cx="38862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/>
              <a:t>25 MHz Transmit and Receive Antenna</a:t>
            </a:r>
          </a:p>
        </p:txBody>
      </p:sp>
      <p:sp>
        <p:nvSpPr>
          <p:cNvPr id="11267" name="AutoShape 3"/>
          <p:cNvSpPr>
            <a:spLocks noChangeShapeType="1"/>
          </p:cNvSpPr>
          <p:nvPr/>
        </p:nvSpPr>
        <p:spPr bwMode="auto">
          <a:xfrm>
            <a:off x="4875531" y="533400"/>
            <a:ext cx="45719" cy="5408613"/>
          </a:xfrm>
          <a:prstGeom prst="straightConnector1">
            <a:avLst/>
          </a:prstGeom>
          <a:noFill/>
          <a:ln w="7632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295900" y="3429000"/>
            <a:ext cx="1992313" cy="700088"/>
          </a:xfrm>
          <a:custGeom>
            <a:avLst/>
            <a:gdLst>
              <a:gd name="G0" fmla="*/ 5533 1 2"/>
              <a:gd name="G1" fmla="*/ 1945 1 2"/>
              <a:gd name="G2" fmla="+- 1945 0 0"/>
              <a:gd name="G3" fmla="+- 5533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5533" y="0"/>
                </a:lnTo>
                <a:lnTo>
                  <a:pt x="5533" y="1945"/>
                </a:lnTo>
                <a:lnTo>
                  <a:pt x="0" y="194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IE" sz="4000">
                <a:solidFill>
                  <a:srgbClr val="000000"/>
                </a:solidFill>
                <a:latin typeface="Calibri" charset="0"/>
              </a:rPr>
              <a:t>4 meters</a:t>
            </a:r>
          </a:p>
        </p:txBody>
      </p:sp>
    </p:spTree>
    <p:extLst>
      <p:ext uri="{BB962C8B-B14F-4D97-AF65-F5344CB8AC3E}">
        <p14:creationId xmlns:p14="http://schemas.microsoft.com/office/powerpoint/2010/main" val="3576776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219200"/>
            <a:ext cx="41306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4191000" y="1485900"/>
            <a:ext cx="4775200" cy="4113213"/>
          </a:xfrm>
          <a:custGeom>
            <a:avLst/>
            <a:gdLst>
              <a:gd name="G0" fmla="*/ 13264 1 2"/>
              <a:gd name="G1" fmla="*/ 11427 1 2"/>
              <a:gd name="G2" fmla="+- 11427 0 0"/>
              <a:gd name="G3" fmla="+- 1326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3264" y="0"/>
                </a:lnTo>
                <a:lnTo>
                  <a:pt x="13264" y="11427"/>
                </a:lnTo>
                <a:lnTo>
                  <a:pt x="0" y="1142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IE" sz="4000" dirty="0">
                <a:solidFill>
                  <a:srgbClr val="008000"/>
                </a:solidFill>
                <a:latin typeface="Calibri" charset="0"/>
              </a:rPr>
              <a:t>25 MHz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IE" sz="2400" dirty="0">
                <a:solidFill>
                  <a:srgbClr val="008000"/>
                </a:solidFill>
                <a:latin typeface="Calibri" charset="0"/>
              </a:rPr>
              <a:t>Radar </a:t>
            </a:r>
            <a:r>
              <a:rPr lang="en-IE" sz="2400" dirty="0">
                <a:solidFill>
                  <a:srgbClr val="008000"/>
                </a:solidFill>
                <a:latin typeface="Symbol" charset="0"/>
              </a:rPr>
              <a:t>l</a:t>
            </a:r>
            <a:r>
              <a:rPr lang="en-IE" sz="2400" dirty="0">
                <a:solidFill>
                  <a:srgbClr val="008000"/>
                </a:solidFill>
                <a:latin typeface="Calibri" charset="0"/>
              </a:rPr>
              <a:t>: 12 m   Ocean </a:t>
            </a:r>
            <a:r>
              <a:rPr lang="en-IE" sz="2400" dirty="0">
                <a:solidFill>
                  <a:srgbClr val="008000"/>
                </a:solidFill>
                <a:latin typeface="Symbol" charset="0"/>
              </a:rPr>
              <a:t>l: </a:t>
            </a:r>
            <a:r>
              <a:rPr lang="en-IE" sz="2400" dirty="0">
                <a:solidFill>
                  <a:srgbClr val="008000"/>
                </a:solidFill>
              </a:rPr>
              <a:t>6 m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IE" sz="2400" dirty="0">
                <a:solidFill>
                  <a:srgbClr val="008000"/>
                </a:solidFill>
              </a:rPr>
              <a:t>Range: 30 km   Resolution: 1 km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IE" sz="4000" dirty="0">
                <a:solidFill>
                  <a:srgbClr val="0000FF"/>
                </a:solidFill>
                <a:latin typeface="Calibri" charset="0"/>
              </a:rPr>
              <a:t>13 MHz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IE" sz="2400" dirty="0">
                <a:solidFill>
                  <a:srgbClr val="0000FF"/>
                </a:solidFill>
                <a:latin typeface="Calibri" charset="0"/>
              </a:rPr>
              <a:t>Radar </a:t>
            </a:r>
            <a:r>
              <a:rPr lang="en-IE" sz="2400" dirty="0">
                <a:solidFill>
                  <a:srgbClr val="0000FF"/>
                </a:solidFill>
                <a:latin typeface="Symbol" charset="0"/>
              </a:rPr>
              <a:t>l</a:t>
            </a:r>
            <a:r>
              <a:rPr lang="en-IE" sz="2400" dirty="0">
                <a:solidFill>
                  <a:srgbClr val="0000FF"/>
                </a:solidFill>
                <a:latin typeface="Calibri" charset="0"/>
              </a:rPr>
              <a:t>: 23 m  Ocean </a:t>
            </a:r>
            <a:r>
              <a:rPr lang="en-IE" sz="2400" dirty="0">
                <a:solidFill>
                  <a:srgbClr val="0000FF"/>
                </a:solidFill>
                <a:latin typeface="Symbol" charset="0"/>
              </a:rPr>
              <a:t>l: </a:t>
            </a:r>
            <a:r>
              <a:rPr lang="en-IE" sz="2400" dirty="0">
                <a:solidFill>
                  <a:srgbClr val="0000FF"/>
                </a:solidFill>
              </a:rPr>
              <a:t>12 m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IE" sz="2400" dirty="0">
                <a:solidFill>
                  <a:srgbClr val="0000FF"/>
                </a:solidFill>
              </a:rPr>
              <a:t>Range: 80 km   Resolution: 3 km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IE" sz="4000" dirty="0">
                <a:solidFill>
                  <a:srgbClr val="FF0000"/>
                </a:solidFill>
                <a:latin typeface="Calibri" charset="0"/>
              </a:rPr>
              <a:t>05 MHz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IE" sz="2400" dirty="0">
                <a:solidFill>
                  <a:srgbClr val="FF0000"/>
                </a:solidFill>
                <a:latin typeface="Calibri" charset="0"/>
              </a:rPr>
              <a:t>Radar </a:t>
            </a:r>
            <a:r>
              <a:rPr lang="en-IE" sz="2400" dirty="0">
                <a:solidFill>
                  <a:srgbClr val="FF0000"/>
                </a:solidFill>
                <a:latin typeface="Symbol" charset="0"/>
              </a:rPr>
              <a:t>l</a:t>
            </a:r>
            <a:r>
              <a:rPr lang="en-IE" sz="2400" dirty="0">
                <a:solidFill>
                  <a:srgbClr val="FF0000"/>
                </a:solidFill>
                <a:latin typeface="Calibri" charset="0"/>
              </a:rPr>
              <a:t>: 60m   Ocean </a:t>
            </a:r>
            <a:r>
              <a:rPr lang="en-IE" sz="2400" dirty="0">
                <a:solidFill>
                  <a:srgbClr val="FF0000"/>
                </a:solidFill>
                <a:latin typeface="Symbol" charset="0"/>
              </a:rPr>
              <a:t>l: </a:t>
            </a:r>
            <a:r>
              <a:rPr lang="en-IE" sz="2400" dirty="0">
                <a:solidFill>
                  <a:srgbClr val="FF0000"/>
                </a:solidFill>
              </a:rPr>
              <a:t>30 m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IE" sz="2400" dirty="0">
                <a:solidFill>
                  <a:srgbClr val="FF0000"/>
                </a:solidFill>
              </a:rPr>
              <a:t>Range: 180 km   Resolution: 6 km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4582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>
                <a:cs typeface="ＭＳ Ｐゴシック" charset="0"/>
              </a:rPr>
              <a:t>Surface Current Mapping Capability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600200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5184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7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MRTv2.6_201409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2" y="243830"/>
            <a:ext cx="8254594" cy="6272559"/>
          </a:xfrm>
          <a:prstGeom prst="rect">
            <a:avLst/>
          </a:prstGeom>
        </p:spPr>
      </p:pic>
      <p:sp>
        <p:nvSpPr>
          <p:cNvPr id="5" name="8-Point Star 4"/>
          <p:cNvSpPr/>
          <p:nvPr/>
        </p:nvSpPr>
        <p:spPr>
          <a:xfrm>
            <a:off x="7327992" y="2430279"/>
            <a:ext cx="475092" cy="475092"/>
          </a:xfrm>
          <a:prstGeom prst="star8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2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4838E-6 -0.00879 C -0.00382 -0.01504 -0.01683 -0.02129 -0.02135 -0.02129 C -0.05016 -0.02129 -0.07967 0.07797 -0.07967 0.17723 C -0.07967 0.12702 -0.09442 0.07797 -0.10831 0.07797 C -0.12324 0.07797 -0.13713 0.12795 -0.13713 0.17723 C -0.13713 0.15247 -0.14442 0.12702 -0.15188 0.12702 C -0.15917 0.12702 -0.16663 0.15178 -0.16663 0.17723 C -0.16663 0.16451 -0.17028 0.15247 -0.1741 0.15247 C -0.17774 0.15247 -0.18139 0.1652 -0.18139 0.17723 C -0.18139 0.17075 -0.1833 0.16451 -0.18503 0.16451 C -0.18608 0.16451 -0.18885 0.17075 -0.18885 0.17723 C -0.18885 0.17399 -0.18972 0.17075 -0.19076 0.17075 C -0.19076 0.17006 -0.19267 0.17399 -0.19267 0.17723 C -0.19267 0.17538 -0.19267 0.17399 -0.19354 0.17399 C -0.19354 0.17469 -0.19458 0.17561 -0.19458 0.17723 C -0.19458 0.17631 -0.19458 0.17538 -0.19458 0.17469 C -0.19545 0.17469 -0.19545 0.17561 -0.19545 0.17654 C -0.19649 0.17654 -0.19649 0.17561 -0.19649 0.17469 C -0.19736 0.17469 -0.19736 0.17561 -0.19736 0.17654 " pathEditMode="relative" rAng="0" ptsTypes="fffffffffffffffffff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7" y="86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465</Words>
  <Application>Microsoft Macintosh PowerPoint</Application>
  <PresentationFormat>On-screen Show (4:3)</PresentationFormat>
  <Paragraphs>95</Paragraphs>
  <Slides>22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Assessment and Quantification of HF Radar Uncertainty</vt:lpstr>
      <vt:lpstr>Outline</vt:lpstr>
      <vt:lpstr>IBM/Rutgers/ODU</vt:lpstr>
      <vt:lpstr>Introduction to High Frequency Radar</vt:lpstr>
      <vt:lpstr>Benefit of HF Radar</vt:lpstr>
      <vt:lpstr>25 MHz Transmit and Receive Antenna</vt:lpstr>
      <vt:lpstr>Surface Current Mapping Capability</vt:lpstr>
      <vt:lpstr>Study Area</vt:lpstr>
      <vt:lpstr>PowerPoint Presentation</vt:lpstr>
      <vt:lpstr>One Year of Data   Jan – Dec 2012</vt:lpstr>
      <vt:lpstr>Baseline Comparison</vt:lpstr>
      <vt:lpstr>PowerPoint Presentation</vt:lpstr>
      <vt:lpstr>Principal component Analysis</vt:lpstr>
      <vt:lpstr>Tools for Geophysical Data Analysis</vt:lpstr>
      <vt:lpstr>What does PCA do?</vt:lpstr>
      <vt:lpstr>Graphical Representation</vt:lpstr>
      <vt:lpstr>Temporal Categorization</vt:lpstr>
      <vt:lpstr>ADCP Comparisons</vt:lpstr>
      <vt:lpstr>Number of Modes to Include</vt:lpstr>
      <vt:lpstr>Temporal Window Width</vt:lpstr>
      <vt:lpstr>Number of PCA modes and  Window Length</vt:lpstr>
      <vt:lpstr>Conclusion</vt:lpstr>
    </vt:vector>
  </TitlesOfParts>
  <Manager/>
  <Company>Rutgers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and Quantification of HF Radar Uncertainty</dc:title>
  <dc:subject/>
  <dc:creator>Hugh Roarty</dc:creator>
  <cp:keywords/>
  <dc:description/>
  <cp:lastModifiedBy>Hugh Roarty</cp:lastModifiedBy>
  <cp:revision>14</cp:revision>
  <dcterms:created xsi:type="dcterms:W3CDTF">2014-09-12T16:34:05Z</dcterms:created>
  <dcterms:modified xsi:type="dcterms:W3CDTF">2014-09-18T12:54:06Z</dcterms:modified>
  <cp:category/>
</cp:coreProperties>
</file>