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878" r:id="rId2"/>
    <p:sldId id="1011" r:id="rId3"/>
    <p:sldId id="1012" r:id="rId4"/>
    <p:sldId id="1013" r:id="rId5"/>
    <p:sldId id="1024" r:id="rId6"/>
    <p:sldId id="1025" r:id="rId7"/>
    <p:sldId id="1026" r:id="rId8"/>
    <p:sldId id="1027" r:id="rId9"/>
    <p:sldId id="1028" r:id="rId10"/>
    <p:sldId id="1029" r:id="rId11"/>
    <p:sldId id="1014" r:id="rId12"/>
    <p:sldId id="851" r:id="rId13"/>
    <p:sldId id="1030" r:id="rId14"/>
    <p:sldId id="1010" r:id="rId15"/>
    <p:sldId id="898" r:id="rId16"/>
    <p:sldId id="1020" r:id="rId17"/>
    <p:sldId id="899" r:id="rId18"/>
    <p:sldId id="1018" r:id="rId19"/>
    <p:sldId id="1021" r:id="rId20"/>
    <p:sldId id="900" r:id="rId21"/>
    <p:sldId id="879" r:id="rId22"/>
    <p:sldId id="1023" r:id="rId23"/>
    <p:sldId id="1022" r:id="rId24"/>
    <p:sldId id="1031"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Glenn" initials="SG" lastIdx="0" clrIdx="0"/>
  <p:cmAuthor id="1" name="Scott Glen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615200"/>
    <a:srgbClr val="0C214F"/>
    <a:srgbClr val="95B9C6"/>
    <a:srgbClr val="C68939"/>
    <a:srgbClr val="FBF063"/>
    <a:srgbClr val="00FF99"/>
    <a:srgbClr val="66FF33"/>
    <a:srgbClr val="66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07" autoAdjust="0"/>
    <p:restoredTop sz="83115" autoAdjust="0"/>
  </p:normalViewPr>
  <p:slideViewPr>
    <p:cSldViewPr snapToGrid="0">
      <p:cViewPr>
        <p:scale>
          <a:sx n="75" d="100"/>
          <a:sy n="75" d="100"/>
        </p:scale>
        <p:origin x="-2248" y="-40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lenn:Desktop:OceanObservatoryResearchCourseChart.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smtClean="0"/>
              <a:t>Glider Research Course </a:t>
            </a:r>
          </a:p>
        </c:rich>
      </c:tx>
      <c:layout>
        <c:manualLayout>
          <c:xMode val="edge"/>
          <c:yMode val="edge"/>
          <c:x val="0.115713302297069"/>
          <c:y val="0.053124855427818"/>
        </c:manualLayout>
      </c:layout>
      <c:overlay val="0"/>
    </c:title>
    <c:autoTitleDeleted val="0"/>
    <c:plotArea>
      <c:layout>
        <c:manualLayout>
          <c:layoutTarget val="inner"/>
          <c:xMode val="edge"/>
          <c:yMode val="edge"/>
          <c:x val="0.13518743530051"/>
          <c:y val="0.209032258064516"/>
          <c:w val="0.823033908387864"/>
          <c:h val="0.581609347218694"/>
        </c:manualLayout>
      </c:layout>
      <c:scatterChart>
        <c:scatterStyle val="lineMarker"/>
        <c:varyColors val="0"/>
        <c:ser>
          <c:idx val="1"/>
          <c:order val="1"/>
          <c:spPr>
            <a:ln w="28575">
              <a:solidFill>
                <a:schemeClr val="bg1"/>
              </a:solidFill>
            </a:ln>
          </c:spPr>
          <c:xVal>
            <c:numRef>
              <c:f>Sheet1!$A$1:$A$12</c:f>
            </c:numRef>
          </c:xVal>
          <c:yVal>
            <c:numRef>
              <c:f>Sheet1!$B$1:$B$12</c:f>
            </c:numRef>
          </c:yVal>
          <c:smooth val="0"/>
        </c:ser>
        <c:ser>
          <c:idx val="0"/>
          <c:order val="0"/>
          <c:spPr>
            <a:ln w="28575">
              <a:solidFill>
                <a:schemeClr val="bg1"/>
              </a:solidFill>
            </a:ln>
          </c:spPr>
          <c:marker>
            <c:symbol val="circle"/>
            <c:size val="8"/>
            <c:spPr>
              <a:solidFill>
                <a:srgbClr val="FFFF00"/>
              </a:solidFill>
              <a:ln>
                <a:solidFill>
                  <a:sysClr val="windowText" lastClr="000000"/>
                </a:solidFill>
              </a:ln>
            </c:spPr>
          </c:marker>
          <c:xVal>
            <c:numRef>
              <c:f>Sheet1!$A$1:$A$12</c:f>
              <c:numCache>
                <c:formatCode>General</c:formatCode>
                <c:ptCount val="12"/>
                <c:pt idx="0">
                  <c:v>2012.25</c:v>
                </c:pt>
                <c:pt idx="1">
                  <c:v>2011.75</c:v>
                </c:pt>
                <c:pt idx="2">
                  <c:v>2011.25</c:v>
                </c:pt>
                <c:pt idx="3">
                  <c:v>2010.75</c:v>
                </c:pt>
                <c:pt idx="4">
                  <c:v>2010.25</c:v>
                </c:pt>
                <c:pt idx="5">
                  <c:v>2009.75</c:v>
                </c:pt>
                <c:pt idx="6">
                  <c:v>2009.25</c:v>
                </c:pt>
                <c:pt idx="7">
                  <c:v>2008.75</c:v>
                </c:pt>
                <c:pt idx="8">
                  <c:v>2008.25</c:v>
                </c:pt>
                <c:pt idx="9">
                  <c:v>2007.75</c:v>
                </c:pt>
                <c:pt idx="10">
                  <c:v>2007.25</c:v>
                </c:pt>
                <c:pt idx="11">
                  <c:v>2006.75</c:v>
                </c:pt>
              </c:numCache>
            </c:numRef>
          </c:xVal>
          <c:yVal>
            <c:numRef>
              <c:f>Sheet1!$B$1:$B$12</c:f>
              <c:numCache>
                <c:formatCode>General</c:formatCode>
                <c:ptCount val="12"/>
                <c:pt idx="0">
                  <c:v>70.0</c:v>
                </c:pt>
                <c:pt idx="1">
                  <c:v>46.0</c:v>
                </c:pt>
                <c:pt idx="2">
                  <c:v>32.0</c:v>
                </c:pt>
                <c:pt idx="3">
                  <c:v>36.0</c:v>
                </c:pt>
                <c:pt idx="4">
                  <c:v>26.0</c:v>
                </c:pt>
                <c:pt idx="5">
                  <c:v>18.0</c:v>
                </c:pt>
                <c:pt idx="6">
                  <c:v>22.0</c:v>
                </c:pt>
                <c:pt idx="7">
                  <c:v>12.0</c:v>
                </c:pt>
                <c:pt idx="8">
                  <c:v>10.0</c:v>
                </c:pt>
                <c:pt idx="9">
                  <c:v>7.0</c:v>
                </c:pt>
                <c:pt idx="10">
                  <c:v>1.0</c:v>
                </c:pt>
                <c:pt idx="11">
                  <c:v>1.0</c:v>
                </c:pt>
              </c:numCache>
            </c:numRef>
          </c:yVal>
          <c:smooth val="0"/>
        </c:ser>
        <c:dLbls>
          <c:showLegendKey val="0"/>
          <c:showVal val="0"/>
          <c:showCatName val="0"/>
          <c:showSerName val="0"/>
          <c:showPercent val="0"/>
          <c:showBubbleSize val="0"/>
        </c:dLbls>
        <c:axId val="-2089084152"/>
        <c:axId val="-2089575176"/>
      </c:scatterChart>
      <c:valAx>
        <c:axId val="-2089084152"/>
        <c:scaling>
          <c:orientation val="minMax"/>
        </c:scaling>
        <c:delete val="0"/>
        <c:axPos val="b"/>
        <c:title>
          <c:tx>
            <c:rich>
              <a:bodyPr/>
              <a:lstStyle/>
              <a:p>
                <a:pPr>
                  <a:defRPr sz="1200"/>
                </a:pPr>
                <a:r>
                  <a:rPr lang="en-US" sz="1600" dirty="0"/>
                  <a:t>Years</a:t>
                </a:r>
              </a:p>
            </c:rich>
          </c:tx>
          <c:layout/>
          <c:overlay val="0"/>
        </c:title>
        <c:numFmt formatCode="General" sourceLinked="1"/>
        <c:majorTickMark val="out"/>
        <c:minorTickMark val="none"/>
        <c:tickLblPos val="nextTo"/>
        <c:txPr>
          <a:bodyPr/>
          <a:lstStyle/>
          <a:p>
            <a:pPr>
              <a:defRPr sz="1200"/>
            </a:pPr>
            <a:endParaRPr lang="en-US"/>
          </a:p>
        </c:txPr>
        <c:crossAx val="-2089575176"/>
        <c:crosses val="autoZero"/>
        <c:crossBetween val="midCat"/>
      </c:valAx>
      <c:valAx>
        <c:axId val="-2089575176"/>
        <c:scaling>
          <c:orientation val="minMax"/>
        </c:scaling>
        <c:delete val="0"/>
        <c:axPos val="l"/>
        <c:majorGridlines/>
        <c:title>
          <c:tx>
            <c:rich>
              <a:bodyPr/>
              <a:lstStyle/>
              <a:p>
                <a:pPr>
                  <a:defRPr sz="1600"/>
                </a:pPr>
                <a:r>
                  <a:rPr lang="en-US" sz="1600" dirty="0" smtClean="0"/>
                  <a:t># of </a:t>
                </a:r>
                <a:r>
                  <a:rPr lang="en-US" sz="1600" dirty="0"/>
                  <a:t>Students</a:t>
                </a:r>
              </a:p>
            </c:rich>
          </c:tx>
          <c:layout>
            <c:manualLayout>
              <c:xMode val="edge"/>
              <c:yMode val="edge"/>
              <c:x val="0.00317418245069245"/>
              <c:y val="0.298041658515928"/>
            </c:manualLayout>
          </c:layout>
          <c:overlay val="0"/>
        </c:title>
        <c:numFmt formatCode="General" sourceLinked="1"/>
        <c:majorTickMark val="out"/>
        <c:minorTickMark val="none"/>
        <c:tickLblPos val="nextTo"/>
        <c:txPr>
          <a:bodyPr/>
          <a:lstStyle/>
          <a:p>
            <a:pPr>
              <a:defRPr sz="1200"/>
            </a:pPr>
            <a:endParaRPr lang="en-US"/>
          </a:p>
        </c:txPr>
        <c:crossAx val="-2089084152"/>
        <c:crosses val="autoZero"/>
        <c:crossBetween val="midCat"/>
      </c:valAx>
      <c:spPr>
        <a:gradFill>
          <a:gsLst>
            <a:gs pos="25000">
              <a:srgbClr val="1F497D">
                <a:lumMod val="40000"/>
                <a:lumOff val="60000"/>
              </a:srgbClr>
            </a:gs>
            <a:gs pos="100000">
              <a:schemeClr val="tx2"/>
            </a:gs>
          </a:gsLst>
          <a:lin ang="5400000" scaled="0"/>
        </a:gradFill>
        <a:ln>
          <a:solidFill>
            <a:schemeClr val="accent1"/>
          </a:solidFill>
        </a:ln>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0.1809</cdr:x>
      <cdr:y>0.5</cdr:y>
    </cdr:from>
    <cdr:to>
      <cdr:x>0.21024</cdr:x>
      <cdr:y>0.76891</cdr:y>
    </cdr:to>
    <cdr:sp macro="" textlink="">
      <cdr:nvSpPr>
        <cdr:cNvPr id="3" name="Straight Arrow Connector 2"/>
        <cdr:cNvSpPr/>
      </cdr:nvSpPr>
      <cdr:spPr>
        <a:xfrm xmlns:a="http://schemas.openxmlformats.org/drawingml/2006/main" flipH="1">
          <a:off x="965502" y="1476375"/>
          <a:ext cx="156567" cy="794028"/>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0"/>
                <a:cs typeface="Geneva"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Geneva" charset="0"/>
                <a:cs typeface="Geneva" charset="0"/>
              </a:defRPr>
            </a:lvl1pPr>
          </a:lstStyle>
          <a:p>
            <a:fld id="{45018390-19C9-164D-906B-1E144A313501}" type="slidenum">
              <a:rPr lang="en-US"/>
              <a:pPr/>
              <a:t>‹#›</a:t>
            </a:fld>
            <a:endParaRPr lang="en-US"/>
          </a:p>
        </p:txBody>
      </p:sp>
    </p:spTree>
    <p:extLst>
      <p:ext uri="{BB962C8B-B14F-4D97-AF65-F5344CB8AC3E}">
        <p14:creationId xmlns:p14="http://schemas.microsoft.com/office/powerpoint/2010/main" val="2817878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a:t>
            </a:fld>
            <a:endParaRPr lang="en-US"/>
          </a:p>
        </p:txBody>
      </p:sp>
    </p:spTree>
    <p:extLst>
      <p:ext uri="{BB962C8B-B14F-4D97-AF65-F5344CB8AC3E}">
        <p14:creationId xmlns:p14="http://schemas.microsoft.com/office/powerpoint/2010/main" val="365141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10</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Letters from students to Spanish schools</a:t>
            </a:r>
          </a:p>
          <a:p>
            <a:endParaRPr lang="en-US" dirty="0" smtClean="0"/>
          </a:p>
          <a:p>
            <a:r>
              <a:rPr lang="en-US" dirty="0" smtClean="0"/>
              <a:t>Watch one, do one teach one. Borrowed best practices from COSEE, used data</a:t>
            </a:r>
            <a:r>
              <a:rPr lang="en-US" baseline="0" dirty="0" smtClean="0"/>
              <a:t> from ocean observatories. Increased students by over 400% with between 50 and 100 undergrads involved in the lab and research on a consistent basis. Reached carrying capacity.</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11</a:t>
            </a:fld>
            <a:endParaRPr lang="en-US"/>
          </a:p>
        </p:txBody>
      </p:sp>
    </p:spTree>
    <p:extLst>
      <p:ext uri="{BB962C8B-B14F-4D97-AF65-F5344CB8AC3E}">
        <p14:creationId xmlns:p14="http://schemas.microsoft.com/office/powerpoint/2010/main" val="1270576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Framework </a:t>
            </a:r>
          </a:p>
          <a:p>
            <a:endParaRPr lang="en-US" dirty="0" smtClean="0"/>
          </a:p>
          <a:p>
            <a:r>
              <a:rPr lang="en-US" dirty="0" smtClean="0"/>
              <a:t>128,000 km = 16 gliders X 8,000 km/glider</a:t>
            </a:r>
          </a:p>
          <a:p>
            <a:endParaRPr lang="en-US" dirty="0" smtClean="0"/>
          </a:p>
          <a:p>
            <a:r>
              <a:rPr lang="en-US" dirty="0" smtClean="0"/>
              <a:t>One glider over 16 years, 16 gliders over one</a:t>
            </a:r>
            <a:r>
              <a:rPr lang="en-US" baseline="0" dirty="0" smtClean="0"/>
              <a:t> year or anywhere in between.</a:t>
            </a:r>
          </a:p>
          <a:p>
            <a:r>
              <a:rPr lang="en-US" baseline="0" dirty="0" smtClean="0"/>
              <a:t>HMS challenger – first global circumnavigation for science. Start of modern oceanography</a:t>
            </a:r>
          </a:p>
          <a:p>
            <a:r>
              <a:rPr lang="en-US" baseline="0" dirty="0" smtClean="0"/>
              <a:t>How do we start the next generation of oceanography, where robots and autonomous platforms collect the data, and cyber infrastructure brings that data into the lab and more importantly into the classroom.</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12</a:t>
            </a:fld>
            <a:endParaRPr lang="en-US"/>
          </a:p>
        </p:txBody>
      </p:sp>
    </p:spTree>
    <p:extLst>
      <p:ext uri="{BB962C8B-B14F-4D97-AF65-F5344CB8AC3E}">
        <p14:creationId xmlns:p14="http://schemas.microsoft.com/office/powerpoint/2010/main" val="135975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Framework </a:t>
            </a:r>
          </a:p>
          <a:p>
            <a:endParaRPr lang="en-US" dirty="0" smtClean="0"/>
          </a:p>
          <a:p>
            <a:r>
              <a:rPr lang="en-US" dirty="0" smtClean="0"/>
              <a:t>128,000 km = 16 gliders X 8,000 km/glider</a:t>
            </a:r>
          </a:p>
          <a:p>
            <a:endParaRPr lang="en-US" dirty="0" smtClean="0"/>
          </a:p>
          <a:p>
            <a:r>
              <a:rPr lang="en-US" dirty="0" smtClean="0"/>
              <a:t>One glider over 16 years, 16 gliders over one</a:t>
            </a:r>
            <a:r>
              <a:rPr lang="en-US" baseline="0" dirty="0" smtClean="0"/>
              <a:t> year or anywhere in between.</a:t>
            </a:r>
          </a:p>
          <a:p>
            <a:r>
              <a:rPr lang="en-US" baseline="0" dirty="0" smtClean="0"/>
              <a:t>HMS challenger – first global circumnavigation for science. Start of modern oceanography</a:t>
            </a:r>
          </a:p>
          <a:p>
            <a:r>
              <a:rPr lang="en-US" baseline="0" dirty="0" smtClean="0"/>
              <a:t>How do we start the next generation of oceanography, where robots and autonomous platforms collect the data, and cyber infrastructure brings that data into the lab and more importantly into the classroom.</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13</a:t>
            </a:fld>
            <a:endParaRPr lang="en-US"/>
          </a:p>
        </p:txBody>
      </p:sp>
    </p:spTree>
    <p:extLst>
      <p:ext uri="{BB962C8B-B14F-4D97-AF65-F5344CB8AC3E}">
        <p14:creationId xmlns:p14="http://schemas.microsoft.com/office/powerpoint/2010/main" val="135975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128,000</a:t>
            </a:r>
            <a:r>
              <a:rPr lang="en-US" baseline="0" dirty="0" smtClean="0"/>
              <a:t> kilometers</a:t>
            </a:r>
          </a:p>
          <a:p>
            <a:r>
              <a:rPr lang="en-US" baseline="0" dirty="0" smtClean="0"/>
              <a:t>Put that on a map, this is what that might look like. Planning map for 16 glider legs, each about 8000 </a:t>
            </a:r>
            <a:r>
              <a:rPr lang="en-US" baseline="0" dirty="0" err="1" smtClean="0"/>
              <a:t>kliometers</a:t>
            </a:r>
            <a:r>
              <a:rPr lang="en-US" baseline="0" dirty="0" smtClean="0"/>
              <a:t> long around the ocean.</a:t>
            </a:r>
          </a:p>
          <a:p>
            <a:r>
              <a:rPr lang="en-US" baseline="0" dirty="0" smtClean="0"/>
              <a:t>To maximize the efficiency of these flights and collect information in the most energetic areas, we aim to stick to the paths of the gyres</a:t>
            </a:r>
          </a:p>
          <a:p>
            <a:endParaRPr lang="en-US" baseline="0" dirty="0" smtClean="0"/>
          </a:p>
          <a:p>
            <a:r>
              <a:rPr lang="en-US" baseline="0" dirty="0" smtClean="0"/>
              <a:t>To complete this mission, one question that came up when Scott was having lunch/dinner with </a:t>
            </a:r>
            <a:r>
              <a:rPr lang="en-US" baseline="0" dirty="0" err="1" smtClean="0"/>
              <a:t>Zdenka</a:t>
            </a:r>
            <a:r>
              <a:rPr lang="en-US" baseline="0" dirty="0" smtClean="0"/>
              <a:t> and the head of IMON in Australia: What are the expected outcomes.</a:t>
            </a:r>
          </a:p>
          <a:p>
            <a:endParaRPr lang="en-US" baseline="0" dirty="0" smtClean="0"/>
          </a:p>
          <a:p>
            <a:r>
              <a:rPr lang="en-US" baseline="0" dirty="0" smtClean="0"/>
              <a:t>Developed a distributed fleet of global class gliders, respond to oil spill, respond to tsunami, called upon needed</a:t>
            </a:r>
          </a:p>
          <a:p>
            <a:r>
              <a:rPr lang="en-US" baseline="0" dirty="0" smtClean="0"/>
              <a:t>Developed a global network of glider ports: Global scale partners: </a:t>
            </a:r>
            <a:r>
              <a:rPr lang="en-US" baseline="0" dirty="0" err="1" smtClean="0"/>
              <a:t>Ubatuba</a:t>
            </a:r>
            <a:r>
              <a:rPr lang="en-US" baseline="0" dirty="0" smtClean="0"/>
              <a:t> Brazil – knowledge and  spare parts distributed across the globe</a:t>
            </a:r>
          </a:p>
          <a:p>
            <a:endParaRPr lang="en-US" baseline="0" dirty="0" smtClean="0"/>
          </a:p>
          <a:p>
            <a:r>
              <a:rPr lang="en-US" baseline="0" dirty="0" smtClean="0"/>
              <a:t>Global assessment of the ocean forecasts: How good are our global models, that many regional and atmospheric modelers use in their own research work, as well as governments use for forecasting extreme weather and other applications for typhoons and hurricanes etc.</a:t>
            </a:r>
          </a:p>
          <a:p>
            <a:endParaRPr lang="en-US" baseline="0" dirty="0" smtClean="0"/>
          </a:p>
          <a:p>
            <a:r>
              <a:rPr lang="en-US" baseline="0" dirty="0" smtClean="0"/>
              <a:t>Groups in Asia have identified the importance of cold or warm oceanic eddies in typhoon development, and we need to assess how well these eddies are resolved in our global models.</a:t>
            </a:r>
          </a:p>
          <a:p>
            <a:endParaRPr lang="en-US" baseline="0" dirty="0" smtClean="0"/>
          </a:p>
        </p:txBody>
      </p:sp>
      <p:sp>
        <p:nvSpPr>
          <p:cNvPr id="4" name="Slide Number Placeholder 3"/>
          <p:cNvSpPr>
            <a:spLocks noGrp="1"/>
          </p:cNvSpPr>
          <p:nvPr>
            <p:ph type="sldNum" sz="quarter" idx="10"/>
          </p:nvPr>
        </p:nvSpPr>
        <p:spPr/>
        <p:txBody>
          <a:bodyPr/>
          <a:lstStyle/>
          <a:p>
            <a:fld id="{45018390-19C9-164D-906B-1E144A313501}" type="slidenum">
              <a:rPr lang="en-US" smtClean="0"/>
              <a:pPr/>
              <a:t>14</a:t>
            </a:fld>
            <a:endParaRPr lang="en-US"/>
          </a:p>
        </p:txBody>
      </p:sp>
    </p:spTree>
    <p:extLst>
      <p:ext uri="{BB962C8B-B14F-4D97-AF65-F5344CB8AC3E}">
        <p14:creationId xmlns:p14="http://schemas.microsoft.com/office/powerpoint/2010/main" val="737012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already started the mission, </a:t>
            </a:r>
            <a:r>
              <a:rPr lang="en-US" dirty="0" err="1" smtClean="0"/>
              <a:t>Silbo</a:t>
            </a:r>
            <a:r>
              <a:rPr lang="en-US" baseline="0" dirty="0" smtClean="0"/>
              <a:t> was presented at the MTS last year. Data is available to students, up to 20,000 kilometers. 2 gliders participating, established glider ports around the world. Building our global </a:t>
            </a:r>
            <a:r>
              <a:rPr lang="en-US" baseline="0" dirty="0" err="1" smtClean="0"/>
              <a:t>gldier</a:t>
            </a:r>
            <a:r>
              <a:rPr lang="en-US" baseline="0" dirty="0" smtClean="0"/>
              <a:t> feet. Global ports: </a:t>
            </a:r>
          </a:p>
          <a:p>
            <a:r>
              <a:rPr lang="en-US" baseline="0" dirty="0" smtClean="0"/>
              <a:t>Published student lead papers in MTS/IEEE Oceans’13</a:t>
            </a:r>
          </a:p>
          <a:p>
            <a:endParaRPr lang="en-US" baseline="0" dirty="0" smtClean="0"/>
          </a:p>
          <a:p>
            <a:r>
              <a:rPr lang="en-US" dirty="0" smtClean="0"/>
              <a:t>Dive</a:t>
            </a:r>
            <a:r>
              <a:rPr lang="en-US" baseline="0" dirty="0" smtClean="0"/>
              <a:t> by off of the Canaries/Azores/ Cape Verde - independent</a:t>
            </a:r>
            <a:endParaRPr lang="en-US" dirty="0" smtClean="0"/>
          </a:p>
        </p:txBody>
      </p:sp>
      <p:sp>
        <p:nvSpPr>
          <p:cNvPr id="4" name="Slide Number Placeholder 3"/>
          <p:cNvSpPr>
            <a:spLocks noGrp="1"/>
          </p:cNvSpPr>
          <p:nvPr>
            <p:ph type="sldNum" sz="quarter" idx="10"/>
          </p:nvPr>
        </p:nvSpPr>
        <p:spPr/>
        <p:txBody>
          <a:bodyPr/>
          <a:lstStyle/>
          <a:p>
            <a:fld id="{45018390-19C9-164D-906B-1E144A313501}" type="slidenum">
              <a:rPr lang="en-US" smtClean="0"/>
              <a:pPr/>
              <a:t>15</a:t>
            </a:fld>
            <a:endParaRPr lang="en-US"/>
          </a:p>
        </p:txBody>
      </p:sp>
    </p:spTree>
    <p:extLst>
      <p:ext uri="{BB962C8B-B14F-4D97-AF65-F5344CB8AC3E}">
        <p14:creationId xmlns:p14="http://schemas.microsoft.com/office/powerpoint/2010/main" val="28221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Navy Students, team from Rutgers</a:t>
            </a:r>
            <a:r>
              <a:rPr lang="en-US" baseline="0" dirty="0" smtClean="0"/>
              <a:t> and the U.S. Naval Academy</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16</a:t>
            </a:fld>
            <a:endParaRPr lang="en-US"/>
          </a:p>
        </p:txBody>
      </p:sp>
    </p:spTree>
    <p:extLst>
      <p:ext uri="{BB962C8B-B14F-4D97-AF65-F5344CB8AC3E}">
        <p14:creationId xmlns:p14="http://schemas.microsoft.com/office/powerpoint/2010/main" val="1911295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south Atlantic – South</a:t>
            </a:r>
            <a:r>
              <a:rPr lang="en-US" baseline="0" dirty="0" smtClean="0"/>
              <a:t> Africa, January of 2013 from Cape Town. Went to Ascension Island, completed a leg from Ascension to Brazil. Glider is due to be launched in the next couple of months and will take the Red path from Brazil to South Africa.</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17</a:t>
            </a:fld>
            <a:endParaRPr lang="en-US"/>
          </a:p>
        </p:txBody>
      </p:sp>
    </p:spTree>
    <p:extLst>
      <p:ext uri="{BB962C8B-B14F-4D97-AF65-F5344CB8AC3E}">
        <p14:creationId xmlns:p14="http://schemas.microsoft.com/office/powerpoint/2010/main" val="119747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RTOFS - Cooler than Glider at surface – U.S. HYCOM – Real Time Ocean Forecasting System (Navy does data assimilation MODAS- Modular Ocean Data Assimilation System) assimilates all the AVHRR/ARGOS and other data sources. Navy and NOAA move their version of the model forward using different wind fields. NOAA version RTOFS is available online.</a:t>
            </a:r>
          </a:p>
          <a:p>
            <a:endParaRPr lang="en-US" baseline="0" dirty="0" smtClean="0"/>
          </a:p>
          <a:p>
            <a:r>
              <a:rPr lang="en-US" baseline="0" dirty="0" err="1" smtClean="0"/>
              <a:t>MyOcean</a:t>
            </a:r>
            <a:r>
              <a:rPr lang="en-US" baseline="0" dirty="0" smtClean="0"/>
              <a:t> uses the Mercator model – European Global model </a:t>
            </a:r>
          </a:p>
          <a:p>
            <a:endParaRPr lang="en-US" baseline="0" dirty="0" smtClean="0"/>
          </a:p>
          <a:p>
            <a:endParaRPr lang="en-US" baseline="0" dirty="0" smtClean="0"/>
          </a:p>
          <a:p>
            <a:r>
              <a:rPr lang="en-US" baseline="0" dirty="0" smtClean="0"/>
              <a:t>Mercator – Warmer by about a degree throughout the deep ocean</a:t>
            </a:r>
          </a:p>
          <a:p>
            <a:endParaRPr lang="en-US" dirty="0" smtClean="0"/>
          </a:p>
          <a:p>
            <a:r>
              <a:rPr lang="en-US" dirty="0" smtClean="0"/>
              <a:t>Three</a:t>
            </a:r>
            <a:r>
              <a:rPr lang="en-US" baseline="0" dirty="0" smtClean="0"/>
              <a:t> features – </a:t>
            </a:r>
          </a:p>
          <a:p>
            <a:r>
              <a:rPr lang="en-US" baseline="0" dirty="0" smtClean="0"/>
              <a:t>Turtle Tracks- migratory pathway from ascension back to Brazil, region where tagged turtles. – Mercator gets subsurface salinity max, but RTOFS doesn’t</a:t>
            </a:r>
          </a:p>
          <a:p>
            <a:r>
              <a:rPr lang="en-US" baseline="0" dirty="0" smtClean="0"/>
              <a:t>Deep Ocean Eddy – Along the yellow track, RTOFS gets the Eddy doesn’t </a:t>
            </a:r>
          </a:p>
          <a:p>
            <a:r>
              <a:rPr lang="en-US" baseline="0" dirty="0" err="1" smtClean="0"/>
              <a:t>Cabo</a:t>
            </a:r>
            <a:r>
              <a:rPr lang="en-US" baseline="0" dirty="0" smtClean="0"/>
              <a:t> Frio Eddy – Shelf eddy, somewhat picked up in Mercator, not in RTOFS</a:t>
            </a:r>
          </a:p>
          <a:p>
            <a:endParaRPr lang="en-US" baseline="0" dirty="0" smtClean="0"/>
          </a:p>
          <a:p>
            <a:r>
              <a:rPr lang="en-US" baseline="0" dirty="0" smtClean="0"/>
              <a:t>Compared with the </a:t>
            </a:r>
            <a:r>
              <a:rPr lang="en-US" baseline="0" dirty="0" err="1" smtClean="0"/>
              <a:t>nearet</a:t>
            </a:r>
            <a:r>
              <a:rPr lang="en-US" baseline="0" dirty="0" smtClean="0"/>
              <a:t> ARGO drifter to assess whether our sensor was drifting or the models were actually off. Above 200 meters you see the </a:t>
            </a:r>
            <a:r>
              <a:rPr lang="en-US" baseline="0" dirty="0" err="1" smtClean="0"/>
              <a:t>mesoscale</a:t>
            </a:r>
            <a:r>
              <a:rPr lang="en-US" baseline="0" dirty="0" smtClean="0"/>
              <a:t> variability in the upper 200 - 300 meters.</a:t>
            </a:r>
          </a:p>
          <a:p>
            <a:endParaRPr lang="en-US" baseline="0" dirty="0" smtClean="0"/>
          </a:p>
          <a:p>
            <a:r>
              <a:rPr lang="en-US" baseline="0" dirty="0" smtClean="0"/>
              <a:t>Far offshore in Deep Ocean Eddy RTOFS is getting eddy structure, </a:t>
            </a:r>
            <a:r>
              <a:rPr lang="en-US" baseline="0" dirty="0" err="1" smtClean="0"/>
              <a:t>MyOcean</a:t>
            </a:r>
            <a:r>
              <a:rPr lang="en-US" baseline="0" dirty="0" smtClean="0"/>
              <a:t> not, much richer eddy structure in RTOFS, similar to what we saw in SILBO measurements in the North Atlantic. </a:t>
            </a:r>
            <a:r>
              <a:rPr lang="en-US" baseline="0" dirty="0" err="1" smtClean="0"/>
              <a:t>MyOcean</a:t>
            </a:r>
            <a:r>
              <a:rPr lang="en-US" baseline="0" dirty="0" smtClean="0"/>
              <a:t> is much smoother so the eddy is not </a:t>
            </a:r>
            <a:r>
              <a:rPr lang="en-US" baseline="0" dirty="0" err="1" smtClean="0"/>
              <a:t>apparents</a:t>
            </a:r>
            <a:r>
              <a:rPr lang="en-US" baseline="0" dirty="0" smtClean="0"/>
              <a:t>. Not perfectly the same in RTOFS but it’s present</a:t>
            </a:r>
          </a:p>
          <a:p>
            <a:endParaRPr lang="en-US" baseline="0" dirty="0" smtClean="0"/>
          </a:p>
          <a:p>
            <a:r>
              <a:rPr lang="en-US" baseline="0" dirty="0" smtClean="0"/>
              <a:t>Looking at the CABO Frio eddy- RTOFS does not provide a good boundary condition for nested regional models. </a:t>
            </a:r>
            <a:r>
              <a:rPr lang="en-US" baseline="0" dirty="0" err="1" smtClean="0"/>
              <a:t>MyOcean</a:t>
            </a:r>
            <a:r>
              <a:rPr lang="en-US" baseline="0" dirty="0" smtClean="0"/>
              <a:t> provides better boundary condition, but doesn’t get the </a:t>
            </a:r>
            <a:r>
              <a:rPr lang="en-US" baseline="0" dirty="0" err="1" smtClean="0"/>
              <a:t>Cabio</a:t>
            </a:r>
            <a:r>
              <a:rPr lang="en-US" baseline="0" dirty="0" smtClean="0"/>
              <a:t> Frio Eddy in the wrong place. RTOFS does better </a:t>
            </a:r>
          </a:p>
          <a:p>
            <a:endParaRPr lang="en-US" baseline="0" dirty="0" smtClean="0"/>
          </a:p>
          <a:p>
            <a:r>
              <a:rPr lang="en-US" baseline="0" dirty="0" smtClean="0"/>
              <a:t>This is some of the student led science being done, This type of data will </a:t>
            </a:r>
          </a:p>
          <a:p>
            <a:r>
              <a:rPr lang="en-US" baseline="0" dirty="0" smtClean="0"/>
              <a:t>Advantages over ARGOS – High temporal and spatial resolution, able to move relative to features instead of being passive drifters – complimentary, not </a:t>
            </a:r>
            <a:r>
              <a:rPr lang="en-US" baseline="0" dirty="0" err="1" smtClean="0"/>
              <a:t>competetive</a:t>
            </a:r>
            <a:r>
              <a:rPr lang="en-US" baseline="0" dirty="0" smtClean="0"/>
              <a:t>. Shelf measurements etc.</a:t>
            </a:r>
          </a:p>
          <a:p>
            <a:endParaRPr lang="en-US" baseline="0" dirty="0" smtClean="0"/>
          </a:p>
          <a:p>
            <a:r>
              <a:rPr lang="en-US" baseline="0" dirty="0" smtClean="0"/>
              <a:t>Inverted Pyramid</a:t>
            </a:r>
          </a:p>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18</a:t>
            </a:fld>
            <a:endParaRPr lang="en-US"/>
          </a:p>
        </p:txBody>
      </p:sp>
    </p:spTree>
    <p:extLst>
      <p:ext uri="{BB962C8B-B14F-4D97-AF65-F5344CB8AC3E}">
        <p14:creationId xmlns:p14="http://schemas.microsoft.com/office/powerpoint/2010/main" val="391335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south Atlantic – South</a:t>
            </a:r>
            <a:r>
              <a:rPr lang="en-US" baseline="0" dirty="0" smtClean="0"/>
              <a:t> Africa, January of 2013 from Cape Town. Went to Ascension Island, completed a leg from Ascension to Brazil. Glider is due to be launched in the next couple of months and will take the Red path from Brazil to South Africa.</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19</a:t>
            </a:fld>
            <a:endParaRPr lang="en-US"/>
          </a:p>
        </p:txBody>
      </p:sp>
    </p:spTree>
    <p:extLst>
      <p:ext uri="{BB962C8B-B14F-4D97-AF65-F5344CB8AC3E}">
        <p14:creationId xmlns:p14="http://schemas.microsoft.com/office/powerpoint/2010/main" val="119747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a billion people that don’t have enough electricity/food/water 7 billion people only 6 billion or less are living at the standard that we’re used. As the population increases over the lifetime of todays undergraduate students at a time when the earth is changing, growing seasons changing,</a:t>
            </a:r>
            <a:r>
              <a:rPr lang="en-US" baseline="0" dirty="0" smtClean="0"/>
              <a:t> water scarcity is changing. Need to get them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a:t>
            </a:fld>
            <a:endParaRPr lang="en-US"/>
          </a:p>
        </p:txBody>
      </p:sp>
    </p:spTree>
    <p:extLst>
      <p:ext uri="{BB962C8B-B14F-4D97-AF65-F5344CB8AC3E}">
        <p14:creationId xmlns:p14="http://schemas.microsoft.com/office/powerpoint/2010/main" val="2271039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we get to South Africa, the next potential leg will be from Durban South Africa to Perth Australia, and hopefully covering an important World Ocean Circulation Experiment (WOCE). 30 Degrees south. ILE Amsterdam</a:t>
            </a:r>
          </a:p>
          <a:p>
            <a:endParaRPr lang="en-US" baseline="0" dirty="0" smtClean="0"/>
          </a:p>
          <a:p>
            <a:r>
              <a:rPr lang="en-US" baseline="0" dirty="0" smtClean="0"/>
              <a:t>Australian glider from Perth to Sri Lanka from university of west Australia and IMOS</a:t>
            </a:r>
          </a:p>
          <a:p>
            <a:endParaRPr lang="en-US" baseline="0" dirty="0" smtClean="0"/>
          </a:p>
          <a:p>
            <a:r>
              <a:rPr lang="en-US" baseline="0" dirty="0" smtClean="0"/>
              <a:t>Another potential path would be from Sri Lanka to Durbin EEZ issues</a:t>
            </a:r>
          </a:p>
        </p:txBody>
      </p:sp>
      <p:sp>
        <p:nvSpPr>
          <p:cNvPr id="4" name="Slide Number Placeholder 3"/>
          <p:cNvSpPr>
            <a:spLocks noGrp="1"/>
          </p:cNvSpPr>
          <p:nvPr>
            <p:ph type="sldNum" sz="quarter" idx="10"/>
          </p:nvPr>
        </p:nvSpPr>
        <p:spPr/>
        <p:txBody>
          <a:bodyPr/>
          <a:lstStyle/>
          <a:p>
            <a:fld id="{45018390-19C9-164D-906B-1E144A313501}" type="slidenum">
              <a:rPr lang="en-US" smtClean="0"/>
              <a:pPr/>
              <a:t>20</a:t>
            </a:fld>
            <a:endParaRPr lang="en-US"/>
          </a:p>
        </p:txBody>
      </p:sp>
    </p:spTree>
    <p:extLst>
      <p:ext uri="{BB962C8B-B14F-4D97-AF65-F5344CB8AC3E}">
        <p14:creationId xmlns:p14="http://schemas.microsoft.com/office/powerpoint/2010/main" val="1983149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pacific we have interest with Korea with the launch of the KNRV5000 and it’s global mission.</a:t>
            </a:r>
            <a:r>
              <a:rPr lang="en-US" baseline="0" dirty="0" smtClean="0"/>
              <a:t> They have many field stations around the Pacific and are looking to participate on the Pacific Leg.</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21</a:t>
            </a:fld>
            <a:endParaRPr lang="en-US"/>
          </a:p>
        </p:txBody>
      </p:sp>
    </p:spTree>
    <p:extLst>
      <p:ext uri="{BB962C8B-B14F-4D97-AF65-F5344CB8AC3E}">
        <p14:creationId xmlns:p14="http://schemas.microsoft.com/office/powerpoint/2010/main" val="4052172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all these partners,</a:t>
            </a:r>
            <a:r>
              <a:rPr lang="en-US" baseline="0" dirty="0" smtClean="0"/>
              <a:t> we’re looking for more Partners</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22</a:t>
            </a:fld>
            <a:endParaRPr lang="en-US"/>
          </a:p>
        </p:txBody>
      </p:sp>
    </p:spTree>
    <p:extLst>
      <p:ext uri="{BB962C8B-B14F-4D97-AF65-F5344CB8AC3E}">
        <p14:creationId xmlns:p14="http://schemas.microsoft.com/office/powerpoint/2010/main" val="3284545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Atlantic</a:t>
            </a:r>
            <a:r>
              <a:rPr lang="en-US" baseline="0" dirty="0" smtClean="0"/>
              <a:t>- </a:t>
            </a:r>
            <a:r>
              <a:rPr lang="en-US" baseline="0" dirty="0" err="1" smtClean="0"/>
              <a:t>Silbo</a:t>
            </a:r>
            <a:r>
              <a:rPr lang="en-US" baseline="0" dirty="0" smtClean="0"/>
              <a:t> from Iceland in 2011, donated by Teledyne Webb Research (</a:t>
            </a:r>
            <a:r>
              <a:rPr lang="en-US" baseline="0" dirty="0" err="1" smtClean="0"/>
              <a:t>reykavyk</a:t>
            </a:r>
            <a:r>
              <a:rPr lang="en-US" baseline="0" dirty="0" smtClean="0"/>
              <a:t>) to Barbados in </a:t>
            </a:r>
            <a:r>
              <a:rPr lang="en-US" baseline="0" dirty="0" err="1" smtClean="0"/>
              <a:t>Carribean</a:t>
            </a:r>
            <a:r>
              <a:rPr lang="en-US" baseline="0" dirty="0" smtClean="0"/>
              <a:t>. Working with PLOCAN students in Spain and Portugal to pilot gliders. </a:t>
            </a:r>
            <a:r>
              <a:rPr lang="en-US" baseline="0" dirty="0" err="1" smtClean="0"/>
              <a:t>Silbo</a:t>
            </a:r>
            <a:r>
              <a:rPr lang="en-US" baseline="0" dirty="0" smtClean="0"/>
              <a:t> is due to launch again this fall on the red path.</a:t>
            </a:r>
          </a:p>
          <a:p>
            <a:endParaRPr lang="en-US" baseline="0" dirty="0" smtClean="0"/>
          </a:p>
          <a:p>
            <a:r>
              <a:rPr lang="en-US" baseline="0" dirty="0" smtClean="0"/>
              <a:t>Looking for partners to help </a:t>
            </a:r>
          </a:p>
          <a:p>
            <a:r>
              <a:rPr lang="en-US" baseline="0" dirty="0" smtClean="0"/>
              <a:t>Want to build classrooms at other locations everywhere that we make a glider port.</a:t>
            </a:r>
          </a:p>
          <a:p>
            <a:endParaRPr lang="en-US" baseline="0" dirty="0" smtClean="0"/>
          </a:p>
          <a:p>
            <a:r>
              <a:rPr lang="en-US" baseline="0" dirty="0" smtClean="0"/>
              <a:t>Published Papers with MTS: Thank you MTS</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23</a:t>
            </a:fld>
            <a:endParaRPr lang="en-US"/>
          </a:p>
        </p:txBody>
      </p:sp>
    </p:spTree>
    <p:extLst>
      <p:ext uri="{BB962C8B-B14F-4D97-AF65-F5344CB8AC3E}">
        <p14:creationId xmlns:p14="http://schemas.microsoft.com/office/powerpoint/2010/main" val="370399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24</a:t>
            </a:fld>
            <a:endParaRPr lang="en-US"/>
          </a:p>
        </p:txBody>
      </p:sp>
    </p:spTree>
    <p:extLst>
      <p:ext uri="{BB962C8B-B14F-4D97-AF65-F5344CB8AC3E}">
        <p14:creationId xmlns:p14="http://schemas.microsoft.com/office/powerpoint/2010/main" val="365141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Facing that slide before</a:t>
            </a:r>
            <a:r>
              <a:rPr lang="en-US" baseline="0" dirty="0" smtClean="0"/>
              <a:t>: “what keeps him up the most at night?” Answer: “Our education system, worried we’re not training our students to be technology innovators, which requires risk taking” To solve these problems it will require innovation</a:t>
            </a:r>
          </a:p>
          <a:p>
            <a:endParaRPr lang="en-US" baseline="0" dirty="0" smtClean="0"/>
          </a:p>
          <a:p>
            <a:r>
              <a:rPr lang="en-US" baseline="0" dirty="0" smtClean="0"/>
              <a:t>Wants us to take some of those risks, encourage students to take some of those risks to meet these challenges. Innovation requires positive risk taking.</a:t>
            </a:r>
            <a:endParaRPr lang="en-US" dirty="0" smtClean="0"/>
          </a:p>
          <a:p>
            <a:endParaRPr lang="en-US" dirty="0" smtClean="0"/>
          </a:p>
          <a:p>
            <a:r>
              <a:rPr lang="en-US" dirty="0" smtClean="0"/>
              <a:t>We want to inspire</a:t>
            </a:r>
            <a:r>
              <a:rPr lang="en-US" baseline="0" dirty="0" smtClean="0"/>
              <a:t> those students to address those challenges, by encouraging them to take risks and be part of the process. </a:t>
            </a:r>
            <a:endParaRPr lang="en-US" dirty="0"/>
          </a:p>
        </p:txBody>
      </p:sp>
      <p:sp>
        <p:nvSpPr>
          <p:cNvPr id="4" name="Slide Number Placeholder 3"/>
          <p:cNvSpPr>
            <a:spLocks noGrp="1"/>
          </p:cNvSpPr>
          <p:nvPr>
            <p:ph type="sldNum" sz="quarter" idx="10"/>
          </p:nvPr>
        </p:nvSpPr>
        <p:spPr/>
        <p:txBody>
          <a:bodyPr/>
          <a:lstStyle/>
          <a:p>
            <a:pPr>
              <a:defRPr/>
            </a:pPr>
            <a:fld id="{DFE3E6D3-A7EE-714A-BB98-880F740C12BC}" type="slidenum">
              <a:rPr lang="en-US" smtClean="0"/>
              <a:pPr>
                <a:defRPr/>
              </a:pPr>
              <a:t>3</a:t>
            </a:fld>
            <a:endParaRPr lang="en-US"/>
          </a:p>
        </p:txBody>
      </p:sp>
    </p:spTree>
    <p:extLst>
      <p:ext uri="{BB962C8B-B14F-4D97-AF65-F5344CB8AC3E}">
        <p14:creationId xmlns:p14="http://schemas.microsoft.com/office/powerpoint/2010/main" val="8080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4</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5</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6</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7</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8</a:t>
            </a:fld>
            <a:endParaRPr lang="en-US"/>
          </a:p>
        </p:txBody>
      </p:sp>
    </p:spTree>
    <p:extLst>
      <p:ext uri="{BB962C8B-B14F-4D97-AF65-F5344CB8AC3E}">
        <p14:creationId xmlns:p14="http://schemas.microsoft.com/office/powerpoint/2010/main" val="227421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Margaret </a:t>
            </a:r>
            <a:r>
              <a:rPr lang="en-US" baseline="0" dirty="0" err="1" smtClean="0"/>
              <a:t>Leinen</a:t>
            </a:r>
            <a:r>
              <a:rPr lang="en-US" baseline="0" dirty="0" smtClean="0"/>
              <a:t> – Mentorship is very important for our young people, incredibly important to students success: Including increasing mentorship of females and under represented groups</a:t>
            </a:r>
          </a:p>
          <a:p>
            <a:endParaRPr lang="en-US" baseline="0" dirty="0" smtClean="0"/>
          </a:p>
          <a:p>
            <a:r>
              <a:rPr lang="en-US" baseline="0" dirty="0" smtClean="0"/>
              <a:t>Turn the pyramid upside down: Start being a scientist as a Undergraduates, doing research right away ,better retention, better grades, better interactions. </a:t>
            </a:r>
            <a:r>
              <a:rPr lang="en-US" baseline="0" dirty="0" smtClean="0"/>
              <a:t>sent undergraduates to Antarctica, large research classes for 1</a:t>
            </a:r>
            <a:r>
              <a:rPr lang="en-US" baseline="30000" dirty="0" smtClean="0"/>
              <a:t>st</a:t>
            </a:r>
            <a:r>
              <a:rPr lang="en-US" baseline="0" dirty="0" smtClean="0"/>
              <a:t> year students.</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 going to fly a glider across the Atlantic” Z:</a:t>
            </a:r>
            <a:r>
              <a:rPr lang="en-US" baseline="0" dirty="0" smtClean="0"/>
              <a:t> “Have you told anyone about this?”</a:t>
            </a:r>
          </a:p>
          <a:p>
            <a:endParaRPr lang="en-US" dirty="0" smtClean="0"/>
          </a:p>
          <a:p>
            <a:r>
              <a:rPr lang="en-US" dirty="0" smtClean="0"/>
              <a:t>Susan</a:t>
            </a:r>
            <a:r>
              <a:rPr lang="en-US" baseline="0" dirty="0" smtClean="0"/>
              <a:t> Avery – Get undergraduates presenting results and publishing scientific papers: we’ve had many undergraduate research presentations, culminates in publishing and often presenting at MTS conferences. </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9</a:t>
            </a:fld>
            <a:endParaRPr lang="en-US"/>
          </a:p>
        </p:txBody>
      </p:sp>
    </p:spTree>
    <p:extLst>
      <p:ext uri="{BB962C8B-B14F-4D97-AF65-F5344CB8AC3E}">
        <p14:creationId xmlns:p14="http://schemas.microsoft.com/office/powerpoint/2010/main" val="227421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BF6BE-A4E8-004B-B326-D7A396AD28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460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20A08-BC42-4346-8F37-8F01AAC6BB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575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61C256-C619-1F46-ABB5-1D6A136F5C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13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0B91D6-15C3-1144-A821-640341D122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898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D91824-8F5F-9F47-8840-E330D328DB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96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8BFBB2-0A39-A742-8369-4AC39A42D6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48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F17D86-9E88-A248-B7AB-AC0C2D09F3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423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581959-9BB0-ED43-B62F-C8B730ECC0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62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FFC63C3-F65E-5346-90B2-E566E55FD9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9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409D7-DBAC-574A-932B-CDD578A4ED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183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3DF64F-60AD-F142-821A-9FB323365F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1402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ea typeface="Geneva" pitchFamily="-65" charset="-128"/>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ea typeface="Geneva" pitchFamily="-65" charset="-128"/>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DE830BCB-B5DC-0247-B73E-1EB27C80A900}" type="slidenum">
              <a:rPr lang="en-US">
                <a:solidFill>
                  <a:srgbClr val="FFFFFF"/>
                </a:solidFill>
                <a:ea typeface="Geneva" charset="0"/>
                <a:cs typeface="Geneva" charset="0"/>
              </a:rPr>
              <a:pPr>
                <a:defRPr/>
              </a:pPr>
              <a:t>‹#›</a:t>
            </a:fld>
            <a:endParaRPr lang="en-US">
              <a:solidFill>
                <a:srgbClr val="FFFFFF"/>
              </a:solidFill>
              <a:ea typeface="Geneva" charset="0"/>
              <a:cs typeface="Geneva" charset="0"/>
            </a:endParaRPr>
          </a:p>
        </p:txBody>
      </p:sp>
    </p:spTree>
    <p:extLst>
      <p:ext uri="{BB962C8B-B14F-4D97-AF65-F5344CB8AC3E}">
        <p14:creationId xmlns:p14="http://schemas.microsoft.com/office/powerpoint/2010/main" val="535741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bg1"/>
          </a:solidFill>
          <a:latin typeface="+mj-lt"/>
          <a:ea typeface="Geneva" charset="-128"/>
          <a:cs typeface="Geneva" charset="-128"/>
        </a:defRPr>
      </a:lvl1pPr>
      <a:lvl2pPr algn="ctr" rtl="0" eaLnBrk="0" fontAlgn="base" hangingPunct="0">
        <a:spcBef>
          <a:spcPct val="0"/>
        </a:spcBef>
        <a:spcAft>
          <a:spcPct val="0"/>
        </a:spcAft>
        <a:defRPr sz="4400">
          <a:solidFill>
            <a:schemeClr val="bg1"/>
          </a:solidFill>
          <a:latin typeface="Arial" charset="0"/>
          <a:ea typeface="Geneva" charset="-128"/>
          <a:cs typeface="Geneva" charset="-128"/>
        </a:defRPr>
      </a:lvl2pPr>
      <a:lvl3pPr algn="ctr" rtl="0" eaLnBrk="0" fontAlgn="base" hangingPunct="0">
        <a:spcBef>
          <a:spcPct val="0"/>
        </a:spcBef>
        <a:spcAft>
          <a:spcPct val="0"/>
        </a:spcAft>
        <a:defRPr sz="4400">
          <a:solidFill>
            <a:schemeClr val="bg1"/>
          </a:solidFill>
          <a:latin typeface="Arial" charset="0"/>
          <a:ea typeface="Geneva" charset="-128"/>
          <a:cs typeface="Geneva" charset="-128"/>
        </a:defRPr>
      </a:lvl3pPr>
      <a:lvl4pPr algn="ctr" rtl="0" eaLnBrk="0" fontAlgn="base" hangingPunct="0">
        <a:spcBef>
          <a:spcPct val="0"/>
        </a:spcBef>
        <a:spcAft>
          <a:spcPct val="0"/>
        </a:spcAft>
        <a:defRPr sz="4400">
          <a:solidFill>
            <a:schemeClr val="bg1"/>
          </a:solidFill>
          <a:latin typeface="Arial" charset="0"/>
          <a:ea typeface="Geneva" charset="-128"/>
          <a:cs typeface="Geneva" charset="-128"/>
        </a:defRPr>
      </a:lvl4pPr>
      <a:lvl5pPr algn="ctr" rtl="0" eaLnBrk="0" fontAlgn="base" hangingPunct="0">
        <a:spcBef>
          <a:spcPct val="0"/>
        </a:spcBef>
        <a:spcAft>
          <a:spcPct val="0"/>
        </a:spcAft>
        <a:defRPr sz="4400">
          <a:solidFill>
            <a:schemeClr val="bg1"/>
          </a:solidFill>
          <a:latin typeface="Arial" charset="0"/>
          <a:ea typeface="Geneva" charset="-128"/>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Geneva" charset="-128"/>
          <a:cs typeface="Geneva"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chart" Target="../charts/chart1.xml"/><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4.jpe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43.gif"/><Relationship Id="rId12" Type="http://schemas.openxmlformats.org/officeDocument/2006/relationships/image" Target="../media/image44.png"/><Relationship Id="rId13" Type="http://schemas.openxmlformats.org/officeDocument/2006/relationships/image" Target="../media/image45.jpeg"/><Relationship Id="rId14" Type="http://schemas.openxmlformats.org/officeDocument/2006/relationships/image" Target="../media/image4.jpeg"/><Relationship Id="rId1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jpg"/><Relationship Id="rId10"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8" Type="http://schemas.openxmlformats.org/officeDocument/2006/relationships/image" Target="../media/image51.emf"/><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43.gif"/><Relationship Id="rId12" Type="http://schemas.openxmlformats.org/officeDocument/2006/relationships/image" Target="../media/image44.png"/><Relationship Id="rId13" Type="http://schemas.openxmlformats.org/officeDocument/2006/relationships/image" Target="../media/image45.jpeg"/><Relationship Id="rId14" Type="http://schemas.openxmlformats.org/officeDocument/2006/relationships/image" Target="../media/image4.jpeg"/><Relationship Id="rId1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jpg"/><Relationship Id="rId10"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jpg"/><Relationship Id="rId6" Type="http://schemas.openxmlformats.org/officeDocument/2006/relationships/image" Target="../media/image58.png"/><Relationship Id="rId7" Type="http://schemas.openxmlformats.org/officeDocument/2006/relationships/image" Target="../media/image4.jpeg"/><Relationship Id="rId8" Type="http://schemas.openxmlformats.org/officeDocument/2006/relationships/image" Target="../media/image5.png"/><Relationship Id="rId9" Type="http://schemas.openxmlformats.org/officeDocument/2006/relationships/image" Target="../media/image59.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jpg"/><Relationship Id="rId7" Type="http://schemas.openxmlformats.org/officeDocument/2006/relationships/image" Target="../media/image64.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4.jpeg"/><Relationship Id="rId9"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g"/><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GliderImag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1799" y="-8467"/>
            <a:ext cx="9155799" cy="6248400"/>
          </a:xfrm>
          <a:prstGeom prst="rect">
            <a:avLst/>
          </a:prstGeom>
        </p:spPr>
      </p:pic>
      <p:sp>
        <p:nvSpPr>
          <p:cNvPr id="10" name="TextBox 9"/>
          <p:cNvSpPr txBox="1"/>
          <p:nvPr/>
        </p:nvSpPr>
        <p:spPr>
          <a:xfrm>
            <a:off x="0" y="152400"/>
            <a:ext cx="9144001" cy="2492990"/>
          </a:xfrm>
          <a:prstGeom prst="rect">
            <a:avLst/>
          </a:prstGeom>
          <a:noFill/>
        </p:spPr>
        <p:txBody>
          <a:bodyPr wrap="square" rtlCol="0">
            <a:spAutoFit/>
          </a:bodyPr>
          <a:lstStyle/>
          <a:p>
            <a:pPr algn="ctr"/>
            <a:r>
              <a:rPr lang="en-US" sz="3600" b="1" dirty="0" smtClean="0"/>
              <a:t>The Challenger Glider </a:t>
            </a:r>
            <a:r>
              <a:rPr lang="en-US" sz="3600" b="1" dirty="0" smtClean="0"/>
              <a:t>Mission: </a:t>
            </a:r>
            <a:r>
              <a:rPr lang="en-US" sz="3600" b="1" i="1" dirty="0" smtClean="0"/>
              <a:t>Ocean Predictive Skill Assessment in the South Atlantic, Crowd Sourcing of Student Based Discovery</a:t>
            </a:r>
            <a:endParaRPr lang="en-US" sz="3600" b="1" i="1" dirty="0" smtClean="0"/>
          </a:p>
          <a:p>
            <a:pPr algn="ctr"/>
            <a:endParaRPr lang="en-US" sz="1200" b="1" i="1" dirty="0" smtClean="0"/>
          </a:p>
        </p:txBody>
      </p:sp>
      <p:pic>
        <p:nvPicPr>
          <p:cNvPr id="12" name="Picture 11" descr="NOA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0" y="5020720"/>
            <a:ext cx="707390" cy="707390"/>
          </a:xfrm>
          <a:prstGeom prst="rect">
            <a:avLst/>
          </a:prstGeom>
        </p:spPr>
      </p:pic>
      <p:grpSp>
        <p:nvGrpSpPr>
          <p:cNvPr id="8" name="Group 7"/>
          <p:cNvGrpSpPr/>
          <p:nvPr/>
        </p:nvGrpSpPr>
        <p:grpSpPr>
          <a:xfrm>
            <a:off x="0" y="6197600"/>
            <a:ext cx="9150350" cy="762000"/>
            <a:chOff x="0" y="6197600"/>
            <a:chExt cx="9150350" cy="762000"/>
          </a:xfrm>
        </p:grpSpPr>
        <p:pic>
          <p:nvPicPr>
            <p:cNvPr id="14" name="Picture 3" descr="banner_ioos_1024.jpg"/>
            <p:cNvPicPr>
              <a:picLocks noChangeAspect="1"/>
            </p:cNvPicPr>
            <p:nvPr/>
          </p:nvPicPr>
          <p:blipFill>
            <a:blip r:embed="rId5"/>
            <a:srcRect t="30029"/>
            <a:stretch>
              <a:fillRect/>
            </a:stretch>
          </p:blipFill>
          <p:spPr bwMode="auto">
            <a:xfrm>
              <a:off x="0" y="6197600"/>
              <a:ext cx="9150350" cy="762000"/>
            </a:xfrm>
            <a:prstGeom prst="rect">
              <a:avLst/>
            </a:prstGeom>
            <a:noFill/>
            <a:ln w="9525">
              <a:noFill/>
              <a:miter lim="800000"/>
              <a:headEnd/>
              <a:tailEnd/>
            </a:ln>
          </p:spPr>
        </p:pic>
        <p:pic>
          <p:nvPicPr>
            <p:cNvPr id="15" name="Picture 2" descr="IOOS_white.gif"/>
            <p:cNvPicPr>
              <a:picLocks noChangeAspect="1"/>
            </p:cNvPicPr>
            <p:nvPr/>
          </p:nvPicPr>
          <p:blipFill>
            <a:blip r:embed="rId6"/>
            <a:srcRect/>
            <a:stretch>
              <a:fillRect/>
            </a:stretch>
          </p:blipFill>
          <p:spPr bwMode="auto">
            <a:xfrm>
              <a:off x="7332663" y="6244174"/>
              <a:ext cx="1676400" cy="654050"/>
            </a:xfrm>
            <a:prstGeom prst="rect">
              <a:avLst/>
            </a:prstGeom>
            <a:noFill/>
            <a:ln w="9525">
              <a:noFill/>
              <a:miter lim="800000"/>
              <a:headEnd/>
              <a:tailEnd/>
            </a:ln>
          </p:spPr>
        </p:pic>
      </p:grpSp>
      <p:sp>
        <p:nvSpPr>
          <p:cNvPr id="16" name="TextBox 15"/>
          <p:cNvSpPr txBox="1"/>
          <p:nvPr/>
        </p:nvSpPr>
        <p:spPr>
          <a:xfrm>
            <a:off x="0" y="4478853"/>
            <a:ext cx="7095067" cy="1692771"/>
          </a:xfrm>
          <a:prstGeom prst="rect">
            <a:avLst/>
          </a:prstGeom>
          <a:solidFill>
            <a:schemeClr val="accent6">
              <a:alpha val="37000"/>
            </a:schemeClr>
          </a:solidFill>
          <a:ln>
            <a:noFill/>
          </a:ln>
        </p:spPr>
        <p:txBody>
          <a:bodyPr wrap="square" rtlCol="0">
            <a:spAutoFit/>
          </a:bodyPr>
          <a:lstStyle/>
          <a:p>
            <a:r>
              <a:rPr lang="en-US" sz="2400" dirty="0" smtClean="0">
                <a:solidFill>
                  <a:srgbClr val="FFFF00"/>
                </a:solidFill>
              </a:rPr>
              <a:t>R. </a:t>
            </a:r>
            <a:r>
              <a:rPr lang="en-US" sz="2400" dirty="0" err="1" smtClean="0">
                <a:solidFill>
                  <a:srgbClr val="FFFF00"/>
                </a:solidFill>
              </a:rPr>
              <a:t>Sacatelli</a:t>
            </a:r>
            <a:r>
              <a:rPr lang="en-US" sz="2400" dirty="0" smtClean="0">
                <a:solidFill>
                  <a:srgbClr val="FFFF00"/>
                </a:solidFill>
              </a:rPr>
              <a:t>, T. Schofield, K. </a:t>
            </a:r>
            <a:r>
              <a:rPr lang="en-US" sz="2400" dirty="0" err="1" smtClean="0">
                <a:solidFill>
                  <a:srgbClr val="FFFF00"/>
                </a:solidFill>
              </a:rPr>
              <a:t>Todoroff</a:t>
            </a:r>
            <a:r>
              <a:rPr lang="en-US" sz="2400" dirty="0" smtClean="0">
                <a:solidFill>
                  <a:srgbClr val="FFFF00"/>
                </a:solidFill>
              </a:rPr>
              <a:t>, A. </a:t>
            </a:r>
            <a:r>
              <a:rPr lang="en-US" sz="2400" dirty="0" err="1" smtClean="0">
                <a:solidFill>
                  <a:srgbClr val="FFFF00"/>
                </a:solidFill>
              </a:rPr>
              <a:t>Carandang</a:t>
            </a:r>
            <a:r>
              <a:rPr lang="en-US" sz="2400" dirty="0" smtClean="0">
                <a:solidFill>
                  <a:srgbClr val="FFFF00"/>
                </a:solidFill>
              </a:rPr>
              <a:t>, A. </a:t>
            </a:r>
            <a:r>
              <a:rPr lang="en-US" sz="2400" dirty="0" err="1" smtClean="0">
                <a:solidFill>
                  <a:srgbClr val="FFFF00"/>
                </a:solidFill>
              </a:rPr>
              <a:t>Eng</a:t>
            </a:r>
            <a:r>
              <a:rPr lang="en-US" sz="2400" dirty="0" smtClean="0">
                <a:solidFill>
                  <a:srgbClr val="FFFF00"/>
                </a:solidFill>
              </a:rPr>
              <a:t>, I. Lowry, H. Mather,</a:t>
            </a:r>
            <a:r>
              <a:rPr lang="en-US" sz="2400" dirty="0" smtClean="0">
                <a:solidFill>
                  <a:srgbClr val="FFFFFF"/>
                </a:solidFill>
              </a:rPr>
              <a:t> </a:t>
            </a:r>
            <a:r>
              <a:rPr lang="en-US" sz="2400" dirty="0" smtClean="0">
                <a:solidFill>
                  <a:srgbClr val="FFFFFF"/>
                </a:solidFill>
              </a:rPr>
              <a:t>Travis Miles, Scott </a:t>
            </a:r>
            <a:r>
              <a:rPr lang="en-US" sz="2400" dirty="0" smtClean="0">
                <a:solidFill>
                  <a:srgbClr val="FFFFFF"/>
                </a:solidFill>
              </a:rPr>
              <a:t>Gle</a:t>
            </a:r>
            <a:r>
              <a:rPr lang="en-US" sz="2400" dirty="0" smtClean="0">
                <a:solidFill>
                  <a:schemeClr val="bg1"/>
                </a:solidFill>
              </a:rPr>
              <a:t>nn</a:t>
            </a:r>
            <a:r>
              <a:rPr lang="en-US" sz="2400" dirty="0" smtClean="0">
                <a:solidFill>
                  <a:schemeClr val="bg1"/>
                </a:solidFill>
              </a:rPr>
              <a:t>, Oscar </a:t>
            </a:r>
            <a:r>
              <a:rPr lang="en-US" sz="2400" dirty="0" smtClean="0">
                <a:solidFill>
                  <a:schemeClr val="bg1"/>
                </a:solidFill>
              </a:rPr>
              <a:t>Schofield </a:t>
            </a:r>
            <a:r>
              <a:rPr lang="en-US" sz="2400" dirty="0" smtClean="0">
                <a:solidFill>
                  <a:schemeClr val="bg1"/>
                </a:solidFill>
              </a:rPr>
              <a:t>&amp;</a:t>
            </a:r>
            <a:r>
              <a:rPr lang="en-US" sz="2400" dirty="0">
                <a:solidFill>
                  <a:schemeClr val="bg1"/>
                </a:solidFill>
              </a:rPr>
              <a:t> </a:t>
            </a:r>
            <a:r>
              <a:rPr lang="en-US" sz="2400" dirty="0" smtClean="0">
                <a:solidFill>
                  <a:schemeClr val="bg1"/>
                </a:solidFill>
              </a:rPr>
              <a:t>Josh </a:t>
            </a:r>
            <a:r>
              <a:rPr lang="en-US" sz="2400" dirty="0" smtClean="0">
                <a:solidFill>
                  <a:schemeClr val="bg1"/>
                </a:solidFill>
              </a:rPr>
              <a:t>Kohut</a:t>
            </a:r>
          </a:p>
          <a:p>
            <a:r>
              <a:rPr lang="en-US" sz="800" dirty="0" smtClean="0">
                <a:solidFill>
                  <a:schemeClr val="bg1"/>
                </a:solidFill>
              </a:rPr>
              <a:t> </a:t>
            </a:r>
            <a:endParaRPr lang="en-US" sz="800" u="sng" dirty="0" smtClean="0">
              <a:solidFill>
                <a:schemeClr val="bg1"/>
              </a:solidFill>
            </a:endParaRPr>
          </a:p>
          <a:p>
            <a:r>
              <a:rPr lang="en-US" sz="2400" b="1" i="1" dirty="0" smtClean="0">
                <a:solidFill>
                  <a:schemeClr val="bg1"/>
                </a:solidFill>
              </a:rPr>
              <a:t>“</a:t>
            </a:r>
            <a:r>
              <a:rPr lang="en-US" sz="2400" b="1" i="1" dirty="0" smtClean="0">
                <a:solidFill>
                  <a:schemeClr val="bg1"/>
                </a:solidFill>
              </a:rPr>
              <a:t>The Ocean is Our Classroom”</a:t>
            </a:r>
            <a:r>
              <a:rPr lang="en-US" sz="2400" i="1" dirty="0" smtClean="0">
                <a:solidFill>
                  <a:schemeClr val="bg1"/>
                </a:solidFill>
              </a:rPr>
              <a:t> </a:t>
            </a:r>
          </a:p>
        </p:txBody>
      </p:sp>
    </p:spTree>
    <p:extLst>
      <p:ext uri="{BB962C8B-B14F-4D97-AF65-F5344CB8AC3E}">
        <p14:creationId xmlns:p14="http://schemas.microsoft.com/office/powerpoint/2010/main" val="4730965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a:t>
            </a:r>
            <a:r>
              <a:rPr lang="en-US" dirty="0" smtClean="0">
                <a:solidFill>
                  <a:srgbClr val="FF0000"/>
                </a:solidFill>
              </a:rPr>
              <a:t>Turn the pyramid upside down -           </a:t>
            </a:r>
          </a:p>
          <a:p>
            <a:r>
              <a:rPr lang="en-US" dirty="0">
                <a:solidFill>
                  <a:srgbClr val="FF0000"/>
                </a:solidFill>
              </a:rPr>
              <a:t> </a:t>
            </a:r>
            <a:r>
              <a:rPr lang="en-US" dirty="0" smtClean="0">
                <a:solidFill>
                  <a:srgbClr val="FF0000"/>
                </a:solidFill>
              </a:rPr>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solidFill>
                  <a:srgbClr val="FF0000"/>
                </a:solidFill>
              </a:rPr>
              <a:t>P</a:t>
            </a:r>
            <a:r>
              <a:rPr lang="en-US" dirty="0" smtClean="0">
                <a:solidFill>
                  <a:srgbClr val="FF0000"/>
                </a:solidFill>
              </a:rPr>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solidFill>
                  <a:srgbClr val="FF0000"/>
                </a:solidFill>
              </a:rPr>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a:t>
            </a:r>
            <a:r>
              <a:rPr lang="en-US" dirty="0">
                <a:solidFill>
                  <a:srgbClr val="FF0000"/>
                </a:solidFill>
              </a:rPr>
              <a:t>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solidFill>
                  <a:srgbClr val="FF0000"/>
                </a:solidFill>
              </a:rPr>
              <a:t>	</a:t>
            </a:r>
            <a:r>
              <a:rPr lang="en-US" dirty="0" smtClean="0">
                <a:solidFill>
                  <a:srgbClr val="FF0000"/>
                </a:solidFill>
              </a:rPr>
              <a:t>Communicate what you’ve learned</a:t>
            </a:r>
            <a:endParaRPr lang="en-US" dirty="0">
              <a:solidFill>
                <a:srgbClr val="FF0000"/>
              </a:solidFill>
            </a:endParaRPr>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29617988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RU27_route1.png"/>
          <p:cNvPicPr>
            <a:picLocks noChangeAspect="1"/>
          </p:cNvPicPr>
          <p:nvPr/>
        </p:nvPicPr>
        <p:blipFill>
          <a:blip r:embed="rId3"/>
          <a:srcRect/>
          <a:stretch>
            <a:fillRect/>
          </a:stretch>
        </p:blipFill>
        <p:spPr bwMode="auto">
          <a:xfrm>
            <a:off x="381000" y="876300"/>
            <a:ext cx="4815891" cy="2349023"/>
          </a:xfrm>
          <a:prstGeom prst="rect">
            <a:avLst/>
          </a:prstGeom>
          <a:noFill/>
          <a:ln w="19050">
            <a:solidFill>
              <a:schemeClr val="tx1"/>
            </a:solidFill>
            <a:miter lim="800000"/>
            <a:headEnd/>
            <a:tailEnd/>
          </a:ln>
        </p:spPr>
      </p:pic>
      <p:pic>
        <p:nvPicPr>
          <p:cNvPr id="7" name="Picture 6"/>
          <p:cNvPicPr>
            <a:picLocks noChangeAspect="1"/>
          </p:cNvPicPr>
          <p:nvPr/>
        </p:nvPicPr>
        <p:blipFill>
          <a:blip r:embed="rId4"/>
          <a:stretch>
            <a:fillRect/>
          </a:stretch>
        </p:blipFill>
        <p:spPr>
          <a:xfrm>
            <a:off x="5410200" y="838200"/>
            <a:ext cx="3200401" cy="2400300"/>
          </a:xfrm>
          <a:prstGeom prst="rect">
            <a:avLst/>
          </a:prstGeom>
          <a:ln>
            <a:solidFill>
              <a:srgbClr val="000000"/>
            </a:solidFill>
          </a:ln>
        </p:spPr>
      </p:pic>
      <p:pic>
        <p:nvPicPr>
          <p:cNvPr id="8" name="Picture 7" descr="Screen Shot 2013-09-25 at 12.25.07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3467100"/>
            <a:ext cx="4250267" cy="2761594"/>
          </a:xfrm>
          <a:prstGeom prst="rect">
            <a:avLst/>
          </a:prstGeom>
        </p:spPr>
      </p:pic>
      <p:graphicFrame>
        <p:nvGraphicFramePr>
          <p:cNvPr id="9" name="Chart 8"/>
          <p:cNvGraphicFramePr/>
          <p:nvPr>
            <p:extLst>
              <p:ext uri="{D42A27DB-BD31-4B8C-83A1-F6EECF244321}">
                <p14:modId xmlns:p14="http://schemas.microsoft.com/office/powerpoint/2010/main" val="2090840448"/>
              </p:ext>
            </p:extLst>
          </p:nvPr>
        </p:nvGraphicFramePr>
        <p:xfrm>
          <a:off x="4419600" y="3192691"/>
          <a:ext cx="4776348" cy="2766784"/>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5435055" y="3946474"/>
            <a:ext cx="1524125" cy="830997"/>
          </a:xfrm>
          <a:prstGeom prst="rect">
            <a:avLst/>
          </a:prstGeom>
          <a:noFill/>
        </p:spPr>
        <p:txBody>
          <a:bodyPr wrap="square" rtlCol="0">
            <a:spAutoFit/>
          </a:bodyPr>
          <a:lstStyle/>
          <a:p>
            <a:r>
              <a:rPr lang="en-US" sz="1600" dirty="0" smtClean="0"/>
              <a:t>Trans-Atlantic Glider Challenge</a:t>
            </a:r>
            <a:endParaRPr lang="en-US" sz="1600" dirty="0"/>
          </a:p>
        </p:txBody>
      </p:sp>
      <p:sp>
        <p:nvSpPr>
          <p:cNvPr id="11" name="TextBox 10"/>
          <p:cNvSpPr txBox="1"/>
          <p:nvPr/>
        </p:nvSpPr>
        <p:spPr>
          <a:xfrm>
            <a:off x="1219200" y="2781300"/>
            <a:ext cx="3097347" cy="369332"/>
          </a:xfrm>
          <a:prstGeom prst="rect">
            <a:avLst/>
          </a:prstGeom>
          <a:noFill/>
        </p:spPr>
        <p:txBody>
          <a:bodyPr wrap="none" rtlCol="0">
            <a:spAutoFit/>
          </a:bodyPr>
          <a:lstStyle/>
          <a:p>
            <a:r>
              <a:rPr lang="en-US" dirty="0" smtClean="0">
                <a:solidFill>
                  <a:schemeClr val="bg1"/>
                </a:solidFill>
              </a:rPr>
              <a:t>RU27: 7,400 km in 221 days</a:t>
            </a:r>
            <a:endParaRPr lang="en-US" dirty="0">
              <a:solidFill>
                <a:schemeClr val="bg1"/>
              </a:solidFill>
            </a:endParaRPr>
          </a:p>
        </p:txBody>
      </p:sp>
      <p:sp>
        <p:nvSpPr>
          <p:cNvPr id="13"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smtClean="0"/>
              <a:t>The Trans-</a:t>
            </a:r>
            <a:r>
              <a:rPr lang="en-US" sz="2800" b="1" dirty="0"/>
              <a:t>A</a:t>
            </a:r>
            <a:r>
              <a:rPr lang="en-US" sz="2800" b="1" dirty="0" smtClean="0"/>
              <a:t>tlantic Glider Challenge</a:t>
            </a:r>
          </a:p>
          <a:p>
            <a:pPr algn="ctr"/>
            <a:r>
              <a:rPr lang="en-US" sz="2400" b="1" dirty="0" smtClean="0"/>
              <a:t>December 9, 2009 </a:t>
            </a:r>
            <a:r>
              <a:rPr lang="en-US" sz="2400" b="1" dirty="0"/>
              <a:t>–</a:t>
            </a:r>
            <a:r>
              <a:rPr lang="en-US" sz="2400" b="1" dirty="0" smtClean="0"/>
              <a:t> </a:t>
            </a:r>
            <a:r>
              <a:rPr lang="en-US" sz="2400" b="1" dirty="0" err="1" smtClean="0"/>
              <a:t>Baiona</a:t>
            </a:r>
            <a:r>
              <a:rPr lang="en-US" sz="2400" b="1" dirty="0" smtClean="0"/>
              <a:t>, Spain</a:t>
            </a:r>
            <a:r>
              <a:rPr lang="en-US" dirty="0" smtClean="0">
                <a:solidFill>
                  <a:schemeClr val="bg1"/>
                </a:solidFill>
              </a:rPr>
              <a:t>                  </a:t>
            </a:r>
            <a:endParaRPr lang="en-US" dirty="0">
              <a:solidFill>
                <a:schemeClr val="bg1"/>
              </a:solidFill>
            </a:endParaRPr>
          </a:p>
        </p:txBody>
      </p:sp>
      <p:grpSp>
        <p:nvGrpSpPr>
          <p:cNvPr id="12" name="Group 11"/>
          <p:cNvGrpSpPr/>
          <p:nvPr/>
        </p:nvGrpSpPr>
        <p:grpSpPr>
          <a:xfrm>
            <a:off x="0" y="6197600"/>
            <a:ext cx="9150350" cy="762000"/>
            <a:chOff x="0" y="6197600"/>
            <a:chExt cx="9150350" cy="762000"/>
          </a:xfrm>
        </p:grpSpPr>
        <p:pic>
          <p:nvPicPr>
            <p:cNvPr id="14" name="Picture 3" descr="banner_ioos_1024.jpg"/>
            <p:cNvPicPr>
              <a:picLocks noChangeAspect="1"/>
            </p:cNvPicPr>
            <p:nvPr/>
          </p:nvPicPr>
          <p:blipFill>
            <a:blip r:embed="rId7"/>
            <a:srcRect t="30029"/>
            <a:stretch>
              <a:fillRect/>
            </a:stretch>
          </p:blipFill>
          <p:spPr bwMode="auto">
            <a:xfrm>
              <a:off x="0" y="6197600"/>
              <a:ext cx="9150350" cy="762000"/>
            </a:xfrm>
            <a:prstGeom prst="rect">
              <a:avLst/>
            </a:prstGeom>
            <a:noFill/>
            <a:ln w="9525">
              <a:noFill/>
              <a:miter lim="800000"/>
              <a:headEnd/>
              <a:tailEnd/>
            </a:ln>
          </p:spPr>
        </p:pic>
        <p:pic>
          <p:nvPicPr>
            <p:cNvPr id="15" name="Picture 2" descr="IOOS_white.gif"/>
            <p:cNvPicPr>
              <a:picLocks noChangeAspect="1"/>
            </p:cNvPicPr>
            <p:nvPr/>
          </p:nvPicPr>
          <p:blipFill>
            <a:blip r:embed="rId8"/>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4843498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smtClean="0"/>
              <a:t>A Global Challenge </a:t>
            </a:r>
            <a:r>
              <a:rPr lang="en-US" sz="2800" b="1" dirty="0"/>
              <a:t>–</a:t>
            </a:r>
            <a:r>
              <a:rPr lang="en-US" sz="2800" b="1" dirty="0" smtClean="0"/>
              <a:t> The Challenger Glider Mission</a:t>
            </a:r>
          </a:p>
          <a:p>
            <a:pPr algn="ctr"/>
            <a:r>
              <a:rPr lang="en-US" sz="2400" b="1" dirty="0" smtClean="0"/>
              <a:t>December 9, 2009 </a:t>
            </a:r>
            <a:r>
              <a:rPr lang="en-US" sz="2400" b="1" dirty="0"/>
              <a:t>–</a:t>
            </a:r>
            <a:r>
              <a:rPr lang="en-US" sz="2400" b="1" dirty="0" smtClean="0"/>
              <a:t> </a:t>
            </a:r>
            <a:r>
              <a:rPr lang="en-US" sz="2400" b="1" dirty="0" err="1" smtClean="0"/>
              <a:t>Baiona</a:t>
            </a:r>
            <a:r>
              <a:rPr lang="en-US" sz="2400" b="1" dirty="0" smtClean="0"/>
              <a:t>, Spain</a:t>
            </a:r>
            <a:r>
              <a:rPr lang="en-US" dirty="0" smtClean="0">
                <a:solidFill>
                  <a:schemeClr val="bg1"/>
                </a:solidFill>
              </a:rPr>
              <a:t>                  </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6921501" y="3129642"/>
            <a:ext cx="2222500" cy="1529155"/>
          </a:xfrm>
          <a:prstGeom prst="rect">
            <a:avLst/>
          </a:prstGeom>
        </p:spPr>
      </p:pic>
      <p:pic>
        <p:nvPicPr>
          <p:cNvPr id="11" name="Picture 10"/>
          <p:cNvPicPr>
            <a:picLocks noChangeAspect="1"/>
          </p:cNvPicPr>
          <p:nvPr/>
        </p:nvPicPr>
        <p:blipFill>
          <a:blip r:embed="rId4"/>
          <a:stretch>
            <a:fillRect/>
          </a:stretch>
        </p:blipFill>
        <p:spPr>
          <a:xfrm>
            <a:off x="4426856" y="913674"/>
            <a:ext cx="4027797" cy="2081028"/>
          </a:xfrm>
          <a:prstGeom prst="rect">
            <a:avLst/>
          </a:prstGeom>
        </p:spPr>
      </p:pic>
      <p:pic>
        <p:nvPicPr>
          <p:cNvPr id="6" name="Picture 5"/>
          <p:cNvPicPr>
            <a:picLocks noChangeAspect="1"/>
          </p:cNvPicPr>
          <p:nvPr/>
        </p:nvPicPr>
        <p:blipFill>
          <a:blip r:embed="rId5"/>
          <a:stretch>
            <a:fillRect/>
          </a:stretch>
        </p:blipFill>
        <p:spPr>
          <a:xfrm>
            <a:off x="299671" y="857749"/>
            <a:ext cx="1885743" cy="2252543"/>
          </a:xfrm>
          <a:prstGeom prst="rect">
            <a:avLst/>
          </a:prstGeom>
        </p:spPr>
      </p:pic>
      <p:pic>
        <p:nvPicPr>
          <p:cNvPr id="14" name="Picture 13" descr="CoverGliderImag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928181" y="4826000"/>
            <a:ext cx="2215819" cy="1380180"/>
          </a:xfrm>
          <a:prstGeom prst="rect">
            <a:avLst/>
          </a:prstGeom>
        </p:spPr>
      </p:pic>
      <p:sp>
        <p:nvSpPr>
          <p:cNvPr id="15" name="TextBox 14"/>
          <p:cNvSpPr txBox="1"/>
          <p:nvPr/>
        </p:nvSpPr>
        <p:spPr>
          <a:xfrm>
            <a:off x="2218266" y="1056115"/>
            <a:ext cx="2015067" cy="1754327"/>
          </a:xfrm>
          <a:prstGeom prst="rect">
            <a:avLst/>
          </a:prstGeom>
          <a:noFill/>
        </p:spPr>
        <p:txBody>
          <a:bodyPr wrap="square" rtlCol="0">
            <a:spAutoFit/>
          </a:bodyPr>
          <a:lstStyle/>
          <a:p>
            <a:pPr algn="ctr"/>
            <a:r>
              <a:rPr lang="en-US" b="1" dirty="0" smtClean="0"/>
              <a:t>Dr. Rick </a:t>
            </a:r>
            <a:r>
              <a:rPr lang="en-US" b="1" dirty="0" err="1" smtClean="0"/>
              <a:t>Spinrad</a:t>
            </a:r>
            <a:endParaRPr lang="en-US" b="1" dirty="0" smtClean="0"/>
          </a:p>
          <a:p>
            <a:pPr algn="ctr"/>
            <a:r>
              <a:rPr lang="en-US" b="1" dirty="0" smtClean="0"/>
              <a:t>AA of NOAA Office of</a:t>
            </a:r>
          </a:p>
          <a:p>
            <a:pPr algn="ctr"/>
            <a:r>
              <a:rPr lang="en-US" b="1" dirty="0" smtClean="0"/>
              <a:t>Oceanic &amp; Atmospheric Research</a:t>
            </a:r>
          </a:p>
        </p:txBody>
      </p:sp>
      <p:grpSp>
        <p:nvGrpSpPr>
          <p:cNvPr id="13" name="Group 12"/>
          <p:cNvGrpSpPr/>
          <p:nvPr/>
        </p:nvGrpSpPr>
        <p:grpSpPr>
          <a:xfrm>
            <a:off x="0" y="6197600"/>
            <a:ext cx="9150350" cy="762000"/>
            <a:chOff x="0" y="6197600"/>
            <a:chExt cx="9150350" cy="762000"/>
          </a:xfrm>
        </p:grpSpPr>
        <p:pic>
          <p:nvPicPr>
            <p:cNvPr id="16" name="Picture 3" descr="banner_ioos_1024.jpg"/>
            <p:cNvPicPr>
              <a:picLocks noChangeAspect="1"/>
            </p:cNvPicPr>
            <p:nvPr/>
          </p:nvPicPr>
          <p:blipFill>
            <a:blip r:embed="rId7"/>
            <a:srcRect t="30029"/>
            <a:stretch>
              <a:fillRect/>
            </a:stretch>
          </p:blipFill>
          <p:spPr bwMode="auto">
            <a:xfrm>
              <a:off x="0" y="6197600"/>
              <a:ext cx="9150350" cy="762000"/>
            </a:xfrm>
            <a:prstGeom prst="rect">
              <a:avLst/>
            </a:prstGeom>
            <a:noFill/>
            <a:ln w="9525">
              <a:noFill/>
              <a:miter lim="800000"/>
              <a:headEnd/>
              <a:tailEnd/>
            </a:ln>
          </p:spPr>
        </p:pic>
        <p:pic>
          <p:nvPicPr>
            <p:cNvPr id="17" name="Picture 2" descr="IOOS_white.gif"/>
            <p:cNvPicPr>
              <a:picLocks noChangeAspect="1"/>
            </p:cNvPicPr>
            <p:nvPr/>
          </p:nvPicPr>
          <p:blipFill>
            <a:blip r:embed="rId8"/>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5745601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smtClean="0"/>
              <a:t>A Global Challenge </a:t>
            </a:r>
            <a:r>
              <a:rPr lang="en-US" sz="2800" b="1" dirty="0"/>
              <a:t>–</a:t>
            </a:r>
            <a:r>
              <a:rPr lang="en-US" sz="2800" b="1" dirty="0" smtClean="0"/>
              <a:t> The Challenger Glider Mission</a:t>
            </a:r>
          </a:p>
          <a:p>
            <a:pPr algn="ctr"/>
            <a:r>
              <a:rPr lang="en-US" sz="2400" b="1" dirty="0" smtClean="0"/>
              <a:t>December 9, 2009 </a:t>
            </a:r>
            <a:r>
              <a:rPr lang="en-US" sz="2400" b="1" dirty="0"/>
              <a:t>–</a:t>
            </a:r>
            <a:r>
              <a:rPr lang="en-US" sz="2400" b="1" dirty="0" smtClean="0"/>
              <a:t> </a:t>
            </a:r>
            <a:r>
              <a:rPr lang="en-US" sz="2400" b="1" dirty="0" err="1" smtClean="0"/>
              <a:t>Baiona</a:t>
            </a:r>
            <a:r>
              <a:rPr lang="en-US" sz="2400" b="1" dirty="0" smtClean="0"/>
              <a:t>, Spain</a:t>
            </a:r>
            <a:r>
              <a:rPr lang="en-US" dirty="0" smtClean="0">
                <a:solidFill>
                  <a:schemeClr val="bg1"/>
                </a:solidFill>
              </a:rPr>
              <a:t>                  </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6921501" y="3129642"/>
            <a:ext cx="2222500" cy="1529155"/>
          </a:xfrm>
          <a:prstGeom prst="rect">
            <a:avLst/>
          </a:prstGeom>
        </p:spPr>
      </p:pic>
      <p:sp>
        <p:nvSpPr>
          <p:cNvPr id="10" name="TextBox 9"/>
          <p:cNvSpPr txBox="1"/>
          <p:nvPr/>
        </p:nvSpPr>
        <p:spPr>
          <a:xfrm>
            <a:off x="4152176" y="3083060"/>
            <a:ext cx="2826415" cy="2585323"/>
          </a:xfrm>
          <a:prstGeom prst="rect">
            <a:avLst/>
          </a:prstGeom>
          <a:noFill/>
        </p:spPr>
        <p:txBody>
          <a:bodyPr wrap="none" rtlCol="0">
            <a:spAutoFit/>
          </a:bodyPr>
          <a:lstStyle/>
          <a:p>
            <a:r>
              <a:rPr lang="en-US" b="1" dirty="0" smtClean="0"/>
              <a:t>HMS Challenger Voyage</a:t>
            </a:r>
          </a:p>
          <a:p>
            <a:r>
              <a:rPr lang="en-US" dirty="0" smtClean="0"/>
              <a:t>First Scientific </a:t>
            </a:r>
          </a:p>
          <a:p>
            <a:r>
              <a:rPr lang="en-US" dirty="0" smtClean="0"/>
              <a:t>Circumnavigation</a:t>
            </a:r>
          </a:p>
          <a:p>
            <a:r>
              <a:rPr lang="en-US" dirty="0" smtClean="0"/>
              <a:t>1872-1876</a:t>
            </a:r>
          </a:p>
          <a:p>
            <a:endParaRPr lang="en-US" dirty="0" smtClean="0"/>
          </a:p>
          <a:p>
            <a:r>
              <a:rPr lang="en-US" dirty="0" smtClean="0"/>
              <a:t>128,000 km = </a:t>
            </a:r>
          </a:p>
          <a:p>
            <a:endParaRPr lang="en-US" dirty="0" smtClean="0"/>
          </a:p>
          <a:p>
            <a:r>
              <a:rPr lang="en-US" dirty="0" smtClean="0"/>
              <a:t>= 16 gliders </a:t>
            </a:r>
          </a:p>
          <a:p>
            <a:r>
              <a:rPr lang="en-US" dirty="0" smtClean="0"/>
              <a:t>  </a:t>
            </a:r>
            <a:r>
              <a:rPr lang="en-US" dirty="0" err="1" smtClean="0"/>
              <a:t>x</a:t>
            </a:r>
            <a:r>
              <a:rPr lang="en-US" dirty="0" smtClean="0"/>
              <a:t> 8,000 km/glider </a:t>
            </a:r>
            <a:endParaRPr lang="en-US" dirty="0"/>
          </a:p>
        </p:txBody>
      </p:sp>
      <p:pic>
        <p:nvPicPr>
          <p:cNvPr id="11" name="Picture 10"/>
          <p:cNvPicPr>
            <a:picLocks noChangeAspect="1"/>
          </p:cNvPicPr>
          <p:nvPr/>
        </p:nvPicPr>
        <p:blipFill>
          <a:blip r:embed="rId4"/>
          <a:stretch>
            <a:fillRect/>
          </a:stretch>
        </p:blipFill>
        <p:spPr>
          <a:xfrm>
            <a:off x="4426856" y="913674"/>
            <a:ext cx="4027797" cy="2081028"/>
          </a:xfrm>
          <a:prstGeom prst="rect">
            <a:avLst/>
          </a:prstGeom>
        </p:spPr>
      </p:pic>
      <p:grpSp>
        <p:nvGrpSpPr>
          <p:cNvPr id="2" name="Group 14"/>
          <p:cNvGrpSpPr/>
          <p:nvPr/>
        </p:nvGrpSpPr>
        <p:grpSpPr>
          <a:xfrm>
            <a:off x="154214" y="857749"/>
            <a:ext cx="3746500" cy="5078841"/>
            <a:chOff x="4256314" y="913190"/>
            <a:chExt cx="3356429" cy="5078841"/>
          </a:xfrm>
        </p:grpSpPr>
        <p:pic>
          <p:nvPicPr>
            <p:cNvPr id="6" name="Picture 5"/>
            <p:cNvPicPr>
              <a:picLocks noChangeAspect="1"/>
            </p:cNvPicPr>
            <p:nvPr/>
          </p:nvPicPr>
          <p:blipFill>
            <a:blip r:embed="rId5"/>
            <a:stretch>
              <a:fillRect/>
            </a:stretch>
          </p:blipFill>
          <p:spPr>
            <a:xfrm>
              <a:off x="4386627" y="913190"/>
              <a:ext cx="1689407" cy="2252543"/>
            </a:xfrm>
            <a:prstGeom prst="rect">
              <a:avLst/>
            </a:prstGeom>
          </p:spPr>
        </p:pic>
        <p:sp>
          <p:nvSpPr>
            <p:cNvPr id="12" name="TextBox 11"/>
            <p:cNvSpPr txBox="1"/>
            <p:nvPr/>
          </p:nvSpPr>
          <p:spPr>
            <a:xfrm>
              <a:off x="4256314" y="3160486"/>
              <a:ext cx="3356429" cy="2831545"/>
            </a:xfrm>
            <a:prstGeom prst="rect">
              <a:avLst/>
            </a:prstGeom>
            <a:noFill/>
          </p:spPr>
          <p:txBody>
            <a:bodyPr wrap="square" rtlCol="0">
              <a:spAutoFit/>
            </a:bodyPr>
            <a:lstStyle/>
            <a:p>
              <a:pPr algn="ctr"/>
              <a:r>
                <a:rPr lang="en-US" b="1" dirty="0" smtClean="0"/>
                <a:t>Dr. </a:t>
              </a:r>
              <a:r>
                <a:rPr lang="en-US" b="1" dirty="0" err="1" smtClean="0"/>
                <a:t>Spinrad’s</a:t>
              </a:r>
              <a:endParaRPr lang="en-US" b="1" dirty="0" smtClean="0"/>
            </a:p>
            <a:p>
              <a:pPr algn="ctr"/>
              <a:r>
                <a:rPr lang="en-US" b="1" dirty="0" smtClean="0"/>
                <a:t>Global Challenge:</a:t>
              </a:r>
            </a:p>
            <a:p>
              <a:endParaRPr lang="en-US" sz="800" b="1" dirty="0" smtClean="0"/>
            </a:p>
            <a:p>
              <a:pPr algn="ctr"/>
              <a:r>
                <a:rPr lang="en-US" i="1" dirty="0" smtClean="0"/>
                <a:t>Build a Global Glider Fleet </a:t>
              </a:r>
            </a:p>
            <a:p>
              <a:pPr algn="ctr"/>
              <a:r>
                <a:rPr lang="en-US" i="1" dirty="0" smtClean="0"/>
                <a:t>and Coordinate the First </a:t>
              </a:r>
            </a:p>
            <a:p>
              <a:pPr algn="ctr"/>
              <a:r>
                <a:rPr lang="en-US" i="1" dirty="0" smtClean="0"/>
                <a:t>Robotic Circumnavigation.</a:t>
              </a:r>
            </a:p>
            <a:p>
              <a:pPr algn="ctr"/>
              <a:endParaRPr lang="en-US" sz="800" i="1" dirty="0" smtClean="0"/>
            </a:p>
            <a:p>
              <a:pPr algn="ctr"/>
              <a:r>
                <a:rPr lang="en-US" i="1" dirty="0" smtClean="0"/>
                <a:t>Revisit the Historic Track of the </a:t>
              </a:r>
            </a:p>
            <a:p>
              <a:pPr algn="ctr"/>
              <a:r>
                <a:rPr lang="en-US" i="1" dirty="0" smtClean="0"/>
                <a:t>HMS Challenger –</a:t>
              </a:r>
            </a:p>
            <a:p>
              <a:pPr algn="ctr"/>
              <a:r>
                <a:rPr lang="en-US" b="1" i="1" dirty="0" smtClean="0"/>
                <a:t>And inspire a global network </a:t>
              </a:r>
            </a:p>
            <a:p>
              <a:pPr algn="ctr"/>
              <a:r>
                <a:rPr lang="en-US" b="1" i="1" dirty="0" smtClean="0"/>
                <a:t>of students along the way.</a:t>
              </a:r>
            </a:p>
          </p:txBody>
        </p:sp>
      </p:grpSp>
      <p:pic>
        <p:nvPicPr>
          <p:cNvPr id="14" name="Picture 13" descr="CoverGliderImag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928181" y="4826000"/>
            <a:ext cx="2215819" cy="1380180"/>
          </a:xfrm>
          <a:prstGeom prst="rect">
            <a:avLst/>
          </a:prstGeom>
        </p:spPr>
      </p:pic>
      <p:sp>
        <p:nvSpPr>
          <p:cNvPr id="15" name="TextBox 14"/>
          <p:cNvSpPr txBox="1"/>
          <p:nvPr/>
        </p:nvSpPr>
        <p:spPr>
          <a:xfrm>
            <a:off x="2218266" y="1056115"/>
            <a:ext cx="2015067" cy="1754327"/>
          </a:xfrm>
          <a:prstGeom prst="rect">
            <a:avLst/>
          </a:prstGeom>
          <a:noFill/>
        </p:spPr>
        <p:txBody>
          <a:bodyPr wrap="square" rtlCol="0">
            <a:spAutoFit/>
          </a:bodyPr>
          <a:lstStyle/>
          <a:p>
            <a:pPr algn="ctr"/>
            <a:r>
              <a:rPr lang="en-US" b="1" dirty="0" smtClean="0"/>
              <a:t>Dr. Rick </a:t>
            </a:r>
            <a:r>
              <a:rPr lang="en-US" b="1" dirty="0" err="1" smtClean="0"/>
              <a:t>Spinrad</a:t>
            </a:r>
            <a:endParaRPr lang="en-US" b="1" dirty="0" smtClean="0"/>
          </a:p>
          <a:p>
            <a:pPr algn="ctr"/>
            <a:r>
              <a:rPr lang="en-US" b="1" dirty="0" smtClean="0"/>
              <a:t>AA of NOAA Office of</a:t>
            </a:r>
          </a:p>
          <a:p>
            <a:pPr algn="ctr"/>
            <a:r>
              <a:rPr lang="en-US" b="1" dirty="0" smtClean="0"/>
              <a:t>Oceanic &amp; Atmospheric Research</a:t>
            </a:r>
          </a:p>
        </p:txBody>
      </p:sp>
      <p:grpSp>
        <p:nvGrpSpPr>
          <p:cNvPr id="13" name="Group 12"/>
          <p:cNvGrpSpPr/>
          <p:nvPr/>
        </p:nvGrpSpPr>
        <p:grpSpPr>
          <a:xfrm>
            <a:off x="0" y="6197600"/>
            <a:ext cx="9150350" cy="762000"/>
            <a:chOff x="0" y="6197600"/>
            <a:chExt cx="9150350" cy="762000"/>
          </a:xfrm>
        </p:grpSpPr>
        <p:pic>
          <p:nvPicPr>
            <p:cNvPr id="16" name="Picture 3" descr="banner_ioos_1024.jpg"/>
            <p:cNvPicPr>
              <a:picLocks noChangeAspect="1"/>
            </p:cNvPicPr>
            <p:nvPr/>
          </p:nvPicPr>
          <p:blipFill>
            <a:blip r:embed="rId7"/>
            <a:srcRect t="30029"/>
            <a:stretch>
              <a:fillRect/>
            </a:stretch>
          </p:blipFill>
          <p:spPr bwMode="auto">
            <a:xfrm>
              <a:off x="0" y="6197600"/>
              <a:ext cx="9150350" cy="762000"/>
            </a:xfrm>
            <a:prstGeom prst="rect">
              <a:avLst/>
            </a:prstGeom>
            <a:noFill/>
            <a:ln w="9525">
              <a:noFill/>
              <a:miter lim="800000"/>
              <a:headEnd/>
              <a:tailEnd/>
            </a:ln>
          </p:spPr>
        </p:pic>
        <p:pic>
          <p:nvPicPr>
            <p:cNvPr id="17" name="Picture 2" descr="IOOS_white.gif"/>
            <p:cNvPicPr>
              <a:picLocks noChangeAspect="1"/>
            </p:cNvPicPr>
            <p:nvPr/>
          </p:nvPicPr>
          <p:blipFill>
            <a:blip r:embed="rId8"/>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30527523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85232"/>
            <a:ext cx="9147901" cy="5024968"/>
            <a:chOff x="758099" y="2074333"/>
            <a:chExt cx="7818752" cy="409363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8099" y="2142067"/>
              <a:ext cx="3924183" cy="3996266"/>
            </a:xfrm>
            <a:prstGeom prst="rect">
              <a:avLst/>
            </a:prstGeom>
            <a:ln>
              <a:no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5132" y="2074333"/>
              <a:ext cx="3911719" cy="4093635"/>
            </a:xfrm>
            <a:prstGeom prst="rect">
              <a:avLst/>
            </a:prstGeom>
            <a:ln>
              <a:noFill/>
            </a:ln>
          </p:spPr>
        </p:pic>
      </p:grpSp>
      <p:sp>
        <p:nvSpPr>
          <p:cNvPr id="25602" name="TextBox 7"/>
          <p:cNvSpPr txBox="1">
            <a:spLocks noChangeArrowheads="1"/>
          </p:cNvSpPr>
          <p:nvPr/>
        </p:nvSpPr>
        <p:spPr bwMode="auto">
          <a:xfrm>
            <a:off x="0" y="0"/>
            <a:ext cx="7315200"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400" dirty="0" smtClean="0">
                <a:solidFill>
                  <a:schemeClr val="tx1"/>
                </a:solidFill>
                <a:latin typeface="Arial" charset="0"/>
                <a:ea typeface="ＭＳ Ｐゴシック" charset="0"/>
                <a:cs typeface="ＭＳ Ｐゴシック" charset="0"/>
              </a:rPr>
              <a:t>Global Challenger Glider Mission</a:t>
            </a:r>
            <a:endParaRPr lang="en-US" sz="3400" dirty="0">
              <a:solidFill>
                <a:schemeClr val="tx1"/>
              </a:solidFill>
              <a:latin typeface="Arial" charset="0"/>
              <a:ea typeface="ＭＳ Ｐゴシック" charset="0"/>
              <a:cs typeface="ＭＳ Ｐゴシック" charset="0"/>
            </a:endParaRPr>
          </a:p>
        </p:txBody>
      </p:sp>
      <p:pic>
        <p:nvPicPr>
          <p:cNvPr id="25603"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43750" y="8477"/>
            <a:ext cx="2000250" cy="15001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79732" y="68405"/>
            <a:ext cx="1778000" cy="618918"/>
          </a:xfrm>
          <a:prstGeom prst="rect">
            <a:avLst/>
          </a:prstGeom>
          <a:noFill/>
        </p:spPr>
        <p:txBody>
          <a:bodyPr wrap="square" lIns="64291" tIns="32146" rIns="64291" bIns="32146">
            <a:spAutoFit/>
          </a:bodyPr>
          <a:lstStyle/>
          <a:p>
            <a:pPr>
              <a:defRPr/>
            </a:pPr>
            <a:r>
              <a:rPr lang="en-US" b="1" dirty="0">
                <a:solidFill>
                  <a:schemeClr val="bg1"/>
                </a:solidFill>
                <a:latin typeface="+mn-lt"/>
              </a:rPr>
              <a:t>1</a:t>
            </a:r>
            <a:r>
              <a:rPr lang="en-US" b="1" dirty="0" smtClean="0">
                <a:solidFill>
                  <a:schemeClr val="bg1"/>
                </a:solidFill>
                <a:latin typeface="+mn-lt"/>
              </a:rPr>
              <a:t>6 </a:t>
            </a:r>
            <a:r>
              <a:rPr lang="en-US" b="1" dirty="0">
                <a:solidFill>
                  <a:schemeClr val="bg1"/>
                </a:solidFill>
                <a:latin typeface="+mn-lt"/>
              </a:rPr>
              <a:t>Global-Class Gliders</a:t>
            </a:r>
          </a:p>
        </p:txBody>
      </p:sp>
      <p:sp>
        <p:nvSpPr>
          <p:cNvPr id="2" name="TextBox 1"/>
          <p:cNvSpPr txBox="1"/>
          <p:nvPr/>
        </p:nvSpPr>
        <p:spPr>
          <a:xfrm>
            <a:off x="0" y="4741334"/>
            <a:ext cx="5943600" cy="1569662"/>
          </a:xfrm>
          <a:prstGeom prst="rect">
            <a:avLst/>
          </a:prstGeom>
          <a:solidFill>
            <a:srgbClr val="FFFFFF"/>
          </a:solidFill>
        </p:spPr>
        <p:txBody>
          <a:bodyPr wrap="square" rtlCol="0">
            <a:spAutoFit/>
          </a:bodyPr>
          <a:lstStyle/>
          <a:p>
            <a:r>
              <a:rPr lang="en-US" sz="2400" b="1" dirty="0" smtClean="0"/>
              <a:t>Outcomes:</a:t>
            </a:r>
          </a:p>
          <a:p>
            <a:pPr marL="285750" indent="-285750">
              <a:buFont typeface="Arial"/>
              <a:buChar char="•"/>
            </a:pPr>
            <a:r>
              <a:rPr lang="en-US" sz="2400" dirty="0" smtClean="0"/>
              <a:t>A distributed fleet of global class gliders</a:t>
            </a:r>
          </a:p>
          <a:p>
            <a:pPr marL="285750" indent="-285750">
              <a:buFont typeface="Arial"/>
              <a:buChar char="•"/>
            </a:pPr>
            <a:r>
              <a:rPr lang="en-US" sz="2400" dirty="0" smtClean="0"/>
              <a:t>A global network of glider ports</a:t>
            </a:r>
          </a:p>
          <a:p>
            <a:pPr marL="285750" indent="-285750">
              <a:buFont typeface="Arial"/>
              <a:buChar char="•"/>
            </a:pPr>
            <a:r>
              <a:rPr lang="en-US" sz="2400" dirty="0" smtClean="0"/>
              <a:t>A global assessment of ocean forecasts</a:t>
            </a:r>
            <a:endParaRPr lang="en-US" sz="2000" dirty="0"/>
          </a:p>
        </p:txBody>
      </p:sp>
      <p:grpSp>
        <p:nvGrpSpPr>
          <p:cNvPr id="12" name="Group 11"/>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6"/>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7"/>
            <a:srcRect/>
            <a:stretch>
              <a:fillRect/>
            </a:stretch>
          </p:blipFill>
          <p:spPr bwMode="auto">
            <a:xfrm>
              <a:off x="7332663" y="6244174"/>
              <a:ext cx="1676400" cy="654050"/>
            </a:xfrm>
            <a:prstGeom prst="rect">
              <a:avLst/>
            </a:prstGeom>
            <a:noFill/>
            <a:ln w="9525">
              <a:noFill/>
              <a:miter lim="800000"/>
              <a:headEnd/>
              <a:tailEnd/>
            </a:ln>
          </p:spPr>
        </p:pic>
      </p:grpSp>
      <p:pic>
        <p:nvPicPr>
          <p:cNvPr id="15" name="Picture 14" descr="coolroom.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600" y="4728411"/>
            <a:ext cx="3200399" cy="2129589"/>
          </a:xfrm>
          <a:prstGeom prst="rect">
            <a:avLst/>
          </a:prstGeom>
        </p:spPr>
      </p:pic>
    </p:spTree>
    <p:extLst>
      <p:ext uri="{BB962C8B-B14F-4D97-AF65-F5344CB8AC3E}">
        <p14:creationId xmlns:p14="http://schemas.microsoft.com/office/powerpoint/2010/main" val="51626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92864159"/>
              </p:ext>
            </p:extLst>
          </p:nvPr>
        </p:nvGraphicFramePr>
        <p:xfrm>
          <a:off x="118532" y="2082798"/>
          <a:ext cx="9025468" cy="2759573"/>
        </p:xfrm>
        <a:graphic>
          <a:graphicData uri="http://schemas.openxmlformats.org/drawingml/2006/table">
            <a:tbl>
              <a:tblPr firstRow="1" bandRow="1">
                <a:tableStyleId>{3C2FFA5D-87B4-456A-9821-1D502468CF0F}</a:tableStyleId>
              </a:tblPr>
              <a:tblGrid>
                <a:gridCol w="1805094"/>
                <a:gridCol w="1805094"/>
                <a:gridCol w="1805094"/>
                <a:gridCol w="1709580"/>
                <a:gridCol w="1900606"/>
              </a:tblGrid>
              <a:tr h="423335">
                <a:tc>
                  <a:txBody>
                    <a:bodyPr/>
                    <a:lstStyle/>
                    <a:p>
                      <a:r>
                        <a:rPr lang="en-US" dirty="0" smtClean="0"/>
                        <a:t>GLIDER</a:t>
                      </a:r>
                    </a:p>
                  </a:txBody>
                  <a:tcPr>
                    <a:solidFill>
                      <a:schemeClr val="accent1">
                        <a:lumMod val="75000"/>
                      </a:schemeClr>
                    </a:solidFill>
                  </a:tcPr>
                </a:tc>
                <a:tc>
                  <a:txBody>
                    <a:bodyPr/>
                    <a:lstStyle/>
                    <a:p>
                      <a:r>
                        <a:rPr lang="en-US" dirty="0" smtClean="0"/>
                        <a:t>START</a:t>
                      </a:r>
                      <a:endParaRPr lang="en-US" dirty="0"/>
                    </a:p>
                  </a:txBody>
                  <a:tcPr>
                    <a:solidFill>
                      <a:schemeClr val="accent1">
                        <a:lumMod val="75000"/>
                      </a:schemeClr>
                    </a:solidFill>
                  </a:tcPr>
                </a:tc>
                <a:tc>
                  <a:txBody>
                    <a:bodyPr/>
                    <a:lstStyle/>
                    <a:p>
                      <a:r>
                        <a:rPr lang="en-US" dirty="0" smtClean="0"/>
                        <a:t>END</a:t>
                      </a:r>
                      <a:endParaRPr lang="en-US" dirty="0"/>
                    </a:p>
                  </a:txBody>
                  <a:tcPr>
                    <a:solidFill>
                      <a:schemeClr val="accent1">
                        <a:lumMod val="75000"/>
                      </a:schemeClr>
                    </a:solidFill>
                  </a:tcPr>
                </a:tc>
                <a:tc>
                  <a:txBody>
                    <a:bodyPr/>
                    <a:lstStyle/>
                    <a:p>
                      <a:r>
                        <a:rPr lang="en-US" dirty="0" smtClean="0"/>
                        <a:t>DAYS</a:t>
                      </a:r>
                      <a:endParaRPr lang="en-US" dirty="0"/>
                    </a:p>
                  </a:txBody>
                  <a:tcPr>
                    <a:solidFill>
                      <a:schemeClr val="accent1">
                        <a:lumMod val="75000"/>
                      </a:schemeClr>
                    </a:solidFill>
                  </a:tcPr>
                </a:tc>
                <a:tc>
                  <a:txBody>
                    <a:bodyPr/>
                    <a:lstStyle/>
                    <a:p>
                      <a:r>
                        <a:rPr lang="en-US" dirty="0" smtClean="0"/>
                        <a:t>KILOMETERS</a:t>
                      </a:r>
                      <a:endParaRPr lang="en-US" dirty="0"/>
                    </a:p>
                  </a:txBody>
                  <a:tcPr>
                    <a:solidFill>
                      <a:schemeClr val="accent1">
                        <a:lumMod val="75000"/>
                      </a:schemeClr>
                    </a:solidFill>
                  </a:tcPr>
                </a:tc>
              </a:tr>
              <a:tr h="44768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SILBO LEG 1</a:t>
                      </a:r>
                    </a:p>
                  </a:txBody>
                  <a:tcPr/>
                </a:tc>
                <a:tc>
                  <a:txBody>
                    <a:bodyPr/>
                    <a:lstStyle/>
                    <a:p>
                      <a:r>
                        <a:rPr lang="en-US" dirty="0" smtClean="0"/>
                        <a:t>6/23/2011</a:t>
                      </a:r>
                      <a:endParaRPr lang="en-US" dirty="0"/>
                    </a:p>
                  </a:txBody>
                  <a:tcPr/>
                </a:tc>
                <a:tc>
                  <a:txBody>
                    <a:bodyPr/>
                    <a:lstStyle/>
                    <a:p>
                      <a:r>
                        <a:rPr lang="en-US" dirty="0" smtClean="0"/>
                        <a:t>12/03/2011</a:t>
                      </a:r>
                      <a:endParaRPr lang="en-US" dirty="0"/>
                    </a:p>
                  </a:txBody>
                  <a:tcPr/>
                </a:tc>
                <a:tc>
                  <a:txBody>
                    <a:bodyPr/>
                    <a:lstStyle/>
                    <a:p>
                      <a:r>
                        <a:rPr lang="en-US" dirty="0" smtClean="0"/>
                        <a:t>163.5</a:t>
                      </a:r>
                      <a:endParaRPr lang="en-US" dirty="0"/>
                    </a:p>
                  </a:txBody>
                  <a:tcPr/>
                </a:tc>
                <a:tc>
                  <a:txBody>
                    <a:bodyPr/>
                    <a:lstStyle/>
                    <a:p>
                      <a:r>
                        <a:rPr lang="en-US" dirty="0" smtClean="0"/>
                        <a:t>3,941</a:t>
                      </a:r>
                      <a:endParaRPr lang="en-US" dirty="0"/>
                    </a:p>
                  </a:txBody>
                  <a:tcPr/>
                </a:tc>
              </a:tr>
              <a:tr h="393378">
                <a:tc>
                  <a:txBody>
                    <a:bodyPr/>
                    <a:lstStyle/>
                    <a:p>
                      <a:r>
                        <a:rPr lang="en-US" dirty="0" smtClean="0"/>
                        <a:t>SILBO</a:t>
                      </a:r>
                      <a:r>
                        <a:rPr lang="en-US" baseline="0" dirty="0" smtClean="0"/>
                        <a:t> LEG 2</a:t>
                      </a:r>
                      <a:endParaRPr lang="en-US" dirty="0" smtClean="0"/>
                    </a:p>
                  </a:txBody>
                  <a:tcPr/>
                </a:tc>
                <a:tc>
                  <a:txBody>
                    <a:bodyPr/>
                    <a:lstStyle/>
                    <a:p>
                      <a:r>
                        <a:rPr lang="en-US" dirty="0" smtClean="0"/>
                        <a:t>3/7/2012</a:t>
                      </a:r>
                      <a:endParaRPr lang="en-US" dirty="0"/>
                    </a:p>
                  </a:txBody>
                  <a:tcPr/>
                </a:tc>
                <a:tc>
                  <a:txBody>
                    <a:bodyPr/>
                    <a:lstStyle/>
                    <a:p>
                      <a:r>
                        <a:rPr lang="en-US" dirty="0" smtClean="0"/>
                        <a:t>5/22/2012</a:t>
                      </a:r>
                      <a:endParaRPr lang="en-US" dirty="0"/>
                    </a:p>
                  </a:txBody>
                  <a:tcPr/>
                </a:tc>
                <a:tc>
                  <a:txBody>
                    <a:bodyPr/>
                    <a:lstStyle/>
                    <a:p>
                      <a:r>
                        <a:rPr lang="en-US" dirty="0" smtClean="0"/>
                        <a:t>76</a:t>
                      </a:r>
                      <a:endParaRPr lang="en-US" dirty="0"/>
                    </a:p>
                  </a:txBody>
                  <a:tcPr/>
                </a:tc>
                <a:tc>
                  <a:txBody>
                    <a:bodyPr/>
                    <a:lstStyle/>
                    <a:p>
                      <a:r>
                        <a:rPr lang="en-US" dirty="0" smtClean="0"/>
                        <a:t>1,706</a:t>
                      </a:r>
                      <a:endParaRPr lang="en-US" dirty="0"/>
                    </a:p>
                  </a:txBody>
                  <a:tcPr/>
                </a:tc>
              </a:tr>
              <a:tr h="384744">
                <a:tc>
                  <a:txBody>
                    <a:bodyPr/>
                    <a:lstStyle/>
                    <a:p>
                      <a:r>
                        <a:rPr lang="en-US" dirty="0" smtClean="0"/>
                        <a:t>SILBO LEG 3</a:t>
                      </a:r>
                    </a:p>
                  </a:txBody>
                  <a:tcPr/>
                </a:tc>
                <a:tc>
                  <a:txBody>
                    <a:bodyPr/>
                    <a:lstStyle/>
                    <a:p>
                      <a:r>
                        <a:rPr lang="en-US" dirty="0" smtClean="0"/>
                        <a:t>7/24/2012</a:t>
                      </a:r>
                      <a:endParaRPr lang="en-US" dirty="0"/>
                    </a:p>
                  </a:txBody>
                  <a:tcPr/>
                </a:tc>
                <a:tc>
                  <a:txBody>
                    <a:bodyPr/>
                    <a:lstStyle/>
                    <a:p>
                      <a:r>
                        <a:rPr lang="en-US" dirty="0" smtClean="0"/>
                        <a:t>5/19/2013</a:t>
                      </a:r>
                      <a:endParaRPr lang="en-US" dirty="0"/>
                    </a:p>
                  </a:txBody>
                  <a:tcPr/>
                </a:tc>
                <a:tc>
                  <a:txBody>
                    <a:bodyPr/>
                    <a:lstStyle/>
                    <a:p>
                      <a:r>
                        <a:rPr lang="en-US" dirty="0" smtClean="0"/>
                        <a:t>303</a:t>
                      </a:r>
                      <a:endParaRPr lang="en-US" dirty="0"/>
                    </a:p>
                  </a:txBody>
                  <a:tcPr/>
                </a:tc>
                <a:tc>
                  <a:txBody>
                    <a:bodyPr/>
                    <a:lstStyle/>
                    <a:p>
                      <a:r>
                        <a:rPr lang="en-US" dirty="0" smtClean="0"/>
                        <a:t>4,390</a:t>
                      </a:r>
                      <a:endParaRPr lang="en-US" dirty="0"/>
                    </a:p>
                  </a:txBody>
                  <a:tcPr/>
                </a:tc>
              </a:tr>
              <a:tr h="370143">
                <a:tc>
                  <a:txBody>
                    <a:bodyPr/>
                    <a:lstStyle/>
                    <a:p>
                      <a:r>
                        <a:rPr lang="en-US" dirty="0" smtClean="0"/>
                        <a:t>RU</a:t>
                      </a:r>
                      <a:r>
                        <a:rPr lang="en-US" baseline="0" dirty="0" smtClean="0"/>
                        <a:t> 29 LEG 1</a:t>
                      </a:r>
                    </a:p>
                  </a:txBody>
                  <a:tcPr/>
                </a:tc>
                <a:tc>
                  <a:txBody>
                    <a:bodyPr/>
                    <a:lstStyle/>
                    <a:p>
                      <a:r>
                        <a:rPr lang="en-US" dirty="0" smtClean="0"/>
                        <a:t>1/11/2013</a:t>
                      </a:r>
                      <a:endParaRPr lang="en-US" dirty="0"/>
                    </a:p>
                  </a:txBody>
                  <a:tcPr/>
                </a:tc>
                <a:tc>
                  <a:txBody>
                    <a:bodyPr/>
                    <a:lstStyle/>
                    <a:p>
                      <a:r>
                        <a:rPr lang="en-US" dirty="0" smtClean="0"/>
                        <a:t>10/26/2013</a:t>
                      </a:r>
                      <a:endParaRPr lang="en-US" dirty="0"/>
                    </a:p>
                  </a:txBody>
                  <a:tcPr/>
                </a:tc>
                <a:tc>
                  <a:txBody>
                    <a:bodyPr/>
                    <a:lstStyle/>
                    <a:p>
                      <a:r>
                        <a:rPr lang="en-US" dirty="0" smtClean="0"/>
                        <a:t>289</a:t>
                      </a:r>
                      <a:endParaRPr lang="en-US" dirty="0"/>
                    </a:p>
                  </a:txBody>
                  <a:tcPr/>
                </a:tc>
                <a:tc>
                  <a:txBody>
                    <a:bodyPr/>
                    <a:lstStyle/>
                    <a:p>
                      <a:r>
                        <a:rPr lang="en-US" dirty="0" smtClean="0"/>
                        <a:t>5,667</a:t>
                      </a:r>
                      <a:endParaRPr lang="en-US" dirty="0"/>
                    </a:p>
                  </a:txBody>
                  <a:tcPr/>
                </a:tc>
              </a:tr>
              <a:tr h="370143">
                <a:tc>
                  <a:txBody>
                    <a:bodyPr/>
                    <a:lstStyle/>
                    <a:p>
                      <a:r>
                        <a:rPr lang="en-US" dirty="0" smtClean="0"/>
                        <a:t>RU29 LEG 2</a:t>
                      </a:r>
                    </a:p>
                  </a:txBody>
                  <a:tcPr/>
                </a:tc>
                <a:tc>
                  <a:txBody>
                    <a:bodyPr/>
                    <a:lstStyle/>
                    <a:p>
                      <a:r>
                        <a:rPr lang="en-US" dirty="0" smtClean="0"/>
                        <a:t>11/10/2013</a:t>
                      </a:r>
                      <a:endParaRPr lang="en-US" dirty="0"/>
                    </a:p>
                  </a:txBody>
                  <a:tcPr/>
                </a:tc>
                <a:tc>
                  <a:txBody>
                    <a:bodyPr/>
                    <a:lstStyle/>
                    <a:p>
                      <a:r>
                        <a:rPr lang="en-US" dirty="0" smtClean="0"/>
                        <a:t>5/18/2014</a:t>
                      </a:r>
                      <a:endParaRPr lang="en-US" dirty="0"/>
                    </a:p>
                  </a:txBody>
                  <a:tcPr/>
                </a:tc>
                <a:tc>
                  <a:txBody>
                    <a:bodyPr/>
                    <a:lstStyle/>
                    <a:p>
                      <a:r>
                        <a:rPr lang="en-US" dirty="0" smtClean="0"/>
                        <a:t>189</a:t>
                      </a:r>
                      <a:endParaRPr lang="en-US" dirty="0"/>
                    </a:p>
                  </a:txBody>
                  <a:tcPr/>
                </a:tc>
                <a:tc>
                  <a:txBody>
                    <a:bodyPr/>
                    <a:lstStyle/>
                    <a:p>
                      <a:r>
                        <a:rPr lang="en-US" dirty="0" smtClean="0"/>
                        <a:t>4,720</a:t>
                      </a:r>
                      <a:endParaRPr lang="en-US" dirty="0"/>
                    </a:p>
                  </a:txBody>
                  <a:tcPr/>
                </a:tc>
              </a:tr>
              <a:tr h="370143">
                <a:tc>
                  <a:txBody>
                    <a:bodyPr/>
                    <a:lstStyle/>
                    <a:p>
                      <a:r>
                        <a:rPr lang="en-US" dirty="0" smtClean="0"/>
                        <a:t>TOTAL:</a:t>
                      </a:r>
                    </a:p>
                  </a:txBody>
                  <a:tcPr/>
                </a:tc>
                <a:tc>
                  <a:txBody>
                    <a:bodyPr/>
                    <a:lstStyle/>
                    <a:p>
                      <a:endParaRPr lang="en-US" dirty="0"/>
                    </a:p>
                  </a:txBody>
                  <a:tcPr/>
                </a:tc>
                <a:tc>
                  <a:txBody>
                    <a:bodyPr/>
                    <a:lstStyle/>
                    <a:p>
                      <a:endParaRPr lang="en-US" dirty="0"/>
                    </a:p>
                  </a:txBody>
                  <a:tcPr/>
                </a:tc>
                <a:tc>
                  <a:txBody>
                    <a:bodyPr/>
                    <a:lstStyle/>
                    <a:p>
                      <a:r>
                        <a:rPr lang="en-US" dirty="0" smtClean="0"/>
                        <a:t>1,020.5</a:t>
                      </a:r>
                      <a:endParaRPr lang="en-US" dirty="0"/>
                    </a:p>
                  </a:txBody>
                  <a:tcPr/>
                </a:tc>
                <a:tc>
                  <a:txBody>
                    <a:bodyPr/>
                    <a:lstStyle/>
                    <a:p>
                      <a:r>
                        <a:rPr lang="en-US" dirty="0" smtClean="0"/>
                        <a:t>20,424</a:t>
                      </a:r>
                      <a:endParaRPr lang="en-US" dirty="0"/>
                    </a:p>
                  </a:txBody>
                  <a:tcPr/>
                </a:tc>
              </a:tr>
            </a:tbl>
          </a:graphicData>
        </a:graphic>
      </p:graphicFrame>
      <p:pic>
        <p:nvPicPr>
          <p:cNvPr id="5" name="Picture 4" descr="ru29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1" y="135468"/>
            <a:ext cx="2353731" cy="1765298"/>
          </a:xfrm>
          <a:prstGeom prst="rect">
            <a:avLst/>
          </a:prstGeom>
        </p:spPr>
      </p:pic>
      <p:pic>
        <p:nvPicPr>
          <p:cNvPr id="6" name="Picture 5" descr="silboinwa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546" y="169333"/>
            <a:ext cx="2348089" cy="1761067"/>
          </a:xfrm>
          <a:prstGeom prst="rect">
            <a:avLst/>
          </a:prstGeom>
        </p:spPr>
      </p:pic>
      <p:sp>
        <p:nvSpPr>
          <p:cNvPr id="2" name="TextBox 1"/>
          <p:cNvSpPr txBox="1"/>
          <p:nvPr/>
        </p:nvSpPr>
        <p:spPr>
          <a:xfrm>
            <a:off x="0" y="169333"/>
            <a:ext cx="2963333" cy="1754327"/>
          </a:xfrm>
          <a:prstGeom prst="rect">
            <a:avLst/>
          </a:prstGeom>
          <a:noFill/>
        </p:spPr>
        <p:txBody>
          <a:bodyPr wrap="square" rtlCol="0">
            <a:spAutoFit/>
          </a:bodyPr>
          <a:lstStyle/>
          <a:p>
            <a:pPr algn="ctr"/>
            <a:r>
              <a:rPr lang="en-US" sz="3600" b="1" dirty="0" smtClean="0"/>
              <a:t>Challenger Mission Totals</a:t>
            </a:r>
            <a:endParaRPr lang="en-US" sz="3600" b="1" dirty="0"/>
          </a:p>
        </p:txBody>
      </p:sp>
      <p:sp>
        <p:nvSpPr>
          <p:cNvPr id="3" name="TextBox 2"/>
          <p:cNvSpPr txBox="1"/>
          <p:nvPr/>
        </p:nvSpPr>
        <p:spPr>
          <a:xfrm>
            <a:off x="0" y="5012266"/>
            <a:ext cx="9144000" cy="1138773"/>
          </a:xfrm>
          <a:prstGeom prst="rect">
            <a:avLst/>
          </a:prstGeom>
          <a:noFill/>
        </p:spPr>
        <p:txBody>
          <a:bodyPr wrap="square" rtlCol="0">
            <a:spAutoFit/>
          </a:bodyPr>
          <a:lstStyle/>
          <a:p>
            <a:r>
              <a:rPr lang="en-US" sz="2000" b="1" dirty="0" smtClean="0"/>
              <a:t>Global Glider Ports: </a:t>
            </a:r>
            <a:r>
              <a:rPr lang="en-US" sz="2000" dirty="0" smtClean="0"/>
              <a:t>New Jersey, USA; Canary Islands; Ascension Island; </a:t>
            </a:r>
          </a:p>
          <a:p>
            <a:r>
              <a:rPr lang="en-US" sz="2000" dirty="0"/>
              <a:t> </a:t>
            </a:r>
            <a:r>
              <a:rPr lang="en-US" sz="2000" dirty="0" smtClean="0"/>
              <a:t>  Cape Town, South Africa; Sao Paulo, Brazil; Perth, Australia</a:t>
            </a:r>
          </a:p>
          <a:p>
            <a:endParaRPr lang="en-US" sz="800" dirty="0" smtClean="0"/>
          </a:p>
          <a:p>
            <a:r>
              <a:rPr lang="en-US" sz="2000" b="1" dirty="0" smtClean="0"/>
              <a:t>Global Model Assessments: </a:t>
            </a:r>
            <a:r>
              <a:rPr lang="en-US" sz="2000" dirty="0" smtClean="0"/>
              <a:t>Published in MTS/IEEE Oceans’13 &amp; Oceans’14</a:t>
            </a:r>
            <a:endParaRPr lang="en-US" sz="2000" b="1" dirty="0"/>
          </a:p>
        </p:txBody>
      </p:sp>
      <p:grpSp>
        <p:nvGrpSpPr>
          <p:cNvPr id="7" name="Group 6"/>
          <p:cNvGrpSpPr/>
          <p:nvPr/>
        </p:nvGrpSpPr>
        <p:grpSpPr>
          <a:xfrm>
            <a:off x="0" y="6197600"/>
            <a:ext cx="9150350" cy="762000"/>
            <a:chOff x="0" y="6197600"/>
            <a:chExt cx="9150350" cy="762000"/>
          </a:xfrm>
        </p:grpSpPr>
        <p:pic>
          <p:nvPicPr>
            <p:cNvPr id="8" name="Picture 3" descr="banner_ioos_1024.jpg"/>
            <p:cNvPicPr>
              <a:picLocks noChangeAspect="1"/>
            </p:cNvPicPr>
            <p:nvPr/>
          </p:nvPicPr>
          <p:blipFill>
            <a:blip r:embed="rId5"/>
            <a:srcRect t="30029"/>
            <a:stretch>
              <a:fillRect/>
            </a:stretch>
          </p:blipFill>
          <p:spPr bwMode="auto">
            <a:xfrm>
              <a:off x="0" y="6197600"/>
              <a:ext cx="9150350" cy="762000"/>
            </a:xfrm>
            <a:prstGeom prst="rect">
              <a:avLst/>
            </a:prstGeom>
            <a:noFill/>
            <a:ln w="9525">
              <a:noFill/>
              <a:miter lim="800000"/>
              <a:headEnd/>
              <a:tailEnd/>
            </a:ln>
          </p:spPr>
        </p:pic>
        <p:pic>
          <p:nvPicPr>
            <p:cNvPr id="9" name="Picture 2" descr="IOOS_white.gif"/>
            <p:cNvPicPr>
              <a:picLocks noChangeAspect="1"/>
            </p:cNvPicPr>
            <p:nvPr/>
          </p:nvPicPr>
          <p:blipFill>
            <a:blip r:embed="rId6"/>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7370524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mmer_stud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4512"/>
          </a:xfrm>
          <a:prstGeom prst="rect">
            <a:avLst/>
          </a:prstGeom>
        </p:spPr>
      </p:pic>
      <p:sp>
        <p:nvSpPr>
          <p:cNvPr id="2" name="Title 1"/>
          <p:cNvSpPr>
            <a:spLocks noGrp="1"/>
          </p:cNvSpPr>
          <p:nvPr>
            <p:ph type="ctrTitle"/>
          </p:nvPr>
        </p:nvSpPr>
        <p:spPr>
          <a:xfrm>
            <a:off x="533400" y="4224833"/>
            <a:ext cx="7851648" cy="1828800"/>
          </a:xfrm>
          <a:solidFill>
            <a:schemeClr val="accent2">
              <a:lumMod val="75000"/>
              <a:alpha val="59000"/>
            </a:schemeClr>
          </a:solidFill>
        </p:spPr>
        <p:txBody>
          <a:bodyPr>
            <a:normAutofit/>
          </a:bodyPr>
          <a:lstStyle/>
          <a:p>
            <a:r>
              <a:rPr lang="en-US" dirty="0" smtClean="0"/>
              <a:t>Ocean Model Analysis Using Glider Collected Data </a:t>
            </a:r>
            <a:endParaRPr lang="en-US" dirty="0"/>
          </a:p>
        </p:txBody>
      </p:sp>
      <p:grpSp>
        <p:nvGrpSpPr>
          <p:cNvPr id="4" name="Group 3"/>
          <p:cNvGrpSpPr/>
          <p:nvPr/>
        </p:nvGrpSpPr>
        <p:grpSpPr>
          <a:xfrm>
            <a:off x="0" y="6197600"/>
            <a:ext cx="9150350" cy="762000"/>
            <a:chOff x="0" y="6197600"/>
            <a:chExt cx="9150350" cy="762000"/>
          </a:xfrm>
        </p:grpSpPr>
        <p:pic>
          <p:nvPicPr>
            <p:cNvPr id="5" name="Picture 3" descr="banner_ioos_1024.jpg"/>
            <p:cNvPicPr>
              <a:picLocks noChangeAspect="1"/>
            </p:cNvPicPr>
            <p:nvPr/>
          </p:nvPicPr>
          <p:blipFill>
            <a:blip r:embed="rId4"/>
            <a:srcRect t="30029"/>
            <a:stretch>
              <a:fillRect/>
            </a:stretch>
          </p:blipFill>
          <p:spPr bwMode="auto">
            <a:xfrm>
              <a:off x="0" y="6197600"/>
              <a:ext cx="9150350" cy="762000"/>
            </a:xfrm>
            <a:prstGeom prst="rect">
              <a:avLst/>
            </a:prstGeom>
            <a:noFill/>
            <a:ln w="9525">
              <a:noFill/>
              <a:miter lim="800000"/>
              <a:headEnd/>
              <a:tailEnd/>
            </a:ln>
          </p:spPr>
        </p:pic>
        <p:pic>
          <p:nvPicPr>
            <p:cNvPr id="6" name="Picture 2" descr="IOOS_white.gif"/>
            <p:cNvPicPr>
              <a:picLocks noChangeAspect="1"/>
            </p:cNvPicPr>
            <p:nvPr/>
          </p:nvPicPr>
          <p:blipFill>
            <a:blip r:embed="rId5"/>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10578381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U29_Legs1&amp;2&amp;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237"/>
            <a:ext cx="9144000" cy="5732585"/>
          </a:xfrm>
          <a:prstGeom prst="rect">
            <a:avLst/>
          </a:prstGeom>
        </p:spPr>
      </p:pic>
      <p:sp>
        <p:nvSpPr>
          <p:cNvPr id="4" name="TextBox 3"/>
          <p:cNvSpPr txBox="1"/>
          <p:nvPr/>
        </p:nvSpPr>
        <p:spPr>
          <a:xfrm>
            <a:off x="0" y="0"/>
            <a:ext cx="9144000" cy="461665"/>
          </a:xfrm>
          <a:prstGeom prst="rect">
            <a:avLst/>
          </a:prstGeom>
          <a:noFill/>
        </p:spPr>
        <p:txBody>
          <a:bodyPr wrap="square" rtlCol="0">
            <a:spAutoFit/>
          </a:bodyPr>
          <a:lstStyle/>
          <a:p>
            <a:pPr algn="ctr"/>
            <a:r>
              <a:rPr lang="en-US" sz="2400" b="1" dirty="0" smtClean="0">
                <a:latin typeface="Calibri"/>
                <a:cs typeface="Calibri"/>
              </a:rPr>
              <a:t>Glider RU29: Launched at Cape Town 11 Jan 2013, flown &gt;10,000 km</a:t>
            </a:r>
            <a:endParaRPr lang="en-US" sz="2400" dirty="0">
              <a:latin typeface="Calibri"/>
              <a:cs typeface="Calibri"/>
            </a:endParaRPr>
          </a:p>
        </p:txBody>
      </p:sp>
      <p:pic>
        <p:nvPicPr>
          <p:cNvPr id="5" name="Picture 4" descr="P1100090-Mediu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8603" y="3887903"/>
            <a:ext cx="1317263" cy="988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G_0868-Mediu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31875" y="3128133"/>
            <a:ext cx="1496178" cy="11221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anner-home3.jpg"/>
          <p:cNvPicPr>
            <a:picLocks noChangeAspect="1"/>
          </p:cNvPicPr>
          <p:nvPr/>
        </p:nvPicPr>
        <p:blipFill rotWithShape="1">
          <a:blip r:embed="rId6" cstate="print">
            <a:extLst>
              <a:ext uri="{28A0092B-C50C-407E-A947-70E740481C1C}">
                <a14:useLocalDpi xmlns:a14="http://schemas.microsoft.com/office/drawing/2010/main"/>
              </a:ext>
            </a:extLst>
          </a:blip>
          <a:srcRect r="-5"/>
          <a:stretch/>
        </p:blipFill>
        <p:spPr>
          <a:xfrm>
            <a:off x="0" y="3364959"/>
            <a:ext cx="1243888" cy="15889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41080" y="2239308"/>
            <a:ext cx="1269841" cy="70008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47229" y="643179"/>
            <a:ext cx="1536233" cy="846955"/>
          </a:xfrm>
          <a:prstGeom prst="rect">
            <a:avLst/>
          </a:prstGeom>
        </p:spPr>
      </p:pic>
      <p:pic>
        <p:nvPicPr>
          <p:cNvPr id="13" name="Picture 12" descr="Unknown.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5845" y="959121"/>
            <a:ext cx="923061" cy="863380"/>
          </a:xfrm>
          <a:prstGeom prst="rect">
            <a:avLst/>
          </a:prstGeom>
        </p:spPr>
      </p:pic>
      <p:pic>
        <p:nvPicPr>
          <p:cNvPr id="14" name="Picture 13" descr="Screen Shot 2014-02-16 at 4.35.41 P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54652" y="5408051"/>
            <a:ext cx="1349921" cy="791179"/>
          </a:xfrm>
          <a:prstGeom prst="rect">
            <a:avLst/>
          </a:prstGeom>
        </p:spPr>
      </p:pic>
      <p:pic>
        <p:nvPicPr>
          <p:cNvPr id="15" name="Picture 14" descr="ONR.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5679870"/>
            <a:ext cx="1234403" cy="554537"/>
          </a:xfrm>
          <a:prstGeom prst="rect">
            <a:avLst/>
          </a:prstGeom>
        </p:spPr>
      </p:pic>
      <p:pic>
        <p:nvPicPr>
          <p:cNvPr id="16" name="Picture 1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0" y="4936066"/>
            <a:ext cx="719667" cy="719667"/>
          </a:xfrm>
          <a:prstGeom prst="rect">
            <a:avLst/>
          </a:prstGeom>
          <a:noFill/>
          <a:ln>
            <a:noFill/>
          </a:ln>
          <a:effectLst>
            <a:outerShdw blurRad="127000" dist="76199" dir="5400000" algn="ctr" rotWithShape="0">
              <a:srgbClr val="0E1417">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descr="DSCN1278.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608666"/>
            <a:ext cx="2032000" cy="1524000"/>
          </a:xfrm>
          <a:prstGeom prst="rect">
            <a:avLst/>
          </a:prstGeom>
        </p:spPr>
      </p:pic>
      <p:grpSp>
        <p:nvGrpSpPr>
          <p:cNvPr id="18" name="Group 17"/>
          <p:cNvGrpSpPr/>
          <p:nvPr/>
        </p:nvGrpSpPr>
        <p:grpSpPr>
          <a:xfrm>
            <a:off x="0" y="6197600"/>
            <a:ext cx="9150350" cy="762000"/>
            <a:chOff x="0" y="6197600"/>
            <a:chExt cx="9150350" cy="762000"/>
          </a:xfrm>
        </p:grpSpPr>
        <p:pic>
          <p:nvPicPr>
            <p:cNvPr id="19" name="Picture 3" descr="banner_ioos_1024.jpg"/>
            <p:cNvPicPr>
              <a:picLocks noChangeAspect="1"/>
            </p:cNvPicPr>
            <p:nvPr/>
          </p:nvPicPr>
          <p:blipFill>
            <a:blip r:embed="rId14"/>
            <a:srcRect t="30029"/>
            <a:stretch>
              <a:fillRect/>
            </a:stretch>
          </p:blipFill>
          <p:spPr bwMode="auto">
            <a:xfrm>
              <a:off x="0" y="6197600"/>
              <a:ext cx="9150350" cy="762000"/>
            </a:xfrm>
            <a:prstGeom prst="rect">
              <a:avLst/>
            </a:prstGeom>
            <a:noFill/>
            <a:ln w="9525">
              <a:noFill/>
              <a:miter lim="800000"/>
              <a:headEnd/>
              <a:tailEnd/>
            </a:ln>
          </p:spPr>
        </p:pic>
        <p:pic>
          <p:nvPicPr>
            <p:cNvPr id="20" name="Picture 2" descr="IOOS_white.gif"/>
            <p:cNvPicPr>
              <a:picLocks noChangeAspect="1"/>
            </p:cNvPicPr>
            <p:nvPr/>
          </p:nvPicPr>
          <p:blipFill>
            <a:blip r:embed="rId15"/>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3465847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8" y="630767"/>
            <a:ext cx="3187700" cy="2197100"/>
          </a:xfrm>
          <a:prstGeom prst="rect">
            <a:avLst/>
          </a:prstGeom>
        </p:spPr>
      </p:pic>
      <p:pic>
        <p:nvPicPr>
          <p:cNvPr id="4" name="Picture 3"/>
          <p:cNvPicPr>
            <a:picLocks noChangeAspect="1"/>
          </p:cNvPicPr>
          <p:nvPr/>
        </p:nvPicPr>
        <p:blipFill>
          <a:blip r:embed="rId4"/>
          <a:stretch>
            <a:fillRect/>
          </a:stretch>
        </p:blipFill>
        <p:spPr>
          <a:xfrm>
            <a:off x="6121400" y="660399"/>
            <a:ext cx="3022600" cy="2273300"/>
          </a:xfrm>
          <a:prstGeom prst="rect">
            <a:avLst/>
          </a:prstGeom>
        </p:spPr>
      </p:pic>
      <p:pic>
        <p:nvPicPr>
          <p:cNvPr id="5" name="Picture 4"/>
          <p:cNvPicPr>
            <a:picLocks noChangeAspect="1"/>
          </p:cNvPicPr>
          <p:nvPr/>
        </p:nvPicPr>
        <p:blipFill>
          <a:blip r:embed="rId5"/>
          <a:stretch>
            <a:fillRect/>
          </a:stretch>
        </p:blipFill>
        <p:spPr>
          <a:xfrm>
            <a:off x="3454400" y="596901"/>
            <a:ext cx="2997200" cy="2247900"/>
          </a:xfrm>
          <a:prstGeom prst="rect">
            <a:avLst/>
          </a:prstGeom>
        </p:spPr>
      </p:pic>
      <p:pic>
        <p:nvPicPr>
          <p:cNvPr id="6" name="Picture 5"/>
          <p:cNvPicPr>
            <a:picLocks noChangeAspect="1"/>
          </p:cNvPicPr>
          <p:nvPr/>
        </p:nvPicPr>
        <p:blipFill>
          <a:blip r:embed="rId6"/>
          <a:stretch>
            <a:fillRect/>
          </a:stretch>
        </p:blipFill>
        <p:spPr>
          <a:xfrm>
            <a:off x="169333" y="3818472"/>
            <a:ext cx="2832100" cy="2120900"/>
          </a:xfrm>
          <a:prstGeom prst="rect">
            <a:avLst/>
          </a:prstGeom>
        </p:spPr>
      </p:pic>
      <p:pic>
        <p:nvPicPr>
          <p:cNvPr id="8" name="Picture 7"/>
          <p:cNvPicPr>
            <a:picLocks noChangeAspect="1"/>
          </p:cNvPicPr>
          <p:nvPr/>
        </p:nvPicPr>
        <p:blipFill>
          <a:blip r:embed="rId7"/>
          <a:stretch>
            <a:fillRect/>
          </a:stretch>
        </p:blipFill>
        <p:spPr>
          <a:xfrm>
            <a:off x="3031066" y="3813214"/>
            <a:ext cx="2861734" cy="2143092"/>
          </a:xfrm>
          <a:prstGeom prst="rect">
            <a:avLst/>
          </a:prstGeom>
        </p:spPr>
      </p:pic>
      <p:pic>
        <p:nvPicPr>
          <p:cNvPr id="9" name="Picture 8"/>
          <p:cNvPicPr>
            <a:picLocks noChangeAspect="1"/>
          </p:cNvPicPr>
          <p:nvPr/>
        </p:nvPicPr>
        <p:blipFill>
          <a:blip r:embed="rId8"/>
          <a:stretch>
            <a:fillRect/>
          </a:stretch>
        </p:blipFill>
        <p:spPr>
          <a:xfrm>
            <a:off x="6074832" y="3776133"/>
            <a:ext cx="2898192" cy="2180172"/>
          </a:xfrm>
          <a:prstGeom prst="rect">
            <a:avLst/>
          </a:prstGeom>
        </p:spPr>
      </p:pic>
      <p:sp>
        <p:nvSpPr>
          <p:cNvPr id="10" name="TextBox 9"/>
          <p:cNvSpPr txBox="1"/>
          <p:nvPr/>
        </p:nvSpPr>
        <p:spPr>
          <a:xfrm>
            <a:off x="0" y="-1"/>
            <a:ext cx="9144000" cy="523220"/>
          </a:xfrm>
          <a:prstGeom prst="rect">
            <a:avLst/>
          </a:prstGeom>
          <a:noFill/>
        </p:spPr>
        <p:txBody>
          <a:bodyPr wrap="square" rtlCol="0">
            <a:spAutoFit/>
          </a:bodyPr>
          <a:lstStyle/>
          <a:p>
            <a:pPr algn="ctr"/>
            <a:r>
              <a:rPr lang="en-US" sz="2800" b="1" dirty="0" smtClean="0"/>
              <a:t>RTOFS and MERCATOR Comparison to Glider RU29</a:t>
            </a:r>
            <a:endParaRPr lang="en-US" sz="2800" b="1" dirty="0"/>
          </a:p>
        </p:txBody>
      </p:sp>
      <p:sp>
        <p:nvSpPr>
          <p:cNvPr id="11" name="TextBox 10"/>
          <p:cNvSpPr txBox="1"/>
          <p:nvPr/>
        </p:nvSpPr>
        <p:spPr>
          <a:xfrm>
            <a:off x="253999" y="3386671"/>
            <a:ext cx="2682007" cy="369332"/>
          </a:xfrm>
          <a:prstGeom prst="rect">
            <a:avLst/>
          </a:prstGeom>
          <a:noFill/>
        </p:spPr>
        <p:txBody>
          <a:bodyPr wrap="none" rtlCol="0">
            <a:spAutoFit/>
          </a:bodyPr>
          <a:lstStyle/>
          <a:p>
            <a:r>
              <a:rPr lang="en-US" dirty="0" smtClean="0"/>
              <a:t>Mid-Gyre “Turtle Tracks”</a:t>
            </a:r>
            <a:endParaRPr lang="en-US" dirty="0"/>
          </a:p>
        </p:txBody>
      </p:sp>
      <p:sp>
        <p:nvSpPr>
          <p:cNvPr id="12" name="TextBox 11"/>
          <p:cNvSpPr txBox="1"/>
          <p:nvPr/>
        </p:nvSpPr>
        <p:spPr>
          <a:xfrm>
            <a:off x="3403601" y="3403605"/>
            <a:ext cx="2071000" cy="369332"/>
          </a:xfrm>
          <a:prstGeom prst="rect">
            <a:avLst/>
          </a:prstGeom>
          <a:noFill/>
        </p:spPr>
        <p:txBody>
          <a:bodyPr wrap="none" rtlCol="0">
            <a:spAutoFit/>
          </a:bodyPr>
          <a:lstStyle/>
          <a:p>
            <a:r>
              <a:rPr lang="en-US" dirty="0" smtClean="0"/>
              <a:t>Deep Ocean Eddy</a:t>
            </a:r>
            <a:endParaRPr lang="en-US" dirty="0"/>
          </a:p>
        </p:txBody>
      </p:sp>
      <p:sp>
        <p:nvSpPr>
          <p:cNvPr id="13" name="TextBox 12"/>
          <p:cNvSpPr txBox="1"/>
          <p:nvPr/>
        </p:nvSpPr>
        <p:spPr>
          <a:xfrm>
            <a:off x="6180666" y="3369740"/>
            <a:ext cx="2635232" cy="369332"/>
          </a:xfrm>
          <a:prstGeom prst="rect">
            <a:avLst/>
          </a:prstGeom>
          <a:noFill/>
        </p:spPr>
        <p:txBody>
          <a:bodyPr wrap="none" rtlCol="0">
            <a:spAutoFit/>
          </a:bodyPr>
          <a:lstStyle/>
          <a:p>
            <a:r>
              <a:rPr lang="en-US" dirty="0" err="1" smtClean="0"/>
              <a:t>Cabo</a:t>
            </a:r>
            <a:r>
              <a:rPr lang="en-US" dirty="0" smtClean="0"/>
              <a:t> Frio Coastal Eddy</a:t>
            </a:r>
            <a:endParaRPr lang="en-US" dirty="0"/>
          </a:p>
        </p:txBody>
      </p:sp>
      <p:sp>
        <p:nvSpPr>
          <p:cNvPr id="15" name="TextBox 14"/>
          <p:cNvSpPr txBox="1"/>
          <p:nvPr/>
        </p:nvSpPr>
        <p:spPr>
          <a:xfrm>
            <a:off x="2421467" y="1202267"/>
            <a:ext cx="965200" cy="646331"/>
          </a:xfrm>
          <a:prstGeom prst="rect">
            <a:avLst/>
          </a:prstGeom>
          <a:noFill/>
        </p:spPr>
        <p:txBody>
          <a:bodyPr wrap="square" rtlCol="0">
            <a:spAutoFit/>
          </a:bodyPr>
          <a:lstStyle/>
          <a:p>
            <a:r>
              <a:rPr lang="en-US" dirty="0" smtClean="0">
                <a:solidFill>
                  <a:srgbClr val="00FF99"/>
                </a:solidFill>
              </a:rPr>
              <a:t>Turtle Tracks</a:t>
            </a:r>
            <a:endParaRPr lang="en-US" dirty="0">
              <a:solidFill>
                <a:srgbClr val="00FF99"/>
              </a:solidFill>
            </a:endParaRPr>
          </a:p>
        </p:txBody>
      </p:sp>
      <p:sp>
        <p:nvSpPr>
          <p:cNvPr id="16" name="TextBox 15"/>
          <p:cNvSpPr txBox="1"/>
          <p:nvPr/>
        </p:nvSpPr>
        <p:spPr>
          <a:xfrm>
            <a:off x="1761066" y="1761069"/>
            <a:ext cx="863601" cy="646331"/>
          </a:xfrm>
          <a:prstGeom prst="rect">
            <a:avLst/>
          </a:prstGeom>
          <a:noFill/>
        </p:spPr>
        <p:txBody>
          <a:bodyPr wrap="square" rtlCol="0">
            <a:spAutoFit/>
          </a:bodyPr>
          <a:lstStyle/>
          <a:p>
            <a:r>
              <a:rPr lang="en-US" dirty="0" smtClean="0">
                <a:solidFill>
                  <a:srgbClr val="FFFF00"/>
                </a:solidFill>
              </a:rPr>
              <a:t>Deep Eddy</a:t>
            </a:r>
            <a:endParaRPr lang="en-US" dirty="0">
              <a:solidFill>
                <a:srgbClr val="FFFF00"/>
              </a:solidFill>
            </a:endParaRPr>
          </a:p>
        </p:txBody>
      </p:sp>
      <p:sp>
        <p:nvSpPr>
          <p:cNvPr id="17" name="TextBox 16"/>
          <p:cNvSpPr txBox="1"/>
          <p:nvPr/>
        </p:nvSpPr>
        <p:spPr>
          <a:xfrm>
            <a:off x="491066" y="2455332"/>
            <a:ext cx="1947334" cy="369332"/>
          </a:xfrm>
          <a:prstGeom prst="rect">
            <a:avLst/>
          </a:prstGeom>
          <a:noFill/>
        </p:spPr>
        <p:txBody>
          <a:bodyPr wrap="square" rtlCol="0">
            <a:spAutoFit/>
          </a:bodyPr>
          <a:lstStyle/>
          <a:p>
            <a:r>
              <a:rPr lang="en-US" dirty="0" err="1" smtClean="0">
                <a:solidFill>
                  <a:schemeClr val="bg1"/>
                </a:solidFill>
              </a:rPr>
              <a:t>Cabo</a:t>
            </a:r>
            <a:r>
              <a:rPr lang="en-US" dirty="0" smtClean="0">
                <a:solidFill>
                  <a:schemeClr val="bg1"/>
                </a:solidFill>
              </a:rPr>
              <a:t> Frio Eddy</a:t>
            </a:r>
            <a:endParaRPr lang="en-US" dirty="0">
              <a:solidFill>
                <a:schemeClr val="bg1"/>
              </a:solidFill>
            </a:endParaRPr>
          </a:p>
        </p:txBody>
      </p:sp>
      <p:sp>
        <p:nvSpPr>
          <p:cNvPr id="18" name="TextBox 17"/>
          <p:cNvSpPr txBox="1"/>
          <p:nvPr/>
        </p:nvSpPr>
        <p:spPr>
          <a:xfrm>
            <a:off x="6790266" y="2827866"/>
            <a:ext cx="1862668" cy="369332"/>
          </a:xfrm>
          <a:prstGeom prst="rect">
            <a:avLst/>
          </a:prstGeom>
          <a:noFill/>
        </p:spPr>
        <p:txBody>
          <a:bodyPr wrap="square" rtlCol="0">
            <a:spAutoFit/>
          </a:bodyPr>
          <a:lstStyle/>
          <a:p>
            <a:r>
              <a:rPr lang="en-US" dirty="0" smtClean="0"/>
              <a:t>Argo Validation</a:t>
            </a:r>
            <a:endParaRPr lang="en-US" dirty="0"/>
          </a:p>
        </p:txBody>
      </p:sp>
      <p:sp>
        <p:nvSpPr>
          <p:cNvPr id="19" name="TextBox 18"/>
          <p:cNvSpPr txBox="1"/>
          <p:nvPr/>
        </p:nvSpPr>
        <p:spPr>
          <a:xfrm>
            <a:off x="3589867" y="2827867"/>
            <a:ext cx="2921518" cy="369332"/>
          </a:xfrm>
          <a:prstGeom prst="rect">
            <a:avLst/>
          </a:prstGeom>
          <a:noFill/>
        </p:spPr>
        <p:txBody>
          <a:bodyPr wrap="none" rtlCol="0">
            <a:spAutoFit/>
          </a:bodyPr>
          <a:lstStyle/>
          <a:p>
            <a:r>
              <a:rPr lang="en-US" dirty="0" smtClean="0"/>
              <a:t>Full Track Temp Difference</a:t>
            </a:r>
            <a:endParaRPr lang="en-US" dirty="0"/>
          </a:p>
        </p:txBody>
      </p:sp>
      <p:sp>
        <p:nvSpPr>
          <p:cNvPr id="20" name="TextBox 19"/>
          <p:cNvSpPr txBox="1"/>
          <p:nvPr/>
        </p:nvSpPr>
        <p:spPr>
          <a:xfrm>
            <a:off x="220133" y="626534"/>
            <a:ext cx="1422400" cy="1200329"/>
          </a:xfrm>
          <a:prstGeom prst="rect">
            <a:avLst/>
          </a:prstGeom>
          <a:noFill/>
        </p:spPr>
        <p:txBody>
          <a:bodyPr wrap="square" rtlCol="0">
            <a:spAutoFit/>
          </a:bodyPr>
          <a:lstStyle/>
          <a:p>
            <a:r>
              <a:rPr lang="en-US" dirty="0" smtClean="0">
                <a:solidFill>
                  <a:srgbClr val="FFFFFF"/>
                </a:solidFill>
              </a:rPr>
              <a:t>Ascension Island to </a:t>
            </a:r>
            <a:r>
              <a:rPr lang="en-US" dirty="0" err="1" smtClean="0">
                <a:solidFill>
                  <a:srgbClr val="FFFFFF"/>
                </a:solidFill>
              </a:rPr>
              <a:t>Ubatuba</a:t>
            </a:r>
            <a:r>
              <a:rPr lang="en-US" dirty="0" smtClean="0">
                <a:solidFill>
                  <a:srgbClr val="FFFFFF"/>
                </a:solidFill>
              </a:rPr>
              <a:t>, Brazil</a:t>
            </a:r>
            <a:endParaRPr lang="en-US" dirty="0">
              <a:solidFill>
                <a:srgbClr val="FFFFFF"/>
              </a:solidFill>
            </a:endParaRPr>
          </a:p>
        </p:txBody>
      </p:sp>
      <p:grpSp>
        <p:nvGrpSpPr>
          <p:cNvPr id="21" name="Group 20"/>
          <p:cNvGrpSpPr/>
          <p:nvPr/>
        </p:nvGrpSpPr>
        <p:grpSpPr>
          <a:xfrm>
            <a:off x="0" y="6197600"/>
            <a:ext cx="9150350" cy="762000"/>
            <a:chOff x="0" y="6197600"/>
            <a:chExt cx="9150350" cy="762000"/>
          </a:xfrm>
        </p:grpSpPr>
        <p:pic>
          <p:nvPicPr>
            <p:cNvPr id="22" name="Picture 3" descr="banner_ioos_1024.jpg"/>
            <p:cNvPicPr>
              <a:picLocks noChangeAspect="1"/>
            </p:cNvPicPr>
            <p:nvPr/>
          </p:nvPicPr>
          <p:blipFill>
            <a:blip r:embed="rId9"/>
            <a:srcRect t="30029"/>
            <a:stretch>
              <a:fillRect/>
            </a:stretch>
          </p:blipFill>
          <p:spPr bwMode="auto">
            <a:xfrm>
              <a:off x="0" y="6197600"/>
              <a:ext cx="9150350" cy="762000"/>
            </a:xfrm>
            <a:prstGeom prst="rect">
              <a:avLst/>
            </a:prstGeom>
            <a:noFill/>
            <a:ln w="9525">
              <a:noFill/>
              <a:miter lim="800000"/>
              <a:headEnd/>
              <a:tailEnd/>
            </a:ln>
          </p:spPr>
        </p:pic>
        <p:pic>
          <p:nvPicPr>
            <p:cNvPr id="23" name="Picture 2" descr="IOOS_white.gif"/>
            <p:cNvPicPr>
              <a:picLocks noChangeAspect="1"/>
            </p:cNvPicPr>
            <p:nvPr/>
          </p:nvPicPr>
          <p:blipFill>
            <a:blip r:embed="rId10"/>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4974382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U29_Legs1&amp;2&amp;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237"/>
            <a:ext cx="9144000" cy="5732585"/>
          </a:xfrm>
          <a:prstGeom prst="rect">
            <a:avLst/>
          </a:prstGeom>
        </p:spPr>
      </p:pic>
      <p:sp>
        <p:nvSpPr>
          <p:cNvPr id="4" name="TextBox 3"/>
          <p:cNvSpPr txBox="1"/>
          <p:nvPr/>
        </p:nvSpPr>
        <p:spPr>
          <a:xfrm>
            <a:off x="0" y="0"/>
            <a:ext cx="9144000" cy="461665"/>
          </a:xfrm>
          <a:prstGeom prst="rect">
            <a:avLst/>
          </a:prstGeom>
          <a:noFill/>
        </p:spPr>
        <p:txBody>
          <a:bodyPr wrap="square" rtlCol="0">
            <a:spAutoFit/>
          </a:bodyPr>
          <a:lstStyle/>
          <a:p>
            <a:pPr algn="ctr"/>
            <a:r>
              <a:rPr lang="en-US" sz="2400" b="1" dirty="0" smtClean="0">
                <a:latin typeface="Calibri"/>
                <a:cs typeface="Calibri"/>
              </a:rPr>
              <a:t>Glider RU29: Launched at Cape Town 11 Jan 2013, flown &gt;10,000 km</a:t>
            </a:r>
            <a:endParaRPr lang="en-US" sz="2400" dirty="0">
              <a:latin typeface="Calibri"/>
              <a:cs typeface="Calibri"/>
            </a:endParaRPr>
          </a:p>
        </p:txBody>
      </p:sp>
      <p:pic>
        <p:nvPicPr>
          <p:cNvPr id="5" name="Picture 4" descr="P1100090-Mediu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8603" y="3887903"/>
            <a:ext cx="1317263" cy="988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G_0868-Mediu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31875" y="3128133"/>
            <a:ext cx="1496178" cy="11221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anner-home3.jpg"/>
          <p:cNvPicPr>
            <a:picLocks noChangeAspect="1"/>
          </p:cNvPicPr>
          <p:nvPr/>
        </p:nvPicPr>
        <p:blipFill rotWithShape="1">
          <a:blip r:embed="rId6" cstate="print">
            <a:extLst>
              <a:ext uri="{28A0092B-C50C-407E-A947-70E740481C1C}">
                <a14:useLocalDpi xmlns:a14="http://schemas.microsoft.com/office/drawing/2010/main"/>
              </a:ext>
            </a:extLst>
          </a:blip>
          <a:srcRect r="-5"/>
          <a:stretch/>
        </p:blipFill>
        <p:spPr>
          <a:xfrm>
            <a:off x="0" y="3364959"/>
            <a:ext cx="1243888" cy="15889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41080" y="2239308"/>
            <a:ext cx="1269841" cy="70008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47229" y="643179"/>
            <a:ext cx="1536233" cy="846955"/>
          </a:xfrm>
          <a:prstGeom prst="rect">
            <a:avLst/>
          </a:prstGeom>
        </p:spPr>
      </p:pic>
      <p:pic>
        <p:nvPicPr>
          <p:cNvPr id="13" name="Picture 12" descr="Unknown.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5845" y="959121"/>
            <a:ext cx="923061" cy="863380"/>
          </a:xfrm>
          <a:prstGeom prst="rect">
            <a:avLst/>
          </a:prstGeom>
        </p:spPr>
      </p:pic>
      <p:pic>
        <p:nvPicPr>
          <p:cNvPr id="14" name="Picture 13" descr="Screen Shot 2014-02-16 at 4.35.41 P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54652" y="5408051"/>
            <a:ext cx="1349921" cy="791179"/>
          </a:xfrm>
          <a:prstGeom prst="rect">
            <a:avLst/>
          </a:prstGeom>
        </p:spPr>
      </p:pic>
      <p:pic>
        <p:nvPicPr>
          <p:cNvPr id="15" name="Picture 14" descr="ONR.g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5679870"/>
            <a:ext cx="1234403" cy="554537"/>
          </a:xfrm>
          <a:prstGeom prst="rect">
            <a:avLst/>
          </a:prstGeom>
        </p:spPr>
      </p:pic>
      <p:pic>
        <p:nvPicPr>
          <p:cNvPr id="16" name="Picture 16"/>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0" y="4936066"/>
            <a:ext cx="719667" cy="719667"/>
          </a:xfrm>
          <a:prstGeom prst="rect">
            <a:avLst/>
          </a:prstGeom>
          <a:noFill/>
          <a:ln>
            <a:noFill/>
          </a:ln>
          <a:effectLst>
            <a:outerShdw blurRad="127000" dist="76199" dir="5400000" algn="ctr" rotWithShape="0">
              <a:srgbClr val="0E1417">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6" descr="DSCN1278.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608666"/>
            <a:ext cx="2032000" cy="1524000"/>
          </a:xfrm>
          <a:prstGeom prst="rect">
            <a:avLst/>
          </a:prstGeom>
        </p:spPr>
      </p:pic>
      <p:grpSp>
        <p:nvGrpSpPr>
          <p:cNvPr id="18" name="Group 17"/>
          <p:cNvGrpSpPr/>
          <p:nvPr/>
        </p:nvGrpSpPr>
        <p:grpSpPr>
          <a:xfrm>
            <a:off x="0" y="6197600"/>
            <a:ext cx="9150350" cy="762000"/>
            <a:chOff x="0" y="6197600"/>
            <a:chExt cx="9150350" cy="762000"/>
          </a:xfrm>
        </p:grpSpPr>
        <p:pic>
          <p:nvPicPr>
            <p:cNvPr id="19" name="Picture 3" descr="banner_ioos_1024.jpg"/>
            <p:cNvPicPr>
              <a:picLocks noChangeAspect="1"/>
            </p:cNvPicPr>
            <p:nvPr/>
          </p:nvPicPr>
          <p:blipFill>
            <a:blip r:embed="rId14"/>
            <a:srcRect t="30029"/>
            <a:stretch>
              <a:fillRect/>
            </a:stretch>
          </p:blipFill>
          <p:spPr bwMode="auto">
            <a:xfrm>
              <a:off x="0" y="6197600"/>
              <a:ext cx="9150350" cy="762000"/>
            </a:xfrm>
            <a:prstGeom prst="rect">
              <a:avLst/>
            </a:prstGeom>
            <a:noFill/>
            <a:ln w="9525">
              <a:noFill/>
              <a:miter lim="800000"/>
              <a:headEnd/>
              <a:tailEnd/>
            </a:ln>
          </p:spPr>
        </p:pic>
        <p:pic>
          <p:nvPicPr>
            <p:cNvPr id="20" name="Picture 2" descr="IOOS_white.gif"/>
            <p:cNvPicPr>
              <a:picLocks noChangeAspect="1"/>
            </p:cNvPicPr>
            <p:nvPr/>
          </p:nvPicPr>
          <p:blipFill>
            <a:blip r:embed="rId15"/>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4924397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90600"/>
            <a:ext cx="4038600" cy="2171700"/>
          </a:xfrm>
          <a:prstGeom prst="rect">
            <a:avLst/>
          </a:prstGeom>
          <a:noFill/>
          <a:ln>
            <a:noFill/>
          </a:ln>
          <a:effectLst>
            <a:outerShdw blurRad="127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1"/>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990600"/>
            <a:ext cx="4038600" cy="2171700"/>
          </a:xfrm>
          <a:prstGeom prst="rect">
            <a:avLst/>
          </a:prstGeom>
          <a:noFill/>
          <a:ln>
            <a:noFill/>
          </a:ln>
          <a:effectLst>
            <a:outerShdw blurRad="127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5" descr="l_3385_150e6f59e87c3a99d7d1b94a1fb46e7b.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7438"/>
            <a:ext cx="4267200" cy="2129060"/>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76400" y="16205200"/>
            <a:ext cx="21894800" cy="292100"/>
          </a:xfrm>
          <a:prstGeom prst="rect">
            <a:avLst/>
          </a:prstGeom>
          <a:noFill/>
          <a:ln>
            <a:noFill/>
          </a:ln>
          <a:effectLst>
            <a:outerShdw blurRad="127000" dist="63499" dir="3060009"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a:solidFill>
                  <a:schemeClr val="tx1"/>
                </a:solidFill>
                <a:miter lim="800000"/>
                <a:headEnd/>
                <a:tailEnd/>
              </a14:hiddenLine>
            </a:ext>
          </a:extLst>
        </p:spPr>
      </p:pic>
      <p:pic>
        <p:nvPicPr>
          <p:cNvPr id="9" name="Picture 8" descr="world-water-map1.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53000" y="3566160"/>
            <a:ext cx="3505200" cy="2103120"/>
          </a:xfrm>
          <a:prstGeom prst="rect">
            <a:avLst/>
          </a:prstGeom>
        </p:spPr>
      </p:pic>
      <p:sp>
        <p:nvSpPr>
          <p:cNvPr id="2" name="TextBox 1"/>
          <p:cNvSpPr txBox="1"/>
          <p:nvPr/>
        </p:nvSpPr>
        <p:spPr>
          <a:xfrm>
            <a:off x="12700" y="0"/>
            <a:ext cx="9131300" cy="523220"/>
          </a:xfrm>
          <a:prstGeom prst="rect">
            <a:avLst/>
          </a:prstGeom>
          <a:noFill/>
        </p:spPr>
        <p:txBody>
          <a:bodyPr wrap="square" rtlCol="0">
            <a:spAutoFit/>
          </a:bodyPr>
          <a:lstStyle/>
          <a:p>
            <a:pPr algn="ctr"/>
            <a:r>
              <a:rPr lang="en-US" sz="2800" b="1" dirty="0" smtClean="0"/>
              <a:t>The 2050 Grand Challenge for our Students</a:t>
            </a:r>
          </a:p>
        </p:txBody>
      </p:sp>
      <p:sp>
        <p:nvSpPr>
          <p:cNvPr id="3" name="TextBox 2"/>
          <p:cNvSpPr txBox="1"/>
          <p:nvPr/>
        </p:nvSpPr>
        <p:spPr>
          <a:xfrm>
            <a:off x="1143000" y="3200400"/>
            <a:ext cx="1723849" cy="369332"/>
          </a:xfrm>
          <a:prstGeom prst="rect">
            <a:avLst/>
          </a:prstGeom>
          <a:noFill/>
        </p:spPr>
        <p:txBody>
          <a:bodyPr wrap="none" rtlCol="0">
            <a:spAutoFit/>
          </a:bodyPr>
          <a:lstStyle/>
          <a:p>
            <a:r>
              <a:rPr lang="en-US" dirty="0" smtClean="0"/>
              <a:t>Transform This</a:t>
            </a:r>
            <a:endParaRPr lang="en-US" dirty="0"/>
          </a:p>
        </p:txBody>
      </p:sp>
      <p:sp>
        <p:nvSpPr>
          <p:cNvPr id="10" name="TextBox 9"/>
          <p:cNvSpPr txBox="1"/>
          <p:nvPr/>
        </p:nvSpPr>
        <p:spPr>
          <a:xfrm>
            <a:off x="6249471" y="3200400"/>
            <a:ext cx="1065729" cy="369332"/>
          </a:xfrm>
          <a:prstGeom prst="rect">
            <a:avLst/>
          </a:prstGeom>
          <a:noFill/>
        </p:spPr>
        <p:txBody>
          <a:bodyPr wrap="none" rtlCol="0">
            <a:spAutoFit/>
          </a:bodyPr>
          <a:lstStyle/>
          <a:p>
            <a:r>
              <a:rPr lang="en-US" dirty="0" smtClean="0"/>
              <a:t>Into This</a:t>
            </a:r>
            <a:endParaRPr lang="en-US" dirty="0"/>
          </a:p>
        </p:txBody>
      </p:sp>
      <p:sp>
        <p:nvSpPr>
          <p:cNvPr id="11" name="TextBox 10"/>
          <p:cNvSpPr txBox="1"/>
          <p:nvPr/>
        </p:nvSpPr>
        <p:spPr>
          <a:xfrm>
            <a:off x="304800" y="5867400"/>
            <a:ext cx="4290508" cy="369332"/>
          </a:xfrm>
          <a:prstGeom prst="rect">
            <a:avLst/>
          </a:prstGeom>
          <a:noFill/>
        </p:spPr>
        <p:txBody>
          <a:bodyPr wrap="none" rtlCol="0">
            <a:spAutoFit/>
          </a:bodyPr>
          <a:lstStyle/>
          <a:p>
            <a:r>
              <a:rPr lang="en-US" dirty="0" smtClean="0"/>
              <a:t>When the Human Population is Growing</a:t>
            </a:r>
            <a:endParaRPr lang="en-US" dirty="0"/>
          </a:p>
        </p:txBody>
      </p:sp>
      <p:sp>
        <p:nvSpPr>
          <p:cNvPr id="12" name="TextBox 11"/>
          <p:cNvSpPr txBox="1"/>
          <p:nvPr/>
        </p:nvSpPr>
        <p:spPr>
          <a:xfrm>
            <a:off x="5181600" y="5867400"/>
            <a:ext cx="2892301" cy="369332"/>
          </a:xfrm>
          <a:prstGeom prst="rect">
            <a:avLst/>
          </a:prstGeom>
          <a:noFill/>
        </p:spPr>
        <p:txBody>
          <a:bodyPr wrap="none" rtlCol="0">
            <a:spAutoFit/>
          </a:bodyPr>
          <a:lstStyle/>
          <a:p>
            <a:r>
              <a:rPr lang="en-US" dirty="0" smtClean="0"/>
              <a:t>And the Earth is Changing</a:t>
            </a:r>
            <a:endParaRPr lang="en-US" dirty="0"/>
          </a:p>
        </p:txBody>
      </p:sp>
      <p:sp>
        <p:nvSpPr>
          <p:cNvPr id="7" name="TextBox 6"/>
          <p:cNvSpPr txBox="1"/>
          <p:nvPr/>
        </p:nvSpPr>
        <p:spPr>
          <a:xfrm>
            <a:off x="1524000" y="5410200"/>
            <a:ext cx="3177450" cy="369332"/>
          </a:xfrm>
          <a:prstGeom prst="rect">
            <a:avLst/>
          </a:prstGeom>
          <a:solidFill>
            <a:schemeClr val="accent5"/>
          </a:solidFill>
        </p:spPr>
        <p:txBody>
          <a:bodyPr wrap="none" rtlCol="0">
            <a:spAutoFit/>
          </a:bodyPr>
          <a:lstStyle/>
          <a:p>
            <a:r>
              <a:rPr lang="en-US" i="1" dirty="0" smtClean="0"/>
              <a:t>Projected Population Growth</a:t>
            </a:r>
            <a:endParaRPr lang="en-US" i="1" dirty="0"/>
          </a:p>
        </p:txBody>
      </p:sp>
      <p:sp>
        <p:nvSpPr>
          <p:cNvPr id="15" name="TextBox 14"/>
          <p:cNvSpPr txBox="1"/>
          <p:nvPr/>
        </p:nvSpPr>
        <p:spPr>
          <a:xfrm>
            <a:off x="12700" y="621268"/>
            <a:ext cx="9131300" cy="369332"/>
          </a:xfrm>
          <a:prstGeom prst="rect">
            <a:avLst/>
          </a:prstGeom>
          <a:noFill/>
        </p:spPr>
        <p:txBody>
          <a:bodyPr wrap="square" rtlCol="0">
            <a:spAutoFit/>
          </a:bodyPr>
          <a:lstStyle/>
          <a:p>
            <a:pPr algn="ctr"/>
            <a:r>
              <a:rPr lang="en-US" dirty="0" smtClean="0"/>
              <a:t>During the Professional Lifetimes of Today’s Undergraduates,</a:t>
            </a:r>
            <a:endParaRPr lang="en-US" dirty="0"/>
          </a:p>
        </p:txBody>
      </p:sp>
      <p:sp>
        <p:nvSpPr>
          <p:cNvPr id="16" name="TextBox 15"/>
          <p:cNvSpPr txBox="1"/>
          <p:nvPr/>
        </p:nvSpPr>
        <p:spPr>
          <a:xfrm>
            <a:off x="6140554" y="5381625"/>
            <a:ext cx="2774846" cy="369332"/>
          </a:xfrm>
          <a:prstGeom prst="rect">
            <a:avLst/>
          </a:prstGeom>
          <a:solidFill>
            <a:schemeClr val="accent5"/>
          </a:solidFill>
        </p:spPr>
        <p:txBody>
          <a:bodyPr wrap="none" rtlCol="0">
            <a:spAutoFit/>
          </a:bodyPr>
          <a:lstStyle/>
          <a:p>
            <a:r>
              <a:rPr lang="en-US" i="1" dirty="0" smtClean="0"/>
              <a:t>Projected Water Scarcity</a:t>
            </a:r>
            <a:endParaRPr lang="en-US" i="1" dirty="0"/>
          </a:p>
        </p:txBody>
      </p:sp>
      <p:sp>
        <p:nvSpPr>
          <p:cNvPr id="17" name="TextBox 16"/>
          <p:cNvSpPr txBox="1"/>
          <p:nvPr/>
        </p:nvSpPr>
        <p:spPr>
          <a:xfrm>
            <a:off x="2133600" y="2743200"/>
            <a:ext cx="2112330" cy="369332"/>
          </a:xfrm>
          <a:prstGeom prst="rect">
            <a:avLst/>
          </a:prstGeom>
          <a:noFill/>
        </p:spPr>
        <p:txBody>
          <a:bodyPr wrap="none" rtlCol="0">
            <a:spAutoFit/>
          </a:bodyPr>
          <a:lstStyle/>
          <a:p>
            <a:r>
              <a:rPr lang="en-US" i="1" dirty="0" smtClean="0">
                <a:solidFill>
                  <a:srgbClr val="FFFF00"/>
                </a:solidFill>
              </a:rPr>
              <a:t>The Earth at Night</a:t>
            </a:r>
            <a:endParaRPr lang="en-US" i="1" dirty="0">
              <a:solidFill>
                <a:srgbClr val="FFFF00"/>
              </a:solidFill>
            </a:endParaRPr>
          </a:p>
        </p:txBody>
      </p:sp>
      <p:sp>
        <p:nvSpPr>
          <p:cNvPr id="18" name="TextBox 17"/>
          <p:cNvSpPr txBox="1"/>
          <p:nvPr/>
        </p:nvSpPr>
        <p:spPr>
          <a:xfrm>
            <a:off x="6777816" y="2743200"/>
            <a:ext cx="2061384" cy="369332"/>
          </a:xfrm>
          <a:prstGeom prst="rect">
            <a:avLst/>
          </a:prstGeom>
          <a:noFill/>
        </p:spPr>
        <p:txBody>
          <a:bodyPr wrap="none" rtlCol="0">
            <a:spAutoFit/>
          </a:bodyPr>
          <a:lstStyle/>
          <a:p>
            <a:r>
              <a:rPr lang="en-US" i="1" dirty="0" smtClean="0">
                <a:solidFill>
                  <a:srgbClr val="FFFF00"/>
                </a:solidFill>
              </a:rPr>
              <a:t>Global Population</a:t>
            </a:r>
            <a:endParaRPr lang="en-US" i="1" dirty="0">
              <a:solidFill>
                <a:srgbClr val="FFFF00"/>
              </a:solidFill>
            </a:endParaRPr>
          </a:p>
        </p:txBody>
      </p:sp>
      <p:grpSp>
        <p:nvGrpSpPr>
          <p:cNvPr id="19" name="Group 18"/>
          <p:cNvGrpSpPr/>
          <p:nvPr/>
        </p:nvGrpSpPr>
        <p:grpSpPr>
          <a:xfrm>
            <a:off x="0" y="6197600"/>
            <a:ext cx="9150350" cy="762000"/>
            <a:chOff x="0" y="6197600"/>
            <a:chExt cx="9150350" cy="762000"/>
          </a:xfrm>
        </p:grpSpPr>
        <p:pic>
          <p:nvPicPr>
            <p:cNvPr id="20"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21"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9954729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nOceanChalle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5117"/>
            <a:ext cx="8297333" cy="5322514"/>
          </a:xfrm>
          <a:prstGeom prst="rect">
            <a:avLst/>
          </a:prstGeom>
        </p:spPr>
      </p:pic>
      <p:sp>
        <p:nvSpPr>
          <p:cNvPr id="5" name="TextBox 4"/>
          <p:cNvSpPr txBox="1"/>
          <p:nvPr/>
        </p:nvSpPr>
        <p:spPr>
          <a:xfrm>
            <a:off x="7382934" y="982133"/>
            <a:ext cx="1761066" cy="3970318"/>
          </a:xfrm>
          <a:prstGeom prst="rect">
            <a:avLst/>
          </a:prstGeom>
          <a:solidFill>
            <a:schemeClr val="tx1"/>
          </a:solidFill>
        </p:spPr>
        <p:txBody>
          <a:bodyPr wrap="square" rtlCol="0">
            <a:spAutoFit/>
          </a:bodyPr>
          <a:lstStyle/>
          <a:p>
            <a:pPr algn="ctr"/>
            <a:endParaRPr lang="en-US" sz="2800" b="1" dirty="0" smtClean="0">
              <a:solidFill>
                <a:schemeClr val="bg1"/>
              </a:solidFill>
            </a:endParaRPr>
          </a:p>
          <a:p>
            <a:pPr algn="ctr"/>
            <a:r>
              <a:rPr lang="en-US" sz="2800" b="1" dirty="0" smtClean="0">
                <a:solidFill>
                  <a:schemeClr val="bg1"/>
                </a:solidFill>
              </a:rPr>
              <a:t>Potential Indian Ocean Glider Tracks</a:t>
            </a:r>
          </a:p>
          <a:p>
            <a:pPr algn="ctr"/>
            <a:endParaRPr lang="en-US" sz="2800" b="1" dirty="0">
              <a:solidFill>
                <a:schemeClr val="bg1"/>
              </a:solidFill>
            </a:endParaRPr>
          </a:p>
          <a:p>
            <a:pPr algn="ctr"/>
            <a:endParaRPr lang="en-US" sz="2800" b="1" dirty="0" smtClean="0">
              <a:solidFill>
                <a:schemeClr val="bg1"/>
              </a:solidFill>
            </a:endParaRPr>
          </a:p>
          <a:p>
            <a:pPr algn="ctr"/>
            <a:endParaRPr lang="en-US" sz="2800" b="1" dirty="0">
              <a:solidFill>
                <a:schemeClr val="bg1"/>
              </a:solidFill>
            </a:endParaRPr>
          </a:p>
        </p:txBody>
      </p:sp>
      <p:pic>
        <p:nvPicPr>
          <p:cNvPr id="6" name="Picture 5" descr="Screen Shot 2014-05-30 at 5.56.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83657"/>
          </a:xfrm>
          <a:prstGeom prst="rect">
            <a:avLst/>
          </a:prstGeom>
        </p:spPr>
      </p:pic>
      <p:pic>
        <p:nvPicPr>
          <p:cNvPr id="7" name="Picture 6"/>
          <p:cNvPicPr>
            <a:picLocks noChangeAspect="1"/>
          </p:cNvPicPr>
          <p:nvPr/>
        </p:nvPicPr>
        <p:blipFill>
          <a:blip r:embed="rId5"/>
          <a:stretch>
            <a:fillRect/>
          </a:stretch>
        </p:blipFill>
        <p:spPr>
          <a:xfrm>
            <a:off x="6944964" y="4944534"/>
            <a:ext cx="2199035" cy="1134534"/>
          </a:xfrm>
          <a:prstGeom prst="rect">
            <a:avLst/>
          </a:prstGeom>
        </p:spPr>
      </p:pic>
      <p:grpSp>
        <p:nvGrpSpPr>
          <p:cNvPr id="8" name="Group 7"/>
          <p:cNvGrpSpPr/>
          <p:nvPr/>
        </p:nvGrpSpPr>
        <p:grpSpPr>
          <a:xfrm>
            <a:off x="0" y="6197600"/>
            <a:ext cx="9150350" cy="762000"/>
            <a:chOff x="0" y="6197600"/>
            <a:chExt cx="9150350" cy="762000"/>
          </a:xfrm>
        </p:grpSpPr>
        <p:pic>
          <p:nvPicPr>
            <p:cNvPr id="9" name="Picture 3" descr="banner_ioos_1024.jpg"/>
            <p:cNvPicPr>
              <a:picLocks noChangeAspect="1"/>
            </p:cNvPicPr>
            <p:nvPr/>
          </p:nvPicPr>
          <p:blipFill>
            <a:blip r:embed="rId6"/>
            <a:srcRect t="30029"/>
            <a:stretch>
              <a:fillRect/>
            </a:stretch>
          </p:blipFill>
          <p:spPr bwMode="auto">
            <a:xfrm>
              <a:off x="0" y="6197600"/>
              <a:ext cx="9150350" cy="762000"/>
            </a:xfrm>
            <a:prstGeom prst="rect">
              <a:avLst/>
            </a:prstGeom>
            <a:noFill/>
            <a:ln w="9525">
              <a:noFill/>
              <a:miter lim="800000"/>
              <a:headEnd/>
              <a:tailEnd/>
            </a:ln>
          </p:spPr>
        </p:pic>
        <p:pic>
          <p:nvPicPr>
            <p:cNvPr id="10" name="Picture 2" descr="IOOS_white.gif"/>
            <p:cNvPicPr>
              <a:picLocks noChangeAspect="1"/>
            </p:cNvPicPr>
            <p:nvPr/>
          </p:nvPicPr>
          <p:blipFill>
            <a:blip r:embed="rId7"/>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41142173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2678753" y="-504718"/>
            <a:ext cx="3888096" cy="9550399"/>
          </a:xfrm>
          <a:prstGeom prst="rect">
            <a:avLst/>
          </a:prstGeom>
        </p:spPr>
      </p:pic>
      <p:pic>
        <p:nvPicPr>
          <p:cNvPr id="5" name="Picture 4" descr="logo - KNRV500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0634" y="1452034"/>
            <a:ext cx="2044700" cy="1041400"/>
          </a:xfrm>
          <a:prstGeom prst="rect">
            <a:avLst/>
          </a:prstGeom>
        </p:spPr>
      </p:pic>
      <p:pic>
        <p:nvPicPr>
          <p:cNvPr id="6" name="Picture 5" descr="visual_img0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1586204"/>
          </a:xfrm>
          <a:prstGeom prst="rect">
            <a:avLst/>
          </a:prstGeom>
        </p:spPr>
      </p:pic>
      <p:sp>
        <p:nvSpPr>
          <p:cNvPr id="7" name="TextBox 7"/>
          <p:cNvSpPr txBox="1">
            <a:spLocks noChangeArrowheads="1"/>
          </p:cNvSpPr>
          <p:nvPr/>
        </p:nvSpPr>
        <p:spPr bwMode="auto">
          <a:xfrm>
            <a:off x="2607732" y="1676398"/>
            <a:ext cx="6536268"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400" dirty="0" smtClean="0">
                <a:solidFill>
                  <a:schemeClr val="tx1"/>
                </a:solidFill>
                <a:latin typeface="Arial" charset="0"/>
                <a:ea typeface="ＭＳ Ｐゴシック" charset="0"/>
                <a:cs typeface="ＭＳ Ｐゴシック" charset="0"/>
              </a:rPr>
              <a:t>Global KNRV5000 Mission</a:t>
            </a:r>
            <a:endParaRPr lang="en-US" sz="3400" dirty="0">
              <a:solidFill>
                <a:schemeClr val="tx1"/>
              </a:solidFill>
              <a:latin typeface="Arial" charset="0"/>
              <a:ea typeface="ＭＳ Ｐゴシック" charset="0"/>
              <a:cs typeface="ＭＳ Ｐゴシック" charset="0"/>
            </a:endParaRPr>
          </a:p>
        </p:txBody>
      </p:sp>
      <p:pic>
        <p:nvPicPr>
          <p:cNvPr id="8" name="Picture 7" descr="Screen Shot 2014-02-25 at 6.28.52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07145" y="2346105"/>
            <a:ext cx="3136855" cy="1531628"/>
          </a:xfrm>
          <a:prstGeom prst="rect">
            <a:avLst/>
          </a:prstGeom>
        </p:spPr>
      </p:pic>
      <p:grpSp>
        <p:nvGrpSpPr>
          <p:cNvPr id="9" name="Group 8"/>
          <p:cNvGrpSpPr/>
          <p:nvPr/>
        </p:nvGrpSpPr>
        <p:grpSpPr>
          <a:xfrm>
            <a:off x="0" y="6197600"/>
            <a:ext cx="9150350" cy="762000"/>
            <a:chOff x="0" y="6197600"/>
            <a:chExt cx="9150350" cy="762000"/>
          </a:xfrm>
        </p:grpSpPr>
        <p:pic>
          <p:nvPicPr>
            <p:cNvPr id="10" name="Picture 3" descr="banner_ioos_1024.jpg"/>
            <p:cNvPicPr>
              <a:picLocks noChangeAspect="1"/>
            </p:cNvPicPr>
            <p:nvPr/>
          </p:nvPicPr>
          <p:blipFill>
            <a:blip r:embed="rId7"/>
            <a:srcRect t="30029"/>
            <a:stretch>
              <a:fillRect/>
            </a:stretch>
          </p:blipFill>
          <p:spPr bwMode="auto">
            <a:xfrm>
              <a:off x="0" y="6197600"/>
              <a:ext cx="9150350" cy="762000"/>
            </a:xfrm>
            <a:prstGeom prst="rect">
              <a:avLst/>
            </a:prstGeom>
            <a:noFill/>
            <a:ln w="9525">
              <a:noFill/>
              <a:miter lim="800000"/>
              <a:headEnd/>
              <a:tailEnd/>
            </a:ln>
          </p:spPr>
        </p:pic>
        <p:pic>
          <p:nvPicPr>
            <p:cNvPr id="11" name="Picture 2" descr="IOOS_white.gif"/>
            <p:cNvPicPr>
              <a:picLocks noChangeAspect="1"/>
            </p:cNvPicPr>
            <p:nvPr/>
          </p:nvPicPr>
          <p:blipFill>
            <a:blip r:embed="rId8"/>
            <a:srcRect/>
            <a:stretch>
              <a:fillRect/>
            </a:stretch>
          </p:blipFill>
          <p:spPr bwMode="auto">
            <a:xfrm>
              <a:off x="7332663" y="6244174"/>
              <a:ext cx="1676400" cy="654050"/>
            </a:xfrm>
            <a:prstGeom prst="rect">
              <a:avLst/>
            </a:prstGeom>
            <a:noFill/>
            <a:ln w="9525">
              <a:noFill/>
              <a:miter lim="800000"/>
              <a:headEnd/>
              <a:tailEnd/>
            </a:ln>
          </p:spPr>
        </p:pic>
      </p:grpSp>
      <p:pic>
        <p:nvPicPr>
          <p:cNvPr id="12" name="Picture 11" descr="logo.gi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23467" y="6190936"/>
            <a:ext cx="1202267" cy="667064"/>
          </a:xfrm>
          <a:prstGeom prst="rect">
            <a:avLst/>
          </a:prstGeom>
        </p:spPr>
      </p:pic>
    </p:spTree>
    <p:extLst>
      <p:ext uri="{BB962C8B-B14F-4D97-AF65-F5344CB8AC3E}">
        <p14:creationId xmlns:p14="http://schemas.microsoft.com/office/powerpoint/2010/main" val="29709063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 y="457200"/>
            <a:ext cx="9147901" cy="5024968"/>
            <a:chOff x="758099" y="2074333"/>
            <a:chExt cx="7818752" cy="409363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8099" y="2142067"/>
              <a:ext cx="3924183" cy="3996266"/>
            </a:xfrm>
            <a:prstGeom prst="rect">
              <a:avLst/>
            </a:prstGeom>
            <a:ln>
              <a:no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5132" y="2074333"/>
              <a:ext cx="3911719" cy="4093635"/>
            </a:xfrm>
            <a:prstGeom prst="rect">
              <a:avLst/>
            </a:prstGeom>
            <a:ln>
              <a:noFill/>
            </a:ln>
          </p:spPr>
        </p:pic>
      </p:grpSp>
      <p:sp>
        <p:nvSpPr>
          <p:cNvPr id="25602" name="TextBox 7"/>
          <p:cNvSpPr txBox="1">
            <a:spLocks noChangeArrowheads="1"/>
          </p:cNvSpPr>
          <p:nvPr/>
        </p:nvSpPr>
        <p:spPr bwMode="auto">
          <a:xfrm>
            <a:off x="0" y="0"/>
            <a:ext cx="7772400" cy="58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400" dirty="0" smtClean="0">
                <a:solidFill>
                  <a:schemeClr val="tx1"/>
                </a:solidFill>
                <a:latin typeface="Arial" charset="0"/>
                <a:ea typeface="ＭＳ Ｐゴシック" charset="0"/>
                <a:cs typeface="ＭＳ Ｐゴシック" charset="0"/>
              </a:rPr>
              <a:t>Challenger Glider Mission</a:t>
            </a:r>
            <a:endParaRPr lang="en-US" sz="3400" dirty="0">
              <a:solidFill>
                <a:schemeClr val="tx1"/>
              </a:solidFill>
              <a:latin typeface="Arial" charset="0"/>
              <a:ea typeface="ＭＳ Ｐゴシック" charset="0"/>
              <a:cs typeface="ＭＳ Ｐゴシック" charset="0"/>
            </a:endParaRPr>
          </a:p>
        </p:txBody>
      </p:sp>
      <p:pic>
        <p:nvPicPr>
          <p:cNvPr id="25603"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70701" y="-28576"/>
            <a:ext cx="2273299" cy="17049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86600" y="0"/>
            <a:ext cx="1778000" cy="618918"/>
          </a:xfrm>
          <a:prstGeom prst="rect">
            <a:avLst/>
          </a:prstGeom>
          <a:noFill/>
        </p:spPr>
        <p:txBody>
          <a:bodyPr wrap="square" lIns="64291" tIns="32146" rIns="64291" bIns="32146">
            <a:spAutoFit/>
          </a:bodyPr>
          <a:lstStyle/>
          <a:p>
            <a:pPr>
              <a:defRPr/>
            </a:pPr>
            <a:r>
              <a:rPr lang="en-US" b="1" dirty="0">
                <a:solidFill>
                  <a:schemeClr val="bg1"/>
                </a:solidFill>
                <a:latin typeface="+mn-lt"/>
              </a:rPr>
              <a:t>1</a:t>
            </a:r>
            <a:r>
              <a:rPr lang="en-US" b="1" dirty="0" smtClean="0">
                <a:solidFill>
                  <a:schemeClr val="bg1"/>
                </a:solidFill>
                <a:latin typeface="+mn-lt"/>
              </a:rPr>
              <a:t>6 </a:t>
            </a:r>
            <a:r>
              <a:rPr lang="en-US" b="1" dirty="0">
                <a:solidFill>
                  <a:schemeClr val="bg1"/>
                </a:solidFill>
                <a:latin typeface="+mn-lt"/>
              </a:rPr>
              <a:t>Global-Class Gliders</a:t>
            </a:r>
          </a:p>
        </p:txBody>
      </p:sp>
      <p:sp>
        <p:nvSpPr>
          <p:cNvPr id="2" name="TextBox 1"/>
          <p:cNvSpPr txBox="1"/>
          <p:nvPr/>
        </p:nvSpPr>
        <p:spPr>
          <a:xfrm>
            <a:off x="0" y="5334000"/>
            <a:ext cx="2209800" cy="923330"/>
          </a:xfrm>
          <a:prstGeom prst="rect">
            <a:avLst/>
          </a:prstGeom>
          <a:noFill/>
        </p:spPr>
        <p:txBody>
          <a:bodyPr wrap="square" rtlCol="0">
            <a:spAutoFit/>
          </a:bodyPr>
          <a:lstStyle/>
          <a:p>
            <a:r>
              <a:rPr lang="en-US" dirty="0" smtClean="0"/>
              <a:t>Challenger Society</a:t>
            </a:r>
          </a:p>
          <a:p>
            <a:r>
              <a:rPr lang="en-US" dirty="0" smtClean="0"/>
              <a:t>POGO</a:t>
            </a:r>
          </a:p>
          <a:p>
            <a:r>
              <a:rPr lang="en-US" dirty="0" smtClean="0"/>
              <a:t>U.S. IOOS</a:t>
            </a:r>
            <a:endParaRPr lang="en-US" dirty="0"/>
          </a:p>
        </p:txBody>
      </p:sp>
      <p:sp>
        <p:nvSpPr>
          <p:cNvPr id="13" name="TextBox 12"/>
          <p:cNvSpPr txBox="1"/>
          <p:nvPr/>
        </p:nvSpPr>
        <p:spPr>
          <a:xfrm>
            <a:off x="3276600" y="5401270"/>
            <a:ext cx="1219200" cy="923330"/>
          </a:xfrm>
          <a:prstGeom prst="rect">
            <a:avLst/>
          </a:prstGeom>
          <a:noFill/>
        </p:spPr>
        <p:txBody>
          <a:bodyPr wrap="square" rtlCol="0">
            <a:spAutoFit/>
          </a:bodyPr>
          <a:lstStyle/>
          <a:p>
            <a:r>
              <a:rPr lang="en-US" dirty="0" smtClean="0"/>
              <a:t>Teledyne</a:t>
            </a:r>
          </a:p>
          <a:p>
            <a:r>
              <a:rPr lang="en-US" dirty="0" smtClean="0"/>
              <a:t>Rutgers</a:t>
            </a:r>
          </a:p>
          <a:p>
            <a:r>
              <a:rPr lang="en-US" dirty="0" err="1" smtClean="0"/>
              <a:t>Vetlesen</a:t>
            </a:r>
            <a:endParaRPr lang="en-US" dirty="0" smtClean="0"/>
          </a:p>
        </p:txBody>
      </p:sp>
      <p:sp>
        <p:nvSpPr>
          <p:cNvPr id="14" name="TextBox 13"/>
          <p:cNvSpPr txBox="1"/>
          <p:nvPr/>
        </p:nvSpPr>
        <p:spPr>
          <a:xfrm>
            <a:off x="4648200" y="5378450"/>
            <a:ext cx="1219200" cy="923330"/>
          </a:xfrm>
          <a:prstGeom prst="rect">
            <a:avLst/>
          </a:prstGeom>
          <a:noFill/>
        </p:spPr>
        <p:txBody>
          <a:bodyPr wrap="square" rtlCol="0">
            <a:spAutoFit/>
          </a:bodyPr>
          <a:lstStyle/>
          <a:p>
            <a:r>
              <a:rPr lang="en-US" dirty="0" smtClean="0"/>
              <a:t>PLOCAN</a:t>
            </a:r>
          </a:p>
          <a:p>
            <a:r>
              <a:rPr lang="en-US" dirty="0" smtClean="0"/>
              <a:t>ANFOG</a:t>
            </a:r>
          </a:p>
          <a:p>
            <a:r>
              <a:rPr lang="en-US" dirty="0" smtClean="0"/>
              <a:t>KIOST</a:t>
            </a:r>
          </a:p>
        </p:txBody>
      </p:sp>
      <p:sp>
        <p:nvSpPr>
          <p:cNvPr id="19" name="TextBox 18"/>
          <p:cNvSpPr txBox="1"/>
          <p:nvPr/>
        </p:nvSpPr>
        <p:spPr>
          <a:xfrm>
            <a:off x="5867400" y="5378450"/>
            <a:ext cx="1981200" cy="923330"/>
          </a:xfrm>
          <a:prstGeom prst="rect">
            <a:avLst/>
          </a:prstGeom>
          <a:noFill/>
        </p:spPr>
        <p:txBody>
          <a:bodyPr wrap="square" rtlCol="0">
            <a:spAutoFit/>
          </a:bodyPr>
          <a:lstStyle/>
          <a:p>
            <a:r>
              <a:rPr lang="en-US" dirty="0" smtClean="0"/>
              <a:t>U. Las Palmas</a:t>
            </a:r>
          </a:p>
          <a:p>
            <a:r>
              <a:rPr lang="en-US" dirty="0" smtClean="0"/>
              <a:t>U. Cape Town</a:t>
            </a:r>
          </a:p>
          <a:p>
            <a:r>
              <a:rPr lang="en-US" dirty="0" smtClean="0"/>
              <a:t>U. Sao Paulo</a:t>
            </a:r>
          </a:p>
        </p:txBody>
      </p:sp>
      <p:sp>
        <p:nvSpPr>
          <p:cNvPr id="20" name="TextBox 19"/>
          <p:cNvSpPr txBox="1"/>
          <p:nvPr/>
        </p:nvSpPr>
        <p:spPr>
          <a:xfrm>
            <a:off x="7915275" y="5385395"/>
            <a:ext cx="1076325" cy="923330"/>
          </a:xfrm>
          <a:prstGeom prst="rect">
            <a:avLst/>
          </a:prstGeom>
          <a:noFill/>
        </p:spPr>
        <p:txBody>
          <a:bodyPr wrap="square" rtlCol="0">
            <a:spAutoFit/>
          </a:bodyPr>
          <a:lstStyle/>
          <a:p>
            <a:r>
              <a:rPr lang="en-US" dirty="0" smtClean="0"/>
              <a:t>USNA</a:t>
            </a:r>
          </a:p>
          <a:p>
            <a:r>
              <a:rPr lang="en-US" dirty="0" smtClean="0"/>
              <a:t>CLS</a:t>
            </a:r>
            <a:endParaRPr lang="en-US" dirty="0"/>
          </a:p>
          <a:p>
            <a:r>
              <a:rPr lang="en-US" dirty="0" smtClean="0"/>
              <a:t>Iridium</a:t>
            </a:r>
          </a:p>
        </p:txBody>
      </p:sp>
      <p:sp>
        <p:nvSpPr>
          <p:cNvPr id="16" name="TextBox 15"/>
          <p:cNvSpPr txBox="1"/>
          <p:nvPr/>
        </p:nvSpPr>
        <p:spPr>
          <a:xfrm>
            <a:off x="2209800" y="5401270"/>
            <a:ext cx="914400" cy="923330"/>
          </a:xfrm>
          <a:prstGeom prst="rect">
            <a:avLst/>
          </a:prstGeom>
          <a:noFill/>
        </p:spPr>
        <p:txBody>
          <a:bodyPr wrap="square" rtlCol="0">
            <a:spAutoFit/>
          </a:bodyPr>
          <a:lstStyle/>
          <a:p>
            <a:r>
              <a:rPr lang="en-US" dirty="0" smtClean="0"/>
              <a:t>NOAA</a:t>
            </a:r>
          </a:p>
          <a:p>
            <a:r>
              <a:rPr lang="en-US" dirty="0" smtClean="0"/>
              <a:t>ONR</a:t>
            </a:r>
          </a:p>
          <a:p>
            <a:r>
              <a:rPr lang="en-US" dirty="0" smtClean="0"/>
              <a:t>NSF</a:t>
            </a:r>
          </a:p>
        </p:txBody>
      </p:sp>
      <p:sp>
        <p:nvSpPr>
          <p:cNvPr id="6" name="TextBox 5"/>
          <p:cNvSpPr txBox="1"/>
          <p:nvPr/>
        </p:nvSpPr>
        <p:spPr>
          <a:xfrm>
            <a:off x="0" y="4953000"/>
            <a:ext cx="4027214" cy="461665"/>
          </a:xfrm>
          <a:prstGeom prst="rect">
            <a:avLst/>
          </a:prstGeom>
          <a:solidFill>
            <a:schemeClr val="bg1">
              <a:alpha val="50000"/>
            </a:schemeClr>
          </a:solidFill>
        </p:spPr>
        <p:txBody>
          <a:bodyPr wrap="none" rtlCol="0">
            <a:spAutoFit/>
          </a:bodyPr>
          <a:lstStyle/>
          <a:p>
            <a:r>
              <a:rPr lang="en-US" sz="2400" b="1" dirty="0" smtClean="0"/>
              <a:t>Active Participants Today:</a:t>
            </a:r>
            <a:endParaRPr lang="en-US" sz="2400" b="1" dirty="0"/>
          </a:p>
        </p:txBody>
      </p:sp>
      <p:grpSp>
        <p:nvGrpSpPr>
          <p:cNvPr id="15" name="Group 14"/>
          <p:cNvGrpSpPr/>
          <p:nvPr/>
        </p:nvGrpSpPr>
        <p:grpSpPr>
          <a:xfrm>
            <a:off x="0" y="6197600"/>
            <a:ext cx="9150350" cy="762000"/>
            <a:chOff x="0" y="6197600"/>
            <a:chExt cx="9150350" cy="762000"/>
          </a:xfrm>
        </p:grpSpPr>
        <p:pic>
          <p:nvPicPr>
            <p:cNvPr id="17" name="Picture 3" descr="banner_ioos_1024.jpg"/>
            <p:cNvPicPr>
              <a:picLocks noChangeAspect="1"/>
            </p:cNvPicPr>
            <p:nvPr/>
          </p:nvPicPr>
          <p:blipFill>
            <a:blip r:embed="rId6"/>
            <a:srcRect t="30029"/>
            <a:stretch>
              <a:fillRect/>
            </a:stretch>
          </p:blipFill>
          <p:spPr bwMode="auto">
            <a:xfrm>
              <a:off x="0" y="6197600"/>
              <a:ext cx="9150350" cy="762000"/>
            </a:xfrm>
            <a:prstGeom prst="rect">
              <a:avLst/>
            </a:prstGeom>
            <a:noFill/>
            <a:ln w="9525">
              <a:noFill/>
              <a:miter lim="800000"/>
              <a:headEnd/>
              <a:tailEnd/>
            </a:ln>
          </p:spPr>
        </p:pic>
        <p:pic>
          <p:nvPicPr>
            <p:cNvPr id="18" name="Picture 2" descr="IOOS_white.gif"/>
            <p:cNvPicPr>
              <a:picLocks noChangeAspect="1"/>
            </p:cNvPicPr>
            <p:nvPr/>
          </p:nvPicPr>
          <p:blipFill>
            <a:blip r:embed="rId7"/>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643664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2-20 at 11.20.52 AM.png"/>
          <p:cNvPicPr>
            <a:picLocks noChangeAspect="1"/>
          </p:cNvPicPr>
          <p:nvPr/>
        </p:nvPicPr>
        <p:blipFill>
          <a:blip r:embed="rId3"/>
          <a:stretch>
            <a:fillRect/>
          </a:stretch>
        </p:blipFill>
        <p:spPr>
          <a:xfrm>
            <a:off x="193381" y="35328"/>
            <a:ext cx="4583960" cy="893523"/>
          </a:xfrm>
          <a:prstGeom prst="rect">
            <a:avLst/>
          </a:prstGeom>
        </p:spPr>
      </p:pic>
      <p:sp>
        <p:nvSpPr>
          <p:cNvPr id="8" name="TextBox 7"/>
          <p:cNvSpPr txBox="1"/>
          <p:nvPr/>
        </p:nvSpPr>
        <p:spPr>
          <a:xfrm>
            <a:off x="0" y="928851"/>
            <a:ext cx="4814048" cy="2431435"/>
          </a:xfrm>
          <a:prstGeom prst="rect">
            <a:avLst/>
          </a:prstGeom>
          <a:noFill/>
        </p:spPr>
        <p:txBody>
          <a:bodyPr wrap="square" rtlCol="0">
            <a:spAutoFit/>
          </a:bodyPr>
          <a:lstStyle/>
          <a:p>
            <a:r>
              <a:rPr lang="en-US" dirty="0" smtClean="0"/>
              <a:t>Companion Course at </a:t>
            </a:r>
          </a:p>
          <a:p>
            <a:r>
              <a:rPr lang="en-US" b="1" dirty="0" err="1" smtClean="0"/>
              <a:t>Plataforma</a:t>
            </a:r>
            <a:r>
              <a:rPr lang="en-US" b="1" dirty="0" smtClean="0"/>
              <a:t> </a:t>
            </a:r>
            <a:r>
              <a:rPr lang="en-US" b="1" dirty="0" err="1" smtClean="0"/>
              <a:t>Oceanica</a:t>
            </a:r>
            <a:r>
              <a:rPr lang="en-US" b="1" dirty="0" smtClean="0"/>
              <a:t> de Canarias</a:t>
            </a:r>
          </a:p>
          <a:p>
            <a:endParaRPr lang="en-US" sz="800" dirty="0" smtClean="0"/>
          </a:p>
          <a:p>
            <a:pPr>
              <a:buFont typeface="Arial"/>
              <a:buChar char="•"/>
            </a:pPr>
            <a:r>
              <a:rPr lang="en-US" dirty="0" smtClean="0"/>
              <a:t> Shared Glider Missions – Iceland to Azores; Azores to Canaries; Canaries to Caribbean</a:t>
            </a:r>
          </a:p>
          <a:p>
            <a:pPr>
              <a:buFont typeface="Arial"/>
              <a:buChar char="•"/>
            </a:pPr>
            <a:r>
              <a:rPr lang="en-US" dirty="0" smtClean="0"/>
              <a:t> Skype Sessions between classes</a:t>
            </a:r>
          </a:p>
          <a:p>
            <a:pPr>
              <a:buFont typeface="Arial"/>
              <a:buChar char="•"/>
            </a:pPr>
            <a:r>
              <a:rPr lang="en-US" dirty="0" smtClean="0"/>
              <a:t> Two-way International Exchange programs</a:t>
            </a:r>
          </a:p>
          <a:p>
            <a:pPr>
              <a:buFont typeface="Arial"/>
              <a:buChar char="•"/>
            </a:pPr>
            <a:r>
              <a:rPr lang="en-US" dirty="0" smtClean="0"/>
              <a:t> Students Learn Science from their teachers</a:t>
            </a:r>
          </a:p>
          <a:p>
            <a:pPr>
              <a:buFont typeface="Arial"/>
              <a:buChar char="•"/>
            </a:pPr>
            <a:r>
              <a:rPr lang="en-US" dirty="0" smtClean="0"/>
              <a:t> Students Learn Culture from their peers</a:t>
            </a:r>
          </a:p>
        </p:txBody>
      </p:sp>
      <p:sp>
        <p:nvSpPr>
          <p:cNvPr id="13" name="Rectangle 12"/>
          <p:cNvSpPr/>
          <p:nvPr/>
        </p:nvSpPr>
        <p:spPr>
          <a:xfrm>
            <a:off x="6622142" y="261257"/>
            <a:ext cx="1181100" cy="2921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61798" y="3530595"/>
            <a:ext cx="4578994" cy="2635267"/>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7931" y="3571118"/>
            <a:ext cx="3914322" cy="2609548"/>
          </a:xfrm>
          <a:prstGeom prst="rect">
            <a:avLst/>
          </a:prstGeom>
          <a:ln>
            <a:noFill/>
          </a:ln>
          <a:effectLst>
            <a:softEdge rad="112500"/>
          </a:effectLst>
        </p:spPr>
      </p:pic>
      <p:pic>
        <p:nvPicPr>
          <p:cNvPr id="10" name="Picture 9" descr="NAsilbo.jpg"/>
          <p:cNvPicPr>
            <a:picLocks noChangeAspect="1"/>
          </p:cNvPicPr>
          <p:nvPr/>
        </p:nvPicPr>
        <p:blipFill rotWithShape="1">
          <a:blip r:embed="rId6">
            <a:extLst>
              <a:ext uri="{28A0092B-C50C-407E-A947-70E740481C1C}">
                <a14:useLocalDpi xmlns:a14="http://schemas.microsoft.com/office/drawing/2010/main" val="0"/>
              </a:ext>
            </a:extLst>
          </a:blip>
          <a:srcRect l="10581" r="10171"/>
          <a:stretch/>
        </p:blipFill>
        <p:spPr>
          <a:xfrm>
            <a:off x="4905096" y="344052"/>
            <a:ext cx="4238904" cy="3008748"/>
          </a:xfrm>
          <a:prstGeom prst="rect">
            <a:avLst/>
          </a:prstGeom>
        </p:spPr>
      </p:pic>
      <p:sp>
        <p:nvSpPr>
          <p:cNvPr id="2" name="TextBox 1"/>
          <p:cNvSpPr txBox="1"/>
          <p:nvPr/>
        </p:nvSpPr>
        <p:spPr>
          <a:xfrm>
            <a:off x="5960533" y="1693333"/>
            <a:ext cx="1693333" cy="923330"/>
          </a:xfrm>
          <a:prstGeom prst="rect">
            <a:avLst/>
          </a:prstGeom>
          <a:noFill/>
        </p:spPr>
        <p:txBody>
          <a:bodyPr wrap="square" rtlCol="0">
            <a:spAutoFit/>
          </a:bodyPr>
          <a:lstStyle/>
          <a:p>
            <a:pPr algn="ctr"/>
            <a:r>
              <a:rPr lang="en-US" dirty="0" smtClean="0">
                <a:solidFill>
                  <a:srgbClr val="FFFFFF"/>
                </a:solidFill>
              </a:rPr>
              <a:t>Glider </a:t>
            </a:r>
            <a:r>
              <a:rPr lang="en-US" dirty="0" err="1" smtClean="0">
                <a:solidFill>
                  <a:srgbClr val="FFFFFF"/>
                </a:solidFill>
              </a:rPr>
              <a:t>Silbo</a:t>
            </a:r>
            <a:r>
              <a:rPr lang="en-US" dirty="0" smtClean="0">
                <a:solidFill>
                  <a:srgbClr val="FFFFFF"/>
                </a:solidFill>
              </a:rPr>
              <a:t> &gt;10,000 km flown</a:t>
            </a:r>
            <a:endParaRPr lang="en-US" dirty="0"/>
          </a:p>
        </p:txBody>
      </p:sp>
      <p:pic>
        <p:nvPicPr>
          <p:cNvPr id="3" name="Picture 2" descr="Screen Shot 2014-08-29 at 5.35.1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504" y="2743200"/>
            <a:ext cx="1278496" cy="1648149"/>
          </a:xfrm>
          <a:prstGeom prst="rect">
            <a:avLst/>
          </a:prstGeom>
        </p:spPr>
      </p:pic>
      <p:sp>
        <p:nvSpPr>
          <p:cNvPr id="4" name="TextBox 3"/>
          <p:cNvSpPr txBox="1"/>
          <p:nvPr/>
        </p:nvSpPr>
        <p:spPr>
          <a:xfrm>
            <a:off x="5468180" y="3335866"/>
            <a:ext cx="2429759" cy="369332"/>
          </a:xfrm>
          <a:prstGeom prst="rect">
            <a:avLst/>
          </a:prstGeom>
          <a:noFill/>
        </p:spPr>
        <p:txBody>
          <a:bodyPr wrap="none" rtlCol="0">
            <a:spAutoFit/>
          </a:bodyPr>
          <a:lstStyle/>
          <a:p>
            <a:r>
              <a:rPr lang="en-US" dirty="0" smtClean="0"/>
              <a:t>Oceans</a:t>
            </a:r>
            <a:r>
              <a:rPr lang="fr-FR" dirty="0" smtClean="0"/>
              <a:t>’</a:t>
            </a:r>
            <a:r>
              <a:rPr lang="en-US" dirty="0" smtClean="0"/>
              <a:t>13 MTS/IEEE</a:t>
            </a:r>
            <a:endParaRPr lang="en-US" dirty="0"/>
          </a:p>
        </p:txBody>
      </p:sp>
      <p:grpSp>
        <p:nvGrpSpPr>
          <p:cNvPr id="12" name="Group 11"/>
          <p:cNvGrpSpPr/>
          <p:nvPr/>
        </p:nvGrpSpPr>
        <p:grpSpPr>
          <a:xfrm>
            <a:off x="0" y="6197600"/>
            <a:ext cx="9150350" cy="762000"/>
            <a:chOff x="0" y="6197600"/>
            <a:chExt cx="9150350" cy="762000"/>
          </a:xfrm>
        </p:grpSpPr>
        <p:pic>
          <p:nvPicPr>
            <p:cNvPr id="15"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6"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25460647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GliderImag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1799" y="-8467"/>
            <a:ext cx="9155799" cy="6248400"/>
          </a:xfrm>
          <a:prstGeom prst="rect">
            <a:avLst/>
          </a:prstGeom>
        </p:spPr>
      </p:pic>
      <p:sp>
        <p:nvSpPr>
          <p:cNvPr id="10" name="TextBox 9"/>
          <p:cNvSpPr txBox="1"/>
          <p:nvPr/>
        </p:nvSpPr>
        <p:spPr>
          <a:xfrm>
            <a:off x="0" y="863600"/>
            <a:ext cx="9144001" cy="830997"/>
          </a:xfrm>
          <a:prstGeom prst="rect">
            <a:avLst/>
          </a:prstGeom>
          <a:noFill/>
        </p:spPr>
        <p:txBody>
          <a:bodyPr wrap="square" rtlCol="0">
            <a:spAutoFit/>
          </a:bodyPr>
          <a:lstStyle/>
          <a:p>
            <a:pPr algn="ctr"/>
            <a:r>
              <a:rPr lang="en-US" sz="3600" b="1" dirty="0" smtClean="0"/>
              <a:t>Thank you!</a:t>
            </a:r>
            <a:endParaRPr lang="en-US" sz="3600" b="1" i="1" dirty="0" smtClean="0"/>
          </a:p>
          <a:p>
            <a:pPr algn="ctr"/>
            <a:endParaRPr lang="en-US" sz="1200" b="1" i="1" dirty="0" smtClean="0"/>
          </a:p>
        </p:txBody>
      </p:sp>
      <p:pic>
        <p:nvPicPr>
          <p:cNvPr id="12" name="Picture 11" descr="NOA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8400" y="4601620"/>
            <a:ext cx="1380080" cy="1380080"/>
          </a:xfrm>
          <a:prstGeom prst="rect">
            <a:avLst/>
          </a:prstGeom>
        </p:spPr>
      </p:pic>
      <p:grpSp>
        <p:nvGrpSpPr>
          <p:cNvPr id="8" name="Group 7"/>
          <p:cNvGrpSpPr/>
          <p:nvPr/>
        </p:nvGrpSpPr>
        <p:grpSpPr>
          <a:xfrm>
            <a:off x="0" y="6197600"/>
            <a:ext cx="9150350" cy="762000"/>
            <a:chOff x="0" y="6197600"/>
            <a:chExt cx="9150350" cy="762000"/>
          </a:xfrm>
        </p:grpSpPr>
        <p:pic>
          <p:nvPicPr>
            <p:cNvPr id="14" name="Picture 3" descr="banner_ioos_1024.jpg"/>
            <p:cNvPicPr>
              <a:picLocks noChangeAspect="1"/>
            </p:cNvPicPr>
            <p:nvPr/>
          </p:nvPicPr>
          <p:blipFill>
            <a:blip r:embed="rId5"/>
            <a:srcRect t="30029"/>
            <a:stretch>
              <a:fillRect/>
            </a:stretch>
          </p:blipFill>
          <p:spPr bwMode="auto">
            <a:xfrm>
              <a:off x="0" y="6197600"/>
              <a:ext cx="9150350" cy="762000"/>
            </a:xfrm>
            <a:prstGeom prst="rect">
              <a:avLst/>
            </a:prstGeom>
            <a:noFill/>
            <a:ln w="9525">
              <a:noFill/>
              <a:miter lim="800000"/>
              <a:headEnd/>
              <a:tailEnd/>
            </a:ln>
          </p:spPr>
        </p:pic>
        <p:pic>
          <p:nvPicPr>
            <p:cNvPr id="15" name="Picture 2" descr="IOOS_white.gif"/>
            <p:cNvPicPr>
              <a:picLocks noChangeAspect="1"/>
            </p:cNvPicPr>
            <p:nvPr/>
          </p:nvPicPr>
          <p:blipFill>
            <a:blip r:embed="rId6"/>
            <a:srcRect/>
            <a:stretch>
              <a:fillRect/>
            </a:stretch>
          </p:blipFill>
          <p:spPr bwMode="auto">
            <a:xfrm>
              <a:off x="7332663" y="6244174"/>
              <a:ext cx="1676400" cy="654050"/>
            </a:xfrm>
            <a:prstGeom prst="rect">
              <a:avLst/>
            </a:prstGeom>
            <a:noFill/>
            <a:ln w="9525">
              <a:noFill/>
              <a:miter lim="800000"/>
              <a:headEnd/>
              <a:tailEnd/>
            </a:ln>
          </p:spPr>
        </p:pic>
      </p:grpSp>
      <p:sp>
        <p:nvSpPr>
          <p:cNvPr id="16" name="TextBox 15"/>
          <p:cNvSpPr txBox="1"/>
          <p:nvPr/>
        </p:nvSpPr>
        <p:spPr>
          <a:xfrm>
            <a:off x="0" y="4478853"/>
            <a:ext cx="7095067" cy="1692771"/>
          </a:xfrm>
          <a:prstGeom prst="rect">
            <a:avLst/>
          </a:prstGeom>
          <a:solidFill>
            <a:schemeClr val="accent6">
              <a:alpha val="37000"/>
            </a:schemeClr>
          </a:solidFill>
          <a:ln>
            <a:noFill/>
          </a:ln>
        </p:spPr>
        <p:txBody>
          <a:bodyPr wrap="square" rtlCol="0">
            <a:spAutoFit/>
          </a:bodyPr>
          <a:lstStyle/>
          <a:p>
            <a:r>
              <a:rPr lang="en-US" sz="2400" dirty="0" smtClean="0">
                <a:solidFill>
                  <a:srgbClr val="FFFF00"/>
                </a:solidFill>
              </a:rPr>
              <a:t>R. </a:t>
            </a:r>
            <a:r>
              <a:rPr lang="en-US" sz="2400" dirty="0" err="1" smtClean="0">
                <a:solidFill>
                  <a:srgbClr val="FFFF00"/>
                </a:solidFill>
              </a:rPr>
              <a:t>Sacatelli</a:t>
            </a:r>
            <a:r>
              <a:rPr lang="en-US" sz="2400" dirty="0" smtClean="0">
                <a:solidFill>
                  <a:srgbClr val="FFFF00"/>
                </a:solidFill>
              </a:rPr>
              <a:t>, T. Schofield, K. </a:t>
            </a:r>
            <a:r>
              <a:rPr lang="en-US" sz="2400" dirty="0" err="1" smtClean="0">
                <a:solidFill>
                  <a:srgbClr val="FFFF00"/>
                </a:solidFill>
              </a:rPr>
              <a:t>Todoroff</a:t>
            </a:r>
            <a:r>
              <a:rPr lang="en-US" sz="2400" dirty="0" smtClean="0">
                <a:solidFill>
                  <a:srgbClr val="FFFF00"/>
                </a:solidFill>
              </a:rPr>
              <a:t>, A. </a:t>
            </a:r>
            <a:r>
              <a:rPr lang="en-US" sz="2400" dirty="0" err="1" smtClean="0">
                <a:solidFill>
                  <a:srgbClr val="FFFF00"/>
                </a:solidFill>
              </a:rPr>
              <a:t>Carandang</a:t>
            </a:r>
            <a:r>
              <a:rPr lang="en-US" sz="2400" dirty="0" smtClean="0">
                <a:solidFill>
                  <a:srgbClr val="FFFF00"/>
                </a:solidFill>
              </a:rPr>
              <a:t>, A. </a:t>
            </a:r>
            <a:r>
              <a:rPr lang="en-US" sz="2400" dirty="0" err="1" smtClean="0">
                <a:solidFill>
                  <a:srgbClr val="FFFF00"/>
                </a:solidFill>
              </a:rPr>
              <a:t>Eng</a:t>
            </a:r>
            <a:r>
              <a:rPr lang="en-US" sz="2400" dirty="0" smtClean="0">
                <a:solidFill>
                  <a:srgbClr val="FFFF00"/>
                </a:solidFill>
              </a:rPr>
              <a:t>, I. Lowry, H. Mather,</a:t>
            </a:r>
            <a:r>
              <a:rPr lang="en-US" sz="2400" dirty="0" smtClean="0">
                <a:solidFill>
                  <a:srgbClr val="FFFFFF"/>
                </a:solidFill>
              </a:rPr>
              <a:t> </a:t>
            </a:r>
            <a:r>
              <a:rPr lang="en-US" sz="2400" dirty="0" smtClean="0">
                <a:solidFill>
                  <a:srgbClr val="FFFFFF"/>
                </a:solidFill>
              </a:rPr>
              <a:t>Travis Miles, Scott </a:t>
            </a:r>
            <a:r>
              <a:rPr lang="en-US" sz="2400" dirty="0" smtClean="0">
                <a:solidFill>
                  <a:srgbClr val="FFFFFF"/>
                </a:solidFill>
              </a:rPr>
              <a:t>Gle</a:t>
            </a:r>
            <a:r>
              <a:rPr lang="en-US" sz="2400" dirty="0" smtClean="0">
                <a:solidFill>
                  <a:schemeClr val="bg1"/>
                </a:solidFill>
              </a:rPr>
              <a:t>nn</a:t>
            </a:r>
            <a:r>
              <a:rPr lang="en-US" sz="2400" dirty="0" smtClean="0">
                <a:solidFill>
                  <a:schemeClr val="bg1"/>
                </a:solidFill>
              </a:rPr>
              <a:t>, Oscar </a:t>
            </a:r>
            <a:r>
              <a:rPr lang="en-US" sz="2400" dirty="0" smtClean="0">
                <a:solidFill>
                  <a:schemeClr val="bg1"/>
                </a:solidFill>
              </a:rPr>
              <a:t>Schofield </a:t>
            </a:r>
            <a:r>
              <a:rPr lang="en-US" sz="2400" dirty="0" smtClean="0">
                <a:solidFill>
                  <a:schemeClr val="bg1"/>
                </a:solidFill>
              </a:rPr>
              <a:t>&amp;</a:t>
            </a:r>
            <a:r>
              <a:rPr lang="en-US" sz="2400" dirty="0">
                <a:solidFill>
                  <a:schemeClr val="bg1"/>
                </a:solidFill>
              </a:rPr>
              <a:t> </a:t>
            </a:r>
            <a:r>
              <a:rPr lang="en-US" sz="2400" dirty="0" smtClean="0">
                <a:solidFill>
                  <a:schemeClr val="bg1"/>
                </a:solidFill>
              </a:rPr>
              <a:t>Josh </a:t>
            </a:r>
            <a:r>
              <a:rPr lang="en-US" sz="2400" dirty="0" smtClean="0">
                <a:solidFill>
                  <a:schemeClr val="bg1"/>
                </a:solidFill>
              </a:rPr>
              <a:t>Kohut</a:t>
            </a:r>
          </a:p>
          <a:p>
            <a:r>
              <a:rPr lang="en-US" sz="800" dirty="0" smtClean="0">
                <a:solidFill>
                  <a:schemeClr val="bg1"/>
                </a:solidFill>
              </a:rPr>
              <a:t> </a:t>
            </a:r>
            <a:endParaRPr lang="en-US" sz="800" u="sng" dirty="0" smtClean="0">
              <a:solidFill>
                <a:schemeClr val="bg1"/>
              </a:solidFill>
            </a:endParaRPr>
          </a:p>
          <a:p>
            <a:r>
              <a:rPr lang="en-US" sz="2400" b="1" i="1" dirty="0" smtClean="0">
                <a:solidFill>
                  <a:schemeClr val="bg1"/>
                </a:solidFill>
              </a:rPr>
              <a:t>“</a:t>
            </a:r>
            <a:r>
              <a:rPr lang="en-US" sz="2400" b="1" i="1" dirty="0" smtClean="0">
                <a:solidFill>
                  <a:schemeClr val="bg1"/>
                </a:solidFill>
              </a:rPr>
              <a:t>The Ocean is Our Classroom”</a:t>
            </a:r>
            <a:r>
              <a:rPr lang="en-US" sz="2400" i="1" dirty="0" smtClean="0">
                <a:solidFill>
                  <a:schemeClr val="bg1"/>
                </a:solidFill>
              </a:rPr>
              <a:t> </a:t>
            </a:r>
          </a:p>
        </p:txBody>
      </p:sp>
      <p:pic>
        <p:nvPicPr>
          <p:cNvPr id="9" name="Picture 15" descr="Logo_john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9887" y="2933700"/>
            <a:ext cx="2424113" cy="1447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84900" y="2133600"/>
            <a:ext cx="29591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7027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a:t>Trans-Atlantic Glider Challenge –</a:t>
            </a:r>
            <a:r>
              <a:rPr lang="en-US" sz="2800" b="1" dirty="0" smtClean="0"/>
              <a:t> May 24, 2006 </a:t>
            </a:r>
            <a:r>
              <a:rPr lang="en-US" sz="2800" b="1" dirty="0"/>
              <a:t>–</a:t>
            </a:r>
            <a:r>
              <a:rPr lang="en-US" sz="2400" b="1" dirty="0"/>
              <a:t> </a:t>
            </a:r>
          </a:p>
          <a:p>
            <a:pPr algn="ctr"/>
            <a:r>
              <a:rPr lang="en-US" sz="2400" b="1" dirty="0"/>
              <a:t>UNESCO E.U./U.S. Baltic Sea Conference in </a:t>
            </a:r>
            <a:r>
              <a:rPr lang="en-US" sz="2400" b="1" dirty="0" smtClean="0"/>
              <a:t>Lithuania</a:t>
            </a:r>
            <a:r>
              <a:rPr lang="en-US" dirty="0" smtClean="0">
                <a:solidFill>
                  <a:schemeClr val="bg1"/>
                </a:solidFill>
              </a:rPr>
              <a:t>                  </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174372" y="1905000"/>
            <a:ext cx="1645920" cy="2057400"/>
          </a:xfrm>
          <a:prstGeom prst="rect">
            <a:avLst/>
          </a:prstGeom>
        </p:spPr>
      </p:pic>
      <p:pic>
        <p:nvPicPr>
          <p:cNvPr id="10" name="Picture 9" descr="Screen shot 2011-03-25 at 5.00.37 PM.png"/>
          <p:cNvPicPr>
            <a:picLocks noChangeAspect="1"/>
          </p:cNvPicPr>
          <p:nvPr/>
        </p:nvPicPr>
        <p:blipFill>
          <a:blip r:embed="rId4"/>
          <a:stretch>
            <a:fillRect/>
          </a:stretch>
        </p:blipFill>
        <p:spPr>
          <a:xfrm>
            <a:off x="326772" y="990600"/>
            <a:ext cx="3810000" cy="703855"/>
          </a:xfrm>
          <a:prstGeom prst="rect">
            <a:avLst/>
          </a:prstGeom>
        </p:spPr>
      </p:pic>
      <p:sp>
        <p:nvSpPr>
          <p:cNvPr id="11" name="TextBox 10"/>
          <p:cNvSpPr txBox="1"/>
          <p:nvPr/>
        </p:nvSpPr>
        <p:spPr>
          <a:xfrm>
            <a:off x="76200" y="3962400"/>
            <a:ext cx="4114800" cy="1754327"/>
          </a:xfrm>
          <a:prstGeom prst="rect">
            <a:avLst/>
          </a:prstGeom>
          <a:noFill/>
        </p:spPr>
        <p:txBody>
          <a:bodyPr wrap="square" rtlCol="0">
            <a:spAutoFit/>
          </a:bodyPr>
          <a:lstStyle/>
          <a:p>
            <a:r>
              <a:rPr lang="en-US" i="1" dirty="0" smtClean="0"/>
              <a:t>“I have something you need to do for the good of your country.”</a:t>
            </a:r>
            <a:endParaRPr lang="en-US" b="1" i="1" dirty="0" smtClean="0"/>
          </a:p>
          <a:p>
            <a:endParaRPr lang="en-US" i="1" dirty="0" smtClean="0"/>
          </a:p>
          <a:p>
            <a:r>
              <a:rPr lang="en-US" i="1" dirty="0" smtClean="0"/>
              <a:t>“Take one of your gliders, modify it, and fly it across the Atlantic, inspiring students along the way.”</a:t>
            </a:r>
            <a:endParaRPr lang="en-US" dirty="0"/>
          </a:p>
        </p:txBody>
      </p:sp>
      <p:sp>
        <p:nvSpPr>
          <p:cNvPr id="14" name="TextBox 13"/>
          <p:cNvSpPr txBox="1"/>
          <p:nvPr/>
        </p:nvSpPr>
        <p:spPr>
          <a:xfrm>
            <a:off x="1842306" y="2050143"/>
            <a:ext cx="2605114" cy="1569660"/>
          </a:xfrm>
          <a:prstGeom prst="rect">
            <a:avLst/>
          </a:prstGeom>
          <a:noFill/>
        </p:spPr>
        <p:txBody>
          <a:bodyPr wrap="square" rtlCol="0">
            <a:spAutoFit/>
          </a:bodyPr>
          <a:lstStyle/>
          <a:p>
            <a:r>
              <a:rPr lang="en-US" sz="1600" b="1" dirty="0" smtClean="0"/>
              <a:t>Dr. Rick </a:t>
            </a:r>
            <a:r>
              <a:rPr lang="en-US" sz="1600" b="1" dirty="0" err="1" smtClean="0"/>
              <a:t>Spinrad</a:t>
            </a:r>
            <a:endParaRPr lang="en-US" sz="1600" b="1" dirty="0" smtClean="0"/>
          </a:p>
          <a:p>
            <a:endParaRPr lang="en-US" sz="800" b="1" dirty="0" smtClean="0"/>
          </a:p>
          <a:p>
            <a:r>
              <a:rPr lang="en-US" sz="1600" b="1" dirty="0" smtClean="0"/>
              <a:t>Assistant  Administrator</a:t>
            </a:r>
          </a:p>
          <a:p>
            <a:endParaRPr lang="en-US" sz="800" b="1" dirty="0" smtClean="0"/>
          </a:p>
          <a:p>
            <a:r>
              <a:rPr lang="en-US" sz="1600" b="1" dirty="0" smtClean="0"/>
              <a:t>NOAA</a:t>
            </a:r>
          </a:p>
          <a:p>
            <a:r>
              <a:rPr lang="en-US" sz="1600" b="1" dirty="0" smtClean="0"/>
              <a:t>Office of Oceanic and Atmospheric Research</a:t>
            </a:r>
            <a:endParaRPr lang="en-US" sz="1600" dirty="0"/>
          </a:p>
        </p:txBody>
      </p:sp>
      <p:sp>
        <p:nvSpPr>
          <p:cNvPr id="4" name="TextBox 3"/>
          <p:cNvSpPr txBox="1"/>
          <p:nvPr/>
        </p:nvSpPr>
        <p:spPr>
          <a:xfrm>
            <a:off x="5023555" y="2808111"/>
            <a:ext cx="3097347" cy="369332"/>
          </a:xfrm>
          <a:prstGeom prst="rect">
            <a:avLst/>
          </a:prstGeom>
          <a:noFill/>
        </p:spPr>
        <p:txBody>
          <a:bodyPr wrap="none" rtlCol="0">
            <a:spAutoFit/>
          </a:bodyPr>
          <a:lstStyle/>
          <a:p>
            <a:r>
              <a:rPr lang="en-US" dirty="0" smtClean="0">
                <a:solidFill>
                  <a:schemeClr val="bg1"/>
                </a:solidFill>
              </a:rPr>
              <a:t>RU27: 7,400 km in 221 days</a:t>
            </a:r>
            <a:endParaRPr lang="en-US" dirty="0">
              <a:solidFill>
                <a:schemeClr val="bg1"/>
              </a:solidFill>
            </a:endParaRPr>
          </a:p>
        </p:txBody>
      </p:sp>
      <p:sp>
        <p:nvSpPr>
          <p:cNvPr id="13" name="TextBox 12"/>
          <p:cNvSpPr txBox="1"/>
          <p:nvPr/>
        </p:nvSpPr>
        <p:spPr>
          <a:xfrm>
            <a:off x="5029200" y="2514600"/>
            <a:ext cx="3097347" cy="369332"/>
          </a:xfrm>
          <a:prstGeom prst="rect">
            <a:avLst/>
          </a:prstGeom>
          <a:noFill/>
        </p:spPr>
        <p:txBody>
          <a:bodyPr wrap="none" rtlCol="0">
            <a:spAutoFit/>
          </a:bodyPr>
          <a:lstStyle/>
          <a:p>
            <a:r>
              <a:rPr lang="en-US" dirty="0" smtClean="0">
                <a:solidFill>
                  <a:schemeClr val="bg1"/>
                </a:solidFill>
              </a:rPr>
              <a:t>RU27: 7,400 km in 221 days</a:t>
            </a:r>
            <a:endParaRPr lang="en-US" dirty="0">
              <a:solidFill>
                <a:schemeClr val="bg1"/>
              </a:solidFill>
            </a:endParaRPr>
          </a:p>
        </p:txBody>
      </p:sp>
      <p:pic>
        <p:nvPicPr>
          <p:cNvPr id="16" name="Picture 15" descr="Screen Shot 2013-09-25 at 1.09.45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28229" y="990600"/>
            <a:ext cx="4832704" cy="1784383"/>
          </a:xfrm>
          <a:prstGeom prst="rect">
            <a:avLst/>
          </a:prstGeom>
        </p:spPr>
      </p:pic>
      <p:pic>
        <p:nvPicPr>
          <p:cNvPr id="12" name="Picture 3"/>
          <p:cNvPicPr>
            <a:picLocks noChangeAspect="1" noChangeArrowheads="1"/>
          </p:cNvPicPr>
          <p:nvPr/>
        </p:nvPicPr>
        <p:blipFill>
          <a:blip r:embed="rId6"/>
          <a:srcRect l="25755" t="14532" r="24863" b="3348"/>
          <a:stretch>
            <a:fillRect/>
          </a:stretch>
        </p:blipFill>
        <p:spPr bwMode="auto">
          <a:xfrm>
            <a:off x="4343400" y="3200400"/>
            <a:ext cx="2286000" cy="2789037"/>
          </a:xfrm>
          <a:prstGeom prst="rect">
            <a:avLst/>
          </a:prstGeom>
          <a:noFill/>
          <a:ln w="9525">
            <a:noFill/>
            <a:miter lim="800000"/>
            <a:headEnd/>
            <a:tailEnd/>
          </a:ln>
        </p:spPr>
      </p:pic>
      <p:pic>
        <p:nvPicPr>
          <p:cNvPr id="2" name="Picture 1" descr="Screen Shot 2014-03-09 at 3.36.4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6264" y="3200400"/>
            <a:ext cx="2457736" cy="2133600"/>
          </a:xfrm>
          <a:prstGeom prst="rect">
            <a:avLst/>
          </a:prstGeom>
        </p:spPr>
      </p:pic>
      <p:sp>
        <p:nvSpPr>
          <p:cNvPr id="3" name="TextBox 2"/>
          <p:cNvSpPr txBox="1"/>
          <p:nvPr/>
        </p:nvSpPr>
        <p:spPr>
          <a:xfrm>
            <a:off x="6705599" y="5334000"/>
            <a:ext cx="2454275" cy="923330"/>
          </a:xfrm>
          <a:prstGeom prst="rect">
            <a:avLst/>
          </a:prstGeom>
          <a:noFill/>
        </p:spPr>
        <p:txBody>
          <a:bodyPr wrap="square" rtlCol="0">
            <a:spAutoFit/>
          </a:bodyPr>
          <a:lstStyle/>
          <a:p>
            <a:r>
              <a:rPr lang="en-US" dirty="0" smtClean="0"/>
              <a:t>Positive risk-taking is required for innovation in STEM careers!</a:t>
            </a:r>
            <a:endParaRPr lang="en-US" dirty="0"/>
          </a:p>
        </p:txBody>
      </p:sp>
      <p:grpSp>
        <p:nvGrpSpPr>
          <p:cNvPr id="15" name="Group 14"/>
          <p:cNvGrpSpPr/>
          <p:nvPr/>
        </p:nvGrpSpPr>
        <p:grpSpPr>
          <a:xfrm>
            <a:off x="0" y="6197600"/>
            <a:ext cx="9150350" cy="762000"/>
            <a:chOff x="0" y="6197600"/>
            <a:chExt cx="9150350" cy="762000"/>
          </a:xfrm>
        </p:grpSpPr>
        <p:pic>
          <p:nvPicPr>
            <p:cNvPr id="17"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8"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spTree>
    <p:extLst>
      <p:ext uri="{BB962C8B-B14F-4D97-AF65-F5344CB8AC3E}">
        <p14:creationId xmlns:p14="http://schemas.microsoft.com/office/powerpoint/2010/main" val="10792412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t>       Mentorship – Mind the gender gap</a:t>
            </a:r>
            <a:endParaRPr lang="en-US" dirty="0"/>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Turn the pyramid upside down -           </a:t>
            </a:r>
          </a:p>
          <a:p>
            <a:r>
              <a:rPr lang="en-US" dirty="0"/>
              <a:t> </a:t>
            </a:r>
            <a:r>
              <a:rPr lang="en-US" dirty="0" smtClean="0"/>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t>P</a:t>
            </a:r>
            <a:r>
              <a:rPr lang="en-US" dirty="0" smtClean="0"/>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9507554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Turn the pyramid upside down -           </a:t>
            </a:r>
          </a:p>
          <a:p>
            <a:r>
              <a:rPr lang="en-US" dirty="0"/>
              <a:t> </a:t>
            </a:r>
            <a:r>
              <a:rPr lang="en-US" dirty="0" smtClean="0"/>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t>P</a:t>
            </a:r>
            <a:r>
              <a:rPr lang="en-US" dirty="0" smtClean="0"/>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1955234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a:t>
            </a:r>
            <a:r>
              <a:rPr lang="en-US" dirty="0" smtClean="0">
                <a:solidFill>
                  <a:srgbClr val="FF0000"/>
                </a:solidFill>
              </a:rPr>
              <a:t>Turn the pyramid upside down -           </a:t>
            </a:r>
          </a:p>
          <a:p>
            <a:r>
              <a:rPr lang="en-US" dirty="0">
                <a:solidFill>
                  <a:srgbClr val="FF0000"/>
                </a:solidFill>
              </a:rPr>
              <a:t> </a:t>
            </a:r>
            <a:r>
              <a:rPr lang="en-US" dirty="0" smtClean="0">
                <a:solidFill>
                  <a:srgbClr val="FF0000"/>
                </a:solidFill>
              </a:rPr>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t>P</a:t>
            </a:r>
            <a:r>
              <a:rPr lang="en-US" dirty="0" smtClean="0"/>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12080151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a:t>
            </a:r>
            <a:r>
              <a:rPr lang="en-US" dirty="0" smtClean="0">
                <a:solidFill>
                  <a:srgbClr val="FF0000"/>
                </a:solidFill>
              </a:rPr>
              <a:t>Turn the pyramid upside down -           </a:t>
            </a:r>
          </a:p>
          <a:p>
            <a:r>
              <a:rPr lang="en-US" dirty="0">
                <a:solidFill>
                  <a:srgbClr val="FF0000"/>
                </a:solidFill>
              </a:rPr>
              <a:t> </a:t>
            </a:r>
            <a:r>
              <a:rPr lang="en-US" dirty="0" smtClean="0">
                <a:solidFill>
                  <a:srgbClr val="FF0000"/>
                </a:solidFill>
              </a:rPr>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solidFill>
                  <a:srgbClr val="FF0000"/>
                </a:solidFill>
              </a:rPr>
              <a:t>P</a:t>
            </a:r>
            <a:r>
              <a:rPr lang="en-US" dirty="0" smtClean="0">
                <a:solidFill>
                  <a:srgbClr val="FF0000"/>
                </a:solidFill>
              </a:rPr>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18218893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a:t>
            </a:r>
            <a:r>
              <a:rPr lang="en-US" dirty="0" smtClean="0">
                <a:solidFill>
                  <a:srgbClr val="FF0000"/>
                </a:solidFill>
              </a:rPr>
              <a:t>Turn the pyramid upside down -           </a:t>
            </a:r>
          </a:p>
          <a:p>
            <a:r>
              <a:rPr lang="en-US" dirty="0">
                <a:solidFill>
                  <a:srgbClr val="FF0000"/>
                </a:solidFill>
              </a:rPr>
              <a:t> </a:t>
            </a:r>
            <a:r>
              <a:rPr lang="en-US" dirty="0" smtClean="0">
                <a:solidFill>
                  <a:srgbClr val="FF0000"/>
                </a:solidFill>
              </a:rPr>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solidFill>
                  <a:srgbClr val="FF0000"/>
                </a:solidFill>
              </a:rPr>
              <a:t>P</a:t>
            </a:r>
            <a:r>
              <a:rPr lang="en-US" dirty="0" smtClean="0">
                <a:solidFill>
                  <a:srgbClr val="FF0000"/>
                </a:solidFill>
              </a:rPr>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solidFill>
                  <a:srgbClr val="FF0000"/>
                </a:solidFill>
              </a:rPr>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2995865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75356"/>
            <a:ext cx="4731899" cy="5847756"/>
          </a:xfrm>
          <a:prstGeom prst="rect">
            <a:avLst/>
          </a:prstGeom>
          <a:noFill/>
        </p:spPr>
        <p:txBody>
          <a:bodyPr wrap="square" rtlCol="0">
            <a:spAutoFit/>
          </a:bodyPr>
          <a:lstStyle/>
          <a:p>
            <a:r>
              <a:rPr lang="en-US" sz="2000" b="1" u="sng" dirty="0" smtClean="0"/>
              <a:t>Margaret </a:t>
            </a:r>
            <a:r>
              <a:rPr lang="en-US" sz="2000" b="1" u="sng" dirty="0" err="1" smtClean="0"/>
              <a:t>Leinen</a:t>
            </a:r>
            <a:r>
              <a:rPr lang="en-US" sz="2000" b="1" dirty="0" smtClean="0"/>
              <a:t> – </a:t>
            </a:r>
            <a:r>
              <a:rPr lang="en-US" dirty="0" smtClean="0"/>
              <a:t>Director, Scripps Institute of Oceanography </a:t>
            </a:r>
            <a:endParaRPr lang="en-US" dirty="0"/>
          </a:p>
          <a:p>
            <a:r>
              <a:rPr lang="en-US" dirty="0" smtClean="0">
                <a:solidFill>
                  <a:srgbClr val="FF0000"/>
                </a:solidFill>
              </a:rPr>
              <a:t>       Mentorship – Mind the gender gap</a:t>
            </a:r>
            <a:endParaRPr lang="en-US" dirty="0">
              <a:solidFill>
                <a:srgbClr val="FF0000"/>
              </a:solidFill>
            </a:endParaRPr>
          </a:p>
          <a:p>
            <a:endParaRPr lang="en-US" sz="800" dirty="0" smtClean="0"/>
          </a:p>
          <a:p>
            <a:endParaRPr lang="en-US" sz="800" dirty="0" smtClean="0"/>
          </a:p>
          <a:p>
            <a:r>
              <a:rPr lang="en-US" sz="2000" b="1" u="sng" dirty="0" smtClean="0"/>
              <a:t>Shirley </a:t>
            </a:r>
            <a:r>
              <a:rPr lang="en-US" sz="2000" b="1" u="sng" dirty="0" err="1" smtClean="0"/>
              <a:t>Tilghman</a:t>
            </a:r>
            <a:r>
              <a:rPr lang="en-US" sz="2000" b="1" dirty="0" smtClean="0"/>
              <a:t> –</a:t>
            </a:r>
            <a:r>
              <a:rPr lang="en-US" dirty="0" smtClean="0"/>
              <a:t> Former President, Princeton University</a:t>
            </a:r>
          </a:p>
          <a:p>
            <a:r>
              <a:rPr lang="en-US" dirty="0" smtClean="0"/>
              <a:t>       </a:t>
            </a:r>
            <a:r>
              <a:rPr lang="en-US" dirty="0" smtClean="0">
                <a:solidFill>
                  <a:srgbClr val="FF0000"/>
                </a:solidFill>
              </a:rPr>
              <a:t>Turn the pyramid upside down -           </a:t>
            </a:r>
          </a:p>
          <a:p>
            <a:r>
              <a:rPr lang="en-US" dirty="0">
                <a:solidFill>
                  <a:srgbClr val="FF0000"/>
                </a:solidFill>
              </a:rPr>
              <a:t> </a:t>
            </a:r>
            <a:r>
              <a:rPr lang="en-US" dirty="0" smtClean="0">
                <a:solidFill>
                  <a:srgbClr val="FF0000"/>
                </a:solidFill>
              </a:rPr>
              <a:t>      Start living the life of a scientist early</a:t>
            </a:r>
          </a:p>
          <a:p>
            <a:endParaRPr lang="en-US" sz="800" dirty="0" smtClean="0"/>
          </a:p>
          <a:p>
            <a:endParaRPr lang="en-US" sz="800" dirty="0" smtClean="0"/>
          </a:p>
          <a:p>
            <a:r>
              <a:rPr lang="en-US" sz="2000" b="1" u="sng" dirty="0" smtClean="0"/>
              <a:t>Susan Avery</a:t>
            </a:r>
            <a:r>
              <a:rPr lang="en-US" sz="2000" b="1" dirty="0" smtClean="0"/>
              <a:t> – </a:t>
            </a:r>
            <a:r>
              <a:rPr lang="en-US" dirty="0" smtClean="0"/>
              <a:t> </a:t>
            </a:r>
            <a:r>
              <a:rPr lang="en-US" dirty="0"/>
              <a:t>D</a:t>
            </a:r>
            <a:r>
              <a:rPr lang="en-US" dirty="0" smtClean="0"/>
              <a:t>irector, Woods Hole Oceanographic Institution                        </a:t>
            </a:r>
          </a:p>
          <a:p>
            <a:r>
              <a:rPr lang="en-US" dirty="0"/>
              <a:t> </a:t>
            </a:r>
            <a:r>
              <a:rPr lang="en-US" dirty="0" smtClean="0"/>
              <a:t>      </a:t>
            </a:r>
            <a:r>
              <a:rPr lang="en-US" dirty="0">
                <a:solidFill>
                  <a:srgbClr val="FF0000"/>
                </a:solidFill>
              </a:rPr>
              <a:t>P</a:t>
            </a:r>
            <a:r>
              <a:rPr lang="en-US" dirty="0" smtClean="0">
                <a:solidFill>
                  <a:srgbClr val="FF0000"/>
                </a:solidFill>
              </a:rPr>
              <a:t>resent and publish scientific results</a:t>
            </a:r>
          </a:p>
          <a:p>
            <a:endParaRPr lang="en-US" sz="800" dirty="0" smtClean="0"/>
          </a:p>
          <a:p>
            <a:r>
              <a:rPr lang="en-US" sz="2000" b="1" u="sng" dirty="0"/>
              <a:t>Kathy Sullivan</a:t>
            </a:r>
            <a:r>
              <a:rPr lang="en-US" sz="2000" b="1" dirty="0"/>
              <a:t> –</a:t>
            </a:r>
            <a:r>
              <a:rPr lang="en-US" dirty="0"/>
              <a:t> </a:t>
            </a:r>
            <a:r>
              <a:rPr lang="en-US" dirty="0" smtClean="0"/>
              <a:t>Administrator, NOAA</a:t>
            </a:r>
            <a:endParaRPr lang="en-US" dirty="0"/>
          </a:p>
          <a:p>
            <a:r>
              <a:rPr lang="en-US" dirty="0">
                <a:solidFill>
                  <a:srgbClr val="FF0000"/>
                </a:solidFill>
              </a:rPr>
              <a:t>	Be explorers</a:t>
            </a:r>
          </a:p>
          <a:p>
            <a:endParaRPr lang="en-US" sz="800" dirty="0"/>
          </a:p>
          <a:p>
            <a:r>
              <a:rPr lang="en-US" sz="2000" b="1" u="sng" dirty="0"/>
              <a:t>Louis </a:t>
            </a:r>
            <a:r>
              <a:rPr lang="en-US" sz="2000" b="1" u="sng" dirty="0" err="1"/>
              <a:t>Uccellini</a:t>
            </a:r>
            <a:r>
              <a:rPr lang="en-US" sz="2000" b="1" dirty="0"/>
              <a:t> –</a:t>
            </a:r>
            <a:r>
              <a:rPr lang="en-US" dirty="0"/>
              <a:t> Director, National Weather Service</a:t>
            </a:r>
          </a:p>
          <a:p>
            <a:r>
              <a:rPr lang="en-US" dirty="0"/>
              <a:t>              </a:t>
            </a:r>
            <a:r>
              <a:rPr lang="en-US" dirty="0">
                <a:solidFill>
                  <a:srgbClr val="FF0000"/>
                </a:solidFill>
              </a:rPr>
              <a:t>Explore our global models</a:t>
            </a:r>
          </a:p>
          <a:p>
            <a:endParaRPr lang="en-US" sz="800" dirty="0"/>
          </a:p>
          <a:p>
            <a:r>
              <a:rPr lang="en-US" sz="2000" b="1" u="sng" dirty="0" err="1" smtClean="0"/>
              <a:t>Zdenka</a:t>
            </a:r>
            <a:r>
              <a:rPr lang="en-US" sz="2000" b="1" u="sng" dirty="0" smtClean="0"/>
              <a:t> Willis</a:t>
            </a:r>
            <a:r>
              <a:rPr lang="en-US" sz="2000" b="1" dirty="0" smtClean="0"/>
              <a:t> </a:t>
            </a:r>
            <a:r>
              <a:rPr lang="en-US" sz="2000" b="1" dirty="0"/>
              <a:t>–</a:t>
            </a:r>
            <a:r>
              <a:rPr lang="en-US" dirty="0"/>
              <a:t> </a:t>
            </a:r>
            <a:r>
              <a:rPr lang="en-US" dirty="0" smtClean="0"/>
              <a:t>Director, U.S. IOOS</a:t>
            </a:r>
          </a:p>
          <a:p>
            <a:r>
              <a:rPr lang="en-US" dirty="0"/>
              <a:t>	</a:t>
            </a:r>
            <a:r>
              <a:rPr lang="en-US" dirty="0" smtClean="0"/>
              <a:t>Communicate what you’ve learned</a:t>
            </a:r>
            <a:endParaRPr lang="en-US" dirty="0"/>
          </a:p>
        </p:txBody>
      </p:sp>
      <p:pic>
        <p:nvPicPr>
          <p:cNvPr id="12" name="Picture 11" descr="MargaretLeinen.jpg"/>
          <p:cNvPicPr>
            <a:picLocks noChangeAspect="1"/>
          </p:cNvPicPr>
          <p:nvPr/>
        </p:nvPicPr>
        <p:blipFill>
          <a:blip r:embed="rId3"/>
          <a:stretch>
            <a:fillRect/>
          </a:stretch>
        </p:blipFill>
        <p:spPr>
          <a:xfrm>
            <a:off x="152932" y="457199"/>
            <a:ext cx="1443996" cy="1783115"/>
          </a:xfrm>
          <a:prstGeom prst="rect">
            <a:avLst/>
          </a:prstGeom>
        </p:spPr>
      </p:pic>
      <p:sp>
        <p:nvSpPr>
          <p:cNvPr id="7" name="TextBox 6"/>
          <p:cNvSpPr txBox="1"/>
          <p:nvPr/>
        </p:nvSpPr>
        <p:spPr>
          <a:xfrm>
            <a:off x="0" y="7725"/>
            <a:ext cx="9144000" cy="523220"/>
          </a:xfrm>
          <a:prstGeom prst="rect">
            <a:avLst/>
          </a:prstGeom>
          <a:noFill/>
        </p:spPr>
        <p:txBody>
          <a:bodyPr wrap="square" rtlCol="0">
            <a:spAutoFit/>
          </a:bodyPr>
          <a:lstStyle/>
          <a:p>
            <a:pPr algn="ctr"/>
            <a:r>
              <a:rPr lang="en-US" sz="2800" b="1" dirty="0" smtClean="0"/>
              <a:t>Advice from Some Friends</a:t>
            </a:r>
            <a:endParaRPr lang="en-US" sz="2800" b="1" dirty="0"/>
          </a:p>
        </p:txBody>
      </p:sp>
      <p:pic>
        <p:nvPicPr>
          <p:cNvPr id="11" name="Picture 10" descr="portrait_photo01.jpg"/>
          <p:cNvPicPr>
            <a:picLocks noChangeAspect="1"/>
          </p:cNvPicPr>
          <p:nvPr/>
        </p:nvPicPr>
        <p:blipFill>
          <a:blip r:embed="rId4"/>
          <a:stretch>
            <a:fillRect/>
          </a:stretch>
        </p:blipFill>
        <p:spPr>
          <a:xfrm>
            <a:off x="152548" y="2171923"/>
            <a:ext cx="1447652" cy="2171477"/>
          </a:xfrm>
          <a:prstGeom prst="rect">
            <a:avLst/>
          </a:prstGeom>
        </p:spPr>
      </p:pic>
      <p:pic>
        <p:nvPicPr>
          <p:cNvPr id="16" name="Picture 15" descr="coolroom.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6999" y="562048"/>
            <a:ext cx="2590800" cy="1723952"/>
          </a:xfrm>
          <a:prstGeom prst="rect">
            <a:avLst/>
          </a:prstGeom>
        </p:spPr>
      </p:pic>
      <p:pic>
        <p:nvPicPr>
          <p:cNvPr id="17" name="Picture 16" descr="louU.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7001" y="2514599"/>
            <a:ext cx="2565398" cy="1777777"/>
          </a:xfrm>
          <a:prstGeom prst="rect">
            <a:avLst/>
          </a:prstGeom>
        </p:spPr>
      </p:pic>
      <p:pic>
        <p:nvPicPr>
          <p:cNvPr id="3" name="Picture 2" descr="avery_bio_n1_20221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298767"/>
            <a:ext cx="1449065" cy="1873433"/>
          </a:xfrm>
          <a:prstGeom prst="rect">
            <a:avLst/>
          </a:prstGeom>
        </p:spPr>
      </p:pic>
      <p:grpSp>
        <p:nvGrpSpPr>
          <p:cNvPr id="10" name="Group 9"/>
          <p:cNvGrpSpPr/>
          <p:nvPr/>
        </p:nvGrpSpPr>
        <p:grpSpPr>
          <a:xfrm>
            <a:off x="0" y="6197600"/>
            <a:ext cx="9150350" cy="762000"/>
            <a:chOff x="0" y="6197600"/>
            <a:chExt cx="9150350" cy="762000"/>
          </a:xfrm>
        </p:grpSpPr>
        <p:pic>
          <p:nvPicPr>
            <p:cNvPr id="13" name="Picture 3" descr="banner_ioos_1024.jpg"/>
            <p:cNvPicPr>
              <a:picLocks noChangeAspect="1"/>
            </p:cNvPicPr>
            <p:nvPr/>
          </p:nvPicPr>
          <p:blipFill>
            <a:blip r:embed="rId8"/>
            <a:srcRect t="30029"/>
            <a:stretch>
              <a:fillRect/>
            </a:stretch>
          </p:blipFill>
          <p:spPr bwMode="auto">
            <a:xfrm>
              <a:off x="0" y="6197600"/>
              <a:ext cx="9150350" cy="762000"/>
            </a:xfrm>
            <a:prstGeom prst="rect">
              <a:avLst/>
            </a:prstGeom>
            <a:noFill/>
            <a:ln w="9525">
              <a:noFill/>
              <a:miter lim="800000"/>
              <a:headEnd/>
              <a:tailEnd/>
            </a:ln>
          </p:spPr>
        </p:pic>
        <p:pic>
          <p:nvPicPr>
            <p:cNvPr id="14" name="Picture 2" descr="IOOS_white.gif"/>
            <p:cNvPicPr>
              <a:picLocks noChangeAspect="1"/>
            </p:cNvPicPr>
            <p:nvPr/>
          </p:nvPicPr>
          <p:blipFill>
            <a:blip r:embed="rId9"/>
            <a:srcRect/>
            <a:stretch>
              <a:fillRect/>
            </a:stretch>
          </p:blipFill>
          <p:spPr bwMode="auto">
            <a:xfrm>
              <a:off x="7332663" y="6244174"/>
              <a:ext cx="1676400" cy="654050"/>
            </a:xfrm>
            <a:prstGeom prst="rect">
              <a:avLst/>
            </a:prstGeom>
            <a:noFill/>
            <a:ln w="9525">
              <a:noFill/>
              <a:miter lim="800000"/>
              <a:headEnd/>
              <a:tailEnd/>
            </a:ln>
          </p:spPr>
        </p:pic>
      </p:grpSp>
      <p:pic>
        <p:nvPicPr>
          <p:cNvPr id="4" name="Picture 3"/>
          <p:cNvPicPr>
            <a:picLocks noChangeAspect="1"/>
          </p:cNvPicPr>
          <p:nvPr/>
        </p:nvPicPr>
        <p:blipFill>
          <a:blip r:embed="rId10"/>
          <a:stretch>
            <a:fillRect/>
          </a:stretch>
        </p:blipFill>
        <p:spPr>
          <a:xfrm>
            <a:off x="6468533" y="4343399"/>
            <a:ext cx="2578100" cy="1718733"/>
          </a:xfrm>
          <a:prstGeom prst="rect">
            <a:avLst/>
          </a:prstGeom>
        </p:spPr>
      </p:pic>
    </p:spTree>
    <p:extLst>
      <p:ext uri="{BB962C8B-B14F-4D97-AF65-F5344CB8AC3E}">
        <p14:creationId xmlns:p14="http://schemas.microsoft.com/office/powerpoint/2010/main" val="12861030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26809</TotalTime>
  <Words>3351</Words>
  <Application>Microsoft Macintosh PowerPoint</Application>
  <PresentationFormat>On-screen Show (4:3)</PresentationFormat>
  <Paragraphs>465</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Model Analysis Using Glider Collected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Travis Miles</cp:lastModifiedBy>
  <cp:revision>634</cp:revision>
  <dcterms:created xsi:type="dcterms:W3CDTF">2012-08-30T18:39:33Z</dcterms:created>
  <dcterms:modified xsi:type="dcterms:W3CDTF">2014-09-18T15:38:42Z</dcterms:modified>
</cp:coreProperties>
</file>