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605" r:id="rId2"/>
    <p:sldId id="585" r:id="rId3"/>
    <p:sldId id="484" r:id="rId4"/>
    <p:sldId id="451" r:id="rId5"/>
    <p:sldId id="505" r:id="rId6"/>
    <p:sldId id="511" r:id="rId7"/>
    <p:sldId id="614" r:id="rId8"/>
    <p:sldId id="587" r:id="rId9"/>
    <p:sldId id="512" r:id="rId10"/>
    <p:sldId id="513" r:id="rId11"/>
    <p:sldId id="514" r:id="rId12"/>
    <p:sldId id="515" r:id="rId13"/>
    <p:sldId id="516" r:id="rId14"/>
    <p:sldId id="521" r:id="rId15"/>
    <p:sldId id="611" r:id="rId16"/>
    <p:sldId id="595" r:id="rId17"/>
    <p:sldId id="594" r:id="rId18"/>
    <p:sldId id="608" r:id="rId19"/>
    <p:sldId id="609" r:id="rId20"/>
    <p:sldId id="600" r:id="rId21"/>
    <p:sldId id="589" r:id="rId22"/>
    <p:sldId id="599" r:id="rId23"/>
    <p:sldId id="612" r:id="rId24"/>
    <p:sldId id="602" r:id="rId25"/>
    <p:sldId id="613" r:id="rId26"/>
    <p:sldId id="607" r:id="rId27"/>
    <p:sldId id="610" r:id="rId28"/>
    <p:sldId id="617" r:id="rId29"/>
    <p:sldId id="61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  <a:srgbClr val="00FF99"/>
    <a:srgbClr val="66FF33"/>
    <a:srgbClr val="66FF66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70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0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5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1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5172452" y="6347767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Mike Crowley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crowley@Rutgers.edu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gliders.oceantrack.org/" TargetMode="External"/><Relationship Id="rId2" Type="http://schemas.openxmlformats.org/officeDocument/2006/relationships/hyperlink" Target="http://assets.maracoos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hyperlink" Target="http://marine.rutgers.edu/cool/auvs/" TargetMode="External"/><Relationship Id="rId4" Type="http://schemas.openxmlformats.org/officeDocument/2006/relationships/hyperlink" Target="http://www.ndbc.noaa.gov/gliders.php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/>
          <a:srcRect l="8830" t="5310" b="26446"/>
          <a:stretch>
            <a:fillRect/>
          </a:stretch>
        </p:blipFill>
        <p:spPr>
          <a:xfrm>
            <a:off x="-1" y="-1"/>
            <a:ext cx="9161763" cy="7039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75" y="2130425"/>
            <a:ext cx="59702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Mike Crowley, Scott Glenn,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Oscar Schofield, Fred </a:t>
            </a:r>
            <a:r>
              <a:rPr lang="en-US" sz="2000" b="1" dirty="0" err="1" smtClean="0">
                <a:solidFill>
                  <a:schemeClr val="bg1"/>
                </a:solidFill>
              </a:rPr>
              <a:t>Whorisky</a:t>
            </a:r>
            <a:r>
              <a:rPr lang="en-US" sz="2000" b="1" dirty="0" smtClean="0">
                <a:solidFill>
                  <a:schemeClr val="bg1"/>
                </a:solidFill>
              </a:rPr>
              <a:t> and many, many, many more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Crowley@rutgers.edu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528" y="28793"/>
            <a:ext cx="8627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Gliderpalooza 2013 to Modelpalooza 2014: Joint US &amp; Canadian Ocean Glider Operations Supporting Multidisciplinary Scientific Research and Education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C:\Users\crowley\Desktop\WORK\PHOTOS\Rutgers Photos\1999\July 26\P7260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26" y="4820478"/>
            <a:ext cx="2716696" cy="203752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5528" y="4837044"/>
            <a:ext cx="180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Since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July 26, 1999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60400" y="0"/>
            <a:ext cx="7788275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4: Fall Mixing Storms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92162" name="Picture 2" descr="http://weather.unisys.com/hurricane/atlantic/2013/track.gif"/>
          <p:cNvPicPr>
            <a:picLocks noChangeAspect="1" noChangeArrowheads="1"/>
          </p:cNvPicPr>
          <p:nvPr/>
        </p:nvPicPr>
        <p:blipFill>
          <a:blip r:embed="rId2" cstate="print"/>
          <a:srcRect l="6791" t="8146" r="8409" b="8010"/>
          <a:stretch>
            <a:fillRect/>
          </a:stretch>
        </p:blipFill>
        <p:spPr bwMode="auto">
          <a:xfrm>
            <a:off x="255181" y="1233697"/>
            <a:ext cx="5423849" cy="429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75498" y="1573618"/>
            <a:ext cx="299838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 2013 will serve as a baseline for a calm season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 CINAR funding for 2014 &amp; 2015 focused on severe Tropical &amp; Winter storms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CINAR Observations:</a:t>
            </a:r>
            <a:r>
              <a:rPr lang="en-US" sz="2000" dirty="0"/>
              <a:t> </a:t>
            </a:r>
            <a:r>
              <a:rPr lang="en-US" sz="2000" dirty="0" smtClean="0"/>
              <a:t>Rapid profiler drifters, storm gliders and rapid-deployable buoys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CINAR Models: nested ROMS &amp; FVCOM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9137" y="1392866"/>
            <a:ext cx="23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2013 Tropical Storms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5: Demo of National Glider Network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2" y="861237"/>
            <a:ext cx="8451300" cy="504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36336" y="988827"/>
            <a:ext cx="2998383" cy="34778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Persistence allows climate studies, model assimilation and for event sampling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Gliderpalooza is an example of surge capacity on east coast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case for a future international collaboration?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71032" y="0"/>
            <a:ext cx="7788275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6: Data Flow from IOOS to GTS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65" y="1275907"/>
            <a:ext cx="5071729" cy="363633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3916" y="1637413"/>
            <a:ext cx="34024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 Data flow through as defined in the upcoming National Glider Network Plan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 Operators to shore station to DAC to world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/>
              <a:t>Successful transfer to GTS!</a:t>
            </a:r>
          </a:p>
          <a:p>
            <a:endParaRPr lang="en-US" sz="2000" dirty="0"/>
          </a:p>
        </p:txBody>
      </p:sp>
      <p:pic>
        <p:nvPicPr>
          <p:cNvPr id="90114" name="Picture 2" descr="World Meteorological Organization"/>
          <p:cNvPicPr>
            <a:picLocks noChangeAspect="1" noChangeArrowheads="1"/>
          </p:cNvPicPr>
          <p:nvPr/>
        </p:nvPicPr>
        <p:blipFill>
          <a:blip r:embed="rId3" cstate="print"/>
          <a:srcRect r="21126"/>
          <a:stretch>
            <a:fillRect/>
          </a:stretch>
        </p:blipFill>
        <p:spPr bwMode="auto">
          <a:xfrm>
            <a:off x="219371" y="4959912"/>
            <a:ext cx="3363802" cy="679774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754911" y="4412511"/>
            <a:ext cx="0" cy="510363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72275" y="0"/>
            <a:ext cx="7788275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7: Undergraduate Education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9090" name="Picture 2" descr="http://farm6.staticflickr.com/5472/9808964066_b01fbde877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4494" y="2823563"/>
            <a:ext cx="4358647" cy="290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05" y="1095962"/>
            <a:ext cx="4762005" cy="319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62177" y="960519"/>
            <a:ext cx="3744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 Using data from U.S. IOOS gliders in NSF OOI EPE tools for undergraduate education in the fall of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72275" y="0"/>
            <a:ext cx="7788275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Gliderpalooza Press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70511"/>
            <a:ext cx="3744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Numerous articles in the press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Oct 10 – NY Times, Discovery, CNN on 3 glider deployment (Navy1, Navy2, RU23)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98" y="2196935"/>
            <a:ext cx="1688763" cy="207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4298" y="420333"/>
            <a:ext cx="1339702" cy="162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7991" y="1884110"/>
            <a:ext cx="1369362" cy="175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8690" y="810453"/>
            <a:ext cx="1440397" cy="181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0220" y="1552296"/>
            <a:ext cx="1401818" cy="160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0653" y="2810466"/>
            <a:ext cx="1949115" cy="190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6391" y="3840172"/>
            <a:ext cx="1636293" cy="184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61839" y="4391246"/>
            <a:ext cx="1748559" cy="177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02348" y="2692245"/>
            <a:ext cx="1415949" cy="145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12240" y="3479911"/>
            <a:ext cx="1667633" cy="165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35680" y="4440491"/>
            <a:ext cx="1635884" cy="166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96493" y="2059625"/>
            <a:ext cx="1485760" cy="152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649" y="2849526"/>
            <a:ext cx="1429058" cy="150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87509" y="3668232"/>
            <a:ext cx="1175738" cy="143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412" y="846835"/>
            <a:ext cx="4081865" cy="499961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741714"/>
            <a:ext cx="7772400" cy="21353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GLIDERPALOOZA 2014: Glide Harder!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(aka Modelpalooza)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4" y="1246909"/>
            <a:ext cx="8823470" cy="370868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2014 Gliderpalooza Schedule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2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14082"/>
          <a:stretch/>
        </p:blipFill>
        <p:spPr>
          <a:xfrm>
            <a:off x="3796496" y="1099595"/>
            <a:ext cx="5058137" cy="4368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76" y="1099595"/>
            <a:ext cx="3156322" cy="450733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2014 Gliderpalooza Partners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868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" y="827259"/>
            <a:ext cx="8893757" cy="5144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Current Deployments: 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192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" y="827259"/>
            <a:ext cx="8893757" cy="5144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172" y="503811"/>
            <a:ext cx="889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 smtClean="0"/>
              <a:t>Memorial (2), Pioneer (1-2), Teledyne (2), </a:t>
            </a:r>
            <a:r>
              <a:rPr lang="en-US" sz="1400" dirty="0"/>
              <a:t>Rutgers (2), </a:t>
            </a:r>
            <a:r>
              <a:rPr lang="en-US" sz="1400" dirty="0" smtClean="0"/>
              <a:t>Navy (2), U. Del., WHOI, </a:t>
            </a:r>
            <a:r>
              <a:rPr lang="en-US" sz="1400" dirty="0" err="1" smtClean="0"/>
              <a:t>Skidaway</a:t>
            </a:r>
            <a:r>
              <a:rPr lang="en-US" sz="1400" dirty="0" smtClean="0"/>
              <a:t>, Texas A&amp;M, 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3" name="Oval 2"/>
          <p:cNvSpPr/>
          <p:nvPr/>
        </p:nvSpPr>
        <p:spPr>
          <a:xfrm>
            <a:off x="8450133" y="2824223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539143" y="2558005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45036" y="3644795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62192" y="3459109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62192" y="3562343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64320" y="3809700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5394" y="3843023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16720" y="3727247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53614" y="3479890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1689" y="4509138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08596" y="3661456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43849" y="4123028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34330" y="3657337"/>
            <a:ext cx="161432" cy="16490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Deployments This Week: ~13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540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554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1362456"/>
          </a:xfrm>
        </p:spPr>
        <p:txBody>
          <a:bodyPr/>
          <a:lstStyle/>
          <a:p>
            <a:pPr algn="ctr"/>
            <a:r>
              <a:rPr lang="en-US" dirty="0" smtClean="0"/>
              <a:t>The Models </a:t>
            </a:r>
            <a:r>
              <a:rPr lang="en-US" dirty="0" err="1" smtClean="0"/>
              <a:t>vs</a:t>
            </a:r>
            <a:r>
              <a:rPr lang="en-US" dirty="0" smtClean="0"/>
              <a:t> The Glider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01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667" y="555624"/>
            <a:ext cx="7471834" cy="5603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Gliderpalooza</a:t>
            </a:r>
            <a:r>
              <a:rPr lang="en-US" sz="2800" b="1" dirty="0" smtClean="0"/>
              <a:t> Science:</a:t>
            </a:r>
            <a:r>
              <a:rPr lang="en-US" sz="2800" dirty="0" smtClean="0"/>
              <a:t> Ensemble of Modeling Studies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22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 r="38051"/>
          <a:stretch/>
        </p:blipFill>
        <p:spPr>
          <a:xfrm>
            <a:off x="3165380" y="1217274"/>
            <a:ext cx="2745508" cy="4409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 Bottom Temperature Improvements from Glider Assimilation (ROMS ESPRESSO)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r="65722"/>
          <a:stretch/>
        </p:blipFill>
        <p:spPr>
          <a:xfrm>
            <a:off x="125461" y="1217273"/>
            <a:ext cx="2944091" cy="4409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8" r="9523"/>
          <a:stretch/>
        </p:blipFill>
        <p:spPr>
          <a:xfrm>
            <a:off x="6006716" y="1217273"/>
            <a:ext cx="2915582" cy="4409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6861" y="2160538"/>
            <a:ext cx="141577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 err="1" smtClean="0">
                <a:solidFill>
                  <a:schemeClr val="bg1"/>
                </a:solidFill>
              </a:rPr>
              <a:t>Assim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Assimilation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Difference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4388" y="1032607"/>
            <a:ext cx="686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2013                             Oct. 2013                           Nov.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855" y="5434287"/>
            <a:ext cx="791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 that models typically overestimate bottom temps in shallow 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holds true for most models globally (</a:t>
            </a:r>
            <a:r>
              <a:rPr lang="en-US" dirty="0" err="1" smtClean="0"/>
              <a:t>eg</a:t>
            </a:r>
            <a:r>
              <a:rPr lang="en-US" dirty="0" smtClean="0"/>
              <a:t>. Brazil coast RTOFS)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349066" y="3967265"/>
            <a:ext cx="15189" cy="43540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08809" y="4119665"/>
            <a:ext cx="15189" cy="43540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32352" y="4170466"/>
            <a:ext cx="15189" cy="43540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9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 Bottom Temperature Improvements from Glider Assimilation (ROMS ESPRESSO)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66454" r="9208" b="8491"/>
          <a:stretch/>
        </p:blipFill>
        <p:spPr>
          <a:xfrm>
            <a:off x="410704" y="1390461"/>
            <a:ext cx="8596764" cy="3257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5855" y="5434287"/>
            <a:ext cx="791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 that models typically overestimate bottom temps in shallow 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holds true for most models globally (</a:t>
            </a:r>
            <a:r>
              <a:rPr lang="en-US" dirty="0" err="1" smtClean="0"/>
              <a:t>eg</a:t>
            </a:r>
            <a:r>
              <a:rPr lang="en-US" dirty="0" smtClean="0"/>
              <a:t>. Brazil coast RTOFS)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72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359"/>
            <a:ext cx="8534400" cy="9151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Observed Model vs Glider Differences</a:t>
            </a:r>
            <a:br>
              <a:rPr lang="en-US" sz="3600" dirty="0" smtClean="0"/>
            </a:br>
            <a:r>
              <a:rPr lang="en-US" sz="2700" dirty="0" smtClean="0"/>
              <a:t>(Results from undergrad summer research)</a:t>
            </a:r>
            <a:endParaRPr lang="en-US" sz="2700" dirty="0"/>
          </a:p>
        </p:txBody>
      </p:sp>
      <p:pic>
        <p:nvPicPr>
          <p:cNvPr id="4" name="Picture 3" descr="Fig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3540"/>
            <a:ext cx="4572000" cy="3429000"/>
          </a:xfrm>
          <a:prstGeom prst="rect">
            <a:avLst/>
          </a:prstGeom>
        </p:spPr>
      </p:pic>
      <p:pic>
        <p:nvPicPr>
          <p:cNvPr id="5" name="Picture 4" descr="Figure 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707" y="1210328"/>
            <a:ext cx="4455685" cy="3341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867400"/>
            <a:ext cx="7848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697849"/>
            <a:ext cx="9140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 smtClean="0"/>
              <a:t>Most </a:t>
            </a:r>
            <a:r>
              <a:rPr lang="en-US" sz="1600" dirty="0"/>
              <a:t>variation between the two models and RU29 exist within the first 300 meters of the water column </a:t>
            </a:r>
            <a:endParaRPr lang="en-US" sz="1600" dirty="0" smtClean="0"/>
          </a:p>
          <a:p>
            <a:pPr marL="285750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 err="1"/>
              <a:t>MyOcean</a:t>
            </a:r>
            <a:r>
              <a:rPr lang="en-US" sz="1600" dirty="0"/>
              <a:t> model has a fairly consistent 1˚C to 2˚C difference in temperature from </a:t>
            </a:r>
            <a:r>
              <a:rPr lang="en-US" sz="1600" dirty="0" smtClean="0"/>
              <a:t>RU29</a:t>
            </a:r>
          </a:p>
          <a:p>
            <a:pPr marL="285750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/>
              <a:t>RTOFS model was fairly consistent with the RU29 data at lower depths but had very large discrepancies in magnitude at certain locations. </a:t>
            </a:r>
          </a:p>
          <a:p>
            <a:pPr marL="285750" indent="-285750">
              <a:buClr>
                <a:schemeClr val="accent3"/>
              </a:buClr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5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Conclusions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066" y="1238955"/>
            <a:ext cx="83142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Leveraging numerous programs for the good of all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Building a research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Enabling availability of new datasets to global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Improving models through assimilation and validation especially along bottom in shallow water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The ocean moves!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04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4"/>
          <p:cNvSpPr txBox="1">
            <a:spLocks noChangeArrowheads="1"/>
          </p:cNvSpPr>
          <p:nvPr/>
        </p:nvSpPr>
        <p:spPr bwMode="auto">
          <a:xfrm>
            <a:off x="-1" y="2196848"/>
            <a:ext cx="914400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itchFamily="-6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u="sng" dirty="0">
                <a:cs typeface="Arial" panose="020B0604020202020204" pitchFamily="34" charset="0"/>
              </a:rPr>
              <a:t>Co-Conspirators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Kerfoot, C. Haldeman, D. Aragon, 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T. Haskins, T. Miles, S.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Lichtenwalner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M. Mills, G. Saba, J. Wilkin, A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Comeau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R. Davis, J.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Pye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N. Beauchamp, 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S. Default, K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Morton, N. Fisher, M.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Neary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N. Pettigrew, L. St. Laurent, J. Reilly, K.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Decoteau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C. Jones, C.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DeCollibus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B.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Allsup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C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Jacubiak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J. Kohut, 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Strandskov, M. Breece, M. Oliver, 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D.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Haulsee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G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Kuska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W. </a:t>
            </a:r>
            <a:r>
              <a:rPr lang="en-US" altLang="en-US" sz="1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Boicourt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, D. Gong, 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D. Wang, R</a:t>
            </a:r>
            <a:r>
              <a:rPr lang="en-US" altLang="en-US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. He, W. Woods, C. Edwards and the U.S. Navy Team headed by C.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Szczechowski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B. Kirkpatrick, C.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Lembke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M. Howard, S.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DiMarco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S.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Howden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K. Martin, R. Curry, M. Baumgartner, B. DeYoung, J.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Paulter</a:t>
            </a:r>
            <a:r>
              <a:rPr lang="en-US" altLang="en-US" sz="16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, R. </a:t>
            </a:r>
            <a:r>
              <a:rPr lang="en-US" altLang="en-US" sz="1600" dirty="0" err="1" smtClean="0">
                <a:ea typeface="ＭＳ Ｐゴシック" panose="020B0600070205080204" pitchFamily="34" charset="-128"/>
                <a:cs typeface="Arial" panose="020B0604020202020204" pitchFamily="34" charset="0"/>
              </a:rPr>
              <a:t>Bachmayer</a:t>
            </a:r>
            <a:endParaRPr lang="en-US" altLang="en-US" sz="1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1462" y="829687"/>
            <a:ext cx="760022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en-US" alt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IOOS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(MARACOOS &amp; SECOORA), Ocean Tracking Network, NJ DEP, EPA, Univ. Delaware, NASA, ONR, OTN, Univ. Maine, College of William and Mary, Univ. of Georgia, Teledyne Webb, NMFS and the U.S. Navy.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Acknowledgements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50" name="Picture 2" descr="http://www.seaservices.com/images/thank-you-sea-serv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13" y="4365220"/>
            <a:ext cx="3211287" cy="17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68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7"/>
          <p:cNvSpPr txBox="1">
            <a:spLocks noChangeArrowheads="1"/>
          </p:cNvSpPr>
          <p:nvPr/>
        </p:nvSpPr>
        <p:spPr bwMode="auto">
          <a:xfrm>
            <a:off x="381000" y="3294368"/>
            <a:ext cx="825681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Gliderpalooza are available at:</a:t>
            </a:r>
          </a:p>
          <a:p>
            <a:pPr marL="625475" lvl="1" indent="-168275">
              <a:buFont typeface="Arial" pitchFamily="34" charset="0"/>
              <a:buChar char="•"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http://assets.maracoos.org/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MARACOOS asset Map,  Glider tracks and data cross sections , model data, SST, ocean color, HF-RADAR, atmospheric data, drifters, buoy data, etc</a:t>
            </a:r>
          </a:p>
          <a:p>
            <a:pPr marL="625475" lvl="1" indent="-168275">
              <a:buFont typeface="Arial" pitchFamily="34" charset="0"/>
              <a:buChar char="•"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http://gliders.oceantrack.org/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Ocean Tracking Network Glider Page</a:t>
            </a:r>
          </a:p>
          <a:p>
            <a:pPr marL="625475" lvl="1" indent="-168275">
              <a:buFont typeface="Arial" pitchFamily="34" charset="0"/>
              <a:buChar char="•"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http://www.ndbc.noaa.gov/gliders.php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NDBC glider Page</a:t>
            </a:r>
          </a:p>
          <a:p>
            <a:pPr marL="625475" lvl="1" indent="-168275">
              <a:buFont typeface="Arial" pitchFamily="34" charset="0"/>
              <a:buChar char="•"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http://marine.rutgers.edu/cool/auvs/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Rutgers Glider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Gliderpalooza logo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333" y="682282"/>
            <a:ext cx="5554133" cy="125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57370" y="682282"/>
            <a:ext cx="3001963" cy="1646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b="1" i="1" dirty="0">
                <a:latin typeface="Arial"/>
                <a:ea typeface="Calibri"/>
                <a:cs typeface="Times New Roman"/>
              </a:rPr>
              <a:t>“Work hard.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b="1" i="1" dirty="0">
                <a:latin typeface="Arial"/>
                <a:ea typeface="Calibri"/>
                <a:cs typeface="Times New Roman"/>
              </a:rPr>
              <a:t>Have fun.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b="1" i="1" dirty="0">
                <a:latin typeface="Arial"/>
                <a:ea typeface="Calibri"/>
                <a:cs typeface="Times New Roman"/>
              </a:rPr>
              <a:t>Change the world.”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342900" indent="-342900" algn="ctr" eaLnBrk="1" hangingPunct="1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SzPts val="1200"/>
              <a:buFont typeface="Arial"/>
              <a:buChar char="-"/>
              <a:defRPr/>
            </a:pPr>
            <a:r>
              <a:rPr lang="en-US" sz="2000" b="1" dirty="0">
                <a:latin typeface="Arial"/>
                <a:ea typeface="Calibri"/>
                <a:cs typeface="Times New Roman"/>
              </a:rPr>
              <a:t>Doug Webb</a:t>
            </a:r>
            <a:endParaRPr lang="en-US" sz="20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0599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301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15096"/>
            <a:ext cx="9144000" cy="6096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Ocean Observatories Initiative</a:t>
            </a:r>
          </a:p>
        </p:txBody>
      </p:sp>
      <p:pic>
        <p:nvPicPr>
          <p:cNvPr id="9219" name="Picture 5" descr="ooi_map_new004"/>
          <p:cNvPicPr>
            <a:picLocks noChangeAspect="1" noChangeArrowheads="1"/>
          </p:cNvPicPr>
          <p:nvPr/>
        </p:nvPicPr>
        <p:blipFill>
          <a:blip r:embed="rId3" cstate="print"/>
          <a:srcRect l="8894"/>
          <a:stretch>
            <a:fillRect/>
          </a:stretch>
        </p:blipFill>
        <p:spPr bwMode="auto">
          <a:xfrm>
            <a:off x="4842934" y="1135862"/>
            <a:ext cx="3935942" cy="4765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 Box 6"/>
          <p:cNvSpPr txBox="1">
            <a:spLocks/>
          </p:cNvSpPr>
          <p:nvPr/>
        </p:nvSpPr>
        <p:spPr bwMode="auto">
          <a:xfrm>
            <a:off x="190500" y="1964267"/>
            <a:ext cx="4419600" cy="34163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Manish </a:t>
            </a:r>
            <a:r>
              <a:rPr lang="en-US" dirty="0" smtClean="0">
                <a:latin typeface="Arial" pitchFamily="34" charset="0"/>
              </a:rPr>
              <a:t>Parashar,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Scott Glenn, Oscar Schofield, Mike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Crowley,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Ivan Rodero, Maxwell Chen, Sage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Lichtenwalner, Mike Mills, Steve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</a:rPr>
              <a:t>Levenson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, John Kerfoot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Rutgers University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Luke Campbell, Dan Maher, Guy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</a:rPr>
              <a:t>deWardener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 and many others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</a:rPr>
              <a:t>The University of Maine</a:t>
            </a: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</a:rPr>
              <a:t>Leslie Smith</a:t>
            </a:r>
            <a:endParaRPr 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0" hangingPunct="0">
              <a:buClr>
                <a:srgbClr val="0C588D"/>
              </a:buClr>
              <a:buSzPct val="94000"/>
              <a:buFont typeface="Gill Sans" charset="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</a:rPr>
              <a:t>Consortium for Ocean Leadership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1100666"/>
            <a:ext cx="4191000" cy="863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 anchor="ctr"/>
          <a:lstStyle/>
          <a:p>
            <a:pPr algn="ctr" defTabSz="342900" eaLnBrk="0" hangingPunct="0">
              <a:defRPr/>
            </a:pPr>
            <a:r>
              <a:rPr lang="en-US" sz="2600" b="1" kern="0" dirty="0" smtClean="0">
                <a:solidFill>
                  <a:srgbClr val="0C588D"/>
                </a:solidFill>
                <a:latin typeface="+mj-lt"/>
                <a:ea typeface="+mj-ea"/>
                <a:cs typeface="ヒラギノ角ゴ ProN W3" charset="0"/>
                <a:sym typeface="Gill Sans" charset="0"/>
              </a:rPr>
              <a:t>Cyberinfrastructure Team</a:t>
            </a:r>
            <a:endParaRPr lang="en-US" sz="2600" b="1" kern="0" dirty="0">
              <a:solidFill>
                <a:srgbClr val="0C588D"/>
              </a:solidFill>
              <a:latin typeface="+mj-lt"/>
              <a:ea typeface="+mj-ea"/>
              <a:cs typeface="ヒラギノ角ゴ ProN W3" charset="0"/>
              <a:sym typeface="Gill Sans" charset="0"/>
            </a:endParaRPr>
          </a:p>
        </p:txBody>
      </p:sp>
      <p:pic>
        <p:nvPicPr>
          <p:cNvPr id="38914" name="Picture 2" descr="http://www.cmu.edu/qolt/images/nsf_logo_color_transparen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462866"/>
            <a:ext cx="838200" cy="838200"/>
          </a:xfrm>
          <a:prstGeom prst="rect">
            <a:avLst/>
          </a:prstGeom>
          <a:noFill/>
        </p:spPr>
      </p:pic>
      <p:pic>
        <p:nvPicPr>
          <p:cNvPr id="38916" name="Picture 4" descr="http://www.interactiveoceans.washington.edu/files/ooi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453466"/>
            <a:ext cx="1066800" cy="667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8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2013 Gliderpalooza Partners &amp; Funders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316" y="5695981"/>
            <a:ext cx="686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true </a:t>
            </a:r>
            <a:r>
              <a:rPr lang="en-US" b="1" u="sng" dirty="0" smtClean="0"/>
              <a:t>grass-roots</a:t>
            </a:r>
            <a:r>
              <a:rPr lang="en-US" dirty="0" smtClean="0"/>
              <a:t> effort: 14 gliders, 2.5 months, 17 deployments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38" t="538" r="-7438" b="-538"/>
          <a:stretch/>
        </p:blipFill>
        <p:spPr>
          <a:xfrm>
            <a:off x="4337921" y="664877"/>
            <a:ext cx="4481905" cy="353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466"/>
          <a:stretch/>
        </p:blipFill>
        <p:spPr>
          <a:xfrm>
            <a:off x="5734382" y="2804100"/>
            <a:ext cx="3060073" cy="275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865768" y="1201689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OTN200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9095" y="1364480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OTN201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0972" y="1079015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Penobscot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8982" y="3953974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Modena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9323" y="3675767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1"/>
                </a:solidFill>
              </a:rPr>
              <a:t>Salacia</a:t>
            </a:r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47" y="1219925"/>
            <a:ext cx="3905026" cy="3913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11881" y="4027657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RU23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6647" y="3675767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RU28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7561" y="4766002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Otis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18530" y="3675767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Blue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7135" y="3176880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Saul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9764" y="5326829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Amelia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2441" y="34722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Darwin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82930" y="4453702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RU23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2788" y="5281672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RU22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01" y="849292"/>
            <a:ext cx="5113918" cy="41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libri" charset="0"/>
              </a:rPr>
              <a:t>Gliderpalooza 2013: So much more than gliders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2752" y="846160"/>
            <a:ext cx="367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Provide a unique data set to modelers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Provide standardized dataset a over ecological scales and information on fish/mammal migrations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Provide a 3-D snapshot of the MAB cold pool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Provide an extensive distributed network through the peak period of fall storms, demonstrating "surge" capacity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Demonstration of a national glider network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Proof of data flow through IOOS to NDBC via DMAC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Engage undergraduates in ocean observing efforts.</a:t>
            </a:r>
          </a:p>
          <a:p>
            <a:endParaRPr lang="en-US" dirty="0"/>
          </a:p>
        </p:txBody>
      </p:sp>
      <p:pic>
        <p:nvPicPr>
          <p:cNvPr id="2051" name="Picture 3" descr="C:\Users\crowley\Desktop\MARACOOS\Gliders\Gliderpaloosa 2013\brandon.and.RU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7221" y="2931966"/>
            <a:ext cx="982640" cy="106000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2053" name="Picture 5" descr="http://maracoos.org/blogs/main/wp-content/uploads/2013/09/Slide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0187" y="5095643"/>
            <a:ext cx="1435394" cy="100490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2055" name="Picture 7" descr="http://maracoos.org/blogs/main/wp-content/uploads/2013/09/2-1024x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939" y="3015013"/>
            <a:ext cx="1441213" cy="952552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2057" name="Picture 9" descr="http://maracoos.org/blogs/main/wp-content/uploads/2013/09/otisnga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702" y="5117543"/>
            <a:ext cx="1318382" cy="90111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2059" name="Picture 11" descr="http://maracoos.org/blogs/main/wp-content/uploads/2013/09/AustinandTravisdeployRU28-300x225.jpg"/>
          <p:cNvPicPr>
            <a:picLocks noChangeAspect="1" noChangeArrowheads="1"/>
          </p:cNvPicPr>
          <p:nvPr/>
        </p:nvPicPr>
        <p:blipFill>
          <a:blip r:embed="rId7" cstate="print"/>
          <a:srcRect t="17694"/>
          <a:stretch>
            <a:fillRect/>
          </a:stretch>
        </p:blipFill>
        <p:spPr bwMode="auto">
          <a:xfrm>
            <a:off x="3854118" y="5090613"/>
            <a:ext cx="1495804" cy="92335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2061" name="Picture 13" descr="http://maracoos.org/blogs/main/wp-content/uploads/2013/09/photo-21-1024x764.jpg"/>
          <p:cNvPicPr>
            <a:picLocks noChangeAspect="1" noChangeArrowheads="1"/>
          </p:cNvPicPr>
          <p:nvPr/>
        </p:nvPicPr>
        <p:blipFill>
          <a:blip r:embed="rId8" cstate="print">
            <a:lum bright="9000"/>
          </a:blip>
          <a:srcRect/>
          <a:stretch>
            <a:fillRect/>
          </a:stretch>
        </p:blipFill>
        <p:spPr bwMode="auto">
          <a:xfrm>
            <a:off x="4039738" y="1895221"/>
            <a:ext cx="1214650" cy="90529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60400" y="0"/>
            <a:ext cx="7788275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1: Unique dataset for modelers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2290" name="Picture 2" descr="http://maracoos.org/blogs/main/wp-content/uploads/2013/09/20130906T1347_gp2013_blue_active.png"/>
          <p:cNvPicPr>
            <a:picLocks noChangeAspect="1" noChangeArrowheads="1"/>
          </p:cNvPicPr>
          <p:nvPr/>
        </p:nvPicPr>
        <p:blipFill>
          <a:blip r:embed="rId2" cstate="print"/>
          <a:srcRect t="8639" r="2323" b="6053"/>
          <a:stretch>
            <a:fillRect/>
          </a:stretch>
        </p:blipFill>
        <p:spPr bwMode="auto">
          <a:xfrm>
            <a:off x="877393" y="708792"/>
            <a:ext cx="7060019" cy="46232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3925" y="5345691"/>
            <a:ext cx="772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Observed (left) and ROMS ESPRESSO model (right) temperature (top) and salinity (bottom) following glider BLUE. Inset shows the glider path. In deep waters a column of relatively warm water delineates the offshore limit of the Cold Pool.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2: Fish/Mammal Migrations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763" y="988827"/>
            <a:ext cx="29983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 Vemco receivers deployed on 9 of 16 gliders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 Key Species: Right Whales, tiger sharks, Atlantic sturgeon, Atlantic Salmon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 Data will be organized by OTN</a:t>
            </a:r>
            <a:endParaRPr lang="en-US" dirty="0"/>
          </a:p>
        </p:txBody>
      </p:sp>
      <p:pic>
        <p:nvPicPr>
          <p:cNvPr id="94210" name="Picture 2" descr="http://www.udel.edu/udaily/2013/may/images/OTISandSturge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482" y="3934046"/>
            <a:ext cx="2644873" cy="176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06725" y="528438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Deployments to date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193762"/>
            <a:ext cx="5238750" cy="431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30163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2: Fish/Mammal Migrations Continued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763" y="988827"/>
            <a:ext cx="29983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 Vemco receivers detected 16 animals</a:t>
            </a:r>
          </a:p>
          <a:p>
            <a:pPr marL="117475" indent="-11747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 Species: Blue Shark and Atlantic Sturgeon. </a:t>
            </a:r>
          </a:p>
        </p:txBody>
      </p:sp>
      <p:pic>
        <p:nvPicPr>
          <p:cNvPr id="94210" name="Picture 2" descr="http://www.udel.edu/udaily/2013/may/images/OTISandSturge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242" y="2492556"/>
            <a:ext cx="2229422" cy="14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06725" y="528438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Deployments to date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0" y="795868"/>
            <a:ext cx="4607449" cy="3258190"/>
          </a:xfrm>
          <a:prstGeom prst="rect">
            <a:avLst/>
          </a:prstGeom>
          <a:effectLst>
            <a:outerShdw blurRad="241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03602"/>
              </p:ext>
            </p:extLst>
          </p:nvPr>
        </p:nvGraphicFramePr>
        <p:xfrm>
          <a:off x="2556500" y="4233238"/>
          <a:ext cx="3824742" cy="1844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0698"/>
                <a:gridCol w="1090815"/>
                <a:gridCol w="1371600"/>
                <a:gridCol w="511629"/>
              </a:tblGrid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Group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Glider 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Species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 smtClean="0">
                          <a:effectLst/>
                        </a:rPr>
                        <a:t>#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Dalhousie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OTN200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No detections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OTN201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Blue shark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 Maine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Penobscot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Not reported yet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 Mass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Blue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No detections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Rutgers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RU28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Atlantic sturgeon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RU22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Atlantic sturgeon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RU23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Atlantic sturgeon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 Delaware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Otis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Glider lost at sea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--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NC State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Salacia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No detections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 Georgia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Modena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No detections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6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8795" y="2214186"/>
            <a:ext cx="3241224" cy="276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186784" y="557188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Conclusion: The ocean moves!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3334"/>
          <a:stretch/>
        </p:blipFill>
        <p:spPr>
          <a:xfrm>
            <a:off x="0" y="2319614"/>
            <a:ext cx="5363352" cy="2734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5241" y="368673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1463" y="963831"/>
            <a:ext cx="5619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Approach: </a:t>
            </a:r>
          </a:p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Use thermal niche model + temperature hindcasts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~ estimate habitat distribution in NW 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tlantic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2: Fish/Mammal Migrations Continued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60400" y="0"/>
            <a:ext cx="7788275" cy="5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 smtClean="0">
                <a:ea typeface="ＭＳ Ｐゴシック" pitchFamily="1" charset="-128"/>
              </a:rPr>
              <a:t>Goal 3: 3D Snapshot of </a:t>
            </a:r>
            <a:r>
              <a:rPr lang="en-US" sz="3200" b="1" dirty="0" err="1" smtClean="0">
                <a:ea typeface="ＭＳ Ｐゴシック" pitchFamily="1" charset="-128"/>
              </a:rPr>
              <a:t>Coldpool</a:t>
            </a:r>
            <a:endParaRPr lang="en-US" sz="3200" b="1" dirty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93186" name="Picture 2" descr="http://maracoos.org/blogs/main/wp-content/uploads/2013/09/assets-ro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79" y="1591293"/>
            <a:ext cx="2123407" cy="304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8" name="Picture 4" descr="http://maracoos.org/blogs/main/wp-content/uploads/2013/09/20130910T1701_gp2013_ru23_active.png"/>
          <p:cNvPicPr>
            <a:picLocks noChangeAspect="1" noChangeArrowheads="1"/>
          </p:cNvPicPr>
          <p:nvPr/>
        </p:nvPicPr>
        <p:blipFill>
          <a:blip r:embed="rId3" cstate="print"/>
          <a:srcRect l="1597" t="8680" r="2285" b="6144"/>
          <a:stretch>
            <a:fillRect/>
          </a:stretch>
        </p:blipFill>
        <p:spPr bwMode="auto">
          <a:xfrm>
            <a:off x="2612571" y="921013"/>
            <a:ext cx="6531429" cy="433975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44140" y="5413652"/>
            <a:ext cx="6299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Observed and modeled temperature and salinity following the trajectory of glider RU23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068019" y="3343046"/>
            <a:ext cx="937858" cy="1243584"/>
          </a:xfrm>
          <a:custGeom>
            <a:avLst/>
            <a:gdLst>
              <a:gd name="connsiteX0" fmla="*/ 0 w 937858"/>
              <a:gd name="connsiteY0" fmla="*/ 0 h 1243584"/>
              <a:gd name="connsiteX1" fmla="*/ 21946 w 937858"/>
              <a:gd name="connsiteY1" fmla="*/ 14631 h 1243584"/>
              <a:gd name="connsiteX2" fmla="*/ 51207 w 937858"/>
              <a:gd name="connsiteY2" fmla="*/ 21946 h 1243584"/>
              <a:gd name="connsiteX3" fmla="*/ 117043 w 937858"/>
              <a:gd name="connsiteY3" fmla="*/ 43892 h 1243584"/>
              <a:gd name="connsiteX4" fmla="*/ 160935 w 937858"/>
              <a:gd name="connsiteY4" fmla="*/ 58522 h 1243584"/>
              <a:gd name="connsiteX5" fmla="*/ 182880 w 937858"/>
              <a:gd name="connsiteY5" fmla="*/ 65837 h 1243584"/>
              <a:gd name="connsiteX6" fmla="*/ 204826 w 937858"/>
              <a:gd name="connsiteY6" fmla="*/ 80468 h 1243584"/>
              <a:gd name="connsiteX7" fmla="*/ 256032 w 937858"/>
              <a:gd name="connsiteY7" fmla="*/ 95098 h 1243584"/>
              <a:gd name="connsiteX8" fmla="*/ 277978 w 937858"/>
              <a:gd name="connsiteY8" fmla="*/ 109728 h 1243584"/>
              <a:gd name="connsiteX9" fmla="*/ 321869 w 937858"/>
              <a:gd name="connsiteY9" fmla="*/ 124359 h 1243584"/>
              <a:gd name="connsiteX10" fmla="*/ 365760 w 937858"/>
              <a:gd name="connsiteY10" fmla="*/ 138989 h 1243584"/>
              <a:gd name="connsiteX11" fmla="*/ 387706 w 937858"/>
              <a:gd name="connsiteY11" fmla="*/ 146304 h 1243584"/>
              <a:gd name="connsiteX12" fmla="*/ 402336 w 937858"/>
              <a:gd name="connsiteY12" fmla="*/ 160935 h 1243584"/>
              <a:gd name="connsiteX13" fmla="*/ 446227 w 937858"/>
              <a:gd name="connsiteY13" fmla="*/ 175565 h 1243584"/>
              <a:gd name="connsiteX14" fmla="*/ 504749 w 937858"/>
              <a:gd name="connsiteY14" fmla="*/ 204826 h 1243584"/>
              <a:gd name="connsiteX15" fmla="*/ 526695 w 937858"/>
              <a:gd name="connsiteY15" fmla="*/ 212141 h 1243584"/>
              <a:gd name="connsiteX16" fmla="*/ 548640 w 937858"/>
              <a:gd name="connsiteY16" fmla="*/ 219456 h 1243584"/>
              <a:gd name="connsiteX17" fmla="*/ 585216 w 937858"/>
              <a:gd name="connsiteY17" fmla="*/ 241402 h 1243584"/>
              <a:gd name="connsiteX18" fmla="*/ 629107 w 937858"/>
              <a:gd name="connsiteY18" fmla="*/ 263348 h 1243584"/>
              <a:gd name="connsiteX19" fmla="*/ 665683 w 937858"/>
              <a:gd name="connsiteY19" fmla="*/ 285293 h 1243584"/>
              <a:gd name="connsiteX20" fmla="*/ 716890 w 937858"/>
              <a:gd name="connsiteY20" fmla="*/ 307239 h 1243584"/>
              <a:gd name="connsiteX21" fmla="*/ 738835 w 937858"/>
              <a:gd name="connsiteY21" fmla="*/ 321869 h 1243584"/>
              <a:gd name="connsiteX22" fmla="*/ 753466 w 937858"/>
              <a:gd name="connsiteY22" fmla="*/ 336500 h 1243584"/>
              <a:gd name="connsiteX23" fmla="*/ 775411 w 937858"/>
              <a:gd name="connsiteY23" fmla="*/ 343815 h 1243584"/>
              <a:gd name="connsiteX24" fmla="*/ 797357 w 937858"/>
              <a:gd name="connsiteY24" fmla="*/ 358445 h 1243584"/>
              <a:gd name="connsiteX25" fmla="*/ 841248 w 937858"/>
              <a:gd name="connsiteY25" fmla="*/ 373076 h 1243584"/>
              <a:gd name="connsiteX26" fmla="*/ 855879 w 937858"/>
              <a:gd name="connsiteY26" fmla="*/ 387706 h 1243584"/>
              <a:gd name="connsiteX27" fmla="*/ 899770 w 937858"/>
              <a:gd name="connsiteY27" fmla="*/ 402336 h 1243584"/>
              <a:gd name="connsiteX28" fmla="*/ 914400 w 937858"/>
              <a:gd name="connsiteY28" fmla="*/ 416967 h 1243584"/>
              <a:gd name="connsiteX29" fmla="*/ 936346 w 937858"/>
              <a:gd name="connsiteY29" fmla="*/ 424282 h 1243584"/>
              <a:gd name="connsiteX30" fmla="*/ 907085 w 937858"/>
              <a:gd name="connsiteY30" fmla="*/ 453543 h 1243584"/>
              <a:gd name="connsiteX31" fmla="*/ 819303 w 937858"/>
              <a:gd name="connsiteY31" fmla="*/ 438912 h 1243584"/>
              <a:gd name="connsiteX32" fmla="*/ 804672 w 937858"/>
              <a:gd name="connsiteY32" fmla="*/ 424282 h 1243584"/>
              <a:gd name="connsiteX33" fmla="*/ 760781 w 937858"/>
              <a:gd name="connsiteY33" fmla="*/ 409652 h 1243584"/>
              <a:gd name="connsiteX34" fmla="*/ 724205 w 937858"/>
              <a:gd name="connsiteY34" fmla="*/ 416967 h 1243584"/>
              <a:gd name="connsiteX35" fmla="*/ 709575 w 937858"/>
              <a:gd name="connsiteY35" fmla="*/ 438912 h 1243584"/>
              <a:gd name="connsiteX36" fmla="*/ 694944 w 937858"/>
              <a:gd name="connsiteY36" fmla="*/ 453543 h 1243584"/>
              <a:gd name="connsiteX37" fmla="*/ 680314 w 937858"/>
              <a:gd name="connsiteY37" fmla="*/ 497434 h 1243584"/>
              <a:gd name="connsiteX38" fmla="*/ 665683 w 937858"/>
              <a:gd name="connsiteY38" fmla="*/ 651053 h 1243584"/>
              <a:gd name="connsiteX39" fmla="*/ 643738 w 937858"/>
              <a:gd name="connsiteY39" fmla="*/ 746151 h 1243584"/>
              <a:gd name="connsiteX40" fmla="*/ 629107 w 937858"/>
              <a:gd name="connsiteY40" fmla="*/ 768096 h 1243584"/>
              <a:gd name="connsiteX41" fmla="*/ 599847 w 937858"/>
              <a:gd name="connsiteY41" fmla="*/ 855879 h 1243584"/>
              <a:gd name="connsiteX42" fmla="*/ 585216 w 937858"/>
              <a:gd name="connsiteY42" fmla="*/ 899770 h 1243584"/>
              <a:gd name="connsiteX43" fmla="*/ 570586 w 937858"/>
              <a:gd name="connsiteY43" fmla="*/ 958292 h 1243584"/>
              <a:gd name="connsiteX44" fmla="*/ 555955 w 937858"/>
              <a:gd name="connsiteY44" fmla="*/ 1009498 h 1243584"/>
              <a:gd name="connsiteX45" fmla="*/ 519379 w 937858"/>
              <a:gd name="connsiteY45" fmla="*/ 1053389 h 1243584"/>
              <a:gd name="connsiteX46" fmla="*/ 512064 w 937858"/>
              <a:gd name="connsiteY46" fmla="*/ 1075335 h 1243584"/>
              <a:gd name="connsiteX47" fmla="*/ 497434 w 937858"/>
              <a:gd name="connsiteY47" fmla="*/ 1097280 h 1243584"/>
              <a:gd name="connsiteX48" fmla="*/ 460858 w 937858"/>
              <a:gd name="connsiteY48" fmla="*/ 1155802 h 1243584"/>
              <a:gd name="connsiteX49" fmla="*/ 446227 w 937858"/>
              <a:gd name="connsiteY49" fmla="*/ 1199693 h 1243584"/>
              <a:gd name="connsiteX50" fmla="*/ 438912 w 937858"/>
              <a:gd name="connsiteY50" fmla="*/ 1221639 h 1243584"/>
              <a:gd name="connsiteX51" fmla="*/ 424282 w 937858"/>
              <a:gd name="connsiteY51" fmla="*/ 1243584 h 1243584"/>
              <a:gd name="connsiteX52" fmla="*/ 395021 w 937858"/>
              <a:gd name="connsiteY52" fmla="*/ 1155802 h 1243584"/>
              <a:gd name="connsiteX53" fmla="*/ 387706 w 937858"/>
              <a:gd name="connsiteY53" fmla="*/ 1133856 h 1243584"/>
              <a:gd name="connsiteX54" fmla="*/ 343815 w 937858"/>
              <a:gd name="connsiteY54" fmla="*/ 1075335 h 1243584"/>
              <a:gd name="connsiteX55" fmla="*/ 321869 w 937858"/>
              <a:gd name="connsiteY55" fmla="*/ 1031444 h 1243584"/>
              <a:gd name="connsiteX56" fmla="*/ 314554 w 937858"/>
              <a:gd name="connsiteY56" fmla="*/ 1009498 h 1243584"/>
              <a:gd name="connsiteX57" fmla="*/ 299923 w 937858"/>
              <a:gd name="connsiteY57" fmla="*/ 987552 h 1243584"/>
              <a:gd name="connsiteX58" fmla="*/ 285293 w 937858"/>
              <a:gd name="connsiteY58" fmla="*/ 943661 h 1243584"/>
              <a:gd name="connsiteX59" fmla="*/ 277978 w 937858"/>
              <a:gd name="connsiteY59" fmla="*/ 921716 h 1243584"/>
              <a:gd name="connsiteX60" fmla="*/ 263347 w 937858"/>
              <a:gd name="connsiteY60" fmla="*/ 907085 h 1243584"/>
              <a:gd name="connsiteX61" fmla="*/ 226771 w 937858"/>
              <a:gd name="connsiteY61" fmla="*/ 855879 h 1243584"/>
              <a:gd name="connsiteX62" fmla="*/ 212141 w 937858"/>
              <a:gd name="connsiteY62" fmla="*/ 833933 h 124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37858" h="1243584">
                <a:moveTo>
                  <a:pt x="0" y="0"/>
                </a:moveTo>
                <a:cubicBezTo>
                  <a:pt x="7315" y="4877"/>
                  <a:pt x="13865" y="11168"/>
                  <a:pt x="21946" y="14631"/>
                </a:cubicBezTo>
                <a:cubicBezTo>
                  <a:pt x="31187" y="18591"/>
                  <a:pt x="41577" y="19057"/>
                  <a:pt x="51207" y="21946"/>
                </a:cubicBezTo>
                <a:cubicBezTo>
                  <a:pt x="51309" y="21976"/>
                  <a:pt x="106020" y="40217"/>
                  <a:pt x="117043" y="43892"/>
                </a:cubicBezTo>
                <a:lnTo>
                  <a:pt x="160935" y="58522"/>
                </a:lnTo>
                <a:lnTo>
                  <a:pt x="182880" y="65837"/>
                </a:lnTo>
                <a:cubicBezTo>
                  <a:pt x="190195" y="70714"/>
                  <a:pt x="196745" y="77005"/>
                  <a:pt x="204826" y="80468"/>
                </a:cubicBezTo>
                <a:cubicBezTo>
                  <a:pt x="237649" y="94535"/>
                  <a:pt x="227554" y="80859"/>
                  <a:pt x="256032" y="95098"/>
                </a:cubicBezTo>
                <a:cubicBezTo>
                  <a:pt x="263896" y="99030"/>
                  <a:pt x="269944" y="106157"/>
                  <a:pt x="277978" y="109728"/>
                </a:cubicBezTo>
                <a:cubicBezTo>
                  <a:pt x="292071" y="115991"/>
                  <a:pt x="307239" y="119482"/>
                  <a:pt x="321869" y="124359"/>
                </a:cubicBezTo>
                <a:lnTo>
                  <a:pt x="365760" y="138989"/>
                </a:lnTo>
                <a:lnTo>
                  <a:pt x="387706" y="146304"/>
                </a:lnTo>
                <a:cubicBezTo>
                  <a:pt x="392583" y="151181"/>
                  <a:pt x="396167" y="157851"/>
                  <a:pt x="402336" y="160935"/>
                </a:cubicBezTo>
                <a:cubicBezTo>
                  <a:pt x="416130" y="167832"/>
                  <a:pt x="446227" y="175565"/>
                  <a:pt x="446227" y="175565"/>
                </a:cubicBezTo>
                <a:cubicBezTo>
                  <a:pt x="471763" y="201101"/>
                  <a:pt x="454315" y="188015"/>
                  <a:pt x="504749" y="204826"/>
                </a:cubicBezTo>
                <a:lnTo>
                  <a:pt x="526695" y="212141"/>
                </a:lnTo>
                <a:lnTo>
                  <a:pt x="548640" y="219456"/>
                </a:lnTo>
                <a:cubicBezTo>
                  <a:pt x="577217" y="248033"/>
                  <a:pt x="547233" y="222411"/>
                  <a:pt x="585216" y="241402"/>
                </a:cubicBezTo>
                <a:cubicBezTo>
                  <a:pt x="641946" y="269766"/>
                  <a:pt x="573941" y="244957"/>
                  <a:pt x="629107" y="263348"/>
                </a:cubicBezTo>
                <a:cubicBezTo>
                  <a:pt x="657686" y="291925"/>
                  <a:pt x="627697" y="266300"/>
                  <a:pt x="665683" y="285293"/>
                </a:cubicBezTo>
                <a:cubicBezTo>
                  <a:pt x="716201" y="310552"/>
                  <a:pt x="655993" y="292015"/>
                  <a:pt x="716890" y="307239"/>
                </a:cubicBezTo>
                <a:cubicBezTo>
                  <a:pt x="724205" y="312116"/>
                  <a:pt x="731970" y="316377"/>
                  <a:pt x="738835" y="321869"/>
                </a:cubicBezTo>
                <a:cubicBezTo>
                  <a:pt x="744221" y="326178"/>
                  <a:pt x="747552" y="332951"/>
                  <a:pt x="753466" y="336500"/>
                </a:cubicBezTo>
                <a:cubicBezTo>
                  <a:pt x="760078" y="340467"/>
                  <a:pt x="768514" y="340367"/>
                  <a:pt x="775411" y="343815"/>
                </a:cubicBezTo>
                <a:cubicBezTo>
                  <a:pt x="783275" y="347747"/>
                  <a:pt x="789323" y="354874"/>
                  <a:pt x="797357" y="358445"/>
                </a:cubicBezTo>
                <a:cubicBezTo>
                  <a:pt x="811450" y="364708"/>
                  <a:pt x="841248" y="373076"/>
                  <a:pt x="841248" y="373076"/>
                </a:cubicBezTo>
                <a:cubicBezTo>
                  <a:pt x="846125" y="377953"/>
                  <a:pt x="849710" y="384622"/>
                  <a:pt x="855879" y="387706"/>
                </a:cubicBezTo>
                <a:cubicBezTo>
                  <a:pt x="869673" y="394603"/>
                  <a:pt x="899770" y="402336"/>
                  <a:pt x="899770" y="402336"/>
                </a:cubicBezTo>
                <a:cubicBezTo>
                  <a:pt x="904647" y="407213"/>
                  <a:pt x="908486" y="413419"/>
                  <a:pt x="914400" y="416967"/>
                </a:cubicBezTo>
                <a:cubicBezTo>
                  <a:pt x="921012" y="420934"/>
                  <a:pt x="937858" y="416721"/>
                  <a:pt x="936346" y="424282"/>
                </a:cubicBezTo>
                <a:cubicBezTo>
                  <a:pt x="933641" y="437808"/>
                  <a:pt x="907085" y="453543"/>
                  <a:pt x="907085" y="453543"/>
                </a:cubicBezTo>
                <a:cubicBezTo>
                  <a:pt x="900570" y="452819"/>
                  <a:pt x="838803" y="450612"/>
                  <a:pt x="819303" y="438912"/>
                </a:cubicBezTo>
                <a:cubicBezTo>
                  <a:pt x="813389" y="435364"/>
                  <a:pt x="810841" y="427366"/>
                  <a:pt x="804672" y="424282"/>
                </a:cubicBezTo>
                <a:cubicBezTo>
                  <a:pt x="790878" y="417385"/>
                  <a:pt x="760781" y="409652"/>
                  <a:pt x="760781" y="409652"/>
                </a:cubicBezTo>
                <a:cubicBezTo>
                  <a:pt x="748589" y="412090"/>
                  <a:pt x="735000" y="410798"/>
                  <a:pt x="724205" y="416967"/>
                </a:cubicBezTo>
                <a:cubicBezTo>
                  <a:pt x="716572" y="421329"/>
                  <a:pt x="715067" y="432047"/>
                  <a:pt x="709575" y="438912"/>
                </a:cubicBezTo>
                <a:cubicBezTo>
                  <a:pt x="705266" y="444298"/>
                  <a:pt x="699821" y="448666"/>
                  <a:pt x="694944" y="453543"/>
                </a:cubicBezTo>
                <a:cubicBezTo>
                  <a:pt x="690067" y="468173"/>
                  <a:pt x="681776" y="482082"/>
                  <a:pt x="680314" y="497434"/>
                </a:cubicBezTo>
                <a:cubicBezTo>
                  <a:pt x="675437" y="548640"/>
                  <a:pt x="672957" y="600132"/>
                  <a:pt x="665683" y="651053"/>
                </a:cubicBezTo>
                <a:cubicBezTo>
                  <a:pt x="662311" y="674658"/>
                  <a:pt x="658343" y="724245"/>
                  <a:pt x="643738" y="746151"/>
                </a:cubicBezTo>
                <a:lnTo>
                  <a:pt x="629107" y="768096"/>
                </a:lnTo>
                <a:lnTo>
                  <a:pt x="599847" y="855879"/>
                </a:lnTo>
                <a:cubicBezTo>
                  <a:pt x="599843" y="855892"/>
                  <a:pt x="585219" y="899757"/>
                  <a:pt x="585216" y="899770"/>
                </a:cubicBezTo>
                <a:cubicBezTo>
                  <a:pt x="570345" y="974127"/>
                  <a:pt x="585581" y="905809"/>
                  <a:pt x="570586" y="958292"/>
                </a:cubicBezTo>
                <a:cubicBezTo>
                  <a:pt x="567459" y="969236"/>
                  <a:pt x="561804" y="997801"/>
                  <a:pt x="555955" y="1009498"/>
                </a:cubicBezTo>
                <a:cubicBezTo>
                  <a:pt x="545769" y="1029870"/>
                  <a:pt x="535561" y="1037208"/>
                  <a:pt x="519379" y="1053389"/>
                </a:cubicBezTo>
                <a:cubicBezTo>
                  <a:pt x="516941" y="1060704"/>
                  <a:pt x="515512" y="1068438"/>
                  <a:pt x="512064" y="1075335"/>
                </a:cubicBezTo>
                <a:cubicBezTo>
                  <a:pt x="508132" y="1083198"/>
                  <a:pt x="501005" y="1089246"/>
                  <a:pt x="497434" y="1097280"/>
                </a:cubicBezTo>
                <a:cubicBezTo>
                  <a:pt x="471776" y="1155010"/>
                  <a:pt x="500336" y="1129483"/>
                  <a:pt x="460858" y="1155802"/>
                </a:cubicBezTo>
                <a:lnTo>
                  <a:pt x="446227" y="1199693"/>
                </a:lnTo>
                <a:cubicBezTo>
                  <a:pt x="443789" y="1207008"/>
                  <a:pt x="443189" y="1215223"/>
                  <a:pt x="438912" y="1221639"/>
                </a:cubicBezTo>
                <a:lnTo>
                  <a:pt x="424282" y="1243584"/>
                </a:lnTo>
                <a:lnTo>
                  <a:pt x="395021" y="1155802"/>
                </a:lnTo>
                <a:cubicBezTo>
                  <a:pt x="392583" y="1148487"/>
                  <a:pt x="393159" y="1139308"/>
                  <a:pt x="387706" y="1133856"/>
                </a:cubicBezTo>
                <a:cubicBezTo>
                  <a:pt x="370373" y="1116525"/>
                  <a:pt x="352089" y="1100155"/>
                  <a:pt x="343815" y="1075335"/>
                </a:cubicBezTo>
                <a:cubicBezTo>
                  <a:pt x="333719" y="1045049"/>
                  <a:pt x="340776" y="1059805"/>
                  <a:pt x="321869" y="1031444"/>
                </a:cubicBezTo>
                <a:cubicBezTo>
                  <a:pt x="319431" y="1024129"/>
                  <a:pt x="318002" y="1016395"/>
                  <a:pt x="314554" y="1009498"/>
                </a:cubicBezTo>
                <a:cubicBezTo>
                  <a:pt x="310622" y="1001634"/>
                  <a:pt x="303494" y="995586"/>
                  <a:pt x="299923" y="987552"/>
                </a:cubicBezTo>
                <a:cubicBezTo>
                  <a:pt x="293660" y="973459"/>
                  <a:pt x="290170" y="958291"/>
                  <a:pt x="285293" y="943661"/>
                </a:cubicBezTo>
                <a:cubicBezTo>
                  <a:pt x="282855" y="936346"/>
                  <a:pt x="283430" y="927168"/>
                  <a:pt x="277978" y="921716"/>
                </a:cubicBezTo>
                <a:lnTo>
                  <a:pt x="263347" y="907085"/>
                </a:lnTo>
                <a:cubicBezTo>
                  <a:pt x="251670" y="872053"/>
                  <a:pt x="261485" y="890593"/>
                  <a:pt x="226771" y="855879"/>
                </a:cubicBezTo>
                <a:cubicBezTo>
                  <a:pt x="210417" y="839525"/>
                  <a:pt x="212141" y="848145"/>
                  <a:pt x="212141" y="83393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927" y="4658967"/>
            <a:ext cx="2241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Espresso Bottom Temps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8233</TotalTime>
  <Words>1315</Words>
  <Application>Microsoft Office PowerPoint</Application>
  <PresentationFormat>On-screen Show (4:3)</PresentationFormat>
  <Paragraphs>189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Geneva</vt:lpstr>
      <vt:lpstr>Gill Sans</vt:lpstr>
      <vt:lpstr>Times New Roman</vt:lpstr>
      <vt:lpstr>ヒラギノ角ゴ ProN W3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GLIDERPALOOZA 2014: Glide Harder!  (aka Modelpalooza)</vt:lpstr>
      <vt:lpstr>PowerPoint Presentation</vt:lpstr>
      <vt:lpstr>PowerPoint Presentation</vt:lpstr>
      <vt:lpstr>PowerPoint Presentation</vt:lpstr>
      <vt:lpstr>PowerPoint Presentation</vt:lpstr>
      <vt:lpstr>The Models vs The Glider </vt:lpstr>
      <vt:lpstr>PowerPoint Presentation</vt:lpstr>
      <vt:lpstr>PowerPoint Presentation</vt:lpstr>
      <vt:lpstr>PowerPoint Presentation</vt:lpstr>
      <vt:lpstr>Observed Model vs Glider Differences (Results from undergrad summer research)</vt:lpstr>
      <vt:lpstr>PowerPoint Presentation</vt:lpstr>
      <vt:lpstr>PowerPoint Presentation</vt:lpstr>
      <vt:lpstr>PowerPoint Presentation</vt:lpstr>
      <vt:lpstr>PowerPoint Presentation</vt:lpstr>
      <vt:lpstr>Ocean Observatories Initiative</vt:lpstr>
    </vt:vector>
  </TitlesOfParts>
  <Company>Rutgers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crowley</cp:lastModifiedBy>
  <cp:revision>333</cp:revision>
  <dcterms:created xsi:type="dcterms:W3CDTF">2011-10-07T14:39:24Z</dcterms:created>
  <dcterms:modified xsi:type="dcterms:W3CDTF">2014-09-18T18:38:34Z</dcterms:modified>
</cp:coreProperties>
</file>