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4" r:id="rId8"/>
    <p:sldId id="266" r:id="rId9"/>
    <p:sldId id="265" r:id="rId10"/>
    <p:sldId id="263"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369"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1025D9-E592-4467-996F-4D2609187BAB}" type="datetimeFigureOut">
              <a:rPr lang="en-US" smtClean="0"/>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03A66-36DB-49CB-BDE7-1D1EA7C23789}" type="slidenum">
              <a:rPr lang="en-US" smtClean="0"/>
              <a:t>‹#›</a:t>
            </a:fld>
            <a:endParaRPr lang="en-US"/>
          </a:p>
        </p:txBody>
      </p:sp>
    </p:spTree>
    <p:extLst>
      <p:ext uri="{BB962C8B-B14F-4D97-AF65-F5344CB8AC3E}">
        <p14:creationId xmlns:p14="http://schemas.microsoft.com/office/powerpoint/2010/main" val="243528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t>
            </a:r>
            <a:r>
              <a:rPr lang="en-US" dirty="0" err="1" smtClean="0"/>
              <a:t>codar</a:t>
            </a:r>
            <a:r>
              <a:rPr lang="en-US" dirty="0" smtClean="0"/>
              <a:t>? Essentially</a:t>
            </a:r>
            <a:r>
              <a:rPr lang="en-US" baseline="0" dirty="0" smtClean="0"/>
              <a:t> Doppler radar, similar to a radar gun used by police officers. Sends out a frequency that bounces off waves to give a speed measurement. Requires multiple </a:t>
            </a:r>
            <a:r>
              <a:rPr lang="en-US" baseline="0" dirty="0" err="1" smtClean="0"/>
              <a:t>codar</a:t>
            </a:r>
            <a:r>
              <a:rPr lang="en-US" baseline="0" dirty="0" smtClean="0"/>
              <a:t> stations to accurately map currents due to the fact that each antenna can only measure the waves velocity coming towards it</a:t>
            </a:r>
            <a:endParaRPr lang="en-US" dirty="0"/>
          </a:p>
        </p:txBody>
      </p:sp>
      <p:sp>
        <p:nvSpPr>
          <p:cNvPr id="4" name="Slide Number Placeholder 3"/>
          <p:cNvSpPr>
            <a:spLocks noGrp="1"/>
          </p:cNvSpPr>
          <p:nvPr>
            <p:ph type="sldNum" sz="quarter" idx="10"/>
          </p:nvPr>
        </p:nvSpPr>
        <p:spPr/>
        <p:txBody>
          <a:bodyPr/>
          <a:lstStyle/>
          <a:p>
            <a:fld id="{4C603A66-36DB-49CB-BDE7-1D1EA7C23789}" type="slidenum">
              <a:rPr lang="en-US" smtClean="0"/>
              <a:t>1</a:t>
            </a:fld>
            <a:endParaRPr lang="en-US"/>
          </a:p>
        </p:txBody>
      </p:sp>
    </p:spTree>
    <p:extLst>
      <p:ext uri="{BB962C8B-B14F-4D97-AF65-F5344CB8AC3E}">
        <p14:creationId xmlns:p14="http://schemas.microsoft.com/office/powerpoint/2010/main" val="19598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Raw</a:t>
            </a:r>
            <a:r>
              <a:rPr lang="en-US" baseline="0" dirty="0" smtClean="0"/>
              <a:t> data, over lapping zone is where current map is created </a:t>
            </a:r>
            <a:endParaRPr lang="en-US" dirty="0"/>
          </a:p>
        </p:txBody>
      </p:sp>
      <p:sp>
        <p:nvSpPr>
          <p:cNvPr id="4" name="Slide Number Placeholder 3"/>
          <p:cNvSpPr>
            <a:spLocks noGrp="1"/>
          </p:cNvSpPr>
          <p:nvPr>
            <p:ph type="sldNum" sz="quarter" idx="10"/>
          </p:nvPr>
        </p:nvSpPr>
        <p:spPr/>
        <p:txBody>
          <a:bodyPr/>
          <a:lstStyle/>
          <a:p>
            <a:fld id="{4C603A66-36DB-49CB-BDE7-1D1EA7C23789}" type="slidenum">
              <a:rPr lang="en-US" smtClean="0"/>
              <a:t>2</a:t>
            </a:fld>
            <a:endParaRPr lang="en-US"/>
          </a:p>
        </p:txBody>
      </p:sp>
    </p:spTree>
    <p:extLst>
      <p:ext uri="{BB962C8B-B14F-4D97-AF65-F5344CB8AC3E}">
        <p14:creationId xmlns:p14="http://schemas.microsoft.com/office/powerpoint/2010/main" val="400292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time I head home, RU01 should be in the middle her third and final mission of the season.</a:t>
            </a:r>
            <a:r>
              <a:rPr lang="en-US" baseline="0" dirty="0" smtClean="0"/>
              <a:t> She is the first double payload glider to be flown in Antarctica</a:t>
            </a:r>
            <a:endParaRPr lang="en-US" dirty="0"/>
          </a:p>
        </p:txBody>
      </p:sp>
      <p:sp>
        <p:nvSpPr>
          <p:cNvPr id="4" name="Slide Number Placeholder 3"/>
          <p:cNvSpPr>
            <a:spLocks noGrp="1"/>
          </p:cNvSpPr>
          <p:nvPr>
            <p:ph type="sldNum" sz="quarter" idx="10"/>
          </p:nvPr>
        </p:nvSpPr>
        <p:spPr/>
        <p:txBody>
          <a:bodyPr/>
          <a:lstStyle/>
          <a:p>
            <a:fld id="{4C603A66-36DB-49CB-BDE7-1D1EA7C23789}" type="slidenum">
              <a:rPr lang="en-US" smtClean="0"/>
              <a:t>7</a:t>
            </a:fld>
            <a:endParaRPr lang="en-US"/>
          </a:p>
        </p:txBody>
      </p:sp>
    </p:spTree>
    <p:extLst>
      <p:ext uri="{BB962C8B-B14F-4D97-AF65-F5344CB8AC3E}">
        <p14:creationId xmlns:p14="http://schemas.microsoft.com/office/powerpoint/2010/main" val="46004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battery types</a:t>
            </a:r>
            <a:r>
              <a:rPr lang="en-US" baseline="0" dirty="0" smtClean="0"/>
              <a:t>. Lithium primary, lithium secondary, and alkaline. Does “</a:t>
            </a:r>
            <a:r>
              <a:rPr lang="en-US" baseline="0" dirty="0" err="1" smtClean="0"/>
              <a:t>yo’s</a:t>
            </a:r>
            <a:r>
              <a:rPr lang="en-US" baseline="0" dirty="0" smtClean="0"/>
              <a:t>” through water column using buoyancy pump to change its density. It is ballasted carefully to be neutrally buoyant. This allows it to make itself heavier or lighter by pulling in or pushing out sea water from the nose. Which gives it a V shaped flight path. To call in, air bladder inflates to lift tail out of the water.</a:t>
            </a:r>
            <a:endParaRPr lang="en-US" dirty="0"/>
          </a:p>
        </p:txBody>
      </p:sp>
      <p:sp>
        <p:nvSpPr>
          <p:cNvPr id="4" name="Slide Number Placeholder 3"/>
          <p:cNvSpPr>
            <a:spLocks noGrp="1"/>
          </p:cNvSpPr>
          <p:nvPr>
            <p:ph type="sldNum" sz="quarter" idx="10"/>
          </p:nvPr>
        </p:nvSpPr>
        <p:spPr/>
        <p:txBody>
          <a:bodyPr/>
          <a:lstStyle/>
          <a:p>
            <a:fld id="{4C603A66-36DB-49CB-BDE7-1D1EA7C23789}" type="slidenum">
              <a:rPr lang="en-US" smtClean="0"/>
              <a:t>8</a:t>
            </a:fld>
            <a:endParaRPr lang="en-US"/>
          </a:p>
        </p:txBody>
      </p:sp>
    </p:spTree>
    <p:extLst>
      <p:ext uri="{BB962C8B-B14F-4D97-AF65-F5344CB8AC3E}">
        <p14:creationId xmlns:p14="http://schemas.microsoft.com/office/powerpoint/2010/main" val="332336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above Google Earth image shows RU01’s track  from its deployment at sampling site E, into the canyon, and back in towards shallow water. She is zig-</a:t>
            </a:r>
            <a:r>
              <a:rPr lang="en-US" dirty="0" err="1" smtClean="0"/>
              <a:t>zagging</a:t>
            </a:r>
            <a:r>
              <a:rPr lang="en-US" dirty="0" smtClean="0"/>
              <a:t> across known penguin foraging zones recording the phytoplankton</a:t>
            </a:r>
            <a:r>
              <a:rPr lang="en-US" baseline="0" dirty="0" smtClean="0"/>
              <a:t> population’s health and size, giving us a good look at the base of the food chain. </a:t>
            </a:r>
            <a:endParaRPr lang="en-US" dirty="0" smtClean="0"/>
          </a:p>
          <a:p>
            <a:endParaRPr lang="en-US" dirty="0"/>
          </a:p>
        </p:txBody>
      </p:sp>
      <p:sp>
        <p:nvSpPr>
          <p:cNvPr id="4" name="Slide Number Placeholder 3"/>
          <p:cNvSpPr>
            <a:spLocks noGrp="1"/>
          </p:cNvSpPr>
          <p:nvPr>
            <p:ph type="sldNum" sz="quarter" idx="10"/>
          </p:nvPr>
        </p:nvSpPr>
        <p:spPr/>
        <p:txBody>
          <a:bodyPr/>
          <a:lstStyle/>
          <a:p>
            <a:fld id="{4C603A66-36DB-49CB-BDE7-1D1EA7C23789}" type="slidenum">
              <a:rPr lang="en-US" smtClean="0"/>
              <a:t>9</a:t>
            </a:fld>
            <a:endParaRPr lang="en-US"/>
          </a:p>
        </p:txBody>
      </p:sp>
    </p:spTree>
    <p:extLst>
      <p:ext uri="{BB962C8B-B14F-4D97-AF65-F5344CB8AC3E}">
        <p14:creationId xmlns:p14="http://schemas.microsoft.com/office/powerpoint/2010/main" val="308741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Ru01 captured the</a:t>
            </a:r>
            <a:r>
              <a:rPr lang="en-US" baseline="0" dirty="0" smtClean="0"/>
              <a:t> summer bloom, around </a:t>
            </a:r>
            <a:r>
              <a:rPr lang="en-US" baseline="0" dirty="0" err="1" smtClean="0"/>
              <a:t>january</a:t>
            </a:r>
            <a:r>
              <a:rPr lang="en-US" baseline="0" dirty="0" smtClean="0"/>
              <a:t> 12</a:t>
            </a:r>
            <a:r>
              <a:rPr lang="en-US" baseline="30000" dirty="0" smtClean="0"/>
              <a:t>th</a:t>
            </a:r>
            <a:r>
              <a:rPr lang="en-US" baseline="0" dirty="0" smtClean="0"/>
              <a:t>. There was no sampling from that date due to heavy sea ice in the harbor preventing us from using zodiacs.</a:t>
            </a:r>
            <a:endParaRPr lang="en-US" dirty="0"/>
          </a:p>
        </p:txBody>
      </p:sp>
      <p:sp>
        <p:nvSpPr>
          <p:cNvPr id="4" name="Slide Number Placeholder 3"/>
          <p:cNvSpPr>
            <a:spLocks noGrp="1"/>
          </p:cNvSpPr>
          <p:nvPr>
            <p:ph type="sldNum" sz="quarter" idx="10"/>
          </p:nvPr>
        </p:nvSpPr>
        <p:spPr/>
        <p:txBody>
          <a:bodyPr/>
          <a:lstStyle/>
          <a:p>
            <a:fld id="{4C603A66-36DB-49CB-BDE7-1D1EA7C23789}" type="slidenum">
              <a:rPr lang="en-US" smtClean="0"/>
              <a:t>10</a:t>
            </a:fld>
            <a:endParaRPr lang="en-US"/>
          </a:p>
        </p:txBody>
      </p:sp>
    </p:spTree>
    <p:extLst>
      <p:ext uri="{BB962C8B-B14F-4D97-AF65-F5344CB8AC3E}">
        <p14:creationId xmlns:p14="http://schemas.microsoft.com/office/powerpoint/2010/main" val="183453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B50D33-6712-44FB-A6C7-3196F17DD43F}" type="datetime1">
              <a:rPr lang="en-US" smtClean="0"/>
              <a:t>1/28/2014</a:t>
            </a:fld>
            <a:endParaRPr lang="en-US"/>
          </a:p>
        </p:txBody>
      </p:sp>
      <p:sp>
        <p:nvSpPr>
          <p:cNvPr id="5" name="Footer Placeholder 4"/>
          <p:cNvSpPr>
            <a:spLocks noGrp="1"/>
          </p:cNvSpPr>
          <p:nvPr>
            <p:ph type="ftr" sz="quarter" idx="11"/>
          </p:nvPr>
        </p:nvSpPr>
        <p:spPr/>
        <p:txBody>
          <a:bodyPr/>
          <a:lstStyle/>
          <a:p>
            <a:r>
              <a:rPr lang="en-US" smtClean="0"/>
              <a:t>Kohut et. al. 2014</a:t>
            </a:r>
            <a:endParaRPr lang="en-US"/>
          </a:p>
        </p:txBody>
      </p:sp>
      <p:sp>
        <p:nvSpPr>
          <p:cNvPr id="6" name="Slide Number Placeholder 5"/>
          <p:cNvSpPr>
            <a:spLocks noGrp="1"/>
          </p:cNvSpPr>
          <p:nvPr>
            <p:ph type="sldNum" sz="quarter" idx="12"/>
          </p:nvPr>
        </p:nvSpPr>
        <p:spPr/>
        <p:txBody>
          <a:bodyPr/>
          <a:lstStyle/>
          <a:p>
            <a:fld id="{A7A636FB-383D-45AA-9569-D41D996B0172}" type="slidenum">
              <a:rPr lang="en-US" smtClean="0"/>
              <a:t>‹#›</a:t>
            </a:fld>
            <a:endParaRPr lang="en-US"/>
          </a:p>
        </p:txBody>
      </p:sp>
    </p:spTree>
    <p:extLst>
      <p:ext uri="{BB962C8B-B14F-4D97-AF65-F5344CB8AC3E}">
        <p14:creationId xmlns:p14="http://schemas.microsoft.com/office/powerpoint/2010/main" val="17816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C90AF-7475-490E-A907-D96D6DE1966A}" type="datetime1">
              <a:rPr lang="en-US" smtClean="0"/>
              <a:t>1/28/2014</a:t>
            </a:fld>
            <a:endParaRPr lang="en-US"/>
          </a:p>
        </p:txBody>
      </p:sp>
      <p:sp>
        <p:nvSpPr>
          <p:cNvPr id="5" name="Footer Placeholder 4"/>
          <p:cNvSpPr>
            <a:spLocks noGrp="1"/>
          </p:cNvSpPr>
          <p:nvPr>
            <p:ph type="ftr" sz="quarter" idx="11"/>
          </p:nvPr>
        </p:nvSpPr>
        <p:spPr/>
        <p:txBody>
          <a:bodyPr/>
          <a:lstStyle/>
          <a:p>
            <a:r>
              <a:rPr lang="en-US" smtClean="0"/>
              <a:t>Kohut et. al. 2014</a:t>
            </a:r>
            <a:endParaRPr lang="en-US"/>
          </a:p>
        </p:txBody>
      </p:sp>
      <p:sp>
        <p:nvSpPr>
          <p:cNvPr id="6" name="Slide Number Placeholder 5"/>
          <p:cNvSpPr>
            <a:spLocks noGrp="1"/>
          </p:cNvSpPr>
          <p:nvPr>
            <p:ph type="sldNum" sz="quarter" idx="12"/>
          </p:nvPr>
        </p:nvSpPr>
        <p:spPr/>
        <p:txBody>
          <a:bodyPr/>
          <a:lstStyle/>
          <a:p>
            <a:fld id="{A7A636FB-383D-45AA-9569-D41D996B0172}" type="slidenum">
              <a:rPr lang="en-US" smtClean="0"/>
              <a:t>‹#›</a:t>
            </a:fld>
            <a:endParaRPr lang="en-US"/>
          </a:p>
        </p:txBody>
      </p:sp>
    </p:spTree>
    <p:extLst>
      <p:ext uri="{BB962C8B-B14F-4D97-AF65-F5344CB8AC3E}">
        <p14:creationId xmlns:p14="http://schemas.microsoft.com/office/powerpoint/2010/main" val="210451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0A07C-2259-401B-BDF8-E08E7F1BA3AB}" type="datetime1">
              <a:rPr lang="en-US" smtClean="0"/>
              <a:t>1/28/2014</a:t>
            </a:fld>
            <a:endParaRPr lang="en-US"/>
          </a:p>
        </p:txBody>
      </p:sp>
      <p:sp>
        <p:nvSpPr>
          <p:cNvPr id="5" name="Footer Placeholder 4"/>
          <p:cNvSpPr>
            <a:spLocks noGrp="1"/>
          </p:cNvSpPr>
          <p:nvPr>
            <p:ph type="ftr" sz="quarter" idx="11"/>
          </p:nvPr>
        </p:nvSpPr>
        <p:spPr/>
        <p:txBody>
          <a:bodyPr/>
          <a:lstStyle/>
          <a:p>
            <a:r>
              <a:rPr lang="en-US" smtClean="0"/>
              <a:t>Kohut et. al. 2014</a:t>
            </a:r>
            <a:endParaRPr lang="en-US"/>
          </a:p>
        </p:txBody>
      </p:sp>
      <p:sp>
        <p:nvSpPr>
          <p:cNvPr id="6" name="Slide Number Placeholder 5"/>
          <p:cNvSpPr>
            <a:spLocks noGrp="1"/>
          </p:cNvSpPr>
          <p:nvPr>
            <p:ph type="sldNum" sz="quarter" idx="12"/>
          </p:nvPr>
        </p:nvSpPr>
        <p:spPr/>
        <p:txBody>
          <a:bodyPr/>
          <a:lstStyle/>
          <a:p>
            <a:fld id="{A7A636FB-383D-45AA-9569-D41D996B0172}" type="slidenum">
              <a:rPr lang="en-US" smtClean="0"/>
              <a:t>‹#›</a:t>
            </a:fld>
            <a:endParaRPr lang="en-US"/>
          </a:p>
        </p:txBody>
      </p:sp>
    </p:spTree>
    <p:extLst>
      <p:ext uri="{BB962C8B-B14F-4D97-AF65-F5344CB8AC3E}">
        <p14:creationId xmlns:p14="http://schemas.microsoft.com/office/powerpoint/2010/main" val="338900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8B4F2-EB8E-4BBB-81D3-86DB0C25990C}" type="datetime1">
              <a:rPr lang="en-US" smtClean="0"/>
              <a:t>1/28/2014</a:t>
            </a:fld>
            <a:endParaRPr lang="en-US"/>
          </a:p>
        </p:txBody>
      </p:sp>
      <p:sp>
        <p:nvSpPr>
          <p:cNvPr id="5" name="Footer Placeholder 4"/>
          <p:cNvSpPr>
            <a:spLocks noGrp="1"/>
          </p:cNvSpPr>
          <p:nvPr>
            <p:ph type="ftr" sz="quarter" idx="11"/>
          </p:nvPr>
        </p:nvSpPr>
        <p:spPr/>
        <p:txBody>
          <a:bodyPr/>
          <a:lstStyle/>
          <a:p>
            <a:r>
              <a:rPr lang="en-US" smtClean="0"/>
              <a:t>Kohut et. al. 2014</a:t>
            </a:r>
            <a:endParaRPr lang="en-US"/>
          </a:p>
        </p:txBody>
      </p:sp>
      <p:sp>
        <p:nvSpPr>
          <p:cNvPr id="6" name="Slide Number Placeholder 5"/>
          <p:cNvSpPr>
            <a:spLocks noGrp="1"/>
          </p:cNvSpPr>
          <p:nvPr>
            <p:ph type="sldNum" sz="quarter" idx="12"/>
          </p:nvPr>
        </p:nvSpPr>
        <p:spPr/>
        <p:txBody>
          <a:bodyPr/>
          <a:lstStyle/>
          <a:p>
            <a:fld id="{A7A636FB-383D-45AA-9569-D41D996B0172}" type="slidenum">
              <a:rPr lang="en-US" smtClean="0"/>
              <a:t>‹#›</a:t>
            </a:fld>
            <a:endParaRPr lang="en-US"/>
          </a:p>
        </p:txBody>
      </p:sp>
    </p:spTree>
    <p:extLst>
      <p:ext uri="{BB962C8B-B14F-4D97-AF65-F5344CB8AC3E}">
        <p14:creationId xmlns:p14="http://schemas.microsoft.com/office/powerpoint/2010/main" val="281361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A2F8C-46F4-4278-97B3-81D0E473E52F}" type="datetime1">
              <a:rPr lang="en-US" smtClean="0"/>
              <a:t>1/28/2014</a:t>
            </a:fld>
            <a:endParaRPr lang="en-US"/>
          </a:p>
        </p:txBody>
      </p:sp>
      <p:sp>
        <p:nvSpPr>
          <p:cNvPr id="5" name="Footer Placeholder 4"/>
          <p:cNvSpPr>
            <a:spLocks noGrp="1"/>
          </p:cNvSpPr>
          <p:nvPr>
            <p:ph type="ftr" sz="quarter" idx="11"/>
          </p:nvPr>
        </p:nvSpPr>
        <p:spPr/>
        <p:txBody>
          <a:bodyPr/>
          <a:lstStyle/>
          <a:p>
            <a:r>
              <a:rPr lang="en-US" smtClean="0"/>
              <a:t>Kohut et. al. 2014</a:t>
            </a:r>
            <a:endParaRPr lang="en-US"/>
          </a:p>
        </p:txBody>
      </p:sp>
      <p:sp>
        <p:nvSpPr>
          <p:cNvPr id="6" name="Slide Number Placeholder 5"/>
          <p:cNvSpPr>
            <a:spLocks noGrp="1"/>
          </p:cNvSpPr>
          <p:nvPr>
            <p:ph type="sldNum" sz="quarter" idx="12"/>
          </p:nvPr>
        </p:nvSpPr>
        <p:spPr/>
        <p:txBody>
          <a:bodyPr/>
          <a:lstStyle/>
          <a:p>
            <a:fld id="{A7A636FB-383D-45AA-9569-D41D996B0172}" type="slidenum">
              <a:rPr lang="en-US" smtClean="0"/>
              <a:t>‹#›</a:t>
            </a:fld>
            <a:endParaRPr lang="en-US"/>
          </a:p>
        </p:txBody>
      </p:sp>
    </p:spTree>
    <p:extLst>
      <p:ext uri="{BB962C8B-B14F-4D97-AF65-F5344CB8AC3E}">
        <p14:creationId xmlns:p14="http://schemas.microsoft.com/office/powerpoint/2010/main" val="362603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3D12BD-A450-4FB7-9DD7-93FCA3F754C8}" type="datetime1">
              <a:rPr lang="en-US" smtClean="0"/>
              <a:t>1/28/2014</a:t>
            </a:fld>
            <a:endParaRPr lang="en-US"/>
          </a:p>
        </p:txBody>
      </p:sp>
      <p:sp>
        <p:nvSpPr>
          <p:cNvPr id="6" name="Footer Placeholder 5"/>
          <p:cNvSpPr>
            <a:spLocks noGrp="1"/>
          </p:cNvSpPr>
          <p:nvPr>
            <p:ph type="ftr" sz="quarter" idx="11"/>
          </p:nvPr>
        </p:nvSpPr>
        <p:spPr/>
        <p:txBody>
          <a:bodyPr/>
          <a:lstStyle/>
          <a:p>
            <a:r>
              <a:rPr lang="en-US" smtClean="0"/>
              <a:t>Kohut et. al. 2014</a:t>
            </a:r>
            <a:endParaRPr lang="en-US"/>
          </a:p>
        </p:txBody>
      </p:sp>
      <p:sp>
        <p:nvSpPr>
          <p:cNvPr id="7" name="Slide Number Placeholder 6"/>
          <p:cNvSpPr>
            <a:spLocks noGrp="1"/>
          </p:cNvSpPr>
          <p:nvPr>
            <p:ph type="sldNum" sz="quarter" idx="12"/>
          </p:nvPr>
        </p:nvSpPr>
        <p:spPr/>
        <p:txBody>
          <a:bodyPr/>
          <a:lstStyle/>
          <a:p>
            <a:fld id="{A7A636FB-383D-45AA-9569-D41D996B0172}" type="slidenum">
              <a:rPr lang="en-US" smtClean="0"/>
              <a:t>‹#›</a:t>
            </a:fld>
            <a:endParaRPr lang="en-US"/>
          </a:p>
        </p:txBody>
      </p:sp>
    </p:spTree>
    <p:extLst>
      <p:ext uri="{BB962C8B-B14F-4D97-AF65-F5344CB8AC3E}">
        <p14:creationId xmlns:p14="http://schemas.microsoft.com/office/powerpoint/2010/main" val="404217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D218A2-9D6C-4131-80F3-A4E1ADC3238F}" type="datetime1">
              <a:rPr lang="en-US" smtClean="0"/>
              <a:t>1/28/2014</a:t>
            </a:fld>
            <a:endParaRPr lang="en-US"/>
          </a:p>
        </p:txBody>
      </p:sp>
      <p:sp>
        <p:nvSpPr>
          <p:cNvPr id="8" name="Footer Placeholder 7"/>
          <p:cNvSpPr>
            <a:spLocks noGrp="1"/>
          </p:cNvSpPr>
          <p:nvPr>
            <p:ph type="ftr" sz="quarter" idx="11"/>
          </p:nvPr>
        </p:nvSpPr>
        <p:spPr/>
        <p:txBody>
          <a:bodyPr/>
          <a:lstStyle/>
          <a:p>
            <a:r>
              <a:rPr lang="en-US" smtClean="0"/>
              <a:t>Kohut et. al. 2014</a:t>
            </a:r>
            <a:endParaRPr lang="en-US"/>
          </a:p>
        </p:txBody>
      </p:sp>
      <p:sp>
        <p:nvSpPr>
          <p:cNvPr id="9" name="Slide Number Placeholder 8"/>
          <p:cNvSpPr>
            <a:spLocks noGrp="1"/>
          </p:cNvSpPr>
          <p:nvPr>
            <p:ph type="sldNum" sz="quarter" idx="12"/>
          </p:nvPr>
        </p:nvSpPr>
        <p:spPr/>
        <p:txBody>
          <a:bodyPr/>
          <a:lstStyle/>
          <a:p>
            <a:fld id="{A7A636FB-383D-45AA-9569-D41D996B0172}" type="slidenum">
              <a:rPr lang="en-US" smtClean="0"/>
              <a:t>‹#›</a:t>
            </a:fld>
            <a:endParaRPr lang="en-US"/>
          </a:p>
        </p:txBody>
      </p:sp>
    </p:spTree>
    <p:extLst>
      <p:ext uri="{BB962C8B-B14F-4D97-AF65-F5344CB8AC3E}">
        <p14:creationId xmlns:p14="http://schemas.microsoft.com/office/powerpoint/2010/main" val="409965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6EB27-75EA-4FD6-AF30-405ED4349839}" type="datetime1">
              <a:rPr lang="en-US" smtClean="0"/>
              <a:t>1/28/2014</a:t>
            </a:fld>
            <a:endParaRPr lang="en-US"/>
          </a:p>
        </p:txBody>
      </p:sp>
      <p:sp>
        <p:nvSpPr>
          <p:cNvPr id="4" name="Footer Placeholder 3"/>
          <p:cNvSpPr>
            <a:spLocks noGrp="1"/>
          </p:cNvSpPr>
          <p:nvPr>
            <p:ph type="ftr" sz="quarter" idx="11"/>
          </p:nvPr>
        </p:nvSpPr>
        <p:spPr/>
        <p:txBody>
          <a:bodyPr/>
          <a:lstStyle/>
          <a:p>
            <a:r>
              <a:rPr lang="en-US" smtClean="0"/>
              <a:t>Kohut et. al. 2014</a:t>
            </a:r>
            <a:endParaRPr lang="en-US"/>
          </a:p>
        </p:txBody>
      </p:sp>
      <p:sp>
        <p:nvSpPr>
          <p:cNvPr id="5" name="Slide Number Placeholder 4"/>
          <p:cNvSpPr>
            <a:spLocks noGrp="1"/>
          </p:cNvSpPr>
          <p:nvPr>
            <p:ph type="sldNum" sz="quarter" idx="12"/>
          </p:nvPr>
        </p:nvSpPr>
        <p:spPr/>
        <p:txBody>
          <a:bodyPr/>
          <a:lstStyle/>
          <a:p>
            <a:fld id="{A7A636FB-383D-45AA-9569-D41D996B0172}" type="slidenum">
              <a:rPr lang="en-US" smtClean="0"/>
              <a:t>‹#›</a:t>
            </a:fld>
            <a:endParaRPr lang="en-US"/>
          </a:p>
        </p:txBody>
      </p:sp>
    </p:spTree>
    <p:extLst>
      <p:ext uri="{BB962C8B-B14F-4D97-AF65-F5344CB8AC3E}">
        <p14:creationId xmlns:p14="http://schemas.microsoft.com/office/powerpoint/2010/main" val="376968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38B58-E9D0-4019-9DA3-9CF65876E4D8}" type="datetime1">
              <a:rPr lang="en-US" smtClean="0"/>
              <a:t>1/28/2014</a:t>
            </a:fld>
            <a:endParaRPr lang="en-US"/>
          </a:p>
        </p:txBody>
      </p:sp>
      <p:sp>
        <p:nvSpPr>
          <p:cNvPr id="3" name="Footer Placeholder 2"/>
          <p:cNvSpPr>
            <a:spLocks noGrp="1"/>
          </p:cNvSpPr>
          <p:nvPr>
            <p:ph type="ftr" sz="quarter" idx="11"/>
          </p:nvPr>
        </p:nvSpPr>
        <p:spPr/>
        <p:txBody>
          <a:bodyPr/>
          <a:lstStyle/>
          <a:p>
            <a:r>
              <a:rPr lang="en-US" smtClean="0"/>
              <a:t>Kohut et. al. 2014</a:t>
            </a:r>
            <a:endParaRPr lang="en-US"/>
          </a:p>
        </p:txBody>
      </p:sp>
      <p:sp>
        <p:nvSpPr>
          <p:cNvPr id="4" name="Slide Number Placeholder 3"/>
          <p:cNvSpPr>
            <a:spLocks noGrp="1"/>
          </p:cNvSpPr>
          <p:nvPr>
            <p:ph type="sldNum" sz="quarter" idx="12"/>
          </p:nvPr>
        </p:nvSpPr>
        <p:spPr/>
        <p:txBody>
          <a:bodyPr/>
          <a:lstStyle/>
          <a:p>
            <a:fld id="{A7A636FB-383D-45AA-9569-D41D996B0172}" type="slidenum">
              <a:rPr lang="en-US" smtClean="0"/>
              <a:t>‹#›</a:t>
            </a:fld>
            <a:endParaRPr lang="en-US"/>
          </a:p>
        </p:txBody>
      </p:sp>
    </p:spTree>
    <p:extLst>
      <p:ext uri="{BB962C8B-B14F-4D97-AF65-F5344CB8AC3E}">
        <p14:creationId xmlns:p14="http://schemas.microsoft.com/office/powerpoint/2010/main" val="291611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14E06-36FF-48AF-88CE-E41DE43A5FC9}" type="datetime1">
              <a:rPr lang="en-US" smtClean="0"/>
              <a:t>1/28/2014</a:t>
            </a:fld>
            <a:endParaRPr lang="en-US"/>
          </a:p>
        </p:txBody>
      </p:sp>
      <p:sp>
        <p:nvSpPr>
          <p:cNvPr id="6" name="Footer Placeholder 5"/>
          <p:cNvSpPr>
            <a:spLocks noGrp="1"/>
          </p:cNvSpPr>
          <p:nvPr>
            <p:ph type="ftr" sz="quarter" idx="11"/>
          </p:nvPr>
        </p:nvSpPr>
        <p:spPr/>
        <p:txBody>
          <a:bodyPr/>
          <a:lstStyle/>
          <a:p>
            <a:r>
              <a:rPr lang="en-US" smtClean="0"/>
              <a:t>Kohut et. al. 2014</a:t>
            </a:r>
            <a:endParaRPr lang="en-US"/>
          </a:p>
        </p:txBody>
      </p:sp>
      <p:sp>
        <p:nvSpPr>
          <p:cNvPr id="7" name="Slide Number Placeholder 6"/>
          <p:cNvSpPr>
            <a:spLocks noGrp="1"/>
          </p:cNvSpPr>
          <p:nvPr>
            <p:ph type="sldNum" sz="quarter" idx="12"/>
          </p:nvPr>
        </p:nvSpPr>
        <p:spPr/>
        <p:txBody>
          <a:bodyPr/>
          <a:lstStyle/>
          <a:p>
            <a:fld id="{A7A636FB-383D-45AA-9569-D41D996B0172}" type="slidenum">
              <a:rPr lang="en-US" smtClean="0"/>
              <a:t>‹#›</a:t>
            </a:fld>
            <a:endParaRPr lang="en-US"/>
          </a:p>
        </p:txBody>
      </p:sp>
    </p:spTree>
    <p:extLst>
      <p:ext uri="{BB962C8B-B14F-4D97-AF65-F5344CB8AC3E}">
        <p14:creationId xmlns:p14="http://schemas.microsoft.com/office/powerpoint/2010/main" val="186838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011D80-02FC-4A4A-9905-908E64288948}" type="datetime1">
              <a:rPr lang="en-US" smtClean="0"/>
              <a:t>1/28/2014</a:t>
            </a:fld>
            <a:endParaRPr lang="en-US"/>
          </a:p>
        </p:txBody>
      </p:sp>
      <p:sp>
        <p:nvSpPr>
          <p:cNvPr id="6" name="Footer Placeholder 5"/>
          <p:cNvSpPr>
            <a:spLocks noGrp="1"/>
          </p:cNvSpPr>
          <p:nvPr>
            <p:ph type="ftr" sz="quarter" idx="11"/>
          </p:nvPr>
        </p:nvSpPr>
        <p:spPr/>
        <p:txBody>
          <a:bodyPr/>
          <a:lstStyle/>
          <a:p>
            <a:r>
              <a:rPr lang="en-US" smtClean="0"/>
              <a:t>Kohut et. al. 2014</a:t>
            </a:r>
            <a:endParaRPr lang="en-US"/>
          </a:p>
        </p:txBody>
      </p:sp>
      <p:sp>
        <p:nvSpPr>
          <p:cNvPr id="7" name="Slide Number Placeholder 6"/>
          <p:cNvSpPr>
            <a:spLocks noGrp="1"/>
          </p:cNvSpPr>
          <p:nvPr>
            <p:ph type="sldNum" sz="quarter" idx="12"/>
          </p:nvPr>
        </p:nvSpPr>
        <p:spPr/>
        <p:txBody>
          <a:bodyPr/>
          <a:lstStyle/>
          <a:p>
            <a:fld id="{A7A636FB-383D-45AA-9569-D41D996B0172}" type="slidenum">
              <a:rPr lang="en-US" smtClean="0"/>
              <a:t>‹#›</a:t>
            </a:fld>
            <a:endParaRPr lang="en-US"/>
          </a:p>
        </p:txBody>
      </p:sp>
    </p:spTree>
    <p:extLst>
      <p:ext uri="{BB962C8B-B14F-4D97-AF65-F5344CB8AC3E}">
        <p14:creationId xmlns:p14="http://schemas.microsoft.com/office/powerpoint/2010/main" val="137957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D90EC-0893-4215-9157-2CC4D9DBBA4F}" type="datetime1">
              <a:rPr lang="en-US" smtClean="0"/>
              <a:t>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Kohut et. al.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636FB-383D-45AA-9569-D41D996B0172}" type="slidenum">
              <a:rPr lang="en-US" smtClean="0"/>
              <a:t>‹#›</a:t>
            </a:fld>
            <a:endParaRPr lang="en-US"/>
          </a:p>
        </p:txBody>
      </p:sp>
    </p:spTree>
    <p:extLst>
      <p:ext uri="{BB962C8B-B14F-4D97-AF65-F5344CB8AC3E}">
        <p14:creationId xmlns:p14="http://schemas.microsoft.com/office/powerpoint/2010/main" val="2116136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304" y="154609"/>
            <a:ext cx="4615566" cy="1077218"/>
          </a:xfrm>
          <a:prstGeom prst="rect">
            <a:avLst/>
          </a:prstGeom>
          <a:noFill/>
        </p:spPr>
        <p:txBody>
          <a:bodyPr wrap="none" rtlCol="0">
            <a:spAutoFit/>
          </a:bodyPr>
          <a:lstStyle/>
          <a:p>
            <a:r>
              <a:rPr lang="en-US" sz="3200" b="1" dirty="0" smtClean="0">
                <a:solidFill>
                  <a:srgbClr val="0000FF"/>
                </a:solidFill>
                <a:latin typeface="Times New Roman"/>
                <a:cs typeface="Times New Roman"/>
              </a:rPr>
              <a:t>HF Radar </a:t>
            </a:r>
          </a:p>
          <a:p>
            <a:r>
              <a:rPr lang="en-US" sz="3200" b="1" dirty="0" smtClean="0">
                <a:solidFill>
                  <a:srgbClr val="0000FF"/>
                </a:solidFill>
                <a:latin typeface="Times New Roman"/>
                <a:cs typeface="Times New Roman"/>
              </a:rPr>
              <a:t>(Physics – Spatial / Time)</a:t>
            </a:r>
          </a:p>
        </p:txBody>
      </p:sp>
      <p:sp>
        <p:nvSpPr>
          <p:cNvPr id="6" name="TextBox 5"/>
          <p:cNvSpPr txBox="1"/>
          <p:nvPr/>
        </p:nvSpPr>
        <p:spPr>
          <a:xfrm>
            <a:off x="364435" y="1295713"/>
            <a:ext cx="5600524" cy="1754327"/>
          </a:xfrm>
          <a:prstGeom prst="rect">
            <a:avLst/>
          </a:prstGeom>
          <a:noFill/>
        </p:spPr>
        <p:txBody>
          <a:bodyPr wrap="none" rtlCol="0">
            <a:spAutoFit/>
          </a:bodyPr>
          <a:lstStyle/>
          <a:p>
            <a:r>
              <a:rPr lang="en-US" b="1" dirty="0" smtClean="0">
                <a:solidFill>
                  <a:srgbClr val="FF0000"/>
                </a:solidFill>
                <a:latin typeface="Times New Roman"/>
                <a:cs typeface="Times New Roman"/>
              </a:rPr>
              <a:t>Schedule:</a:t>
            </a:r>
          </a:p>
          <a:p>
            <a:r>
              <a:rPr lang="en-US" dirty="0" smtClean="0">
                <a:latin typeface="Times New Roman"/>
                <a:cs typeface="Times New Roman"/>
              </a:rPr>
              <a:t>Jan 2014: Deploy PAL Site and Scout JOU and WAU sites</a:t>
            </a:r>
          </a:p>
          <a:p>
            <a:endParaRPr lang="en-US" dirty="0">
              <a:latin typeface="Times New Roman"/>
              <a:cs typeface="Times New Roman"/>
            </a:endParaRPr>
          </a:p>
          <a:p>
            <a:r>
              <a:rPr lang="en-US" dirty="0" smtClean="0">
                <a:latin typeface="Times New Roman"/>
                <a:cs typeface="Times New Roman"/>
              </a:rPr>
              <a:t>Nov/Dec 2014: Deploy PAL, JOU, and WAU sites</a:t>
            </a:r>
          </a:p>
          <a:p>
            <a:endParaRPr lang="en-US" dirty="0">
              <a:latin typeface="Times New Roman"/>
              <a:cs typeface="Times New Roman"/>
            </a:endParaRPr>
          </a:p>
          <a:p>
            <a:r>
              <a:rPr lang="en-US" dirty="0" smtClean="0">
                <a:latin typeface="Times New Roman"/>
                <a:cs typeface="Times New Roman"/>
              </a:rPr>
              <a:t>Mar 2015: Recover PAL, JOU and WAU sites</a:t>
            </a:r>
            <a:endParaRPr lang="en-US" dirty="0">
              <a:latin typeface="Times New Roman"/>
              <a:cs typeface="Times New Roman"/>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9635" y="-11043"/>
            <a:ext cx="3104365" cy="2462695"/>
          </a:xfrm>
          <a:prstGeom prst="rect">
            <a:avLst/>
          </a:prstGeom>
          <a:noFill/>
          <a:ln>
            <a:noFill/>
          </a:ln>
          <a:extLst>
            <a:ext uri="{FAA26D3D-D897-4be2-8F04-BA451C77F1D7}">
              <ma14:placeholderFlag xmlns:ma14="http://schemas.microsoft.com/office/mac/drawingml/2011/main" xmlns=""/>
            </a:ext>
          </a:ex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49518"/>
          <a:stretch/>
        </p:blipFill>
        <p:spPr bwMode="auto">
          <a:xfrm>
            <a:off x="545176" y="3379304"/>
            <a:ext cx="8433173" cy="2981739"/>
          </a:xfrm>
          <a:prstGeom prst="rect">
            <a:avLst/>
          </a:prstGeom>
          <a:noFill/>
          <a:ln>
            <a:noFill/>
          </a:ln>
        </p:spPr>
      </p:pic>
      <p:pic>
        <p:nvPicPr>
          <p:cNvPr id="9" name="Picture 8"/>
          <p:cNvPicPr>
            <a:picLocks noChangeAspect="1"/>
          </p:cNvPicPr>
          <p:nvPr/>
        </p:nvPicPr>
        <p:blipFill rotWithShape="1">
          <a:blip r:embed="rId5"/>
          <a:srcRect t="65931"/>
          <a:stretch/>
        </p:blipFill>
        <p:spPr>
          <a:xfrm>
            <a:off x="1938129" y="5135217"/>
            <a:ext cx="4803913" cy="1722783"/>
          </a:xfrm>
          <a:prstGeom prst="rect">
            <a:avLst/>
          </a:prstGeom>
        </p:spPr>
      </p:pic>
      <p:sp>
        <p:nvSpPr>
          <p:cNvPr id="2" name="Footer Placeholder 1"/>
          <p:cNvSpPr>
            <a:spLocks noGrp="1"/>
          </p:cNvSpPr>
          <p:nvPr>
            <p:ph type="ftr" sz="quarter" idx="11"/>
          </p:nvPr>
        </p:nvSpPr>
        <p:spPr/>
        <p:txBody>
          <a:bodyPr/>
          <a:lstStyle/>
          <a:p>
            <a:r>
              <a:rPr lang="en-US" smtClean="0"/>
              <a:t>Kohut et. al. 2014</a:t>
            </a:r>
            <a:endParaRPr lang="en-US"/>
          </a:p>
        </p:txBody>
      </p:sp>
    </p:spTree>
    <p:extLst>
      <p:ext uri="{BB962C8B-B14F-4D97-AF65-F5344CB8AC3E}">
        <p14:creationId xmlns:p14="http://schemas.microsoft.com/office/powerpoint/2010/main" val="1739906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3908"/>
            <a:ext cx="5711345" cy="3401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5" y="3574634"/>
            <a:ext cx="5725199" cy="2795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172200" y="533400"/>
            <a:ext cx="2590800" cy="5355312"/>
          </a:xfrm>
          <a:prstGeom prst="rect">
            <a:avLst/>
          </a:prstGeom>
          <a:noFill/>
        </p:spPr>
        <p:txBody>
          <a:bodyPr wrap="square" rtlCol="0">
            <a:spAutoFit/>
          </a:bodyPr>
          <a:lstStyle/>
          <a:p>
            <a:r>
              <a:rPr lang="en-US" b="1" dirty="0" smtClean="0"/>
              <a:t>The plot on the top shows the chlorophyll concentrations in the water column. RU01 was able to capture the end of the summer bloom.</a:t>
            </a:r>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r>
              <a:rPr lang="en-US" b="1" dirty="0" smtClean="0"/>
              <a:t>The bottom plot is the temperature data recorded by the glider showing some mixing occurring parallel to the end of the bloom</a:t>
            </a:r>
            <a:endParaRPr lang="en-US" b="1" dirty="0"/>
          </a:p>
        </p:txBody>
      </p:sp>
      <p:sp>
        <p:nvSpPr>
          <p:cNvPr id="11" name="Footer Placeholder 10"/>
          <p:cNvSpPr>
            <a:spLocks noGrp="1"/>
          </p:cNvSpPr>
          <p:nvPr>
            <p:ph type="ftr" sz="quarter" idx="11"/>
          </p:nvPr>
        </p:nvSpPr>
        <p:spPr/>
        <p:txBody>
          <a:bodyPr/>
          <a:lstStyle/>
          <a:p>
            <a:r>
              <a:rPr lang="en-US" smtClean="0"/>
              <a:t>Kohut et. al. 2014</a:t>
            </a:r>
            <a:endParaRPr lang="en-US"/>
          </a:p>
        </p:txBody>
      </p:sp>
    </p:spTree>
    <p:extLst>
      <p:ext uri="{BB962C8B-B14F-4D97-AF65-F5344CB8AC3E}">
        <p14:creationId xmlns:p14="http://schemas.microsoft.com/office/powerpoint/2010/main" val="3203252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Kohut et. al. 2014</a:t>
            </a:r>
            <a:endParaRPr lang="en-US"/>
          </a:p>
        </p:txBody>
      </p:sp>
      <p:pic>
        <p:nvPicPr>
          <p:cNvPr id="4098" name="Picture 2" descr="C:\Users\owner\Pictures\OLYMPUS Viewer 3\2014_01_27\P12702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274638"/>
            <a:ext cx="8229600" cy="639762"/>
          </a:xfrm>
        </p:spPr>
        <p:txBody>
          <a:bodyPr>
            <a:normAutofit fontScale="90000"/>
          </a:bodyPr>
          <a:lstStyle/>
          <a:p>
            <a:r>
              <a:rPr lang="en-US" dirty="0" smtClean="0"/>
              <a:t>QUESTIONS?</a:t>
            </a:r>
            <a:endParaRPr lang="en-US" dirty="0"/>
          </a:p>
        </p:txBody>
      </p:sp>
    </p:spTree>
    <p:extLst>
      <p:ext uri="{BB962C8B-B14F-4D97-AF65-F5344CB8AC3E}">
        <p14:creationId xmlns:p14="http://schemas.microsoft.com/office/powerpoint/2010/main" val="344757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Group 3"/>
          <p:cNvGrpSpPr>
            <a:grpSpLocks/>
          </p:cNvGrpSpPr>
          <p:nvPr/>
        </p:nvGrpSpPr>
        <p:grpSpPr bwMode="auto">
          <a:xfrm>
            <a:off x="911226" y="95250"/>
            <a:ext cx="7204074" cy="6661150"/>
            <a:chOff x="720" y="318"/>
            <a:chExt cx="4320" cy="4002"/>
          </a:xfrm>
        </p:grpSpPr>
        <p:pic>
          <p:nvPicPr>
            <p:cNvPr id="10244" name="Picture 4" descr="\\Arctic\d66\kohut\CODAR\San_Antonio\rad_coverage.gif"/>
            <p:cNvPicPr>
              <a:picLocks noChangeAspect="1" noChangeArrowheads="1"/>
            </p:cNvPicPr>
            <p:nvPr/>
          </p:nvPicPr>
          <p:blipFill>
            <a:blip r:embed="rId3">
              <a:extLst>
                <a:ext uri="{28A0092B-C50C-407E-A947-70E740481C1C}">
                  <a14:useLocalDpi xmlns:a14="http://schemas.microsoft.com/office/drawing/2010/main" val="0"/>
                </a:ext>
              </a:extLst>
            </a:blip>
            <a:srcRect b="1477"/>
            <a:stretch>
              <a:fillRect/>
            </a:stretch>
          </p:blipFill>
          <p:spPr bwMode="auto">
            <a:xfrm>
              <a:off x="720" y="318"/>
              <a:ext cx="4320" cy="4002"/>
            </a:xfrm>
            <a:prstGeom prst="rect">
              <a:avLst/>
            </a:prstGeom>
            <a:noFill/>
            <a:extLst>
              <a:ext uri="{909E8E84-426E-40DD-AFC4-6F175D3DCCD1}">
                <a14:hiddenFill xmlns:a14="http://schemas.microsoft.com/office/drawing/2010/main">
                  <a:solidFill>
                    <a:srgbClr val="FFFFFF"/>
                  </a:solidFill>
                </a14:hiddenFill>
              </a:ext>
            </a:extLst>
          </p:spPr>
        </p:pic>
        <p:sp>
          <p:nvSpPr>
            <p:cNvPr id="10245" name="Oval 5"/>
            <p:cNvSpPr>
              <a:spLocks noChangeArrowheads="1"/>
            </p:cNvSpPr>
            <p:nvPr/>
          </p:nvSpPr>
          <p:spPr bwMode="auto">
            <a:xfrm>
              <a:off x="2164" y="2375"/>
              <a:ext cx="96" cy="96"/>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6" name="Oval 6"/>
            <p:cNvSpPr>
              <a:spLocks noChangeArrowheads="1"/>
            </p:cNvSpPr>
            <p:nvPr/>
          </p:nvSpPr>
          <p:spPr bwMode="auto">
            <a:xfrm>
              <a:off x="2769" y="1560"/>
              <a:ext cx="96" cy="96"/>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7" name="Oval 7"/>
            <p:cNvSpPr>
              <a:spLocks noChangeArrowheads="1"/>
            </p:cNvSpPr>
            <p:nvPr/>
          </p:nvSpPr>
          <p:spPr bwMode="auto">
            <a:xfrm>
              <a:off x="2335" y="1992"/>
              <a:ext cx="96" cy="96"/>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8" name="Oval 8"/>
            <p:cNvSpPr>
              <a:spLocks noChangeArrowheads="1"/>
            </p:cNvSpPr>
            <p:nvPr/>
          </p:nvSpPr>
          <p:spPr bwMode="auto">
            <a:xfrm>
              <a:off x="1296" y="594"/>
              <a:ext cx="96" cy="96"/>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a:p>
          </p:txBody>
        </p:sp>
        <p:sp>
          <p:nvSpPr>
            <p:cNvPr id="10249" name="Text Box 9"/>
            <p:cNvSpPr txBox="1">
              <a:spLocks noChangeArrowheads="1"/>
            </p:cNvSpPr>
            <p:nvPr/>
          </p:nvSpPr>
          <p:spPr bwMode="auto">
            <a:xfrm>
              <a:off x="1433" y="519"/>
              <a:ext cx="96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a:t>CODAR Site</a:t>
              </a:r>
              <a:endParaRPr lang="en-US"/>
            </a:p>
          </p:txBody>
        </p:sp>
        <p:sp>
          <p:nvSpPr>
            <p:cNvPr id="10250" name="Oval 10"/>
            <p:cNvSpPr>
              <a:spLocks noChangeArrowheads="1"/>
            </p:cNvSpPr>
            <p:nvPr/>
          </p:nvSpPr>
          <p:spPr bwMode="auto">
            <a:xfrm>
              <a:off x="1287" y="798"/>
              <a:ext cx="144" cy="14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51" name="Text Box 11"/>
            <p:cNvSpPr txBox="1">
              <a:spLocks noChangeArrowheads="1"/>
            </p:cNvSpPr>
            <p:nvPr/>
          </p:nvSpPr>
          <p:spPr bwMode="auto">
            <a:xfrm>
              <a:off x="1439" y="747"/>
              <a:ext cx="10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a:t>Moored ADCP</a:t>
              </a:r>
              <a:endParaRPr lang="en-US"/>
            </a:p>
          </p:txBody>
        </p:sp>
        <p:sp>
          <p:nvSpPr>
            <p:cNvPr id="10252" name="Line 12"/>
            <p:cNvSpPr>
              <a:spLocks noChangeShapeType="1"/>
            </p:cNvSpPr>
            <p:nvPr/>
          </p:nvSpPr>
          <p:spPr bwMode="auto">
            <a:xfrm>
              <a:off x="1441" y="1123"/>
              <a:ext cx="210"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53" name="Line 13"/>
            <p:cNvSpPr>
              <a:spLocks noChangeShapeType="1"/>
            </p:cNvSpPr>
            <p:nvPr/>
          </p:nvSpPr>
          <p:spPr bwMode="auto">
            <a:xfrm flipV="1">
              <a:off x="1653" y="1124"/>
              <a:ext cx="210" cy="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54" name="Line 14"/>
            <p:cNvSpPr>
              <a:spLocks noChangeShapeType="1"/>
            </p:cNvSpPr>
            <p:nvPr/>
          </p:nvSpPr>
          <p:spPr bwMode="auto">
            <a:xfrm flipV="1">
              <a:off x="1865" y="1124"/>
              <a:ext cx="202"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55" name="Line 15"/>
            <p:cNvSpPr>
              <a:spLocks noChangeShapeType="1"/>
            </p:cNvSpPr>
            <p:nvPr/>
          </p:nvSpPr>
          <p:spPr bwMode="auto">
            <a:xfrm>
              <a:off x="2069" y="1123"/>
              <a:ext cx="203" cy="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56" name="Line 16"/>
            <p:cNvSpPr>
              <a:spLocks noChangeShapeType="1"/>
            </p:cNvSpPr>
            <p:nvPr/>
          </p:nvSpPr>
          <p:spPr bwMode="auto">
            <a:xfrm>
              <a:off x="2275" y="1123"/>
              <a:ext cx="205"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57" name="Text Box 17"/>
            <p:cNvSpPr txBox="1">
              <a:spLocks noChangeArrowheads="1"/>
            </p:cNvSpPr>
            <p:nvPr/>
          </p:nvSpPr>
          <p:spPr bwMode="auto">
            <a:xfrm>
              <a:off x="1760" y="1146"/>
              <a:ext cx="4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600"/>
                <a:t>25 km</a:t>
              </a:r>
              <a:endParaRPr lang="en-US"/>
            </a:p>
          </p:txBody>
        </p:sp>
      </p:grpSp>
      <p:sp>
        <p:nvSpPr>
          <p:cNvPr id="10258" name="Text Box 18"/>
          <p:cNvSpPr txBox="1">
            <a:spLocks noChangeArrowheads="1"/>
          </p:cNvSpPr>
          <p:nvPr/>
        </p:nvSpPr>
        <p:spPr bwMode="auto">
          <a:xfrm>
            <a:off x="6453188" y="5886450"/>
            <a:ext cx="835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600" b="1"/>
              <a:t>25 cm/s</a:t>
            </a:r>
            <a:endParaRPr lang="en-US"/>
          </a:p>
        </p:txBody>
      </p:sp>
      <p:sp>
        <p:nvSpPr>
          <p:cNvPr id="10259" name="Rectangle 19"/>
          <p:cNvSpPr>
            <a:spLocks noChangeArrowheads="1"/>
          </p:cNvSpPr>
          <p:nvPr/>
        </p:nvSpPr>
        <p:spPr bwMode="auto">
          <a:xfrm>
            <a:off x="5434013" y="4405313"/>
            <a:ext cx="119062" cy="123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Footer Placeholder 1"/>
          <p:cNvSpPr>
            <a:spLocks noGrp="1"/>
          </p:cNvSpPr>
          <p:nvPr>
            <p:ph type="ftr" sz="quarter" idx="11"/>
          </p:nvPr>
        </p:nvSpPr>
        <p:spPr/>
        <p:txBody>
          <a:bodyPr/>
          <a:lstStyle/>
          <a:p>
            <a:r>
              <a:rPr lang="en-US" smtClean="0"/>
              <a:t>Kohut et. al. 2014</a:t>
            </a:r>
            <a:endParaRPr lang="en-US"/>
          </a:p>
        </p:txBody>
      </p:sp>
    </p:spTree>
    <p:extLst>
      <p:ext uri="{BB962C8B-B14F-4D97-AF65-F5344CB8AC3E}">
        <p14:creationId xmlns:p14="http://schemas.microsoft.com/office/powerpoint/2010/main" val="3523714191"/>
      </p:ext>
    </p:extLst>
  </p:cSld>
  <p:clrMapOvr>
    <a:masterClrMapping/>
  </p:clrMapOvr>
  <p:transition advTm="17008">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WINDOWS\DESKTOP\NSF\000729.2000.raw.gif"/>
          <p:cNvPicPr>
            <a:picLocks noChangeAspect="1" noChangeArrowheads="1"/>
          </p:cNvPicPr>
          <p:nvPr/>
        </p:nvPicPr>
        <p:blipFill>
          <a:blip r:embed="rId2">
            <a:extLst>
              <a:ext uri="{28A0092B-C50C-407E-A947-70E740481C1C}">
                <a14:useLocalDpi xmlns:a14="http://schemas.microsoft.com/office/drawing/2010/main" val="0"/>
              </a:ext>
            </a:extLst>
          </a:blip>
          <a:srcRect l="2921" t="16377" r="3835" b="17822"/>
          <a:stretch>
            <a:fillRect/>
          </a:stretch>
        </p:blipFill>
        <p:spPr bwMode="auto">
          <a:xfrm>
            <a:off x="0" y="338138"/>
            <a:ext cx="9144000" cy="618013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Kohut et. al. 2014</a:t>
            </a:r>
            <a:endParaRPr lang="en-US"/>
          </a:p>
        </p:txBody>
      </p:sp>
    </p:spTree>
    <p:extLst>
      <p:ext uri="{BB962C8B-B14F-4D97-AF65-F5344CB8AC3E}">
        <p14:creationId xmlns:p14="http://schemas.microsoft.com/office/powerpoint/2010/main" val="3733031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581900" cy="6014726"/>
          </a:xfrm>
          <a:prstGeom prst="rect">
            <a:avLst/>
          </a:prstGeom>
          <a:noFill/>
          <a:ln>
            <a:noFill/>
          </a:ln>
          <a:extLst>
            <a:ext uri="{FAA26D3D-D897-4be2-8F04-BA451C77F1D7}">
              <ma14:placeholderFlag xmlns:ma14="http://schemas.microsoft.com/office/mac/drawingml/2011/main" xmlns=""/>
            </a:ext>
          </a:extLst>
        </p:spPr>
      </p:pic>
      <p:pic>
        <p:nvPicPr>
          <p:cNvPr id="3" name="Picture 2"/>
          <p:cNvPicPr>
            <a:picLocks noChangeAspect="1"/>
          </p:cNvPicPr>
          <p:nvPr/>
        </p:nvPicPr>
        <p:blipFill>
          <a:blip r:embed="rId3"/>
          <a:stretch>
            <a:fillRect/>
          </a:stretch>
        </p:blipFill>
        <p:spPr>
          <a:xfrm>
            <a:off x="5080000" y="3810000"/>
            <a:ext cx="4064000" cy="3048000"/>
          </a:xfrm>
          <a:prstGeom prst="rect">
            <a:avLst/>
          </a:prstGeom>
          <a:ln>
            <a:solidFill>
              <a:srgbClr val="000000"/>
            </a:solidFill>
          </a:ln>
        </p:spPr>
      </p:pic>
      <p:sp>
        <p:nvSpPr>
          <p:cNvPr id="2" name="Footer Placeholder 1"/>
          <p:cNvSpPr>
            <a:spLocks noGrp="1"/>
          </p:cNvSpPr>
          <p:nvPr>
            <p:ph type="ftr" sz="quarter" idx="11"/>
          </p:nvPr>
        </p:nvSpPr>
        <p:spPr/>
        <p:txBody>
          <a:bodyPr/>
          <a:lstStyle/>
          <a:p>
            <a:r>
              <a:rPr lang="en-US" smtClean="0"/>
              <a:t>Kohut et. al. 2014</a:t>
            </a:r>
            <a:endParaRPr lang="en-US"/>
          </a:p>
        </p:txBody>
      </p:sp>
    </p:spTree>
    <p:extLst>
      <p:ext uri="{BB962C8B-B14F-4D97-AF65-F5344CB8AC3E}">
        <p14:creationId xmlns:p14="http://schemas.microsoft.com/office/powerpoint/2010/main" val="2069388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1-15 at 9.08.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6777" cy="6426200"/>
          </a:xfrm>
          <a:prstGeom prst="rect">
            <a:avLst/>
          </a:prstGeom>
        </p:spPr>
      </p:pic>
      <p:pic>
        <p:nvPicPr>
          <p:cNvPr id="5" name="Picture 4"/>
          <p:cNvPicPr>
            <a:picLocks noChangeAspect="1"/>
          </p:cNvPicPr>
          <p:nvPr/>
        </p:nvPicPr>
        <p:blipFill>
          <a:blip r:embed="rId3"/>
          <a:stretch>
            <a:fillRect/>
          </a:stretch>
        </p:blipFill>
        <p:spPr>
          <a:xfrm>
            <a:off x="0" y="4178300"/>
            <a:ext cx="3572932" cy="2679699"/>
          </a:xfrm>
          <a:prstGeom prst="rect">
            <a:avLst/>
          </a:prstGeom>
        </p:spPr>
      </p:pic>
      <p:sp>
        <p:nvSpPr>
          <p:cNvPr id="2" name="Footer Placeholder 1"/>
          <p:cNvSpPr>
            <a:spLocks noGrp="1"/>
          </p:cNvSpPr>
          <p:nvPr>
            <p:ph type="ftr" sz="quarter" idx="11"/>
          </p:nvPr>
        </p:nvSpPr>
        <p:spPr/>
        <p:txBody>
          <a:bodyPr/>
          <a:lstStyle/>
          <a:p>
            <a:r>
              <a:rPr lang="en-US" smtClean="0"/>
              <a:t>Kohut et. al. 2014</a:t>
            </a:r>
            <a:endParaRPr lang="en-US"/>
          </a:p>
        </p:txBody>
      </p:sp>
    </p:spTree>
    <p:extLst>
      <p:ext uri="{BB962C8B-B14F-4D97-AF65-F5344CB8AC3E}">
        <p14:creationId xmlns:p14="http://schemas.microsoft.com/office/powerpoint/2010/main" val="2534790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313_TUV_WAUW_JOUB2.png"/>
          <p:cNvPicPr>
            <a:picLocks noChangeAspect="1"/>
          </p:cNvPicPr>
          <p:nvPr/>
        </p:nvPicPr>
        <p:blipFill rotWithShape="1">
          <a:blip r:embed="rId2" cstate="print">
            <a:extLst>
              <a:ext uri="{28A0092B-C50C-407E-A947-70E740481C1C}">
                <a14:useLocalDpi xmlns:a14="http://schemas.microsoft.com/office/drawing/2010/main" val="0"/>
              </a:ext>
            </a:extLst>
          </a:blip>
          <a:srcRect l="18242" t="3165" r="16617" b="7800"/>
          <a:stretch/>
        </p:blipFill>
        <p:spPr>
          <a:xfrm>
            <a:off x="4378644" y="1972998"/>
            <a:ext cx="4765356" cy="4885002"/>
          </a:xfrm>
          <a:prstGeom prst="rect">
            <a:avLst/>
          </a:prstGeom>
        </p:spPr>
      </p:pic>
      <p:pic>
        <p:nvPicPr>
          <p:cNvPr id="4" name="Picture 3" descr="P125_TUV_WAUW_JOUB2.png"/>
          <p:cNvPicPr>
            <a:picLocks noChangeAspect="1"/>
          </p:cNvPicPr>
          <p:nvPr/>
        </p:nvPicPr>
        <p:blipFill rotWithShape="1">
          <a:blip r:embed="rId3" cstate="print">
            <a:extLst>
              <a:ext uri="{28A0092B-C50C-407E-A947-70E740481C1C}">
                <a14:useLocalDpi xmlns:a14="http://schemas.microsoft.com/office/drawing/2010/main" val="0"/>
              </a:ext>
            </a:extLst>
          </a:blip>
          <a:srcRect l="18390" t="3363" r="16024" b="8195"/>
          <a:stretch/>
        </p:blipFill>
        <p:spPr>
          <a:xfrm>
            <a:off x="-1" y="2005932"/>
            <a:ext cx="4765355" cy="4819501"/>
          </a:xfrm>
          <a:prstGeom prst="rect">
            <a:avLst/>
          </a:prstGeom>
        </p:spPr>
      </p:pic>
      <p:sp>
        <p:nvSpPr>
          <p:cNvPr id="5" name="TextBox 4"/>
          <p:cNvSpPr txBox="1"/>
          <p:nvPr/>
        </p:nvSpPr>
        <p:spPr>
          <a:xfrm>
            <a:off x="454992" y="223223"/>
            <a:ext cx="8547494" cy="1754327"/>
          </a:xfrm>
          <a:prstGeom prst="rect">
            <a:avLst/>
          </a:prstGeom>
          <a:noFill/>
        </p:spPr>
        <p:txBody>
          <a:bodyPr wrap="none" rtlCol="0">
            <a:spAutoFit/>
          </a:bodyPr>
          <a:lstStyle/>
          <a:p>
            <a:pPr algn="ctr"/>
            <a:r>
              <a:rPr lang="en-US" b="1" dirty="0" smtClean="0"/>
              <a:t>Total Vectors Combined from Sites </a:t>
            </a:r>
          </a:p>
          <a:p>
            <a:pPr algn="ctr"/>
            <a:r>
              <a:rPr lang="en-US" b="1" dirty="0" smtClean="0"/>
              <a:t>at Palmer Station (P125, P313), </a:t>
            </a:r>
            <a:r>
              <a:rPr lang="en-US" b="1" dirty="0" err="1" smtClean="0"/>
              <a:t>Joubin</a:t>
            </a:r>
            <a:r>
              <a:rPr lang="en-US" b="1" dirty="0" smtClean="0"/>
              <a:t> Islands(JOUB) and </a:t>
            </a:r>
            <a:r>
              <a:rPr lang="en-US" b="1" dirty="0" err="1" smtClean="0"/>
              <a:t>Wauwerman</a:t>
            </a:r>
            <a:r>
              <a:rPr lang="en-US" b="1" dirty="0" smtClean="0"/>
              <a:t> Islands (WAUW)</a:t>
            </a:r>
          </a:p>
          <a:p>
            <a:pPr algn="ctr"/>
            <a:endParaRPr lang="en-US" b="1" dirty="0"/>
          </a:p>
          <a:p>
            <a:pPr algn="ctr"/>
            <a:r>
              <a:rPr lang="en-US" b="1" dirty="0" smtClean="0"/>
              <a:t>2 Frequencies at Palmer (P125-25 MHz, P313-13 MHz)</a:t>
            </a:r>
          </a:p>
          <a:p>
            <a:pPr algn="ctr"/>
            <a:r>
              <a:rPr lang="en-US" b="1" dirty="0" smtClean="0"/>
              <a:t>(**Some liberties taken to adjust JOUB time to match WAUW, P125, and P313 time)</a:t>
            </a:r>
          </a:p>
          <a:p>
            <a:pPr algn="ctr"/>
            <a:endParaRPr lang="en-US" b="1" dirty="0"/>
          </a:p>
        </p:txBody>
      </p:sp>
      <p:sp>
        <p:nvSpPr>
          <p:cNvPr id="2" name="Footer Placeholder 1"/>
          <p:cNvSpPr>
            <a:spLocks noGrp="1"/>
          </p:cNvSpPr>
          <p:nvPr>
            <p:ph type="ftr" sz="quarter" idx="11"/>
          </p:nvPr>
        </p:nvSpPr>
        <p:spPr/>
        <p:txBody>
          <a:bodyPr/>
          <a:lstStyle/>
          <a:p>
            <a:r>
              <a:rPr lang="en-US" smtClean="0"/>
              <a:t>Kohut et. al. 2014</a:t>
            </a:r>
            <a:endParaRPr lang="en-US"/>
          </a:p>
        </p:txBody>
      </p:sp>
    </p:spTree>
    <p:extLst>
      <p:ext uri="{BB962C8B-B14F-4D97-AF65-F5344CB8AC3E}">
        <p14:creationId xmlns:p14="http://schemas.microsoft.com/office/powerpoint/2010/main" val="4214546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GLIDER OPS</a:t>
            </a:r>
            <a:endParaRPr lang="en-US" b="1" dirty="0"/>
          </a:p>
        </p:txBody>
      </p:sp>
      <p:pic>
        <p:nvPicPr>
          <p:cNvPr id="2050" name="Picture 2" descr="C:\Users\owner\Pictures\OLYMPUS Viewer 3\2014_01_22\P12201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0668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03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050"/>
            <a:ext cx="7924800" cy="1403350"/>
          </a:xfrm>
        </p:spPr>
        <p:txBody>
          <a:bodyPr>
            <a:normAutofit/>
          </a:bodyPr>
          <a:lstStyle/>
          <a:p>
            <a:r>
              <a:rPr lang="en-US" dirty="0" smtClean="0"/>
              <a:t>The picture below shows the basic anatomy of a Glider, which has only 3 moving parts making it very energy efficient</a:t>
            </a:r>
            <a:r>
              <a:rPr lang="en-US" dirty="0"/>
              <a:t>.</a:t>
            </a:r>
            <a:r>
              <a:rPr lang="en-US" dirty="0" smtClean="0"/>
              <a:t/>
            </a:r>
            <a:br>
              <a:rPr lang="en-US" dirty="0" smtClean="0"/>
            </a:br>
            <a:r>
              <a:rPr lang="en-US" dirty="0"/>
              <a:t/>
            </a:r>
            <a:br>
              <a:rPr lang="en-US" dirty="0"/>
            </a:br>
            <a:r>
              <a:rPr lang="en-US" sz="1800" b="0" dirty="0" smtClean="0"/>
              <a:t>photo by: Tina Haskins</a:t>
            </a:r>
            <a:endParaRPr lang="en-US" sz="1800" b="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600200"/>
            <a:ext cx="8645992" cy="5100427"/>
          </a:xfrm>
        </p:spPr>
      </p:pic>
    </p:spTree>
    <p:extLst>
      <p:ext uri="{BB962C8B-B14F-4D97-AF65-F5344CB8AC3E}">
        <p14:creationId xmlns:p14="http://schemas.microsoft.com/office/powerpoint/2010/main" val="1568239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7709" y="5334000"/>
            <a:ext cx="9116291" cy="1524000"/>
          </a:xfrm>
        </p:spPr>
        <p:txBody>
          <a:bodyPr>
            <a:normAutofit/>
          </a:bodyPr>
          <a:lstStyle/>
          <a:p>
            <a:r>
              <a:rPr lang="en-US" sz="1800" b="1" dirty="0" smtClean="0"/>
              <a:t>The above Google Earth image shows RU01’s track  from its deployment at sampling site E, into the canyon, and back in towards shallow water.  She  will complete this hourglass pattern a couple more times before we pick her up at the end of the week.</a:t>
            </a:r>
            <a:endParaRPr lang="en-US" sz="1800" b="1"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09600"/>
            <a:ext cx="9144000" cy="4417811"/>
          </a:xfrm>
        </p:spPr>
      </p:pic>
    </p:spTree>
    <p:extLst>
      <p:ext uri="{BB962C8B-B14F-4D97-AF65-F5344CB8AC3E}">
        <p14:creationId xmlns:p14="http://schemas.microsoft.com/office/powerpoint/2010/main" val="1685192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552</Words>
  <Application>Microsoft Office PowerPoint</Application>
  <PresentationFormat>On-screen Show (4:3)</PresentationFormat>
  <Paragraphs>50</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GLIDER OPS</vt:lpstr>
      <vt:lpstr>The picture below shows the basic anatomy of a Glider, which has only 3 moving parts making it very energy efficient.  photo by: Tina Haskins</vt:lpstr>
      <vt:lpstr>PowerPoint Presentation</vt:lpstr>
      <vt:lpstr>PowerPoint Presentation</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18</cp:revision>
  <dcterms:created xsi:type="dcterms:W3CDTF">2014-01-27T22:30:58Z</dcterms:created>
  <dcterms:modified xsi:type="dcterms:W3CDTF">2014-01-28T13:50:21Z</dcterms:modified>
</cp:coreProperties>
</file>