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3" r:id="rId2"/>
    <p:sldId id="352" r:id="rId3"/>
    <p:sldId id="398" r:id="rId4"/>
    <p:sldId id="353" r:id="rId5"/>
    <p:sldId id="380" r:id="rId6"/>
    <p:sldId id="399" r:id="rId7"/>
    <p:sldId id="400" r:id="rId8"/>
    <p:sldId id="405" r:id="rId9"/>
    <p:sldId id="402" r:id="rId10"/>
    <p:sldId id="406" r:id="rId11"/>
    <p:sldId id="407" r:id="rId12"/>
    <p:sldId id="418" r:id="rId13"/>
    <p:sldId id="403" r:id="rId14"/>
    <p:sldId id="393" r:id="rId15"/>
    <p:sldId id="394" r:id="rId16"/>
    <p:sldId id="395" r:id="rId17"/>
    <p:sldId id="396" r:id="rId18"/>
    <p:sldId id="397" r:id="rId19"/>
    <p:sldId id="413" r:id="rId20"/>
    <p:sldId id="404" r:id="rId21"/>
    <p:sldId id="415" r:id="rId22"/>
    <p:sldId id="416" r:id="rId23"/>
    <p:sldId id="417" r:id="rId24"/>
    <p:sldId id="389" r:id="rId25"/>
    <p:sldId id="392" r:id="rId26"/>
    <p:sldId id="414" r:id="rId27"/>
    <p:sldId id="38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AEEF"/>
    <a:srgbClr val="312E30"/>
    <a:srgbClr val="9EBA13"/>
    <a:srgbClr val="B5BA43"/>
    <a:srgbClr val="B3B843"/>
    <a:srgbClr val="819C4C"/>
    <a:srgbClr val="00B1F0"/>
    <a:srgbClr val="0298CF"/>
    <a:srgbClr val="0092D2"/>
    <a:srgbClr val="009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28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4BCBD-C1BA-CC49-BF3C-90C52069C142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32610-577C-4C49-B498-A65F99F983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3605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2610-577C-4C49-B498-A65F99F983A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2610-577C-4C49-B498-A65F99F983A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2610-577C-4C49-B498-A65F99F983A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2610-577C-4C49-B498-A65F99F983A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2610-577C-4C49-B498-A65F99F983A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5881C1-7277-0044-B3E7-51897CFF821D}" type="slidenum">
              <a:rPr lang="en-AU"/>
              <a:pPr/>
              <a:t>21</a:t>
            </a:fld>
            <a:endParaRPr lang="en-AU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0C954-597A-8843-9DF5-7AA2A21B9AF3}" type="slidenum">
              <a:rPr lang="en-AU"/>
              <a:pPr/>
              <a:t>22</a:t>
            </a:fld>
            <a:endParaRPr lang="en-AU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12945-4FAD-F649-84A6-30C1765D9711}" type="slidenum">
              <a:rPr lang="en-AU"/>
              <a:pPr/>
              <a:t>23</a:t>
            </a:fld>
            <a:endParaRPr lang="en-AU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442119"/>
            <a:ext cx="8229600" cy="639762"/>
          </a:xfrm>
          <a:prstGeom prst="rect">
            <a:avLst/>
          </a:prstGeom>
        </p:spPr>
        <p:txBody>
          <a:bodyPr/>
          <a:lstStyle>
            <a:lvl1pPr algn="l">
              <a:defRPr sz="3700" b="0" i="0">
                <a:solidFill>
                  <a:srgbClr val="0092D2"/>
                </a:solidFill>
                <a:latin typeface="Agenda-Bold"/>
                <a:cs typeface="Agenda-Bold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803400"/>
            <a:ext cx="8229600" cy="3594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>
                <a:latin typeface="Agenda-Light"/>
                <a:cs typeface="Agenda-Light"/>
              </a:defRPr>
            </a:lvl1pPr>
            <a:lvl2pPr>
              <a:buFont typeface="Arial"/>
              <a:buChar char="•"/>
              <a:defRPr sz="1600" b="0" i="0">
                <a:latin typeface="Agenda-Light"/>
                <a:cs typeface="Agenda-Light"/>
              </a:defRPr>
            </a:lvl2pPr>
            <a:lvl3pPr>
              <a:defRPr sz="1600" b="0" i="0">
                <a:latin typeface="Agenda-Light"/>
                <a:cs typeface="Agenda-Light"/>
              </a:defRPr>
            </a:lvl3pPr>
            <a:lvl4pPr>
              <a:defRPr b="0" i="0">
                <a:latin typeface="Agenda-Light"/>
                <a:cs typeface="Agenda-Light"/>
              </a:defRPr>
            </a:lvl4pPr>
            <a:lvl5pPr>
              <a:defRPr b="0" i="0">
                <a:latin typeface="Agenda-Light"/>
                <a:cs typeface="Agenda-Light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4794" y="6203950"/>
            <a:ext cx="4500106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genda-Light"/>
                <a:cs typeface="Agenda-Light"/>
              </a:defRPr>
            </a:lvl1pPr>
          </a:lstStyle>
          <a:p>
            <a:r>
              <a:rPr lang="en-US" dirty="0" smtClean="0"/>
              <a:t>COMNAP/SOOS Workshop, Korea 7 July 2013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8/23/14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OS Powerpoint Master Background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2335" y="-25401"/>
            <a:ext cx="9235440" cy="6926580"/>
          </a:xfrm>
          <a:prstGeom prst="rect">
            <a:avLst/>
          </a:prstGeom>
        </p:spPr>
      </p:pic>
      <p:pic>
        <p:nvPicPr>
          <p:cNvPr id="8" name="Picture 7" descr="SOOS PP Log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61754" y="6168428"/>
            <a:ext cx="1358580" cy="4260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hyperlink" Target="mailto:oscar@marine.rutgers.edu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oos.aq/science/under-ice" TargetMode="Externa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wmf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8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hyperlink" Target="http://www.soos.aq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OS Powerpoint Title 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53" y="-33868"/>
            <a:ext cx="9235440" cy="6926580"/>
          </a:xfrm>
          <a:prstGeom prst="rect">
            <a:avLst/>
          </a:prstGeom>
        </p:spPr>
      </p:pic>
      <p:pic>
        <p:nvPicPr>
          <p:cNvPr id="6" name="Picture 5" descr="SOOS PP Logo Fu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70" y="5635522"/>
            <a:ext cx="1822583" cy="746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0014" y="660020"/>
            <a:ext cx="5666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/>
                <a:cs typeface="Myriad Pro"/>
              </a:rPr>
              <a:t>Update and evolution in the Southern Ocean Observing System?</a:t>
            </a:r>
          </a:p>
        </p:txBody>
      </p:sp>
      <p:pic>
        <p:nvPicPr>
          <p:cNvPr id="11" name="Picture 10" descr="SOOS-ball-white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52" y="175208"/>
            <a:ext cx="2870337" cy="29114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2025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</a:rPr>
              <a:t>Oscar Schofield (</a:t>
            </a:r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  <a:hlinkClick r:id="rId6"/>
              </a:rPr>
              <a:t>oscar@marine.rutgers.edu</a:t>
            </a:r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</a:rPr>
              <a:t>)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</a:rPr>
              <a:t>Louise Newman, Anna </a:t>
            </a:r>
            <a:r>
              <a:rPr lang="en-US" sz="2000" dirty="0" err="1" smtClean="0">
                <a:solidFill>
                  <a:schemeClr val="bg1"/>
                </a:solidFill>
                <a:latin typeface="Myriad Pro"/>
                <a:cs typeface="Myriad Pro"/>
              </a:rPr>
              <a:t>Wåhlin</a:t>
            </a:r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Myriad Pro"/>
                <a:cs typeface="Myriad Pro"/>
              </a:rPr>
              <a:t>Sebastiaan</a:t>
            </a:r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</a:rPr>
              <a:t> Swart, </a:t>
            </a:r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</a:rPr>
              <a:t>Andrew </a:t>
            </a:r>
            <a:r>
              <a:rPr lang="en-US" sz="2000" dirty="0" smtClean="0">
                <a:solidFill>
                  <a:schemeClr val="bg1"/>
                </a:solidFill>
                <a:latin typeface="Myriad Pro"/>
                <a:cs typeface="Myriad Pro"/>
              </a:rPr>
              <a:t>Constable</a:t>
            </a:r>
            <a:endParaRPr lang="en-US" sz="2000" dirty="0" smtClean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13" name="Picture 12" descr="SCOR_WhiteTransparent.ps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979" y="5573386"/>
            <a:ext cx="1472675" cy="870982"/>
          </a:xfrm>
          <a:prstGeom prst="rect">
            <a:avLst/>
          </a:prstGeom>
        </p:spPr>
      </p:pic>
      <p:pic>
        <p:nvPicPr>
          <p:cNvPr id="14" name="Picture 13" descr="SCAR-WhiteTransparent.ps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1152" y="5521492"/>
            <a:ext cx="1036144" cy="9747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23421" y="2743200"/>
            <a:ext cx="3504084" cy="120032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noProof="0" dirty="0" smtClean="0">
                <a:solidFill>
                  <a:srgbClr val="0000FF"/>
                </a:solidFill>
                <a:latin typeface="Agenda-Light"/>
                <a:ea typeface="+mj-ea"/>
                <a:cs typeface="Agenda-Light"/>
              </a:rPr>
              <a:t>Why SOOS?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What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is SOOS?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aseline="0" noProof="0" dirty="0" smtClean="0">
                <a:solidFill>
                  <a:srgbClr val="0000FF"/>
                </a:solidFill>
                <a:latin typeface="Agenda-Light"/>
                <a:ea typeface="+mj-ea"/>
                <a:cs typeface="Agenda-Light"/>
              </a:rPr>
              <a:t>What</a:t>
            </a:r>
            <a:r>
              <a:rPr lang="en-US" sz="2400" noProof="0" dirty="0" smtClean="0">
                <a:solidFill>
                  <a:srgbClr val="0000FF"/>
                </a:solidFill>
                <a:latin typeface="Agenda-Light"/>
                <a:ea typeface="+mj-ea"/>
                <a:cs typeface="Agenda-Light"/>
              </a:rPr>
              <a:t> has </a:t>
            </a:r>
            <a:r>
              <a:rPr lang="en-US" sz="2400" noProof="0" dirty="0" smtClean="0">
                <a:solidFill>
                  <a:srgbClr val="0000FF"/>
                </a:solidFill>
                <a:latin typeface="Agenda-Light"/>
                <a:ea typeface="+mj-ea"/>
                <a:cs typeface="Agenda-Light"/>
              </a:rPr>
              <a:t>it been </a:t>
            </a:r>
            <a:r>
              <a:rPr lang="en-US" sz="2400" noProof="0" dirty="0" smtClean="0">
                <a:solidFill>
                  <a:srgbClr val="0000FF"/>
                </a:solidFill>
                <a:latin typeface="Agenda-Light"/>
                <a:ea typeface="+mj-ea"/>
                <a:cs typeface="Agenda-Light"/>
              </a:rPr>
              <a:t>doing?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415632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02ACE9"/>
                </a:solidFill>
                <a:latin typeface="Myriad Pro"/>
                <a:cs typeface="Myriad Pro"/>
              </a:rPr>
              <a:t>Changes to SOOS governance to now begin network design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6244" y="461665"/>
            <a:ext cx="864543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2000" dirty="0" smtClean="0"/>
              <a:t>2014 Scientific Steering Committee meeting was held in Tromsö, Norway, in June.</a:t>
            </a:r>
          </a:p>
          <a:p>
            <a:pPr algn="just"/>
            <a:endParaRPr lang="en-AU" sz="2000" dirty="0" smtClean="0"/>
          </a:p>
          <a:p>
            <a:pPr algn="just"/>
            <a:r>
              <a:rPr lang="en-AU" sz="2000" dirty="0" smtClean="0"/>
              <a:t>This meeting was very successful, and put in place a new governance structure to support implementation activities of SOOS. </a:t>
            </a:r>
          </a:p>
          <a:p>
            <a:pPr algn="just"/>
            <a:endParaRPr lang="en-AU" sz="2000" dirty="0" smtClean="0"/>
          </a:p>
          <a:p>
            <a:pPr marL="457200" indent="-457200" algn="just">
              <a:buAutoNum type="arabicParenR"/>
            </a:pPr>
            <a:r>
              <a:rPr lang="en-AU" sz="2000" dirty="0" smtClean="0"/>
              <a:t>All SOOS activities (strategic or field; SSC-defined or bottom-up, community driven) will be implemented through </a:t>
            </a:r>
            <a:r>
              <a:rPr lang="en-AU" sz="2000" i="1" dirty="0" smtClean="0"/>
              <a:t>SOOS Working Groups</a:t>
            </a:r>
            <a:r>
              <a:rPr lang="en-AU" sz="2000" dirty="0" smtClean="0"/>
              <a:t>. General </a:t>
            </a:r>
            <a:r>
              <a:rPr lang="en-AU" sz="2000" i="1" dirty="0" smtClean="0"/>
              <a:t>Operating Principals</a:t>
            </a:r>
            <a:r>
              <a:rPr lang="en-AU" sz="2000" dirty="0" smtClean="0"/>
              <a:t> and Working Group </a:t>
            </a:r>
            <a:r>
              <a:rPr lang="en-AU" sz="2000" i="1" dirty="0" smtClean="0"/>
              <a:t>Terms of Reference</a:t>
            </a:r>
            <a:r>
              <a:rPr lang="en-AU" sz="2000" dirty="0" smtClean="0"/>
              <a:t> are in development. Working Groups will need to be approved by the SOOS SSC, will generally be short-term outcome/product driven, and will undergo annual review by the SOOS SSC.</a:t>
            </a:r>
          </a:p>
          <a:p>
            <a:pPr marL="342900" indent="-342900" algn="just">
              <a:buAutoNum type="arabicParenR"/>
            </a:pPr>
            <a:endParaRPr lang="en-AU" sz="2000" dirty="0" smtClean="0"/>
          </a:p>
          <a:p>
            <a:pPr marL="342900" indent="-342900" algn="just">
              <a:buAutoNum type="arabicParenR"/>
            </a:pPr>
            <a:r>
              <a:rPr lang="en-AU" sz="2000" dirty="0" smtClean="0"/>
              <a:t>Leaders of all SOOS Working Groups will form an </a:t>
            </a:r>
            <a:r>
              <a:rPr lang="en-AU" sz="2000" i="1" dirty="0" smtClean="0"/>
              <a:t>Implementation Panel.</a:t>
            </a:r>
            <a:r>
              <a:rPr lang="en-AU" sz="2000" dirty="0" smtClean="0"/>
              <a:t> This panel will meet opportunistically for cross-fertilisation of knowledge/ideas. It is proposed that this panel will meet officially once every 3 years.</a:t>
            </a:r>
            <a:endParaRPr lang="en-GB" dirty="0" smtClean="0"/>
          </a:p>
          <a:p>
            <a:pPr marL="6350" indent="-6350" algn="just"/>
            <a:endParaRPr lang="en-GB" dirty="0" smtClean="0"/>
          </a:p>
          <a:p>
            <a:pPr marL="6350" indent="-6350" algn="just"/>
            <a:endParaRPr lang="en-AU" dirty="0" smtClean="0"/>
          </a:p>
          <a:p>
            <a:pPr marL="6350" indent="-6350" algn="just"/>
            <a:endParaRPr lang="en-AU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3564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OS-StructureUpdated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83" y="0"/>
            <a:ext cx="7521158" cy="58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005.JPG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" b="976"/>
          <a:stretch/>
        </p:blipFill>
        <p:spPr>
          <a:xfrm>
            <a:off x="-275613" y="-363021"/>
            <a:ext cx="9612011" cy="62538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2897" y="126955"/>
            <a:ext cx="4572000" cy="5632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SOOS will work to make sure:  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6600"/>
                </a:solidFill>
              </a:rPr>
              <a:t>Ensures </a:t>
            </a:r>
            <a:r>
              <a:rPr lang="en-US" dirty="0">
                <a:solidFill>
                  <a:srgbClr val="FF6600"/>
                </a:solidFill>
              </a:rPr>
              <a:t>working groups have enough specificity so as to be a specific contribution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FF6600"/>
                </a:solidFill>
              </a:rPr>
              <a:t>Not redundant with other working groups, if so it might be asked to join a working group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FF6600"/>
                </a:solidFill>
              </a:rPr>
              <a:t>Has an international cross-section to ensure it fulfills SOOS goals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FF6600"/>
                </a:solidFill>
              </a:rPr>
              <a:t>Small groups with great ideas could be a working group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FF6600"/>
                </a:solidFill>
              </a:rPr>
              <a:t>Working groups could have a regional focus, technical focus, process focus, education/outreach focus, </a:t>
            </a:r>
            <a:r>
              <a:rPr lang="en-US" dirty="0" err="1">
                <a:solidFill>
                  <a:srgbClr val="FF6600"/>
                </a:solidFill>
              </a:rPr>
              <a:t>cyberinfrastructure</a:t>
            </a:r>
            <a:r>
              <a:rPr lang="en-US" dirty="0">
                <a:solidFill>
                  <a:srgbClr val="FF6600"/>
                </a:solidFill>
              </a:rPr>
              <a:t>/data focus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b="1" dirty="0">
                <a:solidFill>
                  <a:srgbClr val="FF6600"/>
                </a:solidFill>
              </a:rPr>
              <a:t>Goal of Working group?</a:t>
            </a:r>
            <a:r>
              <a:rPr lang="en-US" dirty="0">
                <a:solidFill>
                  <a:srgbClr val="FF6600"/>
                </a:solidFill>
              </a:rPr>
              <a:t> Develop either a product of high value and/or provide a basis for a program that might be funded by national programs and/or foundations, etc. </a:t>
            </a:r>
          </a:p>
        </p:txBody>
      </p:sp>
    </p:spTree>
    <p:extLst>
      <p:ext uri="{BB962C8B-B14F-4D97-AF65-F5344CB8AC3E}">
        <p14:creationId xmlns:p14="http://schemas.microsoft.com/office/powerpoint/2010/main" val="357242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244" y="740552"/>
            <a:ext cx="90807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latin typeface="+mj-lt"/>
              </a:rPr>
              <a:t>Open for Comment: SOOS International Strategy for Under Ice Observations</a:t>
            </a:r>
          </a:p>
          <a:p>
            <a:pPr marL="6350" indent="-6350"/>
            <a:endParaRPr lang="en-AU" sz="2000" b="1" dirty="0" smtClean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" y="3264774"/>
            <a:ext cx="3545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>
                <a:latin typeface="Gill Sans"/>
                <a:cs typeface="Gill Sans"/>
              </a:rPr>
              <a:t>Currently requesting comments from the community. See </a:t>
            </a:r>
            <a:r>
              <a:rPr lang="en-US" sz="2000" dirty="0" smtClean="0">
                <a:latin typeface="Gill Sans"/>
                <a:cs typeface="Gill Sans"/>
                <a:hlinkClick r:id="rId2"/>
              </a:rPr>
              <a:t>www.soos.aq/science/under-ice</a:t>
            </a:r>
            <a:endParaRPr lang="en-AU" sz="2000" dirty="0" smtClean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6243" y="1439883"/>
            <a:ext cx="8630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b="1" dirty="0" smtClean="0"/>
          </a:p>
          <a:p>
            <a:r>
              <a:rPr lang="en-AU" b="1" dirty="0" smtClean="0"/>
              <a:t>An international strategy for coordinated observations under ice shelves and sea ice. This document is the key result of the SOOS Under Ice workshop (Hobart, Oct 2012). </a:t>
            </a:r>
          </a:p>
        </p:txBody>
      </p:sp>
      <p:pic>
        <p:nvPicPr>
          <p:cNvPr id="7" name="Picture 6" descr="Screen shot 2014-08-22 at 12.14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994" y="2086214"/>
            <a:ext cx="4993593" cy="3698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" y="278887"/>
            <a:ext cx="790595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Example: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Design Phase what networks do we need?</a:t>
            </a:r>
          </a:p>
        </p:txBody>
      </p:sp>
    </p:spTree>
    <p:extLst>
      <p:ext uri="{BB962C8B-B14F-4D97-AF65-F5344CB8AC3E}">
        <p14:creationId xmlns:p14="http://schemas.microsoft.com/office/powerpoint/2010/main" val="146015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6196" y="185819"/>
            <a:ext cx="9144000" cy="639762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sz="1800" b="1" u="sng" dirty="0" smtClean="0">
                <a:solidFill>
                  <a:srgbClr val="00AEEF"/>
                </a:solidFill>
                <a:latin typeface="+mj-lt"/>
                <a:cs typeface="Myriad Pro"/>
              </a:rPr>
              <a:t>Flagship Projects</a:t>
            </a:r>
            <a:r>
              <a:rPr lang="en-US" sz="1800" b="1" dirty="0" smtClean="0">
                <a:solidFill>
                  <a:srgbClr val="00AEEF"/>
                </a:solidFill>
                <a:latin typeface="+mj-lt"/>
                <a:cs typeface="Myriad Pro"/>
              </a:rPr>
              <a:t>:</a:t>
            </a:r>
            <a:r>
              <a:rPr lang="en-US" sz="1800" dirty="0" smtClean="0"/>
              <a:t> Focused </a:t>
            </a:r>
            <a:r>
              <a:rPr lang="en-US" sz="1800" dirty="0"/>
              <a:t>on </a:t>
            </a:r>
            <a:r>
              <a:rPr lang="en-US" sz="1800" dirty="0" smtClean="0"/>
              <a:t>a chronically </a:t>
            </a:r>
            <a:r>
              <a:rPr lang="en-US" sz="1800" dirty="0"/>
              <a:t>under-sampled </a:t>
            </a:r>
            <a:r>
              <a:rPr lang="en-US" sz="1800" dirty="0" smtClean="0"/>
              <a:t>region, little </a:t>
            </a:r>
            <a:r>
              <a:rPr lang="en-US" sz="1800" dirty="0"/>
              <a:t>or no existing </a:t>
            </a:r>
            <a:r>
              <a:rPr lang="en-US" sz="1800" dirty="0" smtClean="0"/>
              <a:t>infrastructure, extensive </a:t>
            </a:r>
            <a:r>
              <a:rPr lang="en-US" sz="1800" dirty="0"/>
              <a:t>international coordination of logistics </a:t>
            </a:r>
            <a:r>
              <a:rPr lang="en-US" sz="1800" dirty="0" smtClean="0"/>
              <a:t>required.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i="1" dirty="0" smtClean="0">
                <a:latin typeface="Agenda-Light"/>
                <a:cs typeface="Agenda-Light"/>
              </a:rPr>
              <a:t>Benefits: As </a:t>
            </a:r>
            <a:r>
              <a:rPr lang="en-US" sz="1600" i="1" dirty="0">
                <a:latin typeface="Agenda-Light"/>
                <a:cs typeface="Agenda-Light"/>
              </a:rPr>
              <a:t>little is known about the region, any level of observation enhancement will significantly increase our understanding</a:t>
            </a:r>
            <a:r>
              <a:rPr lang="en-US" sz="1800" dirty="0">
                <a:latin typeface="Agenda-Light"/>
                <a:cs typeface="Agenda-Light"/>
              </a:rPr>
              <a:t/>
            </a:r>
            <a:br>
              <a:rPr lang="en-US" sz="1800" dirty="0">
                <a:latin typeface="Agenda-Light"/>
                <a:cs typeface="Agenda-Light"/>
              </a:rPr>
            </a:br>
            <a:r>
              <a:rPr lang="en-US" sz="1800" b="1" dirty="0" smtClean="0">
                <a:solidFill>
                  <a:srgbClr val="00AEEF"/>
                </a:solidFill>
                <a:latin typeface="+mj-lt"/>
                <a:cs typeface="Myriad Pro"/>
              </a:rPr>
              <a:t> </a:t>
            </a:r>
            <a:endParaRPr lang="en-US" sz="1800" b="1" dirty="0">
              <a:solidFill>
                <a:srgbClr val="00AEEF"/>
              </a:solidFill>
              <a:latin typeface="+mj-lt"/>
              <a:cs typeface="Myriad Pro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423" y="1082600"/>
            <a:ext cx="7644757" cy="545664"/>
          </a:xfrm>
          <a:noFill/>
        </p:spPr>
        <p:txBody>
          <a:bodyPr/>
          <a:lstStyle/>
          <a:p>
            <a:r>
              <a:rPr lang="en-US" sz="2800" b="1" dirty="0" smtClean="0">
                <a:solidFill>
                  <a:srgbClr val="9EBA13"/>
                </a:solidFill>
              </a:rPr>
              <a:t>Amundsen Sea</a:t>
            </a:r>
          </a:p>
        </p:txBody>
      </p:sp>
      <p:sp>
        <p:nvSpPr>
          <p:cNvPr id="10" name="Oval 9"/>
          <p:cNvSpPr/>
          <p:nvPr/>
        </p:nvSpPr>
        <p:spPr>
          <a:xfrm flipV="1">
            <a:off x="4950764" y="2178212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 descr="AmundsenS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4" y="1542981"/>
            <a:ext cx="4857419" cy="34339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2982" y="2051143"/>
            <a:ext cx="405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Area of high primary production in polynyas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 flipV="1">
            <a:off x="4950764" y="3448689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112982" y="2698511"/>
            <a:ext cx="4045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Significant glacial retreat and melt input, and decrease in sea-ice extent.</a:t>
            </a:r>
            <a:endParaRPr lang="en-AU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5112982" y="3331748"/>
            <a:ext cx="4045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Region may be a weak link in stability of WAIS.</a:t>
            </a:r>
            <a:endParaRPr lang="en-AU" dirty="0" smtClean="0"/>
          </a:p>
        </p:txBody>
      </p:sp>
      <p:sp>
        <p:nvSpPr>
          <p:cNvPr id="19" name="Oval 18"/>
          <p:cNvSpPr/>
          <p:nvPr/>
        </p:nvSpPr>
        <p:spPr>
          <a:xfrm flipV="1">
            <a:off x="4950764" y="1681794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12982" y="1554725"/>
            <a:ext cx="4055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largest ice drainage basin of WAIS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 flipV="1">
            <a:off x="4940946" y="2824361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 flipV="1">
            <a:off x="4940946" y="4095020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03164" y="3978079"/>
            <a:ext cx="4045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No Antarctic bases nearby, no regular ship transects – therefore logistically demanding</a:t>
            </a:r>
            <a:endParaRPr lang="en-AU" dirty="0" smtClean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86641" y="4901409"/>
            <a:ext cx="8971965" cy="54566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rgbClr val="9EBA13"/>
                </a:solidFill>
                <a:latin typeface="Agenda-Light"/>
                <a:cs typeface="Agenda-Light"/>
              </a:rPr>
              <a:t>Researchers from a number of nations now looking to enhance observations in this critical area – will need significant logistical and operational support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9EBA13"/>
              </a:solidFill>
              <a:effectLst/>
              <a:uLnTx/>
              <a:uFillTx/>
              <a:latin typeface="Agenda-Light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287836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6196" y="-50270"/>
            <a:ext cx="9144000" cy="639762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sz="1800" b="1" u="sng" dirty="0" smtClean="0">
                <a:solidFill>
                  <a:srgbClr val="00AEEF"/>
                </a:solidFill>
                <a:latin typeface="+mj-lt"/>
                <a:cs typeface="Myriad Pro"/>
              </a:rPr>
              <a:t>Flagship Projects</a:t>
            </a:r>
            <a:r>
              <a:rPr lang="en-US" sz="1800" b="1" dirty="0" smtClean="0">
                <a:solidFill>
                  <a:srgbClr val="00AEEF"/>
                </a:solidFill>
                <a:latin typeface="+mj-lt"/>
                <a:cs typeface="Myriad Pro"/>
              </a:rPr>
              <a:t>:</a:t>
            </a:r>
            <a:r>
              <a:rPr lang="en-US" sz="1800" dirty="0" smtClean="0"/>
              <a:t> Focused </a:t>
            </a:r>
            <a:r>
              <a:rPr lang="en-US" sz="1800" dirty="0"/>
              <a:t>on </a:t>
            </a:r>
            <a:r>
              <a:rPr lang="en-US" sz="1800" dirty="0" smtClean="0"/>
              <a:t>a chronically </a:t>
            </a:r>
            <a:r>
              <a:rPr lang="en-US" sz="1800" dirty="0"/>
              <a:t>under-sampled </a:t>
            </a:r>
            <a:r>
              <a:rPr lang="en-US" sz="1800" dirty="0" smtClean="0"/>
              <a:t>region, little </a:t>
            </a:r>
            <a:r>
              <a:rPr lang="en-US" sz="1800" dirty="0"/>
              <a:t>or no existing </a:t>
            </a:r>
            <a:r>
              <a:rPr lang="en-US" sz="1800" dirty="0" smtClean="0"/>
              <a:t>infrastructure, extensive </a:t>
            </a:r>
            <a:r>
              <a:rPr lang="en-US" sz="1800" dirty="0"/>
              <a:t>international coordination of logistics </a:t>
            </a:r>
            <a:r>
              <a:rPr lang="en-US" sz="1800" dirty="0" smtClean="0"/>
              <a:t>required.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i="1" dirty="0" smtClean="0">
                <a:latin typeface="Agenda-Light"/>
                <a:cs typeface="Agenda-Light"/>
              </a:rPr>
              <a:t>Benefits: As </a:t>
            </a:r>
            <a:r>
              <a:rPr lang="en-US" sz="1600" i="1" dirty="0">
                <a:latin typeface="Agenda-Light"/>
                <a:cs typeface="Agenda-Light"/>
              </a:rPr>
              <a:t>little is known about the region, any level of observation enhancement will significantly increase our understanding</a:t>
            </a:r>
            <a:r>
              <a:rPr lang="en-US" sz="1800" dirty="0">
                <a:latin typeface="Agenda-Light"/>
                <a:cs typeface="Agenda-Light"/>
              </a:rPr>
              <a:t/>
            </a:r>
            <a:br>
              <a:rPr lang="en-US" sz="1800" dirty="0">
                <a:latin typeface="Agenda-Light"/>
                <a:cs typeface="Agenda-Light"/>
              </a:rPr>
            </a:br>
            <a:r>
              <a:rPr lang="en-US" sz="1800" b="1" dirty="0" smtClean="0">
                <a:solidFill>
                  <a:srgbClr val="00AEEF"/>
                </a:solidFill>
                <a:latin typeface="+mj-lt"/>
                <a:cs typeface="Myriad Pro"/>
              </a:rPr>
              <a:t> </a:t>
            </a:r>
            <a:endParaRPr lang="en-US" sz="1800" b="1" dirty="0">
              <a:solidFill>
                <a:srgbClr val="00AEEF"/>
              </a:solidFill>
              <a:latin typeface="+mj-lt"/>
              <a:cs typeface="Myriad Pro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7376" y="822088"/>
            <a:ext cx="7644757" cy="545664"/>
          </a:xfrm>
          <a:noFill/>
        </p:spPr>
        <p:txBody>
          <a:bodyPr/>
          <a:lstStyle/>
          <a:p>
            <a:r>
              <a:rPr lang="en-US" sz="2800" b="1" dirty="0" smtClean="0">
                <a:solidFill>
                  <a:srgbClr val="9EBA13"/>
                </a:solidFill>
              </a:rPr>
              <a:t>Weddell Sea</a:t>
            </a:r>
          </a:p>
        </p:txBody>
      </p:sp>
      <p:sp>
        <p:nvSpPr>
          <p:cNvPr id="6" name="Oval 5"/>
          <p:cNvSpPr/>
          <p:nvPr/>
        </p:nvSpPr>
        <p:spPr>
          <a:xfrm flipV="1">
            <a:off x="4940946" y="2564031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03164" y="2436962"/>
            <a:ext cx="405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Important region to understand sea ice-ice sheet dynamics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03164" y="3084330"/>
            <a:ext cx="4045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Limited access and very difficult operating area</a:t>
            </a:r>
            <a:endParaRPr lang="en-AU" dirty="0" smtClean="0"/>
          </a:p>
        </p:txBody>
      </p:sp>
      <p:sp>
        <p:nvSpPr>
          <p:cNvPr id="12" name="Oval 11"/>
          <p:cNvSpPr/>
          <p:nvPr/>
        </p:nvSpPr>
        <p:spPr>
          <a:xfrm flipV="1">
            <a:off x="4940946" y="2067613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03164" y="1940544"/>
            <a:ext cx="405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Critical region for </a:t>
            </a:r>
            <a:r>
              <a:rPr lang="en-US" dirty="0" err="1" smtClean="0"/>
              <a:t>thermohaline</a:t>
            </a:r>
            <a:r>
              <a:rPr lang="en-US" dirty="0" smtClean="0"/>
              <a:t> circulation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 flipV="1">
            <a:off x="4931128" y="3210180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76823" y="4913729"/>
            <a:ext cx="8971965" cy="54566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rgbClr val="9EBA13"/>
                </a:solidFill>
                <a:latin typeface="Agenda-Light"/>
                <a:cs typeface="Agenda-Light"/>
              </a:rPr>
              <a:t>Researchers (AWI particularly interested) from a number of nations now looking to enhance observations in this critical area – will need significant logistical and operational support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9EBA13"/>
              </a:solidFill>
              <a:effectLst/>
              <a:uLnTx/>
              <a:uFillTx/>
              <a:latin typeface="Agenda-Light"/>
              <a:cs typeface="Agenda-Light"/>
            </a:endParaRPr>
          </a:p>
        </p:txBody>
      </p:sp>
      <p:pic>
        <p:nvPicPr>
          <p:cNvPr id="18" name="Picture 17" descr="S0010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9" y="1330977"/>
            <a:ext cx="3918857" cy="34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52002" y="959247"/>
            <a:ext cx="4369176" cy="545664"/>
          </a:xfrm>
          <a:noFill/>
        </p:spPr>
        <p:txBody>
          <a:bodyPr/>
          <a:lstStyle/>
          <a:p>
            <a:r>
              <a:rPr lang="en-US" sz="2400" b="1" dirty="0" smtClean="0">
                <a:solidFill>
                  <a:srgbClr val="9EBA13"/>
                </a:solidFill>
              </a:rPr>
              <a:t>Antarctic Peninsula</a:t>
            </a:r>
          </a:p>
        </p:txBody>
      </p:sp>
      <p:sp>
        <p:nvSpPr>
          <p:cNvPr id="10" name="Oval 9"/>
          <p:cNvSpPr/>
          <p:nvPr/>
        </p:nvSpPr>
        <p:spPr>
          <a:xfrm flipV="1">
            <a:off x="3564924" y="2013421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 flipV="1">
            <a:off x="3564924" y="1538843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77531" y="1413912"/>
            <a:ext cx="5366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genda-Light"/>
                <a:cs typeface="Agenda-Light"/>
              </a:rPr>
              <a:t>Significant levels of infrastructure present</a:t>
            </a:r>
            <a:endParaRPr lang="en-US" sz="1600" dirty="0">
              <a:latin typeface="Agenda-Light"/>
              <a:cs typeface="Agenda-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7532" y="1883268"/>
            <a:ext cx="536646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genda-Light"/>
                <a:cs typeface="Agenda-Light"/>
              </a:rPr>
              <a:t>Many nations already work in region, therefore many international efforts that can be pulled together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76" y="901701"/>
            <a:ext cx="3022086" cy="4673329"/>
          </a:xfrm>
          <a:prstGeom prst="rect">
            <a:avLst/>
          </a:prstGeom>
        </p:spPr>
      </p:pic>
      <p:pic>
        <p:nvPicPr>
          <p:cNvPr id="3" name="Picture 2" descr="antarctic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9" b="7039"/>
          <a:stretch/>
        </p:blipFill>
        <p:spPr>
          <a:xfrm>
            <a:off x="4155047" y="2832567"/>
            <a:ext cx="4369176" cy="2674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77533" y="2499515"/>
            <a:ext cx="536646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genda-Light"/>
                <a:cs typeface="Agenda-Light"/>
              </a:rPr>
              <a:t>Area of rapid change from physics to ecosystems driven by deep ocean.</a:t>
            </a:r>
          </a:p>
        </p:txBody>
      </p:sp>
      <p:sp>
        <p:nvSpPr>
          <p:cNvPr id="15" name="Oval 14"/>
          <p:cNvSpPr/>
          <p:nvPr/>
        </p:nvSpPr>
        <p:spPr>
          <a:xfrm flipV="1">
            <a:off x="3582855" y="2635466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60619" y="9847"/>
            <a:ext cx="9144000" cy="639762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sz="1800" b="1" u="sng" dirty="0" smtClean="0">
                <a:solidFill>
                  <a:srgbClr val="00AEEF"/>
                </a:solidFill>
                <a:latin typeface="+mj-lt"/>
                <a:cs typeface="Myriad Pro"/>
              </a:rPr>
              <a:t>Enhanced Regional Study</a:t>
            </a:r>
            <a:r>
              <a:rPr lang="en-US" sz="1800" b="1" dirty="0" smtClean="0">
                <a:solidFill>
                  <a:srgbClr val="00AEEF"/>
                </a:solidFill>
                <a:latin typeface="+mj-lt"/>
                <a:cs typeface="Myriad Pro"/>
              </a:rPr>
              <a:t>:</a:t>
            </a:r>
            <a:r>
              <a:rPr lang="en-US" sz="1800" dirty="0" smtClean="0"/>
              <a:t> Focused </a:t>
            </a:r>
            <a:r>
              <a:rPr lang="en-US" sz="1800" dirty="0"/>
              <a:t>on </a:t>
            </a:r>
            <a:r>
              <a:rPr lang="en-US" sz="1800" dirty="0" smtClean="0"/>
              <a:t>a region with significant history of observations, has existing infrastructure and potential for many nations to be involved. </a:t>
            </a:r>
            <a:br>
              <a:rPr lang="en-US" sz="1800" dirty="0" smtClean="0"/>
            </a:br>
            <a:r>
              <a:rPr lang="en-US" sz="1600" i="1" dirty="0" smtClean="0">
                <a:latin typeface="Agenda-Light"/>
                <a:cs typeface="Agenda-Light"/>
              </a:rPr>
              <a:t>Benefits: Logistically “easy”, high potential to push the envelope </a:t>
            </a:r>
            <a:r>
              <a:rPr lang="en-US" sz="1600" i="1" dirty="0" smtClean="0">
                <a:solidFill>
                  <a:srgbClr val="0091D8"/>
                </a:solidFill>
                <a:latin typeface="Agenda-Light"/>
                <a:cs typeface="Agenda-Light"/>
              </a:rPr>
              <a:t>with regard to the technology, will provide a “test-case” for SOOS vision</a:t>
            </a:r>
            <a:endParaRPr lang="en-US" sz="1600" i="1" dirty="0">
              <a:solidFill>
                <a:srgbClr val="0091D8"/>
              </a:solidFill>
              <a:latin typeface="Agenda-Light"/>
              <a:cs typeface="Agenda-Light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544926" y="5429203"/>
            <a:ext cx="5751931" cy="545664"/>
          </a:xfrm>
          <a:prstGeom prst="rect">
            <a:avLst/>
          </a:prstGeom>
          <a:noFill/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9EBA13"/>
                </a:solidFill>
              </a:rPr>
              <a:t>Region of rapid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22874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25726" y="948469"/>
            <a:ext cx="7644757" cy="545664"/>
          </a:xfrm>
          <a:noFill/>
        </p:spPr>
        <p:txBody>
          <a:bodyPr/>
          <a:lstStyle/>
          <a:p>
            <a:r>
              <a:rPr lang="en-US" sz="2800" b="1" dirty="0" smtClean="0">
                <a:solidFill>
                  <a:srgbClr val="9EBA13"/>
                </a:solidFill>
              </a:rPr>
              <a:t>Kerguelen Plateau – Ecosystem Study</a:t>
            </a:r>
          </a:p>
        </p:txBody>
      </p:sp>
      <p:pic>
        <p:nvPicPr>
          <p:cNvPr id="9" name="Picture 8" descr="MeanChloro-aKerguelen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278" y="1405350"/>
            <a:ext cx="5940513" cy="44607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846" y="5551864"/>
            <a:ext cx="4926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 Chlorophyll-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5910906" y="1652932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40447" y="1494133"/>
            <a:ext cx="3052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Iron fertilisation from Plateau driving observed variability in productivity 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6140447" y="2475939"/>
            <a:ext cx="3052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Transects designed to sample upstream, on and downstream of the Kerguelen Plateau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 flipV="1">
            <a:off x="5910906" y="2619973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40447" y="3486836"/>
            <a:ext cx="3052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Current project plans are ecosystem-based, but huge potential for international collaboration for a total-system study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 flipV="1">
            <a:off x="5910906" y="3617776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11773" y="67970"/>
            <a:ext cx="9144000" cy="639762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sz="1800" b="1" u="sng" dirty="0" smtClean="0">
                <a:solidFill>
                  <a:srgbClr val="00AEEF"/>
                </a:solidFill>
                <a:latin typeface="+mj-lt"/>
                <a:cs typeface="Myriad Pro"/>
              </a:rPr>
              <a:t>Regionally Constrained Study</a:t>
            </a:r>
            <a:r>
              <a:rPr lang="en-US" sz="1800" b="1" dirty="0" smtClean="0">
                <a:solidFill>
                  <a:srgbClr val="00AEEF"/>
                </a:solidFill>
                <a:latin typeface="+mj-lt"/>
                <a:cs typeface="Myriad Pro"/>
              </a:rPr>
              <a:t>:</a:t>
            </a:r>
            <a:r>
              <a:rPr lang="en-US" sz="1800" dirty="0" smtClean="0"/>
              <a:t> Region is constrained by unique physical feature, important biological/chemical/physical problems, variable logistical cooperation required. </a:t>
            </a:r>
            <a:br>
              <a:rPr lang="en-US" sz="1800" dirty="0" smtClean="0"/>
            </a:br>
            <a:r>
              <a:rPr lang="en-US" sz="1600" i="1" dirty="0" smtClean="0">
                <a:latin typeface="Agenda-Light"/>
                <a:cs typeface="Agenda-Light"/>
              </a:rPr>
              <a:t>Benefits: Logistical considerations are secondary, driven by a specific science question</a:t>
            </a:r>
            <a:endParaRPr lang="en-US" sz="1600" i="1" dirty="0">
              <a:solidFill>
                <a:srgbClr val="0091D8"/>
              </a:solidFill>
              <a:latin typeface="Agenda-Light"/>
              <a:cs typeface="Agenda-Light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669331" y="4904898"/>
            <a:ext cx="3667448" cy="545664"/>
          </a:xfrm>
          <a:prstGeom prst="rect">
            <a:avLst/>
          </a:prstGeom>
          <a:noFill/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9EBA13"/>
                </a:solidFill>
              </a:rPr>
              <a:t>Micronutrient control with potential </a:t>
            </a:r>
            <a:r>
              <a:rPr lang="en-US" sz="2000" b="1" dirty="0" err="1" smtClean="0">
                <a:solidFill>
                  <a:srgbClr val="9EBA13"/>
                </a:solidFill>
              </a:rPr>
              <a:t>geoengineering</a:t>
            </a:r>
            <a:r>
              <a:rPr lang="en-US" sz="2000" b="1" dirty="0" smtClean="0">
                <a:solidFill>
                  <a:srgbClr val="9EBA13"/>
                </a:solidFill>
              </a:rPr>
              <a:t>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65598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0855" y="807760"/>
            <a:ext cx="8582526" cy="545664"/>
          </a:xfrm>
          <a:noFill/>
        </p:spPr>
        <p:txBody>
          <a:bodyPr/>
          <a:lstStyle/>
          <a:p>
            <a:r>
              <a:rPr lang="en-US" sz="2800" b="1" dirty="0" smtClean="0">
                <a:solidFill>
                  <a:srgbClr val="9EBA13"/>
                </a:solidFill>
              </a:rPr>
              <a:t>Circumpolar Circulation and Carbon Dynamics</a:t>
            </a:r>
          </a:p>
        </p:txBody>
      </p:sp>
      <p:sp>
        <p:nvSpPr>
          <p:cNvPr id="8" name="Oval 7"/>
          <p:cNvSpPr/>
          <p:nvPr/>
        </p:nvSpPr>
        <p:spPr>
          <a:xfrm flipV="1">
            <a:off x="5632519" y="2440214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62060" y="2281415"/>
            <a:ext cx="3052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Circulation drives heat budget of coastal seas around the continent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5862060" y="3263221"/>
            <a:ext cx="305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Disproportionately important for global carbon dynamics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 flipV="1">
            <a:off x="5632519" y="3407255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01441" y="4244110"/>
            <a:ext cx="305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Critical to global climate system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 flipV="1">
            <a:off x="5632519" y="4405058"/>
            <a:ext cx="162218" cy="162218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60619" y="-59357"/>
            <a:ext cx="9144000" cy="639762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sz="1800" b="1" u="sng" dirty="0" smtClean="0">
                <a:solidFill>
                  <a:srgbClr val="00AEEF"/>
                </a:solidFill>
                <a:latin typeface="+mj-lt"/>
                <a:cs typeface="Myriad Pro"/>
              </a:rPr>
              <a:t>Regionally </a:t>
            </a:r>
            <a:r>
              <a:rPr lang="en-US" sz="1800" b="1" u="sng" dirty="0" err="1" smtClean="0">
                <a:solidFill>
                  <a:srgbClr val="00AEEF"/>
                </a:solidFill>
                <a:latin typeface="+mj-lt"/>
                <a:cs typeface="Myriad Pro"/>
              </a:rPr>
              <a:t>UnConstrained</a:t>
            </a:r>
            <a:r>
              <a:rPr lang="en-US" sz="1800" b="1" u="sng" dirty="0" smtClean="0">
                <a:solidFill>
                  <a:srgbClr val="00AEEF"/>
                </a:solidFill>
                <a:latin typeface="+mj-lt"/>
                <a:cs typeface="Myriad Pro"/>
              </a:rPr>
              <a:t> Study</a:t>
            </a:r>
            <a:r>
              <a:rPr lang="en-US" sz="1800" b="1" dirty="0" smtClean="0">
                <a:solidFill>
                  <a:srgbClr val="00AEEF"/>
                </a:solidFill>
                <a:latin typeface="+mj-lt"/>
                <a:cs typeface="Myriad Pro"/>
              </a:rPr>
              <a:t>:</a:t>
            </a:r>
            <a:r>
              <a:rPr lang="en-US" sz="1800" dirty="0" smtClean="0"/>
              <a:t> Region is constrained by unique physical feature, important biological/chemical/physical problems, variable logistical cooperation required. </a:t>
            </a:r>
            <a:br>
              <a:rPr lang="en-US" sz="1800" dirty="0" smtClean="0"/>
            </a:br>
            <a:r>
              <a:rPr lang="en-US" sz="1600" i="1" dirty="0" smtClean="0">
                <a:latin typeface="Agenda-Light"/>
                <a:cs typeface="Agenda-Light"/>
              </a:rPr>
              <a:t>Benefits: Logistical considerations are secondary, driven by a specific science question</a:t>
            </a:r>
            <a:endParaRPr lang="en-US" sz="1600" i="1" dirty="0">
              <a:solidFill>
                <a:srgbClr val="0091D8"/>
              </a:solidFill>
              <a:latin typeface="Agenda-Light"/>
              <a:cs typeface="Agenda-Light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86594" y="1502212"/>
            <a:ext cx="4187996" cy="4134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12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836"/>
            <a:ext cx="8886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latin typeface="Gill Sans"/>
                <a:cs typeface="Gill Sans"/>
              </a:rPr>
              <a:t>Example of the potential working groups</a:t>
            </a:r>
          </a:p>
          <a:p>
            <a:pPr algn="ctr"/>
            <a:r>
              <a:rPr lang="en-AU" b="1" dirty="0" smtClean="0">
                <a:latin typeface="Gill Sans"/>
                <a:cs typeface="Gill Sans"/>
              </a:rPr>
              <a:t>In progress development of a West Antarctic Peninsula Working Group</a:t>
            </a:r>
          </a:p>
          <a:p>
            <a:pPr marL="6350" indent="-6350" algn="ctr"/>
            <a:endParaRPr lang="en-AU" b="1" dirty="0" smtClean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0" y="1039606"/>
            <a:ext cx="3407570" cy="47094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7044" y="114301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8275" indent="-168275" algn="just"/>
            <a:r>
              <a:rPr lang="en-AU" sz="2000" dirty="0" smtClean="0">
                <a:cs typeface="Myriad Pro"/>
              </a:rPr>
              <a:t>-   Coordinate activities, methods, plans</a:t>
            </a:r>
            <a:br>
              <a:rPr lang="en-AU" sz="2000" dirty="0" smtClean="0">
                <a:cs typeface="Myriad Pro"/>
              </a:rPr>
            </a:br>
            <a:r>
              <a:rPr lang="en-AU" sz="2000" dirty="0" smtClean="0">
                <a:cs typeface="Myriad Pro"/>
              </a:rPr>
              <a:t>and </a:t>
            </a:r>
            <a:r>
              <a:rPr lang="en-AU" sz="2000" dirty="0" smtClean="0">
                <a:cs typeface="Myriad Pro"/>
              </a:rPr>
              <a:t>data </a:t>
            </a:r>
            <a:r>
              <a:rPr lang="en-AU" sz="2000" dirty="0" smtClean="0">
                <a:cs typeface="Myriad Pro"/>
              </a:rPr>
              <a:t>between all nations currently</a:t>
            </a:r>
            <a:br>
              <a:rPr lang="en-AU" sz="2000" dirty="0" smtClean="0">
                <a:cs typeface="Myriad Pro"/>
              </a:rPr>
            </a:br>
            <a:r>
              <a:rPr lang="en-AU" sz="2000" dirty="0" smtClean="0">
                <a:cs typeface="Myriad Pro"/>
              </a:rPr>
              <a:t>involved in observations on the WAP (red on map)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9284" y="590791"/>
            <a:ext cx="516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i="1" dirty="0" smtClean="0"/>
              <a:t>Terms of Reference currently being developed.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5764" y="241323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AU" sz="2000" dirty="0" smtClean="0">
                <a:cs typeface="Myriad Pro"/>
              </a:rPr>
              <a:t>Standardize measurements at stations and ships</a:t>
            </a:r>
          </a:p>
          <a:p>
            <a:pPr marL="342900" indent="-342900" algn="just">
              <a:buFontTx/>
              <a:buChar char="-"/>
            </a:pPr>
            <a:r>
              <a:rPr lang="en-AU" sz="2000" dirty="0" smtClean="0">
                <a:cs typeface="Myriad Pro"/>
              </a:rPr>
              <a:t>Coordinate technology upgrades </a:t>
            </a:r>
          </a:p>
          <a:p>
            <a:pPr marL="342900" indent="-342900" algn="just">
              <a:buFontTx/>
              <a:buChar char="-"/>
            </a:pPr>
            <a:r>
              <a:rPr lang="en-AU" sz="2000" dirty="0" smtClean="0">
                <a:cs typeface="Myriad Pro"/>
              </a:rPr>
              <a:t>Improve international science discussion to expand the development of collaborative programs</a:t>
            </a:r>
          </a:p>
        </p:txBody>
      </p:sp>
    </p:spTree>
    <p:extLst>
      <p:ext uri="{BB962C8B-B14F-4D97-AF65-F5344CB8AC3E}">
        <p14:creationId xmlns:p14="http://schemas.microsoft.com/office/powerpoint/2010/main" val="356050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25" y="595836"/>
            <a:ext cx="2972315" cy="2714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1200" y="1207284"/>
            <a:ext cx="427763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The Southern Ocean is central to the circulation of the ocean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(major regions of deep ocean water mass formation, upwelling of deep water masses)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0240" y="104447"/>
            <a:ext cx="2685150" cy="58477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WHY SOOS?</a:t>
            </a:r>
          </a:p>
        </p:txBody>
      </p:sp>
      <p:pic>
        <p:nvPicPr>
          <p:cNvPr id="8" name="Picture 7" descr="takahashi_co2flux_dsr2009-gr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55" y="3333533"/>
            <a:ext cx="3933405" cy="2427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1200" y="3767604"/>
            <a:ext cx="4277630" cy="175432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The Southern Ocean is disproportionately important to global carbon fluxes </a:t>
            </a:r>
            <a:r>
              <a:rPr lang="en-US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(</a:t>
            </a:r>
            <a:r>
              <a:rPr lang="en-US" dirty="0">
                <a:latin typeface="Gill Sans"/>
                <a:cs typeface="Gill Sans"/>
              </a:rPr>
              <a:t>Carbon flux: Net ocean carbon uptake (blue) and outgas (red), including natural (biological, solubility pump) and </a:t>
            </a:r>
            <a:r>
              <a:rPr lang="en-US" dirty="0" smtClean="0">
                <a:latin typeface="Gill Sans"/>
                <a:cs typeface="Gill Sans"/>
              </a:rPr>
              <a:t>anthropogenic</a:t>
            </a:r>
            <a:r>
              <a:rPr lang="en-US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)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235" y="2764795"/>
            <a:ext cx="1339454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Thanks Kevin Spear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650481"/>
            <a:ext cx="1396686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Takahashi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et al. 2009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388617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_2011020419535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3185" r="-1190" b="8234"/>
          <a:stretch/>
        </p:blipFill>
        <p:spPr>
          <a:xfrm>
            <a:off x="-534607" y="-53864"/>
            <a:ext cx="10144677" cy="5967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8291" y="118555"/>
            <a:ext cx="6372207" cy="110799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Working group would help design longer term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Plans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utilizing evolving technology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Example: Link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field stations with networks of gliders?</a:t>
            </a:r>
          </a:p>
        </p:txBody>
      </p:sp>
      <p:pic>
        <p:nvPicPr>
          <p:cNvPr id="6" name="Picture 5" descr="ru26d_20111120T1553_20120121T1159_uvmap_lvl2_lo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2" y="2015014"/>
            <a:ext cx="2071446" cy="3028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8062" y="1991962"/>
            <a:ext cx="787395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Palmer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7093" y="4396126"/>
            <a:ext cx="864339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Rothera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403" y="1583657"/>
            <a:ext cx="171874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LTER 2012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58154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1113"/>
            <a:ext cx="8229600" cy="639762"/>
          </a:xfrm>
        </p:spPr>
        <p:txBody>
          <a:bodyPr/>
          <a:lstStyle/>
          <a:p>
            <a:pPr algn="ctr"/>
            <a:r>
              <a:rPr lang="en-AU" dirty="0"/>
              <a:t>Building blocks of the SOOS: </a:t>
            </a:r>
            <a:br>
              <a:rPr lang="en-AU" dirty="0"/>
            </a:br>
            <a:r>
              <a:rPr lang="en-AU" dirty="0"/>
              <a:t>enhanced Argo</a:t>
            </a:r>
          </a:p>
        </p:txBody>
      </p:sp>
      <p:pic>
        <p:nvPicPr>
          <p:cNvPr id="479237" name="Picture 5" descr="Antarctic-Ar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192214"/>
            <a:ext cx="7759700" cy="462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9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-27781"/>
            <a:ext cx="8229600" cy="639762"/>
          </a:xfrm>
        </p:spPr>
        <p:txBody>
          <a:bodyPr/>
          <a:lstStyle/>
          <a:p>
            <a:pPr algn="ctr"/>
            <a:r>
              <a:rPr lang="en-AU" dirty="0"/>
              <a:t>Building blocks of the SOOS: </a:t>
            </a:r>
            <a:br>
              <a:rPr lang="en-AU" dirty="0"/>
            </a:br>
            <a:r>
              <a:rPr lang="en-AU" dirty="0"/>
              <a:t>moored time series</a:t>
            </a:r>
          </a:p>
        </p:txBody>
      </p:sp>
      <p:pic>
        <p:nvPicPr>
          <p:cNvPr id="477188" name="Picture 4" descr="cfc_aabw_crop_moor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t="27057" r="24936" b="21840"/>
          <a:stretch>
            <a:fillRect/>
          </a:stretch>
        </p:blipFill>
        <p:spPr bwMode="auto">
          <a:xfrm>
            <a:off x="2279651" y="1155700"/>
            <a:ext cx="443586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98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Grp="1" noChangeArrowheads="1"/>
          </p:cNvSpPr>
          <p:nvPr>
            <p:ph type="title"/>
          </p:nvPr>
        </p:nvSpPr>
        <p:spPr>
          <a:xfrm>
            <a:off x="-800100" y="82550"/>
            <a:ext cx="11104563" cy="936625"/>
          </a:xfrm>
        </p:spPr>
        <p:txBody>
          <a:bodyPr/>
          <a:lstStyle/>
          <a:p>
            <a:pPr algn="ctr"/>
            <a:r>
              <a:rPr lang="en-AU" sz="2000" dirty="0"/>
              <a:t>Building blocks of the SOOS: </a:t>
            </a:r>
            <a:br>
              <a:rPr lang="en-AU" sz="2000" dirty="0"/>
            </a:br>
            <a:r>
              <a:rPr lang="en-AU" sz="2000" dirty="0"/>
              <a:t>seal tags, biology, satellite, sea ice, data system…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79500" y="1054915"/>
            <a:ext cx="7073900" cy="4421187"/>
            <a:chOff x="0" y="1052513"/>
            <a:chExt cx="9144000" cy="5843587"/>
          </a:xfrm>
        </p:grpSpPr>
        <p:pic>
          <p:nvPicPr>
            <p:cNvPr id="481282" name="Picture 3" descr="100_349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65213"/>
              <a:ext cx="4500563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28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7" t="4202" r="2074" b="2614"/>
            <a:stretch>
              <a:fillRect/>
            </a:stretch>
          </p:blipFill>
          <p:spPr bwMode="auto">
            <a:xfrm>
              <a:off x="4375150" y="1058863"/>
              <a:ext cx="3311525" cy="31670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81285" name="Picture 5"/>
            <p:cNvPicPr>
              <a:picLocks noGrp="1" noChangeAspect="1" noChangeArrowheads="1"/>
            </p:cNvPicPr>
            <p:nvPr>
              <p:ph type="body" idx="1"/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97788" y="1052513"/>
              <a:ext cx="1446212" cy="3240087"/>
            </a:xfrm>
            <a:noFill/>
            <a:ln/>
          </p:spPr>
        </p:pic>
        <p:pic>
          <p:nvPicPr>
            <p:cNvPr id="481286" name="Picture 6" descr="icestation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263" y="4221163"/>
              <a:ext cx="3995737" cy="267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287" name="Picture 7" descr="asi-s6250-20041201-v5_ni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263" y="4221163"/>
              <a:ext cx="2103437" cy="26654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288" name="Picture 8" descr="grid_regio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" y="4221163"/>
              <a:ext cx="3095625" cy="221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950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178605" y="657254"/>
            <a:ext cx="7173193" cy="5017545"/>
            <a:chOff x="165100" y="152401"/>
            <a:chExt cx="8978901" cy="6705599"/>
          </a:xfrm>
        </p:grpSpPr>
        <p:pic>
          <p:nvPicPr>
            <p:cNvPr id="5" name="Picture 20"/>
            <p:cNvPicPr>
              <a:picLocks noChangeAspect="1" noChangeArrowheads="1"/>
            </p:cNvPicPr>
            <p:nvPr/>
          </p:nvPicPr>
          <p:blipFill>
            <a:blip r:embed="rId2"/>
            <a:srcRect r="20330"/>
            <a:stretch>
              <a:fillRect/>
            </a:stretch>
          </p:blipFill>
          <p:spPr bwMode="auto">
            <a:xfrm rot="10800000" flipH="1" flipV="1">
              <a:off x="2281238" y="1905000"/>
              <a:ext cx="4081462" cy="40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27" descr="grac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3671888"/>
              <a:ext cx="1676400" cy="1509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29" descr="ar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1938" y="2098675"/>
              <a:ext cx="1528762" cy="148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Line 1035"/>
            <p:cNvSpPr>
              <a:spLocks noChangeShapeType="1"/>
            </p:cNvSpPr>
            <p:nvPr/>
          </p:nvSpPr>
          <p:spPr bwMode="auto">
            <a:xfrm rot="16200000" flipH="1">
              <a:off x="1866900" y="1562100"/>
              <a:ext cx="342900" cy="419100"/>
            </a:xfrm>
            <a:prstGeom prst="line">
              <a:avLst/>
            </a:prstGeom>
            <a:noFill/>
            <a:ln w="57150" cmpd="sng">
              <a:solidFill>
                <a:srgbClr val="D84A1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37"/>
            <p:cNvSpPr>
              <a:spLocks noChangeShapeType="1"/>
            </p:cNvSpPr>
            <p:nvPr/>
          </p:nvSpPr>
          <p:spPr bwMode="auto">
            <a:xfrm>
              <a:off x="4597400" y="1524000"/>
              <a:ext cx="0" cy="381000"/>
            </a:xfrm>
            <a:prstGeom prst="line">
              <a:avLst/>
            </a:prstGeom>
            <a:noFill/>
            <a:ln w="57150" cmpd="sng">
              <a:solidFill>
                <a:srgbClr val="D84A1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39"/>
            <p:cNvSpPr>
              <a:spLocks noChangeShapeType="1"/>
            </p:cNvSpPr>
            <p:nvPr/>
          </p:nvSpPr>
          <p:spPr bwMode="auto">
            <a:xfrm>
              <a:off x="1790700" y="4343400"/>
              <a:ext cx="457200" cy="0"/>
            </a:xfrm>
            <a:prstGeom prst="line">
              <a:avLst/>
            </a:prstGeom>
            <a:noFill/>
            <a:ln w="57150" cmpd="sng">
              <a:solidFill>
                <a:srgbClr val="D84A1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044" descr="imag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5257800"/>
              <a:ext cx="1600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035"/>
            <p:cNvSpPr>
              <a:spLocks noChangeShapeType="1"/>
            </p:cNvSpPr>
            <p:nvPr/>
          </p:nvSpPr>
          <p:spPr bwMode="auto">
            <a:xfrm rot="16200000" flipH="1">
              <a:off x="1905000" y="2971800"/>
              <a:ext cx="342900" cy="419100"/>
            </a:xfrm>
            <a:prstGeom prst="line">
              <a:avLst/>
            </a:prstGeom>
            <a:noFill/>
            <a:ln w="57150" cmpd="sng">
              <a:solidFill>
                <a:srgbClr val="D84A1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035"/>
            <p:cNvSpPr>
              <a:spLocks noChangeShapeType="1"/>
            </p:cNvSpPr>
            <p:nvPr/>
          </p:nvSpPr>
          <p:spPr bwMode="auto">
            <a:xfrm rot="5400000" flipH="1" flipV="1">
              <a:off x="1866900" y="5410200"/>
              <a:ext cx="342900" cy="419100"/>
            </a:xfrm>
            <a:prstGeom prst="line">
              <a:avLst/>
            </a:prstGeom>
            <a:noFill/>
            <a:ln w="57150" cmpd="sng">
              <a:solidFill>
                <a:srgbClr val="D84A1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37"/>
            <p:cNvSpPr>
              <a:spLocks noChangeShapeType="1"/>
            </p:cNvSpPr>
            <p:nvPr/>
          </p:nvSpPr>
          <p:spPr bwMode="auto">
            <a:xfrm>
              <a:off x="3060700" y="1549400"/>
              <a:ext cx="0" cy="304800"/>
            </a:xfrm>
            <a:prstGeom prst="line">
              <a:avLst/>
            </a:prstGeom>
            <a:noFill/>
            <a:ln w="57150" cmpd="sng">
              <a:solidFill>
                <a:srgbClr val="D84A1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028" descr="jas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86200" y="177800"/>
              <a:ext cx="1676400" cy="135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30" descr="woc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41500" y="203200"/>
              <a:ext cx="1981200" cy="133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46"/>
            <p:cNvPicPr>
              <a:picLocks noChangeArrowheads="1"/>
            </p:cNvPicPr>
            <p:nvPr/>
          </p:nvPicPr>
          <p:blipFill>
            <a:blip r:embed="rId8"/>
            <a:srcRect r="72495"/>
            <a:stretch>
              <a:fillRect/>
            </a:stretch>
          </p:blipFill>
          <p:spPr bwMode="auto">
            <a:xfrm>
              <a:off x="165100" y="228600"/>
              <a:ext cx="1524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43563" y="152401"/>
              <a:ext cx="1572525" cy="142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1035"/>
            <p:cNvSpPr>
              <a:spLocks noChangeShapeType="1"/>
            </p:cNvSpPr>
            <p:nvPr/>
          </p:nvSpPr>
          <p:spPr bwMode="auto">
            <a:xfrm rot="16200000" flipH="1">
              <a:off x="5892800" y="1739900"/>
              <a:ext cx="317500" cy="12700"/>
            </a:xfrm>
            <a:prstGeom prst="line">
              <a:avLst/>
            </a:prstGeom>
            <a:noFill/>
            <a:ln w="57150" cmpd="sng">
              <a:solidFill>
                <a:srgbClr val="D84A1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Box 23"/>
            <p:cNvSpPr txBox="1">
              <a:spLocks noChangeArrowheads="1"/>
            </p:cNvSpPr>
            <p:nvPr/>
          </p:nvSpPr>
          <p:spPr bwMode="auto">
            <a:xfrm>
              <a:off x="4546599" y="4094163"/>
              <a:ext cx="1905000" cy="1768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Southern Ocean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State Estimate</a:t>
              </a:r>
            </a:p>
          </p:txBody>
        </p:sp>
        <p:sp>
          <p:nvSpPr>
            <p:cNvPr id="21" name="Line 1039"/>
            <p:cNvSpPr>
              <a:spLocks noChangeShapeType="1"/>
            </p:cNvSpPr>
            <p:nvPr/>
          </p:nvSpPr>
          <p:spPr bwMode="auto">
            <a:xfrm>
              <a:off x="6400800" y="3771900"/>
              <a:ext cx="457200" cy="0"/>
            </a:xfrm>
            <a:prstGeom prst="line">
              <a:avLst/>
            </a:prstGeom>
            <a:noFill/>
            <a:ln w="76200" cmpd="sng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" name="Picture 21" descr="soseimage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1" y="2413000"/>
              <a:ext cx="2286000" cy="28194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10300" y="69148"/>
            <a:ext cx="9061646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SOOS will require and support advanced assimilative models</a:t>
            </a:r>
          </a:p>
        </p:txBody>
      </p:sp>
    </p:spTree>
    <p:extLst>
      <p:ext uri="{BB962C8B-B14F-4D97-AF65-F5344CB8AC3E}">
        <p14:creationId xmlns:p14="http://schemas.microsoft.com/office/powerpoint/2010/main" val="300063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019"/>
          <a:stretch/>
        </p:blipFill>
        <p:spPr>
          <a:xfrm>
            <a:off x="507999" y="4782658"/>
            <a:ext cx="3717165" cy="1008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5801" y="94287"/>
            <a:ext cx="780153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Leveraging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 national investments: Example from two programs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7" name="Content Placeholder 3" descr="southern_topomap_argo_active_P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9902" r="5401" b="10604"/>
          <a:stretch/>
        </p:blipFill>
        <p:spPr>
          <a:xfrm>
            <a:off x="296126" y="1196531"/>
            <a:ext cx="3280194" cy="36604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48258" y="622607"/>
            <a:ext cx="3127103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SOCCUM: Program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 focused on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biogeochemistry of ACC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830320" y="2722880"/>
            <a:ext cx="944880" cy="5689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63759" y="3291840"/>
            <a:ext cx="1522810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Heat delivered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 by the ACC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i="1" baseline="0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structures</a:t>
            </a:r>
            <a:r>
              <a:rPr lang="en-US" sz="1400" i="1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 the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continental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 shelf 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12" name="Picture 11" descr="antarctic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9" b="7039"/>
          <a:stretch/>
        </p:blipFill>
        <p:spPr>
          <a:xfrm>
            <a:off x="4775200" y="1904038"/>
            <a:ext cx="4369176" cy="26740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06620" y="773945"/>
            <a:ext cx="271582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WAP Programs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 focused on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biogeochemistry of ACC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" r="43004" b="46354"/>
          <a:stretch/>
        </p:blipFill>
        <p:spPr>
          <a:xfrm>
            <a:off x="4491967" y="4555442"/>
            <a:ext cx="4057019" cy="963345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07999" y="4782658"/>
            <a:ext cx="2138878" cy="521253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646877" y="4578041"/>
            <a:ext cx="1845090" cy="2046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1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244" y="461665"/>
            <a:ext cx="8645439" cy="5416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2000" dirty="0" smtClean="0"/>
              <a:t>SOOS leadership has changed considerably over the last year:</a:t>
            </a:r>
          </a:p>
          <a:p>
            <a:pPr algn="just"/>
            <a:endParaRPr lang="en-AU" sz="2000" dirty="0" smtClean="0">
              <a:latin typeface="Myriad Pro"/>
              <a:cs typeface="Myriad Pro"/>
            </a:endParaRPr>
          </a:p>
          <a:p>
            <a:pPr marL="457200" indent="-457200" algn="just">
              <a:buAutoNum type="arabicParenR"/>
            </a:pPr>
            <a:r>
              <a:rPr lang="en-AU" dirty="0" smtClean="0">
                <a:latin typeface="Myriad Pro"/>
                <a:cs typeface="Myriad Pro"/>
              </a:rPr>
              <a:t>Mike Meredith (BAS, UK) stepped down as Physical Sciences Co-Chair (new work commitments) but remains on the Scientific Steering Committee (SSC).</a:t>
            </a:r>
          </a:p>
          <a:p>
            <a:pPr marL="457200" indent="-457200" algn="just">
              <a:buAutoNum type="arabicParenR"/>
            </a:pPr>
            <a:r>
              <a:rPr lang="en-AU" dirty="0" smtClean="0">
                <a:latin typeface="Myriad Pro"/>
                <a:cs typeface="Myriad Pro"/>
              </a:rPr>
              <a:t>Anna Wåhlin (Gothenburg Uni, Sweden) was elected Physical Sciences Co-Chair, and now serves with Oscar Schofield (Rutgers, USA) as Biological Sciences Co-Chair</a:t>
            </a:r>
          </a:p>
          <a:p>
            <a:pPr marL="457200" indent="-457200" algn="just">
              <a:buAutoNum type="arabicParenR"/>
            </a:pPr>
            <a:r>
              <a:rPr lang="en-AU" dirty="0" smtClean="0">
                <a:latin typeface="Myriad Pro"/>
                <a:cs typeface="Myriad Pro"/>
              </a:rPr>
              <a:t>Sebastiaan Swart (CSIR, S. Africa) was elected Physical Sciences Vice Chair, and Andrew Constable (AAD, Aus) was elected Biological Sciences Vice Chair</a:t>
            </a:r>
          </a:p>
          <a:p>
            <a:pPr marL="457200" indent="-457200" algn="just">
              <a:buAutoNum type="arabicParenR"/>
            </a:pPr>
            <a:r>
              <a:rPr lang="en-AU" dirty="0" smtClean="0">
                <a:latin typeface="Myriad Pro"/>
                <a:cs typeface="Myriad Pro"/>
              </a:rPr>
              <a:t>Kim Finney (AADC, Aus) stepped down as chair of SOOS Data Management Sub-Committee (retired), Steve Diggs (CCHDO, USA) was elected new Chair.</a:t>
            </a:r>
          </a:p>
          <a:p>
            <a:pPr marL="457200" indent="-457200" algn="just"/>
            <a:endParaRPr lang="en-AU" dirty="0" smtClean="0">
              <a:latin typeface="Myriad Pro"/>
              <a:cs typeface="Myriad Pro"/>
            </a:endParaRPr>
          </a:p>
          <a:p>
            <a:pPr marL="457200" indent="-457200" algn="just"/>
            <a:endParaRPr lang="en-AU" dirty="0" smtClean="0">
              <a:latin typeface="Myriad Pro"/>
              <a:cs typeface="Myriad Pro"/>
            </a:endParaRPr>
          </a:p>
          <a:p>
            <a:pPr marL="6350" indent="-6350" algn="just"/>
            <a:r>
              <a:rPr lang="en-AU" dirty="0" smtClean="0">
                <a:latin typeface="Myriad Pro"/>
                <a:cs typeface="Myriad Pro"/>
              </a:rPr>
              <a:t>Four new SSC members were elected (</a:t>
            </a:r>
            <a:r>
              <a:rPr lang="en-GB" dirty="0" smtClean="0"/>
              <a:t>Matthew </a:t>
            </a:r>
            <a:r>
              <a:rPr lang="en-GB" dirty="0" err="1" smtClean="0"/>
              <a:t>Mazloff</a:t>
            </a:r>
            <a:r>
              <a:rPr lang="en-GB" dirty="0" smtClean="0"/>
              <a:t> (Scripps, USA), Jean-</a:t>
            </a:r>
            <a:r>
              <a:rPr lang="en-GB" dirty="0" err="1" smtClean="0"/>
              <a:t>Baptiste</a:t>
            </a:r>
            <a:r>
              <a:rPr lang="en-GB" dirty="0" smtClean="0"/>
              <a:t> </a:t>
            </a:r>
            <a:r>
              <a:rPr lang="en-GB" dirty="0" err="1" smtClean="0"/>
              <a:t>Sallee</a:t>
            </a:r>
            <a:r>
              <a:rPr lang="en-GB" dirty="0" smtClean="0"/>
              <a:t> (CNRS, France), Mike Williams (NIWA, NZ), </a:t>
            </a:r>
            <a:r>
              <a:rPr lang="en-GB" dirty="0" err="1" smtClean="0"/>
              <a:t>SangHoon</a:t>
            </a:r>
            <a:r>
              <a:rPr lang="en-GB" dirty="0" smtClean="0"/>
              <a:t> Lee (KOPRI, Korea)) and will replace Steve Rintoul (CSIRO, Aus) and Bronte Tilbrook (CSIRO, Aus) when they rotate off the SSC at the end of 2014.</a:t>
            </a:r>
          </a:p>
          <a:p>
            <a:pPr marL="6350" indent="-6350" algn="just"/>
            <a:endParaRPr lang="en-GB" dirty="0" smtClean="0"/>
          </a:p>
          <a:p>
            <a:pPr marL="6350" indent="-6350" algn="just"/>
            <a:endParaRPr lang="en-AU" dirty="0" smtClean="0"/>
          </a:p>
          <a:p>
            <a:pPr marL="6350" indent="-6350" algn="just"/>
            <a:endParaRPr lang="en-AU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8846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4418" y="-507872"/>
            <a:ext cx="10861752" cy="8144805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5" name="TextBox 4"/>
          <p:cNvSpPr txBox="1"/>
          <p:nvPr/>
        </p:nvSpPr>
        <p:spPr>
          <a:xfrm>
            <a:off x="376279" y="469892"/>
            <a:ext cx="8139668" cy="187743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Where are we?  SOOS is just beginning,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so open for all as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the journey is just beginning 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  <a:p>
            <a:pPr algn="ctr">
              <a:spcBef>
                <a:spcPct val="0"/>
              </a:spcBef>
            </a:pPr>
            <a:r>
              <a:rPr lang="en-US" sz="2400" noProof="0" dirty="0" smtClean="0">
                <a:solidFill>
                  <a:srgbClr val="FFFF00"/>
                </a:solidFill>
                <a:latin typeface="Agenda-Light"/>
                <a:ea typeface="+mj-ea"/>
                <a:cs typeface="Agenda-Light"/>
              </a:rPr>
              <a:t>For more info go to </a:t>
            </a:r>
            <a:r>
              <a:rPr lang="en-US" sz="4400" dirty="0" err="1">
                <a:solidFill>
                  <a:schemeClr val="bg1"/>
                </a:solidFill>
                <a:latin typeface="Myriad Pro"/>
                <a:cs typeface="Myriad Pro"/>
              </a:rPr>
              <a:t>www.soos.aq</a:t>
            </a:r>
            <a:endParaRPr lang="en-US" sz="4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74034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1360" y="-47953"/>
            <a:ext cx="2685150" cy="58477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WHY SOOS?</a:t>
            </a:r>
          </a:p>
        </p:txBody>
      </p:sp>
      <p:pic>
        <p:nvPicPr>
          <p:cNvPr id="5" name="Picture 4" descr="ice-sheet-melting.jpg"/>
          <p:cNvPicPr>
            <a:picLocks noChangeAspect="1"/>
          </p:cNvPicPr>
          <p:nvPr/>
        </p:nvPicPr>
        <p:blipFill>
          <a:blip r:embed="rId2"/>
          <a:srcRect l="20342"/>
          <a:stretch>
            <a:fillRect/>
          </a:stretch>
        </p:blipFill>
        <p:spPr>
          <a:xfrm>
            <a:off x="341514" y="2822132"/>
            <a:ext cx="3397366" cy="3008814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2080" y="3932951"/>
            <a:ext cx="477520" cy="189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360" y="5810626"/>
            <a:ext cx="3312160" cy="933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1514" y="2767483"/>
            <a:ext cx="3438006" cy="749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2195739" y="4243316"/>
            <a:ext cx="3088901" cy="45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8960" y="3707675"/>
            <a:ext cx="42776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System is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changin</a:t>
            </a:r>
            <a:r>
              <a:rPr lang="en-US" b="1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g as the ice sheets are rapidly thinning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47364"/>
          <a:stretch/>
        </p:blipFill>
        <p:spPr>
          <a:xfrm>
            <a:off x="832860" y="194043"/>
            <a:ext cx="2469140" cy="26466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78960" y="751115"/>
            <a:ext cx="4277630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System is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changin</a:t>
            </a:r>
            <a:r>
              <a:rPr lang="en-US" b="1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g as </a:t>
            </a:r>
            <a:r>
              <a:rPr lang="en-US" b="1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regionally, </a:t>
            </a:r>
            <a:r>
              <a:rPr lang="en-US" b="1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there are shifting in the atmospheric temperatures, likely driven by the circulation and heat delivery from the deep sea.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4349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lide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 t="16149" r="252" b="13778"/>
          <a:stretch/>
        </p:blipFill>
        <p:spPr>
          <a:xfrm>
            <a:off x="393132" y="782320"/>
            <a:ext cx="3537742" cy="1859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111" t="11668" r="27889" b="4157"/>
          <a:stretch/>
        </p:blipFill>
        <p:spPr>
          <a:xfrm>
            <a:off x="1584177" y="2851991"/>
            <a:ext cx="2460285" cy="1578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90240" y="104447"/>
            <a:ext cx="2685150" cy="58477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WHY SOOS?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243" y="4398564"/>
            <a:ext cx="2117434" cy="1412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6246"/>
          <a:stretch/>
        </p:blipFill>
        <p:spPr>
          <a:xfrm>
            <a:off x="493812" y="2956561"/>
            <a:ext cx="1099743" cy="2763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21200" y="1044724"/>
            <a:ext cx="427763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The Southern Ocean is home to diverse organisms that contain a range </a:t>
            </a:r>
            <a:r>
              <a:rPr lang="en-US" b="1" noProof="0" dirty="0" smtClean="0">
                <a:solidFill>
                  <a:srgbClr val="000000"/>
                </a:solidFill>
                <a:latin typeface="Gill Sans"/>
                <a:ea typeface="+mj-ea"/>
                <a:cs typeface="Gill Sans"/>
              </a:rPr>
              <a:t>of unique evolutionary innovations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21200" y="3936899"/>
            <a:ext cx="4277630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Many of the ecosystems appear to be undergoing significant shifts over recent decades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580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uld on 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2" y="-567997"/>
            <a:ext cx="9865636" cy="6604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8727" y="4465"/>
            <a:ext cx="710590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WHAT IS THE SOOS MOTIVATION?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6455" y="3961841"/>
            <a:ext cx="8647545" cy="1981200"/>
          </a:xfrm>
        </p:spPr>
        <p:txBody>
          <a:bodyPr/>
          <a:lstStyle/>
          <a:p>
            <a:pPr indent="0"/>
            <a:r>
              <a:rPr lang="en-US" b="1" dirty="0" smtClean="0">
                <a:solidFill>
                  <a:schemeClr val="bg1"/>
                </a:solidFill>
                <a:latin typeface="Myriad Pro"/>
                <a:cs typeface="Myriad Pro"/>
              </a:rPr>
              <a:t>MISSION</a:t>
            </a:r>
            <a:r>
              <a:rPr lang="en-US" dirty="0" smtClean="0">
                <a:solidFill>
                  <a:schemeClr val="bg1"/>
                </a:solidFill>
                <a:latin typeface="Myriad Pro"/>
                <a:cs typeface="Myriad Pro"/>
              </a:rPr>
              <a:t>: To establish a </a:t>
            </a:r>
            <a:r>
              <a:rPr lang="en-US" i="1" dirty="0" smtClean="0">
                <a:solidFill>
                  <a:schemeClr val="bg1"/>
                </a:solidFill>
                <a:latin typeface="Myriad Pro"/>
                <a:cs typeface="Myriad Pro"/>
              </a:rPr>
              <a:t>multidisciplinary </a:t>
            </a:r>
            <a:r>
              <a:rPr lang="en-US" dirty="0" smtClean="0">
                <a:solidFill>
                  <a:schemeClr val="bg1"/>
                </a:solidFill>
                <a:latin typeface="Myriad Pro"/>
                <a:cs typeface="Myriad Pro"/>
              </a:rPr>
              <a:t>system to deliver the </a:t>
            </a:r>
            <a:r>
              <a:rPr lang="en-US" i="1" dirty="0" smtClean="0">
                <a:solidFill>
                  <a:schemeClr val="bg1"/>
                </a:solidFill>
                <a:latin typeface="Myriad Pro"/>
                <a:cs typeface="Myriad Pro"/>
              </a:rPr>
              <a:t>sustained </a:t>
            </a:r>
            <a:r>
              <a:rPr lang="en-US" dirty="0" smtClean="0">
                <a:solidFill>
                  <a:schemeClr val="bg1"/>
                </a:solidFill>
                <a:latin typeface="Myriad Pro"/>
                <a:cs typeface="Myriad Pro"/>
              </a:rPr>
              <a:t>observations of the Southern Ocean that are needed to address key challenges of </a:t>
            </a:r>
            <a:r>
              <a:rPr lang="en-US" i="1" dirty="0" smtClean="0">
                <a:solidFill>
                  <a:schemeClr val="bg1"/>
                </a:solidFill>
                <a:latin typeface="Myriad Pro"/>
                <a:cs typeface="Myriad Pro"/>
              </a:rPr>
              <a:t>scientific </a:t>
            </a:r>
            <a:r>
              <a:rPr lang="en-US" dirty="0" smtClean="0">
                <a:solidFill>
                  <a:schemeClr val="bg1"/>
                </a:solidFill>
                <a:latin typeface="Myriad Pro"/>
                <a:cs typeface="Myriad Pro"/>
              </a:rPr>
              <a:t>and </a:t>
            </a:r>
            <a:r>
              <a:rPr lang="en-US" i="1" dirty="0" smtClean="0">
                <a:solidFill>
                  <a:schemeClr val="bg1"/>
                </a:solidFill>
                <a:latin typeface="Myriad Pro"/>
                <a:cs typeface="Myriad Pro"/>
              </a:rPr>
              <a:t>societal </a:t>
            </a:r>
            <a:r>
              <a:rPr lang="en-US" dirty="0" smtClean="0">
                <a:solidFill>
                  <a:schemeClr val="bg1"/>
                </a:solidFill>
                <a:latin typeface="Myriad Pro"/>
                <a:cs typeface="Myriad Pro"/>
              </a:rPr>
              <a:t>relevance, including climate change, sea-level rise and the impacts of global change on marine ecosystems.</a:t>
            </a:r>
          </a:p>
        </p:txBody>
      </p:sp>
    </p:spTree>
    <p:extLst>
      <p:ext uri="{BB962C8B-B14F-4D97-AF65-F5344CB8AC3E}">
        <p14:creationId xmlns:p14="http://schemas.microsoft.com/office/powerpoint/2010/main" val="240524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-166353"/>
            <a:ext cx="9342031" cy="60797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243" y="2992496"/>
            <a:ext cx="88867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en-US" sz="1600" dirty="0" smtClean="0">
                <a:solidFill>
                  <a:srgbClr val="FFFF00"/>
                </a:solidFill>
                <a:latin typeface="Gill Sans"/>
                <a:cs typeface="Gill Sans"/>
              </a:rPr>
              <a:t>	- Many (mono-disciplinary) programmes in SO research, all with individual infrastructure, data routes etc. SOOS will connect across disciplines and programmes to ensure a coordinated approach to observing the SO.</a:t>
            </a:r>
          </a:p>
          <a:p>
            <a:pPr indent="0"/>
            <a:r>
              <a:rPr lang="en-US" sz="1600" dirty="0" smtClean="0">
                <a:solidFill>
                  <a:srgbClr val="FFFF00"/>
                </a:solidFill>
                <a:latin typeface="Gill Sans"/>
                <a:cs typeface="Gill Sans"/>
              </a:rPr>
              <a:t>	- Sponsored by SCAR (Scientific Committee on Antarctic Research) and SCOR (Scientific Committee on Oceanic Research)</a:t>
            </a:r>
          </a:p>
          <a:p>
            <a:pPr marL="0" lvl="1" indent="457200">
              <a:buFontTx/>
              <a:buChar char="-"/>
            </a:pPr>
            <a:r>
              <a:rPr lang="en-US" sz="1600" i="1" dirty="0" smtClean="0">
                <a:solidFill>
                  <a:srgbClr val="FFFF00"/>
                </a:solidFill>
                <a:latin typeface="Gill Sans"/>
                <a:cs typeface="Gill Sans"/>
              </a:rPr>
              <a:t> SOOS Initial Science and Implementation Strategy</a:t>
            </a:r>
            <a:r>
              <a:rPr lang="en-US" sz="1600" dirty="0" smtClean="0">
                <a:solidFill>
                  <a:srgbClr val="FFFF00"/>
                </a:solidFill>
                <a:latin typeface="Gill Sans"/>
                <a:cs typeface="Gill Sans"/>
              </a:rPr>
              <a:t> – developed by SCAR/SCOR Expert Group on Oceanography and the SCAR/CLIVAR/CliC Southern Ocean Panel.</a:t>
            </a:r>
          </a:p>
          <a:p>
            <a:r>
              <a:rPr lang="en-US" sz="1600" dirty="0">
                <a:solidFill>
                  <a:srgbClr val="FFFF00"/>
                </a:solidFill>
                <a:latin typeface="Gill Sans"/>
                <a:cs typeface="Gill Sans"/>
              </a:rPr>
              <a:t>	</a:t>
            </a:r>
            <a:r>
              <a:rPr lang="en-US" sz="1600" dirty="0" smtClean="0">
                <a:solidFill>
                  <a:srgbClr val="FFFF00"/>
                </a:solidFill>
                <a:latin typeface="Gill Sans"/>
                <a:cs typeface="Gill Sans"/>
              </a:rPr>
              <a:t>- International Project Office opened August 2011, hosted by the Institute for Marine and Antarctic Studies (University of Tasmania), with additional support from the Australian Antarctic Division.</a:t>
            </a:r>
          </a:p>
          <a:p>
            <a:pPr indent="0">
              <a:buFontTx/>
              <a:buChar char="-"/>
            </a:pPr>
            <a:endParaRPr lang="en-US" sz="1600" dirty="0" smtClean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047" y="184496"/>
            <a:ext cx="710590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WHAT IS THE SOOS?</a:t>
            </a:r>
          </a:p>
        </p:txBody>
      </p:sp>
    </p:spTree>
    <p:extLst>
      <p:ext uri="{BB962C8B-B14F-4D97-AF65-F5344CB8AC3E}">
        <p14:creationId xmlns:p14="http://schemas.microsoft.com/office/powerpoint/2010/main" val="132350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732"/>
          <a:stretch/>
        </p:blipFill>
        <p:spPr>
          <a:xfrm>
            <a:off x="-101599" y="-90844"/>
            <a:ext cx="4632959" cy="601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7170" y="2433260"/>
            <a:ext cx="3944594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AutoNum type="arabicParenR"/>
              <a:defRPr/>
            </a:pPr>
            <a:r>
              <a:rPr lang="en-AU" sz="1600" dirty="0" smtClean="0">
                <a:latin typeface="Myriad Pro"/>
                <a:cs typeface="Myriad Pro"/>
              </a:rPr>
              <a:t>Role of Southern Ocean in global freshwater and heat balance</a:t>
            </a:r>
          </a:p>
          <a:p>
            <a:pPr marL="457200" lvl="0" indent="-457200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AutoNum type="arabicParenR"/>
              <a:defRPr/>
            </a:pPr>
            <a:r>
              <a:rPr lang="en-AU" sz="1600" dirty="0" smtClean="0">
                <a:latin typeface="Myriad Pro"/>
                <a:cs typeface="Myriad Pro"/>
              </a:rPr>
              <a:t>Stability of Southern Ocean overturning circulation</a:t>
            </a:r>
          </a:p>
          <a:p>
            <a:pPr marL="457200" lvl="0" indent="-457200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AutoNum type="arabicParenR"/>
              <a:defRPr/>
            </a:pPr>
            <a:r>
              <a:rPr lang="en-AU" sz="1600" dirty="0" smtClean="0">
                <a:latin typeface="Myriad Pro"/>
                <a:cs typeface="Myriad Pro"/>
              </a:rPr>
              <a:t>Stability of Antarctic ice sheet and future contribution to sea-level rise</a:t>
            </a:r>
          </a:p>
          <a:p>
            <a:pPr marL="457200" lvl="0" indent="-457200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AutoNum type="arabicParenR"/>
              <a:defRPr/>
            </a:pPr>
            <a:r>
              <a:rPr lang="en-AU" sz="1600" dirty="0" smtClean="0">
                <a:latin typeface="Myriad Pro"/>
                <a:cs typeface="Myriad Pro"/>
              </a:rPr>
              <a:t>Future of Southern Ocean carbon uptake</a:t>
            </a:r>
          </a:p>
          <a:p>
            <a:pPr marL="457200" lvl="0" indent="-457200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AutoNum type="arabicParenR"/>
              <a:defRPr/>
            </a:pPr>
            <a:r>
              <a:rPr lang="en-AU" sz="1600" dirty="0" smtClean="0">
                <a:latin typeface="Myriad Pro"/>
                <a:cs typeface="Myriad Pro"/>
              </a:rPr>
              <a:t>Future of Antarctic sea ice</a:t>
            </a:r>
          </a:p>
          <a:p>
            <a:pPr marL="457200" lvl="0" indent="-457200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AutoNum type="arabicParenR"/>
              <a:defRPr/>
            </a:pPr>
            <a:r>
              <a:rPr lang="en-AU" sz="1600" dirty="0" smtClean="0">
                <a:latin typeface="Myriad Pro"/>
                <a:cs typeface="Myriad Pro"/>
              </a:rPr>
              <a:t>Impacts of global change on Antarctic ecosystems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5891" y="863600"/>
            <a:ext cx="3944594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Community identified high priority of science requiring a full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 Southern Ocean observing capability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1680" y="233680"/>
            <a:ext cx="227926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Design Phase</a:t>
            </a:r>
          </a:p>
        </p:txBody>
      </p:sp>
    </p:spTree>
    <p:extLst>
      <p:ext uri="{BB962C8B-B14F-4D97-AF65-F5344CB8AC3E}">
        <p14:creationId xmlns:p14="http://schemas.microsoft.com/office/powerpoint/2010/main" val="41773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274" y="762000"/>
            <a:ext cx="8403453" cy="2419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0" dist="35687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7486"/>
            <a:ext cx="9144000" cy="63976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B1F0"/>
                </a:solidFill>
                <a:latin typeface="+mj-lt"/>
              </a:rPr>
              <a:t>The SOOS Engineering Needs Moving Forward</a:t>
            </a:r>
            <a:endParaRPr lang="en-US" sz="3200" b="1" dirty="0">
              <a:solidFill>
                <a:srgbClr val="00B1F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82" y="946331"/>
            <a:ext cx="7502436" cy="176001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2724988"/>
            <a:ext cx="9144000" cy="4568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latin typeface="Agenda-Light"/>
                <a:cs typeface="Agenda-Light"/>
              </a:rPr>
              <a:t>Pre-print also</a:t>
            </a:r>
            <a:r>
              <a:rPr lang="en-US" noProof="0" dirty="0" smtClean="0">
                <a:latin typeface="Agenda-Light"/>
                <a:cs typeface="Agenda-Light"/>
              </a:rPr>
              <a:t> available from </a:t>
            </a:r>
            <a:r>
              <a:rPr lang="en-US" dirty="0" smtClean="0">
                <a:latin typeface="Agenda-Light"/>
                <a:cs typeface="Agenda-Light"/>
              </a:rPr>
              <a:t>SOOS product database </a:t>
            </a:r>
            <a:r>
              <a:rPr lang="en-US" dirty="0" smtClean="0">
                <a:latin typeface="Agenda-Light"/>
                <a:cs typeface="Agenda-Light"/>
                <a:hlinkClick r:id="rId3"/>
              </a:rPr>
              <a:t>www.soos.aq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genda-Light"/>
              <a:ea typeface="+mn-ea"/>
              <a:cs typeface="Agenda-Ligh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1382" y="3227423"/>
            <a:ext cx="7962962" cy="545664"/>
          </a:xfrm>
          <a:noFill/>
        </p:spPr>
        <p:txBody>
          <a:bodyPr/>
          <a:lstStyle/>
          <a:p>
            <a:r>
              <a:rPr lang="en-US" sz="2000" b="1" dirty="0" smtClean="0"/>
              <a:t>Clarification of vision has enabled ID of steps required to achieve vision:</a:t>
            </a:r>
          </a:p>
          <a:p>
            <a:endParaRPr lang="en-US" sz="2000" b="1" dirty="0" smtClean="0"/>
          </a:p>
          <a:p>
            <a:r>
              <a:rPr lang="en-US" sz="2000" dirty="0" smtClean="0"/>
              <a:t>What are the advances in technology required?</a:t>
            </a:r>
          </a:p>
          <a:p>
            <a:r>
              <a:rPr lang="en-US" sz="2000" dirty="0" smtClean="0"/>
              <a:t>What activities need to be coordinated? </a:t>
            </a:r>
          </a:p>
          <a:p>
            <a:r>
              <a:rPr lang="en-US" sz="2000" dirty="0" smtClean="0"/>
              <a:t>What needs to be initiated now, in 2 years, or in 10? </a:t>
            </a:r>
          </a:p>
          <a:p>
            <a:r>
              <a:rPr lang="en-US" sz="2000" dirty="0" smtClean="0"/>
              <a:t>What is the infrastructure and required funding? </a:t>
            </a:r>
            <a:endParaRPr lang="en-US" sz="1700" dirty="0" smtClean="0"/>
          </a:p>
        </p:txBody>
      </p:sp>
      <p:sp>
        <p:nvSpPr>
          <p:cNvPr id="9" name="Oval 8"/>
          <p:cNvSpPr/>
          <p:nvPr/>
        </p:nvSpPr>
        <p:spPr>
          <a:xfrm flipV="1">
            <a:off x="289450" y="4425783"/>
            <a:ext cx="81932" cy="81932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flipV="1">
            <a:off x="289450" y="4791055"/>
            <a:ext cx="81932" cy="81932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flipV="1">
            <a:off x="289450" y="5142587"/>
            <a:ext cx="81932" cy="81932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 flipV="1">
            <a:off x="289450" y="5522314"/>
            <a:ext cx="81932" cy="81932"/>
          </a:xfrm>
          <a:prstGeom prst="ellipse">
            <a:avLst/>
          </a:prstGeom>
          <a:solidFill>
            <a:srgbClr val="B5BA43"/>
          </a:solidFill>
          <a:ln>
            <a:solidFill>
              <a:srgbClr val="9EBA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1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739" y="454458"/>
            <a:ext cx="820981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What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 are the key variables </a:t>
            </a:r>
            <a:r>
              <a:rPr lang="en-US" sz="2000" dirty="0" smtClean="0">
                <a:latin typeface="Gill Sans"/>
                <a:ea typeface="+mj-ea"/>
                <a:cs typeface="Gill Sans"/>
              </a:rPr>
              <a:t>that must be observed to address the key questions of your Science Theme? </a:t>
            </a:r>
            <a:r>
              <a:rPr lang="en-US" sz="2000" dirty="0" smtClean="0">
                <a:latin typeface="Gill Sans"/>
                <a:cs typeface="Gill Sans"/>
              </a:rPr>
              <a:t>What </a:t>
            </a:r>
            <a:r>
              <a:rPr lang="en-US" sz="2000" dirty="0">
                <a:latin typeface="Gill Sans"/>
                <a:cs typeface="Gill Sans"/>
              </a:rPr>
              <a:t>is the “Readiness” level of each variable for being part of an observing </a:t>
            </a:r>
            <a:r>
              <a:rPr lang="en-US" sz="2000" dirty="0" smtClean="0">
                <a:latin typeface="Gill Sans"/>
                <a:cs typeface="Gill Sans"/>
              </a:rPr>
              <a:t>system?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713228"/>
            <a:ext cx="5943600" cy="39295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8778" y="5171440"/>
            <a:ext cx="129659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genda-Light"/>
                <a:ea typeface="+mj-ea"/>
                <a:cs typeface="Agenda-Light"/>
              </a:rPr>
              <a:t>April 2014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eEOV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workshop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3440" y="1713228"/>
            <a:ext cx="29667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/>
            <a:r>
              <a:rPr lang="en-AU" sz="1400" dirty="0" smtClean="0">
                <a:solidFill>
                  <a:srgbClr val="FF0000"/>
                </a:solidFill>
                <a:latin typeface="Gill Sans"/>
                <a:cs typeface="Gill Sans"/>
              </a:rPr>
              <a:t>Ecosystem Sciences further behind in identifying the essential variables. SOOS helped catalyse progress </a:t>
            </a:r>
          </a:p>
          <a:p>
            <a:pPr marL="457200" indent="-457200" algn="just"/>
            <a:endParaRPr lang="en-AU" sz="1400" dirty="0">
              <a:latin typeface="Gill Sans"/>
              <a:cs typeface="Gill Sans"/>
            </a:endParaRPr>
          </a:p>
          <a:p>
            <a:pPr marL="457200" indent="-457200" algn="just"/>
            <a:r>
              <a:rPr lang="en-AU" sz="1400" dirty="0">
                <a:latin typeface="Gill Sans"/>
                <a:cs typeface="Gill Sans"/>
              </a:rPr>
              <a:t>	</a:t>
            </a:r>
            <a:r>
              <a:rPr lang="en-AU" sz="1400" dirty="0" smtClean="0">
                <a:latin typeface="Gill Sans"/>
                <a:cs typeface="Gill Sans"/>
              </a:rPr>
              <a:t>- </a:t>
            </a:r>
            <a:r>
              <a:rPr lang="en-AU" sz="1400" dirty="0">
                <a:latin typeface="Gill Sans"/>
                <a:cs typeface="Gill Sans"/>
              </a:rPr>
              <a:t>Held a very successful international workshop (Rutgers, USA, March 2014)</a:t>
            </a:r>
          </a:p>
          <a:p>
            <a:pPr marL="457200" indent="-457200" algn="just"/>
            <a:r>
              <a:rPr lang="en-AU" sz="1400" dirty="0">
                <a:latin typeface="Gill Sans"/>
                <a:cs typeface="Gill Sans"/>
              </a:rPr>
              <a:t>	- Submitted report to ICSU (website)</a:t>
            </a:r>
          </a:p>
          <a:p>
            <a:pPr marL="457200" indent="-457200" algn="just"/>
            <a:r>
              <a:rPr lang="en-AU" sz="1400" dirty="0">
                <a:latin typeface="Gill Sans"/>
                <a:cs typeface="Gill Sans"/>
              </a:rPr>
              <a:t>	- Presented outcomes at IMBER OSC</a:t>
            </a:r>
          </a:p>
          <a:p>
            <a:pPr marL="457200" indent="-457200" algn="just"/>
            <a:r>
              <a:rPr lang="en-AU" sz="1400" dirty="0">
                <a:latin typeface="Gill Sans"/>
                <a:cs typeface="Gill Sans"/>
              </a:rPr>
              <a:t>	- Presented outcomes at ICED</a:t>
            </a:r>
          </a:p>
          <a:p>
            <a:pPr marL="457200" indent="-457200" algn="just"/>
            <a:r>
              <a:rPr lang="en-AU" sz="1400" dirty="0">
                <a:latin typeface="Gill Sans"/>
                <a:cs typeface="Gill Sans"/>
              </a:rPr>
              <a:t>	- Holding a Town Hall meeting alongside SCAR (Aug 27</a:t>
            </a:r>
            <a:r>
              <a:rPr lang="en-AU" sz="1400" baseline="30000" dirty="0">
                <a:latin typeface="Gill Sans"/>
                <a:cs typeface="Gill Sans"/>
              </a:rPr>
              <a:t>th</a:t>
            </a:r>
            <a:r>
              <a:rPr lang="en-AU" sz="1400" dirty="0">
                <a:latin typeface="Gill Sans"/>
                <a:cs typeface="Gill Sans"/>
              </a:rPr>
              <a:t>)</a:t>
            </a:r>
          </a:p>
          <a:p>
            <a:pPr marL="457200" indent="-457200" algn="just"/>
            <a:r>
              <a:rPr lang="en-AU" sz="1400" dirty="0">
                <a:latin typeface="Gill Sans"/>
                <a:cs typeface="Gill Sans"/>
              </a:rPr>
              <a:t>	- </a:t>
            </a:r>
            <a:r>
              <a:rPr lang="en-AU" sz="1400" dirty="0" smtClean="0">
                <a:latin typeface="Gill Sans"/>
                <a:cs typeface="Gill Sans"/>
              </a:rPr>
              <a:t>Submitting </a:t>
            </a:r>
            <a:r>
              <a:rPr lang="en-AU" sz="1400" dirty="0">
                <a:latin typeface="Gill Sans"/>
                <a:cs typeface="Gill Sans"/>
              </a:rPr>
              <a:t>SCOR Working Group proposal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59760" y="91440"/>
            <a:ext cx="227926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Design Phase</a:t>
            </a:r>
          </a:p>
        </p:txBody>
      </p:sp>
    </p:spTree>
    <p:extLst>
      <p:ext uri="{BB962C8B-B14F-4D97-AF65-F5344CB8AC3E}">
        <p14:creationId xmlns:p14="http://schemas.microsoft.com/office/powerpoint/2010/main" val="240543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rgbClr val="B1ADA3"/>
            </a:solidFill>
            <a:effectLst/>
            <a:uLnTx/>
            <a:uFillTx/>
            <a:latin typeface="Agenda-Light"/>
            <a:ea typeface="+mj-ea"/>
            <a:cs typeface="Agenda-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8428</TotalTime>
  <Words>1537</Words>
  <Application>Microsoft Macintosh PowerPoint</Application>
  <PresentationFormat>On-screen Show (4:3)</PresentationFormat>
  <Paragraphs>154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SOOS Engineering Needs Moving Forward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Flagship Projects: Focused on a chronically under-sampled region, little or no existing infrastructure, extensive international coordination of logistics required. Benefits: As little is known about the region, any level of observation enhancement will significantly increase our understanding  </vt:lpstr>
      <vt:lpstr>Flagship Projects: Focused on a chronically under-sampled region, little or no existing infrastructure, extensive international coordination of logistics required. Benefits: As little is known about the region, any level of observation enhancement will significantly increase our understanding  </vt:lpstr>
      <vt:lpstr>Enhanced Regional Study: Focused on a region with significant history of observations, has existing infrastructure and potential for many nations to be involved.  Benefits: Logistically “easy”, high potential to push the envelope with regard to the technology, will provide a “test-case” for SOOS vision</vt:lpstr>
      <vt:lpstr>Regionally Constrained Study: Region is constrained by unique physical feature, important biological/chemical/physical problems, variable logistical cooperation required.  Benefits: Logistical considerations are secondary, driven by a specific science question</vt:lpstr>
      <vt:lpstr>Regionally UnConstrained Study: Region is constrained by unique physical feature, important biological/chemical/physical problems, variable logistical cooperation required.  Benefits: Logistical considerations are secondary, driven by a specific science question</vt:lpstr>
      <vt:lpstr>PowerPoint Presentation</vt:lpstr>
      <vt:lpstr>PowerPoint Presentation</vt:lpstr>
      <vt:lpstr>Building blocks of the SOOS:  enhanced Argo</vt:lpstr>
      <vt:lpstr>Building blocks of the SOOS:  moored time series</vt:lpstr>
      <vt:lpstr>Building blocks of the SOOS:  seal tags, biology, satellite, sea ice, data system…</vt:lpstr>
      <vt:lpstr>PowerPoint Presentation</vt:lpstr>
      <vt:lpstr>PowerPoint Presentation</vt:lpstr>
      <vt:lpstr>PowerPoint Presentation</vt:lpstr>
      <vt:lpstr>PowerPoint Presentation</vt:lpstr>
    </vt:vector>
  </TitlesOfParts>
  <Company>Red Jelly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 Wearne</dc:creator>
  <cp:lastModifiedBy>Oscar Schofield</cp:lastModifiedBy>
  <cp:revision>270</cp:revision>
  <cp:lastPrinted>2012-03-09T09:57:00Z</cp:lastPrinted>
  <dcterms:created xsi:type="dcterms:W3CDTF">2013-06-25T04:10:28Z</dcterms:created>
  <dcterms:modified xsi:type="dcterms:W3CDTF">2014-08-23T19:58:21Z</dcterms:modified>
</cp:coreProperties>
</file>