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88" r:id="rId3"/>
    <p:sldId id="260" r:id="rId4"/>
    <p:sldId id="303" r:id="rId5"/>
    <p:sldId id="267" r:id="rId6"/>
    <p:sldId id="284" r:id="rId7"/>
    <p:sldId id="266" r:id="rId8"/>
    <p:sldId id="285" r:id="rId9"/>
    <p:sldId id="292" r:id="rId10"/>
    <p:sldId id="304" r:id="rId11"/>
    <p:sldId id="287" r:id="rId12"/>
    <p:sldId id="259" r:id="rId13"/>
  </p:sldIdLst>
  <p:sldSz cx="9144000" cy="6858000" type="screen4x3"/>
  <p:notesSz cx="6858000" cy="9144000"/>
  <p:defaultTextStyle>
    <a:lvl1pPr>
      <a:defRPr sz="1200">
        <a:latin typeface="Lucida Grande"/>
        <a:ea typeface="Lucida Grande"/>
        <a:cs typeface="Lucida Grande"/>
        <a:sym typeface="Lucida Grande"/>
      </a:defRPr>
    </a:lvl1pPr>
    <a:lvl2pPr indent="457200">
      <a:defRPr sz="1200">
        <a:latin typeface="Lucida Grande"/>
        <a:ea typeface="Lucida Grande"/>
        <a:cs typeface="Lucida Grande"/>
        <a:sym typeface="Lucida Grande"/>
      </a:defRPr>
    </a:lvl2pPr>
    <a:lvl3pPr indent="914400">
      <a:defRPr sz="1200">
        <a:latin typeface="Lucida Grande"/>
        <a:ea typeface="Lucida Grande"/>
        <a:cs typeface="Lucida Grande"/>
        <a:sym typeface="Lucida Grande"/>
      </a:defRPr>
    </a:lvl3pPr>
    <a:lvl4pPr indent="1371600">
      <a:defRPr sz="1200">
        <a:latin typeface="Lucida Grande"/>
        <a:ea typeface="Lucida Grande"/>
        <a:cs typeface="Lucida Grande"/>
        <a:sym typeface="Lucida Grande"/>
      </a:defRPr>
    </a:lvl4pPr>
    <a:lvl5pPr indent="1828800">
      <a:defRPr sz="1200">
        <a:latin typeface="Lucida Grande"/>
        <a:ea typeface="Lucida Grande"/>
        <a:cs typeface="Lucida Grande"/>
        <a:sym typeface="Lucida Grande"/>
      </a:defRPr>
    </a:lvl5pPr>
    <a:lvl6pPr>
      <a:defRPr sz="1200">
        <a:latin typeface="Lucida Grande"/>
        <a:ea typeface="Lucida Grande"/>
        <a:cs typeface="Lucida Grande"/>
        <a:sym typeface="Lucida Grande"/>
      </a:defRPr>
    </a:lvl6pPr>
    <a:lvl7pPr>
      <a:defRPr sz="1200">
        <a:latin typeface="Lucida Grande"/>
        <a:ea typeface="Lucida Grande"/>
        <a:cs typeface="Lucida Grande"/>
        <a:sym typeface="Lucida Grande"/>
      </a:defRPr>
    </a:lvl7pPr>
    <a:lvl8pPr>
      <a:defRPr sz="1200">
        <a:latin typeface="Lucida Grande"/>
        <a:ea typeface="Lucida Grande"/>
        <a:cs typeface="Lucida Grande"/>
        <a:sym typeface="Lucida Grande"/>
      </a:defRPr>
    </a:lvl8pPr>
    <a:lvl9pPr>
      <a:defRPr sz="1200">
        <a:latin typeface="Lucida Grande"/>
        <a:ea typeface="Lucida Grande"/>
        <a:cs typeface="Lucida Grande"/>
        <a:sym typeface="Lucida Grand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0D0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95959"/>
          </a:solidFill>
        </a:fill>
      </a:tcStyle>
    </a:firstCol>
    <a:lastRow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95959"/>
          </a:solidFill>
        </a:fill>
      </a:tcStyle>
    </a:lastRow>
    <a:firstRow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9595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95959"/>
          </a:solidFill>
        </a:fill>
      </a:tcStyle>
    </a:firstCol>
    <a:lastRow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9595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Lucida Grande"/>
          <a:ea typeface="Lucida Grande"/>
          <a:cs typeface="Lucida Gran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Lucida Grande"/>
          <a:ea typeface="Lucida Grande"/>
          <a:cs typeface="Lucida Gran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12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8889894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 sensors contaminated during calibration and drifted on first 1 or 2 profiles.</a:t>
            </a:r>
            <a:r>
              <a:rPr lang="en-US" baseline="0" dirty="0" smtClean="0"/>
              <a:t>  That messed up calibration and made first profile or 2 unreliable – calibrated on profile 3 below 400 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1FFA17F-2DE9-4A62-BA63-0AAF15E597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0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396282" y="6447154"/>
            <a:ext cx="296873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78787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 lIns="38100" tIns="38100" rIns="38100" bIns="38100"/>
          <a:lstStyle>
            <a:lvl1pPr indent="0"/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algn="ctr">
              <a:buClrTx/>
              <a:buSzTx/>
              <a:buFontTx/>
              <a:buNone/>
              <a:defRPr>
                <a:solidFill>
                  <a:srgbClr val="878787"/>
                </a:solidFill>
              </a:defRPr>
            </a:lvl1pPr>
            <a:lvl2pPr marL="0" indent="419100" algn="ctr">
              <a:buClrTx/>
              <a:buSzTx/>
              <a:buFontTx/>
              <a:buNone/>
              <a:defRPr>
                <a:solidFill>
                  <a:srgbClr val="878787"/>
                </a:solidFill>
              </a:defRPr>
            </a:lvl2pPr>
            <a:lvl3pPr marL="0" indent="876300" algn="ctr">
              <a:buClrTx/>
              <a:buSzTx/>
              <a:buFontTx/>
              <a:buNone/>
              <a:defRPr>
                <a:solidFill>
                  <a:srgbClr val="878787"/>
                </a:solidFill>
              </a:defRPr>
            </a:lvl3pPr>
            <a:lvl4pPr marL="0" indent="1333500" algn="ctr">
              <a:buClrTx/>
              <a:buSzTx/>
              <a:buFontTx/>
              <a:buNone/>
              <a:defRPr>
                <a:solidFill>
                  <a:srgbClr val="878787"/>
                </a:solidFill>
              </a:defRPr>
            </a:lvl4pPr>
            <a:lvl5pPr marL="0" indent="1790700" algn="ctr">
              <a:buClrTx/>
              <a:buSzTx/>
              <a:buFontTx/>
              <a:buNone/>
              <a:defRPr>
                <a:solidFill>
                  <a:srgbClr val="878787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78787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78787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78787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78787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78787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>
              <a:defRPr sz="1800"/>
            </a:pPr>
            <a:r>
              <a:rPr sz="4400" dirty="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 dirty="0"/>
              <a:t>Body Level One</a:t>
            </a:r>
          </a:p>
          <a:p>
            <a:pPr lvl="1">
              <a:defRPr sz="1800"/>
            </a:pPr>
            <a:r>
              <a:rPr sz="3200" dirty="0"/>
              <a:t>Body Level Two</a:t>
            </a:r>
          </a:p>
          <a:p>
            <a:pPr lvl="2">
              <a:defRPr sz="1800"/>
            </a:pPr>
            <a:r>
              <a:rPr sz="3200" dirty="0"/>
              <a:t>Body Level Three</a:t>
            </a:r>
          </a:p>
          <a:p>
            <a:pPr lvl="3">
              <a:defRPr sz="1800"/>
            </a:pPr>
            <a:r>
              <a:rPr sz="3200" dirty="0"/>
              <a:t>Body Level Four</a:t>
            </a:r>
          </a:p>
          <a:p>
            <a:pPr lvl="4">
              <a:defRPr sz="1800"/>
            </a:pPr>
            <a:r>
              <a:rPr sz="3200" dirty="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7470770" y="6397942"/>
            <a:ext cx="296873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 dirty="0"/>
              <a:t>Body Level One</a:t>
            </a:r>
          </a:p>
          <a:p>
            <a:pPr lvl="1">
              <a:defRPr sz="1800"/>
            </a:pPr>
            <a:r>
              <a:rPr sz="3200" dirty="0"/>
              <a:t>Body Level Two</a:t>
            </a:r>
          </a:p>
          <a:p>
            <a:pPr lvl="2">
              <a:defRPr sz="1800"/>
            </a:pPr>
            <a:r>
              <a:rPr sz="3200" dirty="0"/>
              <a:t>Body Level Three</a:t>
            </a:r>
          </a:p>
          <a:p>
            <a:pPr lvl="3">
              <a:defRPr sz="1800"/>
            </a:pPr>
            <a:r>
              <a:rPr sz="3200" dirty="0"/>
              <a:t>Body Level Four</a:t>
            </a:r>
          </a:p>
          <a:p>
            <a:pPr lvl="4">
              <a:defRPr sz="1800"/>
            </a:pPr>
            <a:r>
              <a:rPr sz="3200" dirty="0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7470770" y="6397942"/>
            <a:ext cx="296873" cy="281941"/>
          </a:xfrm>
          <a:prstGeom prst="rect">
            <a:avLst/>
          </a:prstGeom>
        </p:spPr>
        <p:txBody>
          <a:bodyPr/>
          <a:lstStyle>
            <a:lvl1pPr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FCDA49-207C-4018-8238-EC2F8B6DCB8B}" type="datetimeFigureOut">
              <a:rPr lang="en-US">
                <a:solidFill>
                  <a:prstClr val="black"/>
                </a:solidFill>
              </a:rPr>
              <a:pPr/>
              <a:t>10/6/14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1EBC7C-182A-4C27-A6A4-EEDD5826C56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6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491729" y="6404292"/>
            <a:ext cx="256541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>
                <a:solidFill>
                  <a:srgbClr val="89898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90487"/>
            <a:ext cx="8229600" cy="1509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lvl="0">
              <a:defRPr sz="1800"/>
            </a:pPr>
            <a:r>
              <a:rPr sz="3200" dirty="0"/>
              <a:t>Body Level One</a:t>
            </a:r>
          </a:p>
          <a:p>
            <a:pPr lvl="1">
              <a:defRPr sz="1800"/>
            </a:pPr>
            <a:r>
              <a:rPr sz="3200" dirty="0"/>
              <a:t>Body Level Two</a:t>
            </a:r>
          </a:p>
          <a:p>
            <a:pPr lvl="2">
              <a:defRPr sz="1800"/>
            </a:pPr>
            <a:r>
              <a:rPr sz="3200" dirty="0"/>
              <a:t>Body Level Three</a:t>
            </a:r>
          </a:p>
          <a:p>
            <a:pPr lvl="3">
              <a:defRPr sz="1800"/>
            </a:pPr>
            <a:r>
              <a:rPr sz="3200" dirty="0"/>
              <a:t>Body Level Four</a:t>
            </a:r>
          </a:p>
          <a:p>
            <a:pPr lvl="4">
              <a:defRPr sz="1800"/>
            </a:pPr>
            <a:r>
              <a:rPr sz="3200" dirty="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p:transition xmlns:p14="http://schemas.microsoft.com/office/powerpoint/2010/main" spd="med"/>
  <p:txStyles>
    <p:titleStyle>
      <a:lvl1pPr indent="39687" algn="ctr">
        <a:defRPr sz="4400">
          <a:latin typeface="Lucida Grande"/>
          <a:ea typeface="Lucida Grande"/>
          <a:cs typeface="Lucida Grande"/>
          <a:sym typeface="Lucida Grande"/>
        </a:defRPr>
      </a:lvl1pPr>
      <a:lvl2pPr indent="39687" algn="ctr">
        <a:defRPr sz="4400">
          <a:latin typeface="Lucida Grande"/>
          <a:ea typeface="Lucida Grande"/>
          <a:cs typeface="Lucida Grande"/>
          <a:sym typeface="Lucida Grande"/>
        </a:defRPr>
      </a:lvl2pPr>
      <a:lvl3pPr indent="39687" algn="ctr">
        <a:defRPr sz="4400">
          <a:latin typeface="Lucida Grande"/>
          <a:ea typeface="Lucida Grande"/>
          <a:cs typeface="Lucida Grande"/>
          <a:sym typeface="Lucida Grande"/>
        </a:defRPr>
      </a:lvl3pPr>
      <a:lvl4pPr indent="39687" algn="ctr">
        <a:defRPr sz="4400">
          <a:latin typeface="Lucida Grande"/>
          <a:ea typeface="Lucida Grande"/>
          <a:cs typeface="Lucida Grande"/>
          <a:sym typeface="Lucida Grande"/>
        </a:defRPr>
      </a:lvl4pPr>
      <a:lvl5pPr indent="39687" algn="ctr">
        <a:defRPr sz="4400">
          <a:latin typeface="Lucida Grande"/>
          <a:ea typeface="Lucida Grande"/>
          <a:cs typeface="Lucida Grande"/>
          <a:sym typeface="Lucida Grande"/>
        </a:defRPr>
      </a:lvl5pPr>
      <a:lvl6pPr indent="496887" algn="ctr">
        <a:defRPr sz="4400">
          <a:latin typeface="Lucida Grande"/>
          <a:ea typeface="Lucida Grande"/>
          <a:cs typeface="Lucida Grande"/>
          <a:sym typeface="Lucida Grande"/>
        </a:defRPr>
      </a:lvl6pPr>
      <a:lvl7pPr indent="954087" algn="ctr">
        <a:defRPr sz="4400">
          <a:latin typeface="Lucida Grande"/>
          <a:ea typeface="Lucida Grande"/>
          <a:cs typeface="Lucida Grande"/>
          <a:sym typeface="Lucida Grande"/>
        </a:defRPr>
      </a:lvl7pPr>
      <a:lvl8pPr indent="1411287" algn="ctr">
        <a:defRPr sz="4400">
          <a:latin typeface="Lucida Grande"/>
          <a:ea typeface="Lucida Grande"/>
          <a:cs typeface="Lucida Grande"/>
          <a:sym typeface="Lucida Grande"/>
        </a:defRPr>
      </a:lvl8pPr>
      <a:lvl9pPr indent="1868487" algn="ctr">
        <a:defRPr sz="4400">
          <a:latin typeface="Lucida Grande"/>
          <a:ea typeface="Lucida Grande"/>
          <a:cs typeface="Lucida Grande"/>
          <a:sym typeface="Lucida Grande"/>
        </a:defRPr>
      </a:lvl9pPr>
    </p:titleStyle>
    <p:bodyStyle>
      <a:lvl1pPr marL="382587" indent="-342900">
        <a:spcBef>
          <a:spcPts val="800"/>
        </a:spcBef>
        <a:buClr>
          <a:srgbClr val="000000"/>
        </a:buClr>
        <a:buSzPct val="100000"/>
        <a:buFont typeface="Arial"/>
        <a:buChar char="»"/>
        <a:defRPr sz="3200">
          <a:latin typeface="+mn-lt"/>
          <a:ea typeface="Lucida Grande"/>
          <a:cs typeface="Lucida Grande"/>
          <a:sym typeface="Lucida Grande"/>
        </a:defRPr>
      </a:lvl1pPr>
      <a:lvl2pPr marL="772658" indent="-326571">
        <a:spcBef>
          <a:spcPts val="800"/>
        </a:spcBef>
        <a:buClr>
          <a:srgbClr val="000000"/>
        </a:buClr>
        <a:buSzPct val="100000"/>
        <a:buFont typeface="Arial"/>
        <a:buChar char="–"/>
        <a:defRPr sz="3200">
          <a:latin typeface="+mn-lt"/>
          <a:ea typeface="Lucida Grande"/>
          <a:cs typeface="Lucida Grande"/>
          <a:sym typeface="Lucida Grande"/>
        </a:defRPr>
      </a:lvl2pPr>
      <a:lvl3pPr marL="1208087" indent="-304800">
        <a:spcBef>
          <a:spcPts val="800"/>
        </a:spcBef>
        <a:buClr>
          <a:srgbClr val="000000"/>
        </a:buClr>
        <a:buSzPct val="100000"/>
        <a:buFont typeface="Arial"/>
        <a:buChar char="•"/>
        <a:defRPr sz="3200">
          <a:latin typeface="+mn-lt"/>
          <a:ea typeface="Lucida Grande"/>
          <a:cs typeface="Lucida Grande"/>
          <a:sym typeface="Lucida Grande"/>
        </a:defRPr>
      </a:lvl3pPr>
      <a:lvl4pPr marL="1726247" indent="-365760">
        <a:spcBef>
          <a:spcPts val="800"/>
        </a:spcBef>
        <a:buClr>
          <a:srgbClr val="000000"/>
        </a:buClr>
        <a:buSzPct val="100000"/>
        <a:buFont typeface="Arial"/>
        <a:buChar char="–"/>
        <a:defRPr sz="3200">
          <a:latin typeface="+mn-lt"/>
          <a:ea typeface="Lucida Grande"/>
          <a:cs typeface="Lucida Grande"/>
          <a:sym typeface="Lucida Grande"/>
        </a:defRPr>
      </a:lvl4pPr>
      <a:lvl5pPr marL="2183447" indent="-365760">
        <a:spcBef>
          <a:spcPts val="800"/>
        </a:spcBef>
        <a:buClr>
          <a:srgbClr val="000000"/>
        </a:buClr>
        <a:buSzPct val="100000"/>
        <a:buFont typeface="Arial"/>
        <a:buChar char="»"/>
        <a:defRPr sz="3200">
          <a:latin typeface="+mn-lt"/>
          <a:ea typeface="Lucida Grande"/>
          <a:cs typeface="Lucida Grande"/>
          <a:sym typeface="Lucida Grande"/>
        </a:defRPr>
      </a:lvl5pPr>
      <a:lvl6pPr marL="2640647" indent="-365760">
        <a:spcBef>
          <a:spcPts val="800"/>
        </a:spcBef>
        <a:buClr>
          <a:srgbClr val="000000"/>
        </a:buClr>
        <a:buSzPct val="100000"/>
        <a:buFont typeface="Arial"/>
        <a:buChar char="•"/>
        <a:defRPr sz="3200">
          <a:latin typeface="Lucida Grande"/>
          <a:ea typeface="Lucida Grande"/>
          <a:cs typeface="Lucida Grande"/>
          <a:sym typeface="Lucida Grande"/>
        </a:defRPr>
      </a:lvl6pPr>
      <a:lvl7pPr marL="3097847" indent="-365760">
        <a:spcBef>
          <a:spcPts val="800"/>
        </a:spcBef>
        <a:buClr>
          <a:srgbClr val="000000"/>
        </a:buClr>
        <a:buSzPct val="100000"/>
        <a:buFont typeface="Arial"/>
        <a:buChar char="•"/>
        <a:defRPr sz="3200">
          <a:latin typeface="Lucida Grande"/>
          <a:ea typeface="Lucida Grande"/>
          <a:cs typeface="Lucida Grande"/>
          <a:sym typeface="Lucida Grande"/>
        </a:defRPr>
      </a:lvl7pPr>
      <a:lvl8pPr marL="3555047" indent="-365759">
        <a:spcBef>
          <a:spcPts val="800"/>
        </a:spcBef>
        <a:buClr>
          <a:srgbClr val="000000"/>
        </a:buClr>
        <a:buSzPct val="100000"/>
        <a:buFont typeface="Arial"/>
        <a:buChar char="•"/>
        <a:defRPr sz="3200">
          <a:latin typeface="Lucida Grande"/>
          <a:ea typeface="Lucida Grande"/>
          <a:cs typeface="Lucida Grande"/>
          <a:sym typeface="Lucida Grande"/>
        </a:defRPr>
      </a:lvl8pPr>
      <a:lvl9pPr marL="4012247" indent="-365759">
        <a:spcBef>
          <a:spcPts val="800"/>
        </a:spcBef>
        <a:buClr>
          <a:srgbClr val="000000"/>
        </a:buClr>
        <a:buSzPct val="100000"/>
        <a:buFont typeface="Arial"/>
        <a:buChar char="•"/>
        <a:defRPr sz="3200">
          <a:latin typeface="Lucida Grande"/>
          <a:ea typeface="Lucida Grande"/>
          <a:cs typeface="Lucida Grande"/>
          <a:sym typeface="Lucida Grande"/>
        </a:defRPr>
      </a:lvl9pPr>
    </p:bodyStyle>
    <p:otherStyle>
      <a:lvl1pPr algn="ctr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457200" algn="ctr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914400" algn="ctr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1371600" algn="ctr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1828800" algn="ctr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algn="ctr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algn="ctr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algn="ctr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algn="ctr">
        <a:defRPr sz="1200"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gif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-8352" y="0"/>
            <a:ext cx="9144002" cy="6858000"/>
          </a:xfrm>
          <a:prstGeom prst="rect">
            <a:avLst/>
          </a:prstGeom>
          <a:solidFill>
            <a:srgbClr val="009BD2"/>
          </a:solidFill>
          <a:ln w="25400">
            <a:solidFill>
              <a:srgbClr val="395E89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pic>
        <p:nvPicPr>
          <p:cNvPr id="2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2842" y="609600"/>
            <a:ext cx="3437106" cy="4191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usap_logo_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67" y="5562600"/>
            <a:ext cx="1066800" cy="1066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46942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27675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959" y="5554249"/>
            <a:ext cx="1219200" cy="98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4876800"/>
            <a:ext cx="310314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ucida Grande"/>
                <a:ea typeface="Lucida Grande"/>
                <a:cs typeface="Lucida Grande"/>
                <a:sym typeface="Lucida Grande"/>
              </a:rPr>
              <a:t>Funded for</a:t>
            </a:r>
            <a: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ucida Grande"/>
                <a:ea typeface="Lucida Grande"/>
                <a:cs typeface="Lucida Grande"/>
                <a:sym typeface="Lucida Grande"/>
              </a:rPr>
              <a:t> the next 6 years, $21 Million 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ucida Grande"/>
              <a:ea typeface="Lucida Grande"/>
              <a:cs typeface="Lucida Grande"/>
              <a:sym typeface="Lucida Grande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3" y="31831"/>
            <a:ext cx="4584700" cy="619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93" y="4893"/>
            <a:ext cx="4584700" cy="619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357" y="6081627"/>
            <a:ext cx="9144002" cy="776373"/>
            <a:chOff x="3357" y="6081627"/>
            <a:chExt cx="9144002" cy="776373"/>
          </a:xfrm>
        </p:grpSpPr>
        <p:sp>
          <p:nvSpPr>
            <p:cNvPr id="7" name="Shape 38"/>
            <p:cNvSpPr/>
            <p:nvPr/>
          </p:nvSpPr>
          <p:spPr>
            <a:xfrm>
              <a:off x="3357" y="6154993"/>
              <a:ext cx="9144002" cy="558801"/>
            </a:xfrm>
            <a:prstGeom prst="rect">
              <a:avLst/>
            </a:prstGeom>
            <a:solidFill>
              <a:srgbClr val="C0EDFE"/>
            </a:solidFill>
            <a:ln w="12700">
              <a:miter lim="400000"/>
            </a:ln>
            <a:effectLst>
              <a:outerShdw blurRad="63500" dist="25399" dir="5400000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/>
            <a:lstStyle/>
            <a:p>
              <a:pPr lvl="0"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8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37315" y="6081627"/>
              <a:ext cx="1964651" cy="77637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876300" y="899011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Sensor pH + 0.017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40386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Sensor pH -0.050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76300" y="1479247"/>
            <a:ext cx="1755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40 South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837456"/>
            <a:ext cx="1755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55 South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525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" y="32982"/>
            <a:ext cx="6553200" cy="273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26968" y="0"/>
            <a:ext cx="2717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Pre-SOCCOM floats deployed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350" y="3048000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Array will grow to be ~</a:t>
            </a:r>
            <a:r>
              <a:rPr lang="en-US" sz="3200" dirty="0">
                <a:solidFill>
                  <a:prstClr val="black"/>
                </a:solidFill>
              </a:rPr>
              <a:t>200 floats with pH, </a:t>
            </a:r>
            <a:r>
              <a:rPr lang="en-US" sz="3200" dirty="0" smtClean="0">
                <a:solidFill>
                  <a:prstClr val="black"/>
                </a:solidFill>
              </a:rPr>
              <a:t>O</a:t>
            </a:r>
            <a:r>
              <a:rPr lang="en-US" sz="3200" baseline="-25000" dirty="0" smtClean="0">
                <a:solidFill>
                  <a:prstClr val="black"/>
                </a:solidFill>
              </a:rPr>
              <a:t>2</a:t>
            </a:r>
            <a:r>
              <a:rPr lang="en-US" sz="3200" dirty="0" smtClean="0">
                <a:solidFill>
                  <a:prstClr val="black"/>
                </a:solidFill>
              </a:rPr>
              <a:t>, NO</a:t>
            </a:r>
            <a:r>
              <a:rPr lang="en-US" sz="3200" baseline="-25000" dirty="0" smtClean="0">
                <a:solidFill>
                  <a:prstClr val="black"/>
                </a:solidFill>
              </a:rPr>
              <a:t>3</a:t>
            </a:r>
            <a:r>
              <a:rPr lang="en-US" sz="3200" baseline="30000" dirty="0" smtClean="0">
                <a:solidFill>
                  <a:prstClr val="black"/>
                </a:solidFill>
              </a:rPr>
              <a:t>-</a:t>
            </a:r>
            <a:r>
              <a:rPr lang="en-US" sz="3200" dirty="0" smtClean="0">
                <a:solidFill>
                  <a:prstClr val="black"/>
                </a:solidFill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</a:rPr>
              <a:t>biooptics</a:t>
            </a:r>
            <a:r>
              <a:rPr lang="en-US" sz="3200" dirty="0" smtClean="0">
                <a:solidFill>
                  <a:prstClr val="black"/>
                </a:solidFill>
              </a:rPr>
              <a:t>, 5 to 7 year  life, year-round coverage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2" name="Picture 2" descr="\\niobium\NiobiumC\Users\johnson\Desktop\SOCCOM_GRI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607760"/>
            <a:ext cx="4373940" cy="437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07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57" y="6081627"/>
            <a:ext cx="9144002" cy="776373"/>
            <a:chOff x="3357" y="6081627"/>
            <a:chExt cx="9144002" cy="776373"/>
          </a:xfrm>
        </p:grpSpPr>
        <p:sp>
          <p:nvSpPr>
            <p:cNvPr id="38" name="Shape 38"/>
            <p:cNvSpPr/>
            <p:nvPr/>
          </p:nvSpPr>
          <p:spPr>
            <a:xfrm>
              <a:off x="3357" y="6154993"/>
              <a:ext cx="9144002" cy="558801"/>
            </a:xfrm>
            <a:prstGeom prst="rect">
              <a:avLst/>
            </a:prstGeom>
            <a:solidFill>
              <a:srgbClr val="C0EDFE"/>
            </a:solidFill>
            <a:ln w="12700">
              <a:miter lim="400000"/>
            </a:ln>
            <a:effectLst>
              <a:outerShdw blurRad="63500" dist="25399" dir="5400000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/>
            <a:lstStyle/>
            <a:p>
              <a:pPr lvl="0"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39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7315" y="6081627"/>
              <a:ext cx="1964651" cy="77637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5" name="TextBox 24"/>
          <p:cNvSpPr txBox="1"/>
          <p:nvPr/>
        </p:nvSpPr>
        <p:spPr>
          <a:xfrm>
            <a:off x="323968" y="-43109"/>
            <a:ext cx="8543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Southern Ocean Carbon and Climate Observations and Modeling (SOCCOM), $21 million, 6 years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38207" y="3072782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Lynne Talley, </a:t>
            </a:r>
          </a:p>
          <a:p>
            <a:pPr algn="ctr" rtl="0"/>
            <a:r>
              <a:rPr lang="en-US" sz="24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SIO</a:t>
            </a:r>
            <a:endParaRPr lang="en-US" sz="24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87689" y="5465038"/>
            <a:ext cx="257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Steve Riser, U. W.</a:t>
            </a:r>
          </a:p>
        </p:txBody>
      </p:sp>
      <p:pic>
        <p:nvPicPr>
          <p:cNvPr id="28" name="Picture 2" descr="http://sobom.princeton.edu/sites/default/files/styles/researcherpicture/public/tall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54" y="1710559"/>
            <a:ext cx="928688" cy="14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103357" y="965622"/>
            <a:ext cx="2200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Theme I</a:t>
            </a:r>
          </a:p>
          <a:p>
            <a:pPr algn="ctr" rtl="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Observations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89368" y="976263"/>
            <a:ext cx="2200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Theme II</a:t>
            </a:r>
          </a:p>
          <a:p>
            <a:pPr algn="ctr" rtl="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Modeling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66137" y="979348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Theme III</a:t>
            </a:r>
          </a:p>
          <a:p>
            <a:pPr algn="ctr" rtl="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Education &amp; Outreach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87432" y="3072781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Joellen Russell, </a:t>
            </a:r>
          </a:p>
          <a:p>
            <a:pPr algn="ctr" rtl="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U. Arizona</a:t>
            </a:r>
          </a:p>
        </p:txBody>
      </p:sp>
      <p:pic>
        <p:nvPicPr>
          <p:cNvPr id="33" name="Picture 4" descr="http://sobom.princeton.edu/sites/default/files/styles/researcherpicture/public/ris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014" y="3983001"/>
            <a:ext cx="928688" cy="14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sobom.princeton.edu/sites/default/files/styles/researcherpicture/public/russe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65" y="1710559"/>
            <a:ext cx="928688" cy="14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ttp://sobom.princeton.edu/sites/default/files/styles/researcherpicture/public/cull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710559"/>
            <a:ext cx="928688" cy="14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sobom.princeton.edu/sites/default/files/styles/researcherpicture/public/sarmientoj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731074"/>
            <a:ext cx="930302" cy="14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sobom.princeton.edu/sites/default/files/styles/researcherpicture/public/johnson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6" y="3951950"/>
            <a:ext cx="930303" cy="14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92626" y="3077827"/>
            <a:ext cx="2705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Jorge Sarmiento, </a:t>
            </a:r>
          </a:p>
          <a:p>
            <a:pPr algn="ctr" rtl="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Princeton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926" y="548553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Ken Johnson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34925" y="962092"/>
            <a:ext cx="2200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Directorate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52596" y="5280371"/>
            <a:ext cx="4337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Biooptics</a:t>
            </a: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</a:t>
            </a: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Emmanuel Boss, Maine, Oscar </a:t>
            </a:r>
            <a:r>
              <a:rPr lang="en-US" sz="24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Schofield,  </a:t>
            </a: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Rutgers)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31467" y="3049375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Heidi Cullen, 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Climate Central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65" y="4024396"/>
            <a:ext cx="1094436" cy="115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26" y="3823184"/>
            <a:ext cx="1310036" cy="155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4879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57" y="6081627"/>
            <a:ext cx="9144002" cy="776373"/>
            <a:chOff x="3357" y="6081627"/>
            <a:chExt cx="9144002" cy="776373"/>
          </a:xfrm>
        </p:grpSpPr>
        <p:sp>
          <p:nvSpPr>
            <p:cNvPr id="6" name="Shape 38"/>
            <p:cNvSpPr/>
            <p:nvPr/>
          </p:nvSpPr>
          <p:spPr>
            <a:xfrm>
              <a:off x="3357" y="6154993"/>
              <a:ext cx="9144002" cy="558801"/>
            </a:xfrm>
            <a:prstGeom prst="rect">
              <a:avLst/>
            </a:prstGeom>
            <a:solidFill>
              <a:srgbClr val="C0EDFE"/>
            </a:solidFill>
            <a:ln w="12700">
              <a:miter lim="400000"/>
            </a:ln>
            <a:effectLst>
              <a:outerShdw blurRad="63500" dist="25399" dir="5400000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/>
            <a:lstStyle/>
            <a:p>
              <a:pPr lvl="0"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7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7315" y="6081627"/>
              <a:ext cx="1964651" cy="77637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221657" y="152400"/>
            <a:ext cx="8678085" cy="53860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Lucida Grande"/>
                <a:cs typeface="Lucida Grande"/>
                <a:sym typeface="Lucida Grande"/>
              </a:rPr>
              <a:t>The opportunity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dirty="0">
              <a:solidFill>
                <a:srgbClr val="000000"/>
              </a:solidFill>
              <a:latin typeface="+mn-lt"/>
            </a:endParaRPr>
          </a:p>
          <a:p>
            <a:pPr marL="571500" marR="0" indent="-5715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Lucida Grande"/>
              </a:rPr>
              <a:t>A transformative observing system</a:t>
            </a:r>
          </a:p>
          <a:p>
            <a:pPr lvl="8" algn="l" rtl="0" latinLnBrk="1" hangingPunct="0">
              <a:tabLst>
                <a:tab pos="9144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	Profiling</a:t>
            </a: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Lucida Grande"/>
              </a:rPr>
              <a:t> floats</a:t>
            </a:r>
          </a:p>
          <a:p>
            <a:pPr lvl="5" algn="l" rtl="0" latinLnBrk="1" hangingPunct="0"/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	Biogeochemical sensors</a:t>
            </a:r>
          </a:p>
          <a:p>
            <a:pPr marL="571500" lvl="5" indent="-571500" algn="l" rtl="0" latinLnBrk="1" hangingPunct="0">
              <a:buFont typeface="Arial" panose="020B0604020202020204" pitchFamily="34" charset="0"/>
              <a:buChar char="•"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Lucida Grande"/>
            </a:endParaRPr>
          </a:p>
          <a:p>
            <a:pPr marL="571500" lvl="5" indent="-571500" algn="l" rtl="0" latinLnBrk="1" hangingPunct="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A transformative data analysis system</a:t>
            </a:r>
          </a:p>
          <a:p>
            <a:pPr lvl="6" algn="l" rtl="0" latinLnBrk="1" hangingPunct="0"/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Lucida Grande"/>
              </a:rPr>
              <a:t>	</a:t>
            </a: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Lucida Grande"/>
              </a:rPr>
              <a:t>State estimation in eddy resolving models</a:t>
            </a:r>
          </a:p>
          <a:p>
            <a:pPr lvl="6" algn="l" rtl="0" latinLnBrk="1" hangingPunct="0"/>
            <a:r>
              <a:rPr lang="en-US" sz="2800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Now adding biogeochemistry</a:t>
            </a:r>
          </a:p>
          <a:p>
            <a:pPr lvl="6" algn="l" rtl="0" latinLnBrk="1" hangingPunct="0"/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Lucida Grande"/>
            </a:endParaRPr>
          </a:p>
          <a:p>
            <a:pPr marL="457200" lvl="6" indent="-457200" algn="l" rtl="0" latinLnBrk="1" hangingPunct="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A transformative prediction system</a:t>
            </a:r>
          </a:p>
          <a:p>
            <a:pPr lvl="6" algn="l" rtl="0" latinLnBrk="1" hangingPunct="0"/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Lucida Grande"/>
              </a:rPr>
              <a:t>	</a:t>
            </a: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Lucida Grande"/>
              </a:rPr>
              <a:t>Ultra high resolution climate model simulations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9449468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r>
              <a:rPr lang="en-US" dirty="0" smtClean="0"/>
              <a:t>NSF funding will enable ~30 to 40 floats/y with pH, O</a:t>
            </a:r>
            <a:r>
              <a:rPr lang="en-US" baseline="-25000" dirty="0" smtClean="0"/>
              <a:t>2</a:t>
            </a:r>
            <a:r>
              <a:rPr lang="en-US" dirty="0" smtClean="0"/>
              <a:t>, 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, ~200 total</a:t>
            </a:r>
            <a:endParaRPr lang="en-US" baseline="30000" dirty="0"/>
          </a:p>
          <a:p>
            <a:r>
              <a:rPr lang="en-US" dirty="0" smtClean="0"/>
              <a:t>NOAA will provide half of the basic CTD floats </a:t>
            </a:r>
          </a:p>
          <a:p>
            <a:r>
              <a:rPr lang="en-US" dirty="0" smtClean="0"/>
              <a:t>NASA will provide </a:t>
            </a:r>
            <a:r>
              <a:rPr lang="en-US" dirty="0" err="1" smtClean="0"/>
              <a:t>biooptics</a:t>
            </a:r>
            <a:r>
              <a:rPr lang="en-US" dirty="0" smtClean="0"/>
              <a:t> (</a:t>
            </a:r>
            <a:r>
              <a:rPr lang="en-US" dirty="0" err="1" smtClean="0"/>
              <a:t>WETLabs</a:t>
            </a:r>
            <a:r>
              <a:rPr lang="en-US" dirty="0" smtClean="0"/>
              <a:t> FLBB or MCOM - ~FLBBCDOM) for ~1/2 of floats</a:t>
            </a:r>
          </a:p>
          <a:p>
            <a:r>
              <a:rPr lang="en-US" dirty="0" smtClean="0"/>
              <a:t>Support for one Biogeochemical Argo data manager at UW</a:t>
            </a:r>
          </a:p>
          <a:p>
            <a:r>
              <a:rPr lang="en-US" dirty="0" smtClean="0"/>
              <a:t>CLIVAR quality calibration of chemical sensors at deployment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57" y="6081627"/>
            <a:ext cx="9144002" cy="776373"/>
            <a:chOff x="3357" y="6081627"/>
            <a:chExt cx="9144002" cy="776373"/>
          </a:xfrm>
        </p:grpSpPr>
        <p:sp>
          <p:nvSpPr>
            <p:cNvPr id="5" name="Shape 38"/>
            <p:cNvSpPr/>
            <p:nvPr/>
          </p:nvSpPr>
          <p:spPr>
            <a:xfrm>
              <a:off x="3357" y="6154993"/>
              <a:ext cx="9144002" cy="558801"/>
            </a:xfrm>
            <a:prstGeom prst="rect">
              <a:avLst/>
            </a:prstGeom>
            <a:solidFill>
              <a:srgbClr val="C0EDFE"/>
            </a:solidFill>
            <a:ln w="12700">
              <a:miter lim="400000"/>
            </a:ln>
            <a:effectLst>
              <a:outerShdw blurRad="63500" dist="25399" dir="5400000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/>
            <a:lstStyle/>
            <a:p>
              <a:pPr lvl="0"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6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7315" y="6081627"/>
              <a:ext cx="1964651" cy="776373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44623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77100" cy="787401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>
            <a:lvl1pPr algn="l"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 algn="ctr">
              <a:defRPr sz="1800"/>
            </a:pPr>
            <a:r>
              <a:rPr lang="en-US" sz="4100" dirty="0" smtClean="0"/>
              <a:t>Observations assimilated in BGC State Estimate (Mazloff, Verdy)</a:t>
            </a:r>
            <a:endParaRPr sz="4100" dirty="0"/>
          </a:p>
        </p:txBody>
      </p:sp>
      <p:sp>
        <p:nvSpPr>
          <p:cNvPr id="38" name="Shape 38"/>
          <p:cNvSpPr/>
          <p:nvPr/>
        </p:nvSpPr>
        <p:spPr>
          <a:xfrm>
            <a:off x="-1" y="5710237"/>
            <a:ext cx="9144002" cy="558801"/>
          </a:xfrm>
          <a:prstGeom prst="rect">
            <a:avLst/>
          </a:prstGeom>
          <a:solidFill>
            <a:srgbClr val="C0EDFE"/>
          </a:solidFill>
          <a:ln w="12700">
            <a:miter lim="400000"/>
          </a:ln>
          <a:effectLst>
            <a:outerShdw blurRad="63500" dist="25399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39" name="pasted-image.pd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5601451"/>
            <a:ext cx="1964651" cy="776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38" y="1488810"/>
            <a:ext cx="5010036" cy="37693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1883" y="1475004"/>
            <a:ext cx="2950612" cy="375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Currently:</a:t>
            </a:r>
            <a:endParaRPr lang="en-US" sz="1800" dirty="0">
              <a:solidFill>
                <a:schemeClr val="tx1"/>
              </a:solidFill>
              <a:latin typeface="Helvetica Neue" charset="0"/>
              <a:ea typeface="ＭＳ Ｐゴシック" charset="0"/>
              <a:cs typeface="ＭＳ Ｐゴシック" charset="0"/>
              <a:sym typeface="Helvetica Neue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800" dirty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 78</a:t>
            </a:r>
            <a:r>
              <a:rPr lang="en-US" sz="1800" baseline="30000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o </a:t>
            </a:r>
            <a:r>
              <a:rPr lang="en-US" sz="1800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to 24.7</a:t>
            </a:r>
            <a:r>
              <a:rPr lang="en-US" sz="1800" baseline="30000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o</a:t>
            </a:r>
            <a:r>
              <a:rPr lang="en-US" sz="1800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S </a:t>
            </a:r>
            <a:endParaRPr lang="en-US" sz="1800" dirty="0">
              <a:solidFill>
                <a:schemeClr val="tx1"/>
              </a:solidFill>
              <a:latin typeface="Helvetica Neue" charset="0"/>
              <a:ea typeface="ＭＳ Ｐゴシック" charset="0"/>
              <a:cs typeface="ＭＳ Ｐゴシック" charset="0"/>
              <a:sym typeface="Helvetica Neue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800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 1</a:t>
            </a:r>
            <a:r>
              <a:rPr lang="en-US" sz="1800" dirty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/</a:t>
            </a:r>
            <a:r>
              <a:rPr lang="en-US" sz="1800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6</a:t>
            </a:r>
            <a:r>
              <a:rPr lang="en-US" sz="1800" baseline="30000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o</a:t>
            </a:r>
            <a:r>
              <a:rPr lang="en-US" sz="1800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 resolution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800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 42 </a:t>
            </a:r>
            <a:r>
              <a:rPr lang="en-US" sz="1800" dirty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depth levels </a:t>
            </a:r>
            <a:endParaRPr lang="en-US" sz="1800" dirty="0" smtClean="0">
              <a:solidFill>
                <a:schemeClr val="tx1"/>
              </a:solidFill>
              <a:latin typeface="Helvetica Neue" charset="0"/>
              <a:ea typeface="ＭＳ Ｐゴシック" charset="0"/>
              <a:cs typeface="ＭＳ Ｐゴシック" charset="0"/>
              <a:sym typeface="Helvetica Neue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800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 Atmospheric boundary </a:t>
            </a:r>
            <a:r>
              <a:rPr lang="en-US" sz="1800" dirty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layer </a:t>
            </a:r>
            <a:r>
              <a:rPr lang="en-US" sz="1800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scheme (ERA-Interim first guess atmos. state)</a:t>
            </a:r>
            <a:endParaRPr lang="en-US" sz="1800" dirty="0">
              <a:solidFill>
                <a:schemeClr val="tx1"/>
              </a:solidFill>
              <a:latin typeface="Helvetica Neue" charset="0"/>
              <a:ea typeface="ＭＳ Ｐゴシック" charset="0"/>
              <a:cs typeface="ＭＳ Ｐゴシック" charset="0"/>
              <a:sym typeface="Helvetica Neue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800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 full </a:t>
            </a:r>
            <a:r>
              <a:rPr lang="en-US" sz="1800" dirty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sea-ice model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800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 KPP parameterization</a:t>
            </a:r>
            <a:endParaRPr lang="en-US" sz="1800" dirty="0">
              <a:solidFill>
                <a:schemeClr val="tx1"/>
              </a:solidFill>
              <a:latin typeface="Helvetica Neue" charset="0"/>
              <a:ea typeface="ＭＳ Ｐゴシック" charset="0"/>
              <a:cs typeface="ＭＳ Ｐゴシック" charset="0"/>
              <a:sym typeface="Helvetica Neue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800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 2005 – 2010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800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sose.ucsd.edu</a:t>
            </a:r>
            <a:endParaRPr lang="en-US" sz="1800" dirty="0">
              <a:solidFill>
                <a:schemeClr val="tx1"/>
              </a:solidFill>
              <a:latin typeface="Helvetica Neue" charset="0"/>
              <a:ea typeface="ＭＳ Ｐゴシック" charset="0"/>
              <a:cs typeface="ＭＳ Ｐゴシック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0950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04" y="152400"/>
            <a:ext cx="8229600" cy="4525963"/>
          </a:xfrm>
        </p:spPr>
        <p:txBody>
          <a:bodyPr/>
          <a:lstStyle/>
          <a:p>
            <a:pPr marL="39687" indent="0">
              <a:buNone/>
            </a:pPr>
            <a:r>
              <a:rPr lang="en-US" sz="2400" dirty="0" smtClean="0"/>
              <a:t>Why?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Southern Ocean comprises only about 30% of the world’s ocean area, it accounts for half the ocean’s uptake of anthropogenic carbon from the </a:t>
            </a:r>
            <a:r>
              <a:rPr lang="en-US" sz="2400" dirty="0" smtClean="0"/>
              <a:t>atmosphere.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280" y="6071557"/>
            <a:ext cx="9278938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357" y="6081627"/>
            <a:ext cx="9144002" cy="776373"/>
            <a:chOff x="3357" y="6081627"/>
            <a:chExt cx="9144002" cy="776373"/>
          </a:xfrm>
        </p:grpSpPr>
        <p:sp>
          <p:nvSpPr>
            <p:cNvPr id="6" name="Shape 38"/>
            <p:cNvSpPr/>
            <p:nvPr/>
          </p:nvSpPr>
          <p:spPr>
            <a:xfrm>
              <a:off x="3357" y="6154993"/>
              <a:ext cx="9144002" cy="558801"/>
            </a:xfrm>
            <a:prstGeom prst="rect">
              <a:avLst/>
            </a:prstGeom>
            <a:solidFill>
              <a:srgbClr val="C0EDFE"/>
            </a:solidFill>
            <a:ln w="12700">
              <a:miter lim="400000"/>
            </a:ln>
            <a:effectLst>
              <a:outerShdw blurRad="63500" dist="25399" dir="5400000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/>
            <a:lstStyle/>
            <a:p>
              <a:pPr lvl="0"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7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7315" y="6081627"/>
              <a:ext cx="1964651" cy="776373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4999"/>
            <a:ext cx="7772400" cy="421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81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389" y="381000"/>
            <a:ext cx="8229600" cy="4525963"/>
          </a:xfrm>
        </p:spPr>
        <p:txBody>
          <a:bodyPr/>
          <a:lstStyle/>
          <a:p>
            <a:pPr marL="39687" indent="0">
              <a:buNone/>
            </a:pPr>
            <a:r>
              <a:rPr lang="en-US" sz="2400" dirty="0" smtClean="0"/>
              <a:t>Why?</a:t>
            </a:r>
          </a:p>
          <a:p>
            <a:r>
              <a:rPr lang="en-US" sz="2400" dirty="0" smtClean="0"/>
              <a:t>Vertical </a:t>
            </a:r>
            <a:r>
              <a:rPr lang="en-US" sz="2400" dirty="0"/>
              <a:t>exchange in the Southern Ocean supplies nutrients that fertilize up to three-quarters of the </a:t>
            </a:r>
            <a:r>
              <a:rPr lang="en-US" sz="2400" dirty="0" smtClean="0"/>
              <a:t>biological production </a:t>
            </a:r>
            <a:r>
              <a:rPr lang="en-US" sz="2400" dirty="0"/>
              <a:t>in the global ocean north of </a:t>
            </a:r>
            <a:r>
              <a:rPr lang="en-US" sz="2400" dirty="0" smtClean="0"/>
              <a:t>30°S</a:t>
            </a:r>
            <a:endParaRPr lang="en-US" sz="2400" dirty="0"/>
          </a:p>
          <a:p>
            <a:pPr marL="39687" indent="0">
              <a:buNone/>
            </a:pP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280" y="6071557"/>
            <a:ext cx="9278938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357" y="6081627"/>
            <a:ext cx="9144002" cy="776373"/>
            <a:chOff x="3357" y="6081627"/>
            <a:chExt cx="9144002" cy="776373"/>
          </a:xfrm>
        </p:grpSpPr>
        <p:sp>
          <p:nvSpPr>
            <p:cNvPr id="6" name="Shape 38"/>
            <p:cNvSpPr/>
            <p:nvPr/>
          </p:nvSpPr>
          <p:spPr>
            <a:xfrm>
              <a:off x="3357" y="6154993"/>
              <a:ext cx="9144002" cy="558801"/>
            </a:xfrm>
            <a:prstGeom prst="rect">
              <a:avLst/>
            </a:prstGeom>
            <a:solidFill>
              <a:srgbClr val="C0EDFE"/>
            </a:solidFill>
            <a:ln w="12700">
              <a:miter lim="400000"/>
            </a:ln>
            <a:effectLst>
              <a:outerShdw blurRad="63500" dist="25399" dir="5400000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/>
            <a:lstStyle/>
            <a:p>
              <a:pPr lvl="0"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7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7315" y="6081627"/>
              <a:ext cx="1964651" cy="776373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74961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516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389" y="381001"/>
            <a:ext cx="8229600" cy="2362200"/>
          </a:xfrm>
        </p:spPr>
        <p:txBody>
          <a:bodyPr/>
          <a:lstStyle/>
          <a:p>
            <a:pPr marL="39687" indent="0">
              <a:buNone/>
            </a:pPr>
            <a:r>
              <a:rPr lang="en-US" sz="2400" dirty="0" smtClean="0"/>
              <a:t>Why?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Southern Ocean south of ~60°S </a:t>
            </a:r>
            <a:r>
              <a:rPr lang="en-US" sz="2400" dirty="0" smtClean="0"/>
              <a:t>is highly sensitive to acidification due to low carbonate ion concentrations at cold temperatures.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280" y="6071557"/>
            <a:ext cx="9278938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357" y="6081627"/>
            <a:ext cx="9144002" cy="776373"/>
            <a:chOff x="3357" y="6081627"/>
            <a:chExt cx="9144002" cy="776373"/>
          </a:xfrm>
        </p:grpSpPr>
        <p:sp>
          <p:nvSpPr>
            <p:cNvPr id="6" name="Shape 38"/>
            <p:cNvSpPr/>
            <p:nvPr/>
          </p:nvSpPr>
          <p:spPr>
            <a:xfrm>
              <a:off x="3357" y="6154993"/>
              <a:ext cx="9144002" cy="558801"/>
            </a:xfrm>
            <a:prstGeom prst="rect">
              <a:avLst/>
            </a:prstGeom>
            <a:solidFill>
              <a:srgbClr val="C0EDFE"/>
            </a:solidFill>
            <a:ln w="12700">
              <a:miter lim="400000"/>
            </a:ln>
            <a:effectLst>
              <a:outerShdw blurRad="63500" dist="25399" dir="5400000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/>
            <a:lstStyle/>
            <a:p>
              <a:pPr lvl="0"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7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7315" y="6081627"/>
              <a:ext cx="1964651" cy="776373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1" y="1981200"/>
            <a:ext cx="894397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" y="3737451"/>
            <a:ext cx="6832627" cy="230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794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16" y="858646"/>
            <a:ext cx="8915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254,000 pH </a:t>
            </a:r>
            <a:r>
              <a:rPr lang="en-US" sz="2000" dirty="0" smtClean="0"/>
              <a:t>profiles from ships </a:t>
            </a:r>
            <a:r>
              <a:rPr lang="en-US" sz="2000" dirty="0"/>
              <a:t>in US National Ocean Database.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55,584 pH profiles since measurements were standardized during the WOCE/JGOFS era (since 1990).</a:t>
            </a:r>
            <a:endParaRPr lang="en-US" sz="2000" dirty="0"/>
          </a:p>
        </p:txBody>
      </p:sp>
      <p:pic>
        <p:nvPicPr>
          <p:cNvPr id="2052" name="Picture 4" descr="National Oceanic and Atmospheric Admini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5"/>
            <a:ext cx="245745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ODC, National Oceanographic Data 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2869"/>
            <a:ext cx="329565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416133"/>
              </p:ext>
            </p:extLst>
          </p:nvPr>
        </p:nvGraphicFramePr>
        <p:xfrm>
          <a:off x="1292" y="5285568"/>
          <a:ext cx="6648450" cy="1562100"/>
        </p:xfrm>
        <a:graphic>
          <a:graphicData uri="http://schemas.openxmlformats.org/drawingml/2006/table">
            <a:tbl>
              <a:tblPr/>
              <a:tblGrid>
                <a:gridCol w="2228850"/>
                <a:gridCol w="4419600"/>
              </a:tblGrid>
              <a:tr h="165756">
                <a:tc gridSpan="2">
                  <a:txBody>
                    <a:bodyPr/>
                    <a:lstStyle/>
                    <a:p>
                      <a:endParaRPr lang="en-US" sz="900" dirty="0">
                        <a:solidFill>
                          <a:srgbClr val="000066"/>
                        </a:solidFill>
                        <a:effectLst/>
                        <a:latin typeface="Verdan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756">
                <a:tc gridSpan="2">
                  <a:txBody>
                    <a:bodyPr/>
                    <a:lstStyle/>
                    <a:p>
                      <a:pPr algn="l"/>
                      <a:r>
                        <a:rPr lang="en-US" sz="900" b="1" dirty="0">
                          <a:solidFill>
                            <a:srgbClr val="CC0000"/>
                          </a:solidFill>
                          <a:effectLst/>
                          <a:latin typeface="Verdana"/>
                        </a:rPr>
                        <a:t>COPY OF YOUR SEARCH CRITERIA: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080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>
                          <a:solidFill>
                            <a:srgbClr val="000066"/>
                          </a:solidFill>
                          <a:effectLst/>
                          <a:latin typeface="Verdana"/>
                        </a:rPr>
                        <a:t>OBSERVATION DATES: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>
                          <a:effectLst/>
                        </a:rPr>
                        <a:t>Year</a:t>
                      </a:r>
                      <a:r>
                        <a:rPr lang="en-US" sz="900" dirty="0"/>
                        <a:t> from 1990 to 2014; </a:t>
                      </a:r>
                      <a:r>
                        <a:rPr lang="en-US" sz="900" b="1" dirty="0">
                          <a:effectLst/>
                        </a:rPr>
                        <a:t>Month</a:t>
                      </a:r>
                      <a:r>
                        <a:rPr lang="en-US" sz="900" dirty="0"/>
                        <a:t> from 6 to 9; </a:t>
                      </a:r>
                      <a:r>
                        <a:rPr lang="en-US" sz="900" b="1" dirty="0">
                          <a:effectLst/>
                        </a:rPr>
                        <a:t>Day</a:t>
                      </a:r>
                      <a:r>
                        <a:rPr lang="en-US" sz="900" dirty="0"/>
                        <a:t> from </a:t>
                      </a:r>
                      <a:r>
                        <a:rPr lang="en-US" sz="900" dirty="0" smtClean="0"/>
                        <a:t>21 </a:t>
                      </a:r>
                      <a:r>
                        <a:rPr lang="en-US" sz="900" dirty="0"/>
                        <a:t>to </a:t>
                      </a:r>
                      <a:r>
                        <a:rPr lang="en-US" sz="900" dirty="0" smtClean="0"/>
                        <a:t>22</a:t>
                      </a:r>
                      <a:endParaRPr lang="en-US" sz="900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7080">
                <a:tc>
                  <a:txBody>
                    <a:bodyPr/>
                    <a:lstStyle/>
                    <a:p>
                      <a:pPr algn="l"/>
                      <a:r>
                        <a:rPr lang="en-US" sz="900" b="1">
                          <a:solidFill>
                            <a:srgbClr val="000066"/>
                          </a:solidFill>
                          <a:effectLst/>
                          <a:latin typeface="Verdana"/>
                        </a:rPr>
                        <a:t>GEOGRAPHIC COORDINATES: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>
                          <a:effectLst/>
                        </a:rPr>
                        <a:t>Longitude</a:t>
                      </a:r>
                      <a:r>
                        <a:rPr lang="en-US" sz="900" dirty="0"/>
                        <a:t> from -180.0000 to 180.0000; </a:t>
                      </a:r>
                      <a:r>
                        <a:rPr lang="en-US" sz="900" b="1" dirty="0">
                          <a:effectLst/>
                        </a:rPr>
                        <a:t>Latitude</a:t>
                      </a:r>
                      <a:r>
                        <a:rPr lang="en-US" sz="900" dirty="0"/>
                        <a:t> from -40.0000 to -90.0000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7080">
                <a:tc>
                  <a:txBody>
                    <a:bodyPr/>
                    <a:lstStyle/>
                    <a:p>
                      <a:pPr algn="l"/>
                      <a:r>
                        <a:rPr lang="en-US" sz="900" b="1">
                          <a:solidFill>
                            <a:srgbClr val="000066"/>
                          </a:solidFill>
                          <a:effectLst/>
                          <a:latin typeface="Verdana"/>
                        </a:rPr>
                        <a:t>DATASET: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rgbClr val="000066"/>
                          </a:solidFill>
                          <a:effectLst/>
                          <a:latin typeface="Verdana"/>
                        </a:rPr>
                        <a:t>OSD,CTD,XBT,MBT,PFL,DRB,MRB,APB,UOR,SUR,GLD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7080">
                <a:tc>
                  <a:txBody>
                    <a:bodyPr/>
                    <a:lstStyle/>
                    <a:p>
                      <a:pPr algn="l"/>
                      <a:r>
                        <a:rPr lang="en-US" sz="900" b="1">
                          <a:solidFill>
                            <a:srgbClr val="000066"/>
                          </a:solidFill>
                          <a:effectLst/>
                          <a:latin typeface="Verdana"/>
                        </a:rPr>
                        <a:t>MEASURED VARIABLES (must):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solidFill>
                            <a:srgbClr val="000066"/>
                          </a:solidFill>
                          <a:effectLst/>
                          <a:latin typeface="Verdana"/>
                        </a:rPr>
                        <a:t>pH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7080">
                <a:tc>
                  <a:txBody>
                    <a:bodyPr/>
                    <a:lstStyle/>
                    <a:p>
                      <a:pPr algn="l"/>
                      <a:r>
                        <a:rPr lang="en-US" sz="900" b="1">
                          <a:solidFill>
                            <a:srgbClr val="000066"/>
                          </a:solidFill>
                          <a:effectLst/>
                          <a:latin typeface="Verdana"/>
                        </a:rPr>
                        <a:t>MEASURED VARIABLES (extract):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solidFill>
                            <a:srgbClr val="000066"/>
                          </a:solidFill>
                          <a:effectLst/>
                          <a:latin typeface="Verdana"/>
                        </a:rPr>
                        <a:t>pH</a:t>
                      </a:r>
                      <a:endParaRPr lang="en-US" sz="90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5756">
                <a:tc gridSpan="2">
                  <a:txBody>
                    <a:bodyPr/>
                    <a:lstStyle/>
                    <a:p>
                      <a:endParaRPr lang="en-US" sz="900" dirty="0">
                        <a:solidFill>
                          <a:srgbClr val="000066"/>
                        </a:solidFill>
                        <a:effectLst/>
                        <a:latin typeface="Verdan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61" name="Picture 13" descr="Horizontal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4" y="6629400"/>
            <a:ext cx="6667500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orizontal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525"/>
            <a:ext cx="6667500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www.nodc.noaa.gov/OC5/SELECT/OCLdb_result/ocldb1402532063.134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6" y="1937266"/>
            <a:ext cx="5538430" cy="352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435098" y="3908157"/>
            <a:ext cx="1451352" cy="845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86450" y="2362200"/>
            <a:ext cx="3257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 smtClean="0">
                <a:latin typeface="+mn-lt"/>
              </a:rPr>
              <a:t>For 1990 – 2014 there are </a:t>
            </a:r>
            <a:r>
              <a:rPr lang="en-US" sz="2400" b="1" u="sng" dirty="0" smtClean="0">
                <a:latin typeface="+mn-lt"/>
              </a:rPr>
              <a:t>only 2 pH profiles</a:t>
            </a:r>
            <a:r>
              <a:rPr lang="en-US" sz="2400" dirty="0" smtClean="0">
                <a:latin typeface="+mn-lt"/>
              </a:rPr>
              <a:t> found South of 40</a:t>
            </a:r>
            <a:r>
              <a:rPr lang="en-US" sz="2400" baseline="30000" dirty="0" smtClean="0">
                <a:latin typeface="+mn-lt"/>
              </a:rPr>
              <a:t>o</a:t>
            </a:r>
            <a:r>
              <a:rPr lang="en-US" sz="2400" dirty="0" smtClean="0">
                <a:latin typeface="+mn-lt"/>
              </a:rPr>
              <a:t>S in the database for the Austral Winter (June 21- Sep 22).  </a:t>
            </a:r>
          </a:p>
        </p:txBody>
      </p:sp>
    </p:spTree>
    <p:extLst>
      <p:ext uri="{BB962C8B-B14F-4D97-AF65-F5344CB8AC3E}">
        <p14:creationId xmlns:p14="http://schemas.microsoft.com/office/powerpoint/2010/main" val="336208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57" y="6081627"/>
            <a:ext cx="9144002" cy="776373"/>
            <a:chOff x="3357" y="6081627"/>
            <a:chExt cx="9144002" cy="776373"/>
          </a:xfrm>
        </p:grpSpPr>
        <p:sp>
          <p:nvSpPr>
            <p:cNvPr id="7" name="Shape 38"/>
            <p:cNvSpPr/>
            <p:nvPr/>
          </p:nvSpPr>
          <p:spPr>
            <a:xfrm>
              <a:off x="3357" y="6154993"/>
              <a:ext cx="9144002" cy="558801"/>
            </a:xfrm>
            <a:prstGeom prst="rect">
              <a:avLst/>
            </a:prstGeom>
            <a:solidFill>
              <a:srgbClr val="C0EDFE"/>
            </a:solidFill>
            <a:ln w="12700">
              <a:miter lim="400000"/>
            </a:ln>
            <a:effectLst>
              <a:outerShdw blurRad="63500" dist="25399" dir="5400000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/>
            <a:lstStyle/>
            <a:p>
              <a:pPr lvl="0"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8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7315" y="6081627"/>
              <a:ext cx="1964651" cy="776373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7170" name="Picture 2" descr="C:\data\isus\argo\7564Arctic\ODV\T S O2 NO3 Chl POC Sections 200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228600"/>
            <a:ext cx="8665710" cy="585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10400" y="228600"/>
            <a:ext cx="179247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Lucida Grande"/>
                <a:cs typeface="Lucida Grande"/>
                <a:sym typeface="Lucida Grande"/>
              </a:rPr>
              <a:t>UW float 7564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Lucida Grande"/>
              <a:cs typeface="Lucida Grande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404416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5959"/>
      </a:accent1>
      <a:accent2>
        <a:srgbClr val="333399"/>
      </a:accent2>
      <a:accent3>
        <a:srgbClr val="8F8F8F"/>
      </a:accent3>
      <a:accent4>
        <a:srgbClr val="707070"/>
      </a:accent4>
      <a:accent5>
        <a:srgbClr val="B4B4B4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9595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Grande"/>
            <a:ea typeface="Lucida Grande"/>
            <a:cs typeface="Lucida Grande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9595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Grande"/>
            <a:ea typeface="Lucida Grande"/>
            <a:cs typeface="Lucida Grande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5959"/>
      </a:accent1>
      <a:accent2>
        <a:srgbClr val="333399"/>
      </a:accent2>
      <a:accent3>
        <a:srgbClr val="8F8F8F"/>
      </a:accent3>
      <a:accent4>
        <a:srgbClr val="707070"/>
      </a:accent4>
      <a:accent5>
        <a:srgbClr val="B4B4B4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9595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Grande"/>
            <a:ea typeface="Lucida Grande"/>
            <a:cs typeface="Lucida Grande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9595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Grande"/>
            <a:ea typeface="Lucida Grande"/>
            <a:cs typeface="Lucida Grande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3857</TotalTime>
  <Words>488</Words>
  <Application>Microsoft Macintosh PowerPoint</Application>
  <PresentationFormat>On-screen Show (4:3)</PresentationFormat>
  <Paragraphs>77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</vt:lpstr>
      <vt:lpstr>PowerPoint Presentation</vt:lpstr>
      <vt:lpstr>PowerPoint Presentation</vt:lpstr>
      <vt:lpstr>PowerPoint Presentation</vt:lpstr>
      <vt:lpstr>Observations assimilated in BGC State Estimate (Mazloff, Verdy)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Ken Johnson</dc:creator>
  <cp:keywords/>
  <dc:description/>
  <cp:lastModifiedBy>Oscar Schofield</cp:lastModifiedBy>
  <cp:revision>63</cp:revision>
  <dcterms:modified xsi:type="dcterms:W3CDTF">2014-10-06T15:26:40Z</dcterms:modified>
  <cp:category/>
</cp:coreProperties>
</file>