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887" r:id="rId2"/>
    <p:sldId id="860" r:id="rId3"/>
    <p:sldId id="861" r:id="rId4"/>
    <p:sldId id="889" r:id="rId5"/>
    <p:sldId id="862" r:id="rId6"/>
    <p:sldId id="891" r:id="rId7"/>
    <p:sldId id="863" r:id="rId8"/>
    <p:sldId id="864" r:id="rId9"/>
    <p:sldId id="865" r:id="rId10"/>
    <p:sldId id="866" r:id="rId11"/>
    <p:sldId id="867" r:id="rId12"/>
    <p:sldId id="868" r:id="rId13"/>
    <p:sldId id="869" r:id="rId14"/>
    <p:sldId id="872" r:id="rId15"/>
    <p:sldId id="873" r:id="rId16"/>
    <p:sldId id="875" r:id="rId17"/>
    <p:sldId id="874" r:id="rId18"/>
    <p:sldId id="876" r:id="rId19"/>
    <p:sldId id="877" r:id="rId20"/>
    <p:sldId id="896" r:id="rId21"/>
    <p:sldId id="894" r:id="rId22"/>
    <p:sldId id="895" r:id="rId23"/>
    <p:sldId id="902" r:id="rId24"/>
    <p:sldId id="903" r:id="rId25"/>
    <p:sldId id="904" r:id="rId26"/>
    <p:sldId id="906" r:id="rId27"/>
    <p:sldId id="907" r:id="rId28"/>
    <p:sldId id="908" r:id="rId29"/>
    <p:sldId id="909" r:id="rId30"/>
    <p:sldId id="910" r:id="rId31"/>
    <p:sldId id="912" r:id="rId32"/>
    <p:sldId id="913" r:id="rId33"/>
    <p:sldId id="878" r:id="rId34"/>
    <p:sldId id="897" r:id="rId35"/>
    <p:sldId id="851" r:id="rId36"/>
    <p:sldId id="880" r:id="rId37"/>
    <p:sldId id="881" r:id="rId38"/>
    <p:sldId id="882" r:id="rId39"/>
    <p:sldId id="883" r:id="rId40"/>
    <p:sldId id="899" r:id="rId41"/>
    <p:sldId id="898" r:id="rId42"/>
    <p:sldId id="900" r:id="rId43"/>
    <p:sldId id="879" r:id="rId44"/>
    <p:sldId id="901" r:id="rId45"/>
    <p:sldId id="886" r:id="rId46"/>
    <p:sldId id="859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SG" lastIdx="0" clrIdx="0"/>
  <p:cmAuthor id="1" name="Scott Glen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615200"/>
    <a:srgbClr val="0C214F"/>
    <a:srgbClr val="95B9C6"/>
    <a:srgbClr val="C68939"/>
    <a:srgbClr val="FBF063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07" autoAdjust="0"/>
    <p:restoredTop sz="99810" autoAdjust="0"/>
  </p:normalViewPr>
  <p:slideViewPr>
    <p:cSldViewPr snapToGrid="0">
      <p:cViewPr>
        <p:scale>
          <a:sx n="75" d="100"/>
          <a:sy n="75" d="100"/>
        </p:scale>
        <p:origin x="-80" y="-1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commentAuthors" Target="commentAuthors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5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7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</a:t>
            </a:r>
            <a:r>
              <a:rPr lang="en-US" baseline="0" dirty="0" smtClean="0"/>
              <a:t> cut off cold pool in south and bend offshore</a:t>
            </a:r>
          </a:p>
          <a:p>
            <a:r>
              <a:rPr lang="en-US" baseline="0" dirty="0" smtClean="0"/>
              <a:t>Need to experiment with dulling down the colors in the pop density. Maybe orange/tan to white like the box I put in?</a:t>
            </a:r>
          </a:p>
          <a:p>
            <a:r>
              <a:rPr lang="en-US" dirty="0" smtClean="0"/>
              <a:t>Put</a:t>
            </a:r>
            <a:r>
              <a:rPr lang="en-US" baseline="0" dirty="0" smtClean="0"/>
              <a:t> gliders just below the lines in 3 of them, and increase their angles facing up and down randomly. I stuck in cheesy examples</a:t>
            </a:r>
          </a:p>
          <a:p>
            <a:r>
              <a:rPr lang="en-US" baseline="0" smtClean="0"/>
              <a:t>I </a:t>
            </a:r>
            <a:r>
              <a:rPr lang="en-US" baseline="0" dirty="0" smtClean="0"/>
              <a:t>already put the shadow and 80% clear line around the two new maps in the upper right, so we are good there.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88DC4-2867-4ADC-8D25-9985DE63546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5036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“Second goal and what I’ll be focusing on today is to work toward understanding water mass transformation as it erodes Ice sheets” Water mass CDW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Drainage basin for the West Antarctic Ice Sheet, PIG/THW and KOH/DOT have some of the highest estimated basal melt rates out of all Antarctic Glaciers using grounding line estimates from satellite interferometry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1C5624D-32FA-C748-8D2C-AC2F1F12B0B0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1011E61-F3D0-A74A-83B9-6435D3212C08}" type="slidenum">
              <a:rPr lang="sv-SE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sv-S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Depth Averaged Current Map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Small tide map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C4A7867-9135-6A42-A1FE-C57FF7CB9FD4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“We don’t see any evidence of”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5FF314C-7407-ED40-BD32-E6B1F58A1B63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E8C4-0C84-0C46-AB0F-B6EBFE092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8F18-5A63-224E-AD7E-467AEAFD65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89F5-04F0-AC44-9759-F1C3F9FE2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F04EC-5A88-054B-B33C-03AD3E1063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40B0F-B557-F046-96CA-45728E15BB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4ECB9-17C3-294B-B225-B29E73C27F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1809-BEFF-894C-80A0-B6A59719E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AC39-1037-E846-9DB2-FFFA980FA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D1183-992B-DD4D-8E33-0769BBEC21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B9E21-149D-0744-88A3-31B8BADB1A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fld id="{3E5036DC-8C7F-E74A-943A-98D39A208BF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3" descr="banner_ioos_102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IOOS_whit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image" Target="../media/image29.png"/><Relationship Id="rId9" Type="http://schemas.openxmlformats.org/officeDocument/2006/relationships/image" Target="../media/image34.png"/><Relationship Id="rId10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jpe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image" Target="../media/image97.jpeg"/><Relationship Id="rId6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7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png"/><Relationship Id="rId5" Type="http://schemas.openxmlformats.org/officeDocument/2006/relationships/image" Target="../media/image108.gif"/><Relationship Id="rId6" Type="http://schemas.openxmlformats.org/officeDocument/2006/relationships/image" Target="../media/image109.jpeg"/><Relationship Id="rId7" Type="http://schemas.openxmlformats.org/officeDocument/2006/relationships/image" Target="../media/image110.png"/><Relationship Id="rId8" Type="http://schemas.openxmlformats.org/officeDocument/2006/relationships/image" Target="../media/image111.gif"/><Relationship Id="rId9" Type="http://schemas.openxmlformats.org/officeDocument/2006/relationships/image" Target="../media/image112.png"/><Relationship Id="rId10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08.gif"/><Relationship Id="rId5" Type="http://schemas.openxmlformats.org/officeDocument/2006/relationships/image" Target="../media/image118.jpeg"/><Relationship Id="rId6" Type="http://schemas.openxmlformats.org/officeDocument/2006/relationships/image" Target="../media/image119.gif"/><Relationship Id="rId7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5" Type="http://schemas.openxmlformats.org/officeDocument/2006/relationships/image" Target="../media/image108.gif"/><Relationship Id="rId6" Type="http://schemas.openxmlformats.org/officeDocument/2006/relationships/image" Target="../media/image124.png"/><Relationship Id="rId7" Type="http://schemas.openxmlformats.org/officeDocument/2006/relationships/image" Target="../media/image119.gif"/><Relationship Id="rId8" Type="http://schemas.openxmlformats.org/officeDocument/2006/relationships/image" Target="../media/image125.gif"/><Relationship Id="rId9" Type="http://schemas.openxmlformats.org/officeDocument/2006/relationships/image" Target="../media/image1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4" Type="http://schemas.openxmlformats.org/officeDocument/2006/relationships/image" Target="../media/image127.jpeg"/><Relationship Id="rId5" Type="http://schemas.openxmlformats.org/officeDocument/2006/relationships/image" Target="../media/image128.jpeg"/><Relationship Id="rId6" Type="http://schemas.openxmlformats.org/officeDocument/2006/relationships/image" Target="../media/image129.png"/><Relationship Id="rId7" Type="http://schemas.openxmlformats.org/officeDocument/2006/relationships/image" Target="../media/image12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gif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jpg"/><Relationship Id="rId10" Type="http://schemas.openxmlformats.org/officeDocument/2006/relationships/image" Target="../media/image12.gif"/><Relationship Id="rId11" Type="http://schemas.openxmlformats.org/officeDocument/2006/relationships/image" Target="../media/image13.gif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gif"/><Relationship Id="rId16" Type="http://schemas.openxmlformats.org/officeDocument/2006/relationships/image" Target="../media/image18.gif"/><Relationship Id="rId17" Type="http://schemas.openxmlformats.org/officeDocument/2006/relationships/image" Target="../media/image19.gif"/><Relationship Id="rId18" Type="http://schemas.openxmlformats.org/officeDocument/2006/relationships/image" Target="../media/image20.gif"/><Relationship Id="rId19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5" Type="http://schemas.openxmlformats.org/officeDocument/2006/relationships/image" Target="../media/image7.gif"/><Relationship Id="rId6" Type="http://schemas.openxmlformats.org/officeDocument/2006/relationships/image" Target="../media/image8.gif"/><Relationship Id="rId7" Type="http://schemas.openxmlformats.org/officeDocument/2006/relationships/image" Target="../media/image9.gif"/><Relationship Id="rId8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11.gif"/><Relationship Id="rId7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4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Relationship Id="rId3" Type="http://schemas.openxmlformats.org/officeDocument/2006/relationships/image" Target="../media/image1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deo.columbia.edu/~sharons/animAS_bymon.html" TargetMode="External"/><Relationship Id="rId4" Type="http://schemas.openxmlformats.org/officeDocument/2006/relationships/image" Target="../media/image147.png"/><Relationship Id="rId5" Type="http://schemas.openxmlformats.org/officeDocument/2006/relationships/image" Target="../media/image14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jpeg"/><Relationship Id="rId5" Type="http://schemas.openxmlformats.org/officeDocument/2006/relationships/image" Target="../media/image153.jpeg"/><Relationship Id="rId6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jpg"/><Relationship Id="rId3" Type="http://schemas.openxmlformats.org/officeDocument/2006/relationships/image" Target="../media/image1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jpeg"/><Relationship Id="rId6" Type="http://schemas.openxmlformats.org/officeDocument/2006/relationships/image" Target="../media/image174.jpeg"/><Relationship Id="rId7" Type="http://schemas.openxmlformats.org/officeDocument/2006/relationships/image" Target="../media/image175.jpeg"/><Relationship Id="rId8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jpeg"/><Relationship Id="rId5" Type="http://schemas.openxmlformats.org/officeDocument/2006/relationships/image" Target="../media/image18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jpeg"/><Relationship Id="rId5" Type="http://schemas.openxmlformats.org/officeDocument/2006/relationships/image" Target="../media/image18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87.png"/><Relationship Id="rId5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7.png"/><Relationship Id="rId1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9.jpg"/><Relationship Id="rId3" Type="http://schemas.openxmlformats.org/officeDocument/2006/relationships/image" Target="../media/image190.jpeg"/><Relationship Id="rId4" Type="http://schemas.openxmlformats.org/officeDocument/2006/relationships/image" Target="../media/image191.jpeg"/><Relationship Id="rId5" Type="http://schemas.openxmlformats.org/officeDocument/2006/relationships/image" Target="../media/image192.jpeg"/><Relationship Id="rId6" Type="http://schemas.openxmlformats.org/officeDocument/2006/relationships/image" Target="../media/image193.png"/><Relationship Id="rId7" Type="http://schemas.openxmlformats.org/officeDocument/2006/relationships/image" Target="../media/image194.png"/><Relationship Id="rId8" Type="http://schemas.openxmlformats.org/officeDocument/2006/relationships/image" Target="../media/image195.jpg"/><Relationship Id="rId9" Type="http://schemas.openxmlformats.org/officeDocument/2006/relationships/image" Target="../media/image196.png"/><Relationship Id="rId10" Type="http://schemas.openxmlformats.org/officeDocument/2006/relationships/image" Target="../media/image17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9.jpg"/><Relationship Id="rId3" Type="http://schemas.openxmlformats.org/officeDocument/2006/relationships/image" Target="../media/image20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jpg"/><Relationship Id="rId5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4" Type="http://schemas.openxmlformats.org/officeDocument/2006/relationships/image" Target="../media/image208.png"/><Relationship Id="rId5" Type="http://schemas.openxmlformats.org/officeDocument/2006/relationships/image" Target="../media/image162.png"/><Relationship Id="rId6" Type="http://schemas.openxmlformats.org/officeDocument/2006/relationships/image" Target="../media/image125.gif"/><Relationship Id="rId7" Type="http://schemas.openxmlformats.org/officeDocument/2006/relationships/image" Target="../media/image209.jpeg"/><Relationship Id="rId8" Type="http://schemas.openxmlformats.org/officeDocument/2006/relationships/image" Target="../media/image210.png"/><Relationship Id="rId9" Type="http://schemas.openxmlformats.org/officeDocument/2006/relationships/image" Target="../media/image41.png"/><Relationship Id="rId10" Type="http://schemas.openxmlformats.org/officeDocument/2006/relationships/image" Target="../media/image2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13.png"/><Relationship Id="rId5" Type="http://schemas.openxmlformats.org/officeDocument/2006/relationships/image" Target="../media/image162.png"/><Relationship Id="rId6" Type="http://schemas.openxmlformats.org/officeDocument/2006/relationships/image" Target="../media/image1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png"/><Relationship Id="rId8" Type="http://schemas.openxmlformats.org/officeDocument/2006/relationships/image" Target="../media/image6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gif"/><Relationship Id="rId1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jpeg"/><Relationship Id="rId10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e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7" Type="http://schemas.openxmlformats.org/officeDocument/2006/relationships/image" Target="../media/image77.jpe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raon_seai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1" y="0"/>
            <a:ext cx="9372600" cy="6248400"/>
          </a:xfrm>
          <a:prstGeom prst="rect">
            <a:avLst/>
          </a:prstGeom>
        </p:spPr>
      </p:pic>
      <p:pic>
        <p:nvPicPr>
          <p:cNvPr id="4" name="Picture 3" descr="Araon_seai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667" y="-1"/>
            <a:ext cx="9372599" cy="6248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1069" y="0"/>
            <a:ext cx="3623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Korea-U.S. Collaborations in Ocean Observing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6400" y="3962400"/>
            <a:ext cx="25277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Sik</a:t>
            </a:r>
            <a:r>
              <a:rPr lang="en-US" sz="2000" b="1" dirty="0" smtClean="0"/>
              <a:t> Huh,</a:t>
            </a:r>
            <a:r>
              <a:rPr lang="en-US" sz="2000" b="1" i="1" dirty="0" smtClean="0"/>
              <a:t> KIOST</a:t>
            </a:r>
          </a:p>
          <a:p>
            <a:endParaRPr lang="en-US" sz="2000" b="1" dirty="0" smtClean="0"/>
          </a:p>
          <a:p>
            <a:r>
              <a:rPr lang="en-US" sz="2000" b="1" dirty="0"/>
              <a:t>Oscar Schofield,</a:t>
            </a:r>
          </a:p>
          <a:p>
            <a:r>
              <a:rPr lang="en-US" sz="2000" b="1" dirty="0" smtClean="0"/>
              <a:t>Scott Glenn,</a:t>
            </a:r>
          </a:p>
          <a:p>
            <a:r>
              <a:rPr lang="en-US" sz="2000" b="1" dirty="0" smtClean="0"/>
              <a:t>Josh </a:t>
            </a:r>
            <a:r>
              <a:rPr lang="en-US" sz="2000" b="1" dirty="0" err="1" smtClean="0"/>
              <a:t>Kohut</a:t>
            </a:r>
            <a:r>
              <a:rPr lang="en-US" sz="2000" b="1" dirty="0" smtClean="0"/>
              <a:t> &amp;</a:t>
            </a:r>
          </a:p>
          <a:p>
            <a:r>
              <a:rPr lang="en-US" sz="2000" b="1" dirty="0" smtClean="0"/>
              <a:t>Hugh Roarty</a:t>
            </a:r>
          </a:p>
          <a:p>
            <a:r>
              <a:rPr lang="en-US" sz="2000" b="1" i="1" dirty="0" smtClean="0"/>
              <a:t>Rutgers University</a:t>
            </a:r>
            <a:endParaRPr lang="en-US" sz="20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842000" y="3370970"/>
            <a:ext cx="33019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San </a:t>
            </a:r>
            <a:r>
              <a:rPr lang="en-US" sz="2000" b="1" dirty="0" err="1" smtClean="0"/>
              <a:t>Hoon</a:t>
            </a:r>
            <a:r>
              <a:rPr lang="en-US" sz="2000" b="1" dirty="0" smtClean="0"/>
              <a:t> Lee, Ho Kyung Ha, Tae Wan Kim, </a:t>
            </a:r>
            <a:r>
              <a:rPr lang="en-US" sz="2000" b="1" dirty="0" err="1" smtClean="0"/>
              <a:t>Doshik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Hahm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Jisoo</a:t>
            </a:r>
            <a:r>
              <a:rPr lang="en-US" sz="2000" b="1" dirty="0" smtClean="0"/>
              <a:t> Park, </a:t>
            </a:r>
            <a:r>
              <a:rPr lang="en-US" sz="2000" b="1" i="1" dirty="0" smtClean="0"/>
              <a:t>KOPRI</a:t>
            </a:r>
          </a:p>
          <a:p>
            <a:endParaRPr lang="en-US" sz="2000" b="1" dirty="0"/>
          </a:p>
          <a:p>
            <a:r>
              <a:rPr lang="en-US" sz="2000" b="1" dirty="0" smtClean="0"/>
              <a:t>Sang-Ho Lee, </a:t>
            </a:r>
            <a:r>
              <a:rPr lang="en-US" sz="2000" b="1" i="1" dirty="0" smtClean="0"/>
              <a:t>KNU</a:t>
            </a:r>
          </a:p>
          <a:p>
            <a:r>
              <a:rPr lang="en-US" sz="2000" b="1" dirty="0" err="1" smtClean="0"/>
              <a:t>Byoung-Jui</a:t>
            </a:r>
            <a:r>
              <a:rPr lang="en-US" sz="2000" b="1" dirty="0" smtClean="0"/>
              <a:t> Choi, </a:t>
            </a:r>
            <a:r>
              <a:rPr lang="en-US" sz="2000" b="1" i="1" dirty="0" smtClean="0"/>
              <a:t>KNU</a:t>
            </a:r>
          </a:p>
          <a:p>
            <a:r>
              <a:rPr lang="en-US" sz="2000" b="1" dirty="0" err="1"/>
              <a:t>Hak</a:t>
            </a:r>
            <a:r>
              <a:rPr lang="en-US" sz="2000" b="1" dirty="0"/>
              <a:t> </a:t>
            </a:r>
            <a:r>
              <a:rPr lang="en-US" sz="2000" b="1" dirty="0" err="1"/>
              <a:t>Soo</a:t>
            </a:r>
            <a:r>
              <a:rPr lang="en-US" sz="2000" b="1" dirty="0"/>
              <a:t> Lim, </a:t>
            </a:r>
            <a:r>
              <a:rPr lang="en-US" sz="2000" b="1" i="1" dirty="0"/>
              <a:t>KIOST</a:t>
            </a:r>
            <a:endParaRPr lang="en-US" sz="2000" b="1" i="1" dirty="0" smtClean="0"/>
          </a:p>
          <a:p>
            <a:r>
              <a:rPr lang="en-US" sz="2000" b="1" dirty="0" smtClean="0"/>
              <a:t>Jung </a:t>
            </a:r>
            <a:r>
              <a:rPr lang="en-US" sz="2000" b="1" dirty="0" err="1" smtClean="0"/>
              <a:t>Sik</a:t>
            </a:r>
            <a:r>
              <a:rPr lang="en-US" sz="2000" b="1" dirty="0" smtClean="0"/>
              <a:t> Han, </a:t>
            </a:r>
            <a:r>
              <a:rPr lang="en-US" sz="2000" b="1" i="1" dirty="0" smtClean="0"/>
              <a:t>KHOA</a:t>
            </a:r>
          </a:p>
          <a:p>
            <a:r>
              <a:rPr lang="en-US" sz="2000" b="1" dirty="0" err="1" smtClean="0"/>
              <a:t>Kwang</a:t>
            </a:r>
            <a:r>
              <a:rPr lang="en-US" sz="2000" b="1" dirty="0" smtClean="0"/>
              <a:t> Nam Han, </a:t>
            </a:r>
            <a:r>
              <a:rPr lang="en-US" sz="2000" b="1" i="1" dirty="0" smtClean="0"/>
              <a:t>KHOA</a:t>
            </a:r>
          </a:p>
        </p:txBody>
      </p:sp>
    </p:spTree>
    <p:extLst>
      <p:ext uri="{BB962C8B-B14F-4D97-AF65-F5344CB8AC3E}">
        <p14:creationId xmlns:p14="http://schemas.microsoft.com/office/powerpoint/2010/main" val="428012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10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638425"/>
            <a:ext cx="47005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FF0000"/>
                </a:solidFill>
              </a:rPr>
              <a:t>16 Long-Range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8 Medium-Range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41 </a:t>
            </a:r>
            <a:r>
              <a:rPr lang="en-US" sz="1800" b="1" dirty="0" smtClean="0">
                <a:solidFill>
                  <a:prstClr val="white"/>
                </a:solidFill>
              </a:rPr>
              <a:t>Total (Pre-Sandy)</a:t>
            </a: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973138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022850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04031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108575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040313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356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200" b="1" dirty="0" smtClean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Mid-Atlantic Bight Glider </a:t>
            </a:r>
            <a:r>
              <a:rPr lang="en-US" sz="4200" b="1" dirty="0">
                <a:solidFill>
                  <a:srgbClr val="0000FF"/>
                </a:solidFill>
                <a:latin typeface="Times New Roman"/>
                <a:cs typeface="Times New Roman"/>
                <a:sym typeface="Gill Sans" charset="0"/>
              </a:rPr>
              <a:t>Network</a:t>
            </a:r>
          </a:p>
        </p:txBody>
      </p:sp>
      <p:pic>
        <p:nvPicPr>
          <p:cNvPr id="23555" name="Picture 5" descr="marcoos_glider_sst_chl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663" y="2497138"/>
            <a:ext cx="393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763" y="2411413"/>
            <a:ext cx="2219326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2638"/>
            <a:ext cx="1416050" cy="280987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763" y="4125913"/>
            <a:ext cx="1201738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Subsurface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Glider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Data</a:t>
            </a:r>
          </a:p>
        </p:txBody>
      </p:sp>
      <p:pic>
        <p:nvPicPr>
          <p:cNvPr id="235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2332038" y="733425"/>
            <a:ext cx="3883025" cy="155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2" descr="SideBySideGlider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744538"/>
            <a:ext cx="1795463" cy="1511300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t="21931"/>
          <a:stretch>
            <a:fillRect/>
          </a:stretch>
        </p:blipFill>
        <p:spPr bwMode="auto">
          <a:xfrm>
            <a:off x="6438900" y="677863"/>
            <a:ext cx="2519363" cy="16144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4" name="TextBox 1"/>
          <p:cNvSpPr txBox="1">
            <a:spLocks noChangeArrowheads="1"/>
          </p:cNvSpPr>
          <p:nvPr/>
        </p:nvSpPr>
        <p:spPr bwMode="auto">
          <a:xfrm>
            <a:off x="322263" y="74453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RU01</a:t>
            </a:r>
          </a:p>
        </p:txBody>
      </p:sp>
      <p:sp>
        <p:nvSpPr>
          <p:cNvPr id="23565" name="TextBox 19"/>
          <p:cNvSpPr txBox="1">
            <a:spLocks noChangeArrowheads="1"/>
          </p:cNvSpPr>
          <p:nvPr/>
        </p:nvSpPr>
        <p:spPr bwMode="auto">
          <a:xfrm>
            <a:off x="25908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23566" name="TextBox 20"/>
          <p:cNvSpPr txBox="1">
            <a:spLocks noChangeArrowheads="1"/>
          </p:cNvSpPr>
          <p:nvPr/>
        </p:nvSpPr>
        <p:spPr bwMode="auto">
          <a:xfrm>
            <a:off x="6756400" y="7445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RU29</a:t>
            </a:r>
          </a:p>
        </p:txBody>
      </p:sp>
      <p:sp>
        <p:nvSpPr>
          <p:cNvPr id="23567" name="TextBox 2"/>
          <p:cNvSpPr txBox="1">
            <a:spLocks noChangeArrowheads="1"/>
          </p:cNvSpPr>
          <p:nvPr/>
        </p:nvSpPr>
        <p:spPr bwMode="auto">
          <a:xfrm>
            <a:off x="120155" y="5791200"/>
            <a:ext cx="460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prstClr val="black"/>
                </a:solidFill>
              </a:rPr>
              <a:t>Industry Partner: Teledyne Webb Researc</a:t>
            </a:r>
            <a:r>
              <a:rPr lang="en-US" sz="2000" dirty="0">
                <a:solidFill>
                  <a:prstClr val="black"/>
                </a:solidFill>
              </a:rPr>
              <a:t>h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542925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1625" y="1889125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8500" y="1920875"/>
            <a:ext cx="1801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G1-Ruggedized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3750" y="1936750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G2</a:t>
            </a:r>
          </a:p>
        </p:txBody>
      </p:sp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7"/>
          <a:srcRect l="10814" t="5260" r="12453" b="-1753"/>
          <a:stretch>
            <a:fillRect/>
          </a:stretch>
        </p:blipFill>
        <p:spPr bwMode="auto">
          <a:xfrm>
            <a:off x="4921251" y="5361969"/>
            <a:ext cx="1143000" cy="104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ucool_global_map_black_axis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518634"/>
            <a:ext cx="4572000" cy="25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8246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34" y="838200"/>
            <a:ext cx="31623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5079999" y="3505201"/>
            <a:ext cx="3175000" cy="2581275"/>
            <a:chOff x="5334000" y="838200"/>
            <a:chExt cx="3175000" cy="2581275"/>
          </a:xfrm>
        </p:grpSpPr>
        <p:pic>
          <p:nvPicPr>
            <p:cNvPr id="58370" name="Picture 1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838200"/>
              <a:ext cx="3175000" cy="258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2" name="Rectangle 9"/>
            <p:cNvSpPr>
              <a:spLocks noChangeArrowheads="1"/>
            </p:cNvSpPr>
            <p:nvPr/>
          </p:nvSpPr>
          <p:spPr bwMode="auto">
            <a:xfrm>
              <a:off x="6189663" y="2860675"/>
              <a:ext cx="22923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4) HOPS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U. Massachusetts, Dartmouth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918633" y="3518430"/>
            <a:ext cx="3187700" cy="2606675"/>
            <a:chOff x="596900" y="3560763"/>
            <a:chExt cx="3187700" cy="2606675"/>
          </a:xfrm>
        </p:grpSpPr>
        <p:pic>
          <p:nvPicPr>
            <p:cNvPr id="58373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00" y="3560763"/>
              <a:ext cx="3187700" cy="26066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8374" name="Rectangle 11"/>
            <p:cNvSpPr>
              <a:spLocks noChangeArrowheads="1"/>
            </p:cNvSpPr>
            <p:nvPr/>
          </p:nvSpPr>
          <p:spPr bwMode="auto">
            <a:xfrm>
              <a:off x="2247900" y="5588000"/>
              <a:ext cx="1533525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3) ROMS 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Rutgers University</a:t>
              </a:r>
            </a:p>
          </p:txBody>
        </p:sp>
      </p:grpSp>
      <p:sp>
        <p:nvSpPr>
          <p:cNvPr id="58376" name="Rectangle 14"/>
          <p:cNvSpPr>
            <a:spLocks noChangeArrowheads="1"/>
          </p:cNvSpPr>
          <p:nvPr/>
        </p:nvSpPr>
        <p:spPr bwMode="auto">
          <a:xfrm>
            <a:off x="2769252" y="2824692"/>
            <a:ext cx="12778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 dirty="0">
                <a:solidFill>
                  <a:prstClr val="white"/>
                </a:solidFill>
                <a:latin typeface="Times New Roman" charset="0"/>
              </a:rPr>
              <a:t>1) STPS</a:t>
            </a:r>
          </a:p>
          <a:p>
            <a:pPr algn="r"/>
            <a:r>
              <a:rPr lang="en-US" sz="1400" dirty="0">
                <a:solidFill>
                  <a:prstClr val="white"/>
                </a:solidFill>
                <a:latin typeface="Times New Roman" charset="0"/>
              </a:rPr>
              <a:t>U. Connecticut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5088466" y="875242"/>
            <a:ext cx="3175000" cy="2573338"/>
            <a:chOff x="5274733" y="3559175"/>
            <a:chExt cx="3175000" cy="2573338"/>
          </a:xfrm>
        </p:grpSpPr>
        <p:pic>
          <p:nvPicPr>
            <p:cNvPr id="58375" name="Picture 1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733" y="3559175"/>
              <a:ext cx="3175000" cy="2573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7" name="Rectangle 15"/>
            <p:cNvSpPr>
              <a:spLocks noChangeArrowheads="1"/>
            </p:cNvSpPr>
            <p:nvPr/>
          </p:nvSpPr>
          <p:spPr bwMode="auto">
            <a:xfrm>
              <a:off x="5981700" y="5572125"/>
              <a:ext cx="245110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600" b="1" dirty="0">
                  <a:solidFill>
                    <a:prstClr val="white"/>
                  </a:solidFill>
                  <a:latin typeface="Times New Roman" charset="0"/>
                </a:rPr>
                <a:t>2) NYHOPS</a:t>
              </a:r>
            </a:p>
            <a:p>
              <a:pPr algn="r"/>
              <a:r>
                <a:rPr lang="en-US" sz="1400" dirty="0">
                  <a:solidFill>
                    <a:prstClr val="white"/>
                  </a:solidFill>
                  <a:latin typeface="Times New Roman" charset="0"/>
                </a:rPr>
                <a:t>Stevens Institute of Technology</a:t>
              </a:r>
            </a:p>
          </p:txBody>
        </p:sp>
      </p:grp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0" y="1016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  <a:ea typeface="ＭＳ Ｐゴシック" charset="0"/>
                <a:cs typeface="Geneva" pitchFamily="-65" charset="-128"/>
              </a:rPr>
              <a:t>Improved Predictive Modeling and Data Assimilation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81042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9513"/>
            <a:ext cx="8767762" cy="3098800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32150" y="5894388"/>
            <a:ext cx="2036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CODAR Network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106988" y="5894388"/>
            <a:ext cx="18764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Glider Fleet</a:t>
            </a: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5894388"/>
            <a:ext cx="317976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6988" y="4446588"/>
            <a:ext cx="1876425" cy="1416050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7089775" y="5894388"/>
            <a:ext cx="18494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dirty="0">
                <a:solidFill>
                  <a:srgbClr val="0000FF"/>
                </a:solidFill>
                <a:latin typeface="Times New Roman"/>
                <a:cs typeface="Times New Roman"/>
              </a:rPr>
              <a:t>MARACOOS Operations Center</a:t>
            </a:r>
          </a:p>
          <a:p>
            <a:pPr algn="ctr">
              <a:defRPr/>
            </a:pP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Rutgers University - Coastal Ocean Observation Lab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338" y="4446588"/>
            <a:ext cx="1903412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150" y="4446588"/>
            <a:ext cx="1882775" cy="141287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413" y="4446588"/>
            <a:ext cx="1892300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7950" y="4446588"/>
            <a:ext cx="1165225" cy="141922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95703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Korea &amp; United States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solidFill>
                  <a:srgbClr val="000000"/>
                </a:solidFill>
              </a:rPr>
              <a:t>HF Radar Collaboration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 descr="ORCA_group_mee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276600"/>
            <a:ext cx="8077200" cy="29303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Korea_HF_Radar_Networ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00200"/>
            <a:ext cx="1884231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1" name="Picture 10" descr="IMG_292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539502"/>
            <a:ext cx="2209800" cy="2333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ORCA_collaborator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600200"/>
            <a:ext cx="4419600" cy="1116152"/>
          </a:xfrm>
          <a:prstGeom prst="rect">
            <a:avLst/>
          </a:prstGeom>
        </p:spPr>
      </p:pic>
      <p:pic>
        <p:nvPicPr>
          <p:cNvPr id="13" name="Picture 12" descr="COOL_redgray_on_light_lg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743200"/>
            <a:ext cx="868541" cy="381000"/>
          </a:xfrm>
          <a:prstGeom prst="rect">
            <a:avLst/>
          </a:prstGeom>
        </p:spPr>
      </p:pic>
      <p:pic>
        <p:nvPicPr>
          <p:cNvPr id="14" name="Picture 13" descr="MARACOOS_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743200"/>
            <a:ext cx="2133600" cy="368005"/>
          </a:xfrm>
          <a:prstGeom prst="rect">
            <a:avLst/>
          </a:prstGeom>
        </p:spPr>
      </p:pic>
      <p:pic>
        <p:nvPicPr>
          <p:cNvPr id="15" name="Picture 14" descr="IOOS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2743200"/>
            <a:ext cx="1016000" cy="4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4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26 at 9.35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6248400" cy="365034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938" y="3657601"/>
            <a:ext cx="34419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U.S. - Korea</a:t>
            </a:r>
          </a:p>
          <a:p>
            <a:r>
              <a:rPr lang="en-US" sz="2400" b="1" dirty="0" smtClean="0"/>
              <a:t>Collaborations in: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Network Operations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Data Quality Control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Product Development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Science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248400" y="0"/>
            <a:ext cx="2895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U.S. &amp; Korea </a:t>
            </a:r>
          </a:p>
          <a:p>
            <a:r>
              <a:rPr lang="en-US" sz="2400" b="1" dirty="0" smtClean="0"/>
              <a:t>National HF Radar Networks –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World’s largest networks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MAB &amp; Korea similar in scale</a:t>
            </a:r>
          </a:p>
        </p:txBody>
      </p:sp>
      <p:pic>
        <p:nvPicPr>
          <p:cNvPr id="10" name="Picture 9" descr="South_Kore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10" y="2523067"/>
            <a:ext cx="5396390" cy="368195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364052" y="4860340"/>
            <a:ext cx="2480166" cy="1384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u="sng" dirty="0" smtClean="0"/>
              <a:t>South Korea HF </a:t>
            </a:r>
            <a:r>
              <a:rPr lang="en-US" sz="1200" b="1" u="sng" dirty="0"/>
              <a:t>Radar Network</a:t>
            </a:r>
          </a:p>
          <a:p>
            <a:pPr eaLnBrk="1" hangingPunct="1"/>
            <a:r>
              <a:rPr lang="en-US" sz="1200" b="1" dirty="0" smtClean="0"/>
              <a:t>  1 Long</a:t>
            </a:r>
            <a:r>
              <a:rPr lang="en-US" sz="1200" b="1" dirty="0"/>
              <a:t>-Range CODARs</a:t>
            </a:r>
          </a:p>
          <a:p>
            <a:pPr eaLnBrk="1" hangingPunct="1"/>
            <a:r>
              <a:rPr lang="en-US" sz="1200" b="1" dirty="0"/>
              <a:t>  7 Medium-Range CODARs</a:t>
            </a:r>
          </a:p>
          <a:p>
            <a:pPr eaLnBrk="1" hangingPunct="1"/>
            <a:r>
              <a:rPr lang="en-US" sz="1200" b="1" dirty="0" smtClean="0"/>
              <a:t>11 </a:t>
            </a:r>
            <a:r>
              <a:rPr lang="en-US" sz="1200" b="1" dirty="0"/>
              <a:t>Short-Range </a:t>
            </a:r>
            <a:r>
              <a:rPr lang="en-US" sz="1200" b="1" dirty="0" smtClean="0"/>
              <a:t>CODARs</a:t>
            </a:r>
          </a:p>
          <a:p>
            <a:pPr eaLnBrk="1" hangingPunct="1"/>
            <a:r>
              <a:rPr lang="en-US" sz="1200" b="1" dirty="0" smtClean="0"/>
              <a:t> 2  Short</a:t>
            </a:r>
            <a:r>
              <a:rPr lang="en-US" sz="1200" b="1" dirty="0"/>
              <a:t>-Range </a:t>
            </a:r>
            <a:r>
              <a:rPr lang="en-US" sz="1200" b="1" dirty="0" smtClean="0"/>
              <a:t>WERAs</a:t>
            </a:r>
          </a:p>
          <a:p>
            <a:pPr eaLnBrk="1" hangingPunct="1"/>
            <a:r>
              <a:rPr lang="en-US" sz="1200" b="1" dirty="0"/>
              <a:t> </a:t>
            </a:r>
            <a:r>
              <a:rPr lang="en-US" sz="1200" b="1" u="sng" dirty="0" smtClean="0"/>
              <a:t>4 </a:t>
            </a:r>
            <a:r>
              <a:rPr lang="en-US" sz="1200" b="1" dirty="0" smtClean="0"/>
              <a:t>VHF CODARs</a:t>
            </a:r>
            <a:endParaRPr lang="en-US" sz="1200" b="1" dirty="0"/>
          </a:p>
          <a:p>
            <a:pPr eaLnBrk="1" hangingPunct="1"/>
            <a:r>
              <a:rPr lang="en-US" sz="1200" b="1" dirty="0" smtClean="0"/>
              <a:t>25 Total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92835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70512_panoram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25" y="1592632"/>
            <a:ext cx="8374383" cy="46536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Korea &amp; United States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HF Radar Training at Rutgers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1" name="Picture 10" descr="IMG_292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934" y="4214387"/>
            <a:ext cx="1772427" cy="18716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KHOA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0" y="1445385"/>
            <a:ext cx="4489843" cy="8446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PUTA_radial_plot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5" r="7839" b="5852"/>
          <a:stretch/>
        </p:blipFill>
        <p:spPr>
          <a:xfrm>
            <a:off x="134684" y="4618505"/>
            <a:ext cx="2290872" cy="1366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620000" y="17526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0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87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5" y="0"/>
            <a:ext cx="7037530" cy="3429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image4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3429000"/>
            <a:ext cx="4571998" cy="342899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DSCN619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south-korea-flag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581" y="230205"/>
            <a:ext cx="1876193" cy="1274850"/>
          </a:xfrm>
          <a:prstGeom prst="rect">
            <a:avLst/>
          </a:prstGeom>
        </p:spPr>
      </p:pic>
      <p:pic>
        <p:nvPicPr>
          <p:cNvPr id="8" name="Picture 7" descr="americanfla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22" y="1481539"/>
            <a:ext cx="1876193" cy="1876193"/>
          </a:xfrm>
          <a:prstGeom prst="rect">
            <a:avLst/>
          </a:prstGeom>
        </p:spPr>
      </p:pic>
      <p:pic>
        <p:nvPicPr>
          <p:cNvPr id="2" name="Picture 1" descr="KHO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655" y="6118994"/>
            <a:ext cx="2880926" cy="541956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3" name="Picture 2" descr="KIOS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757" y="6019712"/>
            <a:ext cx="1325258" cy="73530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9" name="Picture 8" descr="korea_kunsa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303" y="1886589"/>
            <a:ext cx="1243837" cy="129825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0"/>
            <a:ext cx="7028436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Rutgers visit to Korea HF Radar Centers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36933" y="2963333"/>
            <a:ext cx="983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2013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4693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Korea &amp; United States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KIOST visits Rutgers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2" name="Picture 1" descr="20130916_133238-KIOST-Visit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133600"/>
            <a:ext cx="4724400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20131202_133503-KIOST-Visit2-HakSo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3810000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676400"/>
            <a:ext cx="3541299" cy="23600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KIOS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447800"/>
            <a:ext cx="3048000" cy="1691147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620000" y="17526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0" y="2209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1400" y="41148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667" y="5757333"/>
            <a:ext cx="306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Korea Repeat Visits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5615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2-16 at 10.16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787"/>
            <a:ext cx="8850453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6004529" y="3335866"/>
            <a:ext cx="2492113" cy="49667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Next Steps for Korea-U.S. HFR Collaboration - 2015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 descr="Screen Shot 2014-02-16 at 10.15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7"/>
          <a:stretch/>
        </p:blipFill>
        <p:spPr>
          <a:xfrm>
            <a:off x="-2627" y="4555067"/>
            <a:ext cx="9146627" cy="2302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5071" b="22804"/>
          <a:stretch/>
        </p:blipFill>
        <p:spPr>
          <a:xfrm>
            <a:off x="4268097" y="479111"/>
            <a:ext cx="4875903" cy="9771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53818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</a:t>
            </a:r>
            <a:r>
              <a:rPr lang="en-US" sz="2400" b="1" baseline="30000" dirty="0" smtClean="0"/>
              <a:t>rd</a:t>
            </a:r>
            <a:r>
              <a:rPr lang="en-US" sz="2400" b="1" dirty="0" smtClean="0"/>
              <a:t> GEO Global HF Radar Meeting, Kaohsiung, Taiwan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8675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eaLnBrk="0" hangingPunct="0"/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/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252378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4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984248"/>
          </a:xfrm>
          <a:prstGeom prst="rect">
            <a:avLst/>
          </a:prstGeom>
        </p:spPr>
      </p:pic>
      <p:pic>
        <p:nvPicPr>
          <p:cNvPr id="3" name="Picture 2" descr="Screen Shot 2014-05-30 at 5.16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00" y="3234268"/>
            <a:ext cx="3933900" cy="2954054"/>
          </a:xfrm>
          <a:prstGeom prst="rect">
            <a:avLst/>
          </a:prstGeom>
        </p:spPr>
      </p:pic>
      <p:pic>
        <p:nvPicPr>
          <p:cNvPr id="4" name="Picture 3" descr="Screen Shot 2014-05-30 at 5.16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34267"/>
            <a:ext cx="5197275" cy="2932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3360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Presentations on QA/QC Procedures </a:t>
            </a:r>
          </a:p>
          <a:p>
            <a:pPr algn="ctr"/>
            <a:r>
              <a:rPr lang="en-US" sz="2800" b="1" dirty="0" smtClean="0"/>
              <a:t>from Australian &amp; U.S. National Networks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5196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7740" y="33867"/>
            <a:ext cx="4876800" cy="1143000"/>
          </a:xfrm>
        </p:spPr>
        <p:txBody>
          <a:bodyPr/>
          <a:lstStyle/>
          <a:p>
            <a:r>
              <a:rPr lang="en-US" sz="3600" dirty="0" smtClean="0"/>
              <a:t>Joint Project Agreement 2014</a:t>
            </a:r>
            <a:endParaRPr lang="en-US" sz="3600" dirty="0"/>
          </a:p>
        </p:txBody>
      </p:sp>
      <p:pic>
        <p:nvPicPr>
          <p:cNvPr id="5" name="Picture 4" descr="IMG_287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21498" r="4797" b="25613"/>
          <a:stretch/>
        </p:blipFill>
        <p:spPr>
          <a:xfrm>
            <a:off x="406400" y="1346201"/>
            <a:ext cx="4331122" cy="21103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korea_kuns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97" y="0"/>
            <a:ext cx="1243837" cy="129825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66" y="0"/>
            <a:ext cx="1303867" cy="121345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26019" r="24336" b="20499"/>
          <a:stretch>
            <a:fillRect/>
          </a:stretch>
        </p:blipFill>
        <p:spPr bwMode="auto">
          <a:xfrm>
            <a:off x="5300471" y="1981200"/>
            <a:ext cx="3767329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OL_redgray_on_light_lg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20" y="135466"/>
            <a:ext cx="1737081" cy="76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133" y="3328426"/>
            <a:ext cx="3471334" cy="287524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4047067" y="4047067"/>
            <a:ext cx="2370666" cy="457200"/>
          </a:xfrm>
          <a:prstGeom prst="straightConnector1">
            <a:avLst/>
          </a:prstGeom>
          <a:ln>
            <a:solidFill>
              <a:srgbClr val="00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84799" y="1371600"/>
            <a:ext cx="3490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Proposed Fall 2014 Visit to KNU</a:t>
            </a:r>
          </a:p>
          <a:p>
            <a:pPr algn="ctr"/>
            <a:r>
              <a:rPr lang="en-US" dirty="0" smtClean="0"/>
              <a:t>Scott Glenn &amp; Hugh Roarty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2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78403"/>
              </p:ext>
            </p:extLst>
          </p:nvPr>
        </p:nvGraphicFramePr>
        <p:xfrm>
          <a:off x="623362" y="287392"/>
          <a:ext cx="2050322" cy="5618894"/>
        </p:xfrm>
        <a:graphic>
          <a:graphicData uri="http://schemas.openxmlformats.org/drawingml/2006/table">
            <a:tbl>
              <a:tblPr/>
              <a:tblGrid>
                <a:gridCol w="1025161"/>
                <a:gridCol w="1025161"/>
              </a:tblGrid>
              <a:tr h="2696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Australia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Brazil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China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India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Indonesia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Ireland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Israel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Italy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Japan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Jordan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Mexico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Norway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Portugal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Russia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2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South Korea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Spain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Taiwan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Thailand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USA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72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United Arab Emirates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Vietnam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04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258</a:t>
                      </a:r>
                    </a:p>
                  </a:txBody>
                  <a:tcPr marL="11817" marR="11817" marT="118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033404"/>
              </p:ext>
            </p:extLst>
          </p:nvPr>
        </p:nvGraphicFramePr>
        <p:xfrm>
          <a:off x="3794841" y="704572"/>
          <a:ext cx="3715852" cy="2123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2625"/>
                <a:gridCol w="1693227"/>
              </a:tblGrid>
              <a:tr h="4629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Long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Standard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/>
                </a:tc>
              </a:tr>
              <a:tr h="5475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 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VHF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Global_SeaSon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61" y="2943179"/>
            <a:ext cx="5971945" cy="31166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4309" y="176139"/>
            <a:ext cx="533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Global High Frequency Radar Sites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5071" b="22804"/>
          <a:stretch/>
        </p:blipFill>
        <p:spPr>
          <a:xfrm>
            <a:off x="372533" y="6060250"/>
            <a:ext cx="4487330" cy="89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8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5-30 at 6.51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32" y="1"/>
            <a:ext cx="9414932" cy="69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9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52538"/>
            <a:ext cx="67056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57864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63500" y="1336675"/>
            <a:ext cx="23749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Circle size proportional to mass loss per year</a:t>
            </a:r>
          </a:p>
          <a:p>
            <a:pPr eaLnBrk="1" hangingPunct="1"/>
            <a:endParaRPr lang="en-US" sz="1800">
              <a:solidFill>
                <a:srgbClr val="FF6600"/>
              </a:solidFill>
            </a:endParaRPr>
          </a:p>
          <a:p>
            <a:pPr eaLnBrk="1" hangingPunct="1"/>
            <a:r>
              <a:rPr lang="en-US" sz="1800">
                <a:solidFill>
                  <a:srgbClr val="FF6600"/>
                </a:solidFill>
              </a:rPr>
              <a:t>Colors indicate basal melt rates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Amundsen Sea is major drainage basin for West Antarctic Ice Sheet</a:t>
            </a:r>
          </a:p>
          <a:p>
            <a:pPr eaLnBrk="1" hangingPunct="1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 rot="19701787">
            <a:off x="2687638" y="4152900"/>
            <a:ext cx="2309812" cy="2016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389" name="TextBox 13"/>
          <p:cNvSpPr txBox="1">
            <a:spLocks noChangeArrowheads="1"/>
          </p:cNvSpPr>
          <p:nvPr/>
        </p:nvSpPr>
        <p:spPr bwMode="auto">
          <a:xfrm>
            <a:off x="92075" y="5113338"/>
            <a:ext cx="25495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PIG   16.2 m/year </a:t>
            </a:r>
          </a:p>
          <a:p>
            <a:pPr eaLnBrk="1" hangingPunct="1"/>
            <a:r>
              <a:rPr lang="en-US" sz="1800"/>
              <a:t>Thwaites 17.7 m/year</a:t>
            </a:r>
          </a:p>
          <a:p>
            <a:pPr eaLnBrk="1" hangingPunct="1"/>
            <a:r>
              <a:rPr lang="en-US" sz="1800"/>
              <a:t>Dotson 7.8 m/year</a:t>
            </a:r>
          </a:p>
          <a:p>
            <a:pPr eaLnBrk="1" hangingPunct="1"/>
            <a:r>
              <a:rPr lang="en-US" sz="1800"/>
              <a:t>Getz 4.3 m/year</a:t>
            </a:r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669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on_suns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4712"/>
          <a:stretch/>
        </p:blipFill>
        <p:spPr>
          <a:xfrm>
            <a:off x="-533400" y="-143933"/>
            <a:ext cx="9804400" cy="7188200"/>
          </a:xfrm>
          <a:prstGeom prst="rect">
            <a:avLst/>
          </a:prstGeom>
        </p:spPr>
      </p:pic>
      <p:pic>
        <p:nvPicPr>
          <p:cNvPr id="5" name="Picture 4" descr="Araon_seai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4085167"/>
            <a:ext cx="3930650" cy="2620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346503"/>
            <a:ext cx="480371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Focus on understanding the carbon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biogeochemical cycling in the Amundsen </a:t>
            </a:r>
            <a:r>
              <a:rPr lang="en-US" b="1" dirty="0" err="1" smtClean="0">
                <a:solidFill>
                  <a:srgbClr val="FFFF00"/>
                </a:solidFill>
              </a:rPr>
              <a:t>polyna</a:t>
            </a:r>
            <a:r>
              <a:rPr lang="en-US" b="1" dirty="0" smtClean="0">
                <a:solidFill>
                  <a:srgbClr val="FFFF00"/>
                </a:solidFill>
              </a:rPr>
              <a:t>.  International team anchored by Korea aboard the Aaron. Field season 2013-2014.</a:t>
            </a:r>
          </a:p>
          <a:p>
            <a:pPr algn="ctr"/>
            <a:endParaRPr 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5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thly animation"/>
          <p:cNvPicPr>
            <a:picLocks noChangeAspect="1" noChangeArrowheads="1"/>
          </p:cNvPicPr>
          <p:nvPr/>
        </p:nvPicPr>
        <p:blipFill>
          <a:blip r:embed="rId2"/>
          <a:srcRect t="1469" b="17633"/>
          <a:stretch>
            <a:fillRect/>
          </a:stretch>
        </p:blipFill>
        <p:spPr bwMode="auto">
          <a:xfrm>
            <a:off x="4956373" y="260685"/>
            <a:ext cx="3760987" cy="413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hlinkClick r:id="rId3"/>
          </p:cNvPr>
          <p:cNvSpPr txBox="1"/>
          <p:nvPr/>
        </p:nvSpPr>
        <p:spPr>
          <a:xfrm>
            <a:off x="6388100" y="3975100"/>
            <a:ext cx="229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Candara"/>
              </a:rPr>
              <a:t>December open area</a:t>
            </a:r>
          </a:p>
        </p:txBody>
      </p:sp>
      <p:pic>
        <p:nvPicPr>
          <p:cNvPr id="4" name="Picture 4" descr="AntarcticIceDec2007"/>
          <p:cNvPicPr>
            <a:picLocks noChangeAspect="1" noChangeArrowheads="1"/>
          </p:cNvPicPr>
          <p:nvPr/>
        </p:nvPicPr>
        <p:blipFill>
          <a:blip r:embed="rId4"/>
          <a:srcRect r="16912" b="7445"/>
          <a:stretch>
            <a:fillRect/>
          </a:stretch>
        </p:blipFill>
        <p:spPr bwMode="auto">
          <a:xfrm>
            <a:off x="2220751" y="105184"/>
            <a:ext cx="2331527" cy="241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751515" y="1540284"/>
            <a:ext cx="330200" cy="457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050" y="3079751"/>
            <a:ext cx="4317328" cy="306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ndara"/>
            </a:endParaRPr>
          </a:p>
        </p:txBody>
      </p:sp>
      <p:pic>
        <p:nvPicPr>
          <p:cNvPr id="7" name="Picture 6" descr="Polynya Composite.pc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0" y="2563264"/>
            <a:ext cx="4317328" cy="3412618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866299" y="2526636"/>
            <a:ext cx="13901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  <a:latin typeface="Candara"/>
                <a:cs typeface="Candara"/>
              </a:rPr>
              <a:t>Arrigo</a:t>
            </a:r>
            <a:r>
              <a:rPr lang="en-US" sz="1050" dirty="0">
                <a:solidFill>
                  <a:prstClr val="black"/>
                </a:solidFill>
                <a:latin typeface="Candara"/>
                <a:cs typeface="Candara"/>
              </a:rPr>
              <a:t> &amp; </a:t>
            </a:r>
            <a:r>
              <a:rPr lang="en-US" sz="1050" dirty="0" err="1">
                <a:solidFill>
                  <a:prstClr val="black"/>
                </a:solidFill>
                <a:latin typeface="Candara"/>
                <a:cs typeface="Candara"/>
              </a:rPr>
              <a:t>Dikjen</a:t>
            </a:r>
            <a:r>
              <a:rPr lang="en-US" sz="1050" dirty="0">
                <a:solidFill>
                  <a:prstClr val="black"/>
                </a:solidFill>
                <a:latin typeface="Candara"/>
                <a:cs typeface="Candara"/>
              </a:rPr>
              <a:t> 2003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2279" y="4456184"/>
            <a:ext cx="4591721" cy="1785104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215968"/>
                </a:solidFill>
                <a:latin typeface="Candara"/>
                <a:cs typeface="Candara"/>
              </a:rPr>
              <a:t>Fourth largest Antarctic </a:t>
            </a:r>
            <a:r>
              <a:rPr lang="en-US" b="1" dirty="0" err="1">
                <a:solidFill>
                  <a:srgbClr val="215968"/>
                </a:solidFill>
                <a:latin typeface="Candara"/>
                <a:cs typeface="Candara"/>
              </a:rPr>
              <a:t>polynya</a:t>
            </a:r>
          </a:p>
          <a:p>
            <a:pPr>
              <a:spcAft>
                <a:spcPts val="600"/>
              </a:spcAft>
            </a:pPr>
            <a:r>
              <a:rPr lang="en-US" b="1" dirty="0" err="1">
                <a:solidFill>
                  <a:srgbClr val="215968"/>
                </a:solidFill>
                <a:latin typeface="Candara"/>
                <a:cs typeface="Candara"/>
              </a:rPr>
              <a:t>       Up to 40,000 km</a:t>
            </a:r>
            <a:r>
              <a:rPr lang="en-US" b="1" baseline="30000" dirty="0" err="1">
                <a:solidFill>
                  <a:srgbClr val="215968"/>
                </a:solidFill>
                <a:latin typeface="Candara"/>
                <a:cs typeface="Candara"/>
              </a:rPr>
              <a:t>2</a:t>
            </a:r>
            <a:endParaRPr lang="en-US" b="1" baseline="30000" dirty="0">
              <a:solidFill>
                <a:srgbClr val="215968"/>
              </a:solidFill>
              <a:latin typeface="Candara"/>
              <a:cs typeface="Candara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215968"/>
                </a:solidFill>
                <a:latin typeface="Candara"/>
                <a:cs typeface="Candara"/>
              </a:rPr>
              <a:t>Highest peak and seasonally averaged </a:t>
            </a:r>
            <a:r>
              <a:rPr lang="en-US" b="1" dirty="0" err="1">
                <a:solidFill>
                  <a:srgbClr val="215968"/>
                </a:solidFill>
                <a:latin typeface="Candara"/>
                <a:cs typeface="Candara"/>
              </a:rPr>
              <a:t>Chl</a:t>
            </a:r>
            <a:r>
              <a:rPr lang="en-US" b="1" i="1" dirty="0" err="1">
                <a:solidFill>
                  <a:srgbClr val="215968"/>
                </a:solidFill>
                <a:latin typeface="Candara"/>
                <a:cs typeface="Candara"/>
              </a:rPr>
              <a:t>a</a:t>
            </a:r>
            <a:endParaRPr lang="en-US" b="1" i="1" dirty="0">
              <a:solidFill>
                <a:srgbClr val="215968"/>
              </a:solidFill>
              <a:latin typeface="Candara"/>
              <a:cs typeface="Candara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215968"/>
                </a:solidFill>
                <a:latin typeface="Candara"/>
                <a:cs typeface="Candara"/>
              </a:rPr>
              <a:t>Greatest primary productivity per unit area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215968"/>
                </a:solidFill>
                <a:latin typeface="Candara"/>
                <a:cs typeface="Candara"/>
              </a:rPr>
              <a:t>Greatest </a:t>
            </a:r>
            <a:r>
              <a:rPr lang="en-US" b="1" dirty="0" err="1">
                <a:solidFill>
                  <a:srgbClr val="215968"/>
                </a:solidFill>
                <a:latin typeface="Candara"/>
                <a:cs typeface="Candara"/>
              </a:rPr>
              <a:t>interannual</a:t>
            </a:r>
            <a:r>
              <a:rPr lang="en-US" b="1" dirty="0">
                <a:solidFill>
                  <a:srgbClr val="215968"/>
                </a:solidFill>
                <a:latin typeface="Candara"/>
                <a:cs typeface="Candara"/>
              </a:rPr>
              <a:t> variability   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58750" y="552785"/>
            <a:ext cx="1866900" cy="1736799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Candara"/>
                <a:ea typeface="+mn-ea"/>
                <a:cs typeface="Candara"/>
              </a:rPr>
              <a:t>The Amundsen Sea </a:t>
            </a:r>
            <a:r>
              <a:rPr kumimoji="0" lang="en-US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5A58"/>
                </a:solidFill>
                <a:effectLst/>
                <a:uLnTx/>
                <a:uFillTx/>
                <a:latin typeface="Candara"/>
                <a:ea typeface="+mn-ea"/>
                <a:cs typeface="Candara"/>
              </a:rPr>
              <a:t>Polynya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rgbClr val="005A58"/>
              </a:solidFill>
              <a:effectLst/>
              <a:uLnTx/>
              <a:uFillTx/>
              <a:latin typeface="Candara"/>
              <a:ea typeface="+mn-e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6464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65125"/>
            <a:ext cx="9034462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ruta 4"/>
          <p:cNvSpPr txBox="1">
            <a:spLocks noChangeArrowheads="1"/>
          </p:cNvSpPr>
          <p:nvPr/>
        </p:nvSpPr>
        <p:spPr bwMode="auto">
          <a:xfrm>
            <a:off x="468313" y="180975"/>
            <a:ext cx="8207375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sv-SE" b="1"/>
              <a:t>Processes on the shelf: Atmospheric cooling and sea ice processes, glacial ice interactions</a:t>
            </a:r>
          </a:p>
        </p:txBody>
      </p:sp>
      <p:sp>
        <p:nvSpPr>
          <p:cNvPr id="7" name="textruta 6"/>
          <p:cNvSpPr txBox="1"/>
          <p:nvPr/>
        </p:nvSpPr>
        <p:spPr>
          <a:xfrm>
            <a:off x="1423988" y="5264150"/>
            <a:ext cx="4735512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Water mass modification on the shelf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Severe (=&gt; dense water formation) or moderate</a:t>
            </a:r>
          </a:p>
        </p:txBody>
      </p:sp>
      <p:cxnSp>
        <p:nvCxnSpPr>
          <p:cNvPr id="9" name="Rak pil 8"/>
          <p:cNvCxnSpPr>
            <a:stCxn id="7" idx="0"/>
          </p:cNvCxnSpPr>
          <p:nvPr/>
        </p:nvCxnSpPr>
        <p:spPr>
          <a:xfrm flipV="1">
            <a:off x="3792538" y="3644900"/>
            <a:ext cx="203200" cy="16192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ruta 9"/>
          <p:cNvSpPr txBox="1"/>
          <p:nvPr/>
        </p:nvSpPr>
        <p:spPr>
          <a:xfrm>
            <a:off x="6516688" y="5540375"/>
            <a:ext cx="1951037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Melting glacier 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(and refreezing)</a:t>
            </a:r>
          </a:p>
        </p:txBody>
      </p:sp>
      <p:cxnSp>
        <p:nvCxnSpPr>
          <p:cNvPr id="11" name="Rak pil 10"/>
          <p:cNvCxnSpPr>
            <a:stCxn id="10" idx="0"/>
          </p:cNvCxnSpPr>
          <p:nvPr/>
        </p:nvCxnSpPr>
        <p:spPr>
          <a:xfrm flipV="1">
            <a:off x="7491413" y="3922713"/>
            <a:ext cx="536575" cy="1617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ruta 12"/>
          <p:cNvSpPr txBox="1"/>
          <p:nvPr/>
        </p:nvSpPr>
        <p:spPr>
          <a:xfrm>
            <a:off x="-3175" y="1211263"/>
            <a:ext cx="2919413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Flow of warm water onto shelf</a:t>
            </a:r>
          </a:p>
        </p:txBody>
      </p:sp>
      <p:cxnSp>
        <p:nvCxnSpPr>
          <p:cNvPr id="14" name="Rak pil 13"/>
          <p:cNvCxnSpPr/>
          <p:nvPr/>
        </p:nvCxnSpPr>
        <p:spPr>
          <a:xfrm>
            <a:off x="1423988" y="1579563"/>
            <a:ext cx="339725" cy="1778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ruta 15"/>
          <p:cNvSpPr txBox="1"/>
          <p:nvPr/>
        </p:nvSpPr>
        <p:spPr>
          <a:xfrm>
            <a:off x="5219700" y="717550"/>
            <a:ext cx="3455988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/>
              <a:t>Flow of cooler &amp; fresher water away from shelf</a:t>
            </a:r>
          </a:p>
        </p:txBody>
      </p:sp>
      <p:cxnSp>
        <p:nvCxnSpPr>
          <p:cNvPr id="17" name="Rak pil 16"/>
          <p:cNvCxnSpPr/>
          <p:nvPr/>
        </p:nvCxnSpPr>
        <p:spPr>
          <a:xfrm flipH="1">
            <a:off x="6011863" y="1363663"/>
            <a:ext cx="276225" cy="127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Rak pil 19"/>
          <p:cNvCxnSpPr/>
          <p:nvPr/>
        </p:nvCxnSpPr>
        <p:spPr>
          <a:xfrm flipH="1">
            <a:off x="5795963" y="1363663"/>
            <a:ext cx="863600" cy="33670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468" name="TextBox 1"/>
          <p:cNvSpPr txBox="1">
            <a:spLocks noChangeArrowheads="1"/>
          </p:cNvSpPr>
          <p:nvPr/>
        </p:nvSpPr>
        <p:spPr bwMode="auto">
          <a:xfrm>
            <a:off x="68263" y="6432550"/>
            <a:ext cx="4881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>
                <a:latin typeface="Helbe" charset="0"/>
                <a:cs typeface="Helbe" charset="0"/>
              </a:rPr>
              <a:t>Schematic Courtesy of Anna Wahlin</a:t>
            </a:r>
          </a:p>
        </p:txBody>
      </p:sp>
    </p:spTree>
    <p:extLst>
      <p:ext uri="{BB962C8B-B14F-4D97-AF65-F5344CB8AC3E}">
        <p14:creationId xmlns:p14="http://schemas.microsoft.com/office/powerpoint/2010/main" val="318508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Amundsen_se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1888" b="73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 rot="19067200">
            <a:off x="3081338" y="1219200"/>
            <a:ext cx="457200" cy="125253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4859338" y="4335463"/>
            <a:ext cx="49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DIS</a:t>
            </a: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4052888" y="4149725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GIS</a:t>
            </a:r>
          </a:p>
        </p:txBody>
      </p:sp>
      <p:sp>
        <p:nvSpPr>
          <p:cNvPr id="8" name="Down Arrow 7"/>
          <p:cNvSpPr/>
          <p:nvPr/>
        </p:nvSpPr>
        <p:spPr>
          <a:xfrm>
            <a:off x="6816725" y="1185863"/>
            <a:ext cx="457200" cy="108267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 rot="21033377">
            <a:off x="4579938" y="981075"/>
            <a:ext cx="457200" cy="125412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5949950" y="781050"/>
            <a:ext cx="17351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Eastern Channel</a:t>
            </a:r>
          </a:p>
        </p:txBody>
      </p: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1822450" y="86360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Western Channel</a:t>
            </a:r>
          </a:p>
        </p:txBody>
      </p:sp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3824288" y="579438"/>
            <a:ext cx="208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Central Chanel</a:t>
            </a:r>
          </a:p>
        </p:txBody>
      </p:sp>
    </p:spTree>
    <p:extLst>
      <p:ext uri="{BB962C8B-B14F-4D97-AF65-F5344CB8AC3E}">
        <p14:creationId xmlns:p14="http://schemas.microsoft.com/office/powerpoint/2010/main" val="341884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3"/>
          <p:cNvGrpSpPr>
            <a:grpSpLocks/>
          </p:cNvGrpSpPr>
          <p:nvPr/>
        </p:nvGrpSpPr>
        <p:grpSpPr bwMode="auto">
          <a:xfrm>
            <a:off x="0" y="141288"/>
            <a:ext cx="4543425" cy="5291137"/>
            <a:chOff x="0" y="273766"/>
            <a:chExt cx="5621989" cy="6038981"/>
          </a:xfrm>
        </p:grpSpPr>
        <p:pic>
          <p:nvPicPr>
            <p:cNvPr id="34822" name="Picture 4" descr="ru25D_track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8" t="4060" r="18219" b="6378"/>
            <a:stretch>
              <a:fillRect/>
            </a:stretch>
          </p:blipFill>
          <p:spPr bwMode="auto">
            <a:xfrm>
              <a:off x="0" y="273766"/>
              <a:ext cx="5621989" cy="6038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3" name="TextBox 5"/>
            <p:cNvSpPr txBox="1">
              <a:spLocks noChangeArrowheads="1"/>
            </p:cNvSpPr>
            <p:nvPr/>
          </p:nvSpPr>
          <p:spPr bwMode="auto">
            <a:xfrm>
              <a:off x="2182655" y="4471123"/>
              <a:ext cx="11640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Helvetica" charset="0"/>
                  <a:cs typeface="Helvetica" charset="0"/>
                </a:rPr>
                <a:t>DIS</a:t>
              </a:r>
            </a:p>
          </p:txBody>
        </p:sp>
      </p:grpSp>
      <p:sp>
        <p:nvSpPr>
          <p:cNvPr id="34818" name="TextBox 7"/>
          <p:cNvSpPr txBox="1">
            <a:spLocks noChangeArrowheads="1"/>
          </p:cNvSpPr>
          <p:nvPr/>
        </p:nvSpPr>
        <p:spPr bwMode="auto">
          <a:xfrm>
            <a:off x="5046663" y="346075"/>
            <a:ext cx="38719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Helvetica" charset="0"/>
                <a:cs typeface="Helvetica" charset="0"/>
              </a:rPr>
              <a:t>RU25 – Deep glider Rated to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1000 Meters depth</a:t>
            </a:r>
          </a:p>
          <a:p>
            <a:pPr eaLnBrk="1" hangingPunct="1"/>
            <a:endParaRPr lang="en-US" sz="1800"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800">
                <a:latin typeface="Helvetica" charset="0"/>
                <a:cs typeface="Helvetica" charset="0"/>
              </a:rPr>
              <a:t>Seabird CTD –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Temperature, Conductivity, Depth</a:t>
            </a:r>
          </a:p>
          <a:p>
            <a:pPr eaLnBrk="1" hangingPunct="1"/>
            <a:endParaRPr lang="en-US" sz="1800"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800">
                <a:latin typeface="Helvetica" charset="0"/>
                <a:cs typeface="Helvetica" charset="0"/>
              </a:rPr>
              <a:t>Aandera Oxygen 3835 Optode –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Oxygen concentration </a:t>
            </a:r>
            <a:r>
              <a:rPr lang="en-US" sz="1800">
                <a:latin typeface="Helvetica" charset="0"/>
                <a:cs typeface="Helvetica" charset="0"/>
              </a:rPr>
              <a:t>and saturation: 0-500 uM Range, &lt; 8 uM accuracy.</a:t>
            </a:r>
          </a:p>
          <a:p>
            <a:pPr eaLnBrk="1" hangingPunct="1"/>
            <a:endParaRPr lang="en-US" sz="1800">
              <a:latin typeface="Helvetica" charset="0"/>
              <a:cs typeface="Helvetica" charset="0"/>
            </a:endParaRPr>
          </a:p>
          <a:p>
            <a:pPr eaLnBrk="1" hangingPunct="1"/>
            <a:r>
              <a:rPr lang="en-US" sz="1800">
                <a:latin typeface="Helvetica" charset="0"/>
                <a:cs typeface="Helvetica" charset="0"/>
              </a:rPr>
              <a:t>Wetlabs Ecopuck –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Chlorophyll Fluoresence</a:t>
            </a:r>
            <a:r>
              <a:rPr lang="en-US" sz="1800">
                <a:latin typeface="Helvetica" charset="0"/>
                <a:cs typeface="Helvetica" charset="0"/>
              </a:rPr>
              <a:t>, Colored Dissolved Organic Material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(CDOM</a:t>
            </a:r>
            <a:r>
              <a:rPr lang="en-US" sz="1800">
                <a:latin typeface="Helvetica" charset="0"/>
                <a:cs typeface="Helvetica" charset="0"/>
              </a:rPr>
              <a:t>), and </a:t>
            </a:r>
            <a:r>
              <a:rPr lang="en-US" sz="1800">
                <a:solidFill>
                  <a:srgbClr val="FF0000"/>
                </a:solidFill>
                <a:latin typeface="Helvetica" charset="0"/>
                <a:cs typeface="Helvetica" charset="0"/>
              </a:rPr>
              <a:t>Optical Backscatter</a:t>
            </a:r>
            <a:r>
              <a:rPr lang="en-US" sz="1800">
                <a:latin typeface="Helvetica" charset="0"/>
                <a:cs typeface="Helvetica" charset="0"/>
              </a:rPr>
              <a:t>.</a:t>
            </a:r>
          </a:p>
        </p:txBody>
      </p:sp>
      <p:pic>
        <p:nvPicPr>
          <p:cNvPr id="34819" name="Picture 4" descr="PumpedCT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3375"/>
            <a:ext cx="192246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21" descr="senso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5413375"/>
            <a:ext cx="5175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863" y="5394325"/>
            <a:ext cx="2157412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08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hangingPunct="0"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defTabSz="914400" eaLnBrk="0" hangingPunct="0"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10918" y="1819268"/>
            <a:ext cx="43386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MARACOOS: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A Sustained Real-time Observation &amp; Forecast System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Scott Glenn                     + Many</a:t>
            </a: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761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RU25D_Temperature_Cro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" t="7574" r="15785"/>
          <a:stretch>
            <a:fillRect/>
          </a:stretch>
        </p:blipFill>
        <p:spPr bwMode="auto">
          <a:xfrm>
            <a:off x="1150938" y="0"/>
            <a:ext cx="6891337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RU25D_temp_cro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b="53378"/>
          <a:stretch>
            <a:fillRect/>
          </a:stretch>
        </p:blipFill>
        <p:spPr bwMode="auto">
          <a:xfrm>
            <a:off x="979488" y="4681538"/>
            <a:ext cx="84486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4691063" y="3233738"/>
            <a:ext cx="2065337" cy="1873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132138" y="1912938"/>
            <a:ext cx="931862" cy="13208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71863" y="947738"/>
            <a:ext cx="2200275" cy="2032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842000" y="947738"/>
            <a:ext cx="1947863" cy="128746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5" name="TextBox 28"/>
          <p:cNvSpPr txBox="1">
            <a:spLocks noChangeArrowheads="1"/>
          </p:cNvSpPr>
          <p:nvPr/>
        </p:nvSpPr>
        <p:spPr bwMode="auto">
          <a:xfrm>
            <a:off x="5672138" y="3395663"/>
            <a:ext cx="474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7896" name="Rectangle 29"/>
          <p:cNvSpPr>
            <a:spLocks noChangeArrowheads="1"/>
          </p:cNvSpPr>
          <p:nvPr/>
        </p:nvSpPr>
        <p:spPr bwMode="auto">
          <a:xfrm>
            <a:off x="3119438" y="2584450"/>
            <a:ext cx="327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37897" name="Rectangle 30"/>
          <p:cNvSpPr>
            <a:spLocks noChangeArrowheads="1"/>
          </p:cNvSpPr>
          <p:nvPr/>
        </p:nvSpPr>
        <p:spPr bwMode="auto">
          <a:xfrm>
            <a:off x="4484688" y="433388"/>
            <a:ext cx="4111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37898" name="Rectangle 31"/>
          <p:cNvSpPr>
            <a:spLocks noChangeArrowheads="1"/>
          </p:cNvSpPr>
          <p:nvPr/>
        </p:nvSpPr>
        <p:spPr bwMode="auto">
          <a:xfrm>
            <a:off x="6737350" y="1076325"/>
            <a:ext cx="485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IIII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779713" y="5051425"/>
            <a:ext cx="0" cy="1735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514975" y="5067300"/>
            <a:ext cx="0" cy="1733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227513" y="5051425"/>
            <a:ext cx="0" cy="1735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902" name="TextBox 35"/>
          <p:cNvSpPr txBox="1">
            <a:spLocks noChangeArrowheads="1"/>
          </p:cNvSpPr>
          <p:nvPr/>
        </p:nvSpPr>
        <p:spPr bwMode="auto">
          <a:xfrm>
            <a:off x="1987550" y="6229350"/>
            <a:ext cx="473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7903" name="Rectangle 36"/>
          <p:cNvSpPr>
            <a:spLocks noChangeArrowheads="1"/>
          </p:cNvSpPr>
          <p:nvPr/>
        </p:nvSpPr>
        <p:spPr bwMode="auto">
          <a:xfrm>
            <a:off x="3271838" y="6213475"/>
            <a:ext cx="3270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37904" name="Rectangle 39"/>
          <p:cNvSpPr>
            <a:spLocks noChangeArrowheads="1"/>
          </p:cNvSpPr>
          <p:nvPr/>
        </p:nvSpPr>
        <p:spPr bwMode="auto">
          <a:xfrm>
            <a:off x="5099050" y="6299200"/>
            <a:ext cx="4111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37905" name="Rectangle 40"/>
          <p:cNvSpPr>
            <a:spLocks noChangeArrowheads="1"/>
          </p:cNvSpPr>
          <p:nvPr/>
        </p:nvSpPr>
        <p:spPr bwMode="auto">
          <a:xfrm>
            <a:off x="6027738" y="6151563"/>
            <a:ext cx="4857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IIII</a:t>
            </a:r>
          </a:p>
        </p:txBody>
      </p:sp>
    </p:spTree>
    <p:extLst>
      <p:ext uri="{BB962C8B-B14F-4D97-AF65-F5344CB8AC3E}">
        <p14:creationId xmlns:p14="http://schemas.microsoft.com/office/powerpoint/2010/main" val="403489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RU25D_oxygen_concentration_cro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7240" r="15572"/>
          <a:stretch>
            <a:fillRect/>
          </a:stretch>
        </p:blipFill>
        <p:spPr bwMode="auto">
          <a:xfrm>
            <a:off x="1281113" y="26988"/>
            <a:ext cx="6854825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RU25D_oxy_cro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 t="3806" b="53714"/>
          <a:stretch>
            <a:fillRect/>
          </a:stretch>
        </p:blipFill>
        <p:spPr bwMode="auto">
          <a:xfrm>
            <a:off x="979488" y="4881563"/>
            <a:ext cx="847566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691063" y="3233738"/>
            <a:ext cx="2065337" cy="18732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3132138" y="1912938"/>
            <a:ext cx="931862" cy="13208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471863" y="947738"/>
            <a:ext cx="2200275" cy="2032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842000" y="947738"/>
            <a:ext cx="1947863" cy="1287462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67" name="TextBox 1"/>
          <p:cNvSpPr txBox="1">
            <a:spLocks noChangeArrowheads="1"/>
          </p:cNvSpPr>
          <p:nvPr/>
        </p:nvSpPr>
        <p:spPr bwMode="auto">
          <a:xfrm>
            <a:off x="5672138" y="3395663"/>
            <a:ext cx="474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3119438" y="2584450"/>
            <a:ext cx="327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4484688" y="433388"/>
            <a:ext cx="4111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6737350" y="1076325"/>
            <a:ext cx="4857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IIII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779713" y="5065713"/>
            <a:ext cx="0" cy="1735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543550" y="5110163"/>
            <a:ext cx="0" cy="1733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227513" y="5065713"/>
            <a:ext cx="0" cy="17351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974" name="TextBox 15"/>
          <p:cNvSpPr txBox="1">
            <a:spLocks noChangeArrowheads="1"/>
          </p:cNvSpPr>
          <p:nvPr/>
        </p:nvSpPr>
        <p:spPr bwMode="auto">
          <a:xfrm>
            <a:off x="1987550" y="6229350"/>
            <a:ext cx="473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0975" name="Rectangle 16"/>
          <p:cNvSpPr>
            <a:spLocks noChangeArrowheads="1"/>
          </p:cNvSpPr>
          <p:nvPr/>
        </p:nvSpPr>
        <p:spPr bwMode="auto">
          <a:xfrm>
            <a:off x="3271838" y="6213475"/>
            <a:ext cx="3270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</a:rPr>
              <a:t>II</a:t>
            </a:r>
          </a:p>
        </p:txBody>
      </p:sp>
      <p:sp>
        <p:nvSpPr>
          <p:cNvPr id="40976" name="Rectangle 17"/>
          <p:cNvSpPr>
            <a:spLocks noChangeArrowheads="1"/>
          </p:cNvSpPr>
          <p:nvPr/>
        </p:nvSpPr>
        <p:spPr bwMode="auto">
          <a:xfrm>
            <a:off x="5099050" y="6299200"/>
            <a:ext cx="4111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40977" name="Rectangle 18"/>
          <p:cNvSpPr>
            <a:spLocks noChangeArrowheads="1"/>
          </p:cNvSpPr>
          <p:nvPr/>
        </p:nvSpPr>
        <p:spPr bwMode="auto">
          <a:xfrm>
            <a:off x="6027738" y="6151563"/>
            <a:ext cx="4857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IIII</a:t>
            </a:r>
          </a:p>
        </p:txBody>
      </p:sp>
    </p:spTree>
    <p:extLst>
      <p:ext uri="{BB962C8B-B14F-4D97-AF65-F5344CB8AC3E}">
        <p14:creationId xmlns:p14="http://schemas.microsoft.com/office/powerpoint/2010/main" val="405077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_201101271513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866" y="-101600"/>
            <a:ext cx="11130578" cy="739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4671" y="609601"/>
            <a:ext cx="5317067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4 Glider Deployments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ASPIRE: 2 shallow water missions (0-200 m)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16 days &amp; 380 km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Aaron: 1 shallow and 1 deep (0-1500 m)</a:t>
            </a:r>
          </a:p>
          <a:p>
            <a:r>
              <a:rPr lang="en-US" sz="2000" dirty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16 days and 420 km</a:t>
            </a:r>
          </a:p>
        </p:txBody>
      </p:sp>
      <p:pic>
        <p:nvPicPr>
          <p:cNvPr id="4" name="Picture 3" descr="Glider_araon110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3564" r="22005" b="22187"/>
          <a:stretch/>
        </p:blipFill>
        <p:spPr>
          <a:xfrm>
            <a:off x="-186267" y="220134"/>
            <a:ext cx="3810000" cy="2268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" y="6079066"/>
            <a:ext cx="8625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Planning ongoing in Korea this week for 2014-2015 Antarctic Field Season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2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-8467"/>
            <a:ext cx="9155799" cy="624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3581400"/>
            <a:ext cx="47244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Oscar Schofield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Kohut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endParaRPr lang="en-US" sz="2400" i="1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Dr. </a:t>
            </a:r>
            <a:r>
              <a:rPr lang="en-US" sz="2400" dirty="0" err="1" smtClean="0">
                <a:solidFill>
                  <a:schemeClr val="bg1"/>
                </a:solidFill>
              </a:rPr>
              <a:t>Sik</a:t>
            </a:r>
            <a:r>
              <a:rPr lang="en-US" sz="2400" dirty="0" smtClean="0">
                <a:solidFill>
                  <a:schemeClr val="bg1"/>
                </a:solidFill>
              </a:rPr>
              <a:t> Huh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KIOST-NOAA Lab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1" y="152400"/>
            <a:ext cx="7772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Challenger Glider Mission:</a:t>
            </a:r>
            <a:endParaRPr lang="en-US" sz="3600" b="1" i="1" dirty="0" smtClean="0"/>
          </a:p>
          <a:p>
            <a:pPr algn="ctr"/>
            <a:endParaRPr lang="en-US" sz="1200" b="1" i="1" dirty="0" smtClean="0"/>
          </a:p>
          <a:p>
            <a:pPr algn="ctr"/>
            <a:r>
              <a:rPr lang="en-US" sz="3200" b="1" dirty="0" smtClean="0"/>
              <a:t>Enhancing Korea’s Global Autonomous Underwater Glider Fleet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80202" y="5791200"/>
            <a:ext cx="2463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NOAA-MOF JPA 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4343400"/>
            <a:ext cx="707390" cy="707390"/>
          </a:xfrm>
          <a:prstGeom prst="rect">
            <a:avLst/>
          </a:prstGeom>
        </p:spPr>
      </p:pic>
      <p:pic>
        <p:nvPicPr>
          <p:cNvPr id="13" name="Picture 12" descr="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5105400"/>
            <a:ext cx="1202267" cy="66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5 at 6.2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2566"/>
            <a:ext cx="9144000" cy="3866419"/>
          </a:xfrm>
          <a:prstGeom prst="rect">
            <a:avLst/>
          </a:prstGeom>
        </p:spPr>
      </p:pic>
      <p:pic>
        <p:nvPicPr>
          <p:cNvPr id="5" name="Picture 4" descr="logo - KNRV5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4" y="1452034"/>
            <a:ext cx="2044700" cy="1041400"/>
          </a:xfrm>
          <a:prstGeom prst="rect">
            <a:avLst/>
          </a:prstGeom>
        </p:spPr>
      </p:pic>
      <p:pic>
        <p:nvPicPr>
          <p:cNvPr id="6" name="Picture 5" descr="visual_img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5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5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A Global Challenge </a:t>
            </a:r>
            <a:r>
              <a:rPr lang="en-US" sz="2800" b="1" dirty="0"/>
              <a:t>–</a:t>
            </a:r>
            <a:r>
              <a:rPr lang="en-US" sz="2800" b="1" dirty="0" smtClean="0"/>
              <a:t> The Challenger Glider Mission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1" y="3129642"/>
            <a:ext cx="2222500" cy="1529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2176" y="3083060"/>
            <a:ext cx="28264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HMS Challenger Voyage</a:t>
            </a:r>
          </a:p>
          <a:p>
            <a:r>
              <a:rPr lang="en-US" dirty="0" smtClean="0"/>
              <a:t>First Scientific </a:t>
            </a:r>
          </a:p>
          <a:p>
            <a:r>
              <a:rPr lang="en-US" dirty="0" smtClean="0"/>
              <a:t>Circumnavigation</a:t>
            </a:r>
          </a:p>
          <a:p>
            <a:r>
              <a:rPr lang="en-US" dirty="0" smtClean="0"/>
              <a:t>1872-1876</a:t>
            </a:r>
          </a:p>
          <a:p>
            <a:endParaRPr lang="en-US" dirty="0" smtClean="0"/>
          </a:p>
          <a:p>
            <a:r>
              <a:rPr lang="en-US" dirty="0" smtClean="0"/>
              <a:t>128,000 km = </a:t>
            </a:r>
          </a:p>
          <a:p>
            <a:endParaRPr lang="en-US" dirty="0" smtClean="0"/>
          </a:p>
          <a:p>
            <a:r>
              <a:rPr lang="en-US" dirty="0" smtClean="0"/>
              <a:t>= 16 gliders 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x</a:t>
            </a:r>
            <a:r>
              <a:rPr lang="en-US" dirty="0" smtClean="0"/>
              <a:t> 8,000 km/glider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56" y="913674"/>
            <a:ext cx="4027797" cy="2081028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154214" y="857749"/>
            <a:ext cx="3746500" cy="5078841"/>
            <a:chOff x="4256314" y="913190"/>
            <a:chExt cx="3356429" cy="50788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6627" y="913190"/>
              <a:ext cx="1689407" cy="22525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56314" y="3160486"/>
              <a:ext cx="3356429" cy="283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Dr. </a:t>
              </a:r>
              <a:r>
                <a:rPr lang="en-US" b="1" dirty="0" err="1" smtClean="0"/>
                <a:t>Spinrad’s</a:t>
              </a:r>
              <a:endParaRPr lang="en-US" b="1" dirty="0" smtClean="0"/>
            </a:p>
            <a:p>
              <a:pPr algn="ctr"/>
              <a:r>
                <a:rPr lang="en-US" b="1" dirty="0" smtClean="0"/>
                <a:t>Global Challenge:</a:t>
              </a:r>
            </a:p>
            <a:p>
              <a:endParaRPr lang="en-US" sz="800" b="1" dirty="0" smtClean="0"/>
            </a:p>
            <a:p>
              <a:pPr algn="ctr"/>
              <a:r>
                <a:rPr lang="en-US" i="1" dirty="0" smtClean="0"/>
                <a:t>Build a Global Glider Fleet </a:t>
              </a:r>
            </a:p>
            <a:p>
              <a:pPr algn="ctr"/>
              <a:r>
                <a:rPr lang="en-US" i="1" dirty="0" smtClean="0"/>
                <a:t>and Coordinate the First </a:t>
              </a:r>
            </a:p>
            <a:p>
              <a:pPr algn="ctr"/>
              <a:r>
                <a:rPr lang="en-US" i="1" dirty="0" smtClean="0"/>
                <a:t>Robotic Circumnavigation.</a:t>
              </a:r>
            </a:p>
            <a:p>
              <a:pPr algn="ctr"/>
              <a:endParaRPr lang="en-US" sz="800" i="1" dirty="0" smtClean="0"/>
            </a:p>
            <a:p>
              <a:pPr algn="ctr"/>
              <a:r>
                <a:rPr lang="en-US" i="1" dirty="0" smtClean="0"/>
                <a:t>Revisit the Historic Track of the </a:t>
              </a:r>
            </a:p>
            <a:p>
              <a:pPr algn="ctr"/>
              <a:r>
                <a:rPr lang="en-US" i="1" dirty="0" smtClean="0"/>
                <a:t>HMS Challenger –</a:t>
              </a:r>
            </a:p>
            <a:p>
              <a:pPr algn="ctr"/>
              <a:r>
                <a:rPr lang="en-US" b="1" i="1" dirty="0" smtClean="0"/>
                <a:t>And inspire a global network </a:t>
              </a:r>
            </a:p>
            <a:p>
              <a:pPr algn="ctr"/>
              <a:r>
                <a:rPr lang="en-US" b="1" i="1" dirty="0" smtClean="0"/>
                <a:t>of students along the way.</a:t>
              </a:r>
            </a:p>
          </p:txBody>
        </p:sp>
      </p:grpSp>
      <p:pic>
        <p:nvPicPr>
          <p:cNvPr id="14" name="Picture 13" descr="CoverGliderIma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8181" y="4826000"/>
            <a:ext cx="2215819" cy="13801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18266" y="1056115"/>
            <a:ext cx="20150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Dr. Rick </a:t>
            </a:r>
            <a:r>
              <a:rPr lang="en-US" b="1" dirty="0" err="1" smtClean="0"/>
              <a:t>Spinrad</a:t>
            </a:r>
            <a:endParaRPr lang="en-US" b="1" dirty="0" smtClean="0"/>
          </a:p>
          <a:p>
            <a:pPr algn="ctr"/>
            <a:r>
              <a:rPr lang="en-US" b="1" dirty="0" smtClean="0"/>
              <a:t>AA of NOAA Office of</a:t>
            </a:r>
          </a:p>
          <a:p>
            <a:pPr algn="ctr"/>
            <a:r>
              <a:rPr lang="en-US" b="1" dirty="0" smtClean="0"/>
              <a:t>Oceanic &amp; Atmospheric Research</a:t>
            </a:r>
          </a:p>
        </p:txBody>
      </p:sp>
    </p:spTree>
    <p:extLst>
      <p:ext uri="{BB962C8B-B14F-4D97-AF65-F5344CB8AC3E}">
        <p14:creationId xmlns:p14="http://schemas.microsoft.com/office/powerpoint/2010/main" val="257456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85232"/>
            <a:ext cx="9147901" cy="5024968"/>
            <a:chOff x="758099" y="2074333"/>
            <a:chExt cx="7818752" cy="40936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99" y="2142067"/>
              <a:ext cx="3924183" cy="399626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132" y="2074333"/>
              <a:ext cx="3911719" cy="40936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0"/>
            <a:ext cx="7315200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Challenger Glider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8477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68405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pic>
        <p:nvPicPr>
          <p:cNvPr id="15" name="Picture 14" descr="coolroo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9799"/>
            <a:ext cx="3219152" cy="2142067"/>
          </a:xfrm>
          <a:prstGeom prst="rect">
            <a:avLst/>
          </a:prstGeom>
        </p:spPr>
      </p:pic>
      <p:pic>
        <p:nvPicPr>
          <p:cNvPr id="16" name="Picture 15" descr="nilse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724400"/>
            <a:ext cx="3219152" cy="2142067"/>
          </a:xfrm>
          <a:prstGeom prst="rect">
            <a:avLst/>
          </a:prstGeom>
        </p:spPr>
      </p:pic>
      <p:pic>
        <p:nvPicPr>
          <p:cNvPr id="17" name="Picture 16" descr="shantel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724400"/>
            <a:ext cx="3207537" cy="2134338"/>
          </a:xfrm>
          <a:prstGeom prst="rect">
            <a:avLst/>
          </a:prstGeom>
        </p:spPr>
      </p:pic>
      <p:pic>
        <p:nvPicPr>
          <p:cNvPr id="18" name="Picture 17" descr="Screen shot 2011-10-11 at 11.40.46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724400"/>
            <a:ext cx="838200" cy="81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yphoonarray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5" y="3720396"/>
            <a:ext cx="3680879" cy="2426403"/>
          </a:xfrm>
          <a:prstGeom prst="rect">
            <a:avLst/>
          </a:prstGeom>
        </p:spPr>
      </p:pic>
      <p:pic>
        <p:nvPicPr>
          <p:cNvPr id="5" name="Picture 4" descr="Screen Shot 2014-02-26 at 12.16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72"/>
            <a:ext cx="4318000" cy="3092128"/>
          </a:xfrm>
          <a:prstGeom prst="rect">
            <a:avLst/>
          </a:prstGeom>
        </p:spPr>
      </p:pic>
      <p:pic>
        <p:nvPicPr>
          <p:cNvPr id="6" name="Picture 5" descr="lou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667" y="1591734"/>
            <a:ext cx="2793999" cy="1936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87333" y="16933"/>
            <a:ext cx="4656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Louis </a:t>
            </a:r>
            <a:r>
              <a:rPr lang="en-US" sz="2000" b="1" dirty="0" err="1" smtClean="0"/>
              <a:t>Uccellini</a:t>
            </a:r>
            <a:r>
              <a:rPr lang="en-US" sz="2000" b="1" dirty="0" smtClean="0"/>
              <a:t>, Director</a:t>
            </a:r>
          </a:p>
          <a:p>
            <a:pPr algn="ctr"/>
            <a:r>
              <a:rPr lang="en-US" sz="2000" b="1" dirty="0" smtClean="0"/>
              <a:t>National Weather Service</a:t>
            </a:r>
          </a:p>
          <a:p>
            <a:pPr algn="ctr"/>
            <a:endParaRPr lang="en-US" sz="800" b="1" dirty="0"/>
          </a:p>
          <a:p>
            <a:pPr algn="ctr"/>
            <a:r>
              <a:rPr lang="en-US" sz="2000" dirty="0" smtClean="0"/>
              <a:t>Crowd-sourced comparisons between </a:t>
            </a:r>
          </a:p>
          <a:p>
            <a:pPr algn="ctr"/>
            <a:r>
              <a:rPr lang="en-US" sz="2000" dirty="0" smtClean="0"/>
              <a:t>U.S. &amp; European Models &amp; Gliders</a:t>
            </a:r>
            <a:endParaRPr lang="en-US" sz="2000" dirty="0"/>
          </a:p>
        </p:txBody>
      </p:sp>
      <p:pic>
        <p:nvPicPr>
          <p:cNvPr id="8" name="Picture 7" descr="typhoonarray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703136"/>
            <a:ext cx="3979333" cy="2385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52401"/>
            <a:ext cx="4357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2013 International Typhoon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3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" y="35328"/>
            <a:ext cx="4583960" cy="893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28851"/>
            <a:ext cx="48140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Azores; Azores to Canaries; Canaries to Caribbean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22142" y="261257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798" y="3530595"/>
            <a:ext cx="4578994" cy="2635267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1" y="3571118"/>
            <a:ext cx="3914322" cy="260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NAsilb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r="10171"/>
          <a:stretch/>
        </p:blipFill>
        <p:spPr>
          <a:xfrm>
            <a:off x="4905096" y="344052"/>
            <a:ext cx="4238904" cy="3008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60533" y="1693333"/>
            <a:ext cx="1693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Glider </a:t>
            </a:r>
            <a:r>
              <a:rPr lang="en-US" dirty="0" err="1" smtClean="0">
                <a:solidFill>
                  <a:srgbClr val="FFFFFF"/>
                </a:solidFill>
              </a:rPr>
              <a:t>Silbo</a:t>
            </a:r>
            <a:r>
              <a:rPr lang="en-US" dirty="0" smtClean="0">
                <a:solidFill>
                  <a:srgbClr val="FFFFFF"/>
                </a:solidFill>
              </a:rPr>
              <a:t> &gt;10,000 km flown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0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Silbo_subplo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t="2006" r="50694" b="3086"/>
          <a:stretch/>
        </p:blipFill>
        <p:spPr bwMode="auto">
          <a:xfrm>
            <a:off x="474133" y="948267"/>
            <a:ext cx="3064933" cy="520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marine.rutgers.edu/~nstrands/MTS-Figures/Silbo/Silbo_sal_8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-13716000"/>
            <a:ext cx="7324725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538" y="894886"/>
            <a:ext cx="3375827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2659" y="3604223"/>
            <a:ext cx="3368675" cy="264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6908801" y="1371609"/>
            <a:ext cx="101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b="1" i="1" dirty="0" smtClean="0"/>
              <a:t>RTOFS</a:t>
            </a:r>
            <a:endParaRPr lang="en-US" dirty="0"/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6570134" y="4131747"/>
            <a:ext cx="177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i="1" dirty="0" smtClean="0"/>
              <a:t> </a:t>
            </a:r>
            <a:r>
              <a:rPr lang="en-US" b="1" i="1" dirty="0" smtClean="0"/>
              <a:t>MERCATOR</a:t>
            </a:r>
            <a:r>
              <a:rPr lang="en-US" i="1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RTOFS and MERCATOR </a:t>
            </a:r>
          </a:p>
          <a:p>
            <a:pPr algn="ctr"/>
            <a:r>
              <a:rPr lang="en-US" sz="2800" b="1" dirty="0" smtClean="0"/>
              <a:t>Temperature and Current Maps at 200 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9734" y="2692395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200 m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2934" y="4080929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r>
              <a:rPr lang="en-US" sz="2400" dirty="0" smtClean="0"/>
              <a:t>00 m</a:t>
            </a:r>
            <a:endParaRPr lang="en-US" sz="2400" dirty="0"/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539067" y="1168410"/>
            <a:ext cx="149013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r>
              <a:rPr lang="en-US" i="1" dirty="0" smtClean="0"/>
              <a:t>200m </a:t>
            </a:r>
            <a:r>
              <a:rPr lang="en-US" i="1" dirty="0"/>
              <a:t>temperature </a:t>
            </a:r>
            <a:r>
              <a:rPr lang="en-US" i="1" dirty="0" smtClean="0"/>
              <a:t>and currents </a:t>
            </a:r>
            <a:r>
              <a:rPr lang="en-US" i="1" dirty="0"/>
              <a:t>on April 18th, 2013. The glider position is marked by the red dot.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23732" y="4572000"/>
            <a:ext cx="14678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Student</a:t>
            </a:r>
          </a:p>
          <a:p>
            <a:r>
              <a:rPr lang="en-US" dirty="0" smtClean="0"/>
              <a:t>Research</a:t>
            </a:r>
          </a:p>
          <a:p>
            <a:r>
              <a:rPr lang="en-US" dirty="0" smtClean="0"/>
              <a:t>Published</a:t>
            </a:r>
          </a:p>
          <a:p>
            <a:r>
              <a:rPr lang="en-US" dirty="0" smtClean="0"/>
              <a:t>Oceans </a:t>
            </a:r>
            <a:r>
              <a:rPr lang="fr-FR" dirty="0" smtClean="0"/>
              <a:t>’</a:t>
            </a:r>
            <a:r>
              <a:rPr lang="en-US" dirty="0" smtClean="0"/>
              <a:t>13</a:t>
            </a:r>
          </a:p>
          <a:p>
            <a:r>
              <a:rPr lang="en-US" dirty="0" smtClean="0"/>
              <a:t>Proceedings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5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rea_1000km.jpg"/>
          <p:cNvPicPr>
            <a:picLocks noChangeAspect="1"/>
          </p:cNvPicPr>
          <p:nvPr/>
        </p:nvPicPr>
        <p:blipFill>
          <a:blip r:embed="rId2"/>
          <a:srcRect b="4012"/>
          <a:stretch>
            <a:fillRect/>
          </a:stretch>
        </p:blipFill>
        <p:spPr>
          <a:xfrm>
            <a:off x="0" y="524577"/>
            <a:ext cx="9144000" cy="5680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5213" y="3592285"/>
            <a:ext cx="144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99"/>
                </a:solidFill>
              </a:rPr>
              <a:t>1000 km Alongshore Length Scale</a:t>
            </a:r>
            <a:endParaRPr lang="en-US" dirty="0">
              <a:solidFill>
                <a:srgbClr val="00FF99"/>
              </a:solidFill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000" dirty="0" smtClean="0"/>
              <a:t>Regional Seas surrounding South Korea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9790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U29_Legs1&amp;2&amp;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237"/>
            <a:ext cx="9144000" cy="5732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Glider RU29: Launched at Cape Town 11 Jan 2013, flown &gt;10,000 km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P1100090-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8603" y="3887903"/>
            <a:ext cx="1317263" cy="9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G_0868-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875" y="3128133"/>
            <a:ext cx="1496178" cy="112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ner-home3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0" y="3364959"/>
            <a:ext cx="1243888" cy="158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080" y="2239308"/>
            <a:ext cx="1269841" cy="7000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229" y="643179"/>
            <a:ext cx="1536233" cy="846955"/>
          </a:xfrm>
          <a:prstGeom prst="rect">
            <a:avLst/>
          </a:prstGeom>
        </p:spPr>
      </p:pic>
      <p:pic>
        <p:nvPicPr>
          <p:cNvPr id="13" name="Picture 12" descr="Unknow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845" y="959121"/>
            <a:ext cx="923061" cy="863380"/>
          </a:xfrm>
          <a:prstGeom prst="rect">
            <a:avLst/>
          </a:prstGeom>
        </p:spPr>
      </p:pic>
      <p:pic>
        <p:nvPicPr>
          <p:cNvPr id="14" name="Picture 13" descr="Screen Shot 2014-02-16 at 4.35.41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652" y="5408051"/>
            <a:ext cx="1349921" cy="791179"/>
          </a:xfrm>
          <a:prstGeom prst="rect">
            <a:avLst/>
          </a:prstGeom>
        </p:spPr>
      </p:pic>
      <p:pic>
        <p:nvPicPr>
          <p:cNvPr id="15" name="Picture 14" descr="ONR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9870"/>
            <a:ext cx="1234403" cy="5545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6066"/>
            <a:ext cx="719667" cy="719667"/>
          </a:xfrm>
          <a:prstGeom prst="rect">
            <a:avLst/>
          </a:prstGeom>
          <a:noFill/>
          <a:ln>
            <a:noFill/>
          </a:ln>
          <a:effectLst>
            <a:outerShdw blurRad="127000" dist="76199" dir="5400000" algn="ctr" rotWithShape="0">
              <a:srgbClr val="0E1417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SCN1278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666"/>
            <a:ext cx="203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4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801649"/>
              </p:ext>
            </p:extLst>
          </p:nvPr>
        </p:nvGraphicFramePr>
        <p:xfrm>
          <a:off x="192847" y="2058228"/>
          <a:ext cx="8764885" cy="4101659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2977"/>
                <a:gridCol w="1752977"/>
                <a:gridCol w="1752977"/>
                <a:gridCol w="1752977"/>
                <a:gridCol w="1752977"/>
              </a:tblGrid>
              <a:tr h="684974">
                <a:tc>
                  <a:txBody>
                    <a:bodyPr/>
                    <a:lstStyle/>
                    <a:p>
                      <a:r>
                        <a:rPr lang="en-US" dirty="0" smtClean="0"/>
                        <a:t>GLIDER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KILOMETERS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SILBO LEG 1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6/23/2011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12/03/2011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3,941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SILBO</a:t>
                      </a:r>
                      <a:r>
                        <a:rPr lang="en-US" baseline="0" dirty="0" smtClean="0"/>
                        <a:t> LEG 2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3/7/2012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5/22/2012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1,706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SILBO LEG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7/24/2012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5/19/2013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4,390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RU</a:t>
                      </a:r>
                      <a:r>
                        <a:rPr lang="en-US" baseline="0" dirty="0" smtClean="0"/>
                        <a:t> 29 LEG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1/11/2013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10/26/2013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5,667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RU29 LEG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11/10/2013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7/17/2014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4877</a:t>
                      </a:r>
                      <a:endParaRPr lang="en-US" dirty="0"/>
                    </a:p>
                  </a:txBody>
                  <a:tcPr/>
                </a:tc>
              </a:tr>
              <a:tr h="555321">
                <a:tc>
                  <a:txBody>
                    <a:bodyPr/>
                    <a:lstStyle/>
                    <a:p>
                      <a:r>
                        <a:rPr lang="en-US" dirty="0" smtClean="0"/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28,551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ru29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1" y="135468"/>
            <a:ext cx="2353731" cy="1765298"/>
          </a:xfrm>
          <a:prstGeom prst="rect">
            <a:avLst/>
          </a:prstGeom>
        </p:spPr>
      </p:pic>
      <p:pic>
        <p:nvPicPr>
          <p:cNvPr id="6" name="Picture 5" descr="silboin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46" y="169333"/>
            <a:ext cx="2348089" cy="1761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69333"/>
            <a:ext cx="29633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Challenger Mission Totals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3705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dianOceanChallen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945117"/>
            <a:ext cx="8178799" cy="5246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2934" y="1117600"/>
            <a:ext cx="1761066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Potential Indian Ocean Glider Tracks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4-05-30 at 5.56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83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556" y="5029200"/>
            <a:ext cx="2215444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1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[Untitled]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78753" y="-504718"/>
            <a:ext cx="3888096" cy="9550399"/>
          </a:xfrm>
          <a:prstGeom prst="rect">
            <a:avLst/>
          </a:prstGeom>
        </p:spPr>
      </p:pic>
      <p:pic>
        <p:nvPicPr>
          <p:cNvPr id="5" name="Picture 4" descr="logo - KNRV5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34" y="1452034"/>
            <a:ext cx="2044700" cy="1041400"/>
          </a:xfrm>
          <a:prstGeom prst="rect">
            <a:avLst/>
          </a:prstGeom>
        </p:spPr>
      </p:pic>
      <p:pic>
        <p:nvPicPr>
          <p:cNvPr id="6" name="Picture 5" descr="visual_img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586204"/>
          </a:xfrm>
          <a:prstGeom prst="rect">
            <a:avLst/>
          </a:prstGeom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607732" y="1676398"/>
            <a:ext cx="6536268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KNRV5000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 descr="Screen Shot 2014-02-25 at 6.28.52 AM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7145" y="2346105"/>
            <a:ext cx="3136855" cy="153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0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thpacifickoreancoll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61" y="0"/>
            <a:ext cx="5326539" cy="3250791"/>
          </a:xfrm>
          <a:prstGeom prst="rect">
            <a:avLst/>
          </a:prstGeom>
        </p:spPr>
      </p:pic>
      <p:pic>
        <p:nvPicPr>
          <p:cNvPr id="5" name="Picture 4" descr="Korean_collab_pacif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934"/>
            <a:ext cx="5596973" cy="3415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82534"/>
            <a:ext cx="9143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</a:t>
            </a:r>
            <a:r>
              <a:rPr lang="en-US" sz="1600" dirty="0"/>
              <a:t>P</a:t>
            </a:r>
            <a:r>
              <a:rPr lang="en-US" sz="1600" dirty="0" smtClean="0"/>
              <a:t>ropose 3 gliders be deployed from the KNRV5000:</a:t>
            </a:r>
          </a:p>
          <a:p>
            <a:r>
              <a:rPr lang="en-US" sz="1600" dirty="0" smtClean="0"/>
              <a:t> *one in the west pacific as they enter international waters heading north to Adak Alaska and on to the arctic</a:t>
            </a:r>
          </a:p>
          <a:p>
            <a:r>
              <a:rPr lang="en-US" sz="1600" dirty="0" smtClean="0"/>
              <a:t> *one in the east pacific at the manganese nodule heading west to </a:t>
            </a:r>
            <a:r>
              <a:rPr lang="en-US" sz="1600" dirty="0" err="1" smtClean="0"/>
              <a:t>hawaii</a:t>
            </a:r>
            <a:r>
              <a:rPr lang="en-US" sz="1600" dirty="0" smtClean="0"/>
              <a:t> and on to </a:t>
            </a:r>
            <a:r>
              <a:rPr lang="en-US" sz="1600" dirty="0" err="1" smtClean="0"/>
              <a:t>micronesia</a:t>
            </a:r>
            <a:endParaRPr lang="en-US" sz="1600" dirty="0" smtClean="0"/>
          </a:p>
          <a:p>
            <a:r>
              <a:rPr lang="en-US" sz="1600" dirty="0" smtClean="0"/>
              <a:t> *one in the east pacific at the manganese nodule heading to Lima Peru and on to Antarctica</a:t>
            </a:r>
          </a:p>
          <a:p>
            <a:r>
              <a:rPr lang="en-US" sz="1600" dirty="0" smtClean="0"/>
              <a:t>-Propose one glider be shipped to Micronesia to then fly from </a:t>
            </a:r>
            <a:r>
              <a:rPr lang="en-US" sz="1600" dirty="0" err="1" smtClean="0"/>
              <a:t>Chuuk</a:t>
            </a:r>
            <a:r>
              <a:rPr lang="en-US" sz="1600" dirty="0" smtClean="0"/>
              <a:t>, Micronesia to Seattle by way of Adak Alaska</a:t>
            </a:r>
          </a:p>
          <a:p>
            <a:r>
              <a:rPr lang="en-US" sz="1600" dirty="0" smtClean="0"/>
              <a:t>-Propose one glider be shipped to Seattle to be deployed and flown to Lima, Peru via Baja Mexico</a:t>
            </a:r>
            <a:endParaRPr lang="en-US" sz="1600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8396" y="3301999"/>
            <a:ext cx="1467558" cy="110066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OA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138" y="33866"/>
            <a:ext cx="707390" cy="707390"/>
          </a:xfrm>
          <a:prstGeom prst="rect">
            <a:avLst/>
          </a:prstGeom>
        </p:spPr>
      </p:pic>
      <p:pic>
        <p:nvPicPr>
          <p:cNvPr id="10" name="Picture 9" descr="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0"/>
            <a:ext cx="1202267" cy="667064"/>
          </a:xfrm>
          <a:prstGeom prst="rect">
            <a:avLst/>
          </a:prstGeom>
        </p:spPr>
      </p:pic>
      <p:pic>
        <p:nvPicPr>
          <p:cNvPr id="11" name="Picture 10" descr="IMG_26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335" y="3307642"/>
            <a:ext cx="1676400" cy="1117600"/>
          </a:xfrm>
          <a:prstGeom prst="rect">
            <a:avLst/>
          </a:prstGeom>
        </p:spPr>
      </p:pic>
      <p:pic>
        <p:nvPicPr>
          <p:cNvPr id="2" name="Picture 1" descr="Screen Shot 2014-05-30 at 6.11.42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2" y="948268"/>
            <a:ext cx="1765673" cy="1278814"/>
          </a:xfrm>
          <a:prstGeom prst="rect">
            <a:avLst/>
          </a:prstGeom>
        </p:spPr>
      </p:pic>
      <p:pic>
        <p:nvPicPr>
          <p:cNvPr id="12" name="Picture 11" descr="Screen shot 2012-02-19 at 1.33.13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3734" y="175312"/>
            <a:ext cx="1448641" cy="448234"/>
          </a:xfrm>
          <a:prstGeom prst="rect">
            <a:avLst/>
          </a:prstGeom>
        </p:spPr>
      </p:pic>
      <p:pic>
        <p:nvPicPr>
          <p:cNvPr id="7" name="Picture 6" descr="img_main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068" y="1964267"/>
            <a:ext cx="1362402" cy="795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60267" y="0"/>
            <a:ext cx="108373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Student  Glider Path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lanning in the Pacific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9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aon_suns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" r="4712"/>
          <a:stretch/>
        </p:blipFill>
        <p:spPr>
          <a:xfrm>
            <a:off x="-660400" y="-330200"/>
            <a:ext cx="9804400" cy="718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858" y="3340099"/>
            <a:ext cx="8331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Future Plans:</a:t>
            </a:r>
          </a:p>
          <a:p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Planning is underway for the 2014-2015 Antarctic field season with at least 2 gliders to be deployed.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HF Radar planned visit 2014 &amp; proposal submitted for 2015 start.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Global Glider capability meetings scheduled for 2014.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0773" y="1990375"/>
            <a:ext cx="4814715" cy="3611036"/>
          </a:xfrm>
          <a:prstGeom prst="rect">
            <a:avLst/>
          </a:prstGeom>
        </p:spPr>
      </p:pic>
      <p:pic>
        <p:nvPicPr>
          <p:cNvPr id="3" name="Picture 2" descr="Screen Shot 2014-02-25 at 6.28.52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6667" y="1439331"/>
            <a:ext cx="4487333" cy="21910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6666" y="3643013"/>
            <a:ext cx="4487333" cy="25545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OA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95" y="690454"/>
            <a:ext cx="609606" cy="609606"/>
          </a:xfrm>
          <a:prstGeom prst="rect">
            <a:avLst/>
          </a:prstGeom>
        </p:spPr>
      </p:pic>
      <p:pic>
        <p:nvPicPr>
          <p:cNvPr id="7" name="Picture 6" descr="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62" y="0"/>
            <a:ext cx="1016005" cy="563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1" y="16933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Summary: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We look forward to our 2014 Korea visits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/>
              <a:t>Thank you for your interest and support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0852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/>
                </a:solidFill>
                <a:latin typeface="Calibri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MID-ATLANTIC  REGIONAL  DRIVERS</a:t>
            </a: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559857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1963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40189976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lobalShippingImpactsHalpernetal_"/>
          <p:cNvPicPr>
            <a:picLocks noChangeAspect="1" noChangeArrowheads="1"/>
          </p:cNvPicPr>
          <p:nvPr/>
        </p:nvPicPr>
        <p:blipFill>
          <a:blip r:embed="rId2"/>
          <a:srcRect t="18129" b="18129"/>
          <a:stretch>
            <a:fillRect/>
          </a:stretch>
        </p:blipFill>
        <p:spPr bwMode="auto">
          <a:xfrm>
            <a:off x="4813007" y="886283"/>
            <a:ext cx="4196738" cy="206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605" y="3555795"/>
            <a:ext cx="3815108" cy="22608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 descr="Population_densit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702431"/>
            <a:ext cx="4454072" cy="2227036"/>
          </a:xfrm>
          <a:prstGeom prst="rect">
            <a:avLst/>
          </a:prstGeom>
        </p:spPr>
      </p:pic>
      <p:pic>
        <p:nvPicPr>
          <p:cNvPr id="10" name="Picture 9" descr="Screen shot 2012-05-15 at 6.21.3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99" y="3566582"/>
            <a:ext cx="4331751" cy="2175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0334" y="101600"/>
            <a:ext cx="3340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Global Drivers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51467" y="2988733"/>
            <a:ext cx="299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Coastal Population Centers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74262" y="3039533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International Commerce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53066" y="5731934"/>
            <a:ext cx="212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Seasonality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06534" y="5850467"/>
            <a:ext cx="201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Tropical Cyclones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92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MARACOOS REGIONAL THEMES</a:t>
            </a: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247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7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906461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931333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3367" y="38359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564843" y="34565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2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166" y="4773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93633" y="561970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13514568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60528"/>
            <a:ext cx="8264525" cy="6134098"/>
            <a:chOff x="533400" y="457200"/>
            <a:chExt cx="8264525" cy="6134098"/>
          </a:xfrm>
        </p:grpSpPr>
        <p:sp>
          <p:nvSpPr>
            <p:cNvPr id="5" name="Rectangle 4"/>
            <p:cNvSpPr/>
            <p:nvPr/>
          </p:nvSpPr>
          <p:spPr>
            <a:xfrm>
              <a:off x="533400" y="457200"/>
              <a:ext cx="8153400" cy="60198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Picture 2" descr="C:\Documents and Settings\RUCool\Desktop\MARCOOS Years 5-9 Sept 2010\Figures\mab_triangles_grad_bkg1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600200" y="2076450"/>
              <a:ext cx="6019799" cy="451484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30925" y="269875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To seek, discover &amp; apply </a:t>
              </a:r>
              <a:b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</a:b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new knowledge &amp; understanding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of our coastal ocean</a:t>
              </a:r>
            </a:p>
          </p:txBody>
        </p:sp>
        <p:pic>
          <p:nvPicPr>
            <p:cNvPr id="17" name="Picture 16" descr="map_codar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7000" y="533400"/>
              <a:ext cx="1850725" cy="1965959"/>
            </a:xfrm>
            <a:prstGeom prst="rect">
              <a:avLst/>
            </a:prstGeom>
            <a:ln w="25400" cap="flat" cmpd="sng" algn="ctr">
              <a:solidFill>
                <a:schemeClr val="tx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15" descr="map_satellite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5334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scene3d>
              <a:camera prst="orthographicFront"/>
              <a:lightRig rig="threePt" dir="t"/>
            </a:scene3d>
            <a:sp3d/>
          </p:spPr>
        </p:pic>
        <p:sp>
          <p:nvSpPr>
            <p:cNvPr id="13" name="TextBox 12"/>
            <p:cNvSpPr txBox="1"/>
            <p:nvPr/>
          </p:nvSpPr>
          <p:spPr>
            <a:xfrm>
              <a:off x="609600" y="5334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Satellites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533400"/>
              <a:ext cx="175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HF-Radar</a:t>
              </a:r>
            </a:p>
          </p:txBody>
        </p:sp>
        <p:pic>
          <p:nvPicPr>
            <p:cNvPr id="18" name="Picture 17" descr="map_codar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9874" y="4419600"/>
              <a:ext cx="1850725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map_codar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600" y="4419600"/>
              <a:ext cx="1850726" cy="1965959"/>
            </a:xfrm>
            <a:prstGeom prst="rect">
              <a:avLst/>
            </a:prstGeom>
            <a:ln w="254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781800" y="4444424"/>
              <a:ext cx="1752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Ocean Forecast Ensemble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44196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Weather  Stations</a:t>
              </a:r>
            </a:p>
          </p:txBody>
        </p:sp>
        <p:pic>
          <p:nvPicPr>
            <p:cNvPr id="20" name="Picture 19" descr="MARACOOS_logo_300dpi_transparen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43200" y="5562600"/>
              <a:ext cx="3715074" cy="707442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931757" y="2694801"/>
              <a:ext cx="1402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Population Density</a:t>
              </a:r>
            </a:p>
          </p:txBody>
        </p:sp>
        <p:pic>
          <p:nvPicPr>
            <p:cNvPr id="23" name="Picture 2" descr="C:\Documents and Settings\RUCool\Desktop\marcoos_dot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24400" y="533400"/>
              <a:ext cx="1828800" cy="1981200"/>
            </a:xfrm>
            <a:prstGeom prst="rect">
              <a:avLst/>
            </a:prstGeom>
            <a:noFill/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7244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Gliders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81800" y="546345"/>
              <a:ext cx="1793947" cy="1984437"/>
            </a:xfrm>
            <a:prstGeom prst="rect">
              <a:avLst/>
            </a:prstGeom>
            <a:ln w="12700">
              <a:solidFill>
                <a:schemeClr val="tx1">
                  <a:alpha val="20000"/>
                </a:schemeClr>
              </a:solidFill>
            </a:ln>
            <a:effectLst>
              <a:outerShdw blurRad="50800" dist="38100" dir="2700000" algn="ctr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781800" y="533400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prstClr val="white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Drifters</a:t>
              </a:r>
            </a:p>
          </p:txBody>
        </p:sp>
        <p:pic>
          <p:nvPicPr>
            <p:cNvPr id="27" name="Picture 26" descr="IOOSlogoWhiteRGB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5800" y="2743200"/>
              <a:ext cx="1648485" cy="661753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map_codar.bmp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>
            <a:xfrm>
              <a:off x="1576387" y="5053013"/>
              <a:ext cx="133350" cy="102394"/>
            </a:xfrm>
            <a:prstGeom prst="rect">
              <a:avLst/>
            </a:prstGeom>
            <a:ln w="25400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7022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2011-03-01_12-09-01_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26334"/>
          <a:stretch>
            <a:fillRect/>
          </a:stretch>
        </p:blipFill>
        <p:spPr bwMode="auto">
          <a:xfrm>
            <a:off x="7461250" y="4430713"/>
            <a:ext cx="1682750" cy="1563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5138" y="952500"/>
            <a:ext cx="208756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8" name="Picture 4" descr="Installed X-Band dis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90563"/>
            <a:ext cx="1808163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9138" y="4389438"/>
            <a:ext cx="1600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2" name="Picture 8" descr="http://marine.rutgers.edu/mrs/sat_data/images_rucool/Jen_L-BandDis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4138" y="2611438"/>
            <a:ext cx="1520825" cy="157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pic>
        <p:nvPicPr>
          <p:cNvPr id="6154" name="Picture 10" descr="http://marine.rutgers.edu/mrs/sat_data/images_rucool/XBand_SatelliteDish_brigh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25" y="2552700"/>
            <a:ext cx="1762125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87000"/>
              </a:srgbClr>
            </a:outerShdw>
          </a:effectLst>
        </p:spPr>
      </p:pic>
      <p:grpSp>
        <p:nvGrpSpPr>
          <p:cNvPr id="21511" name="Group 12"/>
          <p:cNvGrpSpPr>
            <a:grpSpLocks/>
          </p:cNvGrpSpPr>
          <p:nvPr/>
        </p:nvGrpSpPr>
        <p:grpSpPr bwMode="auto">
          <a:xfrm>
            <a:off x="457200" y="1447800"/>
            <a:ext cx="3200400" cy="4189413"/>
            <a:chOff x="533400" y="1295400"/>
            <a:chExt cx="3200400" cy="4188941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" y="1295400"/>
              <a:ext cx="3200400" cy="41889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87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1524000" y="342876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676400" y="3276377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43000" y="3733525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914400" y="3885908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048000" y="1828740"/>
              <a:ext cx="152400" cy="15238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1512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/>
                <a:cs typeface="Times New Roman"/>
              </a:rPr>
              <a:t>Real-Time Satellite Ground Stations in the Northeast U.S.</a:t>
            </a:r>
          </a:p>
        </p:txBody>
      </p:sp>
      <p:cxnSp>
        <p:nvCxnSpPr>
          <p:cNvPr id="16" name="Straight Connector 15"/>
          <p:cNvCxnSpPr>
            <a:stCxn id="10" idx="5"/>
          </p:cNvCxnSpPr>
          <p:nvPr/>
        </p:nvCxnSpPr>
        <p:spPr>
          <a:xfrm>
            <a:off x="1196975" y="4016375"/>
            <a:ext cx="4576763" cy="3857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2" descr="http://sd-www.jhuapl.edu/fermi/avhrr/geometry/dish_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8998" r="22952" b="10014"/>
          <a:stretch>
            <a:fillRect/>
          </a:stretch>
        </p:blipFill>
        <p:spPr bwMode="auto">
          <a:xfrm>
            <a:off x="3886200" y="4554538"/>
            <a:ext cx="15240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>
            <a:stCxn id="8" idx="6"/>
            <a:endCxn id="6154" idx="1"/>
          </p:cNvCxnSpPr>
          <p:nvPr/>
        </p:nvCxnSpPr>
        <p:spPr>
          <a:xfrm flipV="1">
            <a:off x="1600200" y="3381375"/>
            <a:ext cx="3082925" cy="2762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9" idx="6"/>
            <a:endCxn id="6146" idx="1"/>
          </p:cNvCxnSpPr>
          <p:nvPr/>
        </p:nvCxnSpPr>
        <p:spPr>
          <a:xfrm flipV="1">
            <a:off x="1752600" y="1695450"/>
            <a:ext cx="5062538" cy="180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7"/>
            <a:endCxn id="6148" idx="1"/>
          </p:cNvCxnSpPr>
          <p:nvPr/>
        </p:nvCxnSpPr>
        <p:spPr>
          <a:xfrm flipV="1">
            <a:off x="3101975" y="1300163"/>
            <a:ext cx="936625" cy="703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1" idx="5"/>
            <a:endCxn id="21514" idx="1"/>
          </p:cNvCxnSpPr>
          <p:nvPr/>
        </p:nvCxnSpPr>
        <p:spPr>
          <a:xfrm>
            <a:off x="968375" y="4168775"/>
            <a:ext cx="2917825" cy="1193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9" name="TextBox 21"/>
          <p:cNvSpPr txBox="1">
            <a:spLocks noChangeArrowheads="1"/>
          </p:cNvSpPr>
          <p:nvPr/>
        </p:nvSpPr>
        <p:spPr bwMode="auto">
          <a:xfrm>
            <a:off x="6027738" y="3970338"/>
            <a:ext cx="762000" cy="23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Rutgers</a:t>
            </a:r>
          </a:p>
        </p:txBody>
      </p:sp>
      <p:sp>
        <p:nvSpPr>
          <p:cNvPr id="21520" name="TextBox 26"/>
          <p:cNvSpPr txBox="1">
            <a:spLocks noChangeArrowheads="1"/>
          </p:cNvSpPr>
          <p:nvPr/>
        </p:nvSpPr>
        <p:spPr bwMode="auto">
          <a:xfrm>
            <a:off x="4165600" y="5910263"/>
            <a:ext cx="1303338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Johns Hopkins</a:t>
            </a:r>
          </a:p>
        </p:txBody>
      </p:sp>
      <p:sp>
        <p:nvSpPr>
          <p:cNvPr id="21521" name="TextBox 27"/>
          <p:cNvSpPr txBox="1">
            <a:spLocks noChangeArrowheads="1"/>
          </p:cNvSpPr>
          <p:nvPr/>
        </p:nvSpPr>
        <p:spPr bwMode="auto">
          <a:xfrm>
            <a:off x="6934200" y="5757863"/>
            <a:ext cx="1125538" cy="236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Delaware</a:t>
            </a:r>
          </a:p>
        </p:txBody>
      </p:sp>
      <p:sp>
        <p:nvSpPr>
          <p:cNvPr id="21522" name="TextBox 28"/>
          <p:cNvSpPr txBox="1">
            <a:spLocks noChangeArrowheads="1"/>
          </p:cNvSpPr>
          <p:nvPr/>
        </p:nvSpPr>
        <p:spPr bwMode="auto">
          <a:xfrm>
            <a:off x="7035800" y="2116138"/>
            <a:ext cx="1633538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City College of N.Y.</a:t>
            </a:r>
          </a:p>
        </p:txBody>
      </p:sp>
      <p:sp>
        <p:nvSpPr>
          <p:cNvPr id="21523" name="TextBox 29"/>
          <p:cNvSpPr txBox="1">
            <a:spLocks noChangeArrowheads="1"/>
          </p:cNvSpPr>
          <p:nvPr/>
        </p:nvSpPr>
        <p:spPr bwMode="auto">
          <a:xfrm>
            <a:off x="5003800" y="1693863"/>
            <a:ext cx="855663" cy="233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45720" tIns="9144" rIns="45720" bIns="9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</a:rPr>
              <a:t>U. Maine</a:t>
            </a:r>
          </a:p>
        </p:txBody>
      </p:sp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388938" y="642938"/>
            <a:ext cx="3276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</a:rPr>
              <a:t>Satellites: NPP, Terra, Aqua, NOAA Polar Orbiters, Metop &amp; GOES </a:t>
            </a:r>
          </a:p>
        </p:txBody>
      </p:sp>
    </p:spTree>
    <p:extLst>
      <p:ext uri="{BB962C8B-B14F-4D97-AF65-F5344CB8AC3E}">
        <p14:creationId xmlns:p14="http://schemas.microsoft.com/office/powerpoint/2010/main" val="353058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22471</TotalTime>
  <Words>1673</Words>
  <Application>Microsoft Macintosh PowerPoint</Application>
  <PresentationFormat>On-screen Show (4:3)</PresentationFormat>
  <Paragraphs>437</Paragraphs>
  <Slides>46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Korea &amp; United States  HF Radar Collaboration</vt:lpstr>
      <vt:lpstr>PowerPoint Presentation</vt:lpstr>
      <vt:lpstr>Korea &amp; United States  HF Radar Training at Rutgers</vt:lpstr>
      <vt:lpstr>PowerPoint Presentation</vt:lpstr>
      <vt:lpstr>Korea &amp; United States  KIOST visits Rutgers</vt:lpstr>
      <vt:lpstr>PowerPoint Presentation</vt:lpstr>
      <vt:lpstr>PowerPoint Presentation</vt:lpstr>
      <vt:lpstr>Joint Project Agreement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Oscar Schofield</cp:lastModifiedBy>
  <cp:revision>502</cp:revision>
  <dcterms:created xsi:type="dcterms:W3CDTF">2012-08-30T18:39:33Z</dcterms:created>
  <dcterms:modified xsi:type="dcterms:W3CDTF">2014-08-08T20:59:22Z</dcterms:modified>
</cp:coreProperties>
</file>