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gif" ContentType="image/gi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9"/>
  </p:notesMasterIdLst>
  <p:sldIdLst>
    <p:sldId id="887" r:id="rId2"/>
    <p:sldId id="860" r:id="rId3"/>
    <p:sldId id="861" r:id="rId4"/>
    <p:sldId id="889" r:id="rId5"/>
    <p:sldId id="862" r:id="rId6"/>
    <p:sldId id="891" r:id="rId7"/>
    <p:sldId id="863" r:id="rId8"/>
    <p:sldId id="864" r:id="rId9"/>
    <p:sldId id="865" r:id="rId10"/>
    <p:sldId id="866" r:id="rId11"/>
    <p:sldId id="867" r:id="rId12"/>
    <p:sldId id="868" r:id="rId13"/>
    <p:sldId id="869" r:id="rId14"/>
    <p:sldId id="872" r:id="rId15"/>
    <p:sldId id="873" r:id="rId16"/>
    <p:sldId id="875" r:id="rId17"/>
    <p:sldId id="874" r:id="rId18"/>
    <p:sldId id="876" r:id="rId19"/>
    <p:sldId id="877" r:id="rId20"/>
    <p:sldId id="896" r:id="rId21"/>
    <p:sldId id="894" r:id="rId22"/>
    <p:sldId id="895" r:id="rId23"/>
    <p:sldId id="902" r:id="rId24"/>
    <p:sldId id="903" r:id="rId25"/>
    <p:sldId id="904" r:id="rId26"/>
    <p:sldId id="906" r:id="rId27"/>
    <p:sldId id="907" r:id="rId28"/>
    <p:sldId id="908" r:id="rId29"/>
    <p:sldId id="909" r:id="rId30"/>
    <p:sldId id="910" r:id="rId31"/>
    <p:sldId id="911" r:id="rId32"/>
    <p:sldId id="912" r:id="rId33"/>
    <p:sldId id="913" r:id="rId34"/>
    <p:sldId id="878" r:id="rId35"/>
    <p:sldId id="897" r:id="rId36"/>
    <p:sldId id="851" r:id="rId37"/>
    <p:sldId id="880" r:id="rId38"/>
    <p:sldId id="881" r:id="rId39"/>
    <p:sldId id="882" r:id="rId40"/>
    <p:sldId id="883" r:id="rId41"/>
    <p:sldId id="899" r:id="rId42"/>
    <p:sldId id="898" r:id="rId43"/>
    <p:sldId id="900" r:id="rId44"/>
    <p:sldId id="879" r:id="rId45"/>
    <p:sldId id="901" r:id="rId46"/>
    <p:sldId id="886" r:id="rId47"/>
    <p:sldId id="859" r:id="rId4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cott Glenn" initials="SG" lastIdx="0" clrIdx="0"/>
  <p:cmAuthor id="1" name="Scott Glenn" initials="" lastIdx="2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00000"/>
    <a:srgbClr val="615200"/>
    <a:srgbClr val="0C214F"/>
    <a:srgbClr val="95B9C6"/>
    <a:srgbClr val="C68939"/>
    <a:srgbClr val="FBF063"/>
    <a:srgbClr val="00FF99"/>
    <a:srgbClr val="66FF33"/>
    <a:srgbClr val="66FF66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07" autoAdjust="0"/>
    <p:restoredTop sz="99810" autoAdjust="0"/>
  </p:normalViewPr>
  <p:slideViewPr>
    <p:cSldViewPr snapToGrid="0">
      <p:cViewPr>
        <p:scale>
          <a:sx n="75" d="100"/>
          <a:sy n="75" d="100"/>
        </p:scale>
        <p:origin x="-1160" y="-4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11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printerSettings" Target="printerSettings/printerSettings1.bin"/><Relationship Id="rId51" Type="http://schemas.openxmlformats.org/officeDocument/2006/relationships/commentAuthors" Target="commentAuthors.xml"/><Relationship Id="rId52" Type="http://schemas.openxmlformats.org/officeDocument/2006/relationships/presProps" Target="presProps.xml"/><Relationship Id="rId53" Type="http://schemas.openxmlformats.org/officeDocument/2006/relationships/viewProps" Target="viewProps.xml"/><Relationship Id="rId54" Type="http://schemas.openxmlformats.org/officeDocument/2006/relationships/theme" Target="theme/theme1.xml"/><Relationship Id="rId55" Type="http://schemas.openxmlformats.org/officeDocument/2006/relationships/tableStyles" Target="tableStyles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Geneva" charset="0"/>
                <a:cs typeface="Geneva" charset="0"/>
              </a:defRPr>
            </a:lvl1pPr>
          </a:lstStyle>
          <a:p>
            <a:fld id="{45018390-19C9-164D-906B-1E144A31350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8782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0"/>
        <a:cs typeface="Geneva" pitchFamily="-65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Geneva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Geneva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Geneva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Geneva" charset="-128"/>
        <a:cs typeface="Geneva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38" tIns="45719" rIns="91438" bIns="45719" anchor="b"/>
          <a:lstStyle>
            <a:lvl1pPr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4875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9048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r" eaLnBrk="0" fontAlgn="base" hangingPunct="0">
              <a:spcBef>
                <a:spcPct val="0"/>
              </a:spcBef>
              <a:spcAft>
                <a:spcPct val="0"/>
              </a:spcAft>
            </a:pPr>
            <a:fld id="{345E6C78-BE92-D24C-811C-0E8BA2E94712}" type="slidenum">
              <a:rPr lang="en-US" sz="1200">
                <a:solidFill>
                  <a:prstClr val="black"/>
                </a:solidFill>
                <a:latin typeface="Calibri" charset="0"/>
              </a:rPr>
              <a:pPr algn="r" eaLnBrk="0" fontAlgn="base" hangingPunct="0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>
              <a:solidFill>
                <a:prstClr val="black"/>
              </a:solidFill>
              <a:latin typeface="Calibri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4034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marL="171450" indent="-171450">
              <a:buFontTx/>
              <a:buChar char="•"/>
            </a:pPr>
            <a:endParaRPr lang="en-US" dirty="0">
              <a:latin typeface="Calibri" charset="0"/>
              <a:ea typeface="MS PGothic" pitchFamily="34" charset="-128"/>
              <a:cs typeface="MS PGothic" pitchFamily="34" charset="-128"/>
            </a:endParaRPr>
          </a:p>
        </p:txBody>
      </p:sp>
      <p:sp>
        <p:nvSpPr>
          <p:cNvPr id="44035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106DEA7-767E-744C-9098-CADBCB679C43}" type="slidenum">
              <a:rPr lang="en-US">
                <a:solidFill>
                  <a:prstClr val="black"/>
                </a:solidFill>
                <a:latin typeface="Calibri" charset="0"/>
                <a:ea typeface="MS PGothic" pitchFamily="34" charset="-128"/>
                <a:cs typeface="MS PGothic" pitchFamily="34" charset="-128"/>
              </a:rPr>
              <a:pPr/>
              <a:t>5</a:t>
            </a:fld>
            <a:endParaRPr lang="en-US">
              <a:solidFill>
                <a:prstClr val="black"/>
              </a:solidFill>
              <a:latin typeface="Calibri" charset="0"/>
              <a:ea typeface="MS PGothic" pitchFamily="34" charset="-128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3250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aseline="0" dirty="0" smtClean="0">
              <a:latin typeface="Calibri" charset="0"/>
              <a:ea typeface="MS PGothic" pitchFamily="34" charset="-128"/>
              <a:cs typeface="MS PGothic" pitchFamily="34" charset="-128"/>
            </a:endParaRPr>
          </a:p>
          <a:p>
            <a:endParaRPr lang="en-US" baseline="0" dirty="0" smtClean="0">
              <a:latin typeface="Calibri" charset="0"/>
              <a:ea typeface="MS PGothic" pitchFamily="34" charset="-128"/>
              <a:cs typeface="MS PGothic" pitchFamily="34" charset="-128"/>
            </a:endParaRPr>
          </a:p>
          <a:p>
            <a:endParaRPr lang="en-US" dirty="0">
              <a:latin typeface="Calibri" charset="0"/>
              <a:ea typeface="MS PGothic" pitchFamily="34" charset="-128"/>
              <a:cs typeface="MS PGothic" pitchFamily="34" charset="-128"/>
            </a:endParaRPr>
          </a:p>
        </p:txBody>
      </p:sp>
      <p:sp>
        <p:nvSpPr>
          <p:cNvPr id="53251" name="Slide Number Placeholder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43EE5BE-0C43-E348-9607-9E6DB31D5B97}" type="slidenum">
              <a:rPr lang="en-US">
                <a:solidFill>
                  <a:prstClr val="black"/>
                </a:solidFill>
                <a:latin typeface="Calibri" charset="0"/>
                <a:ea typeface="MS PGothic" pitchFamily="34" charset="-128"/>
                <a:cs typeface="MS PGothic" pitchFamily="34" charset="-128"/>
              </a:rPr>
              <a:pPr/>
              <a:t>7</a:t>
            </a:fld>
            <a:endParaRPr lang="en-US">
              <a:solidFill>
                <a:prstClr val="black"/>
              </a:solidFill>
              <a:latin typeface="Calibri" charset="0"/>
              <a:ea typeface="MS PGothic" pitchFamily="34" charset="-128"/>
              <a:cs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Need to</a:t>
            </a:r>
            <a:r>
              <a:rPr lang="en-US" baseline="0" dirty="0" smtClean="0"/>
              <a:t> cut off cold pool in south and bend offshore</a:t>
            </a:r>
          </a:p>
          <a:p>
            <a:r>
              <a:rPr lang="en-US" baseline="0" dirty="0" smtClean="0"/>
              <a:t>Need to experiment with dulling down the colors in the pop density. Maybe orange/tan to white like the box I put in?</a:t>
            </a:r>
          </a:p>
          <a:p>
            <a:r>
              <a:rPr lang="en-US" dirty="0" smtClean="0"/>
              <a:t>Put</a:t>
            </a:r>
            <a:r>
              <a:rPr lang="en-US" baseline="0" dirty="0" smtClean="0"/>
              <a:t> gliders just below the lines in 3 of them, and increase their angles facing up and down randomly. I stuck in cheesy examples</a:t>
            </a:r>
          </a:p>
          <a:p>
            <a:r>
              <a:rPr lang="en-US" baseline="0" smtClean="0"/>
              <a:t>I </a:t>
            </a:r>
            <a:r>
              <a:rPr lang="en-US" baseline="0" dirty="0" smtClean="0"/>
              <a:t>already put the shadow and 80% clear line around the two new maps in the upper right, so we are good there.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5C88DC4-2867-4ADC-8D25-9985DE635467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8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018390-19C9-164D-906B-1E144A313501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12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0850365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7410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“Second goal and what I’ll be focusing on today is to work toward understanding water mass transformation as it erodes Ice sheets” Water mass CDW </a:t>
            </a:r>
          </a:p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Drainage basin for the West Antarctic Ice Sheet, PIG/THW and KOH/DOT have some of the highest estimated basal melt rates out of all Antarctic Glaciers using grounding line estimates from satellite interferometry</a:t>
            </a:r>
          </a:p>
        </p:txBody>
      </p:sp>
      <p:sp>
        <p:nvSpPr>
          <p:cNvPr id="17411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F1C5624D-32FA-C748-8D2C-AC2F1F12B0B0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24</a:t>
            </a:fld>
            <a:endParaRPr lang="en-US" sz="120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Platshållare för bildobjekt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0482" name="Platshållare för anteckninga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20483" name="Platshållare för bildnumm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1011E61-F3D0-A74A-83B9-6435D3212C08}" type="slidenum">
              <a:rPr lang="sv-SE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sv-SE" sz="120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5842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Depth Averaged Current Map</a:t>
            </a:r>
          </a:p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Small tide map</a:t>
            </a:r>
          </a:p>
          <a:p>
            <a:pPr eaLnBrk="1" hangingPunct="1">
              <a:spcBef>
                <a:spcPct val="0"/>
              </a:spcBef>
            </a:pPr>
            <a:endParaRPr lang="en-US">
              <a:latin typeface="Calibri" charset="0"/>
            </a:endParaRPr>
          </a:p>
        </p:txBody>
      </p:sp>
      <p:sp>
        <p:nvSpPr>
          <p:cNvPr id="3584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CC4A7867-9135-6A42-A1FE-C57FF7CB9FD4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29</a:t>
            </a:fld>
            <a:endParaRPr lang="en-US" sz="12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38914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>
                <a:latin typeface="Calibri" charset="0"/>
              </a:rPr>
              <a:t>“We don’t see any evidence of”</a:t>
            </a:r>
          </a:p>
        </p:txBody>
      </p:sp>
      <p:sp>
        <p:nvSpPr>
          <p:cNvPr id="3891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85FF314C-7407-ED40-BD32-E6B1F58A1B63}" type="slidenum">
              <a:rPr lang="en-US" sz="1200"/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30</a:t>
            </a:fld>
            <a:endParaRPr lang="en-US" sz="120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32E8C4-0C84-0C46-AB0F-B6EBFE09236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7438F18-5A63-224E-AD7E-467AEAFD65F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DF489F5-04F0-AC44-9759-F1C3F9FE2E6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3BE226E-BC82-AC40-8940-A3C7164B252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FF04EC-5A88-054B-B33C-03AD3E10633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8640B0F-B557-F046-96CA-45728E15BB3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9C4ECB9-17C3-294B-B225-B29E73C27FD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95C1809-BEFF-894C-80A0-B6A59719E3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B73AC39-1037-E846-9DB2-FFFA980FAFD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BD1183-992B-DD4D-8E33-0769BBEC219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BCB9E21-149D-0744-88A3-31B8BADB1A0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bg1"/>
                </a:solidFill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chemeClr val="bg1"/>
                </a:solidFill>
                <a:ea typeface="ＭＳ Ｐゴシック" charset="0"/>
                <a:cs typeface="Geneva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bg1"/>
                </a:solidFill>
                <a:ea typeface="Geneva" charset="0"/>
                <a:cs typeface="Geneva" charset="0"/>
              </a:defRPr>
            </a:lvl1pPr>
          </a:lstStyle>
          <a:p>
            <a:fld id="{3E5036DC-8C7F-E74A-943A-98D39A208BFB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1031" name="Picture 3" descr="banner_ioos_1024.jp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197600"/>
            <a:ext cx="915035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2" name="Picture 2" descr="IOOS_white.gif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32663" y="6211888"/>
            <a:ext cx="1676400" cy="654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ＭＳ Ｐゴシック" charset="0"/>
          <a:cs typeface="Geneva" pitchFamily="-65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Geneva" pitchFamily="-65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Geneva" pitchFamily="-65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Geneva" pitchFamily="-65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ＭＳ Ｐゴシック" charset="0"/>
          <a:cs typeface="Geneva" pitchFamily="-65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Geneva" pitchFamily="-65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Geneva" charset="-128"/>
          <a:cs typeface="Geneva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Geneva" charset="-128"/>
          <a:cs typeface="Geneva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Geneva" charset="-128"/>
          <a:cs typeface="Geneva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Geneva" charset="-128"/>
          <a:cs typeface="Geneva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1" Type="http://schemas.openxmlformats.org/officeDocument/2006/relationships/image" Target="../media/image86.png"/><Relationship Id="rId1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0.jpeg"/><Relationship Id="rId3" Type="http://schemas.openxmlformats.org/officeDocument/2006/relationships/image" Target="../media/image81.jpeg"/><Relationship Id="rId4" Type="http://schemas.openxmlformats.org/officeDocument/2006/relationships/image" Target="../media/image82.jpeg"/><Relationship Id="rId5" Type="http://schemas.openxmlformats.org/officeDocument/2006/relationships/image" Target="../media/image83.jpeg"/><Relationship Id="rId6" Type="http://schemas.openxmlformats.org/officeDocument/2006/relationships/image" Target="../media/image84.jpeg"/><Relationship Id="rId7" Type="http://schemas.openxmlformats.org/officeDocument/2006/relationships/image" Target="../media/image85.jpeg"/><Relationship Id="rId8" Type="http://schemas.openxmlformats.org/officeDocument/2006/relationships/image" Target="../media/image29.png"/><Relationship Id="rId9" Type="http://schemas.openxmlformats.org/officeDocument/2006/relationships/image" Target="../media/image34.png"/><Relationship Id="rId10" Type="http://schemas.openxmlformats.org/officeDocument/2006/relationships/image" Target="../media/image3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4" Type="http://schemas.openxmlformats.org/officeDocument/2006/relationships/image" Target="../media/image90.jpeg"/><Relationship Id="rId5" Type="http://schemas.openxmlformats.org/officeDocument/2006/relationships/image" Target="../media/image91.png"/><Relationship Id="rId6" Type="http://schemas.openxmlformats.org/officeDocument/2006/relationships/image" Target="../media/image92.png"/><Relationship Id="rId7" Type="http://schemas.openxmlformats.org/officeDocument/2006/relationships/image" Target="../media/image93.jpeg"/><Relationship Id="rId8" Type="http://schemas.openxmlformats.org/officeDocument/2006/relationships/image" Target="../media/image94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4" Type="http://schemas.openxmlformats.org/officeDocument/2006/relationships/image" Target="../media/image96.jpeg"/><Relationship Id="rId5" Type="http://schemas.openxmlformats.org/officeDocument/2006/relationships/image" Target="../media/image97.jpeg"/><Relationship Id="rId6" Type="http://schemas.openxmlformats.org/officeDocument/2006/relationships/image" Target="../media/image98.jpe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jpeg"/><Relationship Id="rId4" Type="http://schemas.openxmlformats.org/officeDocument/2006/relationships/image" Target="../media/image101.jpeg"/><Relationship Id="rId5" Type="http://schemas.openxmlformats.org/officeDocument/2006/relationships/image" Target="../media/image102.jpeg"/><Relationship Id="rId6" Type="http://schemas.openxmlformats.org/officeDocument/2006/relationships/image" Target="../media/image103.jpeg"/><Relationship Id="rId7" Type="http://schemas.openxmlformats.org/officeDocument/2006/relationships/image" Target="../media/image104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4" Type="http://schemas.openxmlformats.org/officeDocument/2006/relationships/image" Target="../media/image107.png"/><Relationship Id="rId5" Type="http://schemas.openxmlformats.org/officeDocument/2006/relationships/image" Target="../media/image108.gif"/><Relationship Id="rId6" Type="http://schemas.openxmlformats.org/officeDocument/2006/relationships/image" Target="../media/image109.jpeg"/><Relationship Id="rId7" Type="http://schemas.openxmlformats.org/officeDocument/2006/relationships/image" Target="../media/image110.png"/><Relationship Id="rId8" Type="http://schemas.openxmlformats.org/officeDocument/2006/relationships/image" Target="../media/image111.gif"/><Relationship Id="rId9" Type="http://schemas.openxmlformats.org/officeDocument/2006/relationships/image" Target="../media/image112.png"/><Relationship Id="rId10" Type="http://schemas.openxmlformats.org/officeDocument/2006/relationships/image" Target="../media/image113.jpe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5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4.png"/><Relationship Id="rId3" Type="http://schemas.openxmlformats.org/officeDocument/2006/relationships/image" Target="../media/image11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4" Type="http://schemas.openxmlformats.org/officeDocument/2006/relationships/image" Target="../media/image108.gif"/><Relationship Id="rId5" Type="http://schemas.openxmlformats.org/officeDocument/2006/relationships/image" Target="../media/image118.jpeg"/><Relationship Id="rId6" Type="http://schemas.openxmlformats.org/officeDocument/2006/relationships/image" Target="../media/image119.gif"/><Relationship Id="rId7" Type="http://schemas.openxmlformats.org/officeDocument/2006/relationships/image" Target="../media/image120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jpeg"/><Relationship Id="rId4" Type="http://schemas.openxmlformats.org/officeDocument/2006/relationships/image" Target="../media/image123.jpeg"/><Relationship Id="rId5" Type="http://schemas.openxmlformats.org/officeDocument/2006/relationships/image" Target="../media/image108.gif"/><Relationship Id="rId6" Type="http://schemas.openxmlformats.org/officeDocument/2006/relationships/image" Target="../media/image124.png"/><Relationship Id="rId7" Type="http://schemas.openxmlformats.org/officeDocument/2006/relationships/image" Target="../media/image119.gif"/><Relationship Id="rId8" Type="http://schemas.openxmlformats.org/officeDocument/2006/relationships/image" Target="../media/image125.gif"/><Relationship Id="rId9" Type="http://schemas.openxmlformats.org/officeDocument/2006/relationships/image" Target="../media/image126.jp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gif"/><Relationship Id="rId4" Type="http://schemas.openxmlformats.org/officeDocument/2006/relationships/image" Target="../media/image127.jpeg"/><Relationship Id="rId5" Type="http://schemas.openxmlformats.org/officeDocument/2006/relationships/image" Target="../media/image128.jpeg"/><Relationship Id="rId6" Type="http://schemas.openxmlformats.org/officeDocument/2006/relationships/image" Target="../media/image129.png"/><Relationship Id="rId7" Type="http://schemas.openxmlformats.org/officeDocument/2006/relationships/image" Target="../media/image125.gif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1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png"/><Relationship Id="rId4" Type="http://schemas.openxmlformats.org/officeDocument/2006/relationships/image" Target="../media/image132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0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1.gif"/><Relationship Id="rId20" Type="http://schemas.openxmlformats.org/officeDocument/2006/relationships/image" Target="../media/image22.png"/><Relationship Id="rId21" Type="http://schemas.openxmlformats.org/officeDocument/2006/relationships/image" Target="../media/image23.png"/><Relationship Id="rId22" Type="http://schemas.openxmlformats.org/officeDocument/2006/relationships/image" Target="../media/image24.jpg"/><Relationship Id="rId10" Type="http://schemas.openxmlformats.org/officeDocument/2006/relationships/image" Target="../media/image12.gif"/><Relationship Id="rId11" Type="http://schemas.openxmlformats.org/officeDocument/2006/relationships/image" Target="../media/image13.gif"/><Relationship Id="rId12" Type="http://schemas.openxmlformats.org/officeDocument/2006/relationships/image" Target="../media/image14.png"/><Relationship Id="rId13" Type="http://schemas.openxmlformats.org/officeDocument/2006/relationships/image" Target="../media/image15.png"/><Relationship Id="rId14" Type="http://schemas.openxmlformats.org/officeDocument/2006/relationships/image" Target="../media/image16.png"/><Relationship Id="rId15" Type="http://schemas.openxmlformats.org/officeDocument/2006/relationships/image" Target="../media/image17.gif"/><Relationship Id="rId16" Type="http://schemas.openxmlformats.org/officeDocument/2006/relationships/image" Target="../media/image18.gif"/><Relationship Id="rId17" Type="http://schemas.openxmlformats.org/officeDocument/2006/relationships/image" Target="../media/image19.gif"/><Relationship Id="rId18" Type="http://schemas.openxmlformats.org/officeDocument/2006/relationships/image" Target="../media/image20.gif"/><Relationship Id="rId19" Type="http://schemas.openxmlformats.org/officeDocument/2006/relationships/image" Target="../media/image21.gi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Relationship Id="rId3" Type="http://schemas.openxmlformats.org/officeDocument/2006/relationships/image" Target="../media/image5.gif"/><Relationship Id="rId4" Type="http://schemas.openxmlformats.org/officeDocument/2006/relationships/image" Target="../media/image6.gif"/><Relationship Id="rId5" Type="http://schemas.openxmlformats.org/officeDocument/2006/relationships/image" Target="../media/image7.gif"/><Relationship Id="rId6" Type="http://schemas.openxmlformats.org/officeDocument/2006/relationships/image" Target="../media/image8.gif"/><Relationship Id="rId7" Type="http://schemas.openxmlformats.org/officeDocument/2006/relationships/image" Target="../media/image9.gif"/><Relationship Id="rId8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png"/><Relationship Id="rId4" Type="http://schemas.openxmlformats.org/officeDocument/2006/relationships/image" Target="../media/image135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jpg"/><Relationship Id="rId4" Type="http://schemas.openxmlformats.org/officeDocument/2006/relationships/image" Target="../media/image137.png"/><Relationship Id="rId5" Type="http://schemas.openxmlformats.org/officeDocument/2006/relationships/image" Target="../media/image138.png"/><Relationship Id="rId6" Type="http://schemas.openxmlformats.org/officeDocument/2006/relationships/image" Target="../media/image111.gif"/><Relationship Id="rId7" Type="http://schemas.openxmlformats.org/officeDocument/2006/relationships/image" Target="../media/image139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6.JP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0.png"/><Relationship Id="rId3" Type="http://schemas.openxmlformats.org/officeDocument/2006/relationships/image" Target="../media/image13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emf"/><Relationship Id="rId4" Type="http://schemas.openxmlformats.org/officeDocument/2006/relationships/image" Target="../media/image143.em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4.jpg"/><Relationship Id="rId3" Type="http://schemas.openxmlformats.org/officeDocument/2006/relationships/image" Target="../media/image145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ldeo.columbia.edu/~sharons/animAS_bymon.html" TargetMode="External"/><Relationship Id="rId4" Type="http://schemas.openxmlformats.org/officeDocument/2006/relationships/image" Target="../media/image147.png"/><Relationship Id="rId5" Type="http://schemas.openxmlformats.org/officeDocument/2006/relationships/image" Target="../media/image148.emf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6.emf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4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0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4" Type="http://schemas.openxmlformats.org/officeDocument/2006/relationships/image" Target="../media/image152.jpeg"/><Relationship Id="rId5" Type="http://schemas.openxmlformats.org/officeDocument/2006/relationships/image" Target="../media/image153.jpeg"/><Relationship Id="rId6" Type="http://schemas.openxmlformats.org/officeDocument/2006/relationships/image" Target="../media/image154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3.xml.rels><?xml version="1.0" encoding="UTF-8" standalone="yes"?>
<Relationships xmlns="http://schemas.openxmlformats.org/package/2006/relationships"><Relationship Id="rId11" Type="http://schemas.openxmlformats.org/officeDocument/2006/relationships/image" Target="../media/image33.png"/><Relationship Id="rId12" Type="http://schemas.openxmlformats.org/officeDocument/2006/relationships/image" Target="../media/image34.png"/><Relationship Id="rId13" Type="http://schemas.openxmlformats.org/officeDocument/2006/relationships/image" Target="../media/image35.png"/><Relationship Id="rId14" Type="http://schemas.openxmlformats.org/officeDocument/2006/relationships/image" Target="../media/image36.png"/><Relationship Id="rId15" Type="http://schemas.openxmlformats.org/officeDocument/2006/relationships/image" Target="../media/image37.png"/><Relationship Id="rId16" Type="http://schemas.openxmlformats.org/officeDocument/2006/relationships/image" Target="../media/image38.png"/><Relationship Id="rId17" Type="http://schemas.openxmlformats.org/officeDocument/2006/relationships/image" Target="../media/image39.png"/><Relationship Id="rId18" Type="http://schemas.openxmlformats.org/officeDocument/2006/relationships/image" Target="../media/image40.png"/><Relationship Id="rId19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5.jpeg"/><Relationship Id="rId4" Type="http://schemas.openxmlformats.org/officeDocument/2006/relationships/image" Target="../media/image26.png"/><Relationship Id="rId5" Type="http://schemas.openxmlformats.org/officeDocument/2006/relationships/image" Target="../media/image27.png"/><Relationship Id="rId6" Type="http://schemas.openxmlformats.org/officeDocument/2006/relationships/image" Target="../media/image28.png"/><Relationship Id="rId7" Type="http://schemas.openxmlformats.org/officeDocument/2006/relationships/image" Target="../media/image29.png"/><Relationship Id="rId8" Type="http://schemas.openxmlformats.org/officeDocument/2006/relationships/image" Target="../media/image30.png"/><Relationship Id="rId9" Type="http://schemas.openxmlformats.org/officeDocument/2006/relationships/image" Target="../media/image31.png"/><Relationship Id="rId10" Type="http://schemas.openxmlformats.org/officeDocument/2006/relationships/image" Target="../media/image3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png"/><Relationship Id="rId4" Type="http://schemas.openxmlformats.org/officeDocument/2006/relationships/image" Target="../media/image15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7.png"/><Relationship Id="rId3" Type="http://schemas.openxmlformats.org/officeDocument/2006/relationships/image" Target="../media/image158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9.png"/><Relationship Id="rId3" Type="http://schemas.openxmlformats.org/officeDocument/2006/relationships/image" Target="../media/image160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1.jpg"/><Relationship Id="rId3" Type="http://schemas.openxmlformats.org/officeDocument/2006/relationships/image" Target="../media/image162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png"/><Relationship Id="rId4" Type="http://schemas.openxmlformats.org/officeDocument/2006/relationships/image" Target="../media/image125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3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4" Type="http://schemas.openxmlformats.org/officeDocument/2006/relationships/image" Target="../media/image167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5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png"/><Relationship Id="rId4" Type="http://schemas.openxmlformats.org/officeDocument/2006/relationships/image" Target="../media/image170.png"/><Relationship Id="rId5" Type="http://schemas.openxmlformats.org/officeDocument/2006/relationships/image" Target="../media/image17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png"/><Relationship Id="rId4" Type="http://schemas.openxmlformats.org/officeDocument/2006/relationships/image" Target="../media/image174.png"/><Relationship Id="rId5" Type="http://schemas.openxmlformats.org/officeDocument/2006/relationships/image" Target="../media/image175.jpeg"/><Relationship Id="rId6" Type="http://schemas.openxmlformats.org/officeDocument/2006/relationships/image" Target="../media/image176.jpeg"/><Relationship Id="rId7" Type="http://schemas.openxmlformats.org/officeDocument/2006/relationships/image" Target="../media/image177.jpeg"/><Relationship Id="rId8" Type="http://schemas.openxmlformats.org/officeDocument/2006/relationships/image" Target="../media/image17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4" Type="http://schemas.openxmlformats.org/officeDocument/2006/relationships/image" Target="../media/image181.jpeg"/><Relationship Id="rId5" Type="http://schemas.openxmlformats.org/officeDocument/2006/relationships/image" Target="../media/image182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9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png"/><Relationship Id="rId4" Type="http://schemas.openxmlformats.org/officeDocument/2006/relationships/image" Target="../media/image185.jpeg"/><Relationship Id="rId5" Type="http://schemas.openxmlformats.org/officeDocument/2006/relationships/image" Target="../media/image186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3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jpe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png"/><Relationship Id="rId4" Type="http://schemas.openxmlformats.org/officeDocument/2006/relationships/image" Target="../media/image189.png"/><Relationship Id="rId5" Type="http://schemas.openxmlformats.org/officeDocument/2006/relationships/image" Target="../media/image190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7.png"/></Relationships>
</file>

<file path=ppt/slides/_rels/slide4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99.png"/><Relationship Id="rId12" Type="http://schemas.openxmlformats.org/officeDocument/2006/relationships/image" Target="../media/image200.jpe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1.jpg"/><Relationship Id="rId3" Type="http://schemas.openxmlformats.org/officeDocument/2006/relationships/image" Target="../media/image192.jpeg"/><Relationship Id="rId4" Type="http://schemas.openxmlformats.org/officeDocument/2006/relationships/image" Target="../media/image193.jpeg"/><Relationship Id="rId5" Type="http://schemas.openxmlformats.org/officeDocument/2006/relationships/image" Target="../media/image194.jpeg"/><Relationship Id="rId6" Type="http://schemas.openxmlformats.org/officeDocument/2006/relationships/image" Target="../media/image195.png"/><Relationship Id="rId7" Type="http://schemas.openxmlformats.org/officeDocument/2006/relationships/image" Target="../media/image196.png"/><Relationship Id="rId8" Type="http://schemas.openxmlformats.org/officeDocument/2006/relationships/image" Target="../media/image197.jpg"/><Relationship Id="rId9" Type="http://schemas.openxmlformats.org/officeDocument/2006/relationships/image" Target="../media/image198.png"/><Relationship Id="rId10" Type="http://schemas.openxmlformats.org/officeDocument/2006/relationships/image" Target="../media/image17.gi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01.jpg"/><Relationship Id="rId3" Type="http://schemas.openxmlformats.org/officeDocument/2006/relationships/image" Target="../media/image202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png"/><Relationship Id="rId4" Type="http://schemas.openxmlformats.org/officeDocument/2006/relationships/image" Target="../media/image205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3.jp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png"/><Relationship Id="rId4" Type="http://schemas.openxmlformats.org/officeDocument/2006/relationships/image" Target="../media/image167.jpg"/><Relationship Id="rId5" Type="http://schemas.openxmlformats.org/officeDocument/2006/relationships/image" Target="../media/image207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jpg"/><Relationship Id="rId4" Type="http://schemas.openxmlformats.org/officeDocument/2006/relationships/image" Target="../media/image210.png"/><Relationship Id="rId5" Type="http://schemas.openxmlformats.org/officeDocument/2006/relationships/image" Target="../media/image164.png"/><Relationship Id="rId6" Type="http://schemas.openxmlformats.org/officeDocument/2006/relationships/image" Target="../media/image125.gif"/><Relationship Id="rId7" Type="http://schemas.openxmlformats.org/officeDocument/2006/relationships/image" Target="../media/image211.jpeg"/><Relationship Id="rId8" Type="http://schemas.openxmlformats.org/officeDocument/2006/relationships/image" Target="../media/image212.png"/><Relationship Id="rId9" Type="http://schemas.openxmlformats.org/officeDocument/2006/relationships/image" Target="../media/image41.png"/><Relationship Id="rId10" Type="http://schemas.openxmlformats.org/officeDocument/2006/relationships/image" Target="../media/image213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8.jp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4.jp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png"/><Relationship Id="rId4" Type="http://schemas.openxmlformats.org/officeDocument/2006/relationships/image" Target="../media/image215.png"/><Relationship Id="rId5" Type="http://schemas.openxmlformats.org/officeDocument/2006/relationships/image" Target="../media/image164.png"/><Relationship Id="rId6" Type="http://schemas.openxmlformats.org/officeDocument/2006/relationships/image" Target="../media/image125.gi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4" Type="http://schemas.openxmlformats.org/officeDocument/2006/relationships/image" Target="../media/image44.png"/><Relationship Id="rId5" Type="http://schemas.openxmlformats.org/officeDocument/2006/relationships/image" Target="../media/image45.png"/><Relationship Id="rId6" Type="http://schemas.openxmlformats.org/officeDocument/2006/relationships/image" Target="../media/image46.png"/><Relationship Id="rId7" Type="http://schemas.openxmlformats.org/officeDocument/2006/relationships/image" Target="../media/image47.png"/><Relationship Id="rId8" Type="http://schemas.openxmlformats.org/officeDocument/2006/relationships/image" Target="../media/image48.png"/><Relationship Id="rId9" Type="http://schemas.openxmlformats.org/officeDocument/2006/relationships/image" Target="../media/image49.png"/><Relationship Id="rId10" Type="http://schemas.openxmlformats.org/officeDocument/2006/relationships/image" Target="../media/image50.png"/><Relationship Id="rId11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4" Type="http://schemas.openxmlformats.org/officeDocument/2006/relationships/image" Target="../media/image54.png"/><Relationship Id="rId5" Type="http://schemas.openxmlformats.org/officeDocument/2006/relationships/image" Target="../media/image55.png"/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5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jpeg"/><Relationship Id="rId6" Type="http://schemas.openxmlformats.org/officeDocument/2006/relationships/image" Target="../media/image59.jpeg"/><Relationship Id="rId7" Type="http://schemas.openxmlformats.org/officeDocument/2006/relationships/image" Target="../media/image60.png"/><Relationship Id="rId8" Type="http://schemas.openxmlformats.org/officeDocument/2006/relationships/image" Target="../media/image61.emf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8.xml.rels><?xml version="1.0" encoding="UTF-8" standalone="yes"?>
<Relationships xmlns="http://schemas.openxmlformats.org/package/2006/relationships"><Relationship Id="rId11" Type="http://schemas.openxmlformats.org/officeDocument/2006/relationships/image" Target="../media/image70.gif"/><Relationship Id="rId12" Type="http://schemas.openxmlformats.org/officeDocument/2006/relationships/image" Target="../media/image7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2.png"/><Relationship Id="rId4" Type="http://schemas.openxmlformats.org/officeDocument/2006/relationships/image" Target="../media/image63.png"/><Relationship Id="rId5" Type="http://schemas.openxmlformats.org/officeDocument/2006/relationships/image" Target="../media/image64.jpeg"/><Relationship Id="rId6" Type="http://schemas.openxmlformats.org/officeDocument/2006/relationships/image" Target="../media/image65.png"/><Relationship Id="rId7" Type="http://schemas.openxmlformats.org/officeDocument/2006/relationships/image" Target="../media/image66.png"/><Relationship Id="rId8" Type="http://schemas.openxmlformats.org/officeDocument/2006/relationships/image" Target="../media/image67.png"/><Relationship Id="rId9" Type="http://schemas.openxmlformats.org/officeDocument/2006/relationships/image" Target="../media/image68.jpeg"/><Relationship Id="rId10" Type="http://schemas.openxmlformats.org/officeDocument/2006/relationships/image" Target="../media/image6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4" Type="http://schemas.openxmlformats.org/officeDocument/2006/relationships/image" Target="../media/image74.jpeg"/><Relationship Id="rId5" Type="http://schemas.openxmlformats.org/officeDocument/2006/relationships/image" Target="../media/image75.png"/><Relationship Id="rId6" Type="http://schemas.openxmlformats.org/officeDocument/2006/relationships/image" Target="../media/image76.jpeg"/><Relationship Id="rId7" Type="http://schemas.openxmlformats.org/officeDocument/2006/relationships/image" Target="../media/image77.jpeg"/><Relationship Id="rId8" Type="http://schemas.openxmlformats.org/officeDocument/2006/relationships/image" Target="../media/image78.png"/><Relationship Id="rId9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raon_seaic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7801" y="0"/>
            <a:ext cx="9372600" cy="6248400"/>
          </a:xfrm>
          <a:prstGeom prst="rect">
            <a:avLst/>
          </a:prstGeom>
        </p:spPr>
      </p:pic>
      <p:pic>
        <p:nvPicPr>
          <p:cNvPr id="4" name="Picture 3" descr="Araon_seaic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6667" y="-1"/>
            <a:ext cx="9372599" cy="62483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571069" y="0"/>
            <a:ext cx="36237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smtClean="0"/>
              <a:t>Korea-U.S. Collaborations in Ocean Observing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06400" y="3962400"/>
            <a:ext cx="2527754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 smtClean="0"/>
              <a:t>Sik</a:t>
            </a:r>
            <a:r>
              <a:rPr lang="en-US" sz="2000" b="1" dirty="0" smtClean="0"/>
              <a:t> Huh,</a:t>
            </a:r>
            <a:r>
              <a:rPr lang="en-US" sz="2000" b="1" i="1" dirty="0" smtClean="0"/>
              <a:t> KIOST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Scott Glenn,</a:t>
            </a:r>
          </a:p>
          <a:p>
            <a:r>
              <a:rPr lang="en-US" sz="2000" b="1" dirty="0" smtClean="0"/>
              <a:t>Oscar Schofield,</a:t>
            </a:r>
          </a:p>
          <a:p>
            <a:r>
              <a:rPr lang="en-US" sz="2000" b="1" dirty="0" smtClean="0"/>
              <a:t>Josh </a:t>
            </a:r>
            <a:r>
              <a:rPr lang="en-US" sz="2000" b="1" dirty="0" err="1" smtClean="0"/>
              <a:t>Kohut</a:t>
            </a:r>
            <a:r>
              <a:rPr lang="en-US" sz="2000" b="1" dirty="0" smtClean="0"/>
              <a:t> &amp;</a:t>
            </a:r>
          </a:p>
          <a:p>
            <a:r>
              <a:rPr lang="en-US" sz="2000" b="1" dirty="0" smtClean="0"/>
              <a:t>Hugh Roarty</a:t>
            </a:r>
          </a:p>
          <a:p>
            <a:r>
              <a:rPr lang="en-US" sz="2000" b="1" i="1" dirty="0" smtClean="0"/>
              <a:t>Rutgers University</a:t>
            </a:r>
            <a:endParaRPr lang="en-US" sz="2000" b="1" i="1" dirty="0"/>
          </a:p>
        </p:txBody>
      </p:sp>
      <p:sp>
        <p:nvSpPr>
          <p:cNvPr id="8" name="TextBox 7"/>
          <p:cNvSpPr txBox="1"/>
          <p:nvPr/>
        </p:nvSpPr>
        <p:spPr>
          <a:xfrm>
            <a:off x="5842000" y="3370970"/>
            <a:ext cx="330199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San </a:t>
            </a:r>
            <a:r>
              <a:rPr lang="en-US" sz="2000" b="1" dirty="0" err="1" smtClean="0"/>
              <a:t>Hoon</a:t>
            </a:r>
            <a:r>
              <a:rPr lang="en-US" sz="2000" b="1" dirty="0" smtClean="0"/>
              <a:t> Lee, Ho Kyung Ha, Tae Wan Kim, </a:t>
            </a:r>
            <a:r>
              <a:rPr lang="en-US" sz="2000" b="1" dirty="0" err="1" smtClean="0"/>
              <a:t>Doshik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Hahm</a:t>
            </a:r>
            <a:r>
              <a:rPr lang="en-US" sz="2000" b="1" dirty="0" smtClean="0"/>
              <a:t>, </a:t>
            </a:r>
            <a:r>
              <a:rPr lang="en-US" sz="2000" b="1" dirty="0" err="1" smtClean="0"/>
              <a:t>Jisoo</a:t>
            </a:r>
            <a:r>
              <a:rPr lang="en-US" sz="2000" b="1" dirty="0" smtClean="0"/>
              <a:t> Park, </a:t>
            </a:r>
            <a:r>
              <a:rPr lang="en-US" sz="2000" b="1" i="1" dirty="0" smtClean="0"/>
              <a:t>KOPRI</a:t>
            </a:r>
          </a:p>
          <a:p>
            <a:endParaRPr lang="en-US" sz="2000" b="1" dirty="0"/>
          </a:p>
          <a:p>
            <a:r>
              <a:rPr lang="en-US" sz="2000" b="1" dirty="0" smtClean="0"/>
              <a:t>Sang-Ho Lee, </a:t>
            </a:r>
            <a:r>
              <a:rPr lang="en-US" sz="2000" b="1" i="1" dirty="0" smtClean="0"/>
              <a:t>KNU</a:t>
            </a:r>
          </a:p>
          <a:p>
            <a:r>
              <a:rPr lang="en-US" sz="2000" b="1" dirty="0" err="1" smtClean="0"/>
              <a:t>Byoung-Jui</a:t>
            </a:r>
            <a:r>
              <a:rPr lang="en-US" sz="2000" b="1" dirty="0" smtClean="0"/>
              <a:t> Choi, </a:t>
            </a:r>
            <a:r>
              <a:rPr lang="en-US" sz="2000" b="1" i="1" dirty="0" smtClean="0"/>
              <a:t>KNU</a:t>
            </a:r>
          </a:p>
          <a:p>
            <a:r>
              <a:rPr lang="en-US" sz="2000" b="1" dirty="0" err="1"/>
              <a:t>Hak</a:t>
            </a:r>
            <a:r>
              <a:rPr lang="en-US" sz="2000" b="1" dirty="0"/>
              <a:t> </a:t>
            </a:r>
            <a:r>
              <a:rPr lang="en-US" sz="2000" b="1" dirty="0" err="1"/>
              <a:t>Soo</a:t>
            </a:r>
            <a:r>
              <a:rPr lang="en-US" sz="2000" b="1" dirty="0"/>
              <a:t> Lim, </a:t>
            </a:r>
            <a:r>
              <a:rPr lang="en-US" sz="2000" b="1" i="1" dirty="0"/>
              <a:t>KIOST</a:t>
            </a:r>
            <a:endParaRPr lang="en-US" sz="2000" b="1" i="1" dirty="0" smtClean="0"/>
          </a:p>
          <a:p>
            <a:r>
              <a:rPr lang="en-US" sz="2000" b="1" dirty="0" smtClean="0"/>
              <a:t>Jung </a:t>
            </a:r>
            <a:r>
              <a:rPr lang="en-US" sz="2000" b="1" dirty="0" err="1" smtClean="0"/>
              <a:t>Sik</a:t>
            </a:r>
            <a:r>
              <a:rPr lang="en-US" sz="2000" b="1" dirty="0" smtClean="0"/>
              <a:t> Han, </a:t>
            </a:r>
            <a:r>
              <a:rPr lang="en-US" sz="2000" b="1" i="1" dirty="0" smtClean="0"/>
              <a:t>KHOA</a:t>
            </a:r>
          </a:p>
          <a:p>
            <a:r>
              <a:rPr lang="en-US" sz="2000" b="1" dirty="0" err="1" smtClean="0"/>
              <a:t>Kwang</a:t>
            </a:r>
            <a:r>
              <a:rPr lang="en-US" sz="2000" b="1" dirty="0" smtClean="0"/>
              <a:t> Nam Han, </a:t>
            </a:r>
            <a:r>
              <a:rPr lang="en-US" sz="2000" b="1" i="1" dirty="0" smtClean="0"/>
              <a:t>KHOA</a:t>
            </a:r>
          </a:p>
        </p:txBody>
      </p:sp>
    </p:spTree>
    <p:extLst>
      <p:ext uri="{BB962C8B-B14F-4D97-AF65-F5344CB8AC3E}">
        <p14:creationId xmlns:p14="http://schemas.microsoft.com/office/powerpoint/2010/main" val="42801284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l"/>
            <a:fld id="{99DF0DD8-9F42-174A-B545-B3702B4F4F68}" type="slidenum">
              <a:rPr lang="en-US" sz="1200">
                <a:solidFill>
                  <a:srgbClr val="898989"/>
                </a:solidFill>
                <a:latin typeface="Calibri" charset="0"/>
              </a:rPr>
              <a:pPr algn="l"/>
              <a:t>10</a:t>
            </a:fld>
            <a:endParaRPr lang="en-US" sz="1200">
              <a:solidFill>
                <a:srgbClr val="898989"/>
              </a:solidFill>
              <a:latin typeface="Calibri" charset="0"/>
            </a:endParaRPr>
          </a:p>
        </p:txBody>
      </p:sp>
      <p:sp>
        <p:nvSpPr>
          <p:cNvPr id="22530" name="TextBox 7"/>
          <p:cNvSpPr txBox="1">
            <a:spLocks noChangeArrowheads="1"/>
          </p:cNvSpPr>
          <p:nvPr/>
        </p:nvSpPr>
        <p:spPr bwMode="auto">
          <a:xfrm>
            <a:off x="1219200" y="76200"/>
            <a:ext cx="67056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000" b="1" dirty="0">
                <a:solidFill>
                  <a:srgbClr val="0000FF"/>
                </a:solidFill>
                <a:latin typeface="Times New Roman"/>
                <a:cs typeface="Times New Roman"/>
              </a:rPr>
              <a:t>Mid-Atlantic Bight HF Radar Network</a:t>
            </a:r>
            <a:endParaRPr lang="en-US" sz="2600" b="1" dirty="0">
              <a:solidFill>
                <a:srgbClr val="0000FF"/>
              </a:solidFill>
              <a:latin typeface="Times New Roman"/>
              <a:cs typeface="Times New Roman"/>
            </a:endParaRPr>
          </a:p>
        </p:txBody>
      </p:sp>
      <p:pic>
        <p:nvPicPr>
          <p:cNvPr id="22531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685800"/>
            <a:ext cx="8991600" cy="5257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7"/>
          <p:cNvSpPr txBox="1">
            <a:spLocks noChangeArrowheads="1"/>
          </p:cNvSpPr>
          <p:nvPr/>
        </p:nvSpPr>
        <p:spPr bwMode="auto">
          <a:xfrm>
            <a:off x="4387850" y="2638425"/>
            <a:ext cx="4700588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u="sng" dirty="0">
                <a:solidFill>
                  <a:prstClr val="white"/>
                </a:solidFill>
              </a:rPr>
              <a:t>Mid-Atlantic HF Radar Network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srgbClr val="FF0000"/>
                </a:solidFill>
              </a:rPr>
              <a:t>16 Long-Range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 </a:t>
            </a:r>
            <a:r>
              <a:rPr lang="en-US" sz="1800" b="1" dirty="0">
                <a:solidFill>
                  <a:srgbClr val="FFFF00"/>
                </a:solidFill>
              </a:rPr>
              <a:t> 8 Medium-Range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u="sng" dirty="0">
                <a:solidFill>
                  <a:srgbClr val="00FF00"/>
                </a:solidFill>
              </a:rPr>
              <a:t>17</a:t>
            </a:r>
            <a:r>
              <a:rPr lang="en-US" sz="1800" b="1" dirty="0">
                <a:solidFill>
                  <a:srgbClr val="00FF00"/>
                </a:solidFill>
              </a:rPr>
              <a:t> Short-Range CODARs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41 </a:t>
            </a:r>
            <a:r>
              <a:rPr lang="en-US" sz="1800" b="1" dirty="0" smtClean="0">
                <a:solidFill>
                  <a:prstClr val="white"/>
                </a:solidFill>
              </a:rPr>
              <a:t>Total (Pre-Sandy)</a:t>
            </a:r>
            <a:endParaRPr lang="en-US" sz="1800" b="1" dirty="0">
              <a:solidFill>
                <a:prstClr val="white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1800" b="1" dirty="0">
              <a:solidFill>
                <a:prstClr val="white"/>
              </a:solidFill>
            </a:endParaRP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Triple Nested, Multi-static, Multi-use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b="1" dirty="0">
                <a:solidFill>
                  <a:prstClr val="white"/>
                </a:solidFill>
              </a:rPr>
              <a:t>Industry Partner: CODAR Ocean Sensors</a:t>
            </a:r>
          </a:p>
        </p:txBody>
      </p:sp>
      <p:cxnSp>
        <p:nvCxnSpPr>
          <p:cNvPr id="10" name="Straight Connector 9"/>
          <p:cNvCxnSpPr/>
          <p:nvPr/>
        </p:nvCxnSpPr>
        <p:spPr>
          <a:xfrm rot="10800000" flipV="1">
            <a:off x="2624138" y="922338"/>
            <a:ext cx="2557462" cy="873125"/>
          </a:xfrm>
          <a:prstGeom prst="line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rot="5400000">
            <a:off x="261938" y="2760663"/>
            <a:ext cx="3352800" cy="1422400"/>
          </a:xfrm>
          <a:prstGeom prst="line">
            <a:avLst/>
          </a:prstGeom>
          <a:ln w="38100" cap="flat" cmpd="sng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253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000" y="3908425"/>
            <a:ext cx="1079500" cy="1538288"/>
          </a:xfrm>
          <a:prstGeom prst="rect">
            <a:avLst/>
          </a:prstGeom>
          <a:noFill/>
          <a:ln w="38100">
            <a:solidFill>
              <a:srgbClr val="008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53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" y="2081213"/>
            <a:ext cx="1143000" cy="158273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537" name="Group 9"/>
          <p:cNvGrpSpPr>
            <a:grpSpLocks/>
          </p:cNvGrpSpPr>
          <p:nvPr/>
        </p:nvGrpSpPr>
        <p:grpSpPr bwMode="auto">
          <a:xfrm>
            <a:off x="152400" y="776288"/>
            <a:ext cx="1963738" cy="993775"/>
            <a:chOff x="5204177" y="1478844"/>
            <a:chExt cx="3766629" cy="3127024"/>
          </a:xfrm>
        </p:grpSpPr>
        <p:pic>
          <p:nvPicPr>
            <p:cNvPr id="22544" name="Picture 4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04177" y="1478846"/>
              <a:ext cx="1341012" cy="3127022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545" name="Picture 5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590235" y="1478844"/>
              <a:ext cx="2380571" cy="3127023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22538" name="Picture 15" descr="IMG_9578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46"/>
          <a:stretch>
            <a:fillRect/>
          </a:stretch>
        </p:blipFill>
        <p:spPr bwMode="auto">
          <a:xfrm>
            <a:off x="7639050" y="973138"/>
            <a:ext cx="1219200" cy="1671637"/>
          </a:xfrm>
          <a:prstGeom prst="rect">
            <a:avLst/>
          </a:prstGeom>
          <a:noFill/>
          <a:ln w="38100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4" descr="3"/>
          <p:cNvPicPr>
            <a:picLocks noChangeAspect="1" noChangeArrowheads="1"/>
          </p:cNvPicPr>
          <p:nvPr/>
        </p:nvPicPr>
        <p:blipFill>
          <a:blip r:embed="rId8"/>
          <a:stretch>
            <a:fillRect/>
          </a:stretch>
        </p:blipFill>
        <p:spPr bwMode="auto">
          <a:xfrm>
            <a:off x="6477000" y="5022850"/>
            <a:ext cx="582613" cy="569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18" name="Picture 49" descr="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786438" y="5040313"/>
            <a:ext cx="5937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22541" name="Picture 31" descr="IOOS_logo_white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0425" y="5108575"/>
            <a:ext cx="1012825" cy="398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42" name="Picture 19" descr="USCG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488" y="5040313"/>
            <a:ext cx="590550" cy="59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43" name="Text Box 9"/>
          <p:cNvSpPr txBox="1">
            <a:spLocks noChangeArrowheads="1"/>
          </p:cNvSpPr>
          <p:nvPr/>
        </p:nvSpPr>
        <p:spPr bwMode="auto">
          <a:xfrm>
            <a:off x="2195513" y="704850"/>
            <a:ext cx="1938337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FFFF00"/>
                </a:solidFill>
                <a:latin typeface="Calibri" charset="0"/>
              </a:rPr>
              <a:t>1000 km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000" b="1">
                <a:solidFill>
                  <a:srgbClr val="FFFF00"/>
                </a:solidFill>
                <a:latin typeface="Calibri" charset="0"/>
              </a:rPr>
              <a:t>Cape to Cape</a:t>
            </a:r>
          </a:p>
        </p:txBody>
      </p:sp>
      <p:pic>
        <p:nvPicPr>
          <p:cNvPr id="2" name="Picture 1" descr="Screen Shot 2013-10-21 at 8.16.35 PM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88250" y="3039577"/>
            <a:ext cx="1260078" cy="80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635649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714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4200" b="1" dirty="0" smtClean="0">
                <a:solidFill>
                  <a:srgbClr val="0000FF"/>
                </a:solidFill>
                <a:latin typeface="Times New Roman"/>
                <a:cs typeface="Times New Roman"/>
                <a:sym typeface="Gill Sans" charset="0"/>
              </a:rPr>
              <a:t>Mid-Atlantic Bight Glider </a:t>
            </a:r>
            <a:r>
              <a:rPr lang="en-US" sz="4200" b="1" dirty="0">
                <a:solidFill>
                  <a:srgbClr val="0000FF"/>
                </a:solidFill>
                <a:latin typeface="Times New Roman"/>
                <a:cs typeface="Times New Roman"/>
                <a:sym typeface="Gill Sans" charset="0"/>
              </a:rPr>
              <a:t>Network</a:t>
            </a:r>
          </a:p>
        </p:txBody>
      </p:sp>
      <p:pic>
        <p:nvPicPr>
          <p:cNvPr id="23555" name="Picture 5" descr="marcoos_glider_sst_chla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" t="5562"/>
          <a:stretch>
            <a:fillRect/>
          </a:stretch>
        </p:blipFill>
        <p:spPr bwMode="auto">
          <a:xfrm>
            <a:off x="347663" y="2497138"/>
            <a:ext cx="3938587" cy="344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-4763" y="2411413"/>
            <a:ext cx="2219326" cy="280987"/>
          </a:xfrm>
          <a:prstGeom prst="rect">
            <a:avLst/>
          </a:prstGeom>
          <a:noFill/>
        </p:spPr>
        <p:txBody>
          <a:bodyPr lIns="64291" tIns="32146" rIns="64291" bIns="32146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Satellite Ocean Color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3322638"/>
            <a:ext cx="1416050" cy="280987"/>
          </a:xfrm>
          <a:prstGeom prst="rect">
            <a:avLst/>
          </a:prstGeom>
          <a:noFill/>
        </p:spPr>
        <p:txBody>
          <a:bodyPr lIns="64291" tIns="32146" rIns="64291" bIns="32146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Satellite SST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-4763" y="4125913"/>
            <a:ext cx="1201738" cy="714375"/>
          </a:xfrm>
          <a:prstGeom prst="rect">
            <a:avLst/>
          </a:prstGeom>
          <a:noFill/>
        </p:spPr>
        <p:txBody>
          <a:bodyPr lIns="64291" tIns="32146" rIns="64291" bIns="32146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Subsurface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Glider </a:t>
            </a:r>
          </a:p>
          <a:p>
            <a:pPr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Data</a:t>
            </a:r>
          </a:p>
        </p:txBody>
      </p:sp>
      <p:pic>
        <p:nvPicPr>
          <p:cNvPr id="2355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33" b="3500"/>
          <a:stretch>
            <a:fillRect/>
          </a:stretch>
        </p:blipFill>
        <p:spPr bwMode="auto">
          <a:xfrm>
            <a:off x="2332038" y="733425"/>
            <a:ext cx="3883025" cy="15589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2" name="Picture 12" descr="SideBySideGliders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744538"/>
            <a:ext cx="1795463" cy="1511300"/>
          </a:xfrm>
          <a:prstGeom prst="rect">
            <a:avLst/>
          </a:prstGeom>
          <a:noFill/>
          <a:ln w="28575">
            <a:solidFill>
              <a:srgbClr val="336699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63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61" t="21931"/>
          <a:stretch>
            <a:fillRect/>
          </a:stretch>
        </p:blipFill>
        <p:spPr bwMode="auto">
          <a:xfrm>
            <a:off x="6438900" y="677863"/>
            <a:ext cx="2519363" cy="1614487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564" name="TextBox 1"/>
          <p:cNvSpPr txBox="1">
            <a:spLocks noChangeArrowheads="1"/>
          </p:cNvSpPr>
          <p:nvPr/>
        </p:nvSpPr>
        <p:spPr bwMode="auto">
          <a:xfrm>
            <a:off x="322263" y="744538"/>
            <a:ext cx="12779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RU01</a:t>
            </a:r>
          </a:p>
        </p:txBody>
      </p:sp>
      <p:sp>
        <p:nvSpPr>
          <p:cNvPr id="23565" name="TextBox 19"/>
          <p:cNvSpPr txBox="1">
            <a:spLocks noChangeArrowheads="1"/>
          </p:cNvSpPr>
          <p:nvPr/>
        </p:nvSpPr>
        <p:spPr bwMode="auto">
          <a:xfrm>
            <a:off x="2590800" y="744538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</a:rPr>
              <a:t>RU15</a:t>
            </a:r>
          </a:p>
        </p:txBody>
      </p:sp>
      <p:sp>
        <p:nvSpPr>
          <p:cNvPr id="23566" name="TextBox 20"/>
          <p:cNvSpPr txBox="1">
            <a:spLocks noChangeArrowheads="1"/>
          </p:cNvSpPr>
          <p:nvPr/>
        </p:nvSpPr>
        <p:spPr bwMode="auto">
          <a:xfrm>
            <a:off x="6756400" y="744538"/>
            <a:ext cx="774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>
                <a:solidFill>
                  <a:srgbClr val="FFFFFF"/>
                </a:solidFill>
              </a:rPr>
              <a:t>RU29</a:t>
            </a:r>
          </a:p>
        </p:txBody>
      </p:sp>
      <p:sp>
        <p:nvSpPr>
          <p:cNvPr id="23567" name="TextBox 2"/>
          <p:cNvSpPr txBox="1">
            <a:spLocks noChangeArrowheads="1"/>
          </p:cNvSpPr>
          <p:nvPr/>
        </p:nvSpPr>
        <p:spPr bwMode="auto">
          <a:xfrm>
            <a:off x="120155" y="5791200"/>
            <a:ext cx="460424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800" dirty="0">
                <a:solidFill>
                  <a:prstClr val="black"/>
                </a:solidFill>
              </a:rPr>
              <a:t>Industry Partner: Teledyne Webb Researc</a:t>
            </a:r>
            <a:r>
              <a:rPr lang="en-US" sz="2000" dirty="0">
                <a:solidFill>
                  <a:prstClr val="black"/>
                </a:solidFill>
              </a:rPr>
              <a:t>h</a:t>
            </a:r>
          </a:p>
        </p:txBody>
      </p:sp>
      <p:pic>
        <p:nvPicPr>
          <p:cNvPr id="18" name="Picture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650" y="5429250"/>
            <a:ext cx="2959100" cy="66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571625" y="1889125"/>
            <a:ext cx="49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prstClr val="white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G1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08500" y="1920875"/>
            <a:ext cx="18015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G1-Ruggedized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413750" y="1936750"/>
            <a:ext cx="4925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dirty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G2</a:t>
            </a:r>
          </a:p>
        </p:txBody>
      </p:sp>
      <p:pic>
        <p:nvPicPr>
          <p:cNvPr id="19" name="Picture 22"/>
          <p:cNvPicPr>
            <a:picLocks noChangeAspect="1" noChangeArrowheads="1"/>
          </p:cNvPicPr>
          <p:nvPr/>
        </p:nvPicPr>
        <p:blipFill>
          <a:blip r:embed="rId7"/>
          <a:srcRect l="10814" t="5260" r="12453" b="-1753"/>
          <a:stretch>
            <a:fillRect/>
          </a:stretch>
        </p:blipFill>
        <p:spPr bwMode="auto">
          <a:xfrm>
            <a:off x="4921251" y="5361969"/>
            <a:ext cx="1143000" cy="1045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rucool_global_map_black_axis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2518634"/>
            <a:ext cx="4572000" cy="2505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282466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1" name="Picture 13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56734" y="838200"/>
            <a:ext cx="3162300" cy="257175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grpSp>
        <p:nvGrpSpPr>
          <p:cNvPr id="2" name="Group 11"/>
          <p:cNvGrpSpPr/>
          <p:nvPr/>
        </p:nvGrpSpPr>
        <p:grpSpPr>
          <a:xfrm>
            <a:off x="5079999" y="3505201"/>
            <a:ext cx="3175000" cy="2581275"/>
            <a:chOff x="5334000" y="838200"/>
            <a:chExt cx="3175000" cy="2581275"/>
          </a:xfrm>
        </p:grpSpPr>
        <p:pic>
          <p:nvPicPr>
            <p:cNvPr id="58370" name="Picture 16"/>
            <p:cNvPicPr>
              <a:picLocks noChangeAspect="1" noChangeArrowheads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34000" y="838200"/>
              <a:ext cx="3175000" cy="2581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372" name="Rectangle 9"/>
            <p:cNvSpPr>
              <a:spLocks noChangeArrowheads="1"/>
            </p:cNvSpPr>
            <p:nvPr/>
          </p:nvSpPr>
          <p:spPr bwMode="auto">
            <a:xfrm>
              <a:off x="6189663" y="2860675"/>
              <a:ext cx="229235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600" b="1" dirty="0">
                  <a:solidFill>
                    <a:prstClr val="white"/>
                  </a:solidFill>
                  <a:latin typeface="Times New Roman" charset="0"/>
                </a:rPr>
                <a:t>4) HOPS</a:t>
              </a:r>
            </a:p>
            <a:p>
              <a:pPr algn="r"/>
              <a:r>
                <a:rPr lang="en-US" sz="1400" dirty="0">
                  <a:solidFill>
                    <a:prstClr val="white"/>
                  </a:solidFill>
                  <a:latin typeface="Times New Roman" charset="0"/>
                </a:rPr>
                <a:t>U. Massachusetts, Dartmouth</a:t>
              </a:r>
            </a:p>
          </p:txBody>
        </p:sp>
      </p:grpSp>
      <p:grpSp>
        <p:nvGrpSpPr>
          <p:cNvPr id="3" name="Group 10"/>
          <p:cNvGrpSpPr/>
          <p:nvPr/>
        </p:nvGrpSpPr>
        <p:grpSpPr>
          <a:xfrm>
            <a:off x="918633" y="3518430"/>
            <a:ext cx="3187700" cy="2606675"/>
            <a:chOff x="596900" y="3560763"/>
            <a:chExt cx="3187700" cy="2606675"/>
          </a:xfrm>
        </p:grpSpPr>
        <p:pic>
          <p:nvPicPr>
            <p:cNvPr id="58373" name="Picture 10"/>
            <p:cNvPicPr>
              <a:picLocks noChangeAspect="1" noChangeArrowheads="1"/>
            </p:cNvPicPr>
            <p:nvPr/>
          </p:nvPicPr>
          <p:blipFill>
            <a:blip r:embed="rId5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6900" y="3560763"/>
              <a:ext cx="3187700" cy="2606675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</p:pic>
        <p:sp>
          <p:nvSpPr>
            <p:cNvPr id="58374" name="Rectangle 11"/>
            <p:cNvSpPr>
              <a:spLocks noChangeArrowheads="1"/>
            </p:cNvSpPr>
            <p:nvPr/>
          </p:nvSpPr>
          <p:spPr bwMode="auto">
            <a:xfrm>
              <a:off x="2247900" y="5588000"/>
              <a:ext cx="1533525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600" b="1" dirty="0">
                  <a:solidFill>
                    <a:prstClr val="white"/>
                  </a:solidFill>
                  <a:latin typeface="Times New Roman" charset="0"/>
                </a:rPr>
                <a:t>3) ROMS </a:t>
              </a:r>
            </a:p>
            <a:p>
              <a:pPr algn="r"/>
              <a:r>
                <a:rPr lang="en-US" sz="1400" dirty="0">
                  <a:solidFill>
                    <a:prstClr val="white"/>
                  </a:solidFill>
                  <a:latin typeface="Times New Roman" charset="0"/>
                </a:rPr>
                <a:t>Rutgers University</a:t>
              </a:r>
            </a:p>
          </p:txBody>
        </p:sp>
      </p:grpSp>
      <p:sp>
        <p:nvSpPr>
          <p:cNvPr id="58376" name="Rectangle 14"/>
          <p:cNvSpPr>
            <a:spLocks noChangeArrowheads="1"/>
          </p:cNvSpPr>
          <p:nvPr/>
        </p:nvSpPr>
        <p:spPr bwMode="auto">
          <a:xfrm>
            <a:off x="2769252" y="2824692"/>
            <a:ext cx="1277814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r"/>
            <a:r>
              <a:rPr lang="en-US" sz="1600" b="1" dirty="0">
                <a:solidFill>
                  <a:prstClr val="white"/>
                </a:solidFill>
                <a:latin typeface="Times New Roman" charset="0"/>
              </a:rPr>
              <a:t>1) STPS</a:t>
            </a:r>
          </a:p>
          <a:p>
            <a:pPr algn="r"/>
            <a:r>
              <a:rPr lang="en-US" sz="1400" dirty="0">
                <a:solidFill>
                  <a:prstClr val="white"/>
                </a:solidFill>
                <a:latin typeface="Times New Roman" charset="0"/>
              </a:rPr>
              <a:t>U. Connecticut</a:t>
            </a:r>
          </a:p>
        </p:txBody>
      </p:sp>
      <p:grpSp>
        <p:nvGrpSpPr>
          <p:cNvPr id="4" name="Group 12"/>
          <p:cNvGrpSpPr/>
          <p:nvPr/>
        </p:nvGrpSpPr>
        <p:grpSpPr>
          <a:xfrm>
            <a:off x="5088466" y="875242"/>
            <a:ext cx="3175000" cy="2573338"/>
            <a:chOff x="5274733" y="3559175"/>
            <a:chExt cx="3175000" cy="2573338"/>
          </a:xfrm>
        </p:grpSpPr>
        <p:pic>
          <p:nvPicPr>
            <p:cNvPr id="58375" name="Picture 12"/>
            <p:cNvPicPr>
              <a:picLocks noChangeAspect="1" noChangeArrowheads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74733" y="3559175"/>
              <a:ext cx="3175000" cy="25733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8377" name="Rectangle 15"/>
            <p:cNvSpPr>
              <a:spLocks noChangeArrowheads="1"/>
            </p:cNvSpPr>
            <p:nvPr/>
          </p:nvSpPr>
          <p:spPr bwMode="auto">
            <a:xfrm>
              <a:off x="5981700" y="5572125"/>
              <a:ext cx="2451100" cy="5492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r"/>
              <a:r>
                <a:rPr lang="en-US" sz="1600" b="1" dirty="0">
                  <a:solidFill>
                    <a:prstClr val="white"/>
                  </a:solidFill>
                  <a:latin typeface="Times New Roman" charset="0"/>
                </a:rPr>
                <a:t>2) NYHOPS</a:t>
              </a:r>
            </a:p>
            <a:p>
              <a:pPr algn="r"/>
              <a:r>
                <a:rPr lang="en-US" sz="1400" dirty="0">
                  <a:solidFill>
                    <a:prstClr val="white"/>
                  </a:solidFill>
                  <a:latin typeface="Times New Roman" charset="0"/>
                </a:rPr>
                <a:t>Stevens Institute of Technology</a:t>
              </a:r>
            </a:p>
          </p:txBody>
        </p:sp>
      </p:grpSp>
      <p:sp>
        <p:nvSpPr>
          <p:cNvPr id="15" name="TextBox 1"/>
          <p:cNvSpPr txBox="1">
            <a:spLocks noChangeArrowheads="1"/>
          </p:cNvSpPr>
          <p:nvPr/>
        </p:nvSpPr>
        <p:spPr bwMode="auto">
          <a:xfrm>
            <a:off x="0" y="101600"/>
            <a:ext cx="9144000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>
                <a:solidFill>
                  <a:prstClr val="black"/>
                </a:solidFill>
                <a:latin typeface="Calibri"/>
                <a:ea typeface="ＭＳ Ｐゴシック" charset="0"/>
                <a:cs typeface="Geneva" pitchFamily="-65" charset="-128"/>
              </a:rPr>
              <a:t>Improved Predictive Modeling and Data Assimilation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810425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7" name="Picture 1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179513"/>
            <a:ext cx="8767762" cy="3098800"/>
          </a:xfrm>
          <a:prstGeom prst="rect">
            <a:avLst/>
          </a:prstGeom>
          <a:noFill/>
          <a:ln w="349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578" name="Text Box 3"/>
          <p:cNvSpPr txBox="1">
            <a:spLocks noChangeArrowheads="1"/>
          </p:cNvSpPr>
          <p:nvPr/>
        </p:nvSpPr>
        <p:spPr bwMode="auto">
          <a:xfrm>
            <a:off x="3232150" y="5894388"/>
            <a:ext cx="2036763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0000"/>
                </a:solidFill>
                <a:latin typeface="Calibri" charset="0"/>
                <a:ea typeface="ヒラギノ角ゴ ProN W3" charset="0"/>
                <a:cs typeface="ヒラギノ角ゴ ProN W3" charset="0"/>
                <a:sym typeface="Gill Sans" charset="0"/>
              </a:rPr>
              <a:t>CODAR Network</a:t>
            </a:r>
          </a:p>
        </p:txBody>
      </p:sp>
      <p:sp>
        <p:nvSpPr>
          <p:cNvPr id="24579" name="Text Box 4"/>
          <p:cNvSpPr txBox="1">
            <a:spLocks noChangeArrowheads="1"/>
          </p:cNvSpPr>
          <p:nvPr/>
        </p:nvSpPr>
        <p:spPr bwMode="auto">
          <a:xfrm>
            <a:off x="5106988" y="5894388"/>
            <a:ext cx="1876425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0000"/>
                </a:solidFill>
                <a:latin typeface="Calibri" charset="0"/>
                <a:ea typeface="ヒラギノ角ゴ ProN W3" charset="0"/>
                <a:cs typeface="ヒラギノ角ゴ ProN W3" charset="0"/>
                <a:sym typeface="Gill Sans" charset="0"/>
              </a:rPr>
              <a:t>Glider Fleet</a:t>
            </a:r>
          </a:p>
        </p:txBody>
      </p:sp>
      <p:sp>
        <p:nvSpPr>
          <p:cNvPr id="24580" name="Text Box 5"/>
          <p:cNvSpPr txBox="1">
            <a:spLocks noChangeArrowheads="1"/>
          </p:cNvSpPr>
          <p:nvPr/>
        </p:nvSpPr>
        <p:spPr bwMode="auto">
          <a:xfrm>
            <a:off x="0" y="5894388"/>
            <a:ext cx="3179763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0000"/>
                </a:solidFill>
                <a:latin typeface="Calibri" charset="0"/>
                <a:ea typeface="ヒラギノ角ゴ ProN W3" charset="0"/>
                <a:cs typeface="ヒラギノ角ゴ ProN W3" charset="0"/>
                <a:sym typeface="Gill Sans" charset="0"/>
              </a:rPr>
              <a:t>Satellite Data Acquisition Stations</a:t>
            </a:r>
          </a:p>
        </p:txBody>
      </p:sp>
      <p:pic>
        <p:nvPicPr>
          <p:cNvPr id="6" name="Picture 8" descr="SideBySideGliders1"/>
          <p:cNvPicPr>
            <a:picLocks noChangeAspect="1" noChangeArrowheads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5106988" y="4446588"/>
            <a:ext cx="1876425" cy="1416050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sp>
        <p:nvSpPr>
          <p:cNvPr id="24582" name="Text Box 10"/>
          <p:cNvSpPr txBox="1">
            <a:spLocks noChangeArrowheads="1"/>
          </p:cNvSpPr>
          <p:nvPr/>
        </p:nvSpPr>
        <p:spPr bwMode="auto">
          <a:xfrm>
            <a:off x="7089775" y="5894388"/>
            <a:ext cx="1849438" cy="280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4291" tIns="32146" rIns="64291" bIns="32146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400">
                <a:solidFill>
                  <a:srgbClr val="000000"/>
                </a:solidFill>
                <a:latin typeface="Calibri" charset="0"/>
                <a:ea typeface="ヒラギノ角ゴ ProN W3" charset="0"/>
                <a:cs typeface="ヒラギノ角ゴ ProN W3" charset="0"/>
                <a:sym typeface="Gill Sans" charset="0"/>
              </a:rPr>
              <a:t>3-D Forecasts</a:t>
            </a:r>
          </a:p>
        </p:txBody>
      </p:sp>
      <p:sp>
        <p:nvSpPr>
          <p:cNvPr id="8" name="Text Box 18"/>
          <p:cNvSpPr txBox="1">
            <a:spLocks noChangeArrowheads="1"/>
          </p:cNvSpPr>
          <p:nvPr/>
        </p:nvSpPr>
        <p:spPr bwMode="auto">
          <a:xfrm>
            <a:off x="0" y="0"/>
            <a:ext cx="9144000" cy="1147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64291" tIns="32146" rIns="64291" bIns="32146">
            <a:spAutoFit/>
          </a:bodyPr>
          <a:lstStyle/>
          <a:p>
            <a:pPr algn="ctr">
              <a:defRPr/>
            </a:pPr>
            <a:r>
              <a:rPr lang="en-US" sz="4200" dirty="0">
                <a:solidFill>
                  <a:srgbClr val="0000FF"/>
                </a:solidFill>
                <a:latin typeface="Times New Roman"/>
                <a:cs typeface="Times New Roman"/>
              </a:rPr>
              <a:t>MARACOOS Operations Center</a:t>
            </a:r>
          </a:p>
          <a:p>
            <a:pPr algn="ctr">
              <a:defRPr/>
            </a:pPr>
            <a:r>
              <a:rPr lang="en-US" sz="2800" dirty="0">
                <a:solidFill>
                  <a:srgbClr val="0000FF"/>
                </a:solidFill>
                <a:latin typeface="Times New Roman"/>
                <a:cs typeface="Times New Roman"/>
              </a:rPr>
              <a:t>Rutgers University - Coastal Ocean Observation Lab</a:t>
            </a:r>
            <a:r>
              <a:rPr lang="en-US" sz="2000" b="1" dirty="0">
                <a:solidFill>
                  <a:srgbClr val="0000FF"/>
                </a:solidFill>
                <a:latin typeface="Times New Roman"/>
                <a:cs typeface="Times New Roman"/>
              </a:rPr>
              <a:t> </a:t>
            </a:r>
          </a:p>
        </p:txBody>
      </p:sp>
      <p:pic>
        <p:nvPicPr>
          <p:cNvPr id="9" name="Picture 34" descr="XBand_SatelliteDish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1303338" y="4446588"/>
            <a:ext cx="1903412" cy="1419225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10" name="Picture 35" descr="1468414560_d638cdb7d2_o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232150" y="4446588"/>
            <a:ext cx="1882775" cy="1412875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11" name="Picture 36" descr="20070928 093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6983413" y="4446588"/>
            <a:ext cx="1892300" cy="1419225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  <p:pic>
        <p:nvPicPr>
          <p:cNvPr id="12" name="Picture 6" descr="jen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107950" y="4446588"/>
            <a:ext cx="1165225" cy="1419225"/>
          </a:xfrm>
          <a:prstGeom prst="rect">
            <a:avLst/>
          </a:prstGeom>
          <a:noFill/>
          <a:ln w="25400">
            <a:solidFill>
              <a:schemeClr val="tx1">
                <a:lumMod val="85000"/>
              </a:schemeClr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619570319"/>
      </p:ext>
    </p:extLst>
  </p:cSld>
  <p:clrMapOvr>
    <a:masterClrMapping/>
  </p:clrMapOvr>
  <p:transition xmlns:p14="http://schemas.microsoft.com/office/powerpoint/2010/main" spd="slow"/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Korea &amp; United States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>
                <a:solidFill>
                  <a:srgbClr val="000000"/>
                </a:solidFill>
              </a:rPr>
              <a:t>HF Radar Collaboration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7" name="Picture 6" descr="ORCA_group_meeting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" y="3276600"/>
            <a:ext cx="8077200" cy="2930351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6" name="Picture 5" descr="Korea_HF_Radar_Network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1600200"/>
            <a:ext cx="1884231" cy="220980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 descr="americanflag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00" y="152400"/>
            <a:ext cx="1472469" cy="1472469"/>
          </a:xfrm>
          <a:prstGeom prst="rect">
            <a:avLst/>
          </a:prstGeom>
        </p:spPr>
      </p:pic>
      <p:pic>
        <p:nvPicPr>
          <p:cNvPr id="10" name="Picture 9" descr="south-korea-flag.gif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02" y="304800"/>
            <a:ext cx="1524000" cy="1035539"/>
          </a:xfrm>
          <a:prstGeom prst="rect">
            <a:avLst/>
          </a:prstGeom>
        </p:spPr>
      </p:pic>
      <p:pic>
        <p:nvPicPr>
          <p:cNvPr id="11" name="Picture 10" descr="IMG_2920.jpg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05600" y="1539502"/>
            <a:ext cx="2209800" cy="2333473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12" name="Picture 11" descr="ORCA_collaborators.pn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1600200"/>
            <a:ext cx="4419600" cy="1116152"/>
          </a:xfrm>
          <a:prstGeom prst="rect">
            <a:avLst/>
          </a:prstGeom>
        </p:spPr>
      </p:pic>
      <p:pic>
        <p:nvPicPr>
          <p:cNvPr id="13" name="Picture 12" descr="COOL_redgray_on_light_lg.gif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09800" y="2743200"/>
            <a:ext cx="868541" cy="381000"/>
          </a:xfrm>
          <a:prstGeom prst="rect">
            <a:avLst/>
          </a:prstGeom>
        </p:spPr>
      </p:pic>
      <p:pic>
        <p:nvPicPr>
          <p:cNvPr id="14" name="Picture 13" descr="MARACOOS_Logo.png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4200" y="2743200"/>
            <a:ext cx="2133600" cy="368005"/>
          </a:xfrm>
          <a:prstGeom prst="rect">
            <a:avLst/>
          </a:prstGeom>
        </p:spPr>
      </p:pic>
      <p:pic>
        <p:nvPicPr>
          <p:cNvPr id="15" name="Picture 14" descr="IOOS2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10200" y="2743200"/>
            <a:ext cx="1016000" cy="410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949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2-26 at 9.35.31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6248400" cy="3650349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16938" y="3657601"/>
            <a:ext cx="344196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U.S. - Korea</a:t>
            </a:r>
          </a:p>
          <a:p>
            <a:r>
              <a:rPr lang="en-US" sz="2400" b="1" dirty="0" smtClean="0"/>
              <a:t>Collaborations in: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Network Operations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Data Quality Control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Product Development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 smtClean="0"/>
              <a:t>Science</a:t>
            </a:r>
            <a:endParaRPr lang="en-US" sz="2400" dirty="0"/>
          </a:p>
        </p:txBody>
      </p:sp>
      <p:sp>
        <p:nvSpPr>
          <p:cNvPr id="22" name="TextBox 21"/>
          <p:cNvSpPr txBox="1"/>
          <p:nvPr/>
        </p:nvSpPr>
        <p:spPr>
          <a:xfrm>
            <a:off x="6248400" y="0"/>
            <a:ext cx="2895600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U.S. &amp; Korea </a:t>
            </a:r>
          </a:p>
          <a:p>
            <a:r>
              <a:rPr lang="en-US" sz="2400" b="1" dirty="0" smtClean="0"/>
              <a:t>National HF Radar Networks –</a:t>
            </a:r>
            <a:r>
              <a:rPr lang="en-US" dirty="0" smtClean="0"/>
              <a:t> 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World’s largest networks</a:t>
            </a:r>
          </a:p>
          <a:p>
            <a:pPr marL="285750" indent="-285750">
              <a:buFont typeface="Arial"/>
              <a:buChar char="•"/>
            </a:pPr>
            <a:r>
              <a:rPr lang="en-US" sz="2000" dirty="0" smtClean="0"/>
              <a:t>MAB &amp; Korea similar in scale</a:t>
            </a:r>
          </a:p>
        </p:txBody>
      </p:sp>
      <p:pic>
        <p:nvPicPr>
          <p:cNvPr id="10" name="Picture 9" descr="South_Kore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610" y="2523067"/>
            <a:ext cx="5396390" cy="3681954"/>
          </a:xfrm>
          <a:prstGeom prst="rect">
            <a:avLst/>
          </a:prstGeom>
          <a:ln>
            <a:solidFill>
              <a:srgbClr val="FFFFFF"/>
            </a:solidFill>
          </a:ln>
        </p:spPr>
      </p:pic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3364052" y="4860340"/>
            <a:ext cx="2480166" cy="138499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200" b="1" u="sng" dirty="0" smtClean="0"/>
              <a:t>South Korea HF </a:t>
            </a:r>
            <a:r>
              <a:rPr lang="en-US" sz="1200" b="1" u="sng" dirty="0"/>
              <a:t>Radar Network</a:t>
            </a:r>
          </a:p>
          <a:p>
            <a:pPr eaLnBrk="1" hangingPunct="1"/>
            <a:r>
              <a:rPr lang="en-US" sz="1200" b="1" dirty="0" smtClean="0"/>
              <a:t>  1 Long</a:t>
            </a:r>
            <a:r>
              <a:rPr lang="en-US" sz="1200" b="1" dirty="0"/>
              <a:t>-Range CODARs</a:t>
            </a:r>
          </a:p>
          <a:p>
            <a:pPr eaLnBrk="1" hangingPunct="1"/>
            <a:r>
              <a:rPr lang="en-US" sz="1200" b="1" dirty="0"/>
              <a:t>  7 Medium-Range CODARs</a:t>
            </a:r>
          </a:p>
          <a:p>
            <a:pPr eaLnBrk="1" hangingPunct="1"/>
            <a:r>
              <a:rPr lang="en-US" sz="1200" b="1" dirty="0" smtClean="0"/>
              <a:t>11 </a:t>
            </a:r>
            <a:r>
              <a:rPr lang="en-US" sz="1200" b="1" dirty="0"/>
              <a:t>Short-Range </a:t>
            </a:r>
            <a:r>
              <a:rPr lang="en-US" sz="1200" b="1" dirty="0" smtClean="0"/>
              <a:t>CODARs</a:t>
            </a:r>
          </a:p>
          <a:p>
            <a:pPr eaLnBrk="1" hangingPunct="1"/>
            <a:r>
              <a:rPr lang="en-US" sz="1200" b="1" dirty="0" smtClean="0"/>
              <a:t> 2  Short</a:t>
            </a:r>
            <a:r>
              <a:rPr lang="en-US" sz="1200" b="1" dirty="0"/>
              <a:t>-Range </a:t>
            </a:r>
            <a:r>
              <a:rPr lang="en-US" sz="1200" b="1" dirty="0" smtClean="0"/>
              <a:t>WERAs</a:t>
            </a:r>
          </a:p>
          <a:p>
            <a:pPr eaLnBrk="1" hangingPunct="1"/>
            <a:r>
              <a:rPr lang="en-US" sz="1200" b="1" dirty="0"/>
              <a:t> </a:t>
            </a:r>
            <a:r>
              <a:rPr lang="en-US" sz="1200" b="1" u="sng" dirty="0" smtClean="0"/>
              <a:t>4 </a:t>
            </a:r>
            <a:r>
              <a:rPr lang="en-US" sz="1200" b="1" dirty="0" smtClean="0"/>
              <a:t>VHF CODARs</a:t>
            </a:r>
            <a:endParaRPr lang="en-US" sz="1200" b="1" dirty="0"/>
          </a:p>
          <a:p>
            <a:pPr eaLnBrk="1" hangingPunct="1"/>
            <a:r>
              <a:rPr lang="en-US" sz="1200" b="1" dirty="0" smtClean="0"/>
              <a:t>25 Total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16928354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070512_panorama.jp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125" y="1592632"/>
            <a:ext cx="8374383" cy="4653628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Korea &amp; United States 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sz="3600" dirty="0" smtClean="0">
                <a:solidFill>
                  <a:srgbClr val="000000"/>
                </a:solidFill>
              </a:rPr>
              <a:t>HF Radar Training at Rutgers</a:t>
            </a:r>
            <a:endParaRPr lang="en-US" sz="3600" dirty="0">
              <a:solidFill>
                <a:srgbClr val="000000"/>
              </a:solidFill>
            </a:endParaRPr>
          </a:p>
        </p:txBody>
      </p:sp>
      <p:pic>
        <p:nvPicPr>
          <p:cNvPr id="9" name="Picture 8" descr="americanflag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00" y="152400"/>
            <a:ext cx="1472469" cy="1472469"/>
          </a:xfrm>
          <a:prstGeom prst="rect">
            <a:avLst/>
          </a:prstGeom>
        </p:spPr>
      </p:pic>
      <p:pic>
        <p:nvPicPr>
          <p:cNvPr id="10" name="Picture 9" descr="south-korea-flag.gi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02" y="304800"/>
            <a:ext cx="1524000" cy="1035539"/>
          </a:xfrm>
          <a:prstGeom prst="rect">
            <a:avLst/>
          </a:prstGeom>
        </p:spPr>
      </p:pic>
      <p:pic>
        <p:nvPicPr>
          <p:cNvPr id="11" name="Picture 10" descr="IMG_2920.jpg"/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19934" y="4214387"/>
            <a:ext cx="1772427" cy="1871622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3" name="Picture 2" descr="KHOA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200" y="1445385"/>
            <a:ext cx="4489843" cy="844624"/>
          </a:xfrm>
          <a:prstGeom prst="rect">
            <a:avLst/>
          </a:prstGeom>
          <a:ln>
            <a:solidFill>
              <a:srgbClr val="000000"/>
            </a:solidFill>
          </a:ln>
        </p:spPr>
      </p:pic>
      <p:pic>
        <p:nvPicPr>
          <p:cNvPr id="8" name="Picture 7" descr="PUTA_radial_plot.png"/>
          <p:cNvPicPr>
            <a:picLocks noChangeAspect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995" r="7839" b="5852"/>
          <a:stretch/>
        </p:blipFill>
        <p:spPr>
          <a:xfrm>
            <a:off x="134684" y="4618505"/>
            <a:ext cx="2290872" cy="136630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extBox 1"/>
          <p:cNvSpPr txBox="1"/>
          <p:nvPr/>
        </p:nvSpPr>
        <p:spPr>
          <a:xfrm>
            <a:off x="7620000" y="1752600"/>
            <a:ext cx="869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2012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9042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MG_2874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095" y="0"/>
            <a:ext cx="7037530" cy="3429000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5" name="Picture 4" descr="image4.jpe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2001" y="3429000"/>
            <a:ext cx="4571998" cy="3428999"/>
          </a:xfrm>
          <a:prstGeom prst="rect">
            <a:avLst/>
          </a:prstGeom>
          <a:ln>
            <a:solidFill>
              <a:srgbClr val="FFFFFF"/>
            </a:solidFill>
          </a:ln>
        </p:spPr>
      </p:pic>
      <p:pic>
        <p:nvPicPr>
          <p:cNvPr id="6" name="Picture 5" descr="DSCN6193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429000"/>
            <a:ext cx="4572000" cy="3429000"/>
          </a:xfrm>
          <a:prstGeom prst="rect">
            <a:avLst/>
          </a:prstGeom>
          <a:ln>
            <a:solidFill>
              <a:srgbClr val="FFFFFF"/>
            </a:solidFill>
          </a:ln>
        </p:spPr>
      </p:pic>
      <p:pic>
        <p:nvPicPr>
          <p:cNvPr id="7" name="Picture 6" descr="south-korea-flag.gi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74581" y="230205"/>
            <a:ext cx="1876193" cy="1274850"/>
          </a:xfrm>
          <a:prstGeom prst="rect">
            <a:avLst/>
          </a:prstGeom>
        </p:spPr>
      </p:pic>
      <p:pic>
        <p:nvPicPr>
          <p:cNvPr id="8" name="Picture 7" descr="americanflag.pn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62822" y="1481539"/>
            <a:ext cx="1876193" cy="1876193"/>
          </a:xfrm>
          <a:prstGeom prst="rect">
            <a:avLst/>
          </a:prstGeom>
        </p:spPr>
      </p:pic>
      <p:pic>
        <p:nvPicPr>
          <p:cNvPr id="2" name="Picture 1" descr="KHOA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8655" y="6118994"/>
            <a:ext cx="2880926" cy="541956"/>
          </a:xfrm>
          <a:prstGeom prst="rect">
            <a:avLst/>
          </a:prstGeom>
          <a:ln w="19050" cmpd="sng">
            <a:solidFill>
              <a:srgbClr val="000000"/>
            </a:solidFill>
          </a:ln>
        </p:spPr>
      </p:pic>
      <p:pic>
        <p:nvPicPr>
          <p:cNvPr id="3" name="Picture 2" descr="KIOST.gif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13757" y="6019712"/>
            <a:ext cx="1325258" cy="735304"/>
          </a:xfrm>
          <a:prstGeom prst="rect">
            <a:avLst/>
          </a:prstGeom>
          <a:ln w="19050" cmpd="sng">
            <a:solidFill>
              <a:srgbClr val="000000"/>
            </a:solidFill>
          </a:ln>
        </p:spPr>
      </p:pic>
      <p:pic>
        <p:nvPicPr>
          <p:cNvPr id="9" name="Picture 8" descr="korea_kunsan.jp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303" y="1886589"/>
            <a:ext cx="1243837" cy="1298255"/>
          </a:xfrm>
          <a:prstGeom prst="rect">
            <a:avLst/>
          </a:prstGeom>
          <a:ln w="19050" cmpd="sng">
            <a:solidFill>
              <a:schemeClr val="tx1"/>
            </a:solidFill>
          </a:ln>
        </p:spPr>
      </p:pic>
      <p:sp>
        <p:nvSpPr>
          <p:cNvPr id="10" name="TextBox 9"/>
          <p:cNvSpPr txBox="1"/>
          <p:nvPr/>
        </p:nvSpPr>
        <p:spPr>
          <a:xfrm>
            <a:off x="0" y="0"/>
            <a:ext cx="7028436" cy="5232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Rutgers visit to Korea HF Radar Centers</a:t>
            </a:r>
            <a:endParaRPr lang="en-US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7636933" y="2963333"/>
            <a:ext cx="9834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/>
              <a:t>2013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3469379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85800" y="457200"/>
            <a:ext cx="7772400" cy="6096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0000"/>
                </a:solidFill>
              </a:rPr>
              <a:t>Korea &amp; United States </a:t>
            </a:r>
            <a:br>
              <a:rPr lang="en-US" dirty="0" smtClean="0">
                <a:solidFill>
                  <a:srgbClr val="000000"/>
                </a:solidFill>
              </a:rPr>
            </a:br>
            <a:r>
              <a:rPr lang="en-US" dirty="0" smtClean="0">
                <a:solidFill>
                  <a:srgbClr val="000000"/>
                </a:solidFill>
              </a:rPr>
              <a:t>KIOST visits Rutgers</a:t>
            </a:r>
            <a:endParaRPr lang="en-US" dirty="0">
              <a:solidFill>
                <a:srgbClr val="000000"/>
              </a:solidFill>
            </a:endParaRPr>
          </a:p>
        </p:txBody>
      </p:sp>
      <p:pic>
        <p:nvPicPr>
          <p:cNvPr id="9" name="Picture 8" descr="americanflag.png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3800" y="152400"/>
            <a:ext cx="1472469" cy="1472469"/>
          </a:xfrm>
          <a:prstGeom prst="rect">
            <a:avLst/>
          </a:prstGeom>
        </p:spPr>
      </p:pic>
      <p:pic>
        <p:nvPicPr>
          <p:cNvPr id="10" name="Picture 9" descr="south-korea-flag.gif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02" y="304800"/>
            <a:ext cx="1524000" cy="1035539"/>
          </a:xfrm>
          <a:prstGeom prst="rect">
            <a:avLst/>
          </a:prstGeom>
        </p:spPr>
      </p:pic>
      <p:pic>
        <p:nvPicPr>
          <p:cNvPr id="2" name="Picture 1" descr="20130916_133238-KIOST-Visit1.jp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8600" y="2133600"/>
            <a:ext cx="4724400" cy="35433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 descr="20131202_133503-KIOST-Visit2-HakSoo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1600" y="3810000"/>
            <a:ext cx="3048000" cy="2286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05400" y="1676400"/>
            <a:ext cx="3541299" cy="236002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Picture 11" descr="KIOST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1000" y="1447800"/>
            <a:ext cx="3048000" cy="1691147"/>
          </a:xfrm>
          <a:prstGeom prst="rect">
            <a:avLst/>
          </a:prstGeom>
          <a:ln w="19050" cmpd="sng">
            <a:solidFill>
              <a:srgbClr val="000000"/>
            </a:solidFill>
          </a:ln>
        </p:spPr>
      </p:pic>
      <p:sp>
        <p:nvSpPr>
          <p:cNvPr id="13" name="TextBox 12"/>
          <p:cNvSpPr txBox="1"/>
          <p:nvPr/>
        </p:nvSpPr>
        <p:spPr>
          <a:xfrm>
            <a:off x="7620000" y="1752600"/>
            <a:ext cx="869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2012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038600" y="2209800"/>
            <a:ext cx="869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2013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391400" y="4114800"/>
            <a:ext cx="8693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2013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2667" y="5757333"/>
            <a:ext cx="306992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Korea Repeat Visits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756153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4-02-16 at 10.16.12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58787"/>
            <a:ext cx="8850453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 bwMode="auto">
          <a:xfrm>
            <a:off x="6004529" y="3335866"/>
            <a:ext cx="2492113" cy="496674"/>
          </a:xfrm>
          <a:prstGeom prst="ellipse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pitchFamily="1" charset="-128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" y="0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Next Steps for Korea-U.S. HFR Collaboration - 2015</a:t>
            </a:r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5" name="Picture 4" descr="Screen Shot 2014-02-16 at 10.15.04 PM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2807"/>
          <a:stretch/>
        </p:blipFill>
        <p:spPr>
          <a:xfrm>
            <a:off x="-2627" y="4555067"/>
            <a:ext cx="9146627" cy="23029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t="15071" b="22804"/>
          <a:stretch/>
        </p:blipFill>
        <p:spPr>
          <a:xfrm>
            <a:off x="4268097" y="479111"/>
            <a:ext cx="4875903" cy="97715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4538186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/>
              <a:t>3</a:t>
            </a:r>
            <a:r>
              <a:rPr lang="en-US" sz="2400" b="1" baseline="30000" dirty="0" smtClean="0"/>
              <a:t>rd</a:t>
            </a:r>
            <a:r>
              <a:rPr lang="en-US" sz="2400" b="1" dirty="0" smtClean="0"/>
              <a:t> GEO Global HF Radar Meeting, Kaohsiung, Taiwan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2867541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Box 2"/>
          <p:cNvSpPr txBox="1">
            <a:spLocks noChangeArrowheads="1"/>
          </p:cNvSpPr>
          <p:nvPr/>
        </p:nvSpPr>
        <p:spPr bwMode="auto">
          <a:xfrm>
            <a:off x="5334000" y="2857496"/>
            <a:ext cx="990600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40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Vessels - </a:t>
            </a:r>
          </a:p>
          <a:p>
            <a:pPr eaLnBrk="0" hangingPunct="0"/>
            <a:endParaRPr lang="en-US" sz="1400">
              <a:solidFill>
                <a:srgbClr val="FFFFFF"/>
              </a:solidFill>
              <a:latin typeface="Calibri"/>
              <a:ea typeface="ＭＳ Ｐゴシック" charset="0"/>
              <a:cs typeface="ＭＳ Ｐゴシック" charset="0"/>
            </a:endParaRPr>
          </a:p>
          <a:p>
            <a:pPr eaLnBrk="0" hangingPunct="0"/>
            <a:r>
              <a:rPr lang="en-US" sz="140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Satellite</a:t>
            </a:r>
          </a:p>
        </p:txBody>
      </p:sp>
      <p:sp>
        <p:nvSpPr>
          <p:cNvPr id="19460" name="TextBox 7"/>
          <p:cNvSpPr txBox="1">
            <a:spLocks noChangeArrowheads="1"/>
          </p:cNvSpPr>
          <p:nvPr/>
        </p:nvSpPr>
        <p:spPr bwMode="auto">
          <a:xfrm>
            <a:off x="6027738" y="3640128"/>
            <a:ext cx="1492250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Satellite</a:t>
            </a:r>
          </a:p>
        </p:txBody>
      </p:sp>
      <p:sp>
        <p:nvSpPr>
          <p:cNvPr id="19461" name="TextBox 8"/>
          <p:cNvSpPr txBox="1">
            <a:spLocks noChangeArrowheads="1"/>
          </p:cNvSpPr>
          <p:nvPr/>
        </p:nvSpPr>
        <p:spPr bwMode="auto">
          <a:xfrm>
            <a:off x="6027738" y="3959215"/>
            <a:ext cx="11779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Ships/ Vessels</a:t>
            </a:r>
          </a:p>
        </p:txBody>
      </p:sp>
      <p:sp>
        <p:nvSpPr>
          <p:cNvPr id="19462" name="TextBox 9"/>
          <p:cNvSpPr txBox="1">
            <a:spLocks noChangeArrowheads="1"/>
          </p:cNvSpPr>
          <p:nvPr/>
        </p:nvSpPr>
        <p:spPr bwMode="auto">
          <a:xfrm>
            <a:off x="6027738" y="4278303"/>
            <a:ext cx="110013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REMUS</a:t>
            </a:r>
          </a:p>
        </p:txBody>
      </p:sp>
      <p:sp>
        <p:nvSpPr>
          <p:cNvPr id="19463" name="TextBox 10"/>
          <p:cNvSpPr txBox="1">
            <a:spLocks noChangeArrowheads="1"/>
          </p:cNvSpPr>
          <p:nvPr/>
        </p:nvSpPr>
        <p:spPr bwMode="auto">
          <a:xfrm>
            <a:off x="6027738" y="4597390"/>
            <a:ext cx="8636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Modeling</a:t>
            </a:r>
          </a:p>
        </p:txBody>
      </p:sp>
      <p:sp>
        <p:nvSpPr>
          <p:cNvPr id="19464" name="TextBox 11"/>
          <p:cNvSpPr txBox="1">
            <a:spLocks noChangeArrowheads="1"/>
          </p:cNvSpPr>
          <p:nvPr/>
        </p:nvSpPr>
        <p:spPr bwMode="auto">
          <a:xfrm>
            <a:off x="6027738" y="4916478"/>
            <a:ext cx="10207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Leadership</a:t>
            </a:r>
          </a:p>
        </p:txBody>
      </p:sp>
      <p:sp>
        <p:nvSpPr>
          <p:cNvPr id="19465" name="TextBox 12"/>
          <p:cNvSpPr txBox="1">
            <a:spLocks noChangeArrowheads="1"/>
          </p:cNvSpPr>
          <p:nvPr/>
        </p:nvSpPr>
        <p:spPr bwMode="auto">
          <a:xfrm>
            <a:off x="7440613" y="3640128"/>
            <a:ext cx="708025" cy="290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CODAR</a:t>
            </a:r>
          </a:p>
        </p:txBody>
      </p:sp>
      <p:sp>
        <p:nvSpPr>
          <p:cNvPr id="19466" name="TextBox 13"/>
          <p:cNvSpPr txBox="1">
            <a:spLocks noChangeArrowheads="1"/>
          </p:cNvSpPr>
          <p:nvPr/>
        </p:nvSpPr>
        <p:spPr bwMode="auto">
          <a:xfrm>
            <a:off x="7440613" y="3959215"/>
            <a:ext cx="708025" cy="29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Glider</a:t>
            </a:r>
          </a:p>
        </p:txBody>
      </p:sp>
      <p:sp>
        <p:nvSpPr>
          <p:cNvPr id="19467" name="TextBox 14"/>
          <p:cNvSpPr txBox="1">
            <a:spLocks noChangeArrowheads="1"/>
          </p:cNvSpPr>
          <p:nvPr/>
        </p:nvSpPr>
        <p:spPr bwMode="auto">
          <a:xfrm>
            <a:off x="7440613" y="4278303"/>
            <a:ext cx="787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 dirty="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Data Vis.</a:t>
            </a:r>
          </a:p>
        </p:txBody>
      </p:sp>
      <p:sp>
        <p:nvSpPr>
          <p:cNvPr id="19468" name="TextBox 15"/>
          <p:cNvSpPr txBox="1">
            <a:spLocks noChangeArrowheads="1"/>
          </p:cNvSpPr>
          <p:nvPr/>
        </p:nvSpPr>
        <p:spPr bwMode="auto">
          <a:xfrm>
            <a:off x="7440613" y="4597390"/>
            <a:ext cx="7080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Security</a:t>
            </a:r>
          </a:p>
        </p:txBody>
      </p:sp>
      <p:sp>
        <p:nvSpPr>
          <p:cNvPr id="19469" name="TextBox 16"/>
          <p:cNvSpPr txBox="1">
            <a:spLocks noChangeArrowheads="1"/>
          </p:cNvSpPr>
          <p:nvPr/>
        </p:nvSpPr>
        <p:spPr bwMode="auto">
          <a:xfrm>
            <a:off x="7440613" y="4916478"/>
            <a:ext cx="8651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120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Education</a:t>
            </a:r>
          </a:p>
        </p:txBody>
      </p:sp>
      <p:sp>
        <p:nvSpPr>
          <p:cNvPr id="18" name="Rectangle 17"/>
          <p:cNvSpPr/>
          <p:nvPr/>
        </p:nvSpPr>
        <p:spPr>
          <a:xfrm>
            <a:off x="5791200" y="3481378"/>
            <a:ext cx="2436813" cy="1833562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24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058" y="778935"/>
            <a:ext cx="2702628" cy="109220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>
            <a:outerShdw blurRad="63500" dist="50800" algn="ctr" rotWithShape="0">
              <a:srgbClr val="000000">
                <a:alpha val="20999"/>
              </a:srgbClr>
            </a:outerShdw>
          </a:effectLst>
        </p:spPr>
      </p:pic>
      <p:sp>
        <p:nvSpPr>
          <p:cNvPr id="19479" name="TextBox 30"/>
          <p:cNvSpPr txBox="1">
            <a:spLocks noChangeArrowheads="1"/>
          </p:cNvSpPr>
          <p:nvPr/>
        </p:nvSpPr>
        <p:spPr bwMode="auto">
          <a:xfrm>
            <a:off x="2924175" y="762000"/>
            <a:ext cx="2105025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Global Component</a:t>
            </a:r>
          </a:p>
        </p:txBody>
      </p:sp>
      <p:sp>
        <p:nvSpPr>
          <p:cNvPr id="19480" name="TextBox 31"/>
          <p:cNvSpPr txBox="1">
            <a:spLocks noChangeArrowheads="1"/>
          </p:cNvSpPr>
          <p:nvPr/>
        </p:nvSpPr>
        <p:spPr bwMode="auto">
          <a:xfrm>
            <a:off x="2590800" y="1946853"/>
            <a:ext cx="2314575" cy="914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National Component</a:t>
            </a:r>
          </a:p>
        </p:txBody>
      </p:sp>
      <p:sp>
        <p:nvSpPr>
          <p:cNvPr id="19481" name="TextBox 32"/>
          <p:cNvSpPr txBox="1">
            <a:spLocks noChangeArrowheads="1"/>
          </p:cNvSpPr>
          <p:nvPr/>
        </p:nvSpPr>
        <p:spPr bwMode="auto">
          <a:xfrm>
            <a:off x="825500" y="2209800"/>
            <a:ext cx="20701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400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Regional Component</a:t>
            </a:r>
          </a:p>
        </p:txBody>
      </p:sp>
      <p:sp>
        <p:nvSpPr>
          <p:cNvPr id="19482" name="TextBox 33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eaLnBrk="0" hangingPunct="0"/>
            <a:r>
              <a:rPr lang="en-US" sz="2800" b="1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U.S. Integrated Ocean Observing System (IOOS)</a:t>
            </a:r>
          </a:p>
        </p:txBody>
      </p:sp>
      <p:sp>
        <p:nvSpPr>
          <p:cNvPr id="35" name="Right Arrow 34"/>
          <p:cNvSpPr/>
          <p:nvPr/>
        </p:nvSpPr>
        <p:spPr>
          <a:xfrm>
            <a:off x="3040063" y="1552571"/>
            <a:ext cx="979487" cy="282575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24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36" name="Right Arrow 35"/>
          <p:cNvSpPr/>
          <p:nvPr/>
        </p:nvSpPr>
        <p:spPr>
          <a:xfrm rot="1837255">
            <a:off x="3530600" y="2882896"/>
            <a:ext cx="977900" cy="239713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24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37" name="Right Arrow 36"/>
          <p:cNvSpPr/>
          <p:nvPr/>
        </p:nvSpPr>
        <p:spPr>
          <a:xfrm rot="5400000">
            <a:off x="196057" y="2518565"/>
            <a:ext cx="977900" cy="280987"/>
          </a:xfrm>
          <a:prstGeom prst="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en-US" sz="2400">
              <a:solidFill>
                <a:srgbClr val="FFFFFF"/>
              </a:solidFill>
              <a:latin typeface="Arial"/>
              <a:ea typeface="ＭＳ Ｐゴシック"/>
            </a:endParaRPr>
          </a:p>
        </p:txBody>
      </p:sp>
      <p:sp>
        <p:nvSpPr>
          <p:cNvPr id="19487" name="TextBox 38"/>
          <p:cNvSpPr txBox="1">
            <a:spLocks noChangeArrowheads="1"/>
          </p:cNvSpPr>
          <p:nvPr/>
        </p:nvSpPr>
        <p:spPr bwMode="auto">
          <a:xfrm>
            <a:off x="4953000" y="5715000"/>
            <a:ext cx="375653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400" i="1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17 U.S. Federal Agencies</a:t>
            </a:r>
          </a:p>
        </p:txBody>
      </p:sp>
      <p:sp>
        <p:nvSpPr>
          <p:cNvPr id="19488" name="TextBox 39"/>
          <p:cNvSpPr txBox="1">
            <a:spLocks noChangeArrowheads="1"/>
          </p:cNvSpPr>
          <p:nvPr/>
        </p:nvSpPr>
        <p:spPr bwMode="auto">
          <a:xfrm>
            <a:off x="257175" y="5715000"/>
            <a:ext cx="368259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400" i="1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11 Regional Associations</a:t>
            </a:r>
          </a:p>
        </p:txBody>
      </p:sp>
      <p:pic>
        <p:nvPicPr>
          <p:cNvPr id="2" name="Picture 1" descr="BOEMRE.gi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3556" y="4533049"/>
            <a:ext cx="597477" cy="597477"/>
          </a:xfrm>
          <a:prstGeom prst="rect">
            <a:avLst/>
          </a:prstGeom>
        </p:spPr>
      </p:pic>
      <p:pic>
        <p:nvPicPr>
          <p:cNvPr id="3" name="Picture 2" descr="CSREES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5670" y="5194997"/>
            <a:ext cx="543598" cy="543598"/>
          </a:xfrm>
          <a:prstGeom prst="rect">
            <a:avLst/>
          </a:prstGeom>
        </p:spPr>
      </p:pic>
      <p:pic>
        <p:nvPicPr>
          <p:cNvPr id="4" name="Picture 3" descr="DOE.gif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836" y="3782552"/>
            <a:ext cx="615757" cy="615757"/>
          </a:xfrm>
          <a:prstGeom prst="rect">
            <a:avLst/>
          </a:prstGeom>
        </p:spPr>
      </p:pic>
      <p:pic>
        <p:nvPicPr>
          <p:cNvPr id="5" name="Picture 4" descr="DOS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877" y="4531269"/>
            <a:ext cx="583045" cy="583045"/>
          </a:xfrm>
          <a:prstGeom prst="rect">
            <a:avLst/>
          </a:prstGeom>
        </p:spPr>
      </p:pic>
      <p:pic>
        <p:nvPicPr>
          <p:cNvPr id="6" name="Picture 5" descr="DOT.gif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138" y="4527378"/>
            <a:ext cx="589779" cy="589779"/>
          </a:xfrm>
          <a:prstGeom prst="rect">
            <a:avLst/>
          </a:prstGeom>
        </p:spPr>
      </p:pic>
      <p:pic>
        <p:nvPicPr>
          <p:cNvPr id="7" name="Picture 6" descr="EPA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6517" y="4501208"/>
            <a:ext cx="595552" cy="595552"/>
          </a:xfrm>
          <a:prstGeom prst="rect">
            <a:avLst/>
          </a:prstGeom>
        </p:spPr>
      </p:pic>
      <p:pic>
        <p:nvPicPr>
          <p:cNvPr id="8" name="Picture 7" descr="FDA.gif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3613" y="4596990"/>
            <a:ext cx="977013" cy="394469"/>
          </a:xfrm>
          <a:prstGeom prst="rect">
            <a:avLst/>
          </a:prstGeom>
        </p:spPr>
      </p:pic>
      <p:pic>
        <p:nvPicPr>
          <p:cNvPr id="9" name="Picture 8" descr="JCS.gif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458" y="5180076"/>
            <a:ext cx="562845" cy="562845"/>
          </a:xfrm>
          <a:prstGeom prst="rect">
            <a:avLst/>
          </a:prstGeom>
        </p:spPr>
      </p:pic>
      <p:pic>
        <p:nvPicPr>
          <p:cNvPr id="10" name="Picture 9" descr="MMC.gif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70290" y="5168005"/>
            <a:ext cx="596516" cy="596516"/>
          </a:xfrm>
          <a:prstGeom prst="rect">
            <a:avLst/>
          </a:prstGeom>
        </p:spPr>
      </p:pic>
      <p:pic>
        <p:nvPicPr>
          <p:cNvPr id="11" name="Picture 10" descr="NASA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0404" y="3076306"/>
            <a:ext cx="693690" cy="693690"/>
          </a:xfrm>
          <a:prstGeom prst="rect">
            <a:avLst/>
          </a:prstGeom>
        </p:spPr>
      </p:pic>
      <p:pic>
        <p:nvPicPr>
          <p:cNvPr id="12" name="Picture 11" descr="NOAA.png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7849" y="3109982"/>
            <a:ext cx="626342" cy="626342"/>
          </a:xfrm>
          <a:prstGeom prst="rect">
            <a:avLst/>
          </a:prstGeom>
        </p:spPr>
      </p:pic>
      <p:pic>
        <p:nvPicPr>
          <p:cNvPr id="13" name="Picture 12" descr="NSF.png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439" y="3130573"/>
            <a:ext cx="593629" cy="593629"/>
          </a:xfrm>
          <a:prstGeom prst="rect">
            <a:avLst/>
          </a:prstGeom>
        </p:spPr>
      </p:pic>
      <p:pic>
        <p:nvPicPr>
          <p:cNvPr id="14" name="Picture 13" descr="ONR.gif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404" y="3139869"/>
            <a:ext cx="1234403" cy="554537"/>
          </a:xfrm>
          <a:prstGeom prst="rect">
            <a:avLst/>
          </a:prstGeom>
        </p:spPr>
      </p:pic>
      <p:pic>
        <p:nvPicPr>
          <p:cNvPr id="15" name="Picture 14" descr="USACE.gi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3594" y="3759888"/>
            <a:ext cx="691765" cy="691765"/>
          </a:xfrm>
          <a:prstGeom prst="rect">
            <a:avLst/>
          </a:prstGeom>
        </p:spPr>
      </p:pic>
      <p:pic>
        <p:nvPicPr>
          <p:cNvPr id="16" name="Picture 15" descr="USARC.gif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2914" y="3817089"/>
            <a:ext cx="608063" cy="608063"/>
          </a:xfrm>
          <a:prstGeom prst="rect">
            <a:avLst/>
          </a:prstGeom>
        </p:spPr>
      </p:pic>
      <p:pic>
        <p:nvPicPr>
          <p:cNvPr id="17" name="Picture 16" descr="USCG.gif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9913" y="3785054"/>
            <a:ext cx="623455" cy="623455"/>
          </a:xfrm>
          <a:prstGeom prst="rect">
            <a:avLst/>
          </a:prstGeom>
        </p:spPr>
      </p:pic>
      <p:pic>
        <p:nvPicPr>
          <p:cNvPr id="19" name="Picture 18" descr="USGS.gif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9774" y="5265951"/>
            <a:ext cx="1250394" cy="459894"/>
          </a:xfrm>
          <a:prstGeom prst="rect">
            <a:avLst/>
          </a:prstGeom>
        </p:spPr>
      </p:pic>
      <p:pic>
        <p:nvPicPr>
          <p:cNvPr id="45" name="Picture 44" descr="Screen shot 2011-11-15 at 4.08.34 AM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0" y="6252378"/>
            <a:ext cx="9144000" cy="642277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7021287" y="6313712"/>
            <a:ext cx="195438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eaLnBrk="0" hangingPunct="0"/>
            <a:r>
              <a:rPr lang="en-US" sz="2000" b="1" dirty="0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http://</a:t>
            </a:r>
            <a:r>
              <a:rPr lang="en-US" sz="2000" b="1" dirty="0" err="1">
                <a:solidFill>
                  <a:srgbClr val="FFFFFF"/>
                </a:solidFill>
                <a:latin typeface="Calibri"/>
                <a:ea typeface="ＭＳ Ｐゴシック" charset="0"/>
                <a:cs typeface="ＭＳ Ｐゴシック" charset="0"/>
              </a:rPr>
              <a:t>ioos.gov</a:t>
            </a:r>
            <a:endParaRPr lang="en-US" sz="2000" b="1" dirty="0">
              <a:solidFill>
                <a:srgbClr val="FFFFFF"/>
              </a:solidFill>
              <a:latin typeface="Calibri"/>
              <a:ea typeface="ＭＳ Ｐゴシック" charset="0"/>
              <a:cs typeface="ＭＳ Ｐゴシック" charset="0"/>
            </a:endParaRPr>
          </a:p>
        </p:txBody>
      </p:sp>
      <p:sp>
        <p:nvSpPr>
          <p:cNvPr id="49" name="TextBox 37"/>
          <p:cNvSpPr txBox="1">
            <a:spLocks noChangeArrowheads="1"/>
          </p:cNvSpPr>
          <p:nvPr/>
        </p:nvSpPr>
        <p:spPr bwMode="auto">
          <a:xfrm>
            <a:off x="4648200" y="2508246"/>
            <a:ext cx="445452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sz="2400" i="1" dirty="0">
                <a:solidFill>
                  <a:srgbClr val="000000"/>
                </a:solidFill>
                <a:latin typeface="Calibri"/>
                <a:ea typeface="ＭＳ Ｐゴシック" charset="0"/>
                <a:cs typeface="ＭＳ Ｐゴシック" charset="0"/>
              </a:rPr>
              <a:t>15 Regional Alliances in GOOS</a:t>
            </a:r>
          </a:p>
        </p:txBody>
      </p:sp>
      <p:pic>
        <p:nvPicPr>
          <p:cNvPr id="21" name="Picture 20" descr="map_all_regions_text_500.png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749" y="3276600"/>
            <a:ext cx="3209851" cy="2484425"/>
          </a:xfrm>
          <a:prstGeom prst="rect">
            <a:avLst/>
          </a:prstGeom>
        </p:spPr>
      </p:pic>
      <p:pic>
        <p:nvPicPr>
          <p:cNvPr id="23" name="Picture 22" descr="gramap2013.jpg"/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682" y="609600"/>
            <a:ext cx="4092717" cy="182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98498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1984248"/>
          </a:xfrm>
          <a:prstGeom prst="rect">
            <a:avLst/>
          </a:prstGeom>
        </p:spPr>
      </p:pic>
      <p:pic>
        <p:nvPicPr>
          <p:cNvPr id="3" name="Picture 2" descr="Screen Shot 2014-05-30 at 5.16.39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100" y="3234268"/>
            <a:ext cx="3933900" cy="2954054"/>
          </a:xfrm>
          <a:prstGeom prst="rect">
            <a:avLst/>
          </a:prstGeom>
        </p:spPr>
      </p:pic>
      <p:pic>
        <p:nvPicPr>
          <p:cNvPr id="4" name="Picture 3" descr="Screen Shot 2014-05-30 at 5.16.12 AM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3234267"/>
            <a:ext cx="5197275" cy="293228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0" y="2133601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Presentations on QA/QC Procedures </a:t>
            </a:r>
          </a:p>
          <a:p>
            <a:pPr algn="ctr"/>
            <a:r>
              <a:rPr lang="en-US" sz="2800" b="1" dirty="0" smtClean="0"/>
              <a:t>from Australian &amp; U.S. National Networks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36519645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337740" y="33867"/>
            <a:ext cx="4876800" cy="1143000"/>
          </a:xfrm>
        </p:spPr>
        <p:txBody>
          <a:bodyPr/>
          <a:lstStyle/>
          <a:p>
            <a:r>
              <a:rPr lang="en-US" sz="3600" dirty="0" smtClean="0"/>
              <a:t>Joint Project Agreement 2014</a:t>
            </a:r>
            <a:endParaRPr lang="en-US" sz="3600" dirty="0"/>
          </a:p>
        </p:txBody>
      </p:sp>
      <p:pic>
        <p:nvPicPr>
          <p:cNvPr id="5" name="Picture 4" descr="IMG_2874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94" t="21498" r="4797" b="25613"/>
          <a:stretch/>
        </p:blipFill>
        <p:spPr>
          <a:xfrm>
            <a:off x="406400" y="1346201"/>
            <a:ext cx="4331122" cy="2110316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8" name="Picture 7" descr="korea_kunsan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697" y="0"/>
            <a:ext cx="1243837" cy="1298255"/>
          </a:xfrm>
          <a:prstGeom prst="rect">
            <a:avLst/>
          </a:prstGeom>
          <a:ln w="19050" cmpd="sng">
            <a:solidFill>
              <a:schemeClr val="tx1"/>
            </a:solidFill>
          </a:ln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8666" y="0"/>
            <a:ext cx="1303867" cy="1213453"/>
          </a:xfrm>
          <a:prstGeom prst="rect">
            <a:avLst/>
          </a:prstGeom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19" t="26019" r="24336" b="20499"/>
          <a:stretch>
            <a:fillRect/>
          </a:stretch>
        </p:blipFill>
        <p:spPr bwMode="auto">
          <a:xfrm>
            <a:off x="5300471" y="1981200"/>
            <a:ext cx="3767329" cy="4040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COOL_redgray_on_light_lg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6120" y="135466"/>
            <a:ext cx="1737081" cy="762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8133" y="3328426"/>
            <a:ext cx="3471334" cy="2875246"/>
          </a:xfrm>
          <a:prstGeom prst="rect">
            <a:avLst/>
          </a:prstGeom>
        </p:spPr>
      </p:pic>
      <p:cxnSp>
        <p:nvCxnSpPr>
          <p:cNvPr id="12" name="Straight Arrow Connector 11"/>
          <p:cNvCxnSpPr/>
          <p:nvPr/>
        </p:nvCxnSpPr>
        <p:spPr>
          <a:xfrm flipH="1">
            <a:off x="4047067" y="4047067"/>
            <a:ext cx="2370666" cy="457200"/>
          </a:xfrm>
          <a:prstGeom prst="straightConnector1">
            <a:avLst/>
          </a:prstGeom>
          <a:ln>
            <a:solidFill>
              <a:srgbClr val="00FF99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5384799" y="1371600"/>
            <a:ext cx="34907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Proposed Fall 2014 Visit to </a:t>
            </a:r>
            <a:r>
              <a:rPr lang="en-US" dirty="0" smtClean="0"/>
              <a:t>KNU</a:t>
            </a:r>
          </a:p>
          <a:p>
            <a:pPr algn="ctr"/>
            <a:r>
              <a:rPr lang="en-US" dirty="0" smtClean="0"/>
              <a:t>Scott Glenn &amp; Hugh Roarty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8726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878403"/>
              </p:ext>
            </p:extLst>
          </p:nvPr>
        </p:nvGraphicFramePr>
        <p:xfrm>
          <a:off x="623362" y="287392"/>
          <a:ext cx="2050322" cy="5618894"/>
        </p:xfrm>
        <a:graphic>
          <a:graphicData uri="http://schemas.openxmlformats.org/drawingml/2006/table">
            <a:tbl>
              <a:tblPr/>
              <a:tblGrid>
                <a:gridCol w="1025161"/>
                <a:gridCol w="1025161"/>
              </a:tblGrid>
              <a:tr h="26960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Australia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Brazil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China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India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Indonesia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Ireland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Israel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Italy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Japan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22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Jordan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Mexico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Norway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Portugal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Russia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72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South Korea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Spain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16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Taiwan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15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Thailand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USA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125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0721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United Arab Emirates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Vietnam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n-US" sz="14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21044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TOTAL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US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258</a:t>
                      </a:r>
                    </a:p>
                  </a:txBody>
                  <a:tcPr marL="11817" marR="11817" marT="11817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95033404"/>
              </p:ext>
            </p:extLst>
          </p:nvPr>
        </p:nvGraphicFramePr>
        <p:xfrm>
          <a:off x="3794841" y="704572"/>
          <a:ext cx="3715852" cy="21230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22625"/>
                <a:gridCol w="1693227"/>
              </a:tblGrid>
              <a:tr h="462978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Frequency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Number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Long Range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86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Standard Range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83</a:t>
                      </a:r>
                      <a:endParaRPr lang="en-US" dirty="0"/>
                    </a:p>
                  </a:txBody>
                  <a:tcPr/>
                </a:tc>
              </a:tr>
              <a:tr h="547503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High Resolution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69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VHF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20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Global_SeaSondes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64161" y="2943179"/>
            <a:ext cx="5971945" cy="311660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994309" y="176139"/>
            <a:ext cx="53325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Global High Frequency Radar Sites</a:t>
            </a:r>
            <a:endParaRPr lang="en-US" sz="24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t="15071" b="22804"/>
          <a:stretch/>
        </p:blipFill>
        <p:spPr>
          <a:xfrm>
            <a:off x="372533" y="6060250"/>
            <a:ext cx="4487330" cy="899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2802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5-30 at 6.51.0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0932" y="1"/>
            <a:ext cx="9414932" cy="692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4949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252538"/>
            <a:ext cx="6705600" cy="558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86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" y="0"/>
            <a:ext cx="5786438" cy="1252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5"/>
          <p:cNvSpPr txBox="1">
            <a:spLocks noChangeArrowheads="1"/>
          </p:cNvSpPr>
          <p:nvPr/>
        </p:nvSpPr>
        <p:spPr bwMode="auto">
          <a:xfrm>
            <a:off x="63500" y="1336675"/>
            <a:ext cx="23749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endParaRPr lang="en-US" sz="1800"/>
          </a:p>
          <a:p>
            <a:pPr eaLnBrk="1" hangingPunct="1"/>
            <a:r>
              <a:rPr lang="en-US" sz="1800">
                <a:solidFill>
                  <a:srgbClr val="FF6600"/>
                </a:solidFill>
              </a:rPr>
              <a:t>Circle size proportional to mass loss per year</a:t>
            </a:r>
          </a:p>
          <a:p>
            <a:pPr eaLnBrk="1" hangingPunct="1"/>
            <a:endParaRPr lang="en-US" sz="1800">
              <a:solidFill>
                <a:srgbClr val="FF6600"/>
              </a:solidFill>
            </a:endParaRPr>
          </a:p>
          <a:p>
            <a:pPr eaLnBrk="1" hangingPunct="1"/>
            <a:r>
              <a:rPr lang="en-US" sz="1800">
                <a:solidFill>
                  <a:srgbClr val="FF6600"/>
                </a:solidFill>
              </a:rPr>
              <a:t>Colors indicate basal melt rates</a:t>
            </a:r>
          </a:p>
          <a:p>
            <a:pPr eaLnBrk="1" hangingPunct="1"/>
            <a:endParaRPr lang="en-US" sz="1800"/>
          </a:p>
          <a:p>
            <a:pPr eaLnBrk="1" hangingPunct="1"/>
            <a:r>
              <a:rPr lang="en-US" sz="1800"/>
              <a:t>Amundsen Sea is major drainage basin for West Antarctic Ice Sheet</a:t>
            </a:r>
          </a:p>
          <a:p>
            <a:pPr eaLnBrk="1" hangingPunct="1"/>
            <a:endParaRPr lang="en-US" sz="1800"/>
          </a:p>
        </p:txBody>
      </p:sp>
      <p:sp>
        <p:nvSpPr>
          <p:cNvPr id="9" name="Rectangle 8"/>
          <p:cNvSpPr/>
          <p:nvPr/>
        </p:nvSpPr>
        <p:spPr>
          <a:xfrm rot="19701787">
            <a:off x="2687638" y="4152900"/>
            <a:ext cx="2309812" cy="201612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6389" name="TextBox 13"/>
          <p:cNvSpPr txBox="1">
            <a:spLocks noChangeArrowheads="1"/>
          </p:cNvSpPr>
          <p:nvPr/>
        </p:nvSpPr>
        <p:spPr bwMode="auto">
          <a:xfrm>
            <a:off x="92075" y="5113338"/>
            <a:ext cx="2549525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PIG   16.2 m/year </a:t>
            </a:r>
          </a:p>
          <a:p>
            <a:pPr eaLnBrk="1" hangingPunct="1"/>
            <a:r>
              <a:rPr lang="en-US" sz="1800"/>
              <a:t>Thwaites 17.7 m/year</a:t>
            </a:r>
          </a:p>
          <a:p>
            <a:pPr eaLnBrk="1" hangingPunct="1"/>
            <a:r>
              <a:rPr lang="en-US" sz="1800"/>
              <a:t>Dotson 7.8 m/year</a:t>
            </a:r>
          </a:p>
          <a:p>
            <a:pPr eaLnBrk="1" hangingPunct="1"/>
            <a:r>
              <a:rPr lang="en-US" sz="1800"/>
              <a:t>Getz 4.3 m/year</a:t>
            </a:r>
          </a:p>
          <a:p>
            <a:pPr eaLnBrk="1" hangingPunct="1"/>
            <a:endParaRPr lang="en-US" sz="1800"/>
          </a:p>
          <a:p>
            <a:pPr eaLnBrk="1" hangingPunct="1"/>
            <a:endParaRPr lang="en-US" sz="1800"/>
          </a:p>
          <a:p>
            <a:pPr eaLnBrk="1" hangingPunct="1"/>
            <a:endParaRPr lang="en-US" sz="1800"/>
          </a:p>
          <a:p>
            <a:pPr eaLnBrk="1" hangingPunct="1"/>
            <a:endParaRPr lang="en-US" sz="1800"/>
          </a:p>
        </p:txBody>
      </p:sp>
    </p:spTree>
    <p:extLst>
      <p:ext uri="{BB962C8B-B14F-4D97-AF65-F5344CB8AC3E}">
        <p14:creationId xmlns:p14="http://schemas.microsoft.com/office/powerpoint/2010/main" val="1166904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raon_sunse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7" r="4712"/>
          <a:stretch/>
        </p:blipFill>
        <p:spPr>
          <a:xfrm>
            <a:off x="-533400" y="-143933"/>
            <a:ext cx="9804400" cy="7188200"/>
          </a:xfrm>
          <a:prstGeom prst="rect">
            <a:avLst/>
          </a:prstGeom>
        </p:spPr>
      </p:pic>
      <p:pic>
        <p:nvPicPr>
          <p:cNvPr id="5" name="Picture 4" descr="Araon_seaic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0" y="4085167"/>
            <a:ext cx="3930650" cy="262043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3346503"/>
            <a:ext cx="4803718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solidFill>
                  <a:srgbClr val="FFFF00"/>
                </a:solidFill>
              </a:rPr>
              <a:t>Focus on understanding the carbon </a:t>
            </a:r>
          </a:p>
          <a:p>
            <a:pPr algn="ctr"/>
            <a:r>
              <a:rPr lang="en-US" b="1" dirty="0" smtClean="0">
                <a:solidFill>
                  <a:srgbClr val="FFFF00"/>
                </a:solidFill>
              </a:rPr>
              <a:t>biogeochemical cycling in the Amundsen </a:t>
            </a:r>
            <a:r>
              <a:rPr lang="en-US" b="1" dirty="0" err="1" smtClean="0">
                <a:solidFill>
                  <a:srgbClr val="FFFF00"/>
                </a:solidFill>
              </a:rPr>
              <a:t>polyna</a:t>
            </a:r>
            <a:r>
              <a:rPr lang="en-US" b="1" dirty="0" smtClean="0">
                <a:solidFill>
                  <a:srgbClr val="FFFF00"/>
                </a:solidFill>
              </a:rPr>
              <a:t>.  International team anchored by </a:t>
            </a:r>
            <a:r>
              <a:rPr lang="en-US" b="1" dirty="0" smtClean="0">
                <a:solidFill>
                  <a:srgbClr val="FFFF00"/>
                </a:solidFill>
              </a:rPr>
              <a:t>Korea aboard </a:t>
            </a:r>
            <a:r>
              <a:rPr lang="en-US" b="1" dirty="0" smtClean="0">
                <a:solidFill>
                  <a:srgbClr val="FFFF00"/>
                </a:solidFill>
              </a:rPr>
              <a:t>the Aaron. Field season 2013-2014.</a:t>
            </a:r>
          </a:p>
          <a:p>
            <a:pPr algn="ctr"/>
            <a:endParaRPr lang="en-US" b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55398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onthly animation"/>
          <p:cNvPicPr>
            <a:picLocks noChangeAspect="1" noChangeArrowheads="1"/>
          </p:cNvPicPr>
          <p:nvPr/>
        </p:nvPicPr>
        <p:blipFill>
          <a:blip r:embed="rId2"/>
          <a:srcRect t="1469" b="17633"/>
          <a:stretch>
            <a:fillRect/>
          </a:stretch>
        </p:blipFill>
        <p:spPr bwMode="auto">
          <a:xfrm>
            <a:off x="4956373" y="260685"/>
            <a:ext cx="3760987" cy="4134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>
            <a:hlinkClick r:id="rId3"/>
          </p:cNvPr>
          <p:cNvSpPr txBox="1"/>
          <p:nvPr/>
        </p:nvSpPr>
        <p:spPr>
          <a:xfrm>
            <a:off x="6388100" y="3975100"/>
            <a:ext cx="2291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>
                <a:latin typeface="Candara"/>
              </a:rPr>
              <a:t>December open area</a:t>
            </a:r>
          </a:p>
        </p:txBody>
      </p:sp>
      <p:pic>
        <p:nvPicPr>
          <p:cNvPr id="4" name="Picture 4" descr="AntarcticIceDec2007"/>
          <p:cNvPicPr>
            <a:picLocks noChangeAspect="1" noChangeArrowheads="1"/>
          </p:cNvPicPr>
          <p:nvPr/>
        </p:nvPicPr>
        <p:blipFill>
          <a:blip r:embed="rId4"/>
          <a:srcRect r="16912" b="7445"/>
          <a:stretch>
            <a:fillRect/>
          </a:stretch>
        </p:blipFill>
        <p:spPr bwMode="auto">
          <a:xfrm>
            <a:off x="2220751" y="105184"/>
            <a:ext cx="2331527" cy="24193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ectangle 4"/>
          <p:cNvSpPr/>
          <p:nvPr/>
        </p:nvSpPr>
        <p:spPr>
          <a:xfrm>
            <a:off x="2751515" y="1540284"/>
            <a:ext cx="330200" cy="457200"/>
          </a:xfrm>
          <a:prstGeom prst="rect">
            <a:avLst/>
          </a:prstGeom>
          <a:noFill/>
          <a:ln w="381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ndar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46050" y="3079751"/>
            <a:ext cx="4317328" cy="30670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ndara"/>
            </a:endParaRPr>
          </a:p>
        </p:txBody>
      </p:sp>
      <p:pic>
        <p:nvPicPr>
          <p:cNvPr id="7" name="Picture 6" descr="Polynya Composite.pct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850" y="2563264"/>
            <a:ext cx="4317328" cy="3412618"/>
          </a:xfrm>
          <a:prstGeom prst="rect">
            <a:avLst/>
          </a:prstGeom>
          <a:ln>
            <a:noFill/>
          </a:ln>
        </p:spPr>
      </p:pic>
      <p:sp>
        <p:nvSpPr>
          <p:cNvPr id="8" name="TextBox 7"/>
          <p:cNvSpPr txBox="1"/>
          <p:nvPr/>
        </p:nvSpPr>
        <p:spPr>
          <a:xfrm>
            <a:off x="2866299" y="2526636"/>
            <a:ext cx="13901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50" dirty="0" err="1">
                <a:solidFill>
                  <a:prstClr val="black"/>
                </a:solidFill>
                <a:latin typeface="Candara"/>
                <a:cs typeface="Candara"/>
              </a:rPr>
              <a:t>Arrigo</a:t>
            </a:r>
            <a:r>
              <a:rPr lang="en-US" sz="1050" dirty="0">
                <a:solidFill>
                  <a:prstClr val="black"/>
                </a:solidFill>
                <a:latin typeface="Candara"/>
                <a:cs typeface="Candara"/>
              </a:rPr>
              <a:t> &amp; </a:t>
            </a:r>
            <a:r>
              <a:rPr lang="en-US" sz="1050" dirty="0" err="1">
                <a:solidFill>
                  <a:prstClr val="black"/>
                </a:solidFill>
                <a:latin typeface="Candara"/>
                <a:cs typeface="Candara"/>
              </a:rPr>
              <a:t>Dikjen</a:t>
            </a:r>
            <a:r>
              <a:rPr lang="en-US" sz="1050" dirty="0">
                <a:solidFill>
                  <a:prstClr val="black"/>
                </a:solidFill>
                <a:latin typeface="Candara"/>
                <a:cs typeface="Candara"/>
              </a:rPr>
              <a:t> 2003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52279" y="4456184"/>
            <a:ext cx="4591721" cy="1785104"/>
          </a:xfrm>
          <a:prstGeom prst="rect">
            <a:avLst/>
          </a:prstGeom>
          <a:solidFill>
            <a:srgbClr val="FFFFFF">
              <a:alpha val="49000"/>
            </a:srgbClr>
          </a:solidFill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  <a:buFont typeface="Arial"/>
              <a:buChar char="•"/>
            </a:pPr>
            <a:r>
              <a:rPr lang="en-US" b="1" dirty="0">
                <a:solidFill>
                  <a:srgbClr val="215968"/>
                </a:solidFill>
                <a:latin typeface="Candara"/>
                <a:cs typeface="Candara"/>
              </a:rPr>
              <a:t>Fourth largest Antarctic </a:t>
            </a:r>
            <a:r>
              <a:rPr lang="en-US" b="1" dirty="0" err="1">
                <a:solidFill>
                  <a:srgbClr val="215968"/>
                </a:solidFill>
                <a:latin typeface="Candara"/>
                <a:cs typeface="Candara"/>
              </a:rPr>
              <a:t>polynya</a:t>
            </a:r>
          </a:p>
          <a:p>
            <a:pPr>
              <a:spcAft>
                <a:spcPts val="600"/>
              </a:spcAft>
            </a:pPr>
            <a:r>
              <a:rPr lang="en-US" b="1" dirty="0" err="1">
                <a:solidFill>
                  <a:srgbClr val="215968"/>
                </a:solidFill>
                <a:latin typeface="Candara"/>
                <a:cs typeface="Candara"/>
              </a:rPr>
              <a:t>       Up to 40,000 km</a:t>
            </a:r>
            <a:r>
              <a:rPr lang="en-US" b="1" baseline="30000" dirty="0" err="1">
                <a:solidFill>
                  <a:srgbClr val="215968"/>
                </a:solidFill>
                <a:latin typeface="Candara"/>
                <a:cs typeface="Candara"/>
              </a:rPr>
              <a:t>2</a:t>
            </a:r>
            <a:endParaRPr lang="en-US" b="1" baseline="30000" dirty="0">
              <a:solidFill>
                <a:srgbClr val="215968"/>
              </a:solidFill>
              <a:latin typeface="Candara"/>
              <a:cs typeface="Candara"/>
            </a:endParaRPr>
          </a:p>
          <a:p>
            <a:pPr>
              <a:spcAft>
                <a:spcPts val="600"/>
              </a:spcAft>
              <a:buFont typeface="Arial"/>
              <a:buChar char="•"/>
            </a:pPr>
            <a:r>
              <a:rPr lang="en-US" b="1" dirty="0">
                <a:solidFill>
                  <a:srgbClr val="215968"/>
                </a:solidFill>
                <a:latin typeface="Candara"/>
                <a:cs typeface="Candara"/>
              </a:rPr>
              <a:t>Highest peak and seasonally averaged </a:t>
            </a:r>
            <a:r>
              <a:rPr lang="en-US" b="1" dirty="0" err="1">
                <a:solidFill>
                  <a:srgbClr val="215968"/>
                </a:solidFill>
                <a:latin typeface="Candara"/>
                <a:cs typeface="Candara"/>
              </a:rPr>
              <a:t>Chl</a:t>
            </a:r>
            <a:r>
              <a:rPr lang="en-US" b="1" i="1" dirty="0" err="1">
                <a:solidFill>
                  <a:srgbClr val="215968"/>
                </a:solidFill>
                <a:latin typeface="Candara"/>
                <a:cs typeface="Candara"/>
              </a:rPr>
              <a:t>a</a:t>
            </a:r>
            <a:endParaRPr lang="en-US" b="1" i="1" dirty="0">
              <a:solidFill>
                <a:srgbClr val="215968"/>
              </a:solidFill>
              <a:latin typeface="Candara"/>
              <a:cs typeface="Candara"/>
            </a:endParaRPr>
          </a:p>
          <a:p>
            <a:pPr>
              <a:spcAft>
                <a:spcPts val="600"/>
              </a:spcAft>
              <a:buFont typeface="Arial"/>
              <a:buChar char="•"/>
            </a:pPr>
            <a:r>
              <a:rPr lang="en-US" b="1" dirty="0">
                <a:solidFill>
                  <a:srgbClr val="215968"/>
                </a:solidFill>
                <a:latin typeface="Candara"/>
                <a:cs typeface="Candara"/>
              </a:rPr>
              <a:t>Greatest primary productivity per unit area</a:t>
            </a:r>
          </a:p>
          <a:p>
            <a:pPr>
              <a:spcAft>
                <a:spcPts val="600"/>
              </a:spcAft>
              <a:buFont typeface="Arial"/>
              <a:buChar char="•"/>
            </a:pPr>
            <a:r>
              <a:rPr lang="en-US" b="1" dirty="0">
                <a:solidFill>
                  <a:srgbClr val="215968"/>
                </a:solidFill>
                <a:latin typeface="Candara"/>
                <a:cs typeface="Candara"/>
              </a:rPr>
              <a:t>Greatest </a:t>
            </a:r>
            <a:r>
              <a:rPr lang="en-US" b="1" dirty="0" err="1">
                <a:solidFill>
                  <a:srgbClr val="215968"/>
                </a:solidFill>
                <a:latin typeface="Candara"/>
                <a:cs typeface="Candara"/>
              </a:rPr>
              <a:t>interannual</a:t>
            </a:r>
            <a:r>
              <a:rPr lang="en-US" b="1" dirty="0">
                <a:solidFill>
                  <a:srgbClr val="215968"/>
                </a:solidFill>
                <a:latin typeface="Candara"/>
                <a:cs typeface="Candara"/>
              </a:rPr>
              <a:t> variability   </a:t>
            </a:r>
          </a:p>
        </p:txBody>
      </p:sp>
      <p:sp>
        <p:nvSpPr>
          <p:cNvPr id="10" name="Subtitle 2"/>
          <p:cNvSpPr txBox="1">
            <a:spLocks/>
          </p:cNvSpPr>
          <p:nvPr/>
        </p:nvSpPr>
        <p:spPr>
          <a:xfrm>
            <a:off x="158750" y="552785"/>
            <a:ext cx="1866900" cy="1736799"/>
          </a:xfrm>
          <a:prstGeom prst="rect">
            <a:avLst/>
          </a:prstGeom>
          <a:solidFill>
            <a:srgbClr val="FFFFFF">
              <a:alpha val="52000"/>
            </a:srgbClr>
          </a:solidFill>
        </p:spPr>
        <p:txBody>
          <a:bodyPr vert="horz" lIns="91440" tIns="45720" rIns="91440" bIns="45720" rtlCol="0" anchor="b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n-US" sz="2800" b="1" u="none" strike="noStrike" kern="1200" cap="none" spc="0" normalizeH="0" baseline="0" noProof="0" dirty="0" smtClean="0">
                <a:ln>
                  <a:noFill/>
                </a:ln>
                <a:solidFill>
                  <a:srgbClr val="005A58"/>
                </a:solidFill>
                <a:effectLst/>
                <a:uLnTx/>
                <a:uFillTx/>
                <a:latin typeface="Candara"/>
                <a:ea typeface="+mn-ea"/>
                <a:cs typeface="Candara"/>
              </a:rPr>
              <a:t>The Amundsen Sea </a:t>
            </a:r>
            <a:r>
              <a:rPr kumimoji="0" lang="en-US" sz="2800" b="1" u="none" strike="noStrike" kern="1200" cap="none" spc="0" normalizeH="0" baseline="0" noProof="0" dirty="0" err="1" smtClean="0">
                <a:ln>
                  <a:noFill/>
                </a:ln>
                <a:solidFill>
                  <a:srgbClr val="005A58"/>
                </a:solidFill>
                <a:effectLst/>
                <a:uLnTx/>
                <a:uFillTx/>
                <a:latin typeface="Candara"/>
                <a:ea typeface="+mn-ea"/>
                <a:cs typeface="Candara"/>
              </a:rPr>
              <a:t>Polynya</a:t>
            </a:r>
            <a:endParaRPr kumimoji="0" lang="en-US" sz="2800" b="1" u="none" strike="noStrike" kern="1200" cap="none" spc="0" normalizeH="0" baseline="0" noProof="0" dirty="0">
              <a:ln>
                <a:noFill/>
              </a:ln>
              <a:solidFill>
                <a:srgbClr val="005A58"/>
              </a:solidFill>
              <a:effectLst/>
              <a:uLnTx/>
              <a:uFillTx/>
              <a:latin typeface="Candara"/>
              <a:ea typeface="+mn-ea"/>
              <a:cs typeface="Candara"/>
            </a:endParaRPr>
          </a:p>
        </p:txBody>
      </p:sp>
    </p:spTree>
    <p:extLst>
      <p:ext uri="{BB962C8B-B14F-4D97-AF65-F5344CB8AC3E}">
        <p14:creationId xmlns:p14="http://schemas.microsoft.com/office/powerpoint/2010/main" val="35646483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Bildobjekt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538" y="365125"/>
            <a:ext cx="9034462" cy="489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8" name="textruta 4"/>
          <p:cNvSpPr txBox="1">
            <a:spLocks noChangeArrowheads="1"/>
          </p:cNvSpPr>
          <p:nvPr/>
        </p:nvSpPr>
        <p:spPr bwMode="auto">
          <a:xfrm>
            <a:off x="468313" y="180975"/>
            <a:ext cx="8207375" cy="83026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sv-SE" b="1"/>
              <a:t>Processes on the shelf: Atmospheric cooling and sea ice processes, glacial ice interactions</a:t>
            </a:r>
          </a:p>
        </p:txBody>
      </p:sp>
      <p:sp>
        <p:nvSpPr>
          <p:cNvPr id="7" name="textruta 6"/>
          <p:cNvSpPr txBox="1"/>
          <p:nvPr/>
        </p:nvSpPr>
        <p:spPr>
          <a:xfrm>
            <a:off x="1423988" y="5264150"/>
            <a:ext cx="4735512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/>
              <a:t>Water mass modification on the shelf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/>
              <a:t>Severe (=&gt; dense water formation) or moderate</a:t>
            </a:r>
          </a:p>
        </p:txBody>
      </p:sp>
      <p:cxnSp>
        <p:nvCxnSpPr>
          <p:cNvPr id="9" name="Rak pil 8"/>
          <p:cNvCxnSpPr>
            <a:stCxn id="7" idx="0"/>
          </p:cNvCxnSpPr>
          <p:nvPr/>
        </p:nvCxnSpPr>
        <p:spPr>
          <a:xfrm flipV="1">
            <a:off x="3792538" y="3644900"/>
            <a:ext cx="203200" cy="161925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" name="textruta 9"/>
          <p:cNvSpPr txBox="1"/>
          <p:nvPr/>
        </p:nvSpPr>
        <p:spPr>
          <a:xfrm>
            <a:off x="6516688" y="5540375"/>
            <a:ext cx="1951037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/>
              <a:t>Melting glacier ice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/>
              <a:t>(and refreezing)</a:t>
            </a:r>
          </a:p>
        </p:txBody>
      </p:sp>
      <p:cxnSp>
        <p:nvCxnSpPr>
          <p:cNvPr id="11" name="Rak pil 10"/>
          <p:cNvCxnSpPr>
            <a:stCxn id="10" idx="0"/>
          </p:cNvCxnSpPr>
          <p:nvPr/>
        </p:nvCxnSpPr>
        <p:spPr>
          <a:xfrm flipV="1">
            <a:off x="7491413" y="3922713"/>
            <a:ext cx="536575" cy="161766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3" name="textruta 12"/>
          <p:cNvSpPr txBox="1"/>
          <p:nvPr/>
        </p:nvSpPr>
        <p:spPr>
          <a:xfrm>
            <a:off x="-3175" y="1211263"/>
            <a:ext cx="2919413" cy="64611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/>
              <a:t>Flow of warm water onto shelf</a:t>
            </a:r>
          </a:p>
        </p:txBody>
      </p:sp>
      <p:cxnSp>
        <p:nvCxnSpPr>
          <p:cNvPr id="14" name="Rak pil 13"/>
          <p:cNvCxnSpPr/>
          <p:nvPr/>
        </p:nvCxnSpPr>
        <p:spPr>
          <a:xfrm>
            <a:off x="1423988" y="1579563"/>
            <a:ext cx="339725" cy="1778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6" name="textruta 15"/>
          <p:cNvSpPr txBox="1"/>
          <p:nvPr/>
        </p:nvSpPr>
        <p:spPr>
          <a:xfrm>
            <a:off x="5219700" y="717550"/>
            <a:ext cx="3455988" cy="6461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i="1" dirty="0"/>
              <a:t>Flow of cooler &amp; fresher water away from shelf</a:t>
            </a:r>
          </a:p>
        </p:txBody>
      </p:sp>
      <p:cxnSp>
        <p:nvCxnSpPr>
          <p:cNvPr id="17" name="Rak pil 16"/>
          <p:cNvCxnSpPr/>
          <p:nvPr/>
        </p:nvCxnSpPr>
        <p:spPr>
          <a:xfrm flipH="1">
            <a:off x="6011863" y="1363663"/>
            <a:ext cx="276225" cy="127317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Rak pil 19"/>
          <p:cNvCxnSpPr/>
          <p:nvPr/>
        </p:nvCxnSpPr>
        <p:spPr>
          <a:xfrm flipH="1">
            <a:off x="5795963" y="1363663"/>
            <a:ext cx="863600" cy="336708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9468" name="TextBox 1"/>
          <p:cNvSpPr txBox="1">
            <a:spLocks noChangeArrowheads="1"/>
          </p:cNvSpPr>
          <p:nvPr/>
        </p:nvSpPr>
        <p:spPr bwMode="auto">
          <a:xfrm>
            <a:off x="68263" y="6432550"/>
            <a:ext cx="488156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i="1">
                <a:latin typeface="Helbe" charset="0"/>
                <a:cs typeface="Helbe" charset="0"/>
              </a:rPr>
              <a:t>Schematic Courtesy of Anna Wahlin</a:t>
            </a:r>
          </a:p>
        </p:txBody>
      </p:sp>
    </p:spTree>
    <p:extLst>
      <p:ext uri="{BB962C8B-B14F-4D97-AF65-F5344CB8AC3E}">
        <p14:creationId xmlns:p14="http://schemas.microsoft.com/office/powerpoint/2010/main" val="31850870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 descr="Amundsen_sea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r="1888" b="733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Down Arrow 4"/>
          <p:cNvSpPr/>
          <p:nvPr/>
        </p:nvSpPr>
        <p:spPr>
          <a:xfrm rot="19067200">
            <a:off x="3081338" y="1219200"/>
            <a:ext cx="457200" cy="1252538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5" name="TextBox 5"/>
          <p:cNvSpPr txBox="1">
            <a:spLocks noChangeArrowheads="1"/>
          </p:cNvSpPr>
          <p:nvPr/>
        </p:nvSpPr>
        <p:spPr bwMode="auto">
          <a:xfrm>
            <a:off x="4859338" y="4335463"/>
            <a:ext cx="4921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DIS</a:t>
            </a:r>
          </a:p>
        </p:txBody>
      </p:sp>
      <p:sp>
        <p:nvSpPr>
          <p:cNvPr id="18436" name="TextBox 6"/>
          <p:cNvSpPr txBox="1">
            <a:spLocks noChangeArrowheads="1"/>
          </p:cNvSpPr>
          <p:nvPr/>
        </p:nvSpPr>
        <p:spPr bwMode="auto">
          <a:xfrm>
            <a:off x="4052888" y="4149725"/>
            <a:ext cx="755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GIS</a:t>
            </a:r>
          </a:p>
        </p:txBody>
      </p:sp>
      <p:sp>
        <p:nvSpPr>
          <p:cNvPr id="8" name="Down Arrow 7"/>
          <p:cNvSpPr/>
          <p:nvPr/>
        </p:nvSpPr>
        <p:spPr>
          <a:xfrm>
            <a:off x="6816725" y="1185863"/>
            <a:ext cx="457200" cy="1082675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Down Arrow 8"/>
          <p:cNvSpPr/>
          <p:nvPr/>
        </p:nvSpPr>
        <p:spPr>
          <a:xfrm rot="21033377">
            <a:off x="4579938" y="981075"/>
            <a:ext cx="457200" cy="1254125"/>
          </a:xfrm>
          <a:prstGeom prst="downArrow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8439" name="TextBox 10"/>
          <p:cNvSpPr txBox="1">
            <a:spLocks noChangeArrowheads="1"/>
          </p:cNvSpPr>
          <p:nvPr/>
        </p:nvSpPr>
        <p:spPr bwMode="auto">
          <a:xfrm>
            <a:off x="5949950" y="781050"/>
            <a:ext cx="1735138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chemeClr val="bg1"/>
                </a:solidFill>
              </a:rPr>
              <a:t>Eastern Channel</a:t>
            </a:r>
          </a:p>
        </p:txBody>
      </p:sp>
      <p:sp>
        <p:nvSpPr>
          <p:cNvPr id="18440" name="TextBox 11"/>
          <p:cNvSpPr txBox="1">
            <a:spLocks noChangeArrowheads="1"/>
          </p:cNvSpPr>
          <p:nvPr/>
        </p:nvSpPr>
        <p:spPr bwMode="auto">
          <a:xfrm>
            <a:off x="1822450" y="863600"/>
            <a:ext cx="20891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chemeClr val="bg1"/>
                </a:solidFill>
              </a:rPr>
              <a:t>Western Channel</a:t>
            </a:r>
          </a:p>
        </p:txBody>
      </p:sp>
      <p:sp>
        <p:nvSpPr>
          <p:cNvPr id="18441" name="TextBox 12"/>
          <p:cNvSpPr txBox="1">
            <a:spLocks noChangeArrowheads="1"/>
          </p:cNvSpPr>
          <p:nvPr/>
        </p:nvSpPr>
        <p:spPr bwMode="auto">
          <a:xfrm>
            <a:off x="3824288" y="579438"/>
            <a:ext cx="2089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solidFill>
                  <a:schemeClr val="bg1"/>
                </a:solidFill>
              </a:rPr>
              <a:t>Central Chanel</a:t>
            </a:r>
          </a:p>
        </p:txBody>
      </p:sp>
    </p:spTree>
    <p:extLst>
      <p:ext uri="{BB962C8B-B14F-4D97-AF65-F5344CB8AC3E}">
        <p14:creationId xmlns:p14="http://schemas.microsoft.com/office/powerpoint/2010/main" val="34188424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817" name="Group 3"/>
          <p:cNvGrpSpPr>
            <a:grpSpLocks/>
          </p:cNvGrpSpPr>
          <p:nvPr/>
        </p:nvGrpSpPr>
        <p:grpSpPr bwMode="auto">
          <a:xfrm>
            <a:off x="0" y="141288"/>
            <a:ext cx="4543425" cy="5291137"/>
            <a:chOff x="0" y="273766"/>
            <a:chExt cx="5621989" cy="6038981"/>
          </a:xfrm>
        </p:grpSpPr>
        <p:pic>
          <p:nvPicPr>
            <p:cNvPr id="34822" name="Picture 4" descr="ru25D_track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318" t="4060" r="18219" b="6378"/>
            <a:stretch>
              <a:fillRect/>
            </a:stretch>
          </p:blipFill>
          <p:spPr bwMode="auto">
            <a:xfrm>
              <a:off x="0" y="273766"/>
              <a:ext cx="5621989" cy="60389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4823" name="TextBox 5"/>
            <p:cNvSpPr txBox="1">
              <a:spLocks noChangeArrowheads="1"/>
            </p:cNvSpPr>
            <p:nvPr/>
          </p:nvSpPr>
          <p:spPr bwMode="auto">
            <a:xfrm>
              <a:off x="2182655" y="4471123"/>
              <a:ext cx="11640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Calibri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>
                  <a:latin typeface="Helvetica" charset="0"/>
                  <a:cs typeface="Helvetica" charset="0"/>
                </a:rPr>
                <a:t>DIS</a:t>
              </a:r>
            </a:p>
          </p:txBody>
        </p:sp>
      </p:grpSp>
      <p:sp>
        <p:nvSpPr>
          <p:cNvPr id="34818" name="TextBox 7"/>
          <p:cNvSpPr txBox="1">
            <a:spLocks noChangeArrowheads="1"/>
          </p:cNvSpPr>
          <p:nvPr/>
        </p:nvSpPr>
        <p:spPr bwMode="auto">
          <a:xfrm>
            <a:off x="5046663" y="346075"/>
            <a:ext cx="3871912" cy="424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>
                <a:latin typeface="Helvetica" charset="0"/>
                <a:cs typeface="Helvetica" charset="0"/>
              </a:rPr>
              <a:t>RU25 – Deep glider Rated to </a:t>
            </a:r>
            <a:r>
              <a:rPr lang="en-US" sz="1800">
                <a:solidFill>
                  <a:srgbClr val="FF0000"/>
                </a:solidFill>
                <a:latin typeface="Helvetica" charset="0"/>
                <a:cs typeface="Helvetica" charset="0"/>
              </a:rPr>
              <a:t>1000 Meters depth</a:t>
            </a:r>
          </a:p>
          <a:p>
            <a:pPr eaLnBrk="1" hangingPunct="1"/>
            <a:endParaRPr lang="en-US" sz="1800">
              <a:latin typeface="Helvetica" charset="0"/>
              <a:cs typeface="Helvetica" charset="0"/>
            </a:endParaRPr>
          </a:p>
          <a:p>
            <a:pPr eaLnBrk="1" hangingPunct="1"/>
            <a:r>
              <a:rPr lang="en-US" sz="1800">
                <a:latin typeface="Helvetica" charset="0"/>
                <a:cs typeface="Helvetica" charset="0"/>
              </a:rPr>
              <a:t>Seabird CTD – </a:t>
            </a:r>
            <a:r>
              <a:rPr lang="en-US" sz="1800">
                <a:solidFill>
                  <a:srgbClr val="FF0000"/>
                </a:solidFill>
                <a:latin typeface="Helvetica" charset="0"/>
                <a:cs typeface="Helvetica" charset="0"/>
              </a:rPr>
              <a:t>Temperature, Conductivity, Depth</a:t>
            </a:r>
          </a:p>
          <a:p>
            <a:pPr eaLnBrk="1" hangingPunct="1"/>
            <a:endParaRPr lang="en-US" sz="1800">
              <a:latin typeface="Helvetica" charset="0"/>
              <a:cs typeface="Helvetica" charset="0"/>
            </a:endParaRPr>
          </a:p>
          <a:p>
            <a:pPr eaLnBrk="1" hangingPunct="1"/>
            <a:r>
              <a:rPr lang="en-US" sz="1800">
                <a:latin typeface="Helvetica" charset="0"/>
                <a:cs typeface="Helvetica" charset="0"/>
              </a:rPr>
              <a:t>Aandera Oxygen 3835 Optode – </a:t>
            </a:r>
            <a:r>
              <a:rPr lang="en-US" sz="1800">
                <a:solidFill>
                  <a:srgbClr val="FF0000"/>
                </a:solidFill>
                <a:latin typeface="Helvetica" charset="0"/>
                <a:cs typeface="Helvetica" charset="0"/>
              </a:rPr>
              <a:t>Oxygen concentration </a:t>
            </a:r>
            <a:r>
              <a:rPr lang="en-US" sz="1800">
                <a:latin typeface="Helvetica" charset="0"/>
                <a:cs typeface="Helvetica" charset="0"/>
              </a:rPr>
              <a:t>and saturation: 0-500 uM Range, &lt; 8 uM accuracy.</a:t>
            </a:r>
          </a:p>
          <a:p>
            <a:pPr eaLnBrk="1" hangingPunct="1"/>
            <a:endParaRPr lang="en-US" sz="1800">
              <a:latin typeface="Helvetica" charset="0"/>
              <a:cs typeface="Helvetica" charset="0"/>
            </a:endParaRPr>
          </a:p>
          <a:p>
            <a:pPr eaLnBrk="1" hangingPunct="1"/>
            <a:r>
              <a:rPr lang="en-US" sz="1800">
                <a:latin typeface="Helvetica" charset="0"/>
                <a:cs typeface="Helvetica" charset="0"/>
              </a:rPr>
              <a:t>Wetlabs Ecopuck – </a:t>
            </a:r>
            <a:r>
              <a:rPr lang="en-US" sz="1800">
                <a:solidFill>
                  <a:srgbClr val="FF0000"/>
                </a:solidFill>
                <a:latin typeface="Helvetica" charset="0"/>
                <a:cs typeface="Helvetica" charset="0"/>
              </a:rPr>
              <a:t>Chlorophyll Fluoresence</a:t>
            </a:r>
            <a:r>
              <a:rPr lang="en-US" sz="1800">
                <a:latin typeface="Helvetica" charset="0"/>
                <a:cs typeface="Helvetica" charset="0"/>
              </a:rPr>
              <a:t>, Colored Dissolved Organic Material </a:t>
            </a:r>
            <a:r>
              <a:rPr lang="en-US" sz="1800">
                <a:solidFill>
                  <a:srgbClr val="FF0000"/>
                </a:solidFill>
                <a:latin typeface="Helvetica" charset="0"/>
                <a:cs typeface="Helvetica" charset="0"/>
              </a:rPr>
              <a:t>(CDOM</a:t>
            </a:r>
            <a:r>
              <a:rPr lang="en-US" sz="1800">
                <a:latin typeface="Helvetica" charset="0"/>
                <a:cs typeface="Helvetica" charset="0"/>
              </a:rPr>
              <a:t>), and </a:t>
            </a:r>
            <a:r>
              <a:rPr lang="en-US" sz="1800">
                <a:solidFill>
                  <a:srgbClr val="FF0000"/>
                </a:solidFill>
                <a:latin typeface="Helvetica" charset="0"/>
                <a:cs typeface="Helvetica" charset="0"/>
              </a:rPr>
              <a:t>Optical Backscatter</a:t>
            </a:r>
            <a:r>
              <a:rPr lang="en-US" sz="1800">
                <a:latin typeface="Helvetica" charset="0"/>
                <a:cs typeface="Helvetica" charset="0"/>
              </a:rPr>
              <a:t>.</a:t>
            </a:r>
          </a:p>
        </p:txBody>
      </p:sp>
      <p:pic>
        <p:nvPicPr>
          <p:cNvPr id="34819" name="Picture 4" descr="PumpedCTD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413375"/>
            <a:ext cx="1922463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0" name="Picture 21" descr="sensor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100" y="5413375"/>
            <a:ext cx="517525" cy="145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36863" y="5394325"/>
            <a:ext cx="2157412" cy="1473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310819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0" y="-47625"/>
            <a:ext cx="9144000" cy="6248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eaLnBrk="0" hangingPunct="0">
              <a:defRPr/>
            </a:pPr>
            <a:r>
              <a:rPr lang="en-US" sz="2400" dirty="0">
                <a:solidFill>
                  <a:srgbClr val="FFFFFF"/>
                </a:solidFill>
                <a:latin typeface="Arial"/>
                <a:ea typeface="ＭＳ Ｐゴシック"/>
              </a:rPr>
              <a:t>U..</a:t>
            </a:r>
          </a:p>
        </p:txBody>
      </p:sp>
      <p:pic>
        <p:nvPicPr>
          <p:cNvPr id="14338" name="Picture 2" descr="mab_vue7c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73" t="6015" b="3760"/>
          <a:stretch>
            <a:fillRect/>
          </a:stretch>
        </p:blipFill>
        <p:spPr bwMode="auto">
          <a:xfrm>
            <a:off x="812800" y="-22225"/>
            <a:ext cx="8331200" cy="6223000"/>
          </a:xfrm>
          <a:prstGeom prst="rect">
            <a:avLst/>
          </a:prstGeom>
          <a:solidFill>
            <a:srgbClr val="D0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Text Box 7"/>
          <p:cNvSpPr txBox="1">
            <a:spLocks noChangeArrowheads="1"/>
          </p:cNvSpPr>
          <p:nvPr/>
        </p:nvSpPr>
        <p:spPr bwMode="auto">
          <a:xfrm>
            <a:off x="7191673" y="0"/>
            <a:ext cx="9680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Cape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Cod</a:t>
            </a:r>
          </a:p>
        </p:txBody>
      </p:sp>
      <p:sp>
        <p:nvSpPr>
          <p:cNvPr id="14340" name="Text Box 8"/>
          <p:cNvSpPr txBox="1">
            <a:spLocks noChangeArrowheads="1"/>
          </p:cNvSpPr>
          <p:nvPr/>
        </p:nvSpPr>
        <p:spPr bwMode="auto">
          <a:xfrm>
            <a:off x="1301852" y="5299075"/>
            <a:ext cx="109517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Cape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Hatteras</a:t>
            </a:r>
          </a:p>
        </p:txBody>
      </p:sp>
      <p:sp>
        <p:nvSpPr>
          <p:cNvPr id="14341" name="Text Box 9"/>
          <p:cNvSpPr txBox="1">
            <a:spLocks noChangeArrowheads="1"/>
          </p:cNvSpPr>
          <p:nvPr/>
        </p:nvSpPr>
        <p:spPr bwMode="auto">
          <a:xfrm>
            <a:off x="3579813" y="1219200"/>
            <a:ext cx="41116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FFFF"/>
                </a:solidFill>
                <a:latin typeface="Calibri" charset="0"/>
              </a:rPr>
              <a:t>NJ</a:t>
            </a:r>
          </a:p>
        </p:txBody>
      </p:sp>
      <p:sp>
        <p:nvSpPr>
          <p:cNvPr id="14342" name="Text Box 9"/>
          <p:cNvSpPr txBox="1">
            <a:spLocks noChangeArrowheads="1"/>
          </p:cNvSpPr>
          <p:nvPr/>
        </p:nvSpPr>
        <p:spPr bwMode="auto">
          <a:xfrm>
            <a:off x="6553200" y="152400"/>
            <a:ext cx="52228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  <a:latin typeface="Calibri" charset="0"/>
              </a:rPr>
              <a:t>MA</a:t>
            </a:r>
          </a:p>
        </p:txBody>
      </p:sp>
      <p:sp>
        <p:nvSpPr>
          <p:cNvPr id="14343" name="Text Box 9"/>
          <p:cNvSpPr txBox="1">
            <a:spLocks noChangeArrowheads="1"/>
          </p:cNvSpPr>
          <p:nvPr/>
        </p:nvSpPr>
        <p:spPr bwMode="auto">
          <a:xfrm>
            <a:off x="5005388" y="0"/>
            <a:ext cx="417512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  <a:latin typeface="Calibri" charset="0"/>
              </a:rPr>
              <a:t>CT</a:t>
            </a:r>
          </a:p>
        </p:txBody>
      </p:sp>
      <p:sp>
        <p:nvSpPr>
          <p:cNvPr id="14344" name="Text Box 9"/>
          <p:cNvSpPr txBox="1">
            <a:spLocks noChangeArrowheads="1"/>
          </p:cNvSpPr>
          <p:nvPr/>
        </p:nvSpPr>
        <p:spPr bwMode="auto">
          <a:xfrm>
            <a:off x="1428750" y="4171950"/>
            <a:ext cx="76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  <a:latin typeface="Calibri" charset="0"/>
              </a:rPr>
              <a:t>VA</a:t>
            </a:r>
          </a:p>
        </p:txBody>
      </p:sp>
      <p:sp>
        <p:nvSpPr>
          <p:cNvPr id="14345" name="Text Box 9"/>
          <p:cNvSpPr txBox="1">
            <a:spLocks noChangeArrowheads="1"/>
          </p:cNvSpPr>
          <p:nvPr/>
        </p:nvSpPr>
        <p:spPr bwMode="auto">
          <a:xfrm>
            <a:off x="2754313" y="1974850"/>
            <a:ext cx="4397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  <a:latin typeface="Calibri" charset="0"/>
              </a:rPr>
              <a:t>DE</a:t>
            </a:r>
          </a:p>
        </p:txBody>
      </p:sp>
      <p:sp>
        <p:nvSpPr>
          <p:cNvPr id="14346" name="Text Box 9"/>
          <p:cNvSpPr txBox="1">
            <a:spLocks noChangeArrowheads="1"/>
          </p:cNvSpPr>
          <p:nvPr/>
        </p:nvSpPr>
        <p:spPr bwMode="auto">
          <a:xfrm>
            <a:off x="4370388" y="574675"/>
            <a:ext cx="454025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  <a:latin typeface="Calibri" charset="0"/>
              </a:rPr>
              <a:t>NY</a:t>
            </a:r>
          </a:p>
        </p:txBody>
      </p:sp>
      <p:sp>
        <p:nvSpPr>
          <p:cNvPr id="14347" name="Text Box 9"/>
          <p:cNvSpPr txBox="1">
            <a:spLocks noChangeArrowheads="1"/>
          </p:cNvSpPr>
          <p:nvPr/>
        </p:nvSpPr>
        <p:spPr bwMode="auto">
          <a:xfrm>
            <a:off x="992188" y="5029200"/>
            <a:ext cx="455612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FFFF"/>
                </a:solidFill>
                <a:latin typeface="Calibri" charset="0"/>
              </a:rPr>
              <a:t>NC</a:t>
            </a:r>
          </a:p>
        </p:txBody>
      </p:sp>
      <p:sp>
        <p:nvSpPr>
          <p:cNvPr id="14348" name="Text Box 9"/>
          <p:cNvSpPr txBox="1">
            <a:spLocks noChangeArrowheads="1"/>
          </p:cNvSpPr>
          <p:nvPr/>
        </p:nvSpPr>
        <p:spPr bwMode="auto">
          <a:xfrm>
            <a:off x="5835650" y="-112713"/>
            <a:ext cx="6032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  <a:latin typeface="Calibri" charset="0"/>
              </a:rPr>
              <a:t>RI</a:t>
            </a:r>
          </a:p>
        </p:txBody>
      </p:sp>
      <p:sp>
        <p:nvSpPr>
          <p:cNvPr id="14349" name="Text Box 9"/>
          <p:cNvSpPr txBox="1">
            <a:spLocks noChangeArrowheads="1"/>
          </p:cNvSpPr>
          <p:nvPr/>
        </p:nvSpPr>
        <p:spPr bwMode="auto">
          <a:xfrm>
            <a:off x="2227263" y="2305050"/>
            <a:ext cx="528637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 dirty="0">
                <a:solidFill>
                  <a:srgbClr val="FFFFFF"/>
                </a:solidFill>
                <a:latin typeface="Calibri" charset="0"/>
              </a:rPr>
              <a:t>MD</a:t>
            </a:r>
          </a:p>
        </p:txBody>
      </p:sp>
      <p:sp>
        <p:nvSpPr>
          <p:cNvPr id="14350" name="Text Box 9"/>
          <p:cNvSpPr txBox="1">
            <a:spLocks noChangeArrowheads="1"/>
          </p:cNvSpPr>
          <p:nvPr/>
        </p:nvSpPr>
        <p:spPr bwMode="auto">
          <a:xfrm>
            <a:off x="2660650" y="990600"/>
            <a:ext cx="44450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b="1">
                <a:solidFill>
                  <a:srgbClr val="FFFFFF"/>
                </a:solidFill>
                <a:latin typeface="Calibri" charset="0"/>
              </a:rPr>
              <a:t>PA</a:t>
            </a:r>
          </a:p>
        </p:txBody>
      </p:sp>
      <p:sp>
        <p:nvSpPr>
          <p:cNvPr id="14351" name="Text Box 9"/>
          <p:cNvSpPr txBox="1">
            <a:spLocks noChangeArrowheads="1"/>
          </p:cNvSpPr>
          <p:nvPr/>
        </p:nvSpPr>
        <p:spPr bwMode="auto">
          <a:xfrm>
            <a:off x="1120775" y="0"/>
            <a:ext cx="3810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smtClean="0">
                <a:solidFill>
                  <a:srgbClr val="FFFFFF"/>
                </a:solidFill>
                <a:latin typeface="Calibri" charset="0"/>
              </a:rPr>
              <a:t>10 States -</a:t>
            </a: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 </a:t>
            </a:r>
            <a:r>
              <a:rPr lang="en-US" sz="2000" b="1" dirty="0" smtClean="0">
                <a:solidFill>
                  <a:srgbClr val="FFFFFF"/>
                </a:solidFill>
                <a:latin typeface="Calibri" charset="0"/>
              </a:rPr>
              <a:t>76 </a:t>
            </a: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Million </a:t>
            </a:r>
            <a:r>
              <a:rPr lang="en-US" sz="2000" b="1" dirty="0" smtClean="0">
                <a:solidFill>
                  <a:srgbClr val="FFFFFF"/>
                </a:solidFill>
                <a:latin typeface="Calibri" charset="0"/>
              </a:rPr>
              <a:t>People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>
                <a:solidFill>
                  <a:srgbClr val="FFFFFF"/>
                </a:solidFill>
                <a:latin typeface="Calibri" charset="0"/>
              </a:rPr>
              <a:t>1000 km Cape to Cape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0" y="0"/>
            <a:ext cx="2405063" cy="30464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 eaLnBrk="0" hangingPunct="0">
              <a:defRPr/>
            </a:pPr>
            <a:r>
              <a:rPr lang="en-US" sz="2400" b="1" u="sng" cap="small" dirty="0">
                <a:solidFill>
                  <a:srgbClr val="FFFF00"/>
                </a:solidFill>
                <a:latin typeface="Arial"/>
                <a:ea typeface="ＭＳ Ｐゴシック"/>
                <a:cs typeface="ＭＳ Ｐゴシック" charset="0"/>
              </a:rPr>
              <a:t>M</a:t>
            </a:r>
            <a:r>
              <a:rPr lang="en-US" sz="2400" cap="small" dirty="0">
                <a:solidFill>
                  <a:srgbClr val="FF0000"/>
                </a:solidFill>
                <a:latin typeface="Arial"/>
                <a:ea typeface="ＭＳ Ｐゴシック"/>
                <a:cs typeface="ＭＳ Ｐゴシック" charset="0"/>
              </a:rPr>
              <a:t>iddle </a:t>
            </a:r>
            <a:r>
              <a:rPr lang="en-US" sz="2400" b="1" u="sng" cap="small" dirty="0">
                <a:solidFill>
                  <a:srgbClr val="FFFF00"/>
                </a:solidFill>
                <a:latin typeface="Arial"/>
                <a:ea typeface="ＭＳ Ｐゴシック"/>
                <a:cs typeface="ＭＳ Ｐゴシック" charset="0"/>
              </a:rPr>
              <a:t>A</a:t>
            </a:r>
            <a:r>
              <a:rPr lang="en-US" sz="2400" cap="small" dirty="0">
                <a:solidFill>
                  <a:srgbClr val="FF0000"/>
                </a:solidFill>
                <a:latin typeface="Arial"/>
                <a:ea typeface="ＭＳ Ｐゴシック"/>
                <a:cs typeface="ＭＳ Ｐゴシック" charset="0"/>
              </a:rPr>
              <a:t>tlantic</a:t>
            </a:r>
          </a:p>
          <a:p>
            <a:pPr defTabSz="914400" eaLnBrk="0" hangingPunct="0">
              <a:defRPr/>
            </a:pPr>
            <a:r>
              <a:rPr lang="en-US" sz="2400" b="1" u="sng" cap="small" dirty="0">
                <a:solidFill>
                  <a:srgbClr val="FFFF00"/>
                </a:solidFill>
                <a:latin typeface="Arial"/>
                <a:ea typeface="ＭＳ Ｐゴシック"/>
                <a:cs typeface="ＭＳ Ｐゴシック" charset="0"/>
              </a:rPr>
              <a:t>R</a:t>
            </a:r>
            <a:r>
              <a:rPr lang="en-US" sz="2400" cap="small" dirty="0">
                <a:solidFill>
                  <a:srgbClr val="FF0000"/>
                </a:solidFill>
                <a:latin typeface="Arial"/>
                <a:ea typeface="ＭＳ Ｐゴシック"/>
                <a:cs typeface="ＭＳ Ｐゴシック" charset="0"/>
              </a:rPr>
              <a:t>egional </a:t>
            </a:r>
            <a:r>
              <a:rPr lang="en-US" sz="2400" b="1" u="sng" cap="small" dirty="0">
                <a:solidFill>
                  <a:srgbClr val="FFFF00"/>
                </a:solidFill>
                <a:latin typeface="Arial"/>
                <a:ea typeface="ＭＳ Ｐゴシック"/>
                <a:cs typeface="ＭＳ Ｐゴシック" charset="0"/>
              </a:rPr>
              <a:t>A</a:t>
            </a:r>
            <a:r>
              <a:rPr lang="en-US" sz="2400" cap="small" dirty="0">
                <a:solidFill>
                  <a:srgbClr val="FF0000"/>
                </a:solidFill>
                <a:latin typeface="Arial"/>
                <a:ea typeface="ＭＳ Ｐゴシック"/>
                <a:cs typeface="ＭＳ Ｐゴシック" charset="0"/>
              </a:rPr>
              <a:t>ssociation </a:t>
            </a:r>
          </a:p>
          <a:p>
            <a:pPr defTabSz="914400" eaLnBrk="0" hangingPunct="0">
              <a:defRPr/>
            </a:pPr>
            <a:r>
              <a:rPr lang="en-US" sz="2400" b="1" u="sng" cap="small" dirty="0">
                <a:solidFill>
                  <a:srgbClr val="FFFF00"/>
                </a:solidFill>
                <a:latin typeface="Arial"/>
                <a:ea typeface="ＭＳ Ｐゴシック"/>
                <a:cs typeface="ＭＳ Ｐゴシック" charset="0"/>
              </a:rPr>
              <a:t>C</a:t>
            </a:r>
            <a:r>
              <a:rPr lang="en-US" sz="2400" cap="small" dirty="0">
                <a:solidFill>
                  <a:srgbClr val="FF0000"/>
                </a:solidFill>
                <a:latin typeface="Arial"/>
                <a:ea typeface="ＭＳ Ｐゴシック"/>
                <a:cs typeface="ＭＳ Ｐゴシック" charset="0"/>
              </a:rPr>
              <a:t>oastal </a:t>
            </a:r>
          </a:p>
          <a:p>
            <a:pPr defTabSz="914400" eaLnBrk="0" hangingPunct="0">
              <a:defRPr/>
            </a:pPr>
            <a:r>
              <a:rPr lang="en-US" sz="2400" b="1" u="sng" cap="small" dirty="0">
                <a:solidFill>
                  <a:srgbClr val="FFFF00"/>
                </a:solidFill>
                <a:latin typeface="Arial"/>
                <a:ea typeface="ＭＳ Ｐゴシック"/>
                <a:cs typeface="ＭＳ Ｐゴシック" charset="0"/>
              </a:rPr>
              <a:t>O</a:t>
            </a:r>
            <a:r>
              <a:rPr lang="en-US" sz="2400" cap="small" dirty="0">
                <a:solidFill>
                  <a:srgbClr val="FF0000"/>
                </a:solidFill>
                <a:latin typeface="Arial"/>
                <a:ea typeface="ＭＳ Ｐゴシック"/>
                <a:cs typeface="ＭＳ Ｐゴシック" charset="0"/>
              </a:rPr>
              <a:t>cean </a:t>
            </a:r>
            <a:r>
              <a:rPr lang="en-US" sz="2400" b="1" u="sng" cap="small" dirty="0">
                <a:solidFill>
                  <a:srgbClr val="FFFF00"/>
                </a:solidFill>
                <a:latin typeface="Arial"/>
                <a:ea typeface="ＭＳ Ｐゴシック"/>
                <a:cs typeface="ＭＳ Ｐゴシック" charset="0"/>
              </a:rPr>
              <a:t>O</a:t>
            </a:r>
            <a:r>
              <a:rPr lang="en-US" sz="2400" cap="small" dirty="0">
                <a:solidFill>
                  <a:srgbClr val="FF0000"/>
                </a:solidFill>
                <a:latin typeface="Arial"/>
                <a:ea typeface="ＭＳ Ｐゴシック"/>
                <a:cs typeface="ＭＳ Ｐゴシック" charset="0"/>
              </a:rPr>
              <a:t>bserving </a:t>
            </a:r>
            <a:r>
              <a:rPr lang="en-US" sz="2400" b="1" u="sng" cap="small" dirty="0">
                <a:solidFill>
                  <a:srgbClr val="FFFF00"/>
                </a:solidFill>
                <a:latin typeface="Arial"/>
                <a:ea typeface="ＭＳ Ｐゴシック"/>
                <a:cs typeface="ＭＳ Ｐゴシック" charset="0"/>
              </a:rPr>
              <a:t>S</a:t>
            </a:r>
            <a:r>
              <a:rPr lang="en-US" sz="2400" cap="small" dirty="0">
                <a:solidFill>
                  <a:srgbClr val="FF0000"/>
                </a:solidFill>
                <a:latin typeface="Arial"/>
                <a:ea typeface="ＭＳ Ｐゴシック"/>
                <a:cs typeface="ＭＳ Ｐゴシック" charset="0"/>
              </a:rPr>
              <a:t>ystem</a:t>
            </a:r>
          </a:p>
        </p:txBody>
      </p:sp>
      <p:sp>
        <p:nvSpPr>
          <p:cNvPr id="14353" name="Text Box 3"/>
          <p:cNvSpPr txBox="1">
            <a:spLocks noChangeArrowheads="1"/>
          </p:cNvSpPr>
          <p:nvPr/>
        </p:nvSpPr>
        <p:spPr bwMode="auto">
          <a:xfrm>
            <a:off x="700088" y="350838"/>
            <a:ext cx="1841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b="1">
              <a:solidFill>
                <a:srgbClr val="000000"/>
              </a:solidFill>
              <a:latin typeface="Calibri" charset="0"/>
            </a:endParaRPr>
          </a:p>
        </p:txBody>
      </p:sp>
      <p:sp>
        <p:nvSpPr>
          <p:cNvPr id="14354" name="TextBox 26"/>
          <p:cNvSpPr txBox="1">
            <a:spLocks noChangeArrowheads="1"/>
          </p:cNvSpPr>
          <p:nvPr/>
        </p:nvSpPr>
        <p:spPr bwMode="auto">
          <a:xfrm>
            <a:off x="5326063" y="6545263"/>
            <a:ext cx="1841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4355" name="TextBox 41"/>
          <p:cNvSpPr txBox="1">
            <a:spLocks noChangeArrowheads="1"/>
          </p:cNvSpPr>
          <p:nvPr/>
        </p:nvSpPr>
        <p:spPr bwMode="auto">
          <a:xfrm>
            <a:off x="4910918" y="1819268"/>
            <a:ext cx="4338663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FFFF"/>
                </a:solidFill>
              </a:rPr>
              <a:t>MARACOOS:</a:t>
            </a:r>
          </a:p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FFFFFF"/>
                </a:solidFill>
              </a:rPr>
              <a:t>A Sustained Real-time Observation &amp; Forecast System</a:t>
            </a:r>
            <a:endParaRPr lang="en-US" sz="2800" b="1" dirty="0">
              <a:solidFill>
                <a:srgbClr val="FFFFFF"/>
              </a:solidFill>
            </a:endParaRPr>
          </a:p>
        </p:txBody>
      </p:sp>
      <p:pic>
        <p:nvPicPr>
          <p:cNvPr id="43" name="Picture 41" descr="13"/>
          <p:cNvPicPr>
            <a:picLocks noChangeAspect="1" noChangeArrowheads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6251575" y="5610225"/>
            <a:ext cx="506413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4" name="Picture 42" descr="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2075" y="4259263"/>
            <a:ext cx="1119188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5" name="Picture 43" descr="2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229100" y="5595938"/>
            <a:ext cx="882650" cy="531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6" name="Picture 44" descr="3"/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>
            <a:off x="7069138" y="4286250"/>
            <a:ext cx="542925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7" name="Picture 45" descr="4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697788" y="4879975"/>
            <a:ext cx="1119187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8" name="Picture 46" descr="5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7759700" y="5610225"/>
            <a:ext cx="1117600" cy="54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49" name="Picture 47" descr="6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176963" y="4186238"/>
            <a:ext cx="631825" cy="606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0" name="Picture 48" descr="7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6188075" y="4857750"/>
            <a:ext cx="614363" cy="59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1" name="Picture 49" descr="8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5334000" y="4221163"/>
            <a:ext cx="5937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2" name="Picture 52" descr="11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7100888" y="5607050"/>
            <a:ext cx="533400" cy="50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53" name="Picture 53" descr="12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5367338" y="4857750"/>
            <a:ext cx="593725" cy="56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38100" dir="2700000" algn="tl" rotWithShape="0">
              <a:srgbClr val="000000">
                <a:alpha val="39999"/>
              </a:srgbClr>
            </a:outerShdw>
          </a:effectLst>
        </p:spPr>
      </p:pic>
      <p:pic>
        <p:nvPicPr>
          <p:cNvPr id="14367" name="Picture 30" descr="2.pn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7338" y="5610225"/>
            <a:ext cx="539750" cy="50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8" name="Picture 31" descr="IOOS_logo_white.gif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8138" y="4306888"/>
            <a:ext cx="1012825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369" name="Picture 55" descr="Screen shot 2012-02-19 at 1.29.16 PM.png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1175" y="4933950"/>
            <a:ext cx="741363" cy="37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Picture 57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141021" y="4942798"/>
            <a:ext cx="455385" cy="455385"/>
          </a:xfrm>
          <a:prstGeom prst="ellipse">
            <a:avLst/>
          </a:prstGeom>
        </p:spPr>
      </p:pic>
      <p:sp>
        <p:nvSpPr>
          <p:cNvPr id="14371" name="TextBox 1"/>
          <p:cNvSpPr txBox="1">
            <a:spLocks noChangeArrowheads="1"/>
          </p:cNvSpPr>
          <p:nvPr/>
        </p:nvSpPr>
        <p:spPr bwMode="auto">
          <a:xfrm>
            <a:off x="0" y="3048000"/>
            <a:ext cx="1808163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/>
                </a:solidFill>
              </a:rPr>
              <a:t>&gt;40 PIs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/>
                </a:solidFill>
              </a:rPr>
              <a:t>&gt;20 Institutions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/>
                </a:solidFill>
              </a:rPr>
              <a:t>&gt;50 Members</a:t>
            </a:r>
          </a:p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800">
                <a:solidFill>
                  <a:srgbClr val="FFFFFF"/>
                </a:solidFill>
              </a:rPr>
              <a:t>&gt;2000 Contacts</a:t>
            </a:r>
          </a:p>
        </p:txBody>
      </p:sp>
      <p:sp>
        <p:nvSpPr>
          <p:cNvPr id="14372" name="Freeform 10"/>
          <p:cNvSpPr>
            <a:spLocks/>
          </p:cNvSpPr>
          <p:nvPr/>
        </p:nvSpPr>
        <p:spPr bwMode="auto">
          <a:xfrm>
            <a:off x="4343400" y="1752600"/>
            <a:ext cx="1236663" cy="1608138"/>
          </a:xfrm>
          <a:custGeom>
            <a:avLst/>
            <a:gdLst>
              <a:gd name="T0" fmla="*/ 0 w 1236134"/>
              <a:gd name="T1" fmla="*/ 1607610 h 1608666"/>
              <a:gd name="T2" fmla="*/ 898235 w 1236134"/>
              <a:gd name="T3" fmla="*/ 524589 h 1608666"/>
              <a:gd name="T4" fmla="*/ 1237192 w 1236134"/>
              <a:gd name="T5" fmla="*/ 0 h 160866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36134" h="1608666">
                <a:moveTo>
                  <a:pt x="0" y="1608666"/>
                </a:moveTo>
                <a:cubicBezTo>
                  <a:pt x="345722" y="1200855"/>
                  <a:pt x="691445" y="793044"/>
                  <a:pt x="897467" y="524933"/>
                </a:cubicBezTo>
                <a:cubicBezTo>
                  <a:pt x="1103489" y="256822"/>
                  <a:pt x="1236134" y="0"/>
                  <a:pt x="1236134" y="0"/>
                </a:cubicBezTo>
              </a:path>
            </a:pathLst>
          </a:cu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pPr defTabSz="914400"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2400">
              <a:solidFill>
                <a:srgbClr val="000000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cxnSp>
        <p:nvCxnSpPr>
          <p:cNvPr id="54" name="Straight Connector 53"/>
          <p:cNvCxnSpPr>
            <a:cxnSpLocks noChangeShapeType="1"/>
          </p:cNvCxnSpPr>
          <p:nvPr/>
        </p:nvCxnSpPr>
        <p:spPr bwMode="auto">
          <a:xfrm rot="5400000">
            <a:off x="-673100" y="2381250"/>
            <a:ext cx="4800600" cy="190500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5" name="Straight Connector 54"/>
          <p:cNvCxnSpPr>
            <a:cxnSpLocks noChangeShapeType="1"/>
          </p:cNvCxnSpPr>
          <p:nvPr/>
        </p:nvCxnSpPr>
        <p:spPr bwMode="auto">
          <a:xfrm flipV="1">
            <a:off x="2682875" y="127000"/>
            <a:ext cx="4397375" cy="809627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TextBox 3"/>
          <p:cNvSpPr txBox="1"/>
          <p:nvPr/>
        </p:nvSpPr>
        <p:spPr>
          <a:xfrm>
            <a:off x="4143375" y="3619500"/>
            <a:ext cx="4730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dirty="0">
                <a:solidFill>
                  <a:srgbClr val="FFFFFF"/>
                </a:solidFill>
                <a:latin typeface="Arial" charset="0"/>
                <a:ea typeface="ＭＳ Ｐゴシック" charset="-128"/>
                <a:cs typeface="ＭＳ Ｐゴシック" charset="-128"/>
              </a:rPr>
              <a:t>Scott Glenn                     + Many</a:t>
            </a:r>
          </a:p>
        </p:txBody>
      </p:sp>
      <p:pic>
        <p:nvPicPr>
          <p:cNvPr id="57" name="Picture 9" descr="Screen shot 2012-02-19 at 1.33.13 PM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3629025"/>
            <a:ext cx="1447800" cy="447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6761363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89" name="Picture 1" descr="RU25D_Temperature_Cros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4" t="7574" r="15785"/>
          <a:stretch>
            <a:fillRect/>
          </a:stretch>
        </p:blipFill>
        <p:spPr bwMode="auto">
          <a:xfrm>
            <a:off x="1150938" y="0"/>
            <a:ext cx="6891337" cy="492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0" name="Picture 2" descr="RU25D_temp_cros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 b="53378"/>
          <a:stretch>
            <a:fillRect/>
          </a:stretch>
        </p:blipFill>
        <p:spPr bwMode="auto">
          <a:xfrm>
            <a:off x="979488" y="4681538"/>
            <a:ext cx="844867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9" name="Straight Arrow Connector 18"/>
          <p:cNvCxnSpPr/>
          <p:nvPr/>
        </p:nvCxnSpPr>
        <p:spPr>
          <a:xfrm flipH="1">
            <a:off x="4691063" y="3233738"/>
            <a:ext cx="2065337" cy="187325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H="1" flipV="1">
            <a:off x="3132138" y="1912938"/>
            <a:ext cx="931862" cy="132080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3471863" y="947738"/>
            <a:ext cx="2200275" cy="20320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5842000" y="947738"/>
            <a:ext cx="1947863" cy="1287462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895" name="TextBox 28"/>
          <p:cNvSpPr txBox="1">
            <a:spLocks noChangeArrowheads="1"/>
          </p:cNvSpPr>
          <p:nvPr/>
        </p:nvSpPr>
        <p:spPr bwMode="auto">
          <a:xfrm>
            <a:off x="5672138" y="3395663"/>
            <a:ext cx="474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37896" name="Rectangle 29"/>
          <p:cNvSpPr>
            <a:spLocks noChangeArrowheads="1"/>
          </p:cNvSpPr>
          <p:nvPr/>
        </p:nvSpPr>
        <p:spPr bwMode="auto">
          <a:xfrm>
            <a:off x="3119438" y="2584450"/>
            <a:ext cx="3270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>
                <a:solidFill>
                  <a:srgbClr val="FF0000"/>
                </a:solidFill>
              </a:rPr>
              <a:t>II</a:t>
            </a:r>
          </a:p>
        </p:txBody>
      </p:sp>
      <p:sp>
        <p:nvSpPr>
          <p:cNvPr id="37897" name="Rectangle 30"/>
          <p:cNvSpPr>
            <a:spLocks noChangeArrowheads="1"/>
          </p:cNvSpPr>
          <p:nvPr/>
        </p:nvSpPr>
        <p:spPr bwMode="auto">
          <a:xfrm>
            <a:off x="4484688" y="433388"/>
            <a:ext cx="4111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FF0000"/>
                </a:solidFill>
              </a:rPr>
              <a:t>III</a:t>
            </a:r>
          </a:p>
        </p:txBody>
      </p:sp>
      <p:sp>
        <p:nvSpPr>
          <p:cNvPr id="37898" name="Rectangle 31"/>
          <p:cNvSpPr>
            <a:spLocks noChangeArrowheads="1"/>
          </p:cNvSpPr>
          <p:nvPr/>
        </p:nvSpPr>
        <p:spPr bwMode="auto">
          <a:xfrm>
            <a:off x="6737350" y="1076325"/>
            <a:ext cx="4857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FF0000"/>
                </a:solidFill>
              </a:rPr>
              <a:t>IIII</a:t>
            </a:r>
          </a:p>
        </p:txBody>
      </p:sp>
      <p:cxnSp>
        <p:nvCxnSpPr>
          <p:cNvPr id="33" name="Straight Connector 32"/>
          <p:cNvCxnSpPr/>
          <p:nvPr/>
        </p:nvCxnSpPr>
        <p:spPr>
          <a:xfrm flipV="1">
            <a:off x="2779713" y="5051425"/>
            <a:ext cx="0" cy="17351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V="1">
            <a:off x="5514975" y="5067300"/>
            <a:ext cx="0" cy="17335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V="1">
            <a:off x="4227513" y="5051425"/>
            <a:ext cx="0" cy="173513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902" name="TextBox 35"/>
          <p:cNvSpPr txBox="1">
            <a:spLocks noChangeArrowheads="1"/>
          </p:cNvSpPr>
          <p:nvPr/>
        </p:nvSpPr>
        <p:spPr bwMode="auto">
          <a:xfrm>
            <a:off x="1987550" y="6229350"/>
            <a:ext cx="473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37903" name="Rectangle 36"/>
          <p:cNvSpPr>
            <a:spLocks noChangeArrowheads="1"/>
          </p:cNvSpPr>
          <p:nvPr/>
        </p:nvSpPr>
        <p:spPr bwMode="auto">
          <a:xfrm>
            <a:off x="3271838" y="6213475"/>
            <a:ext cx="3270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>
                <a:solidFill>
                  <a:srgbClr val="FF0000"/>
                </a:solidFill>
              </a:rPr>
              <a:t>II</a:t>
            </a:r>
          </a:p>
        </p:txBody>
      </p:sp>
      <p:sp>
        <p:nvSpPr>
          <p:cNvPr id="37904" name="Rectangle 39"/>
          <p:cNvSpPr>
            <a:spLocks noChangeArrowheads="1"/>
          </p:cNvSpPr>
          <p:nvPr/>
        </p:nvSpPr>
        <p:spPr bwMode="auto">
          <a:xfrm>
            <a:off x="5099050" y="6299200"/>
            <a:ext cx="41116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FF0000"/>
                </a:solidFill>
              </a:rPr>
              <a:t>III</a:t>
            </a:r>
          </a:p>
        </p:txBody>
      </p:sp>
      <p:sp>
        <p:nvSpPr>
          <p:cNvPr id="37905" name="Rectangle 40"/>
          <p:cNvSpPr>
            <a:spLocks noChangeArrowheads="1"/>
          </p:cNvSpPr>
          <p:nvPr/>
        </p:nvSpPr>
        <p:spPr bwMode="auto">
          <a:xfrm>
            <a:off x="6027738" y="6151563"/>
            <a:ext cx="4857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FF0000"/>
                </a:solidFill>
              </a:rPr>
              <a:t>IIII</a:t>
            </a:r>
          </a:p>
        </p:txBody>
      </p:sp>
    </p:spTree>
    <p:extLst>
      <p:ext uri="{BB962C8B-B14F-4D97-AF65-F5344CB8AC3E}">
        <p14:creationId xmlns:p14="http://schemas.microsoft.com/office/powerpoint/2010/main" val="4034893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7" name="Picture 1" descr="RU25D_Salinity_cros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5" t="7056" r="15501"/>
          <a:stretch>
            <a:fillRect/>
          </a:stretch>
        </p:blipFill>
        <p:spPr bwMode="auto">
          <a:xfrm>
            <a:off x="1150938" y="0"/>
            <a:ext cx="6931025" cy="494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8" name="Picture 2" descr="RU25D_sal_cros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54" t="3189" b="52896"/>
          <a:stretch>
            <a:fillRect/>
          </a:stretch>
        </p:blipFill>
        <p:spPr bwMode="auto">
          <a:xfrm>
            <a:off x="927100" y="4857750"/>
            <a:ext cx="8448675" cy="1973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Straight Arrow Connector 3"/>
          <p:cNvCxnSpPr/>
          <p:nvPr/>
        </p:nvCxnSpPr>
        <p:spPr>
          <a:xfrm flipH="1">
            <a:off x="4691063" y="3233738"/>
            <a:ext cx="2065337" cy="187325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 flipV="1">
            <a:off x="3132138" y="1912938"/>
            <a:ext cx="931862" cy="132080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V="1">
            <a:off x="3471863" y="947738"/>
            <a:ext cx="2200275" cy="20320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5842000" y="947738"/>
            <a:ext cx="1947863" cy="1287462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43" name="TextBox 7"/>
          <p:cNvSpPr txBox="1">
            <a:spLocks noChangeArrowheads="1"/>
          </p:cNvSpPr>
          <p:nvPr/>
        </p:nvSpPr>
        <p:spPr bwMode="auto">
          <a:xfrm>
            <a:off x="5672138" y="3395663"/>
            <a:ext cx="474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39944" name="Rectangle 8"/>
          <p:cNvSpPr>
            <a:spLocks noChangeArrowheads="1"/>
          </p:cNvSpPr>
          <p:nvPr/>
        </p:nvSpPr>
        <p:spPr bwMode="auto">
          <a:xfrm>
            <a:off x="3119438" y="2584450"/>
            <a:ext cx="3270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>
                <a:solidFill>
                  <a:srgbClr val="FF0000"/>
                </a:solidFill>
              </a:rPr>
              <a:t>II</a:t>
            </a:r>
          </a:p>
        </p:txBody>
      </p:sp>
      <p:sp>
        <p:nvSpPr>
          <p:cNvPr id="39945" name="Rectangle 9"/>
          <p:cNvSpPr>
            <a:spLocks noChangeArrowheads="1"/>
          </p:cNvSpPr>
          <p:nvPr/>
        </p:nvSpPr>
        <p:spPr bwMode="auto">
          <a:xfrm>
            <a:off x="4484688" y="433388"/>
            <a:ext cx="4111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FF0000"/>
                </a:solidFill>
              </a:rPr>
              <a:t>III</a:t>
            </a:r>
          </a:p>
        </p:txBody>
      </p:sp>
      <p:sp>
        <p:nvSpPr>
          <p:cNvPr id="39946" name="Rectangle 10"/>
          <p:cNvSpPr>
            <a:spLocks noChangeArrowheads="1"/>
          </p:cNvSpPr>
          <p:nvPr/>
        </p:nvSpPr>
        <p:spPr bwMode="auto">
          <a:xfrm>
            <a:off x="6737350" y="1076325"/>
            <a:ext cx="4857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FF0000"/>
                </a:solidFill>
              </a:rPr>
              <a:t>IIII</a:t>
            </a: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779713" y="5065713"/>
            <a:ext cx="0" cy="17351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543550" y="5095875"/>
            <a:ext cx="0" cy="17335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4227513" y="5065713"/>
            <a:ext cx="0" cy="17351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950" name="TextBox 14"/>
          <p:cNvSpPr txBox="1">
            <a:spLocks noChangeArrowheads="1"/>
          </p:cNvSpPr>
          <p:nvPr/>
        </p:nvSpPr>
        <p:spPr bwMode="auto">
          <a:xfrm>
            <a:off x="1987550" y="6229350"/>
            <a:ext cx="473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39951" name="Rectangle 15"/>
          <p:cNvSpPr>
            <a:spLocks noChangeArrowheads="1"/>
          </p:cNvSpPr>
          <p:nvPr/>
        </p:nvSpPr>
        <p:spPr bwMode="auto">
          <a:xfrm>
            <a:off x="3271838" y="6213475"/>
            <a:ext cx="3270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>
                <a:solidFill>
                  <a:srgbClr val="FF0000"/>
                </a:solidFill>
              </a:rPr>
              <a:t>II</a:t>
            </a:r>
          </a:p>
        </p:txBody>
      </p:sp>
      <p:sp>
        <p:nvSpPr>
          <p:cNvPr id="39952" name="Rectangle 16"/>
          <p:cNvSpPr>
            <a:spLocks noChangeArrowheads="1"/>
          </p:cNvSpPr>
          <p:nvPr/>
        </p:nvSpPr>
        <p:spPr bwMode="auto">
          <a:xfrm>
            <a:off x="5099050" y="6299200"/>
            <a:ext cx="41116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FF0000"/>
                </a:solidFill>
              </a:rPr>
              <a:t>III</a:t>
            </a:r>
          </a:p>
        </p:txBody>
      </p:sp>
      <p:sp>
        <p:nvSpPr>
          <p:cNvPr id="39953" name="Rectangle 17"/>
          <p:cNvSpPr>
            <a:spLocks noChangeArrowheads="1"/>
          </p:cNvSpPr>
          <p:nvPr/>
        </p:nvSpPr>
        <p:spPr bwMode="auto">
          <a:xfrm>
            <a:off x="6027738" y="6151563"/>
            <a:ext cx="4857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FF0000"/>
                </a:solidFill>
              </a:rPr>
              <a:t>IIII</a:t>
            </a:r>
          </a:p>
        </p:txBody>
      </p:sp>
    </p:spTree>
    <p:extLst>
      <p:ext uri="{BB962C8B-B14F-4D97-AF65-F5344CB8AC3E}">
        <p14:creationId xmlns:p14="http://schemas.microsoft.com/office/powerpoint/2010/main" val="19575282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1" name="Picture 3" descr="RU25D_oxygen_concentration_cross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96" t="7240" r="15572"/>
          <a:stretch>
            <a:fillRect/>
          </a:stretch>
        </p:blipFill>
        <p:spPr bwMode="auto">
          <a:xfrm>
            <a:off x="1281113" y="26988"/>
            <a:ext cx="6854825" cy="4906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62" name="Picture 2" descr="RU25D_oxy_cros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13" t="3806" b="53714"/>
          <a:stretch>
            <a:fillRect/>
          </a:stretch>
        </p:blipFill>
        <p:spPr bwMode="auto">
          <a:xfrm>
            <a:off x="979488" y="4881563"/>
            <a:ext cx="8475662" cy="1919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4691063" y="3233738"/>
            <a:ext cx="2065337" cy="187325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/>
          <p:cNvCxnSpPr/>
          <p:nvPr/>
        </p:nvCxnSpPr>
        <p:spPr>
          <a:xfrm flipH="1" flipV="1">
            <a:off x="3132138" y="1912938"/>
            <a:ext cx="931862" cy="132080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 flipV="1">
            <a:off x="3471863" y="947738"/>
            <a:ext cx="2200275" cy="203200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5842000" y="947738"/>
            <a:ext cx="1947863" cy="1287462"/>
          </a:xfrm>
          <a:prstGeom prst="straightConnector1">
            <a:avLst/>
          </a:prstGeom>
          <a:ln w="31750">
            <a:solidFill>
              <a:srgbClr val="FF0000"/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67" name="TextBox 1"/>
          <p:cNvSpPr txBox="1">
            <a:spLocks noChangeArrowheads="1"/>
          </p:cNvSpPr>
          <p:nvPr/>
        </p:nvSpPr>
        <p:spPr bwMode="auto">
          <a:xfrm>
            <a:off x="5672138" y="3395663"/>
            <a:ext cx="474662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40968" name="Rectangle 8"/>
          <p:cNvSpPr>
            <a:spLocks noChangeArrowheads="1"/>
          </p:cNvSpPr>
          <p:nvPr/>
        </p:nvSpPr>
        <p:spPr bwMode="auto">
          <a:xfrm>
            <a:off x="3119438" y="2584450"/>
            <a:ext cx="327025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>
                <a:solidFill>
                  <a:srgbClr val="FF0000"/>
                </a:solidFill>
              </a:rPr>
              <a:t>II</a:t>
            </a:r>
          </a:p>
        </p:txBody>
      </p:sp>
      <p:sp>
        <p:nvSpPr>
          <p:cNvPr id="40969" name="Rectangle 9"/>
          <p:cNvSpPr>
            <a:spLocks noChangeArrowheads="1"/>
          </p:cNvSpPr>
          <p:nvPr/>
        </p:nvSpPr>
        <p:spPr bwMode="auto">
          <a:xfrm>
            <a:off x="4484688" y="433388"/>
            <a:ext cx="411162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FF0000"/>
                </a:solidFill>
              </a:rPr>
              <a:t>III</a:t>
            </a:r>
          </a:p>
        </p:txBody>
      </p:sp>
      <p:sp>
        <p:nvSpPr>
          <p:cNvPr id="40970" name="Rectangle 10"/>
          <p:cNvSpPr>
            <a:spLocks noChangeArrowheads="1"/>
          </p:cNvSpPr>
          <p:nvPr/>
        </p:nvSpPr>
        <p:spPr bwMode="auto">
          <a:xfrm>
            <a:off x="6737350" y="1076325"/>
            <a:ext cx="4857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FF0000"/>
                </a:solidFill>
              </a:rPr>
              <a:t>IIII</a:t>
            </a:r>
          </a:p>
        </p:txBody>
      </p:sp>
      <p:cxnSp>
        <p:nvCxnSpPr>
          <p:cNvPr id="13" name="Straight Connector 12"/>
          <p:cNvCxnSpPr/>
          <p:nvPr/>
        </p:nvCxnSpPr>
        <p:spPr>
          <a:xfrm flipV="1">
            <a:off x="2779713" y="5065713"/>
            <a:ext cx="0" cy="17351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V="1">
            <a:off x="5543550" y="5110163"/>
            <a:ext cx="0" cy="17335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4227513" y="5065713"/>
            <a:ext cx="0" cy="17351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974" name="TextBox 15"/>
          <p:cNvSpPr txBox="1">
            <a:spLocks noChangeArrowheads="1"/>
          </p:cNvSpPr>
          <p:nvPr/>
        </p:nvSpPr>
        <p:spPr bwMode="auto">
          <a:xfrm>
            <a:off x="1987550" y="6229350"/>
            <a:ext cx="4730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800">
                <a:solidFill>
                  <a:srgbClr val="FF0000"/>
                </a:solidFill>
              </a:rPr>
              <a:t>I</a:t>
            </a:r>
          </a:p>
        </p:txBody>
      </p:sp>
      <p:sp>
        <p:nvSpPr>
          <p:cNvPr id="40975" name="Rectangle 16"/>
          <p:cNvSpPr>
            <a:spLocks noChangeArrowheads="1"/>
          </p:cNvSpPr>
          <p:nvPr/>
        </p:nvSpPr>
        <p:spPr bwMode="auto">
          <a:xfrm>
            <a:off x="3271838" y="6213475"/>
            <a:ext cx="3270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>
                <a:solidFill>
                  <a:srgbClr val="FF0000"/>
                </a:solidFill>
              </a:rPr>
              <a:t>II</a:t>
            </a:r>
          </a:p>
        </p:txBody>
      </p:sp>
      <p:sp>
        <p:nvSpPr>
          <p:cNvPr id="40976" name="Rectangle 17"/>
          <p:cNvSpPr>
            <a:spLocks noChangeArrowheads="1"/>
          </p:cNvSpPr>
          <p:nvPr/>
        </p:nvSpPr>
        <p:spPr bwMode="auto">
          <a:xfrm>
            <a:off x="5099050" y="6299200"/>
            <a:ext cx="411163" cy="430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FF0000"/>
                </a:solidFill>
              </a:rPr>
              <a:t>III</a:t>
            </a:r>
          </a:p>
        </p:txBody>
      </p:sp>
      <p:sp>
        <p:nvSpPr>
          <p:cNvPr id="40977" name="Rectangle 18"/>
          <p:cNvSpPr>
            <a:spLocks noChangeArrowheads="1"/>
          </p:cNvSpPr>
          <p:nvPr/>
        </p:nvSpPr>
        <p:spPr bwMode="auto">
          <a:xfrm>
            <a:off x="6027738" y="6151563"/>
            <a:ext cx="485775" cy="430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sz="2200" b="1">
                <a:solidFill>
                  <a:srgbClr val="FF0000"/>
                </a:solidFill>
              </a:rPr>
              <a:t>IIII</a:t>
            </a:r>
          </a:p>
        </p:txBody>
      </p:sp>
    </p:spTree>
    <p:extLst>
      <p:ext uri="{BB962C8B-B14F-4D97-AF65-F5344CB8AC3E}">
        <p14:creationId xmlns:p14="http://schemas.microsoft.com/office/powerpoint/2010/main" val="40507735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l_20110127151326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68866" y="-101600"/>
            <a:ext cx="11130578" cy="7391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94671" y="609601"/>
            <a:ext cx="5317067" cy="1631216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</a:rPr>
              <a:t>4 Glider Deployments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ASPIRE: 2 shallow water missions (0-200 m)</a:t>
            </a:r>
          </a:p>
          <a:p>
            <a:r>
              <a:rPr lang="en-US" sz="2000" dirty="0">
                <a:solidFill>
                  <a:srgbClr val="FF0000"/>
                </a:solidFill>
              </a:rPr>
              <a:t>	</a:t>
            </a:r>
            <a:r>
              <a:rPr lang="en-US" sz="2000" dirty="0" smtClean="0">
                <a:solidFill>
                  <a:srgbClr val="FF0000"/>
                </a:solidFill>
              </a:rPr>
              <a:t>16 days &amp; 380 km</a:t>
            </a:r>
          </a:p>
          <a:p>
            <a:r>
              <a:rPr lang="en-US" sz="2000" dirty="0" smtClean="0">
                <a:solidFill>
                  <a:srgbClr val="FF0000"/>
                </a:solidFill>
              </a:rPr>
              <a:t>Aaron: 1 shallow and 1 deep (0-1500 m)</a:t>
            </a:r>
          </a:p>
          <a:p>
            <a:r>
              <a:rPr lang="en-US" sz="2000" dirty="0">
                <a:solidFill>
                  <a:srgbClr val="FF0000"/>
                </a:solidFill>
              </a:rPr>
              <a:t>	</a:t>
            </a:r>
            <a:r>
              <a:rPr lang="en-US" sz="2000" dirty="0" smtClean="0">
                <a:solidFill>
                  <a:srgbClr val="FF0000"/>
                </a:solidFill>
              </a:rPr>
              <a:t>16 days and 420 km</a:t>
            </a:r>
          </a:p>
        </p:txBody>
      </p:sp>
      <p:pic>
        <p:nvPicPr>
          <p:cNvPr id="4" name="Picture 3" descr="Glider_araon1102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7" t="13564" r="22005" b="22187"/>
          <a:stretch/>
        </p:blipFill>
        <p:spPr>
          <a:xfrm>
            <a:off x="-186267" y="220134"/>
            <a:ext cx="3810000" cy="22686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06400" y="6079066"/>
            <a:ext cx="86254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chemeClr val="bg1"/>
                </a:solidFill>
              </a:rPr>
              <a:t>Planning ongoing in Korea this week for 2014-2015 Antarctic Field Season</a:t>
            </a:r>
            <a:endParaRPr lang="en-US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652989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verGliderImage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1799" y="-8467"/>
            <a:ext cx="9155799" cy="6248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52400" y="3581400"/>
            <a:ext cx="4724400" cy="267765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chemeClr val="bg1"/>
                </a:solidFill>
              </a:rPr>
              <a:t>Scott Glenn,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Oscar Schofield &amp;</a:t>
            </a:r>
          </a:p>
          <a:p>
            <a:r>
              <a:rPr lang="en-US" sz="2400" dirty="0" smtClean="0">
                <a:solidFill>
                  <a:schemeClr val="bg1"/>
                </a:solidFill>
              </a:rPr>
              <a:t>Josh </a:t>
            </a:r>
            <a:r>
              <a:rPr lang="en-US" sz="2400" dirty="0" err="1" smtClean="0">
                <a:solidFill>
                  <a:schemeClr val="bg1"/>
                </a:solidFill>
              </a:rPr>
              <a:t>Kohut</a:t>
            </a:r>
            <a:r>
              <a:rPr lang="en-US" sz="2400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800" dirty="0" smtClean="0">
                <a:solidFill>
                  <a:schemeClr val="bg1"/>
                </a:solidFill>
              </a:rPr>
              <a:t> </a:t>
            </a:r>
            <a:r>
              <a:rPr lang="en-US" sz="2400" i="1" dirty="0" smtClean="0">
                <a:solidFill>
                  <a:schemeClr val="bg1"/>
                </a:solidFill>
              </a:rPr>
              <a:t>Rutgers University</a:t>
            </a:r>
          </a:p>
          <a:p>
            <a:endParaRPr lang="en-US" sz="2400" i="1" dirty="0">
              <a:solidFill>
                <a:schemeClr val="bg1"/>
              </a:solidFill>
            </a:endParaRPr>
          </a:p>
          <a:p>
            <a:r>
              <a:rPr lang="en-US" sz="2400" dirty="0" smtClean="0">
                <a:solidFill>
                  <a:schemeClr val="bg1"/>
                </a:solidFill>
              </a:rPr>
              <a:t>Dr. </a:t>
            </a:r>
            <a:r>
              <a:rPr lang="en-US" sz="2400" dirty="0" err="1" smtClean="0">
                <a:solidFill>
                  <a:schemeClr val="bg1"/>
                </a:solidFill>
              </a:rPr>
              <a:t>Sik</a:t>
            </a:r>
            <a:r>
              <a:rPr lang="en-US" sz="2400" dirty="0" smtClean="0">
                <a:solidFill>
                  <a:schemeClr val="bg1"/>
                </a:solidFill>
              </a:rPr>
              <a:t> Huh</a:t>
            </a:r>
          </a:p>
          <a:p>
            <a:r>
              <a:rPr lang="en-US" sz="2400" i="1" dirty="0" smtClean="0">
                <a:solidFill>
                  <a:schemeClr val="bg1"/>
                </a:solidFill>
              </a:rPr>
              <a:t>KIOST-NOAA Lab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371601" y="152400"/>
            <a:ext cx="7772400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The Challenger Glider Mission:</a:t>
            </a:r>
            <a:endParaRPr lang="en-US" sz="3600" b="1" i="1" dirty="0" smtClean="0"/>
          </a:p>
          <a:p>
            <a:pPr algn="ctr"/>
            <a:endParaRPr lang="en-US" sz="1200" b="1" i="1" dirty="0" smtClean="0"/>
          </a:p>
          <a:p>
            <a:pPr algn="ctr"/>
            <a:r>
              <a:rPr lang="en-US" sz="3200" b="1" dirty="0" smtClean="0"/>
              <a:t>Enhancing Korea’s Global Autonomous Underwater Glider Fleet</a:t>
            </a:r>
          </a:p>
          <a:p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680202" y="5791200"/>
            <a:ext cx="24637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NOAA-MOF JPA 2014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12" name="Picture 11" descr="NOAA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01000" y="4343400"/>
            <a:ext cx="707390" cy="707390"/>
          </a:xfrm>
          <a:prstGeom prst="rect">
            <a:avLst/>
          </a:prstGeom>
        </p:spPr>
      </p:pic>
      <p:pic>
        <p:nvPicPr>
          <p:cNvPr id="13" name="Picture 12" descr="logo.gi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72400" y="5105400"/>
            <a:ext cx="1202267" cy="667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965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4-02-25 at 6.28.52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332566"/>
            <a:ext cx="9144000" cy="3866419"/>
          </a:xfrm>
          <a:prstGeom prst="rect">
            <a:avLst/>
          </a:prstGeom>
        </p:spPr>
      </p:pic>
      <p:pic>
        <p:nvPicPr>
          <p:cNvPr id="5" name="Picture 4" descr="logo - KNRV50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634" y="1452034"/>
            <a:ext cx="2044700" cy="1041400"/>
          </a:xfrm>
          <a:prstGeom prst="rect">
            <a:avLst/>
          </a:prstGeom>
        </p:spPr>
      </p:pic>
      <p:pic>
        <p:nvPicPr>
          <p:cNvPr id="6" name="Picture 5" descr="visual_img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8526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0" y="1"/>
            <a:ext cx="9144000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b="1" dirty="0" smtClean="0"/>
              <a:t>A Global Challenge </a:t>
            </a:r>
            <a:r>
              <a:rPr lang="en-US" sz="2800" b="1" dirty="0"/>
              <a:t>–</a:t>
            </a:r>
            <a:r>
              <a:rPr lang="en-US" sz="2800" b="1" dirty="0" smtClean="0"/>
              <a:t> The Challenger Glider Mission</a:t>
            </a:r>
          </a:p>
          <a:p>
            <a:pPr algn="ctr"/>
            <a:r>
              <a:rPr lang="en-US" sz="2400" b="1" dirty="0" smtClean="0"/>
              <a:t>December 9, 2009 </a:t>
            </a:r>
            <a:r>
              <a:rPr lang="en-US" sz="2400" b="1" dirty="0"/>
              <a:t>–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Baiona</a:t>
            </a:r>
            <a:r>
              <a:rPr lang="en-US" sz="2400" b="1" dirty="0" smtClean="0"/>
              <a:t>, Spain</a:t>
            </a:r>
            <a:r>
              <a:rPr lang="en-US" dirty="0" smtClean="0">
                <a:solidFill>
                  <a:schemeClr val="bg1"/>
                </a:solidFill>
              </a:rPr>
              <a:t>                  </a:t>
            </a:r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1501" y="3129642"/>
            <a:ext cx="2222500" cy="1529155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4152176" y="3083060"/>
            <a:ext cx="2826415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HMS Challenger Voyage</a:t>
            </a:r>
          </a:p>
          <a:p>
            <a:r>
              <a:rPr lang="en-US" dirty="0" smtClean="0"/>
              <a:t>First Scientific </a:t>
            </a:r>
          </a:p>
          <a:p>
            <a:r>
              <a:rPr lang="en-US" dirty="0" smtClean="0"/>
              <a:t>Circumnavigation</a:t>
            </a:r>
          </a:p>
          <a:p>
            <a:r>
              <a:rPr lang="en-US" dirty="0" smtClean="0"/>
              <a:t>1872-1876</a:t>
            </a:r>
          </a:p>
          <a:p>
            <a:endParaRPr lang="en-US" dirty="0" smtClean="0"/>
          </a:p>
          <a:p>
            <a:r>
              <a:rPr lang="en-US" dirty="0" smtClean="0"/>
              <a:t>128,000 km = </a:t>
            </a:r>
          </a:p>
          <a:p>
            <a:endParaRPr lang="en-US" dirty="0" smtClean="0"/>
          </a:p>
          <a:p>
            <a:r>
              <a:rPr lang="en-US" dirty="0" smtClean="0"/>
              <a:t>= 16 gliders </a:t>
            </a:r>
          </a:p>
          <a:p>
            <a:r>
              <a:rPr lang="en-US" dirty="0" smtClean="0"/>
              <a:t>  </a:t>
            </a:r>
            <a:r>
              <a:rPr lang="en-US" dirty="0" err="1" smtClean="0"/>
              <a:t>x</a:t>
            </a:r>
            <a:r>
              <a:rPr lang="en-US" dirty="0" smtClean="0"/>
              <a:t> 8,000 km/glider 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6856" y="913674"/>
            <a:ext cx="4027797" cy="2081028"/>
          </a:xfrm>
          <a:prstGeom prst="rect">
            <a:avLst/>
          </a:prstGeom>
        </p:spPr>
      </p:pic>
      <p:grpSp>
        <p:nvGrpSpPr>
          <p:cNvPr id="2" name="Group 14"/>
          <p:cNvGrpSpPr/>
          <p:nvPr/>
        </p:nvGrpSpPr>
        <p:grpSpPr>
          <a:xfrm>
            <a:off x="154214" y="857749"/>
            <a:ext cx="3746500" cy="5078841"/>
            <a:chOff x="4256314" y="913190"/>
            <a:chExt cx="3356429" cy="5078841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386627" y="913190"/>
              <a:ext cx="1689407" cy="2252543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4256314" y="3160486"/>
              <a:ext cx="3356429" cy="28315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b="1" dirty="0" smtClean="0"/>
                <a:t>Dr. </a:t>
              </a:r>
              <a:r>
                <a:rPr lang="en-US" b="1" dirty="0" err="1" smtClean="0"/>
                <a:t>Spinrad’s</a:t>
              </a:r>
              <a:endParaRPr lang="en-US" b="1" dirty="0" smtClean="0"/>
            </a:p>
            <a:p>
              <a:pPr algn="ctr"/>
              <a:r>
                <a:rPr lang="en-US" b="1" dirty="0" smtClean="0"/>
                <a:t>Global Challenge:</a:t>
              </a:r>
            </a:p>
            <a:p>
              <a:endParaRPr lang="en-US" sz="800" b="1" dirty="0" smtClean="0"/>
            </a:p>
            <a:p>
              <a:pPr algn="ctr"/>
              <a:r>
                <a:rPr lang="en-US" i="1" dirty="0" smtClean="0"/>
                <a:t>Build a Global Glider Fleet </a:t>
              </a:r>
            </a:p>
            <a:p>
              <a:pPr algn="ctr"/>
              <a:r>
                <a:rPr lang="en-US" i="1" dirty="0" smtClean="0"/>
                <a:t>and Coordinate the First </a:t>
              </a:r>
            </a:p>
            <a:p>
              <a:pPr algn="ctr"/>
              <a:r>
                <a:rPr lang="en-US" i="1" dirty="0" smtClean="0"/>
                <a:t>Robotic Circumnavigation.</a:t>
              </a:r>
            </a:p>
            <a:p>
              <a:pPr algn="ctr"/>
              <a:endParaRPr lang="en-US" sz="800" i="1" dirty="0" smtClean="0"/>
            </a:p>
            <a:p>
              <a:pPr algn="ctr"/>
              <a:r>
                <a:rPr lang="en-US" i="1" dirty="0" smtClean="0"/>
                <a:t>Revisit the Historic Track of the </a:t>
              </a:r>
            </a:p>
            <a:p>
              <a:pPr algn="ctr"/>
              <a:r>
                <a:rPr lang="en-US" i="1" dirty="0" smtClean="0"/>
                <a:t>HMS Challenger –</a:t>
              </a:r>
            </a:p>
            <a:p>
              <a:pPr algn="ctr"/>
              <a:r>
                <a:rPr lang="en-US" b="1" i="1" dirty="0" smtClean="0"/>
                <a:t>And inspire a global network </a:t>
              </a:r>
            </a:p>
            <a:p>
              <a:pPr algn="ctr"/>
              <a:r>
                <a:rPr lang="en-US" b="1" i="1" dirty="0" smtClean="0"/>
                <a:t>of students along the way.</a:t>
              </a:r>
            </a:p>
          </p:txBody>
        </p:sp>
      </p:grpSp>
      <p:pic>
        <p:nvPicPr>
          <p:cNvPr id="14" name="Picture 13" descr="CoverGliderImage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928181" y="4826000"/>
            <a:ext cx="2215819" cy="1380180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218266" y="1056115"/>
            <a:ext cx="2015067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 smtClean="0"/>
              <a:t>Dr. Rick </a:t>
            </a:r>
            <a:r>
              <a:rPr lang="en-US" b="1" dirty="0" err="1" smtClean="0"/>
              <a:t>Spinrad</a:t>
            </a:r>
            <a:endParaRPr lang="en-US" b="1" dirty="0" smtClean="0"/>
          </a:p>
          <a:p>
            <a:pPr algn="ctr"/>
            <a:r>
              <a:rPr lang="en-US" b="1" dirty="0" smtClean="0"/>
              <a:t>AA of NOAA Office of</a:t>
            </a:r>
          </a:p>
          <a:p>
            <a:pPr algn="ctr"/>
            <a:r>
              <a:rPr lang="en-US" b="1" dirty="0" smtClean="0"/>
              <a:t>Oceanic &amp; Atmospheric Research</a:t>
            </a:r>
          </a:p>
        </p:txBody>
      </p:sp>
    </p:spTree>
    <p:extLst>
      <p:ext uri="{BB962C8B-B14F-4D97-AF65-F5344CB8AC3E}">
        <p14:creationId xmlns:p14="http://schemas.microsoft.com/office/powerpoint/2010/main" val="25745601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385232"/>
            <a:ext cx="9147901" cy="5024968"/>
            <a:chOff x="758099" y="2074333"/>
            <a:chExt cx="7818752" cy="409363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758099" y="2142067"/>
              <a:ext cx="3924183" cy="399626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65132" y="2074333"/>
              <a:ext cx="3911719" cy="4093635"/>
            </a:xfrm>
            <a:prstGeom prst="rect">
              <a:avLst/>
            </a:prstGeom>
            <a:ln>
              <a:noFill/>
            </a:ln>
          </p:spPr>
        </p:pic>
      </p:grpSp>
      <p:sp>
        <p:nvSpPr>
          <p:cNvPr id="25602" name="TextBox 7"/>
          <p:cNvSpPr txBox="1">
            <a:spLocks noChangeArrowheads="1"/>
          </p:cNvSpPr>
          <p:nvPr/>
        </p:nvSpPr>
        <p:spPr bwMode="auto">
          <a:xfrm>
            <a:off x="0" y="0"/>
            <a:ext cx="7315200" cy="58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sz="34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Global Challenger Glider Mission</a:t>
            </a:r>
            <a:endParaRPr lang="en-US" sz="34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25603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3750" y="8477"/>
            <a:ext cx="2000250" cy="150018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7179732" y="68405"/>
            <a:ext cx="1778000" cy="618918"/>
          </a:xfrm>
          <a:prstGeom prst="rect">
            <a:avLst/>
          </a:prstGeom>
          <a:noFill/>
        </p:spPr>
        <p:txBody>
          <a:bodyPr wrap="square" lIns="64291" tIns="32146" rIns="64291" bIns="32146">
            <a:spAutoFit/>
          </a:bodyPr>
          <a:lstStyle/>
          <a:p>
            <a:pPr>
              <a:defRPr/>
            </a:pPr>
            <a:r>
              <a:rPr lang="en-US" b="1" dirty="0">
                <a:solidFill>
                  <a:schemeClr val="bg1"/>
                </a:solidFill>
                <a:latin typeface="+mn-lt"/>
              </a:rPr>
              <a:t>1</a:t>
            </a:r>
            <a:r>
              <a:rPr lang="en-US" b="1" dirty="0" smtClean="0">
                <a:solidFill>
                  <a:schemeClr val="bg1"/>
                </a:solidFill>
                <a:latin typeface="+mn-lt"/>
              </a:rPr>
              <a:t>6 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Global-Class Gliders</a:t>
            </a:r>
          </a:p>
        </p:txBody>
      </p:sp>
      <p:pic>
        <p:nvPicPr>
          <p:cNvPr id="15" name="Picture 14" descr="coolroom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749799"/>
            <a:ext cx="3219152" cy="2142067"/>
          </a:xfrm>
          <a:prstGeom prst="rect">
            <a:avLst/>
          </a:prstGeom>
        </p:spPr>
      </p:pic>
      <p:pic>
        <p:nvPicPr>
          <p:cNvPr id="16" name="Picture 15" descr="nilsen.jpg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43600" y="4724400"/>
            <a:ext cx="3219152" cy="2142067"/>
          </a:xfrm>
          <a:prstGeom prst="rect">
            <a:avLst/>
          </a:prstGeom>
        </p:spPr>
      </p:pic>
      <p:pic>
        <p:nvPicPr>
          <p:cNvPr id="17" name="Picture 16" descr="shantel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00400" y="4724400"/>
            <a:ext cx="3207537" cy="2134338"/>
          </a:xfrm>
          <a:prstGeom prst="rect">
            <a:avLst/>
          </a:prstGeom>
        </p:spPr>
      </p:pic>
      <p:pic>
        <p:nvPicPr>
          <p:cNvPr id="18" name="Picture 17" descr="Screen shot 2011-10-11 at 11.40.46 AM.pn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00" y="4724400"/>
            <a:ext cx="838200" cy="81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7622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yphoonarray1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055" y="3720396"/>
            <a:ext cx="3680879" cy="2426403"/>
          </a:xfrm>
          <a:prstGeom prst="rect">
            <a:avLst/>
          </a:prstGeom>
        </p:spPr>
      </p:pic>
      <p:pic>
        <p:nvPicPr>
          <p:cNvPr id="5" name="Picture 4" descr="Screen Shot 2014-02-26 at 12.16.30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3572"/>
            <a:ext cx="4318000" cy="3092128"/>
          </a:xfrm>
          <a:prstGeom prst="rect">
            <a:avLst/>
          </a:prstGeom>
        </p:spPr>
      </p:pic>
      <p:pic>
        <p:nvPicPr>
          <p:cNvPr id="6" name="Picture 5" descr="louU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4667" y="1591734"/>
            <a:ext cx="2793999" cy="193619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487333" y="16933"/>
            <a:ext cx="46566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/>
              <a:t>Dr. Louis </a:t>
            </a:r>
            <a:r>
              <a:rPr lang="en-US" sz="2000" b="1" dirty="0" err="1" smtClean="0"/>
              <a:t>Uccellini</a:t>
            </a:r>
            <a:r>
              <a:rPr lang="en-US" sz="2000" b="1" dirty="0" smtClean="0"/>
              <a:t>, Director</a:t>
            </a:r>
          </a:p>
          <a:p>
            <a:pPr algn="ctr"/>
            <a:r>
              <a:rPr lang="en-US" sz="2000" b="1" dirty="0" smtClean="0"/>
              <a:t>National Weather Service</a:t>
            </a:r>
          </a:p>
          <a:p>
            <a:pPr algn="ctr"/>
            <a:endParaRPr lang="en-US" sz="800" b="1" dirty="0"/>
          </a:p>
          <a:p>
            <a:pPr algn="ctr"/>
            <a:r>
              <a:rPr lang="en-US" sz="2000" dirty="0" smtClean="0"/>
              <a:t>Crowd-sourced comparisons between </a:t>
            </a:r>
          </a:p>
          <a:p>
            <a:pPr algn="ctr"/>
            <a:r>
              <a:rPr lang="en-US" sz="2000" dirty="0" smtClean="0"/>
              <a:t>U.S. &amp; European Models &amp; Gliders</a:t>
            </a:r>
            <a:endParaRPr lang="en-US" sz="2000" dirty="0"/>
          </a:p>
        </p:txBody>
      </p:sp>
      <p:pic>
        <p:nvPicPr>
          <p:cNvPr id="8" name="Picture 7" descr="typhoonarray2.jp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600" y="3703136"/>
            <a:ext cx="3979333" cy="238594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0" y="152401"/>
            <a:ext cx="43572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2013 International Typhoon Workshop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2636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shot 2012-02-20 at 11.20.52 AM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381" y="35328"/>
            <a:ext cx="4583960" cy="89352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928851"/>
            <a:ext cx="481404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Companion Course at </a:t>
            </a:r>
          </a:p>
          <a:p>
            <a:r>
              <a:rPr lang="en-US" b="1" dirty="0" err="1" smtClean="0"/>
              <a:t>Plataforma</a:t>
            </a:r>
            <a:r>
              <a:rPr lang="en-US" b="1" dirty="0" smtClean="0"/>
              <a:t> </a:t>
            </a:r>
            <a:r>
              <a:rPr lang="en-US" b="1" dirty="0" err="1" smtClean="0"/>
              <a:t>Oceanica</a:t>
            </a:r>
            <a:r>
              <a:rPr lang="en-US" b="1" dirty="0" smtClean="0"/>
              <a:t> de Canarias</a:t>
            </a:r>
          </a:p>
          <a:p>
            <a:endParaRPr lang="en-US" sz="800" dirty="0" smtClean="0"/>
          </a:p>
          <a:p>
            <a:pPr>
              <a:buFont typeface="Arial"/>
              <a:buChar char="•"/>
            </a:pPr>
            <a:r>
              <a:rPr lang="en-US" dirty="0" smtClean="0"/>
              <a:t> Shared Glider Missions – Iceland to Azores; Azores to Canaries; Canaries to Caribbean</a:t>
            </a:r>
          </a:p>
          <a:p>
            <a:pPr>
              <a:buFont typeface="Arial"/>
              <a:buChar char="•"/>
            </a:pPr>
            <a:r>
              <a:rPr lang="en-US" dirty="0" smtClean="0"/>
              <a:t> Skype Sessions between classes</a:t>
            </a:r>
          </a:p>
          <a:p>
            <a:pPr>
              <a:buFont typeface="Arial"/>
              <a:buChar char="•"/>
            </a:pPr>
            <a:r>
              <a:rPr lang="en-US" dirty="0" smtClean="0"/>
              <a:t> Two-way International Exchange programs</a:t>
            </a:r>
          </a:p>
          <a:p>
            <a:pPr>
              <a:buFont typeface="Arial"/>
              <a:buChar char="•"/>
            </a:pPr>
            <a:r>
              <a:rPr lang="en-US" dirty="0" smtClean="0"/>
              <a:t> Students Learn Science from their teachers</a:t>
            </a:r>
          </a:p>
          <a:p>
            <a:pPr>
              <a:buFont typeface="Arial"/>
              <a:buChar char="•"/>
            </a:pPr>
            <a:r>
              <a:rPr lang="en-US" dirty="0" smtClean="0"/>
              <a:t> Students Learn Culture from their peers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622142" y="261257"/>
            <a:ext cx="1181100" cy="292100"/>
          </a:xfrm>
          <a:prstGeom prst="rect">
            <a:avLst/>
          </a:prstGeom>
          <a:solidFill>
            <a:srgbClr val="FFFFFF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61798" y="3530595"/>
            <a:ext cx="4578994" cy="2635267"/>
          </a:xfrm>
          <a:prstGeom prst="rect">
            <a:avLst/>
          </a:prstGeom>
          <a:noFill/>
          <a:ln>
            <a:noFill/>
          </a:ln>
          <a:effectLst>
            <a:softEdge rad="215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p1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7931" y="3571118"/>
            <a:ext cx="3914322" cy="26095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 descr="NAsilbo.jp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81" r="10171"/>
          <a:stretch/>
        </p:blipFill>
        <p:spPr>
          <a:xfrm>
            <a:off x="4905096" y="344052"/>
            <a:ext cx="4238904" cy="300874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5960533" y="1693333"/>
            <a:ext cx="16933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FFFF"/>
                </a:solidFill>
              </a:rPr>
              <a:t>Glider </a:t>
            </a:r>
            <a:r>
              <a:rPr lang="en-US" dirty="0" err="1" smtClean="0">
                <a:solidFill>
                  <a:srgbClr val="FFFFFF"/>
                </a:solidFill>
              </a:rPr>
              <a:t>Silbo</a:t>
            </a:r>
            <a:r>
              <a:rPr lang="en-US" dirty="0" smtClean="0">
                <a:solidFill>
                  <a:srgbClr val="FFFFFF"/>
                </a:solidFill>
              </a:rPr>
              <a:t> &gt;10,000 km flown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3104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orea_1000km.jpg"/>
          <p:cNvPicPr>
            <a:picLocks noChangeAspect="1"/>
          </p:cNvPicPr>
          <p:nvPr/>
        </p:nvPicPr>
        <p:blipFill>
          <a:blip r:embed="rId2"/>
          <a:srcRect b="4012"/>
          <a:stretch>
            <a:fillRect/>
          </a:stretch>
        </p:blipFill>
        <p:spPr>
          <a:xfrm>
            <a:off x="0" y="524577"/>
            <a:ext cx="9144000" cy="568028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05213" y="3592285"/>
            <a:ext cx="14423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00FF99"/>
                </a:solidFill>
              </a:rPr>
              <a:t>1000 km Alongshore Length Scale</a:t>
            </a:r>
            <a:endParaRPr lang="en-US" dirty="0">
              <a:solidFill>
                <a:srgbClr val="00FF99"/>
              </a:solidFill>
            </a:endParaRPr>
          </a:p>
        </p:txBody>
      </p:sp>
      <p:sp>
        <p:nvSpPr>
          <p:cNvPr id="4" name="TextBox 7"/>
          <p:cNvSpPr txBox="1">
            <a:spLocks noChangeArrowheads="1"/>
          </p:cNvSpPr>
          <p:nvPr/>
        </p:nvSpPr>
        <p:spPr bwMode="auto">
          <a:xfrm>
            <a:off x="0" y="0"/>
            <a:ext cx="9144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3000" dirty="0" smtClean="0"/>
              <a:t>Regional Seas surrounding South Korea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7979085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4" descr="Silbo_subplot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07" t="2006" r="50694" b="3086"/>
          <a:stretch/>
        </p:blipFill>
        <p:spPr bwMode="auto">
          <a:xfrm>
            <a:off x="474133" y="948267"/>
            <a:ext cx="3064933" cy="520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0" name="Picture 2" descr="http://marine.rutgers.edu/~nstrands/MTS-Figures/Silbo/Silbo_sal_80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76213" y="-13716000"/>
            <a:ext cx="7324725" cy="5494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8538" y="894886"/>
            <a:ext cx="3375827" cy="2646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82659" y="3604223"/>
            <a:ext cx="3368675" cy="26463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3" name="TextBox 6"/>
          <p:cNvSpPr txBox="1">
            <a:spLocks noChangeArrowheads="1"/>
          </p:cNvSpPr>
          <p:nvPr/>
        </p:nvSpPr>
        <p:spPr bwMode="auto">
          <a:xfrm>
            <a:off x="6908801" y="1371609"/>
            <a:ext cx="1016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eaLnBrk="1" hangingPunct="1"/>
            <a:r>
              <a:rPr lang="en-US" b="1" i="1" dirty="0" smtClean="0"/>
              <a:t>RTOFS</a:t>
            </a:r>
            <a:endParaRPr lang="en-US" dirty="0"/>
          </a:p>
        </p:txBody>
      </p:sp>
      <p:sp>
        <p:nvSpPr>
          <p:cNvPr id="7174" name="Rectangle 7"/>
          <p:cNvSpPr>
            <a:spLocks noChangeArrowheads="1"/>
          </p:cNvSpPr>
          <p:nvPr/>
        </p:nvSpPr>
        <p:spPr bwMode="auto">
          <a:xfrm>
            <a:off x="6570134" y="4131747"/>
            <a:ext cx="17780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r>
              <a:rPr lang="en-US" i="1" dirty="0" smtClean="0"/>
              <a:t> </a:t>
            </a:r>
            <a:r>
              <a:rPr lang="en-US" b="1" i="1" dirty="0" smtClean="0"/>
              <a:t>MERCATOR</a:t>
            </a:r>
            <a:r>
              <a:rPr lang="en-US" i="1" dirty="0" smtClean="0"/>
              <a:t>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0" y="0"/>
            <a:ext cx="9144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/>
              <a:t>RTOFS and MERCATOR </a:t>
            </a:r>
          </a:p>
          <a:p>
            <a:pPr algn="ctr"/>
            <a:r>
              <a:rPr lang="en-US" sz="2800" b="1" dirty="0" smtClean="0"/>
              <a:t>Temperature and Current Maps at 200 m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099734" y="2692395"/>
            <a:ext cx="1040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200 m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1032934" y="4080929"/>
            <a:ext cx="10400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8</a:t>
            </a:r>
            <a:r>
              <a:rPr lang="en-US" sz="2400" dirty="0" smtClean="0"/>
              <a:t>00 m</a:t>
            </a:r>
            <a:endParaRPr lang="en-US" sz="2400" dirty="0"/>
          </a:p>
        </p:txBody>
      </p:sp>
      <p:sp>
        <p:nvSpPr>
          <p:cNvPr id="13" name="TextBox 6"/>
          <p:cNvSpPr txBox="1">
            <a:spLocks noChangeArrowheads="1"/>
          </p:cNvSpPr>
          <p:nvPr/>
        </p:nvSpPr>
        <p:spPr bwMode="auto">
          <a:xfrm>
            <a:off x="3539067" y="1168410"/>
            <a:ext cx="1490133" cy="25853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charset="0"/>
                <a:cs typeface="Geneva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Geneva" charset="0"/>
                <a:cs typeface="Geneva" charset="0"/>
              </a:defRPr>
            </a:lvl9pPr>
          </a:lstStyle>
          <a:p>
            <a:pPr eaLnBrk="1" hangingPunct="1"/>
            <a:r>
              <a:rPr lang="en-US" i="1" dirty="0" smtClean="0"/>
              <a:t>200m </a:t>
            </a:r>
            <a:r>
              <a:rPr lang="en-US" i="1" dirty="0"/>
              <a:t>temperature </a:t>
            </a:r>
            <a:r>
              <a:rPr lang="en-US" i="1" dirty="0" smtClean="0"/>
              <a:t>and currents </a:t>
            </a:r>
            <a:r>
              <a:rPr lang="en-US" i="1" dirty="0"/>
              <a:t>on April 18th, 2013. The glider position is marked by the red dot.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3623732" y="4572000"/>
            <a:ext cx="1467882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Student</a:t>
            </a:r>
          </a:p>
          <a:p>
            <a:r>
              <a:rPr lang="en-US" dirty="0" smtClean="0"/>
              <a:t>Research</a:t>
            </a:r>
          </a:p>
          <a:p>
            <a:r>
              <a:rPr lang="en-US" dirty="0" smtClean="0"/>
              <a:t>Published</a:t>
            </a:r>
          </a:p>
          <a:p>
            <a:r>
              <a:rPr lang="en-US" dirty="0" smtClean="0"/>
              <a:t>Oceans </a:t>
            </a:r>
            <a:r>
              <a:rPr lang="fr-FR" dirty="0" smtClean="0"/>
              <a:t>’</a:t>
            </a:r>
            <a:r>
              <a:rPr lang="en-US" dirty="0" smtClean="0"/>
              <a:t>13</a:t>
            </a:r>
          </a:p>
          <a:p>
            <a:r>
              <a:rPr lang="en-US" dirty="0" smtClean="0"/>
              <a:t>Proceedings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85520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RU29_Legs1&amp;2&amp;3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19237"/>
            <a:ext cx="9144000" cy="573258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Calibri"/>
                <a:cs typeface="Calibri"/>
              </a:rPr>
              <a:t>Glider RU29: Launched at Cape Town 11 Jan 2013, flown &gt;10,000 km</a:t>
            </a:r>
            <a:endParaRPr lang="en-US" sz="2400" dirty="0">
              <a:latin typeface="Calibri"/>
              <a:cs typeface="Calibri"/>
            </a:endParaRPr>
          </a:p>
        </p:txBody>
      </p:sp>
      <p:pic>
        <p:nvPicPr>
          <p:cNvPr id="5" name="Picture 4" descr="P1100090-Mediu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28603" y="3887903"/>
            <a:ext cx="1317263" cy="988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MG_0868-Medi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31875" y="3128133"/>
            <a:ext cx="1496178" cy="11221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banner-home3.jp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5"/>
          <a:stretch/>
        </p:blipFill>
        <p:spPr>
          <a:xfrm>
            <a:off x="0" y="3364959"/>
            <a:ext cx="1243888" cy="158894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1080" y="2239308"/>
            <a:ext cx="1269841" cy="700088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47229" y="643179"/>
            <a:ext cx="1536233" cy="846955"/>
          </a:xfrm>
          <a:prstGeom prst="rect">
            <a:avLst/>
          </a:prstGeom>
        </p:spPr>
      </p:pic>
      <p:pic>
        <p:nvPicPr>
          <p:cNvPr id="13" name="Picture 12" descr="Unknown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95845" y="959121"/>
            <a:ext cx="923061" cy="863380"/>
          </a:xfrm>
          <a:prstGeom prst="rect">
            <a:avLst/>
          </a:prstGeom>
        </p:spPr>
      </p:pic>
      <p:pic>
        <p:nvPicPr>
          <p:cNvPr id="14" name="Picture 13" descr="Screen Shot 2014-02-16 at 4.35.41 P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54652" y="5408051"/>
            <a:ext cx="1349921" cy="791179"/>
          </a:xfrm>
          <a:prstGeom prst="rect">
            <a:avLst/>
          </a:prstGeom>
        </p:spPr>
      </p:pic>
      <p:pic>
        <p:nvPicPr>
          <p:cNvPr id="15" name="Picture 14" descr="ONR.gif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5679870"/>
            <a:ext cx="1234403" cy="554537"/>
          </a:xfrm>
          <a:prstGeom prst="rect">
            <a:avLst/>
          </a:prstGeom>
        </p:spPr>
      </p:pic>
      <p:pic>
        <p:nvPicPr>
          <p:cNvPr id="16" name="Picture 16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936066"/>
            <a:ext cx="719667" cy="719667"/>
          </a:xfrm>
          <a:prstGeom prst="rect">
            <a:avLst/>
          </a:prstGeom>
          <a:noFill/>
          <a:ln>
            <a:noFill/>
          </a:ln>
          <a:effectLst>
            <a:outerShdw blurRad="127000" dist="76199" dir="5400000" algn="ctr" rotWithShape="0">
              <a:srgbClr val="0E1417">
                <a:alpha val="7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flat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 descr="DSCN1278.JPG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08666"/>
            <a:ext cx="2032000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8478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326128"/>
              </p:ext>
            </p:extLst>
          </p:nvPr>
        </p:nvGraphicFramePr>
        <p:xfrm>
          <a:off x="192847" y="2058228"/>
          <a:ext cx="8764885" cy="4101659"/>
        </p:xfrm>
        <a:graphic>
          <a:graphicData uri="http://schemas.openxmlformats.org/drawingml/2006/table">
            <a:tbl>
              <a:tblPr firstRow="1" bandRow="1">
                <a:tableStyleId>{3C2FFA5D-87B4-456A-9821-1D502468CF0F}</a:tableStyleId>
              </a:tblPr>
              <a:tblGrid>
                <a:gridCol w="1752977"/>
                <a:gridCol w="1752977"/>
                <a:gridCol w="1752977"/>
                <a:gridCol w="1752977"/>
                <a:gridCol w="1752977"/>
              </a:tblGrid>
              <a:tr h="684974">
                <a:tc>
                  <a:txBody>
                    <a:bodyPr/>
                    <a:lstStyle/>
                    <a:p>
                      <a:r>
                        <a:rPr lang="en-US" dirty="0" smtClean="0"/>
                        <a:t>GLIDER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START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END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DAYS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KILOMETERS</a:t>
                      </a:r>
                      <a:endParaRPr lang="en-US" dirty="0"/>
                    </a:p>
                  </a:txBody>
                  <a:tcPr/>
                </a:tc>
              </a:tr>
              <a:tr h="555321"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/>
                        <a:t>SILBO LEG 1</a:t>
                      </a:r>
                    </a:p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6/23/2011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12/03/2011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163.5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3,941</a:t>
                      </a:r>
                      <a:endParaRPr lang="en-US" dirty="0"/>
                    </a:p>
                  </a:txBody>
                  <a:tcPr/>
                </a:tc>
              </a:tr>
              <a:tr h="555321">
                <a:tc>
                  <a:txBody>
                    <a:bodyPr/>
                    <a:lstStyle/>
                    <a:p>
                      <a:r>
                        <a:rPr lang="en-US" dirty="0" smtClean="0"/>
                        <a:t>SILBO</a:t>
                      </a:r>
                      <a:r>
                        <a:rPr lang="en-US" baseline="0" dirty="0" smtClean="0"/>
                        <a:t> LEG 2</a:t>
                      </a:r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3/7/2012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5/22/2012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76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1,706</a:t>
                      </a:r>
                      <a:endParaRPr lang="en-US" dirty="0"/>
                    </a:p>
                  </a:txBody>
                  <a:tcPr/>
                </a:tc>
              </a:tr>
              <a:tr h="555321">
                <a:tc>
                  <a:txBody>
                    <a:bodyPr/>
                    <a:lstStyle/>
                    <a:p>
                      <a:r>
                        <a:rPr lang="en-US" dirty="0" smtClean="0"/>
                        <a:t>SILBO LEG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7/24/2012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5/19/2013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4,390</a:t>
                      </a:r>
                      <a:endParaRPr lang="en-US" dirty="0"/>
                    </a:p>
                  </a:txBody>
                  <a:tcPr/>
                </a:tc>
              </a:tr>
              <a:tr h="555321">
                <a:tc>
                  <a:txBody>
                    <a:bodyPr/>
                    <a:lstStyle/>
                    <a:p>
                      <a:r>
                        <a:rPr lang="en-US" dirty="0" smtClean="0"/>
                        <a:t>RU</a:t>
                      </a:r>
                      <a:r>
                        <a:rPr lang="en-US" baseline="0" dirty="0" smtClean="0"/>
                        <a:t> 29 LEG 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1/11/2013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10/26/2013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5,667</a:t>
                      </a:r>
                      <a:endParaRPr lang="en-US" dirty="0"/>
                    </a:p>
                  </a:txBody>
                  <a:tcPr/>
                </a:tc>
              </a:tr>
              <a:tr h="555321">
                <a:tc>
                  <a:txBody>
                    <a:bodyPr/>
                    <a:lstStyle/>
                    <a:p>
                      <a:r>
                        <a:rPr lang="en-US" dirty="0" smtClean="0"/>
                        <a:t>RU29 LEG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11/10/2013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5/18/2014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189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4,720</a:t>
                      </a:r>
                      <a:endParaRPr lang="en-US" dirty="0"/>
                    </a:p>
                  </a:txBody>
                  <a:tcPr/>
                </a:tc>
              </a:tr>
              <a:tr h="555321">
                <a:tc>
                  <a:txBody>
                    <a:bodyPr/>
                    <a:lstStyle/>
                    <a:p>
                      <a:r>
                        <a:rPr lang="en-US" dirty="0" smtClean="0"/>
                        <a:t>TOTAL: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mtClean="0"/>
                        <a:t>1,020.5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20,424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" name="Picture 4" descr="ru29image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6801" y="135468"/>
            <a:ext cx="2353731" cy="1765298"/>
          </a:xfrm>
          <a:prstGeom prst="rect">
            <a:avLst/>
          </a:prstGeom>
        </p:spPr>
      </p:pic>
      <p:pic>
        <p:nvPicPr>
          <p:cNvPr id="6" name="Picture 5" descr="silboinwater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3546" y="169333"/>
            <a:ext cx="2348089" cy="176106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0" y="169333"/>
            <a:ext cx="2963333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/>
              <a:t>Challenger Mission Totals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27370524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dianOceanChallenger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34" y="945117"/>
            <a:ext cx="8178799" cy="524647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2934" y="1117600"/>
            <a:ext cx="1761066" cy="2246769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chemeClr val="bg1"/>
                </a:solidFill>
              </a:rPr>
              <a:t>Potential Indian Ocean Glider Tracks</a:t>
            </a:r>
            <a:endParaRPr lang="en-US" sz="2800" b="1" dirty="0">
              <a:solidFill>
                <a:schemeClr val="bg1"/>
              </a:solidFill>
            </a:endParaRPr>
          </a:p>
        </p:txBody>
      </p:sp>
      <p:pic>
        <p:nvPicPr>
          <p:cNvPr id="6" name="Picture 5" descr="Screen Shot 2014-05-30 at 5.56.08 A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98365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8556" y="5029200"/>
            <a:ext cx="2215444" cy="1143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2173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[Untitled].pdf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2678753" y="-504718"/>
            <a:ext cx="3888096" cy="9550399"/>
          </a:xfrm>
          <a:prstGeom prst="rect">
            <a:avLst/>
          </a:prstGeom>
        </p:spPr>
      </p:pic>
      <p:pic>
        <p:nvPicPr>
          <p:cNvPr id="5" name="Picture 4" descr="logo - KNRV5000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0634" y="1452034"/>
            <a:ext cx="2044700" cy="1041400"/>
          </a:xfrm>
          <a:prstGeom prst="rect">
            <a:avLst/>
          </a:prstGeom>
        </p:spPr>
      </p:pic>
      <p:pic>
        <p:nvPicPr>
          <p:cNvPr id="6" name="Picture 5" descr="visual_img0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1586204"/>
          </a:xfrm>
          <a:prstGeom prst="rect">
            <a:avLst/>
          </a:prstGeom>
        </p:spPr>
      </p:pic>
      <p:sp>
        <p:nvSpPr>
          <p:cNvPr id="7" name="TextBox 7"/>
          <p:cNvSpPr txBox="1">
            <a:spLocks noChangeArrowheads="1"/>
          </p:cNvSpPr>
          <p:nvPr/>
        </p:nvSpPr>
        <p:spPr bwMode="auto">
          <a:xfrm>
            <a:off x="2607732" y="1676398"/>
            <a:ext cx="6536268" cy="5837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64291" tIns="32146" rIns="64291" bIns="32146">
            <a:spAutoFit/>
          </a:bodyPr>
          <a:lstStyle>
            <a:lvl1pPr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1pPr>
            <a:lvl2pPr marL="742950" indent="-28575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2pPr>
            <a:lvl3pPr marL="11430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3pPr>
            <a:lvl4pPr marL="16002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4pPr>
            <a:lvl5pPr marL="2057400" indent="-228600" eaLnBrk="0" hangingPunct="0"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rgbClr val="000000"/>
                </a:solidFill>
                <a:latin typeface="Gill Sans" charset="0"/>
                <a:ea typeface="ヒラギノ角ゴ ProN W3" charset="0"/>
                <a:cs typeface="ヒラギノ角ゴ ProN W3" charset="0"/>
                <a:sym typeface="Gill Sans" charset="0"/>
              </a:defRPr>
            </a:lvl9pPr>
          </a:lstStyle>
          <a:p>
            <a:pPr algn="ctr" eaLnBrk="1" hangingPunct="1"/>
            <a:r>
              <a:rPr lang="en-US" sz="3400" dirty="0" smtClean="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rPr>
              <a:t>Global KNRV5000 Mission</a:t>
            </a:r>
            <a:endParaRPr lang="en-US" sz="3400" dirty="0">
              <a:solidFill>
                <a:schemeClr val="tx1"/>
              </a:solidFill>
              <a:latin typeface="Arial" charset="0"/>
              <a:ea typeface="ＭＳ Ｐゴシック" charset="0"/>
              <a:cs typeface="ＭＳ Ｐゴシック" charset="0"/>
            </a:endParaRPr>
          </a:p>
        </p:txBody>
      </p:sp>
      <p:pic>
        <p:nvPicPr>
          <p:cNvPr id="8" name="Picture 7" descr="Screen Shot 2014-02-25 at 6.28.52 AM.png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7145" y="2346105"/>
            <a:ext cx="3136855" cy="1531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09063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outhpacifickoreancollab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7461" y="0"/>
            <a:ext cx="5326539" cy="3250791"/>
          </a:xfrm>
          <a:prstGeom prst="rect">
            <a:avLst/>
          </a:prstGeom>
        </p:spPr>
      </p:pic>
      <p:pic>
        <p:nvPicPr>
          <p:cNvPr id="5" name="Picture 4" descr="Korean_collab_pacific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8934"/>
            <a:ext cx="5596973" cy="341583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4182534"/>
            <a:ext cx="914399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-</a:t>
            </a:r>
            <a:r>
              <a:rPr lang="en-US" sz="1600" dirty="0"/>
              <a:t>P</a:t>
            </a:r>
            <a:r>
              <a:rPr lang="en-US" sz="1600" dirty="0" smtClean="0"/>
              <a:t>ropose 3 gliders be deployed from the KNRV5000:</a:t>
            </a:r>
          </a:p>
          <a:p>
            <a:r>
              <a:rPr lang="en-US" sz="1600" dirty="0" smtClean="0"/>
              <a:t> *one in the west pacific as they enter international waters heading north to Adak Alaska and on to the arctic</a:t>
            </a:r>
          </a:p>
          <a:p>
            <a:r>
              <a:rPr lang="en-US" sz="1600" dirty="0" smtClean="0"/>
              <a:t> *one in the east pacific at the manganese nodule heading west to </a:t>
            </a:r>
            <a:r>
              <a:rPr lang="en-US" sz="1600" dirty="0" err="1" smtClean="0"/>
              <a:t>hawaii</a:t>
            </a:r>
            <a:r>
              <a:rPr lang="en-US" sz="1600" dirty="0" smtClean="0"/>
              <a:t> and on to </a:t>
            </a:r>
            <a:r>
              <a:rPr lang="en-US" sz="1600" dirty="0" err="1" smtClean="0"/>
              <a:t>micronesia</a:t>
            </a:r>
            <a:endParaRPr lang="en-US" sz="1600" dirty="0" smtClean="0"/>
          </a:p>
          <a:p>
            <a:r>
              <a:rPr lang="en-US" sz="1600" dirty="0" smtClean="0"/>
              <a:t> *one in the east pacific at the manganese nodule heading to Lima Peru and on to Antarctica</a:t>
            </a:r>
          </a:p>
          <a:p>
            <a:r>
              <a:rPr lang="en-US" sz="1600" dirty="0" smtClean="0"/>
              <a:t>-Propose one glider be shipped to Micronesia to then fly from </a:t>
            </a:r>
            <a:r>
              <a:rPr lang="en-US" sz="1600" dirty="0" err="1" smtClean="0"/>
              <a:t>Chuuk</a:t>
            </a:r>
            <a:r>
              <a:rPr lang="en-US" sz="1600" dirty="0" smtClean="0"/>
              <a:t>, Micronesia to Seattle by way of Adak Alaska</a:t>
            </a:r>
          </a:p>
          <a:p>
            <a:r>
              <a:rPr lang="en-US" sz="1600" dirty="0" smtClean="0"/>
              <a:t>-Propose one glider be shipped to Seattle to be deployed and flown to Lima, Peru via Baja Mexico</a:t>
            </a:r>
            <a:endParaRPr lang="en-US" sz="1600" dirty="0"/>
          </a:p>
        </p:txBody>
      </p:sp>
      <p:pic>
        <p:nvPicPr>
          <p:cNvPr id="8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8396" y="3301999"/>
            <a:ext cx="1467558" cy="1100668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NOAA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90138" y="33866"/>
            <a:ext cx="707390" cy="707390"/>
          </a:xfrm>
          <a:prstGeom prst="rect">
            <a:avLst/>
          </a:prstGeom>
        </p:spPr>
      </p:pic>
      <p:pic>
        <p:nvPicPr>
          <p:cNvPr id="10" name="Picture 9" descr="logo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399" y="0"/>
            <a:ext cx="1202267" cy="667064"/>
          </a:xfrm>
          <a:prstGeom prst="rect">
            <a:avLst/>
          </a:prstGeom>
        </p:spPr>
      </p:pic>
      <p:pic>
        <p:nvPicPr>
          <p:cNvPr id="11" name="Picture 10" descr="IMG_2611.JPG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7335" y="3307642"/>
            <a:ext cx="1676400" cy="1117600"/>
          </a:xfrm>
          <a:prstGeom prst="rect">
            <a:avLst/>
          </a:prstGeom>
        </p:spPr>
      </p:pic>
      <p:pic>
        <p:nvPicPr>
          <p:cNvPr id="2" name="Picture 1" descr="Screen Shot 2014-05-30 at 6.11.42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95332" y="948268"/>
            <a:ext cx="1765673" cy="1278814"/>
          </a:xfrm>
          <a:prstGeom prst="rect">
            <a:avLst/>
          </a:prstGeom>
        </p:spPr>
      </p:pic>
      <p:pic>
        <p:nvPicPr>
          <p:cNvPr id="12" name="Picture 11" descr="Screen shot 2012-02-19 at 1.33.13 PM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53734" y="175312"/>
            <a:ext cx="1448641" cy="448234"/>
          </a:xfrm>
          <a:prstGeom prst="rect">
            <a:avLst/>
          </a:prstGeom>
        </p:spPr>
      </p:pic>
      <p:pic>
        <p:nvPicPr>
          <p:cNvPr id="7" name="Picture 6" descr="img_main.jpg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17068" y="1964267"/>
            <a:ext cx="1362402" cy="79586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060267" y="0"/>
            <a:ext cx="1083732" cy="1754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smtClean="0">
                <a:solidFill>
                  <a:srgbClr val="FFFFFF"/>
                </a:solidFill>
              </a:rPr>
              <a:t>Student  Glider Path</a:t>
            </a:r>
          </a:p>
          <a:p>
            <a:pPr algn="r"/>
            <a:r>
              <a:rPr lang="en-US" dirty="0">
                <a:solidFill>
                  <a:srgbClr val="FFFFFF"/>
                </a:solidFill>
              </a:rPr>
              <a:t>P</a:t>
            </a:r>
            <a:r>
              <a:rPr lang="en-US" dirty="0" smtClean="0">
                <a:solidFill>
                  <a:srgbClr val="FFFFFF"/>
                </a:solidFill>
              </a:rPr>
              <a:t>lanning in the Pacific</a:t>
            </a:r>
            <a:endParaRPr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45921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raon_sunset.jp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7" r="4712"/>
          <a:stretch/>
        </p:blipFill>
        <p:spPr>
          <a:xfrm>
            <a:off x="-660400" y="-330200"/>
            <a:ext cx="9804400" cy="71882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87858" y="3340099"/>
            <a:ext cx="8331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Future Plans: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1" dirty="0" smtClean="0">
                <a:solidFill>
                  <a:schemeClr val="bg1"/>
                </a:solidFill>
              </a:rPr>
              <a:t>Planning is underway for the 2014-2015 Antarctic field season with at least 2 gliders to be deployed.</a:t>
            </a:r>
          </a:p>
          <a:p>
            <a:pPr marL="342900" indent="-342900">
              <a:buFont typeface="Arial"/>
              <a:buChar char="•"/>
            </a:pPr>
            <a:endParaRPr lang="en-US" sz="2400" b="1" dirty="0">
              <a:solidFill>
                <a:schemeClr val="bg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1" dirty="0" smtClean="0">
                <a:solidFill>
                  <a:schemeClr val="bg1"/>
                </a:solidFill>
              </a:rPr>
              <a:t>HF Radar planned visit 2014 &amp; proposal submitted for 2015 start.</a:t>
            </a:r>
          </a:p>
          <a:p>
            <a:pPr marL="342900" indent="-342900">
              <a:buFont typeface="Arial"/>
              <a:buChar char="•"/>
            </a:pPr>
            <a:endParaRPr lang="en-US" sz="2400" b="1" dirty="0">
              <a:solidFill>
                <a:schemeClr val="bg1"/>
              </a:solidFill>
            </a:endParaRPr>
          </a:p>
          <a:p>
            <a:pPr marL="342900" indent="-342900">
              <a:buFont typeface="Arial"/>
              <a:buChar char="•"/>
            </a:pPr>
            <a:r>
              <a:rPr lang="en-US" sz="2400" b="1" dirty="0" smtClean="0">
                <a:solidFill>
                  <a:schemeClr val="bg1"/>
                </a:solidFill>
              </a:rPr>
              <a:t>Global Glider capability meetings scheduled for 2014.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4101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5400000">
            <a:off x="-110773" y="1990375"/>
            <a:ext cx="4814715" cy="3611036"/>
          </a:xfrm>
          <a:prstGeom prst="rect">
            <a:avLst/>
          </a:prstGeom>
        </p:spPr>
      </p:pic>
      <p:pic>
        <p:nvPicPr>
          <p:cNvPr id="3" name="Picture 2" descr="Screen Shot 2014-02-25 at 6.28.52 AM.png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656667" y="1439331"/>
            <a:ext cx="4487333" cy="2191025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56666" y="3643013"/>
            <a:ext cx="4487333" cy="2554586"/>
          </a:xfrm>
          <a:prstGeom prst="rect">
            <a:avLst/>
          </a:prstGeom>
          <a:noFill/>
          <a:ln w="9525">
            <a:solidFill>
              <a:srgbClr val="FFFF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NOAA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595" y="690454"/>
            <a:ext cx="609606" cy="609606"/>
          </a:xfrm>
          <a:prstGeom prst="rect">
            <a:avLst/>
          </a:prstGeom>
        </p:spPr>
      </p:pic>
      <p:pic>
        <p:nvPicPr>
          <p:cNvPr id="7" name="Picture 6" descr="logo.gif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862" y="0"/>
            <a:ext cx="1016005" cy="563719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1524001" y="16933"/>
            <a:ext cx="76200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Summary:</a:t>
            </a:r>
          </a:p>
          <a:p>
            <a:pPr marL="457200" indent="-457200">
              <a:buFont typeface="Arial"/>
              <a:buChar char="•"/>
            </a:pPr>
            <a:r>
              <a:rPr lang="en-US" sz="2800" b="1" dirty="0" smtClean="0"/>
              <a:t>We look forward to our 2014 Korea visits</a:t>
            </a:r>
          </a:p>
          <a:p>
            <a:pPr marL="457200" indent="-457200">
              <a:buFont typeface="Arial"/>
              <a:buChar char="•"/>
            </a:pPr>
            <a:r>
              <a:rPr lang="en-US" sz="2800" b="1" dirty="0" smtClean="0"/>
              <a:t>Thank you for your interest and support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508528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TextBox 5"/>
          <p:cNvSpPr txBox="1">
            <a:spLocks noChangeArrowheads="1"/>
          </p:cNvSpPr>
          <p:nvPr/>
        </p:nvSpPr>
        <p:spPr bwMode="auto">
          <a:xfrm>
            <a:off x="0" y="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dirty="0">
                <a:solidFill>
                  <a:srgbClr val="333399"/>
                </a:solidFill>
                <a:latin typeface="Calibri"/>
                <a:ea typeface="MS PGothic" pitchFamily="34" charset="-128"/>
                <a:cs typeface="MS PGothic" pitchFamily="34" charset="-128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Calibri"/>
                <a:ea typeface="MS PGothic" pitchFamily="34" charset="-128"/>
                <a:cs typeface="MS PGothic" pitchFamily="34" charset="-128"/>
              </a:rPr>
              <a:t>MID-ATLANTIC  REGIONAL  DRIVERS</a:t>
            </a:r>
          </a:p>
        </p:txBody>
      </p:sp>
      <p:pic>
        <p:nvPicPr>
          <p:cNvPr id="43010" name="Picture 26" descr="Screen shot 2011-05-10 at 4.48.08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657225"/>
            <a:ext cx="3648075" cy="309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8" name="TextBox 27"/>
          <p:cNvSpPr txBox="1"/>
          <p:nvPr/>
        </p:nvSpPr>
        <p:spPr>
          <a:xfrm>
            <a:off x="2433638" y="2970213"/>
            <a:ext cx="1320800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 defTabSz="914400">
              <a:defRPr/>
            </a:pPr>
            <a:r>
              <a:rPr lang="en-US" dirty="0">
                <a:solidFill>
                  <a:srgbClr val="FFFFFF"/>
                </a:solidFill>
                <a:latin typeface="Calibri"/>
                <a:ea typeface="ＭＳ Ｐゴシック" charset="-128"/>
                <a:cs typeface="ＭＳ Ｐゴシック" charset="-128"/>
              </a:rPr>
              <a:t>Ocean Circulation</a:t>
            </a:r>
          </a:p>
        </p:txBody>
      </p:sp>
      <p:pic>
        <p:nvPicPr>
          <p:cNvPr id="43012" name="Picture 2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5100" y="559857"/>
            <a:ext cx="2438400" cy="183991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30" name="TextBox 29"/>
          <p:cNvSpPr txBox="1"/>
          <p:nvPr/>
        </p:nvSpPr>
        <p:spPr>
          <a:xfrm>
            <a:off x="4787900" y="1963738"/>
            <a:ext cx="1625600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Tropical Storms</a:t>
            </a:r>
          </a:p>
        </p:txBody>
      </p:sp>
      <p:pic>
        <p:nvPicPr>
          <p:cNvPr id="43014" name="Picture 30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975100" y="2478088"/>
            <a:ext cx="2438400" cy="1547812"/>
          </a:xfrm>
          <a:prstGeom prst="rect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</p:pic>
      <p:pic>
        <p:nvPicPr>
          <p:cNvPr id="43015" name="Picture 31" descr="Screen shot 2011-07-26 at 2.54.31 PM.png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3275" y="4025900"/>
            <a:ext cx="3276600" cy="2074863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43016" name="Picture 3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7000" y="4025900"/>
            <a:ext cx="3200400" cy="2117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7" name="Picture 33" descr="Screen shot 2011-05-10 at 4.50.59 PM.png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42100" y="641350"/>
            <a:ext cx="2344738" cy="1690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6799263" y="2733675"/>
            <a:ext cx="2209800" cy="2921000"/>
            <a:chOff x="2971800" y="347663"/>
            <a:chExt cx="3657600" cy="4757737"/>
          </a:xfrm>
        </p:grpSpPr>
        <p:pic>
          <p:nvPicPr>
            <p:cNvPr id="43024" name="Picture 5"/>
            <p:cNvPicPr>
              <a:picLocks noChangeAspect="1" noChangeArrowheads="1"/>
            </p:cNvPicPr>
            <p:nvPr/>
          </p:nvPicPr>
          <p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800" y="347663"/>
              <a:ext cx="3657600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25" name="Picture 6"/>
            <p:cNvPicPr>
              <a:picLocks noChangeAspect="1" noChangeArrowheads="1"/>
            </p:cNvPicPr>
            <p:nvPr/>
          </p:nvPicPr>
          <p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09900" y="2028825"/>
              <a:ext cx="3543300" cy="19471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3026" name="Picture 7"/>
            <p:cNvPicPr>
              <a:picLocks noChangeAspect="1" noChangeArrowheads="1"/>
            </p:cNvPicPr>
            <p:nvPr/>
          </p:nvPicPr>
          <p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71800" y="3352800"/>
              <a:ext cx="3581400" cy="17526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9" name="TextBox 38"/>
          <p:cNvSpPr txBox="1"/>
          <p:nvPr/>
        </p:nvSpPr>
        <p:spPr>
          <a:xfrm>
            <a:off x="2051050" y="3983038"/>
            <a:ext cx="1276350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srgbClr val="FFFFFF"/>
                </a:solidFill>
                <a:latin typeface="Calibri"/>
                <a:ea typeface="ＭＳ Ｐゴシック" charset="-128"/>
                <a:cs typeface="ＭＳ Ｐゴシック" charset="-128"/>
              </a:rPr>
              <a:t>Population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5524500" y="4041775"/>
            <a:ext cx="67151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Ports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981575" y="3557588"/>
            <a:ext cx="1404938" cy="36988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white"/>
                </a:solidFill>
                <a:latin typeface="Calibri"/>
                <a:ea typeface="ＭＳ Ｐゴシック" charset="-128"/>
                <a:cs typeface="ＭＳ Ｐゴシック" charset="-128"/>
              </a:rPr>
              <a:t>Northeasters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6935788" y="2293938"/>
            <a:ext cx="1839912" cy="3683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Climate Change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6823075" y="2970213"/>
            <a:ext cx="973138" cy="6461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defTabSz="914400">
              <a:defRPr/>
            </a:pPr>
            <a:r>
              <a:rPr lang="en-US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Critical Habitat</a:t>
            </a:r>
          </a:p>
        </p:txBody>
      </p:sp>
    </p:spTree>
    <p:extLst>
      <p:ext uri="{BB962C8B-B14F-4D97-AF65-F5344CB8AC3E}">
        <p14:creationId xmlns:p14="http://schemas.microsoft.com/office/powerpoint/2010/main" val="401899765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GlobalShippingImpactsHalpernetal_"/>
          <p:cNvPicPr>
            <a:picLocks noChangeAspect="1" noChangeArrowheads="1"/>
          </p:cNvPicPr>
          <p:nvPr/>
        </p:nvPicPr>
        <p:blipFill>
          <a:blip r:embed="rId2"/>
          <a:srcRect t="18129" b="18129"/>
          <a:stretch>
            <a:fillRect/>
          </a:stretch>
        </p:blipFill>
        <p:spPr bwMode="auto">
          <a:xfrm>
            <a:off x="4813007" y="886283"/>
            <a:ext cx="4196738" cy="20601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26605" y="3555795"/>
            <a:ext cx="3815108" cy="226080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9" name="Picture 8" descr="Population_density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5600" y="702431"/>
            <a:ext cx="4454072" cy="2227036"/>
          </a:xfrm>
          <a:prstGeom prst="rect">
            <a:avLst/>
          </a:prstGeom>
        </p:spPr>
      </p:pic>
      <p:pic>
        <p:nvPicPr>
          <p:cNvPr id="10" name="Picture 9" descr="Screen shot 2012-05-15 at 6.21.35 P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199" y="3566582"/>
            <a:ext cx="4331751" cy="217534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090334" y="101600"/>
            <a:ext cx="334057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Global Drivers</a:t>
            </a:r>
            <a:endParaRPr lang="en-US" sz="36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151467" y="2988733"/>
            <a:ext cx="29947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Coastal Population Centers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5774262" y="3039533"/>
            <a:ext cx="2647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International Commerce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253066" y="5731934"/>
            <a:ext cx="21222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Ocean Seasonality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5706534" y="5850467"/>
            <a:ext cx="20105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Tropical Cyclones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89242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TextBox 5"/>
          <p:cNvSpPr txBox="1">
            <a:spLocks noChangeArrowheads="1"/>
          </p:cNvSpPr>
          <p:nvPr/>
        </p:nvSpPr>
        <p:spPr bwMode="auto">
          <a:xfrm>
            <a:off x="0" y="38100"/>
            <a:ext cx="91440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>
                <a:solidFill>
                  <a:srgbClr val="000000"/>
                </a:solidFill>
                <a:latin typeface="Calibri"/>
                <a:ea typeface="MS PGothic" pitchFamily="34" charset="-128"/>
                <a:cs typeface="MS PGothic" pitchFamily="34" charset="-128"/>
              </a:rPr>
              <a:t>MARACOOS REGIONAL THEMES</a:t>
            </a:r>
          </a:p>
        </p:txBody>
      </p:sp>
      <p:pic>
        <p:nvPicPr>
          <p:cNvPr id="52226" name="Picture 8" descr="Screen shot 2010-11-12 at 4.44.53 PM.pn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30704" y="823913"/>
            <a:ext cx="3713162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0" y="3524778"/>
            <a:ext cx="3862917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2) Ecosystem Decision Support - Fisheries</a:t>
            </a:r>
          </a:p>
        </p:txBody>
      </p:sp>
      <p:pic>
        <p:nvPicPr>
          <p:cNvPr id="52228" name="Picture 7" descr="Screen shot 2011-02-14 at 9.58.30 PM.pn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4788" y="3878791"/>
            <a:ext cx="3268662" cy="2320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29" name="Picture 9" descr="050409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24363" y="906461"/>
            <a:ext cx="1745720" cy="2501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2230" name="Picture 2" descr="050406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80667" y="931333"/>
            <a:ext cx="2455333" cy="24835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3653367" y="3835931"/>
            <a:ext cx="304588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400">
              <a:defRPr/>
            </a:pPr>
            <a:r>
              <a:rPr lang="en-US" sz="1400" b="1" dirty="0">
                <a:solidFill>
                  <a:prstClr val="black"/>
                </a:solidFill>
                <a:latin typeface="Calibri"/>
                <a:ea typeface="ＭＳ Ｐゴシック" charset="-128"/>
                <a:cs typeface="ＭＳ Ｐゴシック" charset="-128"/>
              </a:rPr>
              <a:t>4) Coastal Inundation - Flooding</a:t>
            </a:r>
          </a:p>
        </p:txBody>
      </p:sp>
      <p:pic>
        <p:nvPicPr>
          <p:cNvPr id="52232" name="Picture 12" descr="Screen shot 2011-02-14 at 10.29.08 PM.png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489855" y="4128430"/>
            <a:ext cx="3219978" cy="1967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2233" name="TextBox 13"/>
          <p:cNvSpPr txBox="1">
            <a:spLocks noChangeArrowheads="1"/>
          </p:cNvSpPr>
          <p:nvPr/>
        </p:nvSpPr>
        <p:spPr bwMode="auto">
          <a:xfrm>
            <a:off x="6564843" y="3456517"/>
            <a:ext cx="246274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Calibri"/>
                <a:ea typeface="MS PGothic" pitchFamily="34" charset="-128"/>
                <a:cs typeface="MS PGothic" pitchFamily="34" charset="-128"/>
              </a:rPr>
              <a:t>5) Energy – Offshore Wind</a:t>
            </a:r>
          </a:p>
        </p:txBody>
      </p:sp>
      <p:pic>
        <p:nvPicPr>
          <p:cNvPr id="52234" name="Picture 14" descr="Areas-Under-Consideration-for-Wind-Energy-Areas.pdf"/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799792" y="3736446"/>
            <a:ext cx="2037292" cy="246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TextBox 4"/>
          <p:cNvSpPr txBox="1">
            <a:spLocks noChangeArrowheads="1"/>
          </p:cNvSpPr>
          <p:nvPr/>
        </p:nvSpPr>
        <p:spPr bwMode="auto">
          <a:xfrm>
            <a:off x="275166" y="477305"/>
            <a:ext cx="345479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1) Maritime Operations – Safety at Sea</a:t>
            </a:r>
          </a:p>
        </p:txBody>
      </p:sp>
      <p:sp>
        <p:nvSpPr>
          <p:cNvPr id="14" name="TextBox 8"/>
          <p:cNvSpPr txBox="1">
            <a:spLocks noChangeArrowheads="1"/>
          </p:cNvSpPr>
          <p:nvPr/>
        </p:nvSpPr>
        <p:spPr bwMode="auto">
          <a:xfrm>
            <a:off x="4093633" y="561970"/>
            <a:ext cx="4956668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 b="1" dirty="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3) Water Quality – a) Floatables, </a:t>
            </a:r>
            <a:r>
              <a:rPr lang="en-US" sz="1400" b="1" dirty="0" err="1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b</a:t>
            </a:r>
            <a:r>
              <a:rPr lang="en-US" sz="1400" b="1" dirty="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) Hypoxia, </a:t>
            </a:r>
            <a:r>
              <a:rPr lang="en-US" sz="1400" b="1" dirty="0" err="1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c</a:t>
            </a:r>
            <a:r>
              <a:rPr lang="en-US" sz="1400" b="1" dirty="0">
                <a:solidFill>
                  <a:srgbClr val="000000"/>
                </a:solidFill>
                <a:latin typeface="Arial" charset="0"/>
                <a:ea typeface="ＭＳ Ｐゴシック" charset="-128"/>
                <a:cs typeface="ＭＳ Ｐゴシック" charset="-128"/>
              </a:rPr>
              <a:t>) Nutrients</a:t>
            </a:r>
          </a:p>
        </p:txBody>
      </p:sp>
    </p:spTree>
    <p:extLst>
      <p:ext uri="{BB962C8B-B14F-4D97-AF65-F5344CB8AC3E}">
        <p14:creationId xmlns:p14="http://schemas.microsoft.com/office/powerpoint/2010/main" val="135145687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533400" y="160528"/>
            <a:ext cx="8264525" cy="6134098"/>
            <a:chOff x="533400" y="457200"/>
            <a:chExt cx="8264525" cy="6134098"/>
          </a:xfrm>
        </p:grpSpPr>
        <p:sp>
          <p:nvSpPr>
            <p:cNvPr id="5" name="Rectangle 4"/>
            <p:cNvSpPr/>
            <p:nvPr/>
          </p:nvSpPr>
          <p:spPr>
            <a:xfrm>
              <a:off x="533400" y="457200"/>
              <a:ext cx="8153400" cy="6019800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pic>
          <p:nvPicPr>
            <p:cNvPr id="4" name="Picture 2" descr="C:\Documents and Settings\RUCool\Desktop\MARCOOS Years 5-9 Sept 2010\Figures\mab_triangles_grad_bkg1.jpg"/>
            <p:cNvPicPr>
              <a:picLocks noChangeAspect="1" noChangeArrowheads="1"/>
            </p:cNvPicPr>
            <p:nvPr/>
          </p:nvPicPr>
          <p:blipFill>
            <a:blip r:embed="rId3" cstate="print"/>
            <a:stretch>
              <a:fillRect/>
            </a:stretch>
          </p:blipFill>
          <p:spPr bwMode="auto">
            <a:xfrm>
              <a:off x="1600200" y="2076450"/>
              <a:ext cx="6019799" cy="4514848"/>
            </a:xfrm>
            <a:prstGeom prst="rect">
              <a:avLst/>
            </a:prstGeom>
            <a:noFill/>
            <a:ln w="0" cap="flat" cmpd="sng" algn="ctr">
              <a:noFill/>
              <a:prstDash val="solid"/>
              <a:round/>
              <a:headEnd type="none" w="med" len="med"/>
              <a:tailEnd type="none" w="med" len="med"/>
            </a:ln>
          </p:spPr>
        </p:pic>
        <p:sp>
          <p:nvSpPr>
            <p:cNvPr id="6" name="TextBox 5"/>
            <p:cNvSpPr txBox="1"/>
            <p:nvPr/>
          </p:nvSpPr>
          <p:spPr>
            <a:xfrm>
              <a:off x="6130925" y="2698750"/>
              <a:ext cx="2667000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To seek, discover &amp; apply </a:t>
              </a:r>
              <a:br>
                <a:rPr lang="en-US" sz="14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</a:br>
              <a:r>
                <a:rPr lang="en-US" sz="14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new knowledge &amp; understanding</a:t>
              </a:r>
            </a:p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4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of our coastal ocean</a:t>
              </a:r>
            </a:p>
          </p:txBody>
        </p:sp>
        <p:pic>
          <p:nvPicPr>
            <p:cNvPr id="17" name="Picture 16" descr="map_codar.bmp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667000" y="533400"/>
              <a:ext cx="1850725" cy="1965959"/>
            </a:xfrm>
            <a:prstGeom prst="rect">
              <a:avLst/>
            </a:prstGeom>
            <a:ln w="25400" cap="flat" cmpd="sng" algn="ctr">
              <a:solidFill>
                <a:schemeClr val="tx1">
                  <a:alpha val="20000"/>
                </a:schemeClr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6" name="Picture 15" descr="map_satellite.bmp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09600" y="533400"/>
              <a:ext cx="1850726" cy="1965959"/>
            </a:xfrm>
            <a:prstGeom prst="rect">
              <a:avLst/>
            </a:prstGeom>
            <a:ln w="25400">
              <a:solidFill>
                <a:schemeClr val="tx1">
                  <a:alpha val="20000"/>
                </a:schemeClr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  <a:scene3d>
              <a:camera prst="orthographicFront"/>
              <a:lightRig rig="threePt" dir="t"/>
            </a:scene3d>
            <a:sp3d/>
          </p:spPr>
        </p:pic>
        <p:sp>
          <p:nvSpPr>
            <p:cNvPr id="13" name="TextBox 12"/>
            <p:cNvSpPr txBox="1"/>
            <p:nvPr/>
          </p:nvSpPr>
          <p:spPr>
            <a:xfrm>
              <a:off x="609600" y="533400"/>
              <a:ext cx="16002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Satellites</a:t>
              </a: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2667000" y="533400"/>
              <a:ext cx="17526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HF-Radar</a:t>
              </a:r>
            </a:p>
          </p:txBody>
        </p:sp>
        <p:pic>
          <p:nvPicPr>
            <p:cNvPr id="18" name="Picture 17" descr="map_codar.bmp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759874" y="4419600"/>
              <a:ext cx="1850725" cy="1965959"/>
            </a:xfrm>
            <a:prstGeom prst="rect">
              <a:avLst/>
            </a:prstGeom>
            <a:ln w="25400">
              <a:solidFill>
                <a:schemeClr val="tx1">
                  <a:alpha val="20000"/>
                </a:schemeClr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9" name="Picture 18" descr="map_codar.bmp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09600" y="4419600"/>
              <a:ext cx="1850726" cy="1965959"/>
            </a:xfrm>
            <a:prstGeom prst="rect">
              <a:avLst/>
            </a:prstGeom>
            <a:ln w="25400">
              <a:solidFill>
                <a:schemeClr val="tx1">
                  <a:alpha val="20000"/>
                </a:schemeClr>
              </a:solidFill>
            </a:ln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14" name="TextBox 13"/>
            <p:cNvSpPr txBox="1"/>
            <p:nvPr/>
          </p:nvSpPr>
          <p:spPr>
            <a:xfrm>
              <a:off x="6781800" y="4444424"/>
              <a:ext cx="1752600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Ocean Forecast Ensemble</a:t>
              </a: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609600" y="4419600"/>
              <a:ext cx="18288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Weather  Stations</a:t>
              </a:r>
            </a:p>
          </p:txBody>
        </p:sp>
        <p:pic>
          <p:nvPicPr>
            <p:cNvPr id="20" name="Picture 19" descr="MARACOOS_logo_300dpi_transparent.png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743200" y="5562600"/>
              <a:ext cx="3715074" cy="707442"/>
            </a:xfrm>
            <a:prstGeom prst="rect">
              <a:avLst/>
            </a:prstGeom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1" name="TextBox 20"/>
            <p:cNvSpPr txBox="1"/>
            <p:nvPr/>
          </p:nvSpPr>
          <p:spPr>
            <a:xfrm>
              <a:off x="3931757" y="2694801"/>
              <a:ext cx="140224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2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Population Density</a:t>
              </a:r>
            </a:p>
          </p:txBody>
        </p:sp>
        <p:pic>
          <p:nvPicPr>
            <p:cNvPr id="23" name="Picture 2" descr="C:\Documents and Settings\RUCool\Desktop\marcoos_dot.jp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4724400" y="533400"/>
              <a:ext cx="1828800" cy="1981200"/>
            </a:xfrm>
            <a:prstGeom prst="rect">
              <a:avLst/>
            </a:prstGeom>
            <a:noFill/>
            <a:ln w="12700">
              <a:solidFill>
                <a:schemeClr val="tx1">
                  <a:alpha val="20000"/>
                </a:schemeClr>
              </a:solidFill>
            </a:ln>
            <a:effectLst>
              <a:outerShdw blurRad="50800" dist="38100" dir="2700000" algn="ctr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4" name="TextBox 23"/>
            <p:cNvSpPr txBox="1"/>
            <p:nvPr/>
          </p:nvSpPr>
          <p:spPr>
            <a:xfrm>
              <a:off x="4724400" y="533400"/>
              <a:ext cx="914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Gliders</a:t>
              </a: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>
            <a:xfrm>
              <a:off x="6781800" y="546345"/>
              <a:ext cx="1793947" cy="1984437"/>
            </a:xfrm>
            <a:prstGeom prst="rect">
              <a:avLst/>
            </a:prstGeom>
            <a:ln w="12700">
              <a:solidFill>
                <a:schemeClr val="tx1">
                  <a:alpha val="20000"/>
                </a:schemeClr>
              </a:solidFill>
            </a:ln>
            <a:effectLst>
              <a:outerShdw blurRad="50800" dist="38100" dir="2700000" algn="ctr" rotWithShape="0">
                <a:srgbClr val="000000">
                  <a:alpha val="43000"/>
                </a:srgbClr>
              </a:outerShdw>
            </a:effectLst>
          </p:spPr>
        </p:pic>
        <p:sp>
          <p:nvSpPr>
            <p:cNvPr id="26" name="TextBox 25"/>
            <p:cNvSpPr txBox="1"/>
            <p:nvPr/>
          </p:nvSpPr>
          <p:spPr>
            <a:xfrm>
              <a:off x="6781800" y="533400"/>
              <a:ext cx="9144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400" fontAlgn="base">
                <a:spcBef>
                  <a:spcPct val="0"/>
                </a:spcBef>
                <a:spcAft>
                  <a:spcPct val="0"/>
                </a:spcAft>
              </a:pPr>
              <a:r>
                <a:rPr lang="en-US" sz="1600" b="1" dirty="0">
                  <a:solidFill>
                    <a:prstClr val="white"/>
                  </a:solidFill>
                  <a:latin typeface="Arial" charset="0"/>
                  <a:ea typeface="ＭＳ Ｐゴシック" charset="-128"/>
                  <a:cs typeface="ＭＳ Ｐゴシック" charset="-128"/>
                </a:rPr>
                <a:t>Drifters</a:t>
              </a:r>
            </a:p>
          </p:txBody>
        </p:sp>
        <p:pic>
          <p:nvPicPr>
            <p:cNvPr id="27" name="Picture 26" descr="IOOSlogoWhiteRGB.gif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685800" y="2743200"/>
              <a:ext cx="1648485" cy="661753"/>
            </a:xfrm>
            <a:prstGeom prst="rect">
              <a:avLst/>
            </a:prstGeom>
            <a:effectLst>
              <a:outerShdw blurRad="50800" dist="38100" dir="2700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22" name="Picture 21" descr="map_codar.bmp"/>
            <p:cNvPicPr>
              <a:picLocks noChangeAspect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>
            <a:xfrm>
              <a:off x="1576387" y="5053013"/>
              <a:ext cx="133350" cy="102394"/>
            </a:xfrm>
            <a:prstGeom prst="rect">
              <a:avLst/>
            </a:prstGeom>
            <a:ln w="25400">
              <a:noFill/>
            </a:ln>
            <a:effectLst/>
          </p:spPr>
        </p:pic>
      </p:grpSp>
    </p:spTree>
    <p:extLst>
      <p:ext uri="{BB962C8B-B14F-4D97-AF65-F5344CB8AC3E}">
        <p14:creationId xmlns:p14="http://schemas.microsoft.com/office/powerpoint/2010/main" val="157022282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7" descr="2011-03-01_12-09-01_78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000" r="26334"/>
          <a:stretch>
            <a:fillRect/>
          </a:stretch>
        </p:blipFill>
        <p:spPr bwMode="auto">
          <a:xfrm>
            <a:off x="7461250" y="4430713"/>
            <a:ext cx="1682750" cy="1563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15138" y="952500"/>
            <a:ext cx="2087562" cy="1487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pic>
        <p:nvPicPr>
          <p:cNvPr id="6148" name="Picture 4" descr="Installed X-Band dis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38600" y="690563"/>
            <a:ext cx="1808163" cy="121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9138" y="4389438"/>
            <a:ext cx="1600200" cy="16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pic>
        <p:nvPicPr>
          <p:cNvPr id="6152" name="Picture 8" descr="http://marine.rutgers.edu/mrs/sat_data/images_rucool/Jen_L-BandDish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34138" y="2611438"/>
            <a:ext cx="1520825" cy="157797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pic>
        <p:nvPicPr>
          <p:cNvPr id="6154" name="Picture 10" descr="http://marine.rutgers.edu/mrs/sat_data/images_rucool/XBand_SatelliteDish_brighter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683125" y="2552700"/>
            <a:ext cx="1762125" cy="16557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87000"/>
              </a:srgbClr>
            </a:outerShdw>
          </a:effectLst>
        </p:spPr>
      </p:pic>
      <p:grpSp>
        <p:nvGrpSpPr>
          <p:cNvPr id="21511" name="Group 12"/>
          <p:cNvGrpSpPr>
            <a:grpSpLocks/>
          </p:cNvGrpSpPr>
          <p:nvPr/>
        </p:nvGrpSpPr>
        <p:grpSpPr bwMode="auto">
          <a:xfrm>
            <a:off x="457200" y="1447800"/>
            <a:ext cx="3200400" cy="4189413"/>
            <a:chOff x="533400" y="1295400"/>
            <a:chExt cx="3200400" cy="4188941"/>
          </a:xfrm>
        </p:grpSpPr>
        <p:pic>
          <p:nvPicPr>
            <p:cNvPr id="6150" name="Picture 6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33400" y="1295400"/>
              <a:ext cx="3200400" cy="4188941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87000"/>
                </a:srgbClr>
              </a:outerShdw>
            </a:effectLst>
          </p:spPr>
        </p:pic>
        <p:sp>
          <p:nvSpPr>
            <p:cNvPr id="8" name="Oval 7"/>
            <p:cNvSpPr/>
            <p:nvPr/>
          </p:nvSpPr>
          <p:spPr>
            <a:xfrm>
              <a:off x="1524000" y="3428760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676400" y="3276377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143000" y="3733525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914400" y="3885908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3048000" y="1828740"/>
              <a:ext cx="152400" cy="152383"/>
            </a:xfrm>
            <a:prstGeom prst="ellipse">
              <a:avLst/>
            </a:prstGeom>
            <a:solidFill>
              <a:srgbClr val="FFFF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914400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en-US">
                <a:solidFill>
                  <a:prstClr val="white"/>
                </a:solidFill>
                <a:latin typeface="Calibri"/>
              </a:endParaRPr>
            </a:p>
          </p:txBody>
        </p:sp>
      </p:grpSp>
      <p:sp>
        <p:nvSpPr>
          <p:cNvPr id="21512" name="TextBox 13"/>
          <p:cNvSpPr txBox="1">
            <a:spLocks noChangeArrowheads="1"/>
          </p:cNvSpPr>
          <p:nvPr/>
        </p:nvSpPr>
        <p:spPr bwMode="auto">
          <a:xfrm>
            <a:off x="0" y="0"/>
            <a:ext cx="91440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>
                <a:solidFill>
                  <a:srgbClr val="0000FF"/>
                </a:solidFill>
                <a:latin typeface="Times New Roman"/>
                <a:cs typeface="Times New Roman"/>
              </a:rPr>
              <a:t>Real-Time Satellite Ground Stations in the Northeast U.S.</a:t>
            </a:r>
          </a:p>
        </p:txBody>
      </p:sp>
      <p:cxnSp>
        <p:nvCxnSpPr>
          <p:cNvPr id="16" name="Straight Connector 15"/>
          <p:cNvCxnSpPr>
            <a:stCxn id="10" idx="5"/>
          </p:cNvCxnSpPr>
          <p:nvPr/>
        </p:nvCxnSpPr>
        <p:spPr>
          <a:xfrm>
            <a:off x="1196975" y="4016375"/>
            <a:ext cx="4576763" cy="3857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514" name="Picture 2" descr="http://sd-www.jhuapl.edu/fermi/avhrr/geometry/dish_s.gif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63" t="8998" r="22952" b="10014"/>
          <a:stretch>
            <a:fillRect/>
          </a:stretch>
        </p:blipFill>
        <p:spPr bwMode="auto">
          <a:xfrm>
            <a:off x="3886200" y="4554538"/>
            <a:ext cx="1524000" cy="161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Straight Connector 23"/>
          <p:cNvCxnSpPr>
            <a:stCxn id="8" idx="6"/>
            <a:endCxn id="6154" idx="1"/>
          </p:cNvCxnSpPr>
          <p:nvPr/>
        </p:nvCxnSpPr>
        <p:spPr>
          <a:xfrm flipV="1">
            <a:off x="1600200" y="3381375"/>
            <a:ext cx="3082925" cy="27622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>
            <a:stCxn id="9" idx="6"/>
            <a:endCxn id="6146" idx="1"/>
          </p:cNvCxnSpPr>
          <p:nvPr/>
        </p:nvCxnSpPr>
        <p:spPr>
          <a:xfrm flipV="1">
            <a:off x="1752600" y="1695450"/>
            <a:ext cx="5062538" cy="180975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12" idx="7"/>
            <a:endCxn id="6148" idx="1"/>
          </p:cNvCxnSpPr>
          <p:nvPr/>
        </p:nvCxnSpPr>
        <p:spPr>
          <a:xfrm flipV="1">
            <a:off x="3101975" y="1300163"/>
            <a:ext cx="936625" cy="70326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11" idx="5"/>
            <a:endCxn id="21514" idx="1"/>
          </p:cNvCxnSpPr>
          <p:nvPr/>
        </p:nvCxnSpPr>
        <p:spPr>
          <a:xfrm>
            <a:off x="968375" y="4168775"/>
            <a:ext cx="2917825" cy="1193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519" name="TextBox 21"/>
          <p:cNvSpPr txBox="1">
            <a:spLocks noChangeArrowheads="1"/>
          </p:cNvSpPr>
          <p:nvPr/>
        </p:nvSpPr>
        <p:spPr bwMode="auto">
          <a:xfrm>
            <a:off x="6027738" y="3970338"/>
            <a:ext cx="762000" cy="23495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</a:rPr>
              <a:t>Rutgers</a:t>
            </a:r>
          </a:p>
        </p:txBody>
      </p:sp>
      <p:sp>
        <p:nvSpPr>
          <p:cNvPr id="21520" name="TextBox 26"/>
          <p:cNvSpPr txBox="1">
            <a:spLocks noChangeArrowheads="1"/>
          </p:cNvSpPr>
          <p:nvPr/>
        </p:nvSpPr>
        <p:spPr bwMode="auto">
          <a:xfrm>
            <a:off x="4165600" y="5910263"/>
            <a:ext cx="1303338" cy="233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</a:rPr>
              <a:t>Johns Hopkins</a:t>
            </a:r>
          </a:p>
        </p:txBody>
      </p:sp>
      <p:sp>
        <p:nvSpPr>
          <p:cNvPr id="21521" name="TextBox 27"/>
          <p:cNvSpPr txBox="1">
            <a:spLocks noChangeArrowheads="1"/>
          </p:cNvSpPr>
          <p:nvPr/>
        </p:nvSpPr>
        <p:spPr bwMode="auto">
          <a:xfrm>
            <a:off x="6934200" y="5757863"/>
            <a:ext cx="1125538" cy="23653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</a:rPr>
              <a:t>U. Delaware</a:t>
            </a:r>
          </a:p>
        </p:txBody>
      </p:sp>
      <p:sp>
        <p:nvSpPr>
          <p:cNvPr id="21522" name="TextBox 28"/>
          <p:cNvSpPr txBox="1">
            <a:spLocks noChangeArrowheads="1"/>
          </p:cNvSpPr>
          <p:nvPr/>
        </p:nvSpPr>
        <p:spPr bwMode="auto">
          <a:xfrm>
            <a:off x="7035800" y="2116138"/>
            <a:ext cx="1633538" cy="2381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</a:rPr>
              <a:t>City College of N.Y.</a:t>
            </a:r>
          </a:p>
        </p:txBody>
      </p:sp>
      <p:sp>
        <p:nvSpPr>
          <p:cNvPr id="21523" name="TextBox 29"/>
          <p:cNvSpPr txBox="1">
            <a:spLocks noChangeArrowheads="1"/>
          </p:cNvSpPr>
          <p:nvPr/>
        </p:nvSpPr>
        <p:spPr bwMode="auto">
          <a:xfrm>
            <a:off x="5003800" y="1693863"/>
            <a:ext cx="855663" cy="233362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lIns="45720" tIns="9144" rIns="45720" bIns="9144"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400">
                <a:solidFill>
                  <a:prstClr val="black"/>
                </a:solidFill>
              </a:rPr>
              <a:t>U. Maine</a:t>
            </a:r>
          </a:p>
        </p:txBody>
      </p:sp>
      <p:sp>
        <p:nvSpPr>
          <p:cNvPr id="21524" name="TextBox 30"/>
          <p:cNvSpPr txBox="1">
            <a:spLocks noChangeArrowheads="1"/>
          </p:cNvSpPr>
          <p:nvPr/>
        </p:nvSpPr>
        <p:spPr bwMode="auto">
          <a:xfrm>
            <a:off x="388938" y="642938"/>
            <a:ext cx="3276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r>
              <a:rPr lang="en-US" sz="1600">
                <a:solidFill>
                  <a:prstClr val="black"/>
                </a:solidFill>
              </a:rPr>
              <a:t>Satellites: NPP, Terra, Aqua, NOAA Polar Orbiters, Metop &amp; GOES </a:t>
            </a:r>
          </a:p>
        </p:txBody>
      </p:sp>
    </p:spTree>
    <p:extLst>
      <p:ext uri="{BB962C8B-B14F-4D97-AF65-F5344CB8AC3E}">
        <p14:creationId xmlns:p14="http://schemas.microsoft.com/office/powerpoint/2010/main" val="3530580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21370</TotalTime>
  <Words>1681</Words>
  <Application>Microsoft Macintosh PowerPoint</Application>
  <PresentationFormat>On-screen Show (4:3)</PresentationFormat>
  <Paragraphs>445</Paragraphs>
  <Slides>47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47</vt:i4>
      </vt:variant>
    </vt:vector>
  </HeadingPairs>
  <TitlesOfParts>
    <vt:vector size="48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Korea &amp; United States  HF Radar Collaboration</vt:lpstr>
      <vt:lpstr>PowerPoint Presentation</vt:lpstr>
      <vt:lpstr>Korea &amp; United States  HF Radar Training at Rutgers</vt:lpstr>
      <vt:lpstr>PowerPoint Presentation</vt:lpstr>
      <vt:lpstr>Korea &amp; United States  KIOST visits Rutgers</vt:lpstr>
      <vt:lpstr>PowerPoint Presentation</vt:lpstr>
      <vt:lpstr>PowerPoint Presentation</vt:lpstr>
      <vt:lpstr>Joint Project Agreement 2014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Rutgers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hroarty</dc:creator>
  <cp:lastModifiedBy>Scott Glenn</cp:lastModifiedBy>
  <cp:revision>499</cp:revision>
  <dcterms:created xsi:type="dcterms:W3CDTF">2012-08-30T18:39:33Z</dcterms:created>
  <dcterms:modified xsi:type="dcterms:W3CDTF">2014-05-30T12:40:10Z</dcterms:modified>
</cp:coreProperties>
</file>