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571" r:id="rId2"/>
    <p:sldId id="572" r:id="rId3"/>
    <p:sldId id="570" r:id="rId4"/>
    <p:sldId id="483" r:id="rId5"/>
    <p:sldId id="479" r:id="rId6"/>
    <p:sldId id="564" r:id="rId7"/>
    <p:sldId id="490" r:id="rId8"/>
    <p:sldId id="577" r:id="rId9"/>
    <p:sldId id="578" r:id="rId10"/>
    <p:sldId id="573" r:id="rId11"/>
    <p:sldId id="574" r:id="rId12"/>
    <p:sldId id="567" r:id="rId13"/>
    <p:sldId id="575" r:id="rId14"/>
    <p:sldId id="579" r:id="rId15"/>
    <p:sldId id="576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66FF33"/>
    <a:srgbClr val="66FF66"/>
    <a:srgbClr val="FFFF00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33" autoAdjust="0"/>
    <p:restoredTop sz="94660"/>
  </p:normalViewPr>
  <p:slideViewPr>
    <p:cSldViewPr snapToGrid="0">
      <p:cViewPr>
        <p:scale>
          <a:sx n="75" d="100"/>
          <a:sy n="75" d="100"/>
        </p:scale>
        <p:origin x="-121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75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788C1-AC34-0141-8B02-4CB7A32A559D}" type="slidenum">
              <a:rPr lang="en-US"/>
              <a:pPr/>
              <a:t>7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Char char="•"/>
            </a:pPr>
            <a:endParaRPr lang="en-US" sz="1100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B59C32-26F8-9448-A224-90CCDC50C201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tiff"/><Relationship Id="rId8" Type="http://schemas.openxmlformats.org/officeDocument/2006/relationships/image" Target="../media/image62.png"/><Relationship Id="rId9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gif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jpeg"/><Relationship Id="rId10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5.png"/><Relationship Id="rId9" Type="http://schemas.openxmlformats.org/officeDocument/2006/relationships/image" Target="../media/image9.png"/><Relationship Id="rId1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9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8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7.pn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606124" y="2327258"/>
            <a:ext cx="43386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MARACOOS: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A Sustained Real-time </a:t>
            </a:r>
            <a:r>
              <a:rPr lang="en-US" sz="2800" b="1" dirty="0" smtClean="0">
                <a:solidFill>
                  <a:srgbClr val="FFFFFF"/>
                </a:solidFill>
              </a:rPr>
              <a:t>Ocea</a:t>
            </a:r>
            <a:r>
              <a:rPr lang="en-US" sz="2800" b="1" dirty="0" smtClean="0">
                <a:solidFill>
                  <a:srgbClr val="FFFFFF"/>
                </a:solidFill>
              </a:rPr>
              <a:t>n </a:t>
            </a:r>
            <a:r>
              <a:rPr lang="en-US" sz="2800" b="1" dirty="0" smtClean="0">
                <a:solidFill>
                  <a:srgbClr val="FFFFFF"/>
                </a:solidFill>
              </a:rPr>
              <a:t>Observation </a:t>
            </a:r>
            <a:r>
              <a:rPr lang="en-US" sz="2800" b="1" dirty="0" smtClean="0">
                <a:solidFill>
                  <a:srgbClr val="FFFFFF"/>
                </a:solidFill>
              </a:rPr>
              <a:t>&amp; </a:t>
            </a:r>
            <a:r>
              <a:rPr lang="en-US" sz="2800" b="1" dirty="0" smtClean="0">
                <a:solidFill>
                  <a:srgbClr val="FFFFFF"/>
                </a:solidFill>
              </a:rPr>
              <a:t>Forecasting </a:t>
            </a:r>
            <a:r>
              <a:rPr lang="en-US" sz="2800" b="1" dirty="0" smtClean="0">
                <a:solidFill>
                  <a:srgbClr val="FFFFFF"/>
                </a:solidFill>
              </a:rPr>
              <a:t>System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2075" y="4919650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9138" y="4946637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7788" y="5540362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6963" y="4846625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88075" y="5518137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0" y="48815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67338" y="5518137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1021" y="5603185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238125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127000"/>
            <a:ext cx="4397375" cy="8096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4279887"/>
            <a:ext cx="473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Scott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Glenn                     + 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Many</a:t>
            </a: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4289412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1247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4-02-03 22.30.1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138"/>
            <a:ext cx="9144000" cy="6688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3886200"/>
            <a:ext cx="2794000" cy="186068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22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HF Radar Dual Use:</a:t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Detections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by a Network of Radars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900" y="5524500"/>
            <a:ext cx="1986842" cy="135421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Tokyo Express</a:t>
            </a:r>
          </a:p>
          <a:p>
            <a:r>
              <a:rPr lang="en-US" sz="1600" dirty="0" smtClean="0"/>
              <a:t>November 23, 2013</a:t>
            </a:r>
          </a:p>
          <a:p>
            <a:r>
              <a:rPr lang="en-US" sz="1600" dirty="0" smtClean="0"/>
              <a:t>15:30 – 18:30</a:t>
            </a:r>
          </a:p>
          <a:p>
            <a:r>
              <a:rPr lang="en-US" sz="1600" dirty="0" smtClean="0"/>
              <a:t>Red – AIS</a:t>
            </a:r>
          </a:p>
          <a:p>
            <a:r>
              <a:rPr lang="en-US" sz="1600" dirty="0" smtClean="0"/>
              <a:t>Blue </a:t>
            </a:r>
            <a:r>
              <a:rPr lang="en-US" sz="1600" dirty="0"/>
              <a:t>–</a:t>
            </a:r>
            <a:r>
              <a:rPr lang="en-US" sz="1600" dirty="0" smtClean="0"/>
              <a:t> Radar</a:t>
            </a:r>
            <a:endParaRPr lang="en-US" sz="1600" dirty="0"/>
          </a:p>
        </p:txBody>
      </p:sp>
      <p:pic>
        <p:nvPicPr>
          <p:cNvPr id="6" name="Picture 44" descr="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897467" cy="87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05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06 at 6.02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65" y="837766"/>
            <a:ext cx="7732768" cy="5342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667" y="0"/>
            <a:ext cx="7818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USCG </a:t>
            </a:r>
            <a:r>
              <a:rPr lang="en-US" sz="2800" b="1" dirty="0" err="1" smtClean="0"/>
              <a:t>WatchKeeper</a:t>
            </a:r>
            <a:r>
              <a:rPr lang="en-US" sz="2800" b="1" dirty="0" smtClean="0"/>
              <a:t> - “State of the Port”</a:t>
            </a:r>
          </a:p>
          <a:p>
            <a:pPr algn="ctr"/>
            <a:r>
              <a:rPr lang="en-US" sz="2000" b="1" dirty="0" smtClean="0"/>
              <a:t>Integrated Vessel Targeting, Operations Planning &amp; Monitoring</a:t>
            </a:r>
            <a:endParaRPr lang="en-US" sz="2000" b="1" dirty="0"/>
          </a:p>
        </p:txBody>
      </p:sp>
      <p:pic>
        <p:nvPicPr>
          <p:cNvPr id="5" name="Picture 19" descr="USC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622" y="4870980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9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64884" y="129026"/>
            <a:ext cx="6274004" cy="4145947"/>
            <a:chOff x="64884" y="129026"/>
            <a:chExt cx="6274004" cy="4145947"/>
          </a:xfrm>
        </p:grpSpPr>
        <p:pic>
          <p:nvPicPr>
            <p:cNvPr id="21" name="Picture 20" descr="Picture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84" y="129026"/>
              <a:ext cx="6274004" cy="4145947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3234266" y="3327459"/>
              <a:ext cx="668867" cy="7280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3" descr="banner_ioos_1024.jpg"/>
          <p:cNvPicPr>
            <a:picLocks noChangeAspect="1"/>
          </p:cNvPicPr>
          <p:nvPr/>
        </p:nvPicPr>
        <p:blipFill>
          <a:blip r:embed="rId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2663" y="6244174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oaa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" y="141726"/>
            <a:ext cx="488913" cy="48974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057454" y="-7491"/>
            <a:ext cx="308118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dirty="0" err="1" smtClean="0">
                <a:latin typeface="Times New Roman"/>
                <a:cs typeface="Times New Roman"/>
              </a:rPr>
              <a:t>Open</a:t>
            </a:r>
            <a:r>
              <a:rPr lang="en-US" sz="36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Ocean</a:t>
            </a:r>
            <a:r>
              <a:rPr lang="en-US" sz="36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smtClean="0">
                <a:latin typeface="Times New Roman"/>
                <a:cs typeface="Times New Roman"/>
              </a:rPr>
              <a:t>Workgroup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03225" y="53034"/>
            <a:ext cx="170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"/>
                <a:cs typeface="Times"/>
              </a:rPr>
              <a:t>NOAA US </a:t>
            </a:r>
          </a:p>
          <a:p>
            <a:pPr algn="ctr"/>
            <a:r>
              <a:rPr lang="en-US" dirty="0" smtClean="0">
                <a:latin typeface="Times"/>
                <a:cs typeface="Times"/>
              </a:rPr>
              <a:t>Fishery Data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700" y="2935690"/>
            <a:ext cx="264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"/>
                <a:cs typeface="Times"/>
              </a:rPr>
              <a:t>3D Ocean</a:t>
            </a:r>
          </a:p>
          <a:p>
            <a:pPr algn="ctr"/>
            <a:r>
              <a:rPr lang="en-US" dirty="0" smtClean="0">
                <a:latin typeface="Times"/>
                <a:cs typeface="Times"/>
              </a:rPr>
              <a:t> Observations</a:t>
            </a:r>
          </a:p>
          <a:p>
            <a:pPr algn="ctr"/>
            <a:r>
              <a:rPr lang="en-US" dirty="0" smtClean="0">
                <a:latin typeface="Times"/>
                <a:cs typeface="Times"/>
              </a:rPr>
              <a:t>+</a:t>
            </a:r>
          </a:p>
          <a:p>
            <a:pPr algn="ctr"/>
            <a:r>
              <a:rPr lang="en-US" dirty="0" smtClean="0">
                <a:latin typeface="Times"/>
                <a:cs typeface="Times"/>
              </a:rPr>
              <a:t>Physical Models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29" name="Picture 28" descr="newbt_20070920_strata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8063" r="22686" b="10607"/>
          <a:stretch/>
        </p:blipFill>
        <p:spPr>
          <a:xfrm>
            <a:off x="3949701" y="2614832"/>
            <a:ext cx="2389188" cy="2415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6338889" y="2216860"/>
            <a:ext cx="222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Regional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Habitat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Projections</a:t>
            </a:r>
          </a:p>
          <a:p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pic>
        <p:nvPicPr>
          <p:cNvPr id="31" name="Picture 30" descr="DetectAvail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0960" y="3951544"/>
            <a:ext cx="2946244" cy="22096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164403" y="5257337"/>
            <a:ext cx="4096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/>
                <a:cs typeface="Times New Roman"/>
              </a:rPr>
              <a:t>To Inform Existing Single Species </a:t>
            </a:r>
          </a:p>
          <a:p>
            <a:pPr algn="r"/>
            <a:r>
              <a:rPr lang="en-US" dirty="0" smtClean="0">
                <a:latin typeface="Times New Roman"/>
                <a:cs typeface="Times New Roman"/>
              </a:rPr>
              <a:t>Stock Assessment Models</a:t>
            </a:r>
          </a:p>
          <a:p>
            <a:pPr algn="r"/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dirty="0" err="1" smtClean="0">
                <a:latin typeface="Times New Roman"/>
                <a:cs typeface="Times New Roman"/>
              </a:rPr>
              <a:t>Catchability</a:t>
            </a:r>
            <a:r>
              <a:rPr lang="en-US" dirty="0" smtClean="0">
                <a:latin typeface="Times New Roman"/>
                <a:cs typeface="Times New Roman"/>
              </a:rPr>
              <a:t>/Availability)</a:t>
            </a:r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2266" y="2625688"/>
            <a:ext cx="1314985" cy="68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ent Arrow 1"/>
          <p:cNvSpPr/>
          <p:nvPr/>
        </p:nvSpPr>
        <p:spPr>
          <a:xfrm rot="10800000">
            <a:off x="5345726" y="5139175"/>
            <a:ext cx="694267" cy="769441"/>
          </a:xfrm>
          <a:prstGeom prst="bentArrow">
            <a:avLst>
              <a:gd name="adj1" fmla="val 25000"/>
              <a:gd name="adj2" fmla="val 25000"/>
              <a:gd name="adj3" fmla="val 23780"/>
              <a:gd name="adj4" fmla="val 42530"/>
            </a:avLst>
          </a:prstGeom>
          <a:solidFill>
            <a:srgbClr val="FFFF00"/>
          </a:solidFill>
          <a:ln>
            <a:solidFill>
              <a:srgbClr val="000000"/>
            </a:solidFill>
          </a:ln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Bent Arrow 32"/>
          <p:cNvSpPr/>
          <p:nvPr/>
        </p:nvSpPr>
        <p:spPr>
          <a:xfrm rot="10800000">
            <a:off x="3155899" y="3472355"/>
            <a:ext cx="694267" cy="769441"/>
          </a:xfrm>
          <a:prstGeom prst="bentArrow">
            <a:avLst>
              <a:gd name="adj1" fmla="val 25000"/>
              <a:gd name="adj2" fmla="val 25000"/>
              <a:gd name="adj3" fmla="val 23780"/>
              <a:gd name="adj4" fmla="val 42530"/>
            </a:avLst>
          </a:prstGeom>
          <a:solidFill>
            <a:srgbClr val="FFFF00"/>
          </a:solidFill>
          <a:ln>
            <a:solidFill>
              <a:srgbClr val="000000"/>
            </a:solidFill>
          </a:ln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23854" y="3695978"/>
            <a:ext cx="27238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latin typeface="Times New Roman"/>
                <a:cs typeface="Times New Roman"/>
              </a:rPr>
              <a:t>Catchability</a:t>
            </a:r>
            <a:r>
              <a:rPr lang="en-US" sz="1200" dirty="0" smtClean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= </a:t>
            </a:r>
            <a:r>
              <a:rPr lang="en-US" sz="1200" dirty="0" smtClean="0">
                <a:latin typeface="Times New Roman"/>
                <a:cs typeface="Times New Roman"/>
              </a:rPr>
              <a:t>availability </a:t>
            </a:r>
            <a:r>
              <a:rPr lang="en-US" sz="1200" dirty="0">
                <a:latin typeface="Times New Roman"/>
                <a:cs typeface="Times New Roman"/>
              </a:rPr>
              <a:t>* </a:t>
            </a:r>
            <a:r>
              <a:rPr lang="en-US" sz="1200" dirty="0" smtClean="0">
                <a:latin typeface="Times New Roman"/>
                <a:cs typeface="Times New Roman"/>
              </a:rPr>
              <a:t>detectability 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27427" y="1173695"/>
            <a:ext cx="25429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latin typeface="Times New Roman"/>
                <a:cs typeface="Times New Roman"/>
              </a:rPr>
              <a:t>Science, Management, and </a:t>
            </a:r>
          </a:p>
          <a:p>
            <a:pPr algn="ctr"/>
            <a:r>
              <a:rPr lang="en-US" sz="1600" i="1" dirty="0" smtClean="0">
                <a:latin typeface="Times New Roman"/>
                <a:cs typeface="Times New Roman"/>
              </a:rPr>
              <a:t>Industry Partnership 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pic>
        <p:nvPicPr>
          <p:cNvPr id="20" name="Picture 19" descr="CoverGliderImag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533" y="4131732"/>
            <a:ext cx="1866243" cy="127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9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90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#8 with &gt;$15 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Intensity </a:t>
            </a:r>
            <a:r>
              <a:rPr lang="en-US" dirty="0">
                <a:solidFill>
                  <a:srgbClr val="000000"/>
                </a:solidFill>
              </a:rPr>
              <a:t>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&gt;$60 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Impact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Strong Stratification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storm surge</a:t>
            </a:r>
            <a:endParaRPr lang="en-US" sz="800" dirty="0" smtClean="0">
              <a:solidFill>
                <a:srgbClr val="FF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escape for surge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60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Strong Stratification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storm surge</a:t>
            </a:r>
            <a:endParaRPr lang="en-US" sz="800" dirty="0" smtClean="0">
              <a:solidFill>
                <a:srgbClr val="FF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escape for surge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21" descr="mab110826d_irenw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68363"/>
            <a:ext cx="9144000" cy="708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" y="-101602"/>
            <a:ext cx="3708400" cy="1877437"/>
          </a:xfrm>
          <a:prstGeom prst="rect">
            <a:avLst/>
          </a:prstGeom>
          <a:solidFill>
            <a:srgbClr val="615200">
              <a:alpha val="34000"/>
            </a:srgbClr>
          </a:solidFill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</a:rPr>
              <a:t>U.S. IOOS</a:t>
            </a:r>
          </a:p>
          <a:p>
            <a:pPr algn="ctr"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Unique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Demonstrated Value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Plan to Move Forward</a:t>
            </a:r>
          </a:p>
        </p:txBody>
      </p:sp>
    </p:spTree>
    <p:extLst>
      <p:ext uri="{BB962C8B-B14F-4D97-AF65-F5344CB8AC3E}">
        <p14:creationId xmlns:p14="http://schemas.microsoft.com/office/powerpoint/2010/main" val="116408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5599" y="0"/>
            <a:ext cx="8526992" cy="6294626"/>
            <a:chOff x="533400" y="457200"/>
            <a:chExt cx="8264525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130925" y="269875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2481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16 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8 Medium-Range CODARs</a:t>
            </a:r>
          </a:p>
          <a:p>
            <a:pPr eaLnBrk="1" hangingPunct="1"/>
            <a:r>
              <a:rPr lang="en-US" sz="1800" b="1" u="sng" dirty="0">
                <a:solidFill>
                  <a:srgbClr val="00FF00"/>
                </a:solidFill>
              </a:rPr>
              <a:t>17</a:t>
            </a:r>
            <a:r>
              <a:rPr lang="en-US" sz="1800" b="1" dirty="0">
                <a:solidFill>
                  <a:srgbClr val="00FF00"/>
                </a:solidFill>
              </a:rPr>
              <a:t> Short-Range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41 Total</a:t>
            </a:r>
          </a:p>
          <a:p>
            <a:pPr eaLnBrk="1" hangingPunct="1"/>
            <a:endParaRPr lang="en-US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Triple Nested, Multi-static, Multi-use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2518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                            </a:t>
            </a:r>
            <a:r>
              <a:rPr lang="en-US" sz="2400" b="1" dirty="0" smtClean="0"/>
              <a:t> Success </a:t>
            </a:r>
            <a:r>
              <a:rPr lang="en-US" sz="2400" b="1" dirty="0"/>
              <a:t>Stories – Making a Difference</a:t>
            </a:r>
          </a:p>
          <a:p>
            <a:endParaRPr lang="en-US" sz="2400" b="1" dirty="0"/>
          </a:p>
          <a:p>
            <a:r>
              <a:rPr lang="en-US" sz="2400" b="1" i="1" dirty="0"/>
              <a:t>Optimizing HF Radar for SAR using USCG Surface Drifters</a:t>
            </a:r>
          </a:p>
          <a:p>
            <a:endParaRPr lang="en-US" sz="2000" b="1" i="1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Art Allen </a:t>
            </a:r>
          </a:p>
          <a:p>
            <a:r>
              <a:rPr lang="en-US" sz="2000" b="1" dirty="0"/>
              <a:t>U.S. Coast Guard</a:t>
            </a:r>
          </a:p>
          <a:p>
            <a:endParaRPr lang="en-US" sz="2000" b="1" dirty="0"/>
          </a:p>
          <a:p>
            <a:r>
              <a:rPr lang="en-US" sz="2000" b="1" dirty="0"/>
              <a:t>Scott Glenn</a:t>
            </a:r>
          </a:p>
          <a:p>
            <a:r>
              <a:rPr lang="en-US" sz="2000" b="1" dirty="0"/>
              <a:t>Rutgers University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Mid</a:t>
            </a:r>
            <a:r>
              <a:rPr lang="en-US" sz="2000" b="1" dirty="0"/>
              <a:t>-Atlantic </a:t>
            </a:r>
            <a:r>
              <a:rPr lang="en-US" sz="2000" b="1" dirty="0" smtClean="0"/>
              <a:t>Regional Association</a:t>
            </a:r>
          </a:p>
          <a:p>
            <a:r>
              <a:rPr lang="en-US" sz="2000" b="1" dirty="0"/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31" descr="IOOS_logo_whit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667" y="0"/>
            <a:ext cx="1701802" cy="68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l"/>
              <a:t>5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2000" b="1" i="1" dirty="0" smtClean="0"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2252" r="2232"/>
          <a:stretch>
            <a:fillRect/>
          </a:stretch>
        </p:blipFill>
        <p:spPr bwMode="auto">
          <a:xfrm>
            <a:off x="3691467" y="6561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2200" y="2286001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Search And Rescue Optimal Planning System (SAROPS)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37732" y="2336800"/>
            <a:ext cx="12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Acquisition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22067" y="2243667"/>
            <a:ext cx="156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Product Generation &amp; Management</a:t>
            </a:r>
            <a:endParaRPr lang="en-US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5933" y="3259667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05 at 1.0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53660"/>
            <a:ext cx="4758267" cy="45573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2533" y="5486401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http://www.ioos.noaa.gov/ioos_in_action</a:t>
            </a:r>
            <a:r>
              <a:rPr lang="en-US" dirty="0" smtClean="0"/>
              <a:t>/</a:t>
            </a:r>
          </a:p>
          <a:p>
            <a:r>
              <a:rPr lang="en-US" dirty="0" smtClean="0"/>
              <a:t>benefits</a:t>
            </a:r>
            <a:r>
              <a:rPr lang="en-US" dirty="0"/>
              <a:t>/</a:t>
            </a:r>
            <a:r>
              <a:rPr lang="en-US" dirty="0" err="1"/>
              <a:t>improving_search_rescue.html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1987" y="135467"/>
            <a:ext cx="3279775" cy="237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4890" y="3185572"/>
            <a:ext cx="3279775" cy="237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40399" y="2523068"/>
            <a:ext cx="2955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Ocean Model</a:t>
            </a:r>
          </a:p>
          <a:p>
            <a:r>
              <a:rPr lang="en-US" dirty="0" smtClean="0"/>
              <a:t>Search Area = 36,000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469684" y="5537201"/>
            <a:ext cx="3674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Current Mapping Network</a:t>
            </a:r>
          </a:p>
          <a:p>
            <a:r>
              <a:rPr lang="en-US" dirty="0" smtClean="0"/>
              <a:t>Search Area = 12,000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6428" y="2565401"/>
            <a:ext cx="994637" cy="105833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5571067" y="1794935"/>
            <a:ext cx="1439333" cy="931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571066" y="3268133"/>
            <a:ext cx="1625600" cy="1507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-24176" y="16934"/>
            <a:ext cx="5748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Search And Rescue Optimal Planning System</a:t>
            </a:r>
          </a:p>
          <a:p>
            <a:pPr algn="ctr"/>
            <a:r>
              <a:rPr lang="en-US" sz="2000" b="1" dirty="0" smtClean="0"/>
              <a:t>SAROPS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4103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08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39688"/>
            <a:ext cx="9504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/>
              <a:t>May 4, 2009: After a year of testing, NOAA  Announces on </a:t>
            </a:r>
          </a:p>
          <a:p>
            <a:r>
              <a:rPr lang="en-US" sz="2400" b="1"/>
              <a:t>U.S. Department of Commerce Website that</a:t>
            </a:r>
          </a:p>
          <a:p>
            <a:r>
              <a:rPr lang="en-US" sz="2400" b="1"/>
              <a:t>MARACOOS 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0"/>
            <a:ext cx="2057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Next step in 2009: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Bring all</a:t>
            </a:r>
          </a:p>
          <a:p>
            <a:r>
              <a:rPr lang="en-US" dirty="0">
                <a:solidFill>
                  <a:srgbClr val="000000"/>
                </a:solidFill>
              </a:rPr>
              <a:t>sustained regional-scale  HFR networks up to operational status in USCG </a:t>
            </a:r>
            <a:r>
              <a:rPr lang="en-US" dirty="0" smtClean="0">
                <a:solidFill>
                  <a:srgbClr val="000000"/>
                </a:solidFill>
              </a:rPr>
              <a:t>SAROPS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00602_spill_io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04" y="406008"/>
            <a:ext cx="5139795" cy="3217726"/>
          </a:xfrm>
          <a:prstGeom prst="rect">
            <a:avLst/>
          </a:prstGeom>
        </p:spPr>
      </p:pic>
      <p:pic>
        <p:nvPicPr>
          <p:cNvPr id="20" name="Picture 19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002060"/>
                </a:solidFill>
              </a:rPr>
              <a:t>Responding to Crisis: </a:t>
            </a:r>
            <a:r>
              <a:rPr lang="en-US" sz="2400" b="1" dirty="0" err="1">
                <a:solidFill>
                  <a:srgbClr val="002060"/>
                </a:solidFill>
              </a:rPr>
              <a:t>Deepwater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Horizon - 2010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0" y="533400"/>
            <a:ext cx="35052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>
                <a:solidFill>
                  <a:srgbClr val="002060"/>
                </a:solidFill>
                <a:latin typeface="Calibri" charset="0"/>
              </a:rPr>
              <a:t>U.S. IOOS partnership demonstrated ability to:  </a:t>
            </a:r>
          </a:p>
          <a:p>
            <a:pPr eaLnBrk="0" hangingPunct="0"/>
            <a:endParaRPr lang="en-US" sz="800" b="1">
              <a:solidFill>
                <a:srgbClr val="002060"/>
              </a:solidFill>
              <a:latin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n-US">
                <a:solidFill>
                  <a:srgbClr val="002060"/>
                </a:solidFill>
                <a:latin typeface="Calibri" charset="0"/>
              </a:rPr>
              <a:t>Quickly deploy technologies: Gliders and HF radar, saving resources/improving safety</a:t>
            </a:r>
          </a:p>
          <a:p>
            <a:pPr eaLnBrk="0" hangingPunct="0"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n-US">
                <a:solidFill>
                  <a:srgbClr val="002060"/>
                </a:solidFill>
                <a:latin typeface="Calibri" charset="0"/>
              </a:rPr>
              <a:t>Models/Imagery ingested into NOAA/Navy models</a:t>
            </a:r>
          </a:p>
          <a:p>
            <a:pPr eaLnBrk="0" hangingPunct="0"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n-US">
                <a:solidFill>
                  <a:srgbClr val="002060"/>
                </a:solidFill>
                <a:latin typeface="Calibri" charset="0"/>
              </a:rPr>
              <a:t>Data assimilation improved spill response decision-making and public understanding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265335" y="8128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FFFFFF"/>
                </a:solidFill>
              </a:rPr>
              <a:t>USM HFR</a:t>
            </a: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7747001" y="1634066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FFFFFF"/>
                </a:solidFill>
              </a:rPr>
              <a:t>USF HFR</a:t>
            </a:r>
          </a:p>
        </p:txBody>
      </p:sp>
      <p:pic>
        <p:nvPicPr>
          <p:cNvPr id="31751" name="Picture 4" descr="Screen shot 2010-10-29 at 7.35.15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1908175" cy="192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2" name="TextBox 12"/>
          <p:cNvSpPr txBox="1">
            <a:spLocks noChangeArrowheads="1"/>
          </p:cNvSpPr>
          <p:nvPr/>
        </p:nvSpPr>
        <p:spPr bwMode="auto">
          <a:xfrm>
            <a:off x="0" y="57912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>
                <a:solidFill>
                  <a:srgbClr val="002060"/>
                </a:solidFill>
                <a:latin typeface="Calibri" charset="0"/>
              </a:rPr>
              <a:t>Web Portal</a:t>
            </a:r>
          </a:p>
        </p:txBody>
      </p:sp>
      <p:pic>
        <p:nvPicPr>
          <p:cNvPr id="31755" name="Picture 5" descr="Screen shot 2011-03-16 at 3.58.32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1446" y="3496733"/>
            <a:ext cx="1706563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6667" y="3810000"/>
            <a:ext cx="182880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7" name="Picture 4" descr="100722_slick_sabgom_cstars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10312" y="3479800"/>
            <a:ext cx="3049588" cy="203517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65335" y="6183523"/>
            <a:ext cx="2784323" cy="692727"/>
            <a:chOff x="9372600" y="4876800"/>
            <a:chExt cx="1905000" cy="838200"/>
          </a:xfrm>
        </p:grpSpPr>
        <p:sp>
          <p:nvSpPr>
            <p:cNvPr id="31761" name="Rectangle 16"/>
            <p:cNvSpPr>
              <a:spLocks noChangeArrowheads="1"/>
            </p:cNvSpPr>
            <p:nvPr/>
          </p:nvSpPr>
          <p:spPr bwMode="auto">
            <a:xfrm>
              <a:off x="9372600" y="4876800"/>
              <a:ext cx="1905000" cy="838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1762" name="TextBox 12"/>
            <p:cNvSpPr txBox="1">
              <a:spLocks noChangeArrowheads="1"/>
            </p:cNvSpPr>
            <p:nvPr/>
          </p:nvSpPr>
          <p:spPr bwMode="auto">
            <a:xfrm>
              <a:off x="9372600" y="487680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rgbClr val="002060"/>
                  </a:solidFill>
                  <a:latin typeface="Calibri" charset="0"/>
                </a:rPr>
                <a:t>HFR data informed  NOAA </a:t>
              </a:r>
            </a:p>
            <a:p>
              <a:pPr eaLnBrk="0" hangingPunct="0"/>
              <a:r>
                <a:rPr lang="en-US" sz="1600" b="1" dirty="0">
                  <a:solidFill>
                    <a:srgbClr val="002060"/>
                  </a:solidFill>
                  <a:latin typeface="Calibri" charset="0"/>
                </a:rPr>
                <a:t>trajectory forecasts</a:t>
              </a:r>
            </a:p>
          </p:txBody>
        </p:sp>
      </p:grpSp>
      <p:sp>
        <p:nvSpPr>
          <p:cNvPr id="31759" name="TextBox 11"/>
          <p:cNvSpPr txBox="1">
            <a:spLocks noChangeArrowheads="1"/>
          </p:cNvSpPr>
          <p:nvPr/>
        </p:nvSpPr>
        <p:spPr bwMode="auto">
          <a:xfrm>
            <a:off x="5901268" y="5621923"/>
            <a:ext cx="1295399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002060"/>
                </a:solidFill>
                <a:latin typeface="Calibri" charset="0"/>
              </a:rPr>
              <a:t>Briefing </a:t>
            </a:r>
            <a:r>
              <a:rPr lang="en-US" sz="1600" b="1" dirty="0" smtClean="0">
                <a:solidFill>
                  <a:srgbClr val="002060"/>
                </a:solidFill>
                <a:latin typeface="Calibri" charset="0"/>
              </a:rPr>
              <a:t>Blog</a:t>
            </a:r>
          </a:p>
          <a:p>
            <a:pPr algn="ctr" eaLnBrk="0" hangingPunct="0"/>
            <a:r>
              <a:rPr lang="en-US" sz="1600" b="1" dirty="0" smtClean="0">
                <a:solidFill>
                  <a:srgbClr val="002060"/>
                </a:solidFill>
                <a:latin typeface="Calibri" charset="0"/>
              </a:rPr>
              <a:t>127 Briefs</a:t>
            </a:r>
            <a:endParaRPr lang="en-US" sz="1600" b="1" dirty="0">
              <a:solidFill>
                <a:srgbClr val="002060"/>
              </a:solidFill>
              <a:latin typeface="Calibri" charset="0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2169579" y="5477934"/>
            <a:ext cx="2971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HFR validation of SABGOM Forecast</a:t>
            </a:r>
            <a:r>
              <a:rPr lang="en-US" sz="1400" b="1" dirty="0" smtClean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 combined with </a:t>
            </a: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satellite detected oil slicks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8466" y="2523066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June 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1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1-10-01 at 10.28.09 AM.png"/>
          <p:cNvPicPr>
            <a:picLocks noChangeAspect="1"/>
          </p:cNvPicPr>
          <p:nvPr/>
        </p:nvPicPr>
        <p:blipFill>
          <a:blip r:embed="rId2"/>
          <a:srcRect b="7936"/>
          <a:stretch>
            <a:fillRect/>
          </a:stretch>
        </p:blipFill>
        <p:spPr bwMode="auto">
          <a:xfrm>
            <a:off x="0" y="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177798" y="4411131"/>
            <a:ext cx="3107267" cy="138499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</a:t>
            </a: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National Surface Current Mapping </a:t>
            </a: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6000" y="5280177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Summer </a:t>
            </a:r>
          </a:p>
          <a:p>
            <a:pPr algn="ctr"/>
            <a:r>
              <a:rPr lang="en-US" dirty="0" smtClean="0"/>
              <a:t>2011 Coverage</a:t>
            </a:r>
          </a:p>
          <a:p>
            <a:pPr algn="ctr"/>
            <a:r>
              <a:rPr lang="en-US" dirty="0" smtClean="0"/>
              <a:t>131 Radars</a:t>
            </a:r>
            <a:endParaRPr lang="en-US" dirty="0"/>
          </a:p>
        </p:txBody>
      </p:sp>
      <p:pic>
        <p:nvPicPr>
          <p:cNvPr id="11" name="Picture 10" descr="Screen shot 2012-05-15 at 10.10.4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0"/>
            <a:ext cx="5190067" cy="3522517"/>
          </a:xfrm>
          <a:prstGeom prst="rect">
            <a:avLst/>
          </a:prstGeom>
        </p:spPr>
      </p:pic>
      <p:pic>
        <p:nvPicPr>
          <p:cNvPr id="6" name="Picture 5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pic>
        <p:nvPicPr>
          <p:cNvPr id="2" name="Picture 1" descr="phot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2630206"/>
            <a:ext cx="2312591" cy="172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62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10207</TotalTime>
  <Words>599</Words>
  <Application>Microsoft Macintosh PowerPoint</Application>
  <PresentationFormat>On-screen Show (4:3)</PresentationFormat>
  <Paragraphs>181</Paragraphs>
  <Slides>15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HF Radar Dual Use: Detections by a Network of Radars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213</cp:revision>
  <dcterms:created xsi:type="dcterms:W3CDTF">2012-05-16T18:09:03Z</dcterms:created>
  <dcterms:modified xsi:type="dcterms:W3CDTF">2014-03-06T13:46:26Z</dcterms:modified>
</cp:coreProperties>
</file>