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464" r:id="rId3"/>
    <p:sldId id="465" r:id="rId4"/>
    <p:sldId id="540" r:id="rId5"/>
    <p:sldId id="573" r:id="rId6"/>
    <p:sldId id="558" r:id="rId7"/>
    <p:sldId id="571" r:id="rId8"/>
    <p:sldId id="566" r:id="rId9"/>
    <p:sldId id="572" r:id="rId10"/>
    <p:sldId id="562" r:id="rId11"/>
    <p:sldId id="557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Gle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EE00"/>
    <a:srgbClr val="00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1" autoAdjust="0"/>
    <p:restoredTop sz="98821" autoAdjust="0"/>
  </p:normalViewPr>
  <p:slideViewPr>
    <p:cSldViewPr>
      <p:cViewPr>
        <p:scale>
          <a:sx n="80" d="100"/>
          <a:sy n="80" d="100"/>
        </p:scale>
        <p:origin x="-10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40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enn:Desktop:OceanObservatoryResearchCourseChart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Glider Research Course </a:t>
            </a:r>
          </a:p>
        </c:rich>
      </c:tx>
      <c:layout>
        <c:manualLayout>
          <c:xMode val="edge"/>
          <c:yMode val="edge"/>
          <c:x val="0.115713302297069"/>
          <c:y val="0.0531248554278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18743530051"/>
          <c:y val="0.209032258064516"/>
          <c:w val="0.823033908387864"/>
          <c:h val="0.581609347218694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solidFill>
                <a:schemeClr val="bg1"/>
              </a:solidFill>
            </a:ln>
          </c:spPr>
          <c:xVal>
            <c:numRef>
              <c:f>Sheet1!$A$1:$A$12</c:f>
            </c:numRef>
          </c:xVal>
          <c:yVal>
            <c:numRef>
              <c:f>Sheet1!$B$1:$B$12</c:f>
            </c:numRef>
          </c:yVal>
          <c:smooth val="0"/>
        </c:ser>
        <c:ser>
          <c:idx val="0"/>
          <c:order val="0"/>
          <c:spPr>
            <a:ln w="28575">
              <a:solidFill>
                <a:schemeClr val="bg1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Sheet1!$A$1:$A$12</c:f>
              <c:numCache>
                <c:formatCode>General</c:formatCode>
                <c:ptCount val="12"/>
                <c:pt idx="0">
                  <c:v>2012.25</c:v>
                </c:pt>
                <c:pt idx="1">
                  <c:v>2011.75</c:v>
                </c:pt>
                <c:pt idx="2">
                  <c:v>2011.25</c:v>
                </c:pt>
                <c:pt idx="3">
                  <c:v>2010.75</c:v>
                </c:pt>
                <c:pt idx="4">
                  <c:v>2010.25</c:v>
                </c:pt>
                <c:pt idx="5">
                  <c:v>2009.75</c:v>
                </c:pt>
                <c:pt idx="6">
                  <c:v>2009.25</c:v>
                </c:pt>
                <c:pt idx="7">
                  <c:v>2008.75</c:v>
                </c:pt>
                <c:pt idx="8">
                  <c:v>2008.25</c:v>
                </c:pt>
                <c:pt idx="9">
                  <c:v>2007.75</c:v>
                </c:pt>
                <c:pt idx="10">
                  <c:v>2007.25</c:v>
                </c:pt>
                <c:pt idx="11">
                  <c:v>2006.75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70.0</c:v>
                </c:pt>
                <c:pt idx="1">
                  <c:v>46.0</c:v>
                </c:pt>
                <c:pt idx="2">
                  <c:v>32.0</c:v>
                </c:pt>
                <c:pt idx="3">
                  <c:v>36.0</c:v>
                </c:pt>
                <c:pt idx="4">
                  <c:v>26.0</c:v>
                </c:pt>
                <c:pt idx="5">
                  <c:v>18.0</c:v>
                </c:pt>
                <c:pt idx="6">
                  <c:v>22.0</c:v>
                </c:pt>
                <c:pt idx="7">
                  <c:v>12.0</c:v>
                </c:pt>
                <c:pt idx="8">
                  <c:v>10.0</c:v>
                </c:pt>
                <c:pt idx="9">
                  <c:v>7.0</c:v>
                </c:pt>
                <c:pt idx="10">
                  <c:v>1.0</c:v>
                </c:pt>
                <c:pt idx="11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813384"/>
        <c:axId val="-2055098280"/>
      </c:scatterChart>
      <c:valAx>
        <c:axId val="-207581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dirty="0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5098280"/>
        <c:crosses val="autoZero"/>
        <c:crossBetween val="midCat"/>
      </c:valAx>
      <c:valAx>
        <c:axId val="-2055098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# of </a:t>
                </a:r>
                <a:r>
                  <a:rPr lang="en-US" sz="1600" dirty="0"/>
                  <a:t>Students</a:t>
                </a:r>
              </a:p>
            </c:rich>
          </c:tx>
          <c:layout>
            <c:manualLayout>
              <c:xMode val="edge"/>
              <c:yMode val="edge"/>
              <c:x val="0.00317418245069245"/>
              <c:y val="0.298041658515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75813384"/>
        <c:crosses val="autoZero"/>
        <c:crossBetween val="midCat"/>
      </c:valAx>
      <c:spPr>
        <a:gradFill>
          <a:gsLst>
            <a:gs pos="25000">
              <a:srgbClr val="1F497D">
                <a:lumMod val="40000"/>
                <a:lumOff val="60000"/>
              </a:srgbClr>
            </a:gs>
            <a:gs pos="100000">
              <a:schemeClr val="tx2"/>
            </a:gs>
          </a:gsLst>
          <a:lin ang="5400000" scaled="0"/>
        </a:gradFill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0.1809</cdr:x>
      <cdr:y>0.5</cdr:y>
    </cdr:from>
    <cdr:to>
      <cdr:x>0.21024</cdr:x>
      <cdr:y>0.76891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965502" y="1476375"/>
          <a:ext cx="156567" cy="7940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24BF-9A89-F745-9673-2D267BCA0FC2}" type="datetimeFigureOut">
              <a:rPr lang="en-US" smtClean="0"/>
              <a:pPr/>
              <a:t>3/9/14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0771-C28B-A44E-A658-DE4E9556D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3E6D3-A7EE-714A-BB98-880F740C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7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F6BE-A4E8-004B-B326-D7A396AD28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0A08-BC42-4346-8F37-8F01AAC6BB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C256-C619-1F46-ABB5-1D6A136F5C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2590800"/>
            <a:ext cx="516413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63" y="4267200"/>
            <a:ext cx="51546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rot="10800000" flipH="1">
            <a:off x="76200" y="2328861"/>
            <a:ext cx="5781675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03"/>
          <a:stretch>
            <a:fillRect/>
          </a:stretch>
        </p:blipFill>
        <p:spPr bwMode="auto">
          <a:xfrm>
            <a:off x="703263" y="985837"/>
            <a:ext cx="1973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 userDrawn="1"/>
        </p:nvSpPr>
        <p:spPr bwMode="auto">
          <a:xfrm>
            <a:off x="706438" y="1908175"/>
            <a:ext cx="44624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42900"/>
            <a:r>
              <a:rPr lang="en-US" sz="2200" dirty="0">
                <a:solidFill>
                  <a:srgbClr val="003E6C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" pitchFamily="-128" charset="0"/>
              </a:rPr>
              <a:t>Ocean Observatories Initiative</a:t>
            </a:r>
          </a:p>
        </p:txBody>
      </p:sp>
    </p:spTree>
    <p:extLst>
      <p:ext uri="{BB962C8B-B14F-4D97-AF65-F5344CB8AC3E}">
        <p14:creationId xmlns:p14="http://schemas.microsoft.com/office/powerpoint/2010/main" val="337025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>
            <a:off x="0" y="1219198"/>
            <a:ext cx="9144000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0" y="6430963"/>
            <a:ext cx="381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82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20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E878-6295-4530-9EF9-95E76CD66B7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CC99-F5E1-40D5-861B-EE45837C445C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2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27E5-1A72-4109-9136-6040C716810D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00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8670-F90E-450A-9532-11902C0A73C7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7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AC39-8242-410D-8F5A-7B9B597A9E34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6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91D6-15C3-1144-A821-640341D122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8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0789-659D-4940-BA9C-A6564D8259E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10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7FB0-B99B-4EE1-A5D7-C3BEA5A6C35B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15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C9677-8D07-234C-8E50-62436B47E154}" type="slidenum">
              <a:rPr lang="en-US">
                <a:cs typeface="Arial"/>
              </a:rPr>
              <a:pPr/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8900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09427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1824-8F5F-9F47-8840-E330D328DB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BB2-0A39-A742-8369-4AC39A42D6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7D86-9E88-A248-B7AB-AC0C2D09F3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1959-9BB0-ED43-B62F-C8B730ECC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7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3C3-F65E-5346-90B2-E566E55FD9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09D7-DBAC-574A-932B-CDD578A4E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64F-60AD-F142-821A-9FB323365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830BCB-B5DC-0247-B73E-1EB27C80A9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325" y="171450"/>
            <a:ext cx="909638" cy="4048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343650"/>
            <a:ext cx="428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6408738"/>
            <a:ext cx="442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6410325"/>
            <a:ext cx="282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410325"/>
            <a:ext cx="3286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63" y="6415088"/>
            <a:ext cx="4016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408738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1"/>
          <p:cNvSpPr>
            <a:spLocks/>
          </p:cNvSpPr>
          <p:nvPr/>
        </p:nvSpPr>
        <p:spPr bwMode="auto">
          <a:xfrm>
            <a:off x="1905000" y="6323013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42900"/>
            <a:r>
              <a:rPr lang="en-US" sz="1100" dirty="0" smtClean="0">
                <a:solidFill>
                  <a:srgbClr val="1B5F8F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 Light" pitchFamily="-128" charset="0"/>
              </a:rPr>
              <a:t>EPE Release 3 LCA Review</a:t>
            </a:r>
          </a:p>
          <a:p>
            <a:pPr algn="ctr" defTabSz="342900"/>
            <a:r>
              <a:rPr lang="en-US" sz="1100" dirty="0" smtClean="0">
                <a:solidFill>
                  <a:srgbClr val="1B5F8F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 Light" pitchFamily="-128" charset="0"/>
              </a:rPr>
              <a:t>March 14, 2013</a:t>
            </a:r>
          </a:p>
        </p:txBody>
      </p:sp>
      <p:sp>
        <p:nvSpPr>
          <p:cNvPr id="1039" name="Line 2"/>
          <p:cNvSpPr>
            <a:spLocks noChangeShapeType="1"/>
          </p:cNvSpPr>
          <p:nvPr/>
        </p:nvSpPr>
        <p:spPr bwMode="auto">
          <a:xfrm rot="10800000" flipH="1" flipV="1">
            <a:off x="0" y="6248400"/>
            <a:ext cx="9144000" cy="0"/>
          </a:xfrm>
          <a:prstGeom prst="line">
            <a:avLst/>
          </a:prstGeom>
          <a:noFill/>
          <a:ln w="508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430963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C589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BDFED84-91AF-4410-9640-ADD4839B1339}" type="slidenum">
              <a:rPr lang="en-US" smtClean="0">
                <a:latin typeface="Arial" pitchFamily="34" charset="0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cs typeface="Arial"/>
            </a:endParaRPr>
          </a:p>
        </p:txBody>
      </p:sp>
      <p:pic>
        <p:nvPicPr>
          <p:cNvPr id="1041" name="Picture 17" descr="Rutger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6465888"/>
            <a:ext cx="60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38" y="6480175"/>
            <a:ext cx="728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5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C3C3C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C3C3C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C3C3C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C3C3C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microsoft.com/office/2007/relationships/hdphoto" Target="../media/hdphoto1.wdp"/><Relationship Id="rId8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gi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jp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Glider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99" y="0"/>
            <a:ext cx="91557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899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The Challenger Glider Mission:</a:t>
            </a:r>
          </a:p>
          <a:p>
            <a:pPr algn="r"/>
            <a:endParaRPr lang="en-US" sz="800" b="1" dirty="0" smtClean="0"/>
          </a:p>
          <a:p>
            <a:pPr algn="r"/>
            <a:r>
              <a:rPr lang="en-US" sz="3600" b="1" i="1" dirty="0" smtClean="0"/>
              <a:t>Teaching a Generation to Dream</a:t>
            </a:r>
            <a:endParaRPr lang="en-US" sz="3200" b="1" i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47244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Scott Glenn,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Oscar </a:t>
            </a:r>
            <a:r>
              <a:rPr lang="en-US" sz="2400" dirty="0" smtClean="0">
                <a:solidFill>
                  <a:schemeClr val="bg1"/>
                </a:solidFill>
              </a:rPr>
              <a:t>Schofield &amp;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Josh </a:t>
            </a:r>
            <a:r>
              <a:rPr lang="en-US" sz="2400" dirty="0" err="1" smtClean="0">
                <a:solidFill>
                  <a:schemeClr val="bg1"/>
                </a:solidFill>
              </a:rPr>
              <a:t>Kohut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u="sng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Rutgers University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“The Ocean is Our Classroom”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96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A Global Challenge </a:t>
            </a:r>
            <a:r>
              <a:rPr lang="en-US" sz="2800" b="1" dirty="0"/>
              <a:t>–</a:t>
            </a:r>
            <a:r>
              <a:rPr lang="en-US" sz="2800" b="1" dirty="0" smtClean="0"/>
              <a:t> The Challenger Glider Mission</a:t>
            </a:r>
          </a:p>
          <a:p>
            <a:pPr algn="ctr"/>
            <a:r>
              <a:rPr lang="en-US" sz="2400" b="1" dirty="0" smtClean="0"/>
              <a:t>December 9, 2009 </a:t>
            </a:r>
            <a:r>
              <a:rPr lang="en-US" sz="2400" b="1" dirty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Baiona</a:t>
            </a:r>
            <a:r>
              <a:rPr lang="en-US" sz="2400" b="1" dirty="0" smtClean="0"/>
              <a:t>, Spain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1" y="3129642"/>
            <a:ext cx="2222500" cy="1529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2176" y="3083060"/>
            <a:ext cx="28264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HMS Challenger Voyage</a:t>
            </a:r>
          </a:p>
          <a:p>
            <a:r>
              <a:rPr lang="en-US" dirty="0" smtClean="0"/>
              <a:t>First Scientific </a:t>
            </a:r>
          </a:p>
          <a:p>
            <a:r>
              <a:rPr lang="en-US" dirty="0" smtClean="0"/>
              <a:t>Circumnavigation</a:t>
            </a:r>
          </a:p>
          <a:p>
            <a:r>
              <a:rPr lang="en-US" dirty="0" smtClean="0"/>
              <a:t>1872-1876</a:t>
            </a:r>
          </a:p>
          <a:p>
            <a:endParaRPr lang="en-US" dirty="0" smtClean="0"/>
          </a:p>
          <a:p>
            <a:r>
              <a:rPr lang="en-US" dirty="0" smtClean="0"/>
              <a:t>128,000 km = </a:t>
            </a:r>
          </a:p>
          <a:p>
            <a:endParaRPr lang="en-US" dirty="0" smtClean="0"/>
          </a:p>
          <a:p>
            <a:r>
              <a:rPr lang="en-US" dirty="0" smtClean="0"/>
              <a:t>= 16 gliders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x</a:t>
            </a:r>
            <a:r>
              <a:rPr lang="en-US" dirty="0" smtClean="0"/>
              <a:t> 8,000 km/glider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6" y="913674"/>
            <a:ext cx="4027797" cy="2081028"/>
          </a:xfrm>
          <a:prstGeom prst="rect">
            <a:avLst/>
          </a:prstGeom>
        </p:spPr>
      </p:pic>
      <p:grpSp>
        <p:nvGrpSpPr>
          <p:cNvPr id="2" name="Group 14"/>
          <p:cNvGrpSpPr/>
          <p:nvPr/>
        </p:nvGrpSpPr>
        <p:grpSpPr>
          <a:xfrm>
            <a:off x="154214" y="840816"/>
            <a:ext cx="3746500" cy="5095774"/>
            <a:chOff x="4256314" y="896257"/>
            <a:chExt cx="3356429" cy="5095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6772" y="896257"/>
              <a:ext cx="1689407" cy="225254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56314" y="3160486"/>
              <a:ext cx="3356429" cy="283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Ralph </a:t>
              </a:r>
              <a:r>
                <a:rPr lang="en-US" b="1" dirty="0" err="1" smtClean="0"/>
                <a:t>Rayner</a:t>
              </a:r>
              <a:r>
                <a:rPr lang="en-US" b="1" dirty="0" smtClean="0"/>
                <a:t> &amp; Rick </a:t>
              </a:r>
              <a:r>
                <a:rPr lang="en-US" b="1" dirty="0" err="1" smtClean="0"/>
                <a:t>Spinrad’s</a:t>
              </a:r>
              <a:r>
                <a:rPr lang="en-US" b="1" dirty="0" smtClean="0"/>
                <a:t> Global Challenge:</a:t>
              </a:r>
            </a:p>
            <a:p>
              <a:endParaRPr lang="en-US" sz="800" b="1" dirty="0" smtClean="0"/>
            </a:p>
            <a:p>
              <a:pPr algn="ctr"/>
              <a:r>
                <a:rPr lang="en-US" i="1" dirty="0" smtClean="0"/>
                <a:t>Build a Global Glider Fleet </a:t>
              </a:r>
            </a:p>
            <a:p>
              <a:pPr algn="ctr"/>
              <a:r>
                <a:rPr lang="en-US" i="1" dirty="0" smtClean="0"/>
                <a:t>and Coordinate the First </a:t>
              </a:r>
            </a:p>
            <a:p>
              <a:pPr algn="ctr"/>
              <a:r>
                <a:rPr lang="en-US" i="1" dirty="0" smtClean="0"/>
                <a:t>Robotic Circumnavigation.</a:t>
              </a:r>
            </a:p>
            <a:p>
              <a:pPr algn="ctr"/>
              <a:endParaRPr lang="en-US" sz="800" i="1" dirty="0" smtClean="0"/>
            </a:p>
            <a:p>
              <a:pPr algn="ctr"/>
              <a:r>
                <a:rPr lang="en-US" i="1" dirty="0" smtClean="0"/>
                <a:t>Revisit the Historic Track of the </a:t>
              </a:r>
            </a:p>
            <a:p>
              <a:pPr algn="ctr"/>
              <a:r>
                <a:rPr lang="en-US" i="1" dirty="0" smtClean="0"/>
                <a:t>HMS Challenger –</a:t>
              </a:r>
            </a:p>
            <a:p>
              <a:pPr algn="ctr"/>
              <a:r>
                <a:rPr lang="en-US" b="1" i="1" dirty="0" smtClean="0"/>
                <a:t>And inspire a global network </a:t>
              </a:r>
            </a:p>
            <a:p>
              <a:pPr algn="ctr"/>
              <a:r>
                <a:rPr lang="en-US" b="1" i="1" dirty="0" smtClean="0"/>
                <a:t>of students along the way.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44" y="843643"/>
            <a:ext cx="1493762" cy="2240644"/>
          </a:xfrm>
          <a:prstGeom prst="rect">
            <a:avLst/>
          </a:prstGeom>
        </p:spPr>
      </p:pic>
      <p:pic>
        <p:nvPicPr>
          <p:cNvPr id="14" name="Picture 13" descr="CoverGliderIma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8181" y="4826000"/>
            <a:ext cx="2215819" cy="13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38600" cy="21717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38600" cy="21717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_3385_150e6f59e87c3a99d7d1b94a1fb46e7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438"/>
            <a:ext cx="4267200" cy="21290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00" y="16205200"/>
            <a:ext cx="21894800" cy="292100"/>
          </a:xfrm>
          <a:prstGeom prst="rect">
            <a:avLst/>
          </a:prstGeom>
          <a:noFill/>
          <a:ln>
            <a:noFill/>
          </a:ln>
          <a:effectLst>
            <a:outerShdw blurRad="127000" dist="63499" dir="3060009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rld-water-map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66160"/>
            <a:ext cx="3505200" cy="2103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0" y="0"/>
            <a:ext cx="913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2050 Grand Challenge for our </a:t>
            </a:r>
            <a:r>
              <a:rPr lang="en-US" sz="2800" b="1" dirty="0" smtClean="0"/>
              <a:t>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381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 This (</a:t>
            </a:r>
            <a:r>
              <a:rPr lang="en-US" i="1" dirty="0" smtClean="0"/>
              <a:t>The Earth at Night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3200400"/>
            <a:ext cx="310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Into This (</a:t>
            </a:r>
            <a:r>
              <a:rPr lang="en-US" i="1" dirty="0" smtClean="0"/>
              <a:t>Global Population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867400"/>
            <a:ext cx="429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Human Population is Growing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867400"/>
            <a:ext cx="289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Earth is Changing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10200"/>
            <a:ext cx="3177450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Projected Population Growth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700" y="621268"/>
            <a:ext cx="913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During </a:t>
            </a:r>
            <a:r>
              <a:rPr lang="en-US" dirty="0" smtClean="0"/>
              <a:t>the Professional Lifetimes of Today’s Undergraduates,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0554" y="5381625"/>
            <a:ext cx="2774846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Projected Water Scarcity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25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Trans-Atlantic Glider Challenge –</a:t>
            </a:r>
            <a:r>
              <a:rPr lang="en-US" sz="2800" b="1" dirty="0" smtClean="0"/>
              <a:t> May 24, 2006 </a:t>
            </a:r>
            <a:r>
              <a:rPr lang="en-US" sz="2800" b="1" dirty="0"/>
              <a:t>–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UNESCO E.U./U.S. Baltic Sea Conference in </a:t>
            </a:r>
            <a:r>
              <a:rPr lang="en-US" sz="2400" b="1" dirty="0" smtClean="0"/>
              <a:t>Lithuania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2" y="1905000"/>
            <a:ext cx="1645920" cy="2057400"/>
          </a:xfrm>
          <a:prstGeom prst="rect">
            <a:avLst/>
          </a:prstGeom>
        </p:spPr>
      </p:pic>
      <p:pic>
        <p:nvPicPr>
          <p:cNvPr id="10" name="Picture 9" descr="Screen shot 2011-03-25 at 5.00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2" y="990600"/>
            <a:ext cx="3810000" cy="703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39624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have something you need to do for the good of your </a:t>
            </a:r>
            <a:r>
              <a:rPr lang="en-US" i="1" dirty="0" smtClean="0"/>
              <a:t>country.”</a:t>
            </a:r>
            <a:endParaRPr lang="en-US" b="1" i="1" dirty="0" smtClean="0"/>
          </a:p>
          <a:p>
            <a:endParaRPr lang="en-US" i="1" dirty="0" smtClean="0"/>
          </a:p>
          <a:p>
            <a:r>
              <a:rPr lang="en-US" i="1" dirty="0" smtClean="0"/>
              <a:t>“Take one of your gliders, modify it, and fly it across the Atlantic, inspiring students along the </a:t>
            </a:r>
            <a:r>
              <a:rPr lang="en-US" i="1" dirty="0" smtClean="0"/>
              <a:t>way.”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2306" y="2050143"/>
            <a:ext cx="260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Dr. Rick </a:t>
            </a:r>
            <a:r>
              <a:rPr lang="en-US" sz="1600" b="1" dirty="0" err="1" smtClean="0"/>
              <a:t>Spinrad</a:t>
            </a:r>
            <a:endParaRPr lang="en-US" sz="1600" b="1" dirty="0" smtClean="0"/>
          </a:p>
          <a:p>
            <a:endParaRPr lang="en-US" sz="800" b="1" dirty="0" smtClean="0"/>
          </a:p>
          <a:p>
            <a:r>
              <a:rPr lang="en-US" sz="1600" b="1" dirty="0" smtClean="0"/>
              <a:t>Assistant  Administrator</a:t>
            </a:r>
          </a:p>
          <a:p>
            <a:endParaRPr lang="en-US" sz="800" b="1" dirty="0" smtClean="0"/>
          </a:p>
          <a:p>
            <a:r>
              <a:rPr lang="en-US" sz="1600" b="1" dirty="0" smtClean="0"/>
              <a:t>NOAA</a:t>
            </a:r>
          </a:p>
          <a:p>
            <a:r>
              <a:rPr lang="en-US" sz="1600" b="1" dirty="0" smtClean="0"/>
              <a:t>Office of Oceanic and Atmospheric Research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23555" y="2808111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514600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Screen Shot 2013-09-25 at 1.09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229" y="990600"/>
            <a:ext cx="4832704" cy="178438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25755" t="14532" r="24863" b="3348"/>
          <a:stretch>
            <a:fillRect/>
          </a:stretch>
        </p:blipFill>
        <p:spPr bwMode="auto">
          <a:xfrm>
            <a:off x="4343400" y="3200400"/>
            <a:ext cx="2286000" cy="27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4-03-09 at 3.36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64" y="3200400"/>
            <a:ext cx="2457736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599" y="5334000"/>
            <a:ext cx="245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risk-taking is required for innovation in STEM careers!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284" y="533400"/>
            <a:ext cx="47318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Margaret </a:t>
            </a:r>
            <a:r>
              <a:rPr lang="en-US" sz="2000" b="1" u="sng" dirty="0" err="1" smtClean="0"/>
              <a:t>Leinen</a:t>
            </a:r>
            <a:r>
              <a:rPr lang="en-US" sz="2000" b="1" dirty="0" smtClean="0"/>
              <a:t> </a:t>
            </a:r>
            <a:r>
              <a:rPr lang="en-US" sz="2000" b="1" dirty="0" smtClean="0"/>
              <a:t>– </a:t>
            </a:r>
            <a:r>
              <a:rPr lang="en-US" dirty="0" smtClean="0"/>
              <a:t>Director</a:t>
            </a:r>
            <a:r>
              <a:rPr lang="en-US" dirty="0" smtClean="0"/>
              <a:t>, Scripps Institute of </a:t>
            </a:r>
            <a:r>
              <a:rPr lang="en-US" dirty="0" smtClean="0"/>
              <a:t>Oceanography </a:t>
            </a:r>
            <a:endParaRPr lang="en-US" dirty="0"/>
          </a:p>
          <a:p>
            <a:r>
              <a:rPr lang="en-US" dirty="0" smtClean="0"/>
              <a:t>       </a:t>
            </a:r>
            <a:r>
              <a:rPr lang="en-US" dirty="0" smtClean="0"/>
              <a:t>Mentorship </a:t>
            </a:r>
            <a:r>
              <a:rPr lang="en-US" dirty="0" smtClean="0"/>
              <a:t>– </a:t>
            </a:r>
            <a:r>
              <a:rPr lang="en-US" dirty="0" smtClean="0"/>
              <a:t>Mind the gender gap</a:t>
            </a:r>
            <a:endParaRPr lang="en-US" dirty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b="1" u="sng" dirty="0" smtClean="0"/>
              <a:t>Shirley </a:t>
            </a:r>
            <a:r>
              <a:rPr lang="en-US" sz="2000" b="1" u="sng" dirty="0" err="1" smtClean="0"/>
              <a:t>Tilghman</a:t>
            </a:r>
            <a:r>
              <a:rPr lang="en-US" sz="2000" b="1" dirty="0" smtClean="0"/>
              <a:t> </a:t>
            </a:r>
            <a:r>
              <a:rPr lang="en-US" sz="2000" b="1" dirty="0" smtClean="0"/>
              <a:t>–</a:t>
            </a:r>
            <a:r>
              <a:rPr lang="en-US" dirty="0" smtClean="0"/>
              <a:t> Former President</a:t>
            </a:r>
            <a:r>
              <a:rPr lang="en-US" dirty="0" smtClean="0"/>
              <a:t>, Princeton </a:t>
            </a:r>
            <a:r>
              <a:rPr lang="en-US" dirty="0" smtClean="0"/>
              <a:t>U</a:t>
            </a:r>
            <a:r>
              <a:rPr lang="en-US" dirty="0" smtClean="0"/>
              <a:t>niversity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smtClean="0"/>
              <a:t>Turn </a:t>
            </a:r>
            <a:r>
              <a:rPr lang="en-US" dirty="0" smtClean="0"/>
              <a:t>the pyramid upside </a:t>
            </a:r>
            <a:r>
              <a:rPr lang="en-US" dirty="0" smtClean="0"/>
              <a:t>down -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Start </a:t>
            </a:r>
            <a:r>
              <a:rPr lang="en-US" dirty="0" smtClean="0"/>
              <a:t>living the life of a scientist </a:t>
            </a:r>
            <a:r>
              <a:rPr lang="en-US" dirty="0" smtClean="0"/>
              <a:t>early</a:t>
            </a:r>
            <a:endParaRPr lang="en-US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b="1" u="sng" dirty="0" smtClean="0"/>
              <a:t>Susan Avery</a:t>
            </a:r>
            <a:r>
              <a:rPr lang="en-US" sz="2000" b="1" dirty="0" smtClean="0"/>
              <a:t> – 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irector, Woods Hole Oceanographic Institution                    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P</a:t>
            </a:r>
            <a:r>
              <a:rPr lang="en-US" dirty="0" smtClean="0"/>
              <a:t>resent and publish scientific results</a:t>
            </a:r>
            <a:endParaRPr lang="en-US" dirty="0"/>
          </a:p>
        </p:txBody>
      </p:sp>
      <p:pic>
        <p:nvPicPr>
          <p:cNvPr id="12" name="Picture 11" descr="MargaretLein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2" y="457199"/>
            <a:ext cx="1443996" cy="1783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7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Advice from </a:t>
            </a:r>
            <a:r>
              <a:rPr lang="en-US" sz="2800" b="1" dirty="0" smtClean="0"/>
              <a:t>Some </a:t>
            </a:r>
            <a:r>
              <a:rPr lang="en-US" sz="2800" b="1" dirty="0" smtClean="0"/>
              <a:t>Friends</a:t>
            </a:r>
            <a:endParaRPr lang="en-US" sz="2800" b="1" dirty="0"/>
          </a:p>
        </p:txBody>
      </p:sp>
      <p:pic>
        <p:nvPicPr>
          <p:cNvPr id="11" name="Picture 10" descr="portrait_photo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8" y="2171923"/>
            <a:ext cx="1447652" cy="2171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7284" y="4003119"/>
            <a:ext cx="44349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Kathy Sullivan</a:t>
            </a:r>
            <a:r>
              <a:rPr lang="en-US" sz="2000" b="1" dirty="0" smtClean="0"/>
              <a:t> </a:t>
            </a:r>
            <a:r>
              <a:rPr lang="en-US" sz="2000" b="1" dirty="0"/>
              <a:t>–</a:t>
            </a:r>
            <a:r>
              <a:rPr lang="en-US" dirty="0"/>
              <a:t> </a:t>
            </a:r>
            <a:r>
              <a:rPr lang="en-US" dirty="0" smtClean="0"/>
              <a:t>NOAA Administrator</a:t>
            </a:r>
          </a:p>
          <a:p>
            <a:r>
              <a:rPr lang="en-US" dirty="0"/>
              <a:t>	</a:t>
            </a:r>
            <a:r>
              <a:rPr lang="en-US" dirty="0" smtClean="0"/>
              <a:t>Be explorers</a:t>
            </a:r>
          </a:p>
          <a:p>
            <a:endParaRPr lang="en-US" sz="800" dirty="0"/>
          </a:p>
          <a:p>
            <a:r>
              <a:rPr lang="en-US" sz="2000" b="1" u="sng" dirty="0" smtClean="0"/>
              <a:t>Louis </a:t>
            </a:r>
            <a:r>
              <a:rPr lang="en-US" sz="2000" b="1" u="sng" dirty="0" err="1" smtClean="0"/>
              <a:t>Uccellini</a:t>
            </a:r>
            <a:r>
              <a:rPr lang="en-US" sz="2000" b="1" dirty="0" smtClean="0"/>
              <a:t> </a:t>
            </a:r>
            <a:r>
              <a:rPr lang="en-US" sz="2000" b="1" dirty="0"/>
              <a:t>–</a:t>
            </a:r>
            <a:r>
              <a:rPr lang="en-US" dirty="0"/>
              <a:t> </a:t>
            </a:r>
            <a:r>
              <a:rPr lang="en-US" dirty="0" smtClean="0"/>
              <a:t>Director, NWS</a:t>
            </a:r>
          </a:p>
          <a:p>
            <a:r>
              <a:rPr lang="en-US" dirty="0"/>
              <a:t> </a:t>
            </a:r>
            <a:r>
              <a:rPr lang="en-US" dirty="0" smtClean="0"/>
              <a:t>             Explore our global models</a:t>
            </a:r>
          </a:p>
          <a:p>
            <a:endParaRPr lang="en-US" sz="800" dirty="0"/>
          </a:p>
          <a:p>
            <a:r>
              <a:rPr lang="en-US" sz="2000" b="1" u="sng" dirty="0" smtClean="0"/>
              <a:t>Fabien Cousteau</a:t>
            </a:r>
            <a:r>
              <a:rPr lang="en-US" sz="2000" b="1" dirty="0" smtClean="0"/>
              <a:t> </a:t>
            </a:r>
            <a:r>
              <a:rPr lang="en-US" sz="2000" b="1" dirty="0"/>
              <a:t>–</a:t>
            </a:r>
            <a:r>
              <a:rPr lang="en-US" dirty="0"/>
              <a:t> </a:t>
            </a:r>
            <a:r>
              <a:rPr lang="en-US" dirty="0" smtClean="0"/>
              <a:t>Plant-a-fish</a:t>
            </a:r>
          </a:p>
          <a:p>
            <a:r>
              <a:rPr lang="en-US" dirty="0"/>
              <a:t>	</a:t>
            </a:r>
            <a:r>
              <a:rPr lang="en-US" dirty="0" smtClean="0"/>
              <a:t>Communicate what you learn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 descr="coolro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9" y="562048"/>
            <a:ext cx="2590800" cy="1723952"/>
          </a:xfrm>
          <a:prstGeom prst="rect">
            <a:avLst/>
          </a:prstGeom>
        </p:spPr>
      </p:pic>
      <p:pic>
        <p:nvPicPr>
          <p:cNvPr id="17" name="Picture 16" descr="lou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2514599"/>
            <a:ext cx="2565398" cy="1777777"/>
          </a:xfrm>
          <a:prstGeom prst="rect">
            <a:avLst/>
          </a:prstGeom>
        </p:spPr>
      </p:pic>
      <p:pic>
        <p:nvPicPr>
          <p:cNvPr id="18" name="Picture 17" descr="fabien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467545"/>
            <a:ext cx="2590800" cy="1727200"/>
          </a:xfrm>
          <a:prstGeom prst="rect">
            <a:avLst/>
          </a:prstGeom>
        </p:spPr>
      </p:pic>
      <p:pic>
        <p:nvPicPr>
          <p:cNvPr id="3" name="Picture 2" descr="avery_bio_n1_2022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8767"/>
            <a:ext cx="1449065" cy="18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U27_rout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76300"/>
            <a:ext cx="4815891" cy="23490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838200"/>
            <a:ext cx="3200401" cy="2400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3-09-25 at 12.25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67100"/>
            <a:ext cx="4250267" cy="2761594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6414991"/>
              </p:ext>
            </p:extLst>
          </p:nvPr>
        </p:nvGraphicFramePr>
        <p:xfrm>
          <a:off x="4419600" y="3192691"/>
          <a:ext cx="4776348" cy="27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5055" y="3946474"/>
            <a:ext cx="152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Trans-Atlantic Glider Challenge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781300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The Trans-</a:t>
            </a:r>
            <a:r>
              <a:rPr lang="en-US" sz="2800" b="1" dirty="0"/>
              <a:t>A</a:t>
            </a:r>
            <a:r>
              <a:rPr lang="en-US" sz="2800" b="1" dirty="0" smtClean="0"/>
              <a:t>tlantic Glider Challenge</a:t>
            </a:r>
            <a:endParaRPr lang="en-US" sz="2800" b="1" dirty="0" smtClean="0"/>
          </a:p>
          <a:p>
            <a:pPr algn="ctr"/>
            <a:r>
              <a:rPr lang="en-US" sz="2400" b="1" dirty="0" smtClean="0"/>
              <a:t>December 9, 2009 </a:t>
            </a:r>
            <a:r>
              <a:rPr lang="en-US" sz="2400" b="1" dirty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Baiona</a:t>
            </a:r>
            <a:r>
              <a:rPr lang="en-US" sz="2400" b="1" dirty="0" smtClean="0"/>
              <a:t>, Spain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525" y="457200"/>
            <a:ext cx="9147901" cy="5024968"/>
            <a:chOff x="758099" y="2074333"/>
            <a:chExt cx="7818752" cy="4093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099" y="2142067"/>
              <a:ext cx="3924183" cy="39962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5132" y="2074333"/>
              <a:ext cx="3911719" cy="409363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0" y="0"/>
            <a:ext cx="7772400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Challenger </a:t>
            </a:r>
            <a:r>
              <a:rPr lang="en-US" sz="3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Glider Mission</a:t>
            </a:r>
            <a:endParaRPr lang="en-US" sz="3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1" y="-28576"/>
            <a:ext cx="2273299" cy="1704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6600" y="0"/>
            <a:ext cx="1778000" cy="618918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6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Global-Class Gliders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Challenger Society</a:t>
            </a:r>
          </a:p>
          <a:p>
            <a:r>
              <a:rPr lang="en-US" dirty="0" smtClean="0"/>
              <a:t>POGO</a:t>
            </a:r>
          </a:p>
          <a:p>
            <a:r>
              <a:rPr lang="en-US" dirty="0" smtClean="0"/>
              <a:t>U.S. IOOS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401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Teledyne</a:t>
            </a:r>
          </a:p>
          <a:p>
            <a:r>
              <a:rPr lang="en-US" dirty="0" smtClean="0"/>
              <a:t>Rutgers</a:t>
            </a:r>
          </a:p>
          <a:p>
            <a:r>
              <a:rPr lang="en-US" dirty="0" err="1" smtClean="0"/>
              <a:t>Vetlesen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784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PLOCAN</a:t>
            </a:r>
          </a:p>
          <a:p>
            <a:r>
              <a:rPr lang="en-US" dirty="0" smtClean="0"/>
              <a:t>ANFOG</a:t>
            </a:r>
          </a:p>
          <a:p>
            <a:r>
              <a:rPr lang="en-US" dirty="0" smtClean="0"/>
              <a:t>KIOST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5378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 Las Palmas</a:t>
            </a:r>
          </a:p>
          <a:p>
            <a:r>
              <a:rPr lang="en-US" dirty="0" smtClean="0"/>
              <a:t>U. Cape Town</a:t>
            </a:r>
          </a:p>
          <a:p>
            <a:r>
              <a:rPr lang="en-US" dirty="0" smtClean="0"/>
              <a:t>U. Sao Paulo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5275" y="5385395"/>
            <a:ext cx="107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USNA</a:t>
            </a:r>
          </a:p>
          <a:p>
            <a:r>
              <a:rPr lang="en-US" dirty="0" smtClean="0"/>
              <a:t>CLS</a:t>
            </a:r>
            <a:endParaRPr lang="en-US" dirty="0"/>
          </a:p>
          <a:p>
            <a:r>
              <a:rPr lang="en-US" dirty="0" smtClean="0"/>
              <a:t>Iridium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4012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</a:t>
            </a:r>
          </a:p>
          <a:p>
            <a:r>
              <a:rPr lang="en-US" dirty="0" smtClean="0"/>
              <a:t>ONR</a:t>
            </a:r>
          </a:p>
          <a:p>
            <a:r>
              <a:rPr lang="en-US" dirty="0" smtClean="0"/>
              <a:t>NSF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402721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Active Participants Today: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06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20 at 11.20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1" y="478077"/>
            <a:ext cx="4583960" cy="893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02365"/>
            <a:ext cx="495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Companion Course at </a:t>
            </a:r>
          </a:p>
          <a:p>
            <a:r>
              <a:rPr lang="en-US" b="1" dirty="0" err="1" smtClean="0"/>
              <a:t>Plataforma</a:t>
            </a:r>
            <a:r>
              <a:rPr lang="en-US" b="1" dirty="0" smtClean="0"/>
              <a:t> </a:t>
            </a:r>
            <a:r>
              <a:rPr lang="en-US" b="1" dirty="0" err="1" smtClean="0"/>
              <a:t>Oceanica</a:t>
            </a:r>
            <a:r>
              <a:rPr lang="en-US" b="1" dirty="0" smtClean="0"/>
              <a:t> de Canarias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Shared Glider Missions – Iceland to Azores; Azores to Canaries; Canaries to Caribbean</a:t>
            </a:r>
          </a:p>
          <a:p>
            <a:pPr>
              <a:buFont typeface="Arial"/>
              <a:buChar char="•"/>
            </a:pPr>
            <a:r>
              <a:rPr lang="en-US" dirty="0" smtClean="0"/>
              <a:t> Skype Sessions between classes</a:t>
            </a:r>
          </a:p>
          <a:p>
            <a:pPr>
              <a:buFont typeface="Arial"/>
              <a:buChar char="•"/>
            </a:pPr>
            <a:r>
              <a:rPr lang="en-US" dirty="0" smtClean="0"/>
              <a:t> Two-way International Exchange programs</a:t>
            </a:r>
          </a:p>
          <a:p>
            <a:pPr>
              <a:buFont typeface="Arial"/>
              <a:buChar char="•"/>
            </a:pPr>
            <a:r>
              <a:rPr lang="en-US" dirty="0" smtClean="0"/>
              <a:t> Students Learn Science from their teachers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 Students Learn Culture from their </a:t>
            </a:r>
            <a:r>
              <a:rPr lang="en-US" dirty="0" smtClean="0"/>
              <a:t>peers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2142" y="261257"/>
            <a:ext cx="1181100" cy="2921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ngDurationFlig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334" y="556957"/>
            <a:ext cx="4067162" cy="2868817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98" y="3674529"/>
            <a:ext cx="4578994" cy="263526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1" y="3715052"/>
            <a:ext cx="3914322" cy="260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Glider </a:t>
            </a:r>
            <a:r>
              <a:rPr lang="en-US" sz="2400" b="1" dirty="0" err="1"/>
              <a:t>Silbo</a:t>
            </a:r>
            <a:r>
              <a:rPr lang="en-US" sz="2400" b="1" dirty="0"/>
              <a:t> (yellow</a:t>
            </a:r>
            <a:r>
              <a:rPr lang="en-US" sz="2400" b="1" dirty="0" smtClean="0"/>
              <a:t>): Flown &gt;</a:t>
            </a:r>
            <a:r>
              <a:rPr lang="en-US" sz="2400" b="1" dirty="0"/>
              <a:t>10,500 </a:t>
            </a:r>
            <a:r>
              <a:rPr lang="en-US" sz="2400" b="1" dirty="0" smtClean="0"/>
              <a:t>km in 540 </a:t>
            </a:r>
            <a:r>
              <a:rPr lang="en-US" sz="2400" b="1" dirty="0"/>
              <a:t>days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828800" cy="4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577850"/>
            <a:ext cx="914400" cy="68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80375" y="485775"/>
            <a:ext cx="69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Silb</a:t>
            </a:r>
            <a:r>
              <a:rPr lang="en-US" dirty="0" err="1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0934" y="21844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South African Coast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2400 km</a:t>
            </a:r>
          </a:p>
        </p:txBody>
      </p:sp>
      <p:pic>
        <p:nvPicPr>
          <p:cNvPr id="2" name="Picture 1" descr="RU29-2014-0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7" y="515815"/>
            <a:ext cx="9144000" cy="5732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Glider RU29: Launched from Cape Town 11 Jan 2013, flown &gt;</a:t>
            </a:r>
            <a:r>
              <a:rPr lang="en-US" sz="2400" b="1" dirty="0" smtClean="0">
                <a:latin typeface="Calibri"/>
                <a:cs typeface="Calibri"/>
              </a:rPr>
              <a:t>8,700 </a:t>
            </a:r>
            <a:r>
              <a:rPr lang="en-US" sz="2400" b="1" dirty="0" smtClean="0">
                <a:latin typeface="Calibri"/>
                <a:cs typeface="Calibri"/>
              </a:rPr>
              <a:t>km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 descr="banner-home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914400" y="3124200"/>
            <a:ext cx="914400" cy="1100794"/>
          </a:xfrm>
          <a:prstGeom prst="rect">
            <a:avLst/>
          </a:prstGeom>
        </p:spPr>
      </p:pic>
      <p:pic>
        <p:nvPicPr>
          <p:cNvPr id="15" name="Picture 14" descr="ONR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343400"/>
            <a:ext cx="1234403" cy="554537"/>
          </a:xfrm>
          <a:prstGeom prst="rect">
            <a:avLst/>
          </a:prstGeom>
        </p:spPr>
      </p:pic>
      <p:pic>
        <p:nvPicPr>
          <p:cNvPr id="17" name="Picture 4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43400"/>
            <a:ext cx="1117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" name="Picture 31" descr="IOOS_logo_whit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012825" cy="409575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18" descr="Screen shot 2012-02-19 at 1.33.1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371600"/>
            <a:ext cx="1448641" cy="448234"/>
          </a:xfrm>
          <a:prstGeom prst="rect">
            <a:avLst/>
          </a:prstGeom>
        </p:spPr>
      </p:pic>
      <p:pic>
        <p:nvPicPr>
          <p:cNvPr id="7" name="Picture 6" descr="uctlogo_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67200"/>
            <a:ext cx="609600" cy="621711"/>
          </a:xfrm>
          <a:prstGeom prst="rect">
            <a:avLst/>
          </a:prstGeom>
          <a:solidFill>
            <a:srgbClr val="3366FF"/>
          </a:solidFill>
          <a:ln>
            <a:noFill/>
          </a:ln>
        </p:spPr>
      </p:pic>
      <p:pic>
        <p:nvPicPr>
          <p:cNvPr id="21" name="Picture 20" descr="Unknow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816" y="1600200"/>
            <a:ext cx="733206" cy="685800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828800" cy="1371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48600" y="533400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3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12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1103605" cy="624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31750"/>
            <a:ext cx="7202904" cy="1569660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Visit us at Oceanology International…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Challenger Society, Booth A-125.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CLS Group, Booth H-301, Tuesday, 5-7 pm.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Teledyne, Booth </a:t>
            </a:r>
            <a:r>
              <a:rPr lang="en-US" sz="2400" b="1" i="1" dirty="0">
                <a:solidFill>
                  <a:srgbClr val="FFFF00"/>
                </a:solidFill>
              </a:rPr>
              <a:t>D-</a:t>
            </a:r>
            <a:r>
              <a:rPr lang="en-US" sz="2400" b="1" i="1" dirty="0" smtClean="0">
                <a:solidFill>
                  <a:srgbClr val="FFFF00"/>
                </a:solidFill>
              </a:rPr>
              <a:t>100, Wednesday, 3:30 pm.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CA Architecture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12118</TotalTime>
  <Words>519</Words>
  <Application>Microsoft Macintosh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LCA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Scott Glenn</cp:lastModifiedBy>
  <cp:revision>357</cp:revision>
  <dcterms:created xsi:type="dcterms:W3CDTF">2011-04-12T01:07:00Z</dcterms:created>
  <dcterms:modified xsi:type="dcterms:W3CDTF">2014-03-10T01:41:40Z</dcterms:modified>
</cp:coreProperties>
</file>