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3" r:id="rId3"/>
    <p:sldId id="264" r:id="rId4"/>
    <p:sldId id="327" r:id="rId5"/>
    <p:sldId id="273" r:id="rId6"/>
    <p:sldId id="277" r:id="rId7"/>
    <p:sldId id="326" r:id="rId8"/>
    <p:sldId id="293" r:id="rId9"/>
    <p:sldId id="298" r:id="rId10"/>
    <p:sldId id="311" r:id="rId11"/>
    <p:sldId id="307" r:id="rId12"/>
    <p:sldId id="325" r:id="rId13"/>
    <p:sldId id="317" r:id="rId14"/>
    <p:sldId id="319" r:id="rId15"/>
    <p:sldId id="320" r:id="rId16"/>
    <p:sldId id="321" r:id="rId17"/>
    <p:sldId id="323" r:id="rId18"/>
    <p:sldId id="328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e         Wilk" initials="LW" lastIdx="17" clrIdx="0"/>
  <p:cmAuthor id="1" name="pbaummer" initials="pb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AF00"/>
    <a:srgbClr val="F72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853" autoAdjust="0"/>
    <p:restoredTop sz="90909" autoAdjust="0"/>
  </p:normalViewPr>
  <p:slideViewPr>
    <p:cSldViewPr snapToGrid="0" snapToObjects="1">
      <p:cViewPr>
        <p:scale>
          <a:sx n="100" d="100"/>
          <a:sy n="100" d="100"/>
        </p:scale>
        <p:origin x="-80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079" tIns="46540" rIns="93079" bIns="46540" rtlCol="0"/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079" tIns="46540" rIns="93079" bIns="46540" rtlCol="0"/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ACE5A998-B159-4980-8C26-6AC2391D906E}" type="datetimeFigureOut">
              <a:rPr lang="en-US"/>
              <a:pPr>
                <a:defRPr/>
              </a:pPr>
              <a:t>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079" tIns="46540" rIns="93079" bIns="46540" rtlCol="0" anchor="b"/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079" tIns="46540" rIns="93079" bIns="46540" rtlCol="0" anchor="b"/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9378D115-8DC3-440A-A914-F959E8CCA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9" tIns="46540" rIns="93079" bIns="4654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9" tIns="46540" rIns="93079" bIns="4654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9" tIns="46540" rIns="93079" bIns="46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9" tIns="46540" rIns="93079" bIns="4654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9" tIns="46540" rIns="93079" bIns="4654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B9B89C9E-70A6-4F13-8334-A20E6F19A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3AE9B-BA50-47DB-AB50-EB5EC01F0A44}" type="slidenum">
              <a:rPr lang="en-US" smtClean="0">
                <a:latin typeface="Times" pitchFamily="18" charset="0"/>
              </a:rPr>
              <a:pPr/>
              <a:t>7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%09title.jpg%20%20%20%20%20%20%20%20%20%20%20%20%20%20%20%20%20%20%20%20%20%20%20%20%20%20%20%20%20%20%20%20%20%20%20%20%20%20%20%20%20%20%20%20%20%20%20%20%20%20%20%20%20%200003F5FC%06TiBook%20%20%20%20%20%20%20%20%20%20%20%20%20%20%20%20%20%20%20%20%20%20%20%20%20B7C7AF91:" TargetMode="External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%0bheader2.jpg%20%20%20%20%20%20%20%20%20%20%20%20%20%20%20%20%20%20%20%20%20%20%20%20%20%20%20%20%20%20%20%20%20%20%20%20%20%20%20%20%20%20%20%20%20%20%20%20%20%20%20%200003F5FC%06TiBook%20%20%20%20%20%20%20%20%20%20%20%20%20%20%20%20%20%20%20%20%20%20%20%20%20B7C7AF91: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 title.jpg                                                      0003F5FCTiBook                         B7C7AF91:"/>
          <p:cNvPicPr>
            <a:picLocks noChangeAspect="1" noChangeArrowheads="1"/>
          </p:cNvPicPr>
          <p:nvPr/>
        </p:nvPicPr>
        <p:blipFill>
          <a:blip r:embed="rId2" r:link="rId3"/>
          <a:srcRect l="172" r="172"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Alion_CM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26125"/>
            <a:ext cx="14906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8600" y="1219200"/>
            <a:ext cx="8686800" cy="12954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667000"/>
            <a:ext cx="8686800" cy="2514600"/>
          </a:xfrm>
        </p:spPr>
        <p:txBody>
          <a:bodyPr/>
          <a:lstStyle>
            <a:lvl1pPr marL="0" indent="0" algn="ctr">
              <a:buFont typeface="Times" charset="0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76200"/>
            <a:ext cx="20574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28650"/>
            <a:chOff x="0" y="0"/>
            <a:chExt cx="5760" cy="396"/>
          </a:xfrm>
        </p:grpSpPr>
        <p:pic>
          <p:nvPicPr>
            <p:cNvPr id="5" name="Picture 16" descr="header2.jpg                                                    0003F5FCTiBook                         B7C7AF91:"/>
            <p:cNvPicPr>
              <a:picLocks noChangeAspect="1" noChangeArrowheads="1"/>
            </p:cNvPicPr>
            <p:nvPr userDrawn="1"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0" y="0"/>
              <a:ext cx="2024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7"/>
            <p:cNvSpPr>
              <a:spLocks noChangeArrowheads="1"/>
            </p:cNvSpPr>
            <p:nvPr userDrawn="1"/>
          </p:nvSpPr>
          <p:spPr bwMode="auto">
            <a:xfrm>
              <a:off x="1968" y="0"/>
              <a:ext cx="3792" cy="35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7" name="Rectangle 18"/>
            <p:cNvSpPr>
              <a:spLocks noChangeArrowheads="1"/>
            </p:cNvSpPr>
            <p:nvPr userDrawn="1"/>
          </p:nvSpPr>
          <p:spPr bwMode="auto">
            <a:xfrm>
              <a:off x="0" y="336"/>
              <a:ext cx="5760" cy="6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</p:grpSp>
      <p:pic>
        <p:nvPicPr>
          <p:cNvPr id="8" name="Picture 182" descr="NOAA logo two 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6100" y="-15875"/>
            <a:ext cx="5476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My Documents\My Pictures\GOES-R_Color_hres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85050" y="-15875"/>
            <a:ext cx="822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D:\My Documents\My Pictures\NASALOGOWebStampOnWhite55Pix.gif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169025" y="-15875"/>
            <a:ext cx="673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:\My Documents\My Pictures\DeptOfCommerceLogoWebStampRezOnWhite55Pix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838950" y="-14288"/>
            <a:ext cx="547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 typeface="Arial" pitchFamily="34" charset="0"/>
              <a:buChar char="•"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7303883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76200"/>
            <a:ext cx="20574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Slide</a:t>
            </a:r>
            <a:r>
              <a:rPr lang="en-US" sz="1400"/>
              <a:t> </a:t>
            </a:r>
            <a:fld id="{279D05DD-DA6A-4DE3-9B0C-43D28A94A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%0bheader2.jpg%20%20%20%20%20%20%20%20%20%20%20%20%20%20%20%20%20%20%20%20%20%20%20%20%20%20%20%20%20%20%20%20%20%20%20%20%20%20%20%20%20%20%20%20%20%20%20%20%20%20%20%200003F5FC%06TiBook%20%20%20%20%20%20%20%20%20%20%20%20%20%20%20%20%20%20%20%20%20%20%20%20%20B7C7AF91: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28650"/>
            <a:chOff x="0" y="0"/>
            <a:chExt cx="5760" cy="396"/>
          </a:xfrm>
        </p:grpSpPr>
        <p:pic>
          <p:nvPicPr>
            <p:cNvPr id="1031" name="Picture 16" descr="header2.jpg                                                    0003F5FCTiBook                         B7C7AF91:"/>
            <p:cNvPicPr>
              <a:picLocks noChangeAspect="1" noChangeArrowheads="1"/>
            </p:cNvPicPr>
            <p:nvPr userDrawn="1"/>
          </p:nvPicPr>
          <p:blipFill>
            <a:blip r:embed="rId4" r:link="rId5"/>
            <a:srcRect/>
            <a:stretch>
              <a:fillRect/>
            </a:stretch>
          </p:blipFill>
          <p:spPr bwMode="auto">
            <a:xfrm>
              <a:off x="0" y="0"/>
              <a:ext cx="2024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1968" y="0"/>
              <a:ext cx="3792" cy="35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0" y="336"/>
              <a:ext cx="5760" cy="6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858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133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 sz="1200"/>
              <a:t>Slide</a:t>
            </a:r>
            <a:r>
              <a:rPr lang="en-US" sz="1400"/>
              <a:t> </a:t>
            </a:r>
            <a:fld id="{2BEC58E0-9D5B-4F93-861B-E1EDE4ECA20A}" type="slidenum">
              <a:rPr lang="en-US" sz="1400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12" name="Slide Number Placeholder 5"/>
          <p:cNvSpPr>
            <a:spLocks/>
          </p:cNvSpPr>
          <p:nvPr/>
        </p:nvSpPr>
        <p:spPr bwMode="auto">
          <a:xfrm>
            <a:off x="6858000" y="76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algn="r" eaLnBrk="0" hangingPunct="0">
              <a:defRPr/>
            </a:pPr>
            <a:r>
              <a:rPr lang="en-US">
                <a:latin typeface="+mn-lt"/>
              </a:rPr>
              <a:t>Slide</a:t>
            </a:r>
            <a:r>
              <a:rPr lang="en-US" sz="1400">
                <a:latin typeface="+mn-lt"/>
              </a:rPr>
              <a:t> </a:t>
            </a:r>
            <a:fld id="{33032548-FC8A-4D83-AE53-6EDA54D7FA3D}" type="slidenum">
              <a:rPr lang="en-US">
                <a:latin typeface="+mn-lt"/>
              </a:rPr>
              <a:pPr algn="r" eaLnBrk="0" hangingPunct="0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</p:sldLayoutIdLst>
  <p:hf hdr="0" ft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ill Sans MT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ill Sans MT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ill Sans MT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ill Sans MT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ill Sans MT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ill Sans MT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ill Sans MT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hall@alionscience.com" TargetMode="External"/><Relationship Id="rId3" Type="http://schemas.openxmlformats.org/officeDocument/2006/relationships/hyperlink" Target="mailto:lcrippen@alionscience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700" y="1298575"/>
            <a:ext cx="8299450" cy="20256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Anomalous Propagation Experiment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Briefing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1838" y="6078538"/>
            <a:ext cx="25463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 smtClean="0">
                <a:latin typeface="+mn-lt"/>
              </a:rPr>
              <a:t>January 24, 2014</a:t>
            </a:r>
            <a:endParaRPr lang="en-US" sz="1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9821" y="4029075"/>
            <a:ext cx="5575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latin typeface="+mn-lt"/>
              </a:rPr>
              <a:t>Alion</a:t>
            </a:r>
            <a:r>
              <a:rPr lang="en-US" sz="1800" dirty="0" smtClean="0">
                <a:latin typeface="+mn-lt"/>
              </a:rPr>
              <a:t> Science and Technology</a:t>
            </a:r>
          </a:p>
          <a:p>
            <a:pPr algn="ctr"/>
            <a:r>
              <a:rPr lang="en-US" sz="1800" dirty="0" smtClean="0">
                <a:latin typeface="+mn-lt"/>
              </a:rPr>
              <a:t>Nathan Hall</a:t>
            </a:r>
          </a:p>
          <a:p>
            <a:pPr algn="ctr"/>
            <a:r>
              <a:rPr lang="en-US" sz="1800" dirty="0" smtClean="0">
                <a:latin typeface="+mn-lt"/>
              </a:rPr>
              <a:t>240-646-3571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</a:t>
            </a:r>
            <a:r>
              <a:rPr lang="en-US" sz="1400" smtClean="0"/>
              <a:t> </a:t>
            </a:r>
            <a:fld id="{815F2F05-87D4-4C3F-99C3-00070545CA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66825"/>
            <a:ext cx="8686800" cy="4885258"/>
          </a:xfrm>
        </p:spPr>
        <p:txBody>
          <a:bodyPr/>
          <a:lstStyle/>
          <a:p>
            <a:r>
              <a:rPr lang="en-US" dirty="0" smtClean="0"/>
              <a:t>Steel Tower </a:t>
            </a:r>
            <a:r>
              <a:rPr lang="en-US" dirty="0"/>
              <a:t>- 10 to 15 </a:t>
            </a:r>
            <a:r>
              <a:rPr lang="en-US" dirty="0" smtClean="0"/>
              <a:t>ft high</a:t>
            </a:r>
          </a:p>
          <a:p>
            <a:pPr lvl="1"/>
            <a:r>
              <a:rPr lang="en-US" dirty="0" smtClean="0"/>
              <a:t>Solar panel</a:t>
            </a:r>
          </a:p>
          <a:p>
            <a:pPr lvl="1"/>
            <a:r>
              <a:rPr lang="en-US" dirty="0" smtClean="0"/>
              <a:t>Log</a:t>
            </a:r>
            <a:r>
              <a:rPr lang="en-US" dirty="0"/>
              <a:t>-</a:t>
            </a:r>
            <a:r>
              <a:rPr lang="en-US" dirty="0" smtClean="0"/>
              <a:t>periodic array antenna</a:t>
            </a:r>
            <a:endParaRPr lang="en-US" i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12 VDC battery</a:t>
            </a:r>
          </a:p>
          <a:p>
            <a:pPr lvl="1"/>
            <a:r>
              <a:rPr lang="en-US" dirty="0" smtClean="0"/>
              <a:t>NEMA box that houses radiosonde transmitter, solar panel,  controller, 3 – 5 W power amplifier</a:t>
            </a:r>
          </a:p>
          <a:p>
            <a:r>
              <a:rPr lang="en-US" dirty="0" smtClean="0"/>
              <a:t>Transmit cycles 2 </a:t>
            </a:r>
            <a:r>
              <a:rPr lang="en-US" dirty="0" err="1" smtClean="0"/>
              <a:t>mins</a:t>
            </a:r>
            <a:r>
              <a:rPr lang="en-US" dirty="0" smtClean="0"/>
              <a:t>; 3 – 4 times an hour, 24 hrs/day</a:t>
            </a:r>
          </a:p>
          <a:p>
            <a:pPr lvl="1"/>
            <a:r>
              <a:rPr lang="en-US" dirty="0" smtClean="0"/>
              <a:t>Frequencies (Phase A): 1688.1, 1688.5, 1689, 1689.5, 1689.9 MHz</a:t>
            </a:r>
          </a:p>
          <a:p>
            <a:pPr lvl="1"/>
            <a:r>
              <a:rPr lang="en-US" dirty="0" smtClean="0"/>
              <a:t>Longer term frequencies (Phase B): Every 100 kHz, (e.g. 1688.2, 1688.3, 1688.4, etc. up to 1689.9 MHz)</a:t>
            </a:r>
          </a:p>
          <a:p>
            <a:pPr lvl="1"/>
            <a:endParaRPr lang="en-US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720725"/>
            <a:ext cx="7304088" cy="546100"/>
          </a:xfrm>
        </p:spPr>
        <p:txBody>
          <a:bodyPr/>
          <a:lstStyle/>
          <a:p>
            <a:r>
              <a:rPr lang="en-US" dirty="0" smtClean="0"/>
              <a:t>Transmit Site Equipment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228600" y="695325"/>
            <a:ext cx="7304088" cy="398463"/>
          </a:xfrm>
        </p:spPr>
        <p:txBody>
          <a:bodyPr/>
          <a:lstStyle/>
          <a:p>
            <a:r>
              <a:rPr lang="en-US" dirty="0" smtClean="0"/>
              <a:t>Transmit Site Equipment (cont’d)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</a:t>
            </a:r>
            <a:r>
              <a:rPr lang="en-US" sz="1400" smtClean="0"/>
              <a:t> </a:t>
            </a:r>
            <a:fld id="{7FF2BD5E-4AB1-4825-9568-A27DACD54D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" name="Content Placeholder 8" descr="100-01_Rev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249" y="1228725"/>
            <a:ext cx="8134830" cy="530352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ransmitter_tow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9871" y="1181100"/>
            <a:ext cx="1526459" cy="5486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 Site Equipment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</a:t>
            </a:r>
            <a:r>
              <a:rPr lang="en-US" sz="1400" smtClean="0"/>
              <a:t> </a:t>
            </a:r>
            <a:fld id="{279D05DD-DA6A-4DE3-9B0C-43D28A94ACE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8383" y="2113061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Solar panel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871" y="1522511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Antenna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2681" y="3683198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Battery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9246" y="3837086"/>
            <a:ext cx="1053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NEMA Box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558746" y="2276475"/>
            <a:ext cx="1451279" cy="2857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934810" y="3837086"/>
            <a:ext cx="1075215" cy="1538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0800000">
            <a:off x="4476753" y="1522514"/>
            <a:ext cx="1248119" cy="1538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1"/>
          </p:cNvCxnSpPr>
          <p:nvPr/>
        </p:nvCxnSpPr>
        <p:spPr bwMode="auto">
          <a:xfrm rot="10800000" flipV="1">
            <a:off x="4476754" y="3990974"/>
            <a:ext cx="2002493" cy="10191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</a:t>
            </a:r>
            <a:r>
              <a:rPr lang="en-US" sz="1400" smtClean="0"/>
              <a:t> </a:t>
            </a:r>
            <a:fld id="{815F2F05-87D4-4C3F-99C3-00070545CA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66825"/>
            <a:ext cx="8686800" cy="5090084"/>
          </a:xfrm>
        </p:spPr>
        <p:txBody>
          <a:bodyPr/>
          <a:lstStyle/>
          <a:p>
            <a:r>
              <a:rPr lang="en-US" dirty="0" smtClean="0"/>
              <a:t>Place Yagi antennas on 150-foot tower in antenna field</a:t>
            </a:r>
          </a:p>
          <a:p>
            <a:pPr lvl="1"/>
            <a:r>
              <a:rPr lang="en-US" dirty="0" smtClean="0"/>
              <a:t>Twelve antennas total (4 at each level)</a:t>
            </a:r>
          </a:p>
          <a:p>
            <a:pPr lvl="1"/>
            <a:r>
              <a:rPr lang="en-US" dirty="0" smtClean="0"/>
              <a:t>Low-noise amplifier (LNA) after each antenna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our antennas at heights of 50 ft, 100 ft, and 150 ft </a:t>
            </a:r>
            <a:r>
              <a:rPr lang="en-US" dirty="0"/>
              <a:t>(pointed in different azimuth sectors) </a:t>
            </a:r>
            <a:endParaRPr lang="en-US" strike="sngStrike" dirty="0" smtClean="0"/>
          </a:p>
          <a:p>
            <a:pPr lvl="1"/>
            <a:r>
              <a:rPr lang="en-US" dirty="0" smtClean="0"/>
              <a:t>Antennas at each level summed into one output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eparate receiver for each height</a:t>
            </a:r>
          </a:p>
          <a:p>
            <a:r>
              <a:rPr lang="en-US" dirty="0" smtClean="0"/>
              <a:t>Monitoring equipment shelter at base of tower</a:t>
            </a:r>
          </a:p>
          <a:p>
            <a:pPr lvl="1"/>
            <a:r>
              <a:rPr lang="en-US" dirty="0" smtClean="0"/>
              <a:t>Monitor 1688 – 1690 MHz transmit band 24 hours a day</a:t>
            </a:r>
          </a:p>
          <a:p>
            <a:pPr lvl="1"/>
            <a:r>
              <a:rPr lang="en-US" dirty="0" smtClean="0"/>
              <a:t>Identify transmission ID, time, and location (temperature, pressure, and humidity data also received)</a:t>
            </a:r>
          </a:p>
          <a:p>
            <a:r>
              <a:rPr lang="en-US" dirty="0" smtClean="0"/>
              <a:t>Data can be remotely retrieved nearly instantaneously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720725"/>
            <a:ext cx="7304088" cy="546100"/>
          </a:xfrm>
        </p:spPr>
        <p:txBody>
          <a:bodyPr/>
          <a:lstStyle/>
          <a:p>
            <a:r>
              <a:rPr lang="en-US" dirty="0" smtClean="0"/>
              <a:t>Monitoring Equipment at WCDAS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</a:t>
            </a:r>
            <a:r>
              <a:rPr lang="en-US" sz="1400" smtClean="0"/>
              <a:t> </a:t>
            </a:r>
            <a:fld id="{815F2F05-87D4-4C3F-99C3-00070545CA4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720725"/>
            <a:ext cx="7304088" cy="546100"/>
          </a:xfrm>
        </p:spPr>
        <p:txBody>
          <a:bodyPr/>
          <a:lstStyle/>
          <a:p>
            <a:r>
              <a:rPr lang="en-US" dirty="0" smtClean="0"/>
              <a:t>Monitoring Setup at WCDAS </a:t>
            </a:r>
          </a:p>
        </p:txBody>
      </p:sp>
      <p:pic>
        <p:nvPicPr>
          <p:cNvPr id="8" name="Content Placeholder 7" descr="101-01_Rev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358" y="1266825"/>
            <a:ext cx="8121647" cy="530352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</a:t>
            </a:r>
            <a:r>
              <a:rPr lang="en-US" sz="1400" smtClean="0"/>
              <a:t> </a:t>
            </a:r>
            <a:fld id="{815F2F05-87D4-4C3F-99C3-00070545CA4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66825"/>
            <a:ext cx="7337145" cy="4495800"/>
          </a:xfrm>
        </p:spPr>
        <p:txBody>
          <a:bodyPr/>
          <a:lstStyle/>
          <a:p>
            <a:r>
              <a:rPr lang="en-US" dirty="0" smtClean="0"/>
              <a:t>Permission to place transmitter towers at proposed MARACOOS sites</a:t>
            </a:r>
          </a:p>
          <a:p>
            <a:pPr lvl="1"/>
            <a:r>
              <a:rPr lang="en-US" dirty="0" smtClean="0"/>
              <a:t>Understand that none of the property is owned by MARACOOS or Rutgers</a:t>
            </a:r>
          </a:p>
          <a:p>
            <a:pPr lvl="1"/>
            <a:r>
              <a:rPr lang="en-US" dirty="0" smtClean="0"/>
              <a:t>In that case, any information that would assist in gaining permission from property owners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720725"/>
            <a:ext cx="7304088" cy="546100"/>
          </a:xfrm>
        </p:spPr>
        <p:txBody>
          <a:bodyPr/>
          <a:lstStyle/>
          <a:p>
            <a:r>
              <a:rPr lang="en-US" dirty="0" smtClean="0"/>
              <a:t>Rutgers/MARACOOS Support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</a:t>
            </a:r>
            <a:r>
              <a:rPr lang="en-US" sz="1400" smtClean="0"/>
              <a:t> </a:t>
            </a:r>
            <a:fld id="{815F2F05-87D4-4C3F-99C3-00070545CA4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66825"/>
            <a:ext cx="8465024" cy="5141290"/>
          </a:xfrm>
        </p:spPr>
        <p:txBody>
          <a:bodyPr/>
          <a:lstStyle/>
          <a:p>
            <a:r>
              <a:rPr lang="en-US" dirty="0" smtClean="0"/>
              <a:t>Gain permission from Rutgers/MARACOOS/site property owners to use MARACOOS sites</a:t>
            </a:r>
          </a:p>
          <a:p>
            <a:r>
              <a:rPr lang="en-US" dirty="0" smtClean="0"/>
              <a:t>Deploy Phase A transmitters</a:t>
            </a:r>
          </a:p>
          <a:p>
            <a:pPr lvl="1"/>
            <a:r>
              <a:rPr lang="en-US" dirty="0" smtClean="0"/>
              <a:t>Currently have 10 transmitter configurations ready</a:t>
            </a:r>
          </a:p>
          <a:p>
            <a:r>
              <a:rPr lang="en-US" dirty="0" smtClean="0"/>
              <a:t>Set up monitoring equipment at WCDAS</a:t>
            </a:r>
            <a:endParaRPr lang="en-US" sz="2400" dirty="0" smtClean="0"/>
          </a:p>
          <a:p>
            <a:r>
              <a:rPr lang="en-US" dirty="0" smtClean="0"/>
              <a:t>Monitor Phase A transmitters for several months</a:t>
            </a:r>
          </a:p>
          <a:p>
            <a:r>
              <a:rPr lang="en-US" dirty="0" smtClean="0"/>
              <a:t>Deploy Phase B transmitters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720725"/>
            <a:ext cx="7304088" cy="546100"/>
          </a:xfrm>
        </p:spPr>
        <p:txBody>
          <a:bodyPr/>
          <a:lstStyle/>
          <a:p>
            <a:r>
              <a:rPr lang="en-US" dirty="0" smtClean="0"/>
              <a:t>Way Forward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33525"/>
            <a:ext cx="8686800" cy="4495800"/>
          </a:xfrm>
        </p:spPr>
        <p:txBody>
          <a:bodyPr/>
          <a:lstStyle/>
          <a:p>
            <a:r>
              <a:rPr lang="en-US" dirty="0" err="1" smtClean="0"/>
              <a:t>Radiosonde</a:t>
            </a:r>
            <a:r>
              <a:rPr lang="en-US" dirty="0" smtClean="0"/>
              <a:t> transmitters that </a:t>
            </a:r>
            <a:r>
              <a:rPr lang="en-US" dirty="0" err="1" smtClean="0"/>
              <a:t>Alion</a:t>
            </a:r>
            <a:r>
              <a:rPr lang="en-US" dirty="0" smtClean="0"/>
              <a:t> is using as their test transmitters are regularly used in weather balloons to collect various weather data</a:t>
            </a:r>
          </a:p>
          <a:p>
            <a:pPr lvl="1"/>
            <a:r>
              <a:rPr lang="en-US" dirty="0" smtClean="0"/>
              <a:t>Temperature, pressure, and humidity</a:t>
            </a:r>
          </a:p>
          <a:p>
            <a:r>
              <a:rPr lang="en-US" dirty="0" err="1" smtClean="0"/>
              <a:t>Radiosondes</a:t>
            </a:r>
            <a:r>
              <a:rPr lang="en-US" dirty="0" smtClean="0"/>
              <a:t> also contain GPS</a:t>
            </a:r>
          </a:p>
          <a:p>
            <a:r>
              <a:rPr lang="en-US" dirty="0" err="1" smtClean="0"/>
              <a:t>Alion</a:t>
            </a:r>
            <a:r>
              <a:rPr lang="en-US" dirty="0" smtClean="0"/>
              <a:t> has no problem sharing this weather data that would be collected over the duration of our experiment with Rutgers if they find they have a use for 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Beneficial to Rutgers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</a:t>
            </a:r>
            <a:r>
              <a:rPr lang="en-US" sz="1400" smtClean="0"/>
              <a:t> </a:t>
            </a:r>
            <a:fld id="{279D05DD-DA6A-4DE3-9B0C-43D28A94ACE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Nathan Hall, engineer, 240-646-3571; </a:t>
            </a:r>
            <a:r>
              <a:rPr lang="en-US" dirty="0" smtClean="0">
                <a:hlinkClick r:id="rId2"/>
              </a:rPr>
              <a:t>nhall@alionscience.com</a:t>
            </a:r>
            <a:endParaRPr lang="en-US" dirty="0" smtClean="0"/>
          </a:p>
          <a:p>
            <a:r>
              <a:rPr lang="en-US" dirty="0" smtClean="0"/>
              <a:t>Lawrence Crippen, project manager, 410-703-0078; </a:t>
            </a:r>
            <a:r>
              <a:rPr lang="en-US" dirty="0" smtClean="0">
                <a:hlinkClick r:id="rId3"/>
              </a:rPr>
              <a:t>lcrippen@alionscience.com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</a:t>
            </a:r>
            <a:r>
              <a:rPr lang="en-US" sz="1400" smtClean="0"/>
              <a:t> </a:t>
            </a:r>
            <a:fld id="{279D05DD-DA6A-4DE3-9B0C-43D28A94ACE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</a:t>
            </a:r>
            <a:r>
              <a:rPr lang="en-US" sz="1400"/>
              <a:t> </a:t>
            </a:r>
            <a:fld id="{4E73722C-DE23-40B6-B20A-0B79187A996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228600" y="793750"/>
            <a:ext cx="7304088" cy="603250"/>
          </a:xfrm>
        </p:spPr>
        <p:txBody>
          <a:bodyPr/>
          <a:lstStyle/>
          <a:p>
            <a:pPr eaLnBrk="1" hangingPunct="1"/>
            <a:r>
              <a:rPr lang="en-US" dirty="0" smtClean="0"/>
              <a:t>Overview of Briefing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228600" y="1427163"/>
            <a:ext cx="8686800" cy="4495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Background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Purpose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Anomalous Propagation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Test Plan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Proposed Transmit Site Locations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Transmit Site Equipment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Monitoring Equipment at WCDAS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Support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Way Forward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Data Beneficial to Rutgers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8" name="Slide Number Placeholder 5"/>
          <p:cNvSpPr txBox="1">
            <a:spLocks noGrp="1"/>
          </p:cNvSpPr>
          <p:nvPr/>
        </p:nvSpPr>
        <p:spPr bwMode="auto">
          <a:xfrm>
            <a:off x="6858000" y="76200"/>
            <a:ext cx="2057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n-US" sz="1200">
                <a:latin typeface="+mn-lt"/>
              </a:rPr>
              <a:t>Slide</a:t>
            </a:r>
            <a:r>
              <a:rPr lang="en-US" sz="1400">
                <a:latin typeface="+mn-lt"/>
              </a:rPr>
              <a:t> </a:t>
            </a:r>
            <a:fld id="{D09B9B39-9231-4108-80C2-25D02A353F19}" type="slidenum">
              <a:rPr lang="en-US" sz="1200">
                <a:latin typeface="+mn-lt"/>
              </a:rPr>
              <a:pPr algn="r" eaLnBrk="0" hangingPunct="0">
                <a:defRPr/>
              </a:pPr>
              <a:t>1</a:t>
            </a:fld>
            <a:endParaRPr lang="en-US" sz="1200">
              <a:latin typeface="+mn-lt"/>
            </a:endParaRPr>
          </a:p>
        </p:txBody>
      </p:sp>
      <p:sp>
        <p:nvSpPr>
          <p:cNvPr id="5126" name="Slide Number Placeholder 3"/>
          <p:cNvSpPr txBox="1">
            <a:spLocks noGrp="1"/>
          </p:cNvSpPr>
          <p:nvPr/>
        </p:nvSpPr>
        <p:spPr bwMode="auto">
          <a:xfrm>
            <a:off x="6858000" y="76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solidFill>
                  <a:schemeClr val="accent1"/>
                </a:solidFill>
                <a:latin typeface="Gill Sans MT" pitchFamily="34" charset="0"/>
              </a:rPr>
              <a:t> </a:t>
            </a:r>
            <a:endParaRPr lang="en-US" sz="1200">
              <a:latin typeface="Gill Sans MT" pitchFamily="34" charset="0"/>
            </a:endParaRPr>
          </a:p>
        </p:txBody>
      </p:sp>
      <p:sp>
        <p:nvSpPr>
          <p:cNvPr id="5127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128" name="Rectangle 10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</a:t>
            </a:r>
            <a:r>
              <a:rPr lang="en-US" sz="1400"/>
              <a:t> </a:t>
            </a:r>
            <a:fld id="{4DFDDF46-BE76-465C-97FC-C35E37CAC36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858000" y="76200"/>
            <a:ext cx="2057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n-US" sz="1200">
                <a:latin typeface="+mn-lt"/>
              </a:rPr>
              <a:t>Slide</a:t>
            </a:r>
            <a:r>
              <a:rPr lang="en-US" sz="1400">
                <a:latin typeface="+mn-lt"/>
              </a:rPr>
              <a:t> </a:t>
            </a:r>
            <a:fld id="{ABF9DD08-ABEB-4354-A0BF-224B0C530402}" type="slidenum">
              <a:rPr lang="en-US" sz="1200">
                <a:latin typeface="+mn-lt"/>
              </a:rPr>
              <a:pPr algn="r" eaLnBrk="0" hangingPunct="0">
                <a:defRPr/>
              </a:pPr>
              <a:t>2</a:t>
            </a:fld>
            <a:endParaRPr lang="en-US" sz="1200">
              <a:latin typeface="+mn-lt"/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228600" y="747713"/>
            <a:ext cx="7304088" cy="612775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</p:txBody>
      </p:sp>
      <p:sp>
        <p:nvSpPr>
          <p:cNvPr id="6149" name="Content Placeholder 2"/>
          <p:cNvSpPr>
            <a:spLocks noGrp="1"/>
          </p:cNvSpPr>
          <p:nvPr>
            <p:ph idx="1"/>
          </p:nvPr>
        </p:nvSpPr>
        <p:spPr>
          <a:xfrm>
            <a:off x="-142875" y="1360488"/>
            <a:ext cx="8345605" cy="5108575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dirty="0" smtClean="0"/>
              <a:t>NOAA’s weather satellite communications spectrum being encroached upon (National Broadband Plan)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NTIA to auction off 1695 – 1710 MHz (NOAA’s band is 1670 – 1710 MHz)</a:t>
            </a:r>
            <a:endParaRPr lang="en-US" strike="sngStrike" dirty="0" smtClean="0"/>
          </a:p>
          <a:p>
            <a:pPr lvl="1">
              <a:buFont typeface="Arial" charset="0"/>
              <a:buChar char="•"/>
            </a:pPr>
            <a:r>
              <a:rPr lang="en-US" dirty="0" err="1" smtClean="0"/>
              <a:t>Alion</a:t>
            </a:r>
            <a:r>
              <a:rPr lang="en-US" dirty="0" smtClean="0"/>
              <a:t> analyzed NTIA plan to share 1675 – 1710 MHz with proposed 4G mobile broadband cellular systems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NTIA determined a relatively small coordination zone (26 km) for one of NOAA’s main ground stations, Wallops Command and Data Acquisition Station (WCDAS), located in Wallops, VA</a:t>
            </a:r>
            <a:endParaRPr lang="en-US" sz="2400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Alion believes WCDAS downlinks will receive radio frequency interference (RFI) from sources outside the 26 km coordination zone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858000" y="76200"/>
            <a:ext cx="2057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n-US" sz="1200">
                <a:latin typeface="+mn-lt"/>
              </a:rPr>
              <a:t>Slide</a:t>
            </a:r>
            <a:r>
              <a:rPr lang="en-US" sz="1400">
                <a:latin typeface="+mn-lt"/>
              </a:rPr>
              <a:t> </a:t>
            </a:r>
            <a:fld id="{D06876C0-6D8F-43F2-B315-9111F1C9DF26}" type="slidenum">
              <a:rPr lang="en-US" sz="1200">
                <a:latin typeface="+mn-lt"/>
              </a:rPr>
              <a:pPr algn="r" eaLnBrk="0" hangingPunct="0">
                <a:defRPr/>
              </a:pPr>
              <a:t>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43050"/>
            <a:ext cx="8686800" cy="4495800"/>
          </a:xfrm>
        </p:spPr>
        <p:txBody>
          <a:bodyPr/>
          <a:lstStyle/>
          <a:p>
            <a:r>
              <a:rPr lang="en-US" dirty="0" err="1" smtClean="0"/>
              <a:t>Alion</a:t>
            </a:r>
            <a:r>
              <a:rPr lang="en-US" dirty="0" smtClean="0"/>
              <a:t> wants to investigate anomalous propagation in the area around WCDAS </a:t>
            </a:r>
          </a:p>
          <a:p>
            <a:pPr lvl="1"/>
            <a:r>
              <a:rPr lang="en-US" dirty="0" smtClean="0"/>
              <a:t>Prove anomalous propagation occurs around WCDAS area</a:t>
            </a:r>
          </a:p>
          <a:p>
            <a:pPr lvl="1"/>
            <a:r>
              <a:rPr lang="en-US" dirty="0" smtClean="0"/>
              <a:t>Prove that weather data received at WCDAS could be compromised by RFI generated by 4G mobile broadband cellular systems/networks that are located along the east coast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</a:t>
            </a:r>
            <a:r>
              <a:rPr lang="en-US" sz="1400" smtClean="0"/>
              <a:t> </a:t>
            </a:r>
            <a:fld id="{279D05DD-DA6A-4DE3-9B0C-43D28A94AC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</a:t>
            </a:r>
            <a:r>
              <a:rPr lang="en-US" sz="1400"/>
              <a:t> </a:t>
            </a:r>
            <a:fld id="{5B6ABBF1-5C47-4129-A8A1-7DE1B4841D1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858000" y="76200"/>
            <a:ext cx="2057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n-US" sz="1200">
                <a:latin typeface="+mn-lt"/>
              </a:rPr>
              <a:t>Slide</a:t>
            </a:r>
            <a:r>
              <a:rPr lang="en-US" sz="1400">
                <a:latin typeface="+mn-lt"/>
              </a:rPr>
              <a:t> </a:t>
            </a:r>
            <a:fld id="{02B0EA8C-09C6-4C45-9C4D-E0666645F764}" type="slidenum">
              <a:rPr lang="en-US" sz="1200">
                <a:latin typeface="+mn-lt"/>
              </a:rPr>
              <a:pPr algn="r" eaLnBrk="0" hangingPunct="0">
                <a:defRPr/>
              </a:pPr>
              <a:t>4</a:t>
            </a:fld>
            <a:endParaRPr lang="en-US" sz="1200">
              <a:latin typeface="+mn-lt"/>
            </a:endParaRPr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228600" y="719138"/>
            <a:ext cx="8686800" cy="428625"/>
          </a:xfrm>
        </p:spPr>
        <p:txBody>
          <a:bodyPr/>
          <a:lstStyle/>
          <a:p>
            <a:r>
              <a:rPr lang="en-US" dirty="0" smtClean="0"/>
              <a:t>Anomalous Propagation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858000" y="76200"/>
            <a:ext cx="2057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n-US" sz="1200">
                <a:latin typeface="+mn-lt"/>
              </a:rPr>
              <a:t>Slide</a:t>
            </a:r>
            <a:r>
              <a:rPr lang="en-US" sz="1400">
                <a:latin typeface="+mn-lt"/>
              </a:rPr>
              <a:t> </a:t>
            </a:r>
            <a:fld id="{70607BEA-B30F-4A77-8F8C-CBCB3433E31C}" type="slidenum">
              <a:rPr lang="en-US" sz="1200">
                <a:latin typeface="+mn-lt"/>
              </a:rPr>
              <a:pPr algn="r" eaLnBrk="0" hangingPunct="0">
                <a:defRPr/>
              </a:pPr>
              <a:t>4</a:t>
            </a:fld>
            <a:endParaRPr lang="en-US" sz="120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392238"/>
            <a:ext cx="7506269" cy="51117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Phenomena that occur when non-standard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atmospheric conditions enhance signal propagation</a:t>
            </a:r>
          </a:p>
          <a:p>
            <a:pPr>
              <a:buFont typeface="Arial" charset="0"/>
              <a:buChar char="•"/>
            </a:pPr>
            <a:r>
              <a:rPr lang="en-US" dirty="0"/>
              <a:t>One form known as “ducting</a:t>
            </a:r>
            <a:r>
              <a:rPr lang="en-US" dirty="0" smtClean="0"/>
              <a:t>”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Often occurs near water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when atmospheric conditions create a marine layer or duct that allows microwave signals to refract along distances longer than line-of-sight (LOS)</a:t>
            </a:r>
          </a:p>
          <a:p>
            <a:pPr marL="0" indent="0">
              <a:buNone/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</a:t>
            </a:r>
            <a:r>
              <a:rPr lang="en-US" sz="1400"/>
              <a:t> </a:t>
            </a:r>
            <a:fld id="{3D2DDF87-DD06-4BBF-B204-9280EF5603C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858000" y="76200"/>
            <a:ext cx="2057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n-US" sz="1200">
                <a:latin typeface="+mn-lt"/>
              </a:rPr>
              <a:t>Slide</a:t>
            </a:r>
            <a:r>
              <a:rPr lang="en-US" sz="1400">
                <a:latin typeface="+mn-lt"/>
              </a:rPr>
              <a:t> </a:t>
            </a:r>
            <a:fld id="{A297F27E-1BB9-4935-A4B1-AFB4B55FF9A3}" type="slidenum">
              <a:rPr lang="en-US" sz="1200">
                <a:latin typeface="+mn-lt"/>
              </a:rPr>
              <a:pPr algn="r" eaLnBrk="0" hangingPunct="0">
                <a:defRPr/>
              </a:pPr>
              <a:t>5</a:t>
            </a:fld>
            <a:endParaRPr lang="en-US" sz="1200">
              <a:latin typeface="+mn-lt"/>
            </a:endParaRPr>
          </a:p>
        </p:txBody>
      </p:sp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228600" y="744538"/>
            <a:ext cx="8686800" cy="638175"/>
          </a:xfrm>
        </p:spPr>
        <p:txBody>
          <a:bodyPr/>
          <a:lstStyle/>
          <a:p>
            <a:r>
              <a:rPr lang="en-US" dirty="0" smtClean="0"/>
              <a:t>Test Plan</a:t>
            </a:r>
          </a:p>
        </p:txBody>
      </p:sp>
      <p:sp>
        <p:nvSpPr>
          <p:cNvPr id="8197" name="Content Placeholder 2"/>
          <p:cNvSpPr>
            <a:spLocks noGrp="1"/>
          </p:cNvSpPr>
          <p:nvPr>
            <p:ph idx="1"/>
          </p:nvPr>
        </p:nvSpPr>
        <p:spPr>
          <a:xfrm>
            <a:off x="342900" y="1382713"/>
            <a:ext cx="7779225" cy="51117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Deploy multiple low-power (3 – 5 Watts) L-band (1688 – 1690 MHz) transmitters in coastal regions near the WCDAS (within several hundred miles)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Transmitters located beyond LOS from WCDAS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Each transmitter uniquely tagged for identification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Monitoring equipment set up at WCDAS to receive transmissions</a:t>
            </a:r>
            <a:endParaRPr lang="en-US" strike="sngStrike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12 month (or longer) duration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Begin with close-proximity transmit locations and eventually branch out to greater distances</a:t>
            </a:r>
            <a:endParaRPr lang="en-US" sz="3200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858000" y="76200"/>
            <a:ext cx="2057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n-US" sz="1200">
                <a:latin typeface="+mn-lt"/>
              </a:rPr>
              <a:t>Slide</a:t>
            </a:r>
            <a:r>
              <a:rPr lang="en-US" sz="1400">
                <a:latin typeface="+mn-lt"/>
              </a:rPr>
              <a:t> </a:t>
            </a:r>
            <a:fld id="{943AC851-1DE4-4E53-ACCE-3042D23C7E18}" type="slidenum">
              <a:rPr lang="en-US" sz="1200">
                <a:latin typeface="+mn-lt"/>
              </a:rPr>
              <a:pPr algn="r" eaLnBrk="0" hangingPunct="0">
                <a:defRPr/>
              </a:pPr>
              <a:t>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5305425" cy="4495800"/>
          </a:xfrm>
        </p:spPr>
        <p:txBody>
          <a:bodyPr/>
          <a:lstStyle/>
          <a:p>
            <a:r>
              <a:rPr lang="en-US" dirty="0" smtClean="0"/>
              <a:t>Table shows MARACOOS sites proposed and the phases of the experiment in which they would be used as transmitter sites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Oceanographic Radar (MARACOOS)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</a:t>
            </a:r>
            <a:r>
              <a:rPr lang="en-US" sz="1400" smtClean="0"/>
              <a:t> </a:t>
            </a:r>
            <a:fld id="{279D05DD-DA6A-4DE3-9B0C-43D28A94AC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2175" y="1809750"/>
            <a:ext cx="232031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235243" y="720725"/>
            <a:ext cx="7797607" cy="546100"/>
          </a:xfrm>
        </p:spPr>
        <p:txBody>
          <a:bodyPr/>
          <a:lstStyle/>
          <a:p>
            <a:r>
              <a:rPr lang="en-US" dirty="0" smtClean="0"/>
              <a:t>Proposed Transmit Site Locations (Phase 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</a:t>
            </a:r>
            <a:r>
              <a:rPr lang="en-US" sz="1400" smtClean="0"/>
              <a:t> </a:t>
            </a:r>
            <a:fld id="{7DBEA44E-6789-42AB-AEC3-BCEFE83F92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PhaseA_TxLocat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93" y="1266825"/>
            <a:ext cx="7664012" cy="530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228600" y="703263"/>
            <a:ext cx="8686800" cy="635000"/>
          </a:xfrm>
        </p:spPr>
        <p:txBody>
          <a:bodyPr/>
          <a:lstStyle/>
          <a:p>
            <a:r>
              <a:rPr lang="en-US" dirty="0" smtClean="0"/>
              <a:t>Proposed Transmit Site Locations (Phase 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</a:t>
            </a:r>
            <a:r>
              <a:rPr lang="en-US" sz="1400" smtClean="0"/>
              <a:t> </a:t>
            </a:r>
            <a:fld id="{9B104796-331D-4791-8FC2-2E061CF32F4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PhaseB_TxLoca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8" y="1197619"/>
            <a:ext cx="7330667" cy="530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 Them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577E99"/>
        </a:dk2>
        <a:lt2>
          <a:srgbClr val="3E515C"/>
        </a:lt2>
        <a:accent1>
          <a:srgbClr val="90AB71"/>
        </a:accent1>
        <a:accent2>
          <a:srgbClr val="BF0029"/>
        </a:accent2>
        <a:accent3>
          <a:srgbClr val="FFFFFF"/>
        </a:accent3>
        <a:accent4>
          <a:srgbClr val="000000"/>
        </a:accent4>
        <a:accent5>
          <a:srgbClr val="C6D2BB"/>
        </a:accent5>
        <a:accent6>
          <a:srgbClr val="AD0024"/>
        </a:accent6>
        <a:hlink>
          <a:srgbClr val="1D2A5E"/>
        </a:hlink>
        <a:folHlink>
          <a:srgbClr val="3147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20442</TotalTime>
  <Words>825</Words>
  <Application>Microsoft Macintosh PowerPoint</Application>
  <PresentationFormat>On-screen Show (4:3)</PresentationFormat>
  <Paragraphs>114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Anomalous Propagation Experiment  Briefing</vt:lpstr>
      <vt:lpstr>Overview of Briefing</vt:lpstr>
      <vt:lpstr>Background</vt:lpstr>
      <vt:lpstr>Purpose </vt:lpstr>
      <vt:lpstr>Anomalous Propagation</vt:lpstr>
      <vt:lpstr>Test Plan</vt:lpstr>
      <vt:lpstr>Oceanographic Radar (MARACOOS) Sites</vt:lpstr>
      <vt:lpstr>Proposed Transmit Site Locations (Phase A)</vt:lpstr>
      <vt:lpstr>Proposed Transmit Site Locations (Phase B)</vt:lpstr>
      <vt:lpstr>Transmit Site Equipment </vt:lpstr>
      <vt:lpstr>Transmit Site Equipment (cont’d) </vt:lpstr>
      <vt:lpstr>Transmit Site Equipment (cont’d)</vt:lpstr>
      <vt:lpstr>Monitoring Equipment at WCDAS</vt:lpstr>
      <vt:lpstr>Monitoring Setup at WCDAS </vt:lpstr>
      <vt:lpstr>Rutgers/MARACOOS Support</vt:lpstr>
      <vt:lpstr>Way Forward</vt:lpstr>
      <vt:lpstr>Data Beneficial to Rutgers 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Briefing_Anomalous Propagation Effects_20130222_PB Inputs</dc:title>
  <dc:creator>Unknown (Alion Science and Technology)</dc:creator>
  <dc:description>20130222, 926am - Rcvd by email from Lee Wilk | 1245pm - Rvwd &amp; comments on by PBaummer</dc:description>
  <cp:lastModifiedBy>Hugh Roarty</cp:lastModifiedBy>
  <cp:revision>1488</cp:revision>
  <dcterms:created xsi:type="dcterms:W3CDTF">2013-02-22T13:26:20Z</dcterms:created>
  <dcterms:modified xsi:type="dcterms:W3CDTF">2014-02-10T19:14:10Z</dcterms:modified>
</cp:coreProperties>
</file>