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5" r:id="rId2"/>
    <p:sldId id="292" r:id="rId3"/>
    <p:sldId id="294" r:id="rId4"/>
    <p:sldId id="295" r:id="rId5"/>
    <p:sldId id="296" r:id="rId6"/>
    <p:sldId id="297" r:id="rId7"/>
    <p:sldId id="298" r:id="rId8"/>
    <p:sldId id="315" r:id="rId9"/>
    <p:sldId id="299" r:id="rId10"/>
    <p:sldId id="316" r:id="rId11"/>
    <p:sldId id="300" r:id="rId12"/>
    <p:sldId id="301" r:id="rId13"/>
    <p:sldId id="331" r:id="rId14"/>
    <p:sldId id="332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ヒラギノ角ゴ Pro W3" pitchFamily="-108" charset="-128"/>
        <a:cs typeface="ヒラギノ角ゴ Pro W3" pitchFamily="-10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4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CB137-7F89-3342-AFD2-5301BC5E263C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7A6BD-52B4-1B43-AFB7-4BDB8C0A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study (Irene)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84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dirty="0" smtClean="0"/>
              <a:t>GFS 0.5 degree 08/27/11 06Z for boundary conditions</a:t>
            </a:r>
          </a:p>
          <a:p>
            <a:r>
              <a:rPr lang="en-US" dirty="0" smtClean="0"/>
              <a:t>Modeling</a:t>
            </a:r>
            <a:r>
              <a:rPr lang="en-US" baseline="0" dirty="0" smtClean="0"/>
              <a:t> is semi-realistic/semi-idealized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**HF radar for surface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currents onshore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glider depth-averaged currents near zero, infer offshore bottom currents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BUOYS CORROBORATED AHEAD OF EYE COOLING</a:t>
            </a:r>
            <a:endParaRPr lang="en-US" sz="2000" b="1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Coastal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d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ownwelling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circulation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  <a:sym typeface="Wingdings"/>
              </a:rPr>
              <a:t>, which resulted in shear across thermocline, turbulence/entrainment, and finally surface cooling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Fire escape</a:t>
            </a:r>
            <a:r>
              <a:rPr lang="en-US" sz="24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at bottom for less storm surge, fire extinguisher at top for weakening storm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Inertial response likely cooled remaining waters post-storm</a:t>
            </a:r>
            <a:endParaRPr lang="en-US" sz="2400" b="1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252FBD-5D1E-C64B-8938-46A98099891A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-Demonstrate variability of the offshore wind resource for designated study area by using high resolution nested atmospheric WRF model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-Validate modeling efforts with existing data as well as with developer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coastal/offshore data (scanning LIDAR, axis LIDAR, three 60m coastal met towers)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-NJ sea breeze has large impact on wind resource during peak energy demand season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-Sea surface temperature is a critical input variable to the atmospheric model for producing accurate wind resource assessments; RUCOOL has developed a unique technique for declouding satellite imagery to ensure that coastal upwelling and storm mixing processes can be resolved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-CODAR is a unique monitoring system for detecting surface currents and the associated spatial wind variability within the study area; wave data and spatial variability of the waves from CODAR can also be used to determine surface roughness features which is an input to the atmospheric model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-This work can be used as a basis for a representative forecasting/predicting program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-annual average! </a:t>
            </a:r>
            <a:r>
              <a:rPr lang="en-US" baseline="0" dirty="0" err="1" smtClean="0"/>
              <a:t>Smooths</a:t>
            </a:r>
            <a:r>
              <a:rPr lang="en-US" baseline="0" dirty="0" smtClean="0"/>
              <a:t> out any temporal variation!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-however, as stated before, wind (and solar) power is a variable renewable energy source- need to understand when, where, how often variability occurs (characterize, quantify major sources of variability, e.g. sea breeze occurring during peak energy demand season)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734AC-F124-7B43-AE9E-1DAC3C0E7A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6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81000"/>
            <a:ext cx="28321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721CD-5CFD-7B43-9680-50A92F7475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9D54F-E6F2-034C-ABC9-6AAF9DDC01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52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579BB-3F9F-4640-985E-3171D11CC1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E95B1-E85B-A246-8D70-CFF1702CE4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9DE40-37DD-024F-9104-7FD486FD6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ACBAD-4518-4344-80BB-FCD1C681D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F17FA-DF07-3746-AF6D-4C857AF82A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E2FE0-B551-0441-BF33-FD9D05422F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97D67-96FB-F746-8573-B9E272EBB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B28B2-B603-8848-980E-391AFDDBDD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241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F5F5F"/>
                </a:solidFill>
              </a:defRPr>
            </a:lvl1pPr>
          </a:lstStyle>
          <a:p>
            <a:fld id="{FC97690E-00C9-1C44-B0D4-B99FA2915F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smtClean="0">
              <a:solidFill>
                <a:schemeClr val="bg1"/>
              </a:solidFill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6101081" y="125413"/>
            <a:ext cx="2622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RU Earth Science 2U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33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6238" y="144463"/>
            <a:ext cx="14414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microsoft.com/office/2007/relationships/hdphoto" Target="../media/hdphoto1.wdp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182" t="5351" r="26377" b="17586"/>
          <a:stretch/>
        </p:blipFill>
        <p:spPr>
          <a:xfrm>
            <a:off x="0" y="1"/>
            <a:ext cx="4098314" cy="4476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956" t="12713"/>
          <a:stretch/>
        </p:blipFill>
        <p:spPr>
          <a:xfrm>
            <a:off x="4080934" y="-26"/>
            <a:ext cx="5063066" cy="4476463"/>
          </a:xfrm>
          <a:prstGeom prst="rect">
            <a:avLst/>
          </a:prstGeom>
        </p:spPr>
      </p:pic>
      <p:pic>
        <p:nvPicPr>
          <p:cNvPr id="7" name="Picture 6" descr="cl_201101271513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5" r="20966" b="11646"/>
          <a:stretch/>
        </p:blipFill>
        <p:spPr>
          <a:xfrm>
            <a:off x="446" y="4476436"/>
            <a:ext cx="9144000" cy="2381563"/>
          </a:xfrm>
          <a:prstGeom prst="rect">
            <a:avLst/>
          </a:prstGeom>
        </p:spPr>
      </p:pic>
      <p:pic>
        <p:nvPicPr>
          <p:cNvPr id="8" name="Picture 7" descr="cl_201101271513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92595" r="80460" b="2666"/>
          <a:stretch/>
        </p:blipFill>
        <p:spPr>
          <a:xfrm>
            <a:off x="7687733" y="6605981"/>
            <a:ext cx="1447800" cy="252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6488" y="4601645"/>
            <a:ext cx="863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From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hurricanes to the sea breeze: air-sea interaction in the coastal zone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Greg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cs typeface="Calibri"/>
              </a:rPr>
              <a:t>Seroka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06330" y="0"/>
            <a:ext cx="0" cy="447643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13" y="4417168"/>
            <a:ext cx="9143554" cy="0"/>
          </a:xfrm>
          <a:prstGeom prst="line">
            <a:avLst/>
          </a:prstGeom>
          <a:ln w="1270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0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/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Results</a:t>
            </a:r>
            <a:endParaRPr lang="en-US" sz="4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1371600"/>
            <a:ext cx="8458200" cy="5309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Glider data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revealed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surface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passage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hurricane eye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Improved satellite SST product revealed that this surface ocean cooling was </a:t>
            </a:r>
            <a:r>
              <a:rPr lang="en-US" sz="2400" u="sng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captured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by:</a:t>
            </a:r>
          </a:p>
          <a:p>
            <a:pPr marL="12001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Basic satellite products</a:t>
            </a:r>
          </a:p>
          <a:p>
            <a:pPr marL="12001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cean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models used for forecasting hurricane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intensity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Over 100 sensitivity tests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with model showed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that Hurricane Irene intensity is very sensitive to this “ahead-of-eye” SST cooling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577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45086" cy="61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4000"/>
            <a:ext cx="8229600" cy="762000"/>
          </a:xfrm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3.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&gt;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100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sensitivity tests showed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Irene intensity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very sensitive to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this “ahead-of-eye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”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 cooling</a:t>
            </a: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11509" r="17126" b="50225"/>
          <a:stretch/>
        </p:blipFill>
        <p:spPr bwMode="auto">
          <a:xfrm>
            <a:off x="3001149" y="1933426"/>
            <a:ext cx="4114715" cy="4557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 bwMode="auto">
          <a:xfrm>
            <a:off x="2453423" y="1082580"/>
            <a:ext cx="448437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Calibri"/>
                <a:cs typeface="Calibri"/>
              </a:rPr>
              <a:t>Minimum pressure</a:t>
            </a:r>
            <a:endParaRPr lang="en-US" sz="2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36730" y="5503332"/>
            <a:ext cx="2379134" cy="55033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11791" r="79933" b="50225"/>
          <a:stretch/>
        </p:blipFill>
        <p:spPr bwMode="auto">
          <a:xfrm>
            <a:off x="1926174" y="1969717"/>
            <a:ext cx="1092092" cy="4523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http://www.aoml.noaa.gov/general/lib/lib1/nhclib/120px-Hurricane_north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94" y="1337267"/>
            <a:ext cx="1623544" cy="162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701062" y="2038592"/>
            <a:ext cx="218413" cy="2184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773867" y="2163980"/>
            <a:ext cx="558164" cy="6876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0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45086" cy="61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4000"/>
            <a:ext cx="8229600" cy="762000"/>
          </a:xfrm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3.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&gt;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100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sensitivity tests showed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Irene intensity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very sensitive to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this “ahead-of-eye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”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 cooling</a:t>
            </a: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 bwMode="auto">
          <a:xfrm>
            <a:off x="2350772" y="1083030"/>
            <a:ext cx="4659628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Calibri"/>
                <a:cs typeface="Calibri"/>
              </a:rPr>
              <a:t>Maximum wind</a:t>
            </a:r>
            <a:endParaRPr lang="en-US" sz="2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0" name="Picture 2" descr="http://www.aoml.noaa.gov/general/lib/lib1/nhclib/120px-Hurricane_north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94" y="1337267"/>
            <a:ext cx="1623544" cy="162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7959921" y="2146498"/>
            <a:ext cx="184758" cy="23994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870938" y="1868709"/>
            <a:ext cx="169877" cy="177972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2" t="11698" r="13692" b="47720"/>
          <a:stretch/>
        </p:blipFill>
        <p:spPr bwMode="auto">
          <a:xfrm>
            <a:off x="2999262" y="1943777"/>
            <a:ext cx="4085306" cy="4519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75289" y="5523282"/>
            <a:ext cx="2379134" cy="55033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1638" r="79391" b="47720"/>
          <a:stretch/>
        </p:blipFill>
        <p:spPr bwMode="auto">
          <a:xfrm>
            <a:off x="1920002" y="1935687"/>
            <a:ext cx="1095437" cy="4526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Oval 20"/>
          <p:cNvSpPr/>
          <p:nvPr/>
        </p:nvSpPr>
        <p:spPr>
          <a:xfrm>
            <a:off x="7658727" y="2089394"/>
            <a:ext cx="218413" cy="2184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529298" y="1968048"/>
            <a:ext cx="137518" cy="230555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536090" y="2314600"/>
            <a:ext cx="187352" cy="15500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6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oist1.jpg"/>
          <p:cNvPicPr>
            <a:picLocks noChangeAspect="1"/>
          </p:cNvPicPr>
          <p:nvPr/>
        </p:nvPicPr>
        <p:blipFill rotWithShape="1">
          <a:blip r:embed="rId3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2"/>
          <a:stretch/>
        </p:blipFill>
        <p:spPr>
          <a:xfrm>
            <a:off x="-1" y="-13462"/>
            <a:ext cx="9144001" cy="6871462"/>
          </a:xfrm>
          <a:prstGeom prst="rect">
            <a:avLst/>
          </a:prstGeom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146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State of New Jersey</a:t>
            </a:r>
          </a:p>
          <a:p>
            <a:pPr algn="ctr" eaLnBrk="1" hangingPunct="1"/>
            <a:r>
              <a:rPr lang="en-US" sz="1600">
                <a:latin typeface="Calibri" charset="0"/>
              </a:rPr>
              <a:t>New Jersey Board of Public Utilities (NJBPU)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0" y="990600"/>
            <a:ext cx="9144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 dirty="0">
                <a:latin typeface="Calibri" charset="0"/>
              </a:rPr>
              <a:t>An Advanced Atmosphere/Ocean Assessment Program: </a:t>
            </a:r>
          </a:p>
          <a:p>
            <a:pPr algn="ctr" eaLnBrk="1" hangingPunct="1"/>
            <a:r>
              <a:rPr lang="en-US" sz="2300" b="1" dirty="0">
                <a:latin typeface="Calibri" charset="0"/>
              </a:rPr>
              <a:t>Reducing the Risks Associated with Offshore Wind Energy</a:t>
            </a:r>
            <a:r>
              <a:rPr lang="en-US" sz="2300" dirty="0">
                <a:latin typeface="Calibri" charset="0"/>
              </a:rPr>
              <a:t> </a:t>
            </a:r>
            <a:r>
              <a:rPr lang="en-US" sz="2300" b="1" dirty="0">
                <a:latin typeface="Calibri" charset="0"/>
              </a:rPr>
              <a:t>Development</a:t>
            </a:r>
          </a:p>
          <a:p>
            <a:pPr algn="ctr" eaLnBrk="1" hangingPunct="1"/>
            <a:r>
              <a:rPr lang="en-US" sz="2200" b="1" dirty="0">
                <a:latin typeface="Calibri" charset="0"/>
              </a:rPr>
              <a:t> </a:t>
            </a:r>
            <a:r>
              <a:rPr lang="en-US" sz="1400" b="1" dirty="0">
                <a:latin typeface="Calibri" charset="0"/>
              </a:rPr>
              <a:t>As Defined by The NJ Energy Master Plan and </a:t>
            </a:r>
          </a:p>
          <a:p>
            <a:pPr algn="ctr" eaLnBrk="1" hangingPunct="1"/>
            <a:r>
              <a:rPr lang="en-US" sz="1400" b="1" dirty="0">
                <a:latin typeface="Calibri" charset="0"/>
              </a:rPr>
              <a:t>The NJ Offshore Wind Energy Economic Development Act</a:t>
            </a:r>
            <a:endParaRPr lang="en-US" sz="1400" dirty="0">
              <a:latin typeface="Calibri" charset="0"/>
            </a:endParaRPr>
          </a:p>
        </p:txBody>
      </p:sp>
      <p:pic>
        <p:nvPicPr>
          <p:cNvPr id="3" name="Picture 24" descr="RU_SIG_COOL_CMYK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14600"/>
            <a:ext cx="1295400" cy="5889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752600" y="25908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 u="sng">
                <a:latin typeface="Calibri" charset="0"/>
              </a:rPr>
              <a:t>Principal Investigators</a:t>
            </a:r>
            <a:r>
              <a:rPr lang="en-US" sz="1800" b="1" i="1">
                <a:latin typeface="Calibri" charset="0"/>
              </a:rPr>
              <a:t>: </a:t>
            </a:r>
            <a:r>
              <a:rPr lang="en-US" sz="1800" i="1">
                <a:latin typeface="Calibri" charset="0"/>
              </a:rPr>
              <a:t>Dr. Scott Glenn and Dr. Rich Dunk, CCM</a:t>
            </a:r>
          </a:p>
          <a:p>
            <a:pPr algn="ctr" eaLnBrk="1" hangingPunct="1"/>
            <a:r>
              <a:rPr lang="en-US" sz="1800" b="1" i="1" u="sng">
                <a:latin typeface="Calibri" charset="0"/>
              </a:rPr>
              <a:t>Team Members</a:t>
            </a:r>
            <a:r>
              <a:rPr lang="en-US" sz="1800" b="1" i="1">
                <a:latin typeface="Calibri" charset="0"/>
              </a:rPr>
              <a:t>: </a:t>
            </a:r>
            <a:r>
              <a:rPr lang="en-US" sz="1800" i="1">
                <a:latin typeface="Calibri" charset="0"/>
              </a:rPr>
              <a:t>Dr. Josh Kohut, Dr. Hugh Roarty, Louis Bowers, Greg Seroka, </a:t>
            </a:r>
          </a:p>
          <a:p>
            <a:pPr algn="ctr" eaLnBrk="1" hangingPunct="1"/>
            <a:r>
              <a:rPr lang="en-US" sz="1800" i="1">
                <a:latin typeface="Calibri" charset="0"/>
              </a:rPr>
              <a:t>John Kerfoot, Laura Palamara, Mike Crowley, Ethan Handel, Colin Evans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          </a:t>
            </a:r>
            <a:r>
              <a:rPr lang="en-US" sz="180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52400"/>
            <a:ext cx="900113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39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762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2" name="Group 4202"/>
          <p:cNvGrpSpPr>
            <a:grpSpLocks/>
          </p:cNvGrpSpPr>
          <p:nvPr/>
        </p:nvGrpSpPr>
        <p:grpSpPr bwMode="auto">
          <a:xfrm>
            <a:off x="2209800" y="4267200"/>
            <a:ext cx="1600200" cy="2009080"/>
            <a:chOff x="7400" y="14160"/>
            <a:chExt cx="2392" cy="4053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5" name="Picture 4199" descr="t6_spd_vec"/>
            <p:cNvPicPr>
              <a:picLocks noChangeAspect="1" noChangeArrowheads="1"/>
            </p:cNvPicPr>
            <p:nvPr/>
          </p:nvPicPr>
          <p:blipFill rotWithShape="1">
            <a:blip r:embed="rId7">
              <a:extLst/>
            </a:blip>
            <a:srcRect l="8549" t="5814" r="11964" b="3473"/>
            <a:stretch/>
          </p:blipFill>
          <p:spPr bwMode="auto">
            <a:xfrm>
              <a:off x="7400" y="14160"/>
              <a:ext cx="2392" cy="3745"/>
            </a:xfrm>
            <a:prstGeom prst="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16" name="Picture 4201" descr="t8_calm_south_spd_vec"/>
            <p:cNvPicPr>
              <a:picLocks noChangeAspect="1" noChangeArrowheads="1"/>
            </p:cNvPicPr>
            <p:nvPr/>
          </p:nvPicPr>
          <p:blipFill rotWithShape="1">
            <a:blip r:embed="rId8">
              <a:extLst/>
            </a:blip>
            <a:srcRect l="6889" t="88852" r="7524" b="2146"/>
            <a:stretch/>
          </p:blipFill>
          <p:spPr bwMode="auto">
            <a:xfrm>
              <a:off x="7434" y="17888"/>
              <a:ext cx="2312" cy="325"/>
            </a:xfrm>
            <a:prstGeom prst="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pic>
        <p:nvPicPr>
          <p:cNvPr id="16393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4343400"/>
            <a:ext cx="1592263" cy="1905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7418" name="TextBox 2"/>
          <p:cNvSpPr txBox="1">
            <a:spLocks noChangeArrowheads="1"/>
          </p:cNvSpPr>
          <p:nvPr/>
        </p:nvSpPr>
        <p:spPr bwMode="auto">
          <a:xfrm>
            <a:off x="2057400" y="38100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Hi-Res Weather Model</a:t>
            </a:r>
          </a:p>
        </p:txBody>
      </p:sp>
      <p:sp>
        <p:nvSpPr>
          <p:cNvPr id="17419" name="TextBox 18"/>
          <p:cNvSpPr txBox="1">
            <a:spLocks noChangeArrowheads="1"/>
          </p:cNvSpPr>
          <p:nvPr/>
        </p:nvSpPr>
        <p:spPr bwMode="auto">
          <a:xfrm>
            <a:off x="4419600" y="3810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Spatial Validation Data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3886200" y="5029200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6248400" y="4953000"/>
            <a:ext cx="533400" cy="457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422" name="TextBox 18"/>
          <p:cNvSpPr txBox="1">
            <a:spLocks noChangeArrowheads="1"/>
          </p:cNvSpPr>
          <p:nvPr/>
        </p:nvSpPr>
        <p:spPr bwMode="auto">
          <a:xfrm>
            <a:off x="6858000" y="38100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Wind Power Statistics</a:t>
            </a:r>
          </a:p>
        </p:txBody>
      </p:sp>
      <p:pic>
        <p:nvPicPr>
          <p:cNvPr id="5" name="Picture 3" descr="power_contour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4343400"/>
            <a:ext cx="2286000" cy="18065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400" name="Picture 7" descr="cold_lisa.pdf"/>
          <p:cNvPicPr>
            <a:picLocks noChangeAspect="1"/>
          </p:cNvPicPr>
          <p:nvPr/>
        </p:nvPicPr>
        <p:blipFill>
          <a:blip r:embed="rId11"/>
          <a:srcRect l="14404" t="3268" r="15894" b="22905"/>
          <a:stretch>
            <a:fillRect/>
          </a:stretch>
        </p:blipFill>
        <p:spPr bwMode="auto">
          <a:xfrm>
            <a:off x="0" y="4038600"/>
            <a:ext cx="1600200" cy="21939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1524000" y="5029200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426" name="TextBox 2"/>
          <p:cNvSpPr txBox="1">
            <a:spLocks noChangeArrowheads="1"/>
          </p:cNvSpPr>
          <p:nvPr/>
        </p:nvSpPr>
        <p:spPr bwMode="auto">
          <a:xfrm>
            <a:off x="0" y="3810000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New Ocean Data</a:t>
            </a:r>
          </a:p>
        </p:txBody>
      </p:sp>
      <p:pic>
        <p:nvPicPr>
          <p:cNvPr id="24" name="Picture 41" descr="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54975" y="76200"/>
            <a:ext cx="831850" cy="838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404" name="Picture 30" descr="2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152400"/>
            <a:ext cx="8128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405" name="Picture 31" descr="IOOS_logo_white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1000" y="3200400"/>
            <a:ext cx="1143000" cy="4619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6161392" y="5894613"/>
            <a:ext cx="301174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700" b="1" dirty="0" err="1" smtClean="0">
                <a:latin typeface="Calibri"/>
                <a:cs typeface="Calibri"/>
              </a:rPr>
              <a:t>rucool.marine.rutgers.edu</a:t>
            </a:r>
            <a:r>
              <a:rPr lang="nl-NL" sz="1700" b="1" dirty="0">
                <a:latin typeface="Calibri"/>
                <a:cs typeface="Calibri"/>
              </a:rPr>
              <a:t>/</a:t>
            </a:r>
            <a:r>
              <a:rPr lang="nl-NL" sz="1700" b="1" dirty="0" err="1">
                <a:latin typeface="Calibri"/>
                <a:cs typeface="Calibri"/>
              </a:rPr>
              <a:t>bpu</a:t>
            </a:r>
            <a:endParaRPr lang="en-US" sz="17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72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End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8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Part </a:t>
            </a:r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II </a:t>
            </a:r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/>
            </a:r>
            <a:b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4400" b="1" dirty="0" smtClean="0">
                <a:latin typeface="Calibri"/>
                <a:cs typeface="Calibri"/>
              </a:rPr>
              <a:t>Sea Breeze for</a:t>
            </a:r>
          </a:p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Offshore Wind Energy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64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nual_windspe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6084" r="4664" b="5820"/>
          <a:stretch/>
        </p:blipFill>
        <p:spPr>
          <a:xfrm>
            <a:off x="457200" y="0"/>
            <a:ext cx="8229600" cy="62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2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405" y="379131"/>
            <a:ext cx="3810000" cy="762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sz="4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108"/>
          <a:stretch/>
        </p:blipFill>
        <p:spPr>
          <a:xfrm>
            <a:off x="2319205" y="1106179"/>
            <a:ext cx="4435394" cy="5080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5400000">
            <a:off x="1889696" y="2429251"/>
            <a:ext cx="2624313" cy="19431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7004" y="515923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Well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 rot="16355290">
            <a:off x="2753369" y="4670483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5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649405" y="379131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sz="4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49926"/>
          <a:stretch/>
        </p:blipFill>
        <p:spPr>
          <a:xfrm>
            <a:off x="2318839" y="1098468"/>
            <a:ext cx="4451573" cy="5080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5400000">
            <a:off x="4808049" y="3079656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87239" y="5010068"/>
            <a:ext cx="164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Little known</a:t>
            </a:r>
          </a:p>
          <a:p>
            <a:r>
              <a:rPr lang="en-US" sz="2000" b="1" dirty="0">
                <a:latin typeface="Calibri"/>
                <a:cs typeface="Calibri"/>
              </a:rPr>
              <a:t>(fewer </a:t>
            </a:r>
            <a:r>
              <a:rPr lang="en-US" sz="2000" b="1" dirty="0" err="1">
                <a:latin typeface="Calibri"/>
                <a:cs typeface="Calibri"/>
              </a:rPr>
              <a:t>obs</a:t>
            </a:r>
            <a:r>
              <a:rPr lang="en-US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 rot="17979017">
            <a:off x="4627219" y="4584414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rot="10800000">
            <a:off x="5468439" y="4629068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192099" y="4533564"/>
            <a:ext cx="153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Cold upwelling</a:t>
            </a: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1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7" grpId="0" animBg="1"/>
      <p:bldP spid="17" grpId="1" animBg="1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" y="2059614"/>
            <a:ext cx="4662311" cy="3496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l="55619" t="43556" r="5334" b="33333"/>
          <a:stretch/>
        </p:blipFill>
        <p:spPr>
          <a:xfrm>
            <a:off x="2150531" y="4675816"/>
            <a:ext cx="1735667" cy="88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127"/>
          <a:stretch/>
        </p:blipFill>
        <p:spPr>
          <a:xfrm>
            <a:off x="4775200" y="2059614"/>
            <a:ext cx="4334932" cy="326414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1616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Coastal Upwelling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3332" y="1297614"/>
            <a:ext cx="3810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400" b="1" dirty="0" smtClean="0">
                <a:solidFill>
                  <a:schemeClr val="tx1"/>
                </a:solidFill>
                <a:latin typeface="Calibri"/>
                <a:cs typeface="Calibri"/>
              </a:rPr>
              <a:t>Schematic</a:t>
            </a:r>
            <a:endParaRPr lang="en-US" sz="3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842932" y="1179529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400" b="1" dirty="0" smtClean="0">
                <a:solidFill>
                  <a:schemeClr val="tx1"/>
                </a:solidFill>
                <a:latin typeface="Calibri"/>
                <a:cs typeface="Calibri"/>
              </a:rPr>
              <a:t>Sea surface temperatures</a:t>
            </a:r>
            <a:endParaRPr lang="en-US" sz="3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55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Part </a:t>
            </a:r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I </a:t>
            </a:r>
            <a:b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Hurricane Irene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01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984" y="314413"/>
            <a:ext cx="3810000" cy="762000"/>
          </a:xfrm>
        </p:spPr>
        <p:txBody>
          <a:bodyPr/>
          <a:lstStyle/>
          <a:p>
            <a:pPr algn="ctr"/>
            <a:r>
              <a:rPr lang="en-US" sz="4600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sz="4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199"/>
          <a:stretch/>
        </p:blipFill>
        <p:spPr>
          <a:xfrm>
            <a:off x="2189784" y="1025281"/>
            <a:ext cx="4427305" cy="5080000"/>
          </a:xfrm>
          <a:prstGeom prst="rect">
            <a:avLst/>
          </a:prstGeom>
        </p:spPr>
      </p:pic>
      <p:sp>
        <p:nvSpPr>
          <p:cNvPr id="14" name="Round Same Side Corner Rectangle 13"/>
          <p:cNvSpPr/>
          <p:nvPr/>
        </p:nvSpPr>
        <p:spPr>
          <a:xfrm rot="10800000">
            <a:off x="5339384" y="4555881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08647" y="446037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Cold upwelling</a:t>
            </a: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5629921" y="3274744"/>
            <a:ext cx="717347" cy="384021"/>
          </a:xfrm>
          <a:prstGeom prst="rightArrow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370997">
            <a:off x="3609597" y="3711902"/>
            <a:ext cx="1589384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22" y="610082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Models can be used to investigate little known offshore component</a:t>
            </a:r>
            <a:endParaRPr lang="en-US" sz="23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 rot="387879">
            <a:off x="5963566" y="4072677"/>
            <a:ext cx="684467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3002" y="4120270"/>
            <a:ext cx="4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7786" y="3548039"/>
            <a:ext cx="4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4089120" y="2673685"/>
            <a:ext cx="2483521" cy="29607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47170" y="5462710"/>
            <a:ext cx="164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Little known</a:t>
            </a:r>
          </a:p>
          <a:p>
            <a:r>
              <a:rPr lang="en-US" sz="2000" b="1" dirty="0">
                <a:latin typeface="Calibri"/>
                <a:cs typeface="Calibri"/>
              </a:rPr>
              <a:t>(fewer </a:t>
            </a:r>
            <a:r>
              <a:rPr lang="en-US" sz="2000" b="1" dirty="0" err="1">
                <a:latin typeface="Calibri"/>
                <a:cs typeface="Calibri"/>
              </a:rPr>
              <a:t>obs</a:t>
            </a:r>
            <a:r>
              <a:rPr lang="en-US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 rot="17979017">
            <a:off x="3988538" y="5004697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4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579032"/>
            <a:ext cx="7124700" cy="3581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60876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 w/ </a:t>
            </a:r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offshore component: </a:t>
            </a:r>
          </a:p>
          <a:p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a hypothesis</a:t>
            </a:r>
            <a:endParaRPr lang="en-US" b="1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9398" y="5272422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ight Arrow 5"/>
          <p:cNvSpPr/>
          <p:nvPr/>
        </p:nvSpPr>
        <p:spPr>
          <a:xfrm rot="16574488">
            <a:off x="3709351" y="4848542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3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sz="4200" b="1" i="1" dirty="0" smtClean="0">
                <a:solidFill>
                  <a:srgbClr val="000000"/>
                </a:solidFill>
                <a:latin typeface="Calibri"/>
                <a:cs typeface="Calibri"/>
              </a:rPr>
              <a:t>Upwelling</a:t>
            </a:r>
            <a:endParaRPr lang="en-US" sz="42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Sept. 4-8: persistent southerly winds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/>
            </a:r>
            <a:b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</a:b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NJ coastal upwelling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5369"/>
            <a:ext cx="4846934" cy="39861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29115">
            <a:off x="3705946" y="4637554"/>
            <a:ext cx="504346" cy="118616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20713" y="1973876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°C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2059" y="2053469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081" y="6056540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20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sz="4200" b="1" i="1" dirty="0" smtClean="0">
                <a:solidFill>
                  <a:srgbClr val="000000"/>
                </a:solidFill>
                <a:latin typeface="Calibri"/>
                <a:cs typeface="Calibri"/>
              </a:rPr>
              <a:t>Sea breeze</a:t>
            </a:r>
            <a:endParaRPr lang="en-US" sz="42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_radar_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421"/>
            <a:ext cx="9144000" cy="525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4940" y="1640897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dBZ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87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683642" y="1195083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New SST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28"/>
            <a:ext cx="9144000" cy="819752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Sea Surface Temperature (SST)</a:t>
            </a:r>
            <a:endParaRPr lang="en-US" sz="4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4486" y="1193166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Control SST</a:t>
            </a:r>
          </a:p>
        </p:txBody>
      </p:sp>
      <p:pic>
        <p:nvPicPr>
          <p:cNvPr id="7" name="Picture 6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60" y="1836784"/>
            <a:ext cx="4910740" cy="4038600"/>
          </a:xfrm>
          <a:prstGeom prst="rect">
            <a:avLst/>
          </a:prstGeom>
        </p:spPr>
      </p:pic>
      <p:pic>
        <p:nvPicPr>
          <p:cNvPr id="6" name="Picture 5" descr="sport8h20120912T060000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021" r="19071" b="6123"/>
          <a:stretch/>
        </p:blipFill>
        <p:spPr>
          <a:xfrm>
            <a:off x="0" y="1817132"/>
            <a:ext cx="4267200" cy="40582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50446" y="1569393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°C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729883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62488" y="5660147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4144" y="1688134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05166" y="5691205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43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8420"/>
            <a:ext cx="9144000" cy="819752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 smtClean="0">
                <a:solidFill>
                  <a:srgbClr val="000000"/>
                </a:solidFill>
                <a:latin typeface="Calibri"/>
                <a:cs typeface="Calibri"/>
              </a:rPr>
              <a:t>SST Difference: </a:t>
            </a:r>
            <a:br>
              <a:rPr lang="en-US" sz="46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4000" b="1" i="1" dirty="0" smtClean="0">
                <a:solidFill>
                  <a:srgbClr val="000000"/>
                </a:solidFill>
                <a:latin typeface="Calibri"/>
                <a:cs typeface="Calibri"/>
              </a:rPr>
              <a:t>New SST– Control SST</a:t>
            </a:r>
            <a:endParaRPr lang="en-US" sz="40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kin_diff_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8379" r="1603"/>
          <a:stretch/>
        </p:blipFill>
        <p:spPr>
          <a:xfrm>
            <a:off x="1836283" y="1273463"/>
            <a:ext cx="5379418" cy="5596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6406" y="1106979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2343" y="6218332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3593" y="1270076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°C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54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972"/>
            <a:ext cx="9144000" cy="819752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 smtClean="0">
                <a:solidFill>
                  <a:srgbClr val="000000"/>
                </a:solidFill>
                <a:latin typeface="Calibri"/>
                <a:cs typeface="Calibri"/>
              </a:rPr>
              <a:t>Wind Speed Difference:</a:t>
            </a:r>
            <a:br>
              <a:rPr lang="en-US" sz="46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4000" b="1" i="1" dirty="0">
                <a:solidFill>
                  <a:srgbClr val="000000"/>
                </a:solidFill>
                <a:latin typeface="Calibri"/>
                <a:cs typeface="Calibri"/>
              </a:rPr>
              <a:t>New SST– Control SST</a:t>
            </a:r>
            <a:r>
              <a:rPr lang="en-US" sz="46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40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bight_zoom_diff_3km_3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227695" y="1294345"/>
            <a:ext cx="6093799" cy="55636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68640" y="1042261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343" y="6218332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1932" y="1059744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m/s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890978" y="5069653"/>
            <a:ext cx="74330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62252" y="448562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Cross section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 rot="8907385">
            <a:off x="4387999" y="4810637"/>
            <a:ext cx="461259" cy="1560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9685" y="5045336"/>
            <a:ext cx="68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X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40457" y="5248879"/>
            <a:ext cx="462390" cy="1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4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ht_zoom_3km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2349"/>
          <a:stretch/>
        </p:blipFill>
        <p:spPr>
          <a:xfrm>
            <a:off x="685800" y="0"/>
            <a:ext cx="65395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01" y="456404"/>
            <a:ext cx="3092699" cy="5868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45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110+ 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670440" y="441629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9542" y="5160418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52400" y="2296159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Z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(altitude)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6556" y="5927106"/>
            <a:ext cx="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66089" y="1884888"/>
            <a:ext cx="0" cy="4853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62485" y="6203459"/>
            <a:ext cx="462390" cy="1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99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984" y="314413"/>
            <a:ext cx="3810000" cy="762000"/>
          </a:xfrm>
        </p:spPr>
        <p:txBody>
          <a:bodyPr/>
          <a:lstStyle/>
          <a:p>
            <a:pPr algn="ctr"/>
            <a:r>
              <a:rPr lang="en-US" sz="4600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sz="4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199"/>
          <a:stretch/>
        </p:blipFill>
        <p:spPr>
          <a:xfrm>
            <a:off x="2189784" y="1025281"/>
            <a:ext cx="4427305" cy="5080000"/>
          </a:xfrm>
          <a:prstGeom prst="rect">
            <a:avLst/>
          </a:prstGeom>
        </p:spPr>
      </p:pic>
      <p:sp>
        <p:nvSpPr>
          <p:cNvPr id="14" name="Round Same Side Corner Rectangle 13"/>
          <p:cNvSpPr/>
          <p:nvPr/>
        </p:nvSpPr>
        <p:spPr>
          <a:xfrm rot="10800000">
            <a:off x="5339384" y="4555881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08647" y="446037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Cold upwelling</a:t>
            </a: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5629921" y="3274744"/>
            <a:ext cx="717347" cy="384021"/>
          </a:xfrm>
          <a:prstGeom prst="rightArrow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370997">
            <a:off x="3609597" y="3711902"/>
            <a:ext cx="1589384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22" y="610082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Models can be used to investigate little known offshore component</a:t>
            </a:r>
            <a:endParaRPr lang="en-US" sz="23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 rot="387879">
            <a:off x="5963566" y="4072677"/>
            <a:ext cx="684467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3002" y="4120270"/>
            <a:ext cx="4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7786" y="3548039"/>
            <a:ext cx="4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4089120" y="2673685"/>
            <a:ext cx="2483521" cy="29607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47170" y="5462710"/>
            <a:ext cx="164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Little known</a:t>
            </a:r>
          </a:p>
          <a:p>
            <a:r>
              <a:rPr lang="en-US" sz="2000" b="1" dirty="0">
                <a:latin typeface="Calibri"/>
                <a:cs typeface="Calibri"/>
              </a:rPr>
              <a:t>(fewer </a:t>
            </a:r>
            <a:r>
              <a:rPr lang="en-US" sz="2000" b="1" dirty="0" err="1">
                <a:latin typeface="Calibri"/>
                <a:cs typeface="Calibri"/>
              </a:rPr>
              <a:t>obs</a:t>
            </a:r>
            <a:r>
              <a:rPr lang="en-US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 rot="17979017">
            <a:off x="3988538" y="5004697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0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Motivation</a:t>
            </a:r>
            <a:endParaRPr lang="en-US" sz="4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9973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 August 2011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Hurricane Irene’s intensity was over-predicted by several hurricane models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and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over-forecast by the National Hurricane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Center (NHC)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5852" y="-1852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88" y="152400"/>
            <a:ext cx="8763000" cy="762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Governing factors of hurricane intensity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74014"/>
            <a:ext cx="5136454" cy="51364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9791" t="56816" r="17875" b="32884"/>
          <a:stretch/>
        </p:blipFill>
        <p:spPr>
          <a:xfrm>
            <a:off x="2296989" y="2755032"/>
            <a:ext cx="1628597" cy="156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527" t="36265"/>
          <a:stretch/>
        </p:blipFill>
        <p:spPr>
          <a:xfrm>
            <a:off x="457200" y="874014"/>
            <a:ext cx="3259527" cy="487846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901328" y="1265228"/>
            <a:ext cx="1999462" cy="4392218"/>
          </a:xfrm>
          <a:custGeom>
            <a:avLst/>
            <a:gdLst>
              <a:gd name="connsiteX0" fmla="*/ 1395244 w 1395244"/>
              <a:gd name="connsiteY0" fmla="*/ 3064933 h 3064933"/>
              <a:gd name="connsiteX1" fmla="*/ 6711 w 1395244"/>
              <a:gd name="connsiteY1" fmla="*/ 1896533 h 3064933"/>
              <a:gd name="connsiteX2" fmla="*/ 853377 w 1395244"/>
              <a:gd name="connsiteY2" fmla="*/ 660400 h 3064933"/>
              <a:gd name="connsiteX3" fmla="*/ 531644 w 1395244"/>
              <a:gd name="connsiteY3" fmla="*/ 0 h 3064933"/>
              <a:gd name="connsiteX4" fmla="*/ 531644 w 1395244"/>
              <a:gd name="connsiteY4" fmla="*/ 0 h 306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244" h="3064933">
                <a:moveTo>
                  <a:pt x="1395244" y="3064933"/>
                </a:moveTo>
                <a:cubicBezTo>
                  <a:pt x="746133" y="2681110"/>
                  <a:pt x="97022" y="2297288"/>
                  <a:pt x="6711" y="1896533"/>
                </a:cubicBezTo>
                <a:cubicBezTo>
                  <a:pt x="-83600" y="1495778"/>
                  <a:pt x="765888" y="976489"/>
                  <a:pt x="853377" y="660400"/>
                </a:cubicBezTo>
                <a:cubicBezTo>
                  <a:pt x="940866" y="344311"/>
                  <a:pt x="531644" y="0"/>
                  <a:pt x="531644" y="0"/>
                </a:cubicBezTo>
                <a:lnTo>
                  <a:pt x="531644" y="0"/>
                </a:lnTo>
              </a:path>
            </a:pathLst>
          </a:custGeom>
          <a:ln w="762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1901329" y="2913640"/>
            <a:ext cx="687849" cy="55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2878471" y="5018399"/>
            <a:ext cx="687849" cy="553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2101440" y="4464681"/>
            <a:ext cx="687849" cy="553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1557405" y="3726806"/>
            <a:ext cx="687849" cy="553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33" y="1841620"/>
            <a:ext cx="2489156" cy="7356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83567" y="5195984"/>
            <a:ext cx="157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hurricane track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" name="Freeform 13"/>
          <p:cNvSpPr/>
          <p:nvPr/>
        </p:nvSpPr>
        <p:spPr>
          <a:xfrm flipH="1">
            <a:off x="3195654" y="1320273"/>
            <a:ext cx="1364285" cy="737127"/>
          </a:xfrm>
          <a:custGeom>
            <a:avLst/>
            <a:gdLst>
              <a:gd name="connsiteX0" fmla="*/ 657322 w 1199189"/>
              <a:gd name="connsiteY0" fmla="*/ 0 h 694267"/>
              <a:gd name="connsiteX1" fmla="*/ 13856 w 1199189"/>
              <a:gd name="connsiteY1" fmla="*/ 558800 h 694267"/>
              <a:gd name="connsiteX2" fmla="*/ 1199189 w 1199189"/>
              <a:gd name="connsiteY2" fmla="*/ 694267 h 694267"/>
              <a:gd name="connsiteX3" fmla="*/ 1199189 w 1199189"/>
              <a:gd name="connsiteY3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189" h="694267">
                <a:moveTo>
                  <a:pt x="657322" y="0"/>
                </a:moveTo>
                <a:cubicBezTo>
                  <a:pt x="290433" y="221544"/>
                  <a:pt x="-76455" y="443089"/>
                  <a:pt x="13856" y="558800"/>
                </a:cubicBezTo>
                <a:cubicBezTo>
                  <a:pt x="104167" y="674511"/>
                  <a:pt x="1199189" y="694267"/>
                  <a:pt x="1199189" y="694267"/>
                </a:cubicBezTo>
                <a:lnTo>
                  <a:pt x="1199189" y="694267"/>
                </a:lnTo>
              </a:path>
            </a:pathLst>
          </a:custGeom>
          <a:ln w="76200" cmpd="sng"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57696" y="2960620"/>
            <a:ext cx="0" cy="797984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5872" y="3683418"/>
            <a:ext cx="337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Calibri"/>
                <a:cs typeface="Calibri"/>
              </a:rPr>
              <a:t>u</a:t>
            </a:r>
            <a:r>
              <a:rPr lang="en-US" sz="2000" dirty="0" smtClean="0">
                <a:solidFill>
                  <a:srgbClr val="800000"/>
                </a:solidFill>
                <a:latin typeface="Calibri"/>
                <a:cs typeface="Calibri"/>
              </a:rPr>
              <a:t>pper ocean thermal structure and evolution</a:t>
            </a:r>
            <a:endParaRPr lang="en-US" sz="20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4209" y="917676"/>
            <a:ext cx="226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ry air intrusion</a:t>
            </a:r>
            <a:endParaRPr lang="en-US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12534" y="1734319"/>
            <a:ext cx="977142" cy="0"/>
          </a:xfrm>
          <a:prstGeom prst="straightConnector1">
            <a:avLst/>
          </a:prstGeom>
          <a:ln w="76200" cmpd="sng">
            <a:solidFill>
              <a:srgbClr val="66006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41741" y="2669374"/>
            <a:ext cx="977142" cy="0"/>
          </a:xfrm>
          <a:prstGeom prst="straightConnector1">
            <a:avLst/>
          </a:prstGeom>
          <a:ln w="76200" cmpd="sng">
            <a:solidFill>
              <a:srgbClr val="66006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3568" y="2431199"/>
            <a:ext cx="1453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alibri"/>
                <a:cs typeface="Calibri"/>
              </a:rPr>
              <a:t>vertical wind shear</a:t>
            </a:r>
            <a:endParaRPr lang="en-US" sz="2000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636" y="5926666"/>
            <a:ext cx="277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Emanuel et al. (2004)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0" y="1601083"/>
            <a:ext cx="335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Did the </a:t>
            </a:r>
            <a:r>
              <a:rPr lang="en-US" sz="2400" dirty="0" smtClean="0">
                <a:solidFill>
                  <a:srgbClr val="C00000"/>
                </a:solidFill>
                <a:latin typeface="Calibri"/>
                <a:cs typeface="Calibri"/>
              </a:rPr>
              <a:t>upper ocean thermal structure and evolution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contribute to Irene’s intensity over-prediction?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5614376" y="921879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Question:</a:t>
            </a:r>
            <a:endParaRPr lang="en-US" sz="3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610588" y="3495148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Hypothesis:</a:t>
            </a:r>
            <a:endParaRPr lang="en-US" sz="3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4148874"/>
            <a:ext cx="4572000" cy="275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handled well: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cs typeface="Franklin Gothic Book"/>
              </a:rPr>
              <a:t>hurricane </a:t>
            </a:r>
            <a:r>
              <a:rPr lang="en-US" sz="2400" dirty="0" smtClean="0">
                <a:solidFill>
                  <a:srgbClr val="008000"/>
                </a:solidFill>
                <a:latin typeface="Calibri" panose="020F0502020204030204" pitchFamily="34" charset="0"/>
                <a:cs typeface="Franklin Gothic Book"/>
              </a:rPr>
              <a:t>track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  <a:latin typeface="Calibri" panose="020F0502020204030204" pitchFamily="34" charset="0"/>
                <a:cs typeface="Franklin Gothic Book"/>
              </a:rPr>
              <a:t>vertical wind </a:t>
            </a:r>
            <a:r>
              <a:rPr lang="en-US" sz="2400" dirty="0" smtClean="0">
                <a:solidFill>
                  <a:srgbClr val="660066"/>
                </a:solidFill>
                <a:latin typeface="Calibri" panose="020F0502020204030204" pitchFamily="34" charset="0"/>
                <a:cs typeface="Franklin Gothic Book"/>
              </a:rPr>
              <a:t>shear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alibri" panose="020F0502020204030204" pitchFamily="34" charset="0"/>
                <a:cs typeface="Franklin Gothic Book"/>
              </a:rPr>
              <a:t>dry </a:t>
            </a:r>
            <a:r>
              <a:rPr lang="en-US" sz="2400" dirty="0">
                <a:solidFill>
                  <a:srgbClr val="000090"/>
                </a:solidFill>
                <a:latin typeface="Calibri" panose="020F0502020204030204" pitchFamily="34" charset="0"/>
                <a:cs typeface="Franklin Gothic Book"/>
              </a:rPr>
              <a:t>air </a:t>
            </a:r>
            <a:r>
              <a:rPr lang="en-US" sz="2400" dirty="0" smtClean="0">
                <a:solidFill>
                  <a:srgbClr val="000090"/>
                </a:solidFill>
                <a:latin typeface="Calibri" panose="020F0502020204030204" pitchFamily="34" charset="0"/>
                <a:cs typeface="Franklin Gothic Book"/>
              </a:rPr>
              <a:t>intrusion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Franklin Gothic Book"/>
              </a:rPr>
              <a:t>But not: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upper ocean thermal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structure 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and evolution </a:t>
            </a:r>
            <a:endParaRPr lang="en-US" sz="2400" dirty="0" smtClean="0">
              <a:solidFill>
                <a:srgbClr val="C00000"/>
              </a:solidFill>
              <a:latin typeface="Calibri" panose="020F0502020204030204" pitchFamily="34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8225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 – Observations and Model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9532" y="1546139"/>
            <a:ext cx="4011431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RU16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Glider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Satellite: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New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surface temperature,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Weather Research 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and Forecasting (WRF)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46" y="4368813"/>
            <a:ext cx="997486" cy="73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97" y="1320813"/>
            <a:ext cx="1041035" cy="675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751694"/>
            <a:ext cx="1220932" cy="857250"/>
          </a:xfrm>
          <a:prstGeom prst="rect">
            <a:avLst/>
          </a:prstGeom>
        </p:spPr>
      </p:pic>
      <p:pic>
        <p:nvPicPr>
          <p:cNvPr id="7" name="Picture 6" descr="irene_track_with_glider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r="11447" b="6183"/>
          <a:stretch/>
        </p:blipFill>
        <p:spPr>
          <a:xfrm>
            <a:off x="4991100" y="852073"/>
            <a:ext cx="4152900" cy="5074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6126" y="5853093"/>
            <a:ext cx="2534679" cy="95410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Full RU16 Glider Track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Irene RU16 Glider Track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40m isobath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200m isobath (shelf break)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803900" y="6005383"/>
            <a:ext cx="411310" cy="0"/>
          </a:xfrm>
          <a:prstGeom prst="line">
            <a:avLst/>
          </a:pr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03900" y="6215552"/>
            <a:ext cx="4113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00" y="6425721"/>
            <a:ext cx="411310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03900" y="6635891"/>
            <a:ext cx="411310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0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Results</a:t>
            </a:r>
            <a:endParaRPr lang="en-US" sz="4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1371600"/>
            <a:ext cx="8458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Glider data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revealed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surface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passage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hurricane eye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8014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rene_track_with_glider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12507" r="38237" b="53339"/>
          <a:stretch/>
        </p:blipFill>
        <p:spPr>
          <a:xfrm>
            <a:off x="6453865" y="4010443"/>
            <a:ext cx="2690135" cy="2847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762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1. Glider revealed “ahead-of-eye” cooling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science_Irene_temp_cbar_off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3738" r="12065"/>
          <a:stretch/>
        </p:blipFill>
        <p:spPr>
          <a:xfrm>
            <a:off x="177966" y="1631891"/>
            <a:ext cx="7547363" cy="40272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572155" y="1269742"/>
            <a:ext cx="174803" cy="36214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957" y="853075"/>
            <a:ext cx="24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44803" y="1271120"/>
            <a:ext cx="174803" cy="36214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75953" y="853075"/>
            <a:ext cx="350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Franklin Gothic Book"/>
              </a:rPr>
              <a:t>w</a:t>
            </a:r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arm SSTs before storm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64167" y="1207152"/>
            <a:ext cx="1267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52400"/>
            <a:ext cx="1041035" cy="6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6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/>
            <a:r>
              <a:rPr lang="en-US" sz="4200" b="1" dirty="0" smtClean="0">
                <a:solidFill>
                  <a:srgbClr val="000000"/>
                </a:solidFill>
                <a:latin typeface="Calibri"/>
                <a:cs typeface="Calibri"/>
              </a:rPr>
              <a:t>Results</a:t>
            </a:r>
            <a:endParaRPr lang="en-US" sz="4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13716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Glider data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revealed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surface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passage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hurricane eye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Improved satellite SST product revealed that this surface ocean cooling was </a:t>
            </a:r>
            <a:r>
              <a:rPr lang="en-US" sz="2400" u="sng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captured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by:</a:t>
            </a:r>
          </a:p>
          <a:p>
            <a:pPr marL="12001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Basic satellite products</a:t>
            </a:r>
          </a:p>
          <a:p>
            <a:pPr marL="12001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cean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models used for forecasting hurricane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intensity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Aft>
                <a:spcPts val="1800"/>
              </a:spcAft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577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/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2. Improved satellite SST product revealed that this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0246" y="2205408"/>
            <a:ext cx="2073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2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2447" y="2321077"/>
            <a:ext cx="1422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4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4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54614" y="1135929"/>
            <a:ext cx="1801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basic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955530" y="1843815"/>
            <a:ext cx="369604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04246" y="2205408"/>
            <a:ext cx="1805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2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2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3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U_Template_Red_Arial_B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RU_Template_Red_Arial_B.pot</Template>
  <TotalTime>304</TotalTime>
  <Words>1235</Words>
  <Application>Microsoft Macintosh PowerPoint</Application>
  <PresentationFormat>On-screen Show (4:3)</PresentationFormat>
  <Paragraphs>187</Paragraphs>
  <Slides>28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RU_Template_Red_Arial_B</vt:lpstr>
      <vt:lpstr>PowerPoint Presentation</vt:lpstr>
      <vt:lpstr>PowerPoint Presentation</vt:lpstr>
      <vt:lpstr>Motivation</vt:lpstr>
      <vt:lpstr>Governing factors of hurricane intensity</vt:lpstr>
      <vt:lpstr>Methods – Observations and Model</vt:lpstr>
      <vt:lpstr>Results</vt:lpstr>
      <vt:lpstr>1. Glider revealed “ahead-of-eye” cooling</vt:lpstr>
      <vt:lpstr>Results</vt:lpstr>
      <vt:lpstr>2. Improved satellite SST product revealed that this cooling was not captured by:</vt:lpstr>
      <vt:lpstr>Results</vt:lpstr>
      <vt:lpstr>3. &gt;100 sensitivity tests showed Irene intensity very sensitive to this “ahead-of-eye” SST cooling</vt:lpstr>
      <vt:lpstr>3. &gt;100 sensitivity tests showed Irene intensity very sensitive to this “ahead-of-eye” SST cooling</vt:lpstr>
      <vt:lpstr>PowerPoint Presentation</vt:lpstr>
      <vt:lpstr>PowerPoint Presentation</vt:lpstr>
      <vt:lpstr>PowerPoint Presentation</vt:lpstr>
      <vt:lpstr>PowerPoint Presentation</vt:lpstr>
      <vt:lpstr>Sea breeze</vt:lpstr>
      <vt:lpstr>PowerPoint Presentation</vt:lpstr>
      <vt:lpstr>PowerPoint Presentation</vt:lpstr>
      <vt:lpstr>Sea breeze</vt:lpstr>
      <vt:lpstr>PowerPoint Presentation</vt:lpstr>
      <vt:lpstr>Case Study: Sept. 12, 2012: Upwelling</vt:lpstr>
      <vt:lpstr>Case Study: Sept. 12, 2012: Sea breeze</vt:lpstr>
      <vt:lpstr>Sea Surface Temperature (SST)</vt:lpstr>
      <vt:lpstr>SST Difference:  New SST– Control SST</vt:lpstr>
      <vt:lpstr>Wind Speed Difference: New SST– Control SST </vt:lpstr>
      <vt:lpstr>PowerPoint Presentation</vt:lpstr>
      <vt:lpstr>Sea breeze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Kristin Hunter-Thomson</dc:creator>
  <cp:lastModifiedBy>Greg</cp:lastModifiedBy>
  <cp:revision>121</cp:revision>
  <dcterms:created xsi:type="dcterms:W3CDTF">2014-10-13T16:20:25Z</dcterms:created>
  <dcterms:modified xsi:type="dcterms:W3CDTF">2014-10-15T15:31:34Z</dcterms:modified>
</cp:coreProperties>
</file>