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65" r:id="rId3"/>
    <p:sldId id="266" r:id="rId4"/>
    <p:sldId id="268" r:id="rId5"/>
    <p:sldId id="269" r:id="rId6"/>
    <p:sldId id="310" r:id="rId7"/>
    <p:sldId id="270" r:id="rId8"/>
    <p:sldId id="271" r:id="rId9"/>
    <p:sldId id="272" r:id="rId10"/>
    <p:sldId id="273" r:id="rId11"/>
    <p:sldId id="274" r:id="rId12"/>
    <p:sldId id="304" r:id="rId13"/>
    <p:sldId id="30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312" r:id="rId27"/>
    <p:sldId id="311" r:id="rId28"/>
    <p:sldId id="313" r:id="rId29"/>
    <p:sldId id="290" r:id="rId30"/>
    <p:sldId id="314" r:id="rId31"/>
    <p:sldId id="306" r:id="rId32"/>
    <p:sldId id="307" r:id="rId33"/>
    <p:sldId id="292" r:id="rId34"/>
    <p:sldId id="293" r:id="rId35"/>
    <p:sldId id="294" r:id="rId36"/>
    <p:sldId id="295" r:id="rId37"/>
    <p:sldId id="296" r:id="rId38"/>
    <p:sldId id="297" r:id="rId39"/>
    <p:sldId id="298" r:id="rId40"/>
    <p:sldId id="315" r:id="rId41"/>
    <p:sldId id="299" r:id="rId42"/>
    <p:sldId id="316" r:id="rId43"/>
    <p:sldId id="300" r:id="rId44"/>
    <p:sldId id="301" r:id="rId45"/>
    <p:sldId id="317" r:id="rId46"/>
    <p:sldId id="308" r:id="rId47"/>
    <p:sldId id="309" r:id="rId4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108" charset="0"/>
        <a:ea typeface="ヒラギノ角ゴ Pro W3" pitchFamily="-108" charset="-128"/>
        <a:cs typeface="ヒラギノ角ゴ Pro W3" pitchFamily="-108" charset="-128"/>
      </a:defRPr>
    </a:lvl1pPr>
    <a:lvl2pPr marL="457200" algn="l" rtl="0" fontAlgn="base">
      <a:spcBef>
        <a:spcPct val="0"/>
      </a:spcBef>
      <a:spcAft>
        <a:spcPct val="0"/>
      </a:spcAft>
      <a:defRPr sz="2400" kern="1200">
        <a:solidFill>
          <a:schemeClr val="tx1"/>
        </a:solidFill>
        <a:latin typeface="Arial" pitchFamily="-108" charset="0"/>
        <a:ea typeface="ヒラギノ角ゴ Pro W3" pitchFamily="-108" charset="-128"/>
        <a:cs typeface="ヒラギノ角ゴ Pro W3" pitchFamily="-108" charset="-128"/>
      </a:defRPr>
    </a:lvl2pPr>
    <a:lvl3pPr marL="914400" algn="l" rtl="0" fontAlgn="base">
      <a:spcBef>
        <a:spcPct val="0"/>
      </a:spcBef>
      <a:spcAft>
        <a:spcPct val="0"/>
      </a:spcAft>
      <a:defRPr sz="2400" kern="1200">
        <a:solidFill>
          <a:schemeClr val="tx1"/>
        </a:solidFill>
        <a:latin typeface="Arial" pitchFamily="-108" charset="0"/>
        <a:ea typeface="ヒラギノ角ゴ Pro W3" pitchFamily="-108" charset="-128"/>
        <a:cs typeface="ヒラギノ角ゴ Pro W3" pitchFamily="-108" charset="-128"/>
      </a:defRPr>
    </a:lvl3pPr>
    <a:lvl4pPr marL="1371600" algn="l" rtl="0" fontAlgn="base">
      <a:spcBef>
        <a:spcPct val="0"/>
      </a:spcBef>
      <a:spcAft>
        <a:spcPct val="0"/>
      </a:spcAft>
      <a:defRPr sz="2400" kern="1200">
        <a:solidFill>
          <a:schemeClr val="tx1"/>
        </a:solidFill>
        <a:latin typeface="Arial" pitchFamily="-108" charset="0"/>
        <a:ea typeface="ヒラギノ角ゴ Pro W3" pitchFamily="-108" charset="-128"/>
        <a:cs typeface="ヒラギノ角ゴ Pro W3" pitchFamily="-108" charset="-128"/>
      </a:defRPr>
    </a:lvl4pPr>
    <a:lvl5pPr marL="1828800" algn="l" rtl="0" fontAlgn="base">
      <a:spcBef>
        <a:spcPct val="0"/>
      </a:spcBef>
      <a:spcAft>
        <a:spcPct val="0"/>
      </a:spcAft>
      <a:defRPr sz="2400" kern="1200">
        <a:solidFill>
          <a:schemeClr val="tx1"/>
        </a:solidFill>
        <a:latin typeface="Arial" pitchFamily="-108" charset="0"/>
        <a:ea typeface="ヒラギノ角ゴ Pro W3" pitchFamily="-108" charset="-128"/>
        <a:cs typeface="ヒラギノ角ゴ Pro W3" pitchFamily="-108" charset="-128"/>
      </a:defRPr>
    </a:lvl5pPr>
    <a:lvl6pPr marL="2286000" algn="l" defTabSz="457200" rtl="0" eaLnBrk="1" latinLnBrk="0" hangingPunct="1">
      <a:defRPr sz="2400" kern="1200">
        <a:solidFill>
          <a:schemeClr val="tx1"/>
        </a:solidFill>
        <a:latin typeface="Arial" pitchFamily="-108" charset="0"/>
        <a:ea typeface="ヒラギノ角ゴ Pro W3" pitchFamily="-108" charset="-128"/>
        <a:cs typeface="ヒラギノ角ゴ Pro W3" pitchFamily="-108" charset="-128"/>
      </a:defRPr>
    </a:lvl6pPr>
    <a:lvl7pPr marL="2743200" algn="l" defTabSz="457200" rtl="0" eaLnBrk="1" latinLnBrk="0" hangingPunct="1">
      <a:defRPr sz="2400" kern="1200">
        <a:solidFill>
          <a:schemeClr val="tx1"/>
        </a:solidFill>
        <a:latin typeface="Arial" pitchFamily="-108" charset="0"/>
        <a:ea typeface="ヒラギノ角ゴ Pro W3" pitchFamily="-108" charset="-128"/>
        <a:cs typeface="ヒラギノ角ゴ Pro W3" pitchFamily="-108" charset="-128"/>
      </a:defRPr>
    </a:lvl7pPr>
    <a:lvl8pPr marL="3200400" algn="l" defTabSz="457200" rtl="0" eaLnBrk="1" latinLnBrk="0" hangingPunct="1">
      <a:defRPr sz="2400" kern="1200">
        <a:solidFill>
          <a:schemeClr val="tx1"/>
        </a:solidFill>
        <a:latin typeface="Arial" pitchFamily="-108" charset="0"/>
        <a:ea typeface="ヒラギノ角ゴ Pro W3" pitchFamily="-108" charset="-128"/>
        <a:cs typeface="ヒラギノ角ゴ Pro W3" pitchFamily="-108" charset="-128"/>
      </a:defRPr>
    </a:lvl8pPr>
    <a:lvl9pPr marL="3657600" algn="l" defTabSz="457200" rtl="0" eaLnBrk="1" latinLnBrk="0" hangingPunct="1">
      <a:defRPr sz="2400" kern="1200">
        <a:solidFill>
          <a:schemeClr val="tx1"/>
        </a:solidFill>
        <a:latin typeface="Arial" pitchFamily="-108" charset="0"/>
        <a:ea typeface="ヒラギノ角ゴ Pro W3" pitchFamily="-108" charset="-128"/>
        <a:cs typeface="ヒラギノ角ゴ Pro W3" pitchFamily="-108"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0026"/>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1" d="100"/>
          <a:sy n="151" d="100"/>
        </p:scale>
        <p:origin x="-120" y="-3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FCB137-7F89-3342-AFD2-5301BC5E263C}" type="datetimeFigureOut">
              <a:rPr lang="en-US" smtClean="0"/>
              <a:t>10/14/14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A7A6BD-52B4-1B43-AFB7-4BDB8C0ACE8E}" type="slidenum">
              <a:rPr lang="en-US" smtClean="0"/>
              <a:t>‹#›</a:t>
            </a:fld>
            <a:endParaRPr lang="en-US"/>
          </a:p>
        </p:txBody>
      </p:sp>
    </p:spTree>
    <p:extLst>
      <p:ext uri="{BB962C8B-B14F-4D97-AF65-F5344CB8AC3E}">
        <p14:creationId xmlns:p14="http://schemas.microsoft.com/office/powerpoint/2010/main" val="93770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sz="2000" b="1" dirty="0" smtClean="0">
                <a:latin typeface="+mn-lt"/>
                <a:cs typeface="Calibri"/>
              </a:rPr>
              <a:t> Bridge gap between obs. (scattered in space &amp; time) and real world</a:t>
            </a:r>
          </a:p>
          <a:p>
            <a:pPr>
              <a:buFontTx/>
              <a:buChar char="-"/>
            </a:pPr>
            <a:r>
              <a:rPr lang="en-US" sz="2000" b="1" dirty="0" smtClean="0">
                <a:latin typeface="+mn-lt"/>
                <a:cs typeface="Calibri"/>
              </a:rPr>
              <a:t> Experiments without harming system </a:t>
            </a:r>
          </a:p>
          <a:p>
            <a:pPr lvl="1">
              <a:buFontTx/>
              <a:buChar char="-"/>
            </a:pPr>
            <a:r>
              <a:rPr lang="en-US" sz="2000" b="1" dirty="0" smtClean="0">
                <a:latin typeface="+mn-lt"/>
                <a:cs typeface="Calibri"/>
              </a:rPr>
              <a:t>Atmosphere, ocean too large to perform “lab” experiments</a:t>
            </a:r>
          </a:p>
          <a:p>
            <a:pPr>
              <a:buFontTx/>
              <a:buChar char="-"/>
            </a:pPr>
            <a:r>
              <a:rPr lang="en-US" sz="2000" b="1" dirty="0" smtClean="0">
                <a:latin typeface="+mn-lt"/>
                <a:cs typeface="Calibri"/>
              </a:rPr>
              <a:t> “What-if” scenarios</a:t>
            </a:r>
          </a:p>
          <a:p>
            <a:pPr>
              <a:buFontTx/>
              <a:buChar char="-"/>
            </a:pPr>
            <a:r>
              <a:rPr lang="en-US" sz="2000" b="1" dirty="0" smtClean="0">
                <a:latin typeface="+mn-lt"/>
                <a:cs typeface="Calibri"/>
              </a:rPr>
              <a:t> Sensitivities (control vs. </a:t>
            </a:r>
            <a:br>
              <a:rPr lang="en-US" sz="2000" b="1" dirty="0" smtClean="0">
                <a:latin typeface="+mn-lt"/>
                <a:cs typeface="Calibri"/>
              </a:rPr>
            </a:br>
            <a:r>
              <a:rPr lang="en-US" sz="2000" b="1" dirty="0" smtClean="0">
                <a:latin typeface="+mn-lt"/>
                <a:cs typeface="Calibri"/>
              </a:rPr>
              <a:t>independent variable)</a:t>
            </a:r>
          </a:p>
          <a:p>
            <a:pPr>
              <a:buFontTx/>
              <a:buChar char="-"/>
            </a:pPr>
            <a:r>
              <a:rPr lang="en-US" sz="2000" b="1" dirty="0" smtClean="0">
                <a:latin typeface="+mn-lt"/>
                <a:cs typeface="Calibri"/>
              </a:rPr>
              <a:t> Predictions</a:t>
            </a:r>
          </a:p>
        </p:txBody>
      </p:sp>
      <p:sp>
        <p:nvSpPr>
          <p:cNvPr id="4" name="Slide Number Placeholder 3"/>
          <p:cNvSpPr>
            <a:spLocks noGrp="1"/>
          </p:cNvSpPr>
          <p:nvPr>
            <p:ph type="sldNum" sz="quarter" idx="10"/>
          </p:nvPr>
        </p:nvSpPr>
        <p:spPr/>
        <p:txBody>
          <a:bodyPr/>
          <a:lstStyle/>
          <a:p>
            <a:fld id="{769289D6-5990-5441-B9C3-1982553482CC}" type="slidenum">
              <a:rPr lang="en-US" smtClean="0"/>
              <a:t>11</a:t>
            </a:fld>
            <a:endParaRPr lang="en-US"/>
          </a:p>
        </p:txBody>
      </p:sp>
    </p:spTree>
    <p:extLst>
      <p:ext uri="{BB962C8B-B14F-4D97-AF65-F5344CB8AC3E}">
        <p14:creationId xmlns:p14="http://schemas.microsoft.com/office/powerpoint/2010/main" val="1404694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26</a:t>
            </a:fld>
            <a:endParaRPr lang="en-US"/>
          </a:p>
        </p:txBody>
      </p:sp>
    </p:spTree>
    <p:extLst>
      <p:ext uri="{BB962C8B-B14F-4D97-AF65-F5344CB8AC3E}">
        <p14:creationId xmlns:p14="http://schemas.microsoft.com/office/powerpoint/2010/main" val="2096156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27</a:t>
            </a:fld>
            <a:endParaRPr lang="en-US"/>
          </a:p>
        </p:txBody>
      </p:sp>
    </p:spTree>
    <p:extLst>
      <p:ext uri="{BB962C8B-B14F-4D97-AF65-F5344CB8AC3E}">
        <p14:creationId xmlns:p14="http://schemas.microsoft.com/office/powerpoint/2010/main" val="2096156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28</a:t>
            </a:fld>
            <a:endParaRPr lang="en-US"/>
          </a:p>
        </p:txBody>
      </p:sp>
    </p:spTree>
    <p:extLst>
      <p:ext uri="{BB962C8B-B14F-4D97-AF65-F5344CB8AC3E}">
        <p14:creationId xmlns:p14="http://schemas.microsoft.com/office/powerpoint/2010/main" val="2096156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29</a:t>
            </a:fld>
            <a:endParaRPr lang="en-US"/>
          </a:p>
        </p:txBody>
      </p:sp>
    </p:spTree>
    <p:extLst>
      <p:ext uri="{BB962C8B-B14F-4D97-AF65-F5344CB8AC3E}">
        <p14:creationId xmlns:p14="http://schemas.microsoft.com/office/powerpoint/2010/main" val="2096156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a:t>
            </a:r>
            <a:r>
              <a:rPr lang="en-US" baseline="0" dirty="0" smtClean="0"/>
              <a:t> warmer over land, cooler over water</a:t>
            </a:r>
            <a:r>
              <a:rPr lang="en-US" baseline="0" dirty="0" smtClean="0">
                <a:sym typeface="Wingdings"/>
              </a:rPr>
              <a:t> </a:t>
            </a:r>
            <a:r>
              <a:rPr lang="en-US" baseline="0" dirty="0" err="1" smtClean="0">
                <a:sym typeface="Wingdings"/>
              </a:rPr>
              <a:t>seabreeze</a:t>
            </a:r>
            <a:endParaRPr lang="en-US" baseline="0" dirty="0" smtClean="0">
              <a:sym typeface="Wingdings"/>
            </a:endParaRPr>
          </a:p>
          <a:p>
            <a:r>
              <a:rPr lang="en-US" baseline="0" dirty="0" smtClean="0">
                <a:sym typeface="Wingdings"/>
              </a:rPr>
              <a:t>-night: cooler over land, relatively warmer over water </a:t>
            </a:r>
            <a:r>
              <a:rPr lang="en-US" baseline="0" dirty="0" err="1" smtClean="0">
                <a:sym typeface="Wingdings"/>
              </a:rPr>
              <a:t>landbreeze</a:t>
            </a:r>
            <a:endParaRPr lang="en-US" baseline="0" dirty="0" smtClean="0">
              <a:sym typeface="Wingdings"/>
            </a:endParaRPr>
          </a:p>
          <a:p>
            <a:r>
              <a:rPr lang="en-US" baseline="0" dirty="0" smtClean="0">
                <a:sym typeface="Wingdings"/>
              </a:rPr>
              <a:t>-little known about offshore component of sea/land breeze due to dearth of observations/monitoring</a:t>
            </a:r>
          </a:p>
          <a:p>
            <a:r>
              <a:rPr lang="en-US" baseline="0" dirty="0" smtClean="0">
                <a:sym typeface="Wingdings"/>
              </a:rPr>
              <a:t>-coastal upwelling changes dynamics</a:t>
            </a:r>
            <a:endParaRPr lang="en-US" baseline="0" dirty="0" smtClean="0"/>
          </a:p>
        </p:txBody>
      </p:sp>
      <p:sp>
        <p:nvSpPr>
          <p:cNvPr id="4" name="Slide Number Placeholder 3"/>
          <p:cNvSpPr>
            <a:spLocks noGrp="1"/>
          </p:cNvSpPr>
          <p:nvPr>
            <p:ph type="sldNum" sz="quarter" idx="10"/>
          </p:nvPr>
        </p:nvSpPr>
        <p:spPr/>
        <p:txBody>
          <a:bodyPr/>
          <a:lstStyle/>
          <a:p>
            <a:fld id="{C703B8E8-0336-9B44-840D-55CF9BE841AB}" type="slidenum">
              <a:rPr lang="en-US" smtClean="0"/>
              <a:pPr/>
              <a:t>30</a:t>
            </a:fld>
            <a:endParaRPr lang="en-US"/>
          </a:p>
        </p:txBody>
      </p:sp>
    </p:spTree>
    <p:extLst>
      <p:ext uri="{BB962C8B-B14F-4D97-AF65-F5344CB8AC3E}">
        <p14:creationId xmlns:p14="http://schemas.microsoft.com/office/powerpoint/2010/main" val="1397274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Pass out the XX maps</a:t>
            </a:r>
            <a:r>
              <a:rPr lang="en-US" baseline="0" dirty="0" smtClean="0"/>
              <a:t> to the group, making sure each small group gets a different map. Have the teachers work in small groups to analyze their data. After a few minutes have one group present to the others what they found and then have more groups build on that to develop a working relationship of the temporal and spatial pattern off of Cape May. Make sure they site the evidence.</a:t>
            </a:r>
            <a:endParaRPr lang="en-US" dirty="0" smtClean="0"/>
          </a:p>
          <a:p>
            <a:endParaRPr lang="en-US" dirty="0"/>
          </a:p>
        </p:txBody>
      </p:sp>
      <p:sp>
        <p:nvSpPr>
          <p:cNvPr id="4" name="Slide Number Placeholder 3"/>
          <p:cNvSpPr>
            <a:spLocks noGrp="1"/>
          </p:cNvSpPr>
          <p:nvPr>
            <p:ph type="sldNum" sz="quarter" idx="10"/>
          </p:nvPr>
        </p:nvSpPr>
        <p:spPr/>
        <p:txBody>
          <a:bodyPr/>
          <a:lstStyle/>
          <a:p>
            <a:fld id="{03A7A6BD-52B4-1B43-AFB7-4BDB8C0ACE8E}" type="slidenum">
              <a:rPr lang="en-US" smtClean="0"/>
              <a:t>31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 study (Irene)</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35</a:t>
            </a:fld>
            <a:endParaRPr lang="en-US"/>
          </a:p>
        </p:txBody>
      </p:sp>
    </p:spTree>
    <p:extLst>
      <p:ext uri="{BB962C8B-B14F-4D97-AF65-F5344CB8AC3E}">
        <p14:creationId xmlns:p14="http://schemas.microsoft.com/office/powerpoint/2010/main" val="4230284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SST product is IR/near</a:t>
            </a:r>
            <a:r>
              <a:rPr lang="en-US" baseline="0" dirty="0" smtClean="0"/>
              <a:t> IR (AVHRR); </a:t>
            </a:r>
            <a:r>
              <a:rPr lang="en-US" baseline="0" dirty="0" err="1" smtClean="0"/>
              <a:t>SPoRT</a:t>
            </a:r>
            <a:r>
              <a:rPr lang="en-US" baseline="0" dirty="0" smtClean="0"/>
              <a:t> is IR/near IR as well</a:t>
            </a:r>
            <a:endParaRPr lang="en-US" dirty="0" smtClean="0"/>
          </a:p>
          <a:p>
            <a:r>
              <a:rPr lang="en-US" dirty="0" smtClean="0"/>
              <a:t>GFS 0.5 degree 08/27/11 06Z for boundary conditions</a:t>
            </a:r>
          </a:p>
          <a:p>
            <a:r>
              <a:rPr lang="en-US" dirty="0" smtClean="0"/>
              <a:t>Modeling</a:t>
            </a:r>
            <a:r>
              <a:rPr lang="en-US" baseline="0" dirty="0" smtClean="0"/>
              <a:t> is semi-realistic/semi-idealized</a:t>
            </a:r>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37</a:t>
            </a:fld>
            <a:endParaRPr lang="en-US"/>
          </a:p>
        </p:txBody>
      </p:sp>
    </p:spTree>
    <p:extLst>
      <p:ext uri="{BB962C8B-B14F-4D97-AF65-F5344CB8AC3E}">
        <p14:creationId xmlns:p14="http://schemas.microsoft.com/office/powerpoint/2010/main" val="2447225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dirty="0" smtClean="0">
                <a:solidFill>
                  <a:srgbClr val="000000"/>
                </a:solidFill>
                <a:latin typeface="Calibri" panose="020F0502020204030204" pitchFamily="34" charset="0"/>
                <a:cs typeface="Franklin Gothic Book"/>
              </a:rPr>
              <a:t>**HF radar for surface</a:t>
            </a:r>
            <a:r>
              <a:rPr lang="en-US" sz="2000" b="1" baseline="0" dirty="0" smtClean="0">
                <a:solidFill>
                  <a:srgbClr val="000000"/>
                </a:solidFill>
                <a:latin typeface="Calibri" panose="020F0502020204030204" pitchFamily="34" charset="0"/>
                <a:cs typeface="Franklin Gothic Book"/>
              </a:rPr>
              <a:t> currents onshore</a:t>
            </a:r>
            <a:r>
              <a:rPr lang="en-US" sz="2000" b="1" dirty="0" smtClean="0">
                <a:solidFill>
                  <a:srgbClr val="000000"/>
                </a:solidFill>
                <a:latin typeface="Calibri" panose="020F0502020204030204" pitchFamily="34" charset="0"/>
                <a:cs typeface="Franklin Gothic Book"/>
              </a:rPr>
              <a:t>,</a:t>
            </a:r>
            <a:r>
              <a:rPr lang="en-US" sz="2000" b="1" baseline="0" dirty="0" smtClean="0">
                <a:solidFill>
                  <a:srgbClr val="000000"/>
                </a:solidFill>
                <a:latin typeface="Calibri" panose="020F0502020204030204" pitchFamily="34" charset="0"/>
                <a:cs typeface="Franklin Gothic Book"/>
              </a:rPr>
              <a:t> glider depth-averaged currents near zero, infer offshore bottom currents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baseline="0" dirty="0" smtClean="0">
                <a:solidFill>
                  <a:srgbClr val="000000"/>
                </a:solidFill>
                <a:latin typeface="Calibri" panose="020F0502020204030204" pitchFamily="34" charset="0"/>
                <a:cs typeface="Franklin Gothic Book"/>
              </a:rPr>
              <a:t>BUOYS CORROBORATED AHEAD OF EYE COOLING</a:t>
            </a:r>
            <a:endParaRPr lang="en-US" sz="2000" b="1" dirty="0" smtClean="0">
              <a:solidFill>
                <a:srgbClr val="000000"/>
              </a:solidFill>
              <a:latin typeface="Calibri" panose="020F0502020204030204" pitchFamily="34" charset="0"/>
              <a:cs typeface="Franklin Gothic Book"/>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dirty="0" smtClean="0">
                <a:solidFill>
                  <a:srgbClr val="000000"/>
                </a:solidFill>
                <a:latin typeface="Calibri" panose="020F0502020204030204" pitchFamily="34" charset="0"/>
                <a:cs typeface="Franklin Gothic Book"/>
              </a:rPr>
              <a:t>Coastal</a:t>
            </a:r>
            <a:r>
              <a:rPr lang="en-US" sz="2000" b="1" baseline="0" dirty="0" smtClean="0">
                <a:solidFill>
                  <a:srgbClr val="000000"/>
                </a:solidFill>
                <a:latin typeface="Calibri" panose="020F0502020204030204" pitchFamily="34" charset="0"/>
                <a:cs typeface="Franklin Gothic Book"/>
              </a:rPr>
              <a:t> d</a:t>
            </a:r>
            <a:r>
              <a:rPr lang="en-US" sz="2000" b="1" dirty="0" smtClean="0">
                <a:solidFill>
                  <a:srgbClr val="000000"/>
                </a:solidFill>
                <a:latin typeface="Calibri" panose="020F0502020204030204" pitchFamily="34" charset="0"/>
                <a:cs typeface="Franklin Gothic Book"/>
              </a:rPr>
              <a:t>ownwelling</a:t>
            </a:r>
            <a:r>
              <a:rPr lang="en-US" sz="2000" b="1" baseline="0" dirty="0" smtClean="0">
                <a:solidFill>
                  <a:srgbClr val="000000"/>
                </a:solidFill>
                <a:latin typeface="Calibri" panose="020F0502020204030204" pitchFamily="34" charset="0"/>
                <a:cs typeface="Franklin Gothic Book"/>
              </a:rPr>
              <a:t> circulation</a:t>
            </a:r>
            <a:r>
              <a:rPr lang="en-US" sz="2000" b="1" dirty="0" smtClean="0">
                <a:solidFill>
                  <a:srgbClr val="000000"/>
                </a:solidFill>
                <a:latin typeface="Calibri" panose="020F0502020204030204" pitchFamily="34" charset="0"/>
                <a:cs typeface="Franklin Gothic Book"/>
                <a:sym typeface="Wingdings"/>
              </a:rPr>
              <a:t>, which resulted in shear across thermocline, turbulence/entrainment, and finally surface cooling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400" b="1" dirty="0" smtClean="0">
                <a:solidFill>
                  <a:srgbClr val="000000"/>
                </a:solidFill>
                <a:latin typeface="Calibri" panose="020F0502020204030204" pitchFamily="34" charset="0"/>
                <a:cs typeface="Franklin Gothic Book"/>
              </a:rPr>
              <a:t>Fire escape</a:t>
            </a:r>
            <a:r>
              <a:rPr lang="en-US" sz="2400" b="1" baseline="0" dirty="0" smtClean="0">
                <a:solidFill>
                  <a:srgbClr val="000000"/>
                </a:solidFill>
                <a:latin typeface="Calibri" panose="020F0502020204030204" pitchFamily="34" charset="0"/>
                <a:cs typeface="Franklin Gothic Book"/>
              </a:rPr>
              <a:t> at bottom for less storm surge, fire extinguisher at top for weakening storm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400" b="1" baseline="0" dirty="0" smtClean="0">
                <a:solidFill>
                  <a:srgbClr val="000000"/>
                </a:solidFill>
                <a:latin typeface="Calibri" panose="020F0502020204030204" pitchFamily="34" charset="0"/>
                <a:cs typeface="Franklin Gothic Book"/>
              </a:rPr>
              <a:t>Inertial response likely cooled remaining waters post-storm</a:t>
            </a:r>
            <a:endParaRPr lang="en-US" sz="2400" b="1" dirty="0" smtClean="0">
              <a:solidFill>
                <a:srgbClr val="000000"/>
              </a:solidFill>
              <a:latin typeface="Calibri" panose="020F0502020204030204" pitchFamily="34" charset="0"/>
              <a:cs typeface="Franklin Gothic Book"/>
            </a:endParaRPr>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39</a:t>
            </a:fld>
            <a:endParaRPr lang="en-US"/>
          </a:p>
        </p:txBody>
      </p:sp>
    </p:spTree>
    <p:extLst>
      <p:ext uri="{BB962C8B-B14F-4D97-AF65-F5344CB8AC3E}">
        <p14:creationId xmlns:p14="http://schemas.microsoft.com/office/powerpoint/2010/main" val="3200384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Caveats: different atmospheric forcing, etc.</a:t>
            </a:r>
          </a:p>
          <a:p>
            <a:r>
              <a:rPr lang="en-US" dirty="0" smtClean="0"/>
              <a:t>Rutger</a:t>
            </a:r>
            <a:r>
              <a:rPr lang="en-US" baseline="0" dirty="0" smtClean="0"/>
              <a:t>s SST: 2km, RTG: 1/12 </a:t>
            </a:r>
            <a:r>
              <a:rPr lang="en-US" baseline="0" dirty="0" err="1" smtClean="0"/>
              <a:t>deg</a:t>
            </a:r>
            <a:r>
              <a:rPr lang="en-US" baseline="0" dirty="0" smtClean="0"/>
              <a:t>, ~9 km, HWRF-POM: 18km, HWRF-HYCOM: 1/12 </a:t>
            </a:r>
            <a:r>
              <a:rPr lang="en-US" baseline="0" dirty="0" err="1" smtClean="0"/>
              <a:t>deg</a:t>
            </a:r>
            <a:r>
              <a:rPr lang="en-US" baseline="0" dirty="0" smtClean="0"/>
              <a:t>, ~9km</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41</a:t>
            </a:fld>
            <a:endParaRPr lang="en-US"/>
          </a:p>
        </p:txBody>
      </p:sp>
    </p:spTree>
    <p:extLst>
      <p:ext uri="{BB962C8B-B14F-4D97-AF65-F5344CB8AC3E}">
        <p14:creationId xmlns:p14="http://schemas.microsoft.com/office/powerpoint/2010/main" val="3063857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Have the teachers</a:t>
            </a:r>
            <a:r>
              <a:rPr lang="en-US" baseline="0" dirty="0" smtClean="0"/>
              <a:t> think to themselves and jot down some notes about what variables to include when modeling air-sea weather processes to better understand weather patterns and the oceans influence on weather. After a few minutes have the teachers share out some of the variables they thought of. Write them on the chalk board as the teachers are sharing.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Variables: 	-wind speed, SST, air temperature, humidity, wave heights, air density,  for air-sea fluxes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-air, water density; </a:t>
            </a:r>
            <a:r>
              <a:rPr lang="en-US" baseline="0" dirty="0" err="1" smtClean="0"/>
              <a:t>u,v</a:t>
            </a:r>
            <a:r>
              <a:rPr lang="en-US" baseline="0" dirty="0" smtClean="0"/>
              <a:t>, w velocities (wind, current speed and direction); temperature (ocean, atmosphere); time; </a:t>
            </a:r>
            <a:r>
              <a:rPr lang="en-US" baseline="0" dirty="0" err="1" smtClean="0"/>
              <a:t>x,y,z</a:t>
            </a:r>
            <a:r>
              <a:rPr lang="en-US" baseline="0" dirty="0" smtClean="0"/>
              <a:t> distance; gravity (</a:t>
            </a:r>
            <a:r>
              <a:rPr lang="en-US" baseline="0" dirty="0" err="1" smtClean="0"/>
              <a:t>x,y,z</a:t>
            </a:r>
            <a:r>
              <a:rPr lang="en-US" baseline="0" dirty="0" smtClean="0"/>
              <a:t>); viscosity (</a:t>
            </a:r>
            <a:r>
              <a:rPr lang="en-US" baseline="0" dirty="0" err="1" smtClean="0"/>
              <a:t>x,y,z</a:t>
            </a:r>
            <a:r>
              <a:rPr lang="en-US" baseline="0" dirty="0" smtClean="0"/>
              <a:t> for friction)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3A7A6BD-52B4-1B43-AFB7-4BDB8C0ACE8E}" type="slidenum">
              <a:rPr lang="en-US" smtClean="0"/>
              <a:t>12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43</a:t>
            </a:fld>
            <a:endParaRPr lang="en-US"/>
          </a:p>
        </p:txBody>
      </p:sp>
    </p:spTree>
    <p:extLst>
      <p:ext uri="{BB962C8B-B14F-4D97-AF65-F5344CB8AC3E}">
        <p14:creationId xmlns:p14="http://schemas.microsoft.com/office/powerpoint/2010/main" val="2583060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44</a:t>
            </a:fld>
            <a:endParaRPr lang="en-US"/>
          </a:p>
        </p:txBody>
      </p:sp>
    </p:spTree>
    <p:extLst>
      <p:ext uri="{BB962C8B-B14F-4D97-AF65-F5344CB8AC3E}">
        <p14:creationId xmlns:p14="http://schemas.microsoft.com/office/powerpoint/2010/main" val="2583060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a:t>
            </a:r>
            <a:r>
              <a:rPr lang="en-US" baseline="0" dirty="0" smtClean="0"/>
              <a:t> warmer over land, cooler over water</a:t>
            </a:r>
            <a:r>
              <a:rPr lang="en-US" baseline="0" dirty="0" smtClean="0">
                <a:sym typeface="Wingdings"/>
              </a:rPr>
              <a:t> </a:t>
            </a:r>
            <a:r>
              <a:rPr lang="en-US" baseline="0" dirty="0" err="1" smtClean="0">
                <a:sym typeface="Wingdings"/>
              </a:rPr>
              <a:t>seabreeze</a:t>
            </a:r>
            <a:endParaRPr lang="en-US" baseline="0" dirty="0" smtClean="0">
              <a:sym typeface="Wingdings"/>
            </a:endParaRPr>
          </a:p>
          <a:p>
            <a:r>
              <a:rPr lang="en-US" baseline="0" dirty="0" smtClean="0">
                <a:sym typeface="Wingdings"/>
              </a:rPr>
              <a:t>-night: cooler over land, relatively warmer over water </a:t>
            </a:r>
            <a:r>
              <a:rPr lang="en-US" baseline="0" dirty="0" err="1" smtClean="0">
                <a:sym typeface="Wingdings"/>
              </a:rPr>
              <a:t>landbreeze</a:t>
            </a:r>
            <a:endParaRPr lang="en-US" baseline="0" dirty="0" smtClean="0">
              <a:sym typeface="Wingdings"/>
            </a:endParaRPr>
          </a:p>
          <a:p>
            <a:r>
              <a:rPr lang="en-US" baseline="0" dirty="0" smtClean="0">
                <a:sym typeface="Wingdings"/>
              </a:rPr>
              <a:t>-little known about offshore component of sea/land breeze due to dearth of observations/monitoring</a:t>
            </a:r>
          </a:p>
          <a:p>
            <a:r>
              <a:rPr lang="en-US" baseline="0" dirty="0" smtClean="0">
                <a:sym typeface="Wingdings"/>
              </a:rPr>
              <a:t>-coastal upwelling changes dynamics</a:t>
            </a:r>
            <a:endParaRPr lang="en-US" baseline="0" dirty="0" smtClean="0"/>
          </a:p>
        </p:txBody>
      </p:sp>
      <p:sp>
        <p:nvSpPr>
          <p:cNvPr id="4" name="Slide Number Placeholder 3"/>
          <p:cNvSpPr>
            <a:spLocks noGrp="1"/>
          </p:cNvSpPr>
          <p:nvPr>
            <p:ph type="sldNum" sz="quarter" idx="10"/>
          </p:nvPr>
        </p:nvSpPr>
        <p:spPr/>
        <p:txBody>
          <a:bodyPr/>
          <a:lstStyle/>
          <a:p>
            <a:fld id="{C703B8E8-0336-9B44-840D-55CF9BE841AB}" type="slidenum">
              <a:rPr lang="en-US" smtClean="0"/>
              <a:pPr/>
              <a:t>16</a:t>
            </a:fld>
            <a:endParaRPr lang="en-US"/>
          </a:p>
        </p:txBody>
      </p:sp>
    </p:spTree>
    <p:extLst>
      <p:ext uri="{BB962C8B-B14F-4D97-AF65-F5344CB8AC3E}">
        <p14:creationId xmlns:p14="http://schemas.microsoft.com/office/powerpoint/2010/main" val="1397274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a:t>
            </a:r>
            <a:r>
              <a:rPr lang="en-US" baseline="0" dirty="0" smtClean="0"/>
              <a:t> warmer over land, cooler over water</a:t>
            </a:r>
            <a:r>
              <a:rPr lang="en-US" baseline="0" dirty="0" smtClean="0">
                <a:sym typeface="Wingdings"/>
              </a:rPr>
              <a:t> </a:t>
            </a:r>
            <a:r>
              <a:rPr lang="en-US" baseline="0" dirty="0" err="1" smtClean="0">
                <a:sym typeface="Wingdings"/>
              </a:rPr>
              <a:t>seabreeze</a:t>
            </a:r>
            <a:endParaRPr lang="en-US" baseline="0" dirty="0" smtClean="0">
              <a:sym typeface="Wingdings"/>
            </a:endParaRPr>
          </a:p>
          <a:p>
            <a:r>
              <a:rPr lang="en-US" baseline="0" dirty="0" smtClean="0">
                <a:sym typeface="Wingdings"/>
              </a:rPr>
              <a:t>-night: cooler over land, relatively warmer over water </a:t>
            </a:r>
            <a:r>
              <a:rPr lang="en-US" baseline="0" dirty="0" err="1" smtClean="0">
                <a:sym typeface="Wingdings"/>
              </a:rPr>
              <a:t>landbreeze</a:t>
            </a:r>
            <a:endParaRPr lang="en-US" baseline="0" dirty="0" smtClean="0">
              <a:sym typeface="Wingdings"/>
            </a:endParaRPr>
          </a:p>
          <a:p>
            <a:r>
              <a:rPr lang="en-US" baseline="0" dirty="0" smtClean="0">
                <a:sym typeface="Wingdings"/>
              </a:rPr>
              <a:t>-little known about offshore component of sea/land breeze due to dearth of observations/monitoring</a:t>
            </a:r>
          </a:p>
          <a:p>
            <a:r>
              <a:rPr lang="en-US" baseline="0" dirty="0" smtClean="0">
                <a:sym typeface="Wingdings"/>
              </a:rPr>
              <a:t>-coastal upwelling changes dynamics</a:t>
            </a:r>
            <a:endParaRPr lang="en-US" baseline="0" dirty="0" smtClean="0"/>
          </a:p>
        </p:txBody>
      </p:sp>
      <p:sp>
        <p:nvSpPr>
          <p:cNvPr id="4" name="Slide Number Placeholder 3"/>
          <p:cNvSpPr>
            <a:spLocks noGrp="1"/>
          </p:cNvSpPr>
          <p:nvPr>
            <p:ph type="sldNum" sz="quarter" idx="10"/>
          </p:nvPr>
        </p:nvSpPr>
        <p:spPr/>
        <p:txBody>
          <a:bodyPr/>
          <a:lstStyle/>
          <a:p>
            <a:fld id="{C703B8E8-0336-9B44-840D-55CF9BE841AB}" type="slidenum">
              <a:rPr lang="en-US" smtClean="0"/>
              <a:pPr/>
              <a:t>18</a:t>
            </a:fld>
            <a:endParaRPr lang="en-US"/>
          </a:p>
        </p:txBody>
      </p:sp>
    </p:spTree>
    <p:extLst>
      <p:ext uri="{BB962C8B-B14F-4D97-AF65-F5344CB8AC3E}">
        <p14:creationId xmlns:p14="http://schemas.microsoft.com/office/powerpoint/2010/main" val="1397274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a:t>
            </a:r>
            <a:r>
              <a:rPr lang="en-US" baseline="0" dirty="0" smtClean="0"/>
              <a:t> warmer over land, cooler over water</a:t>
            </a:r>
            <a:r>
              <a:rPr lang="en-US" baseline="0" dirty="0" smtClean="0">
                <a:sym typeface="Wingdings"/>
              </a:rPr>
              <a:t> </a:t>
            </a:r>
            <a:r>
              <a:rPr lang="en-US" baseline="0" dirty="0" err="1" smtClean="0">
                <a:sym typeface="Wingdings"/>
              </a:rPr>
              <a:t>seabreeze</a:t>
            </a:r>
            <a:endParaRPr lang="en-US" baseline="0" dirty="0" smtClean="0">
              <a:sym typeface="Wingdings"/>
            </a:endParaRPr>
          </a:p>
          <a:p>
            <a:r>
              <a:rPr lang="en-US" baseline="0" dirty="0" smtClean="0">
                <a:sym typeface="Wingdings"/>
              </a:rPr>
              <a:t>-night: cooler over land, relatively warmer over water </a:t>
            </a:r>
            <a:r>
              <a:rPr lang="en-US" baseline="0" dirty="0" err="1" smtClean="0">
                <a:sym typeface="Wingdings"/>
              </a:rPr>
              <a:t>landbreeze</a:t>
            </a:r>
            <a:endParaRPr lang="en-US" baseline="0" dirty="0" smtClean="0">
              <a:sym typeface="Wingdings"/>
            </a:endParaRPr>
          </a:p>
          <a:p>
            <a:r>
              <a:rPr lang="en-US" baseline="0" dirty="0" smtClean="0">
                <a:sym typeface="Wingdings"/>
              </a:rPr>
              <a:t>-little known about offshore component of sea/land breeze due to dearth of observations/monitoring</a:t>
            </a:r>
          </a:p>
          <a:p>
            <a:r>
              <a:rPr lang="en-US" baseline="0" dirty="0" smtClean="0">
                <a:sym typeface="Wingdings"/>
              </a:rPr>
              <a:t>-coastal upwelling changes dynamics</a:t>
            </a:r>
            <a:endParaRPr lang="en-US" baseline="0" dirty="0" smtClean="0"/>
          </a:p>
        </p:txBody>
      </p:sp>
      <p:sp>
        <p:nvSpPr>
          <p:cNvPr id="4" name="Slide Number Placeholder 3"/>
          <p:cNvSpPr>
            <a:spLocks noGrp="1"/>
          </p:cNvSpPr>
          <p:nvPr>
            <p:ph type="sldNum" sz="quarter" idx="10"/>
          </p:nvPr>
        </p:nvSpPr>
        <p:spPr/>
        <p:txBody>
          <a:bodyPr/>
          <a:lstStyle/>
          <a:p>
            <a:fld id="{C703B8E8-0336-9B44-840D-55CF9BE841AB}" type="slidenum">
              <a:rPr lang="en-US" smtClean="0"/>
              <a:pPr/>
              <a:t>20</a:t>
            </a:fld>
            <a:endParaRPr lang="en-US"/>
          </a:p>
        </p:txBody>
      </p:sp>
    </p:spTree>
    <p:extLst>
      <p:ext uri="{BB962C8B-B14F-4D97-AF65-F5344CB8AC3E}">
        <p14:creationId xmlns:p14="http://schemas.microsoft.com/office/powerpoint/2010/main" val="1397274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-NWP</a:t>
            </a:r>
            <a:r>
              <a:rPr lang="en-US" baseline="0" dirty="0" smtClean="0"/>
              <a:t> is cost-effective way to achieve accurate wind resource assessments and representative wind forecasts</a:t>
            </a:r>
            <a:r>
              <a:rPr lang="en-US" baseline="0" dirty="0" smtClean="0">
                <a:sym typeface="Wingdings"/>
              </a:rPr>
              <a:t> cost reductions</a:t>
            </a:r>
          </a:p>
          <a:p>
            <a:r>
              <a:rPr lang="en-US" baseline="0" dirty="0" smtClean="0">
                <a:sym typeface="Wingdings"/>
              </a:rPr>
              <a:t>-minimize “risks” by determining variability in offshore wind resource</a:t>
            </a:r>
          </a:p>
          <a:p>
            <a:r>
              <a:rPr lang="en-US" baseline="0" dirty="0" smtClean="0">
                <a:sym typeface="Wingdings"/>
              </a:rPr>
              <a:t>-mesoscale and local influences of sea breeze- one of primary microclimate circulations that affect offshore environment, during peak energy demand periods with ACs running on hot summer afternoons</a:t>
            </a:r>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22</a:t>
            </a:fld>
            <a:endParaRPr lang="en-US"/>
          </a:p>
        </p:txBody>
      </p:sp>
    </p:spTree>
    <p:extLst>
      <p:ext uri="{BB962C8B-B14F-4D97-AF65-F5344CB8AC3E}">
        <p14:creationId xmlns:p14="http://schemas.microsoft.com/office/powerpoint/2010/main" val="3729349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23</a:t>
            </a:fld>
            <a:endParaRPr lang="en-US"/>
          </a:p>
        </p:txBody>
      </p:sp>
    </p:spTree>
    <p:extLst>
      <p:ext uri="{BB962C8B-B14F-4D97-AF65-F5344CB8AC3E}">
        <p14:creationId xmlns:p14="http://schemas.microsoft.com/office/powerpoint/2010/main" val="2096156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24</a:t>
            </a:fld>
            <a:endParaRPr lang="en-US"/>
          </a:p>
        </p:txBody>
      </p:sp>
    </p:spTree>
    <p:extLst>
      <p:ext uri="{BB962C8B-B14F-4D97-AF65-F5344CB8AC3E}">
        <p14:creationId xmlns:p14="http://schemas.microsoft.com/office/powerpoint/2010/main" val="2096156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25</a:t>
            </a:fld>
            <a:endParaRPr lang="en-US"/>
          </a:p>
        </p:txBody>
      </p:sp>
    </p:spTree>
    <p:extLst>
      <p:ext uri="{BB962C8B-B14F-4D97-AF65-F5344CB8AC3E}">
        <p14:creationId xmlns:p14="http://schemas.microsoft.com/office/powerpoint/2010/main" val="2096156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srcRect/>
          <a:stretch>
            <a:fillRect/>
          </a:stretch>
        </p:blipFill>
        <p:spPr bwMode="auto">
          <a:xfrm>
            <a:off x="0" y="0"/>
            <a:ext cx="9142413" cy="6858000"/>
          </a:xfrm>
          <a:prstGeom prst="rect">
            <a:avLst/>
          </a:prstGeom>
          <a:noFill/>
          <a:ln w="9525">
            <a:noFill/>
            <a:miter lim="800000"/>
            <a:headEnd/>
            <a:tailEnd/>
          </a:ln>
        </p:spPr>
      </p:pic>
      <p:pic>
        <p:nvPicPr>
          <p:cNvPr id="5" name="Picture 10"/>
          <p:cNvPicPr>
            <a:picLocks noChangeAspect="1"/>
          </p:cNvPicPr>
          <p:nvPr/>
        </p:nvPicPr>
        <p:blipFill>
          <a:blip r:embed="rId3"/>
          <a:srcRect/>
          <a:stretch>
            <a:fillRect/>
          </a:stretch>
        </p:blipFill>
        <p:spPr bwMode="auto">
          <a:xfrm>
            <a:off x="395288" y="381000"/>
            <a:ext cx="2832100" cy="990600"/>
          </a:xfrm>
          <a:prstGeom prst="rect">
            <a:avLst/>
          </a:prstGeom>
          <a:noFill/>
          <a:ln w="9525">
            <a:noFill/>
            <a:miter lim="800000"/>
            <a:headEnd/>
            <a:tailEnd/>
          </a:ln>
        </p:spPr>
      </p:pic>
      <p:sp>
        <p:nvSpPr>
          <p:cNvPr id="4098" name="Rectangle 2"/>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dirty="0" smtClean="0"/>
              <a:t>Click to edit Master title style</a:t>
            </a:r>
            <a:endParaRPr lang="en-US" dirty="0"/>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C4721CD-5CFD-7B43-9680-50A92F74754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448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448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FA19D54F-E6F2-034C-ABC9-6AAF9DDC01CB}"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529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6E1579BB-3F9F-4640-985E-3171D11CC16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DE5E95B1-E85B-A246-8D70-CFF1702CE49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E819DE40-37DD-024F-9104-7FD486FD61F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3CBACBAD-4518-4344-80BB-FCD1C681D8F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72CF17FA-DF07-3746-AF6D-4C857AF82A4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075E2FE0-B551-0441-BF33-FD9D05422FB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C7D97D67-96FB-F746-8573-B9E272EBB33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372B28B2-B603-8848-980E-391AFDDBDD6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p:nvPicPr>
        <p:blipFill>
          <a:blip r:embed="rId14"/>
          <a:srcRect/>
          <a:stretch>
            <a:fillRect/>
          </a:stretch>
        </p:blipFill>
        <p:spPr bwMode="auto">
          <a:xfrm>
            <a:off x="0" y="0"/>
            <a:ext cx="9142413" cy="6191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609600"/>
            <a:ext cx="8229600" cy="8080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524000"/>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5F5F5F"/>
                </a:solidFill>
              </a:defRPr>
            </a:lvl1pPr>
          </a:lstStyle>
          <a:p>
            <a:fld id="{FC97690E-00C9-1C44-B0D4-B99FA2915F2D}" type="slidenum">
              <a:rPr lang="en-US"/>
              <a:pPr/>
              <a:t>‹#›</a:t>
            </a:fld>
            <a:endParaRPr lang="en-US"/>
          </a:p>
        </p:txBody>
      </p:sp>
      <p:sp>
        <p:nvSpPr>
          <p:cNvPr id="1031" name="Text Box 10"/>
          <p:cNvSpPr txBox="1">
            <a:spLocks noChangeArrowheads="1"/>
          </p:cNvSpPr>
          <p:nvPr/>
        </p:nvSpPr>
        <p:spPr bwMode="auto">
          <a:xfrm>
            <a:off x="4876800" y="98425"/>
            <a:ext cx="419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hangingPunct="1">
              <a:spcBef>
                <a:spcPct val="50000"/>
              </a:spcBef>
              <a:defRPr/>
            </a:pPr>
            <a:endParaRPr lang="en-US" sz="2000" smtClean="0">
              <a:solidFill>
                <a:schemeClr val="bg1"/>
              </a:solidFill>
            </a:endParaRPr>
          </a:p>
        </p:txBody>
      </p:sp>
      <p:sp>
        <p:nvSpPr>
          <p:cNvPr id="1032" name="Rectangle 7"/>
          <p:cNvSpPr>
            <a:spLocks noChangeArrowheads="1"/>
          </p:cNvSpPr>
          <p:nvPr/>
        </p:nvSpPr>
        <p:spPr bwMode="auto">
          <a:xfrm>
            <a:off x="6101081" y="125413"/>
            <a:ext cx="2622232" cy="400110"/>
          </a:xfrm>
          <a:prstGeom prst="rect">
            <a:avLst/>
          </a:prstGeom>
          <a:noFill/>
          <a:ln w="9525">
            <a:noFill/>
            <a:miter lim="800000"/>
            <a:headEnd/>
            <a:tailEnd/>
          </a:ln>
        </p:spPr>
        <p:txBody>
          <a:bodyPr wrap="none">
            <a:prstTxWarp prst="textNoShape">
              <a:avLst/>
            </a:prstTxWarp>
            <a:spAutoFit/>
          </a:bodyPr>
          <a:lstStyle/>
          <a:p>
            <a:pPr algn="r"/>
            <a:r>
              <a:rPr lang="en-US" sz="2000" dirty="0" smtClean="0">
                <a:solidFill>
                  <a:schemeClr val="bg1"/>
                </a:solidFill>
              </a:rPr>
              <a:t>RU Earth Science 2U</a:t>
            </a:r>
            <a:endParaRPr lang="en-US" sz="2000" dirty="0">
              <a:solidFill>
                <a:schemeClr val="bg1"/>
              </a:solidFill>
            </a:endParaRPr>
          </a:p>
        </p:txBody>
      </p:sp>
      <p:pic>
        <p:nvPicPr>
          <p:cNvPr id="1033" name="Picture 2"/>
          <p:cNvPicPr>
            <a:picLocks noChangeAspect="1"/>
          </p:cNvPicPr>
          <p:nvPr/>
        </p:nvPicPr>
        <p:blipFill>
          <a:blip r:embed="rId15"/>
          <a:srcRect/>
          <a:stretch>
            <a:fillRect/>
          </a:stretch>
        </p:blipFill>
        <p:spPr bwMode="auto">
          <a:xfrm>
            <a:off x="376238" y="144463"/>
            <a:ext cx="1441450" cy="387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7"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8" r:id="rId12"/>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ヒラギノ角ゴ Pro W3" charset="0"/>
          <a:cs typeface="Geneva" charset="0"/>
        </a:defRPr>
      </a:lvl1pPr>
      <a:lvl2pPr marL="742950" indent="-285750" algn="l" rtl="0" eaLnBrk="0" fontAlgn="base" hangingPunct="0">
        <a:spcBef>
          <a:spcPct val="20000"/>
        </a:spcBef>
        <a:spcAft>
          <a:spcPct val="0"/>
        </a:spcAft>
        <a:buChar char="–"/>
        <a:defRPr>
          <a:solidFill>
            <a:schemeClr val="tx2"/>
          </a:solidFill>
          <a:latin typeface="+mn-lt"/>
          <a:ea typeface="Geneva" charset="0"/>
          <a:cs typeface="Geneva" charset="0"/>
        </a:defRPr>
      </a:lvl2pPr>
      <a:lvl3pPr marL="1143000" indent="-228600" algn="l" rtl="0" eaLnBrk="0" fontAlgn="base" hangingPunct="0">
        <a:spcBef>
          <a:spcPct val="20000"/>
        </a:spcBef>
        <a:spcAft>
          <a:spcPct val="0"/>
        </a:spcAft>
        <a:buChar char="•"/>
        <a:defRPr sz="1600">
          <a:solidFill>
            <a:schemeClr val="tx2"/>
          </a:solidFill>
          <a:latin typeface="+mn-lt"/>
          <a:ea typeface="Geneva" charset="0"/>
          <a:cs typeface="Geneva" charset="0"/>
        </a:defRPr>
      </a:lvl3pPr>
      <a:lvl4pPr marL="1600200" indent="-228600" algn="l" rtl="0" eaLnBrk="0" fontAlgn="base" hangingPunct="0">
        <a:spcBef>
          <a:spcPct val="20000"/>
        </a:spcBef>
        <a:spcAft>
          <a:spcPct val="0"/>
        </a:spcAft>
        <a:buChar char="–"/>
        <a:defRPr sz="14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microsoft.com/office/2007/relationships/hdphoto" Target="../media/hdphoto3.wdp"/><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microsoft.com/office/2007/relationships/hdphoto" Target="../media/hdphoto2.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28.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8.gif"/></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0.gif"/></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3.gif"/></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microsoft.com/office/2007/relationships/hdphoto" Target="../media/hdphoto2.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microsoft.com/office/2007/relationships/hdphoto" Target="../media/hdphoto4.wdp"/><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1.png"/><Relationship Id="rId6"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 Id="rId11"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63.emf"/><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64.emf"/><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rutgers.qualtrics.com/SE/?SID=SV_4JASiwaDodvIc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ctrTitle"/>
          </p:nvPr>
        </p:nvSpPr>
        <p:spPr/>
        <p:txBody>
          <a:bodyPr/>
          <a:lstStyle/>
          <a:p>
            <a:pPr eaLnBrk="1" hangingPunct="1"/>
            <a:r>
              <a:rPr lang="en-US" dirty="0" smtClean="0">
                <a:ea typeface="ヒラギノ角ゴ Pro W3" pitchFamily="-108" charset="-128"/>
              </a:rPr>
              <a:t>RU Earth Science 2U: Ocean Data and NGSS Science Practices in Your Classroom</a:t>
            </a:r>
            <a:endParaRPr lang="en-US" dirty="0">
              <a:ea typeface="ヒラギノ角ゴ Pro W3" pitchFamily="-108" charset="-128"/>
            </a:endParaRPr>
          </a:p>
        </p:txBody>
      </p:sp>
      <p:sp>
        <p:nvSpPr>
          <p:cNvPr id="13314" name="Rectangle 3"/>
          <p:cNvSpPr>
            <a:spLocks noGrp="1" noChangeArrowheads="1"/>
          </p:cNvSpPr>
          <p:nvPr>
            <p:ph type="subTitle" idx="1"/>
          </p:nvPr>
        </p:nvSpPr>
        <p:spPr/>
        <p:txBody>
          <a:bodyPr/>
          <a:lstStyle/>
          <a:p>
            <a:pPr eaLnBrk="1" hangingPunct="1"/>
            <a:r>
              <a:rPr lang="en-US" dirty="0" smtClean="0">
                <a:ea typeface="ヒラギノ角ゴ Pro W3" pitchFamily="-108" charset="-128"/>
              </a:rPr>
              <a:t>Greg </a:t>
            </a:r>
            <a:r>
              <a:rPr lang="en-US" dirty="0" err="1" smtClean="0">
                <a:ea typeface="ヒラギノ角ゴ Pro W3" pitchFamily="-108" charset="-128"/>
              </a:rPr>
              <a:t>Seroka</a:t>
            </a:r>
            <a:endParaRPr lang="en-US" dirty="0" smtClean="0">
              <a:ea typeface="ヒラギノ角ゴ Pro W3" pitchFamily="-108" charset="-128"/>
            </a:endParaRPr>
          </a:p>
          <a:p>
            <a:pPr eaLnBrk="1" hangingPunct="1"/>
            <a:r>
              <a:rPr lang="en-US" dirty="0" smtClean="0">
                <a:ea typeface="ヒラギノ角ゴ Pro W3" pitchFamily="-108" charset="-128"/>
              </a:rPr>
              <a:t>Kristin Hunter-</a:t>
            </a:r>
            <a:r>
              <a:rPr lang="en-US" dirty="0" smtClean="0">
                <a:ea typeface="ヒラギノ角ゴ Pro W3" pitchFamily="-108" charset="-128"/>
              </a:rPr>
              <a:t>Thomson</a:t>
            </a:r>
          </a:p>
          <a:p>
            <a:pPr eaLnBrk="1" hangingPunct="1"/>
            <a:r>
              <a:rPr lang="en-US" dirty="0" smtClean="0">
                <a:ea typeface="ヒラギノ角ゴ Pro W3" pitchFamily="-108" charset="-128"/>
              </a:rPr>
              <a:t>Carrie Ferraro</a:t>
            </a:r>
            <a:endParaRPr lang="en-US" dirty="0" smtClean="0">
              <a:ea typeface="ヒラギノ角ゴ Pro W3" pitchFamily="-108" charset="-128"/>
            </a:endParaRPr>
          </a:p>
          <a:p>
            <a:pPr eaLnBrk="1" hangingPunct="1"/>
            <a:endParaRPr lang="en-US" dirty="0" smtClean="0">
              <a:ea typeface="ヒラギノ角ゴ Pro W3" pitchFamily="-108" charset="-128"/>
            </a:endParaRPr>
          </a:p>
          <a:p>
            <a:pPr eaLnBrk="1" hangingPunct="1"/>
            <a:r>
              <a:rPr lang="en-US" dirty="0" smtClean="0">
                <a:ea typeface="ヒラギノ角ゴ Pro W3" pitchFamily="-108" charset="-128"/>
              </a:rPr>
              <a:t>New Jersey Science Convention</a:t>
            </a:r>
          </a:p>
          <a:p>
            <a:pPr eaLnBrk="1" hangingPunct="1"/>
            <a:r>
              <a:rPr lang="en-US" dirty="0" smtClean="0">
                <a:ea typeface="ヒラギノ角ゴ Pro W3" pitchFamily="-108" charset="-128"/>
              </a:rPr>
              <a:t>October 14, 2014</a:t>
            </a:r>
            <a:endParaRPr lang="en-US" dirty="0">
              <a:ea typeface="ヒラギノ角ゴ Pro W3" pitchFamily="-108" charset="-128"/>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0" y="-135487"/>
            <a:ext cx="9144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smtClean="0">
                <a:solidFill>
                  <a:srgbClr val="000000"/>
                </a:solidFill>
                <a:latin typeface="Calibri"/>
                <a:cs typeface="Calibri"/>
              </a:rPr>
              <a:t>Surface observations </a:t>
            </a:r>
            <a:br>
              <a:rPr lang="en-US" sz="4400" b="1" dirty="0" smtClean="0">
                <a:solidFill>
                  <a:srgbClr val="000000"/>
                </a:solidFill>
                <a:latin typeface="Calibri"/>
                <a:cs typeface="Calibri"/>
              </a:rPr>
            </a:br>
            <a:r>
              <a:rPr lang="en-US" sz="4400" b="1" dirty="0" smtClean="0">
                <a:solidFill>
                  <a:srgbClr val="000000"/>
                </a:solidFill>
                <a:latin typeface="Calibri"/>
                <a:cs typeface="Calibri"/>
              </a:rPr>
              <a:t>over ocean are plentiful</a:t>
            </a:r>
            <a:endParaRPr lang="en-US" sz="4400" b="1" dirty="0">
              <a:solidFill>
                <a:srgbClr val="000000"/>
              </a:solidFill>
              <a:latin typeface="Calibri"/>
              <a:cs typeface="Calibri"/>
            </a:endParaRPr>
          </a:p>
        </p:txBody>
      </p:sp>
      <p:sp>
        <p:nvSpPr>
          <p:cNvPr id="3" name="Multiply 2"/>
          <p:cNvSpPr/>
          <p:nvPr/>
        </p:nvSpPr>
        <p:spPr>
          <a:xfrm>
            <a:off x="5486400" y="659374"/>
            <a:ext cx="1540933" cy="744041"/>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315054" y="274653"/>
            <a:ext cx="1828946" cy="769441"/>
          </a:xfrm>
          <a:prstGeom prst="rect">
            <a:avLst/>
          </a:prstGeom>
        </p:spPr>
        <p:txBody>
          <a:bodyPr wrap="none">
            <a:spAutoFit/>
          </a:bodyPr>
          <a:lstStyle/>
          <a:p>
            <a:r>
              <a:rPr lang="en-US" sz="4400" b="1" dirty="0">
                <a:solidFill>
                  <a:srgbClr val="FF0000"/>
                </a:solidFill>
                <a:latin typeface="Calibri"/>
                <a:cs typeface="Calibri"/>
              </a:rPr>
              <a:t>s</a:t>
            </a:r>
            <a:r>
              <a:rPr lang="en-US" sz="4400" b="1" dirty="0" smtClean="0">
                <a:solidFill>
                  <a:srgbClr val="FF0000"/>
                </a:solidFill>
                <a:latin typeface="Calibri"/>
                <a:cs typeface="Calibri"/>
              </a:rPr>
              <a:t>carce!</a:t>
            </a:r>
            <a:endParaRPr lang="en-US" sz="4400" dirty="0">
              <a:solidFill>
                <a:srgbClr val="FF0000"/>
              </a:solidFill>
            </a:endParaRPr>
          </a:p>
        </p:txBody>
      </p:sp>
      <p:pic>
        <p:nvPicPr>
          <p:cNvPr id="7" name="Picture 6"/>
          <p:cNvPicPr>
            <a:picLocks noChangeAspect="1"/>
          </p:cNvPicPr>
          <p:nvPr/>
        </p:nvPicPr>
        <p:blipFill>
          <a:blip r:embed="rId2"/>
          <a:stretch>
            <a:fillRect/>
          </a:stretch>
        </p:blipFill>
        <p:spPr>
          <a:xfrm>
            <a:off x="520700" y="1684867"/>
            <a:ext cx="8102600" cy="4051300"/>
          </a:xfrm>
          <a:prstGeom prst="rect">
            <a:avLst/>
          </a:prstGeom>
        </p:spPr>
      </p:pic>
    </p:spTree>
    <p:extLst>
      <p:ext uri="{BB962C8B-B14F-4D97-AF65-F5344CB8AC3E}">
        <p14:creationId xmlns:p14="http://schemas.microsoft.com/office/powerpoint/2010/main" val="35236623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iocko\Downloads\MP900402149.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89" b="94932" l="7000" r="90000">
                        <a14:foregroundMark x1="7333" y1="22373" x2="60778" y2="22002"/>
                        <a14:foregroundMark x1="60778" y1="22250" x2="60778" y2="70952"/>
                        <a14:foregroundMark x1="60667" y1="71446" x2="51333" y2="71446"/>
                        <a14:foregroundMark x1="7333" y1="22497" x2="7111" y2="71075"/>
                        <a14:foregroundMark x1="20667" y1="78492" x2="18000" y2="78739"/>
                        <a14:foregroundMark x1="18000" y1="78863" x2="11556" y2="87021"/>
                        <a14:foregroundMark x1="11333" y1="87021" x2="9000" y2="91842"/>
                        <a14:foregroundMark x1="9556" y1="92707" x2="11333" y2="93325"/>
                        <a14:foregroundMark x1="12000" y1="93820" x2="19667" y2="94932"/>
                        <a14:foregroundMark x1="75778" y1="84549" x2="85778" y2="84302"/>
                        <a14:foregroundMark x1="86556" y1="81335" x2="86667" y2="82942"/>
                        <a14:backgroundMark x1="61444" y1="21879" x2="61667" y2="45117"/>
                        <a14:backgroundMark x1="61889" y1="44747" x2="61889" y2="72064"/>
                        <a14:backgroundMark x1="76889" y1="83313" x2="85333" y2="82818"/>
                        <a14:backgroundMark x1="52222" y1="71941" x2="61222" y2="71817"/>
                        <a14:backgroundMark x1="11111" y1="88257" x2="11667" y2="85785"/>
                        <a14:backgroundMark x1="11222" y1="87886" x2="9333" y2="89864"/>
                        <a14:backgroundMark x1="15667" y1="82200" x2="18222" y2="78863"/>
                        <a14:backgroundMark x1="51778" y1="71570" x2="61444" y2="71323"/>
                      </a14:backgroundRemoval>
                    </a14:imgEffect>
                  </a14:imgLayer>
                </a14:imgProps>
              </a:ext>
              <a:ext uri="{28A0092B-C50C-407E-A947-70E740481C1C}">
                <a14:useLocalDpi xmlns:a14="http://schemas.microsoft.com/office/drawing/2010/main" val="0"/>
              </a:ext>
            </a:extLst>
          </a:blip>
          <a:srcRect/>
          <a:stretch>
            <a:fillRect/>
          </a:stretch>
        </p:blipFill>
        <p:spPr bwMode="auto">
          <a:xfrm>
            <a:off x="3450278" y="829733"/>
            <a:ext cx="6119887" cy="5501099"/>
          </a:xfrm>
          <a:prstGeom prst="rect">
            <a:avLst/>
          </a:prstGeom>
          <a:noFill/>
          <a:extLst>
            <a:ext uri="{909E8E84-426E-40dd-AFC4-6F175D3DCCD1}">
              <a14:hiddenFill xmlns:a14="http://schemas.microsoft.com/office/drawing/2010/main">
                <a:solidFill>
                  <a:srgbClr val="FFFFFF"/>
                </a:solidFill>
              </a14:hiddenFill>
            </a:ext>
          </a:extLst>
        </p:spPr>
      </p:pic>
      <p:sp>
        <p:nvSpPr>
          <p:cNvPr id="10243" name="Text Box 3"/>
          <p:cNvSpPr txBox="1">
            <a:spLocks noChangeArrowheads="1"/>
          </p:cNvSpPr>
          <p:nvPr/>
        </p:nvSpPr>
        <p:spPr bwMode="auto">
          <a:xfrm>
            <a:off x="0" y="118523"/>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smtClean="0">
                <a:solidFill>
                  <a:srgbClr val="000000"/>
                </a:solidFill>
                <a:latin typeface="Calibri"/>
                <a:cs typeface="Calibri"/>
              </a:rPr>
              <a:t>Need </a:t>
            </a:r>
            <a:r>
              <a:rPr lang="en-US" sz="4400" b="1" i="1" dirty="0" smtClean="0">
                <a:solidFill>
                  <a:srgbClr val="000000"/>
                </a:solidFill>
                <a:latin typeface="Calibri"/>
                <a:cs typeface="Calibri"/>
              </a:rPr>
              <a:t>models</a:t>
            </a:r>
            <a:r>
              <a:rPr lang="en-US" sz="4400" b="1" dirty="0" smtClean="0">
                <a:solidFill>
                  <a:srgbClr val="000000"/>
                </a:solidFill>
                <a:latin typeface="Calibri"/>
                <a:cs typeface="Calibri"/>
              </a:rPr>
              <a:t> to fill in gaps</a:t>
            </a:r>
            <a:endParaRPr lang="en-US" sz="4400" b="1" dirty="0">
              <a:solidFill>
                <a:srgbClr val="000000"/>
              </a:solidFill>
              <a:latin typeface="Calibri"/>
              <a:cs typeface="Calibri"/>
            </a:endParaRPr>
          </a:p>
        </p:txBody>
      </p:sp>
      <p:sp>
        <p:nvSpPr>
          <p:cNvPr id="10245" name="Text Box 5"/>
          <p:cNvSpPr txBox="1">
            <a:spLocks noChangeArrowheads="1"/>
          </p:cNvSpPr>
          <p:nvPr/>
        </p:nvSpPr>
        <p:spPr bwMode="auto">
          <a:xfrm>
            <a:off x="0" y="1436576"/>
            <a:ext cx="4391675"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169863" indent="-169863">
              <a:buFontTx/>
              <a:buChar char="-"/>
            </a:pPr>
            <a:r>
              <a:rPr lang="en-US" sz="3000" b="1" dirty="0" smtClean="0">
                <a:latin typeface="Calibri"/>
                <a:cs typeface="Calibri"/>
              </a:rPr>
              <a:t>Bridge gap between observations</a:t>
            </a:r>
          </a:p>
          <a:p>
            <a:pPr>
              <a:buFontTx/>
              <a:buChar char="-"/>
            </a:pPr>
            <a:endParaRPr lang="en-US" sz="3000" b="1" dirty="0" smtClean="0">
              <a:latin typeface="Calibri"/>
              <a:cs typeface="Calibri"/>
            </a:endParaRPr>
          </a:p>
          <a:p>
            <a:pPr>
              <a:buFontTx/>
              <a:buChar char="-"/>
            </a:pPr>
            <a:r>
              <a:rPr lang="en-US" sz="3000" b="1" dirty="0" smtClean="0">
                <a:latin typeface="Calibri"/>
                <a:cs typeface="Calibri"/>
              </a:rPr>
              <a:t> Experiments </a:t>
            </a:r>
          </a:p>
          <a:p>
            <a:pPr>
              <a:buFontTx/>
              <a:buChar char="-"/>
            </a:pPr>
            <a:endParaRPr lang="en-US" sz="3000" b="1" dirty="0">
              <a:latin typeface="Calibri"/>
              <a:cs typeface="Calibri"/>
            </a:endParaRPr>
          </a:p>
          <a:p>
            <a:pPr>
              <a:buFontTx/>
              <a:buChar char="-"/>
            </a:pPr>
            <a:r>
              <a:rPr lang="en-US" sz="3000" b="1" dirty="0" smtClean="0">
                <a:latin typeface="Calibri"/>
                <a:cs typeface="Calibri"/>
              </a:rPr>
              <a:t> “What-if” scenarios</a:t>
            </a:r>
          </a:p>
          <a:p>
            <a:pPr>
              <a:buFontTx/>
              <a:buChar char="-"/>
            </a:pPr>
            <a:endParaRPr lang="en-US" sz="3000" b="1" dirty="0" smtClean="0">
              <a:latin typeface="Calibri"/>
              <a:cs typeface="Calibri"/>
            </a:endParaRPr>
          </a:p>
          <a:p>
            <a:pPr>
              <a:buFontTx/>
              <a:buChar char="-"/>
            </a:pPr>
            <a:r>
              <a:rPr lang="en-US" sz="3000" b="1" dirty="0" smtClean="0">
                <a:latin typeface="Calibri"/>
                <a:cs typeface="Calibri"/>
              </a:rPr>
              <a:t> Sensitivities</a:t>
            </a:r>
          </a:p>
          <a:p>
            <a:pPr>
              <a:buFontTx/>
              <a:buChar char="-"/>
            </a:pPr>
            <a:endParaRPr lang="en-US" sz="3000" b="1" dirty="0" smtClean="0">
              <a:latin typeface="Calibri"/>
              <a:cs typeface="Calibri"/>
            </a:endParaRPr>
          </a:p>
          <a:p>
            <a:pPr>
              <a:buFontTx/>
              <a:buChar char="-"/>
            </a:pPr>
            <a:r>
              <a:rPr lang="en-US" sz="3000" b="1" dirty="0" smtClean="0">
                <a:latin typeface="Calibri"/>
                <a:cs typeface="Calibri"/>
              </a:rPr>
              <a:t> Predictions</a:t>
            </a:r>
          </a:p>
        </p:txBody>
      </p:sp>
      <p:pic>
        <p:nvPicPr>
          <p:cNvPr id="4" name="Picture 3"/>
          <p:cNvPicPr>
            <a:picLocks noChangeAspect="1"/>
          </p:cNvPicPr>
          <p:nvPr/>
        </p:nvPicPr>
        <p:blipFill rotWithShape="1">
          <a:blip r:embed="rId5"/>
          <a:srcRect l="68681" t="14204" r="17622" b="63354"/>
          <a:stretch/>
        </p:blipFill>
        <p:spPr>
          <a:xfrm>
            <a:off x="4175775" y="2379902"/>
            <a:ext cx="2690693" cy="2037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Oval 1"/>
          <p:cNvSpPr/>
          <p:nvPr/>
        </p:nvSpPr>
        <p:spPr>
          <a:xfrm>
            <a:off x="4205409"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205409"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205409"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298542"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298542"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298542"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391675"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391675"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391675"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205409"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205409"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205409"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298542"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298542"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298542"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391675"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391675"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391675"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478050"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478050"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478050"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571183"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571183"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571183"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4664316"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664316"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664316"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4478050"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478050"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478050"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4571183"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571183"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4571183"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664316"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664316"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664316"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4205409"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4205409"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4205409"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4298542"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4298542"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4298542"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4391675"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4391675"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4391675"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4205409"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205409"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4205409"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4298542"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4298542"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4298542"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4391675"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4391675"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4391675"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4478050"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4478050"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4478050"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4571183"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571183"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4571183"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4664316"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4664316"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4664316"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4478050"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4478050"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4478050"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4571183"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4571183"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4571183"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664316"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4664316"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4664316"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4755742"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4755742"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4755742"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4848875"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4848875"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4848875"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4942008"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4942008"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4942008"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4755742"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4755742"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4755742"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4848875"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4848875"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4848875"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4942008"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4942008"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4942008"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5028383"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5028383"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5028383"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5121516"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5121516"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5121516"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5214649"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5214649"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5214649"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5028383"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5028383"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5028383"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5121516"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5121516"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5121516"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5214649"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5214649"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5214649"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4755742"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4755742"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4755742"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p:nvSpPr>
        <p:spPr>
          <a:xfrm>
            <a:off x="4848875"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a:off x="4848875"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p:nvSpPr>
        <p:spPr>
          <a:xfrm>
            <a:off x="4848875"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4942008"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4942008"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p:nvSpPr>
        <p:spPr>
          <a:xfrm>
            <a:off x="4942008"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4755742"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4755742"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a:off x="4755742"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4848875"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p:nvSpPr>
        <p:spPr>
          <a:xfrm>
            <a:off x="4848875"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a:off x="4848875"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4942008"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4942008"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a:off x="4942008"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p:nvSpPr>
        <p:spPr>
          <a:xfrm>
            <a:off x="5028383"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5028383"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5028383"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5121516"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5121516"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5121516"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5214649"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5214649"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5214649"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5028383"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5028383"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5028383"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5121516"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5121516"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5121516"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5214649"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5214649"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p:nvSpPr>
        <p:spPr>
          <a:xfrm>
            <a:off x="5214649"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p:nvPr/>
        </p:nvSpPr>
        <p:spPr>
          <a:xfrm>
            <a:off x="4205409"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4205409"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p:cNvSpPr/>
          <p:nvPr/>
        </p:nvSpPr>
        <p:spPr>
          <a:xfrm>
            <a:off x="4205409"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p:nvSpPr>
        <p:spPr>
          <a:xfrm>
            <a:off x="4298542"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p:nvSpPr>
        <p:spPr>
          <a:xfrm>
            <a:off x="4298542"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p:cNvSpPr/>
          <p:nvPr/>
        </p:nvSpPr>
        <p:spPr>
          <a:xfrm>
            <a:off x="4298542"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p:cNvSpPr/>
          <p:nvPr/>
        </p:nvSpPr>
        <p:spPr>
          <a:xfrm>
            <a:off x="4391675"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p:cNvSpPr/>
          <p:nvPr/>
        </p:nvSpPr>
        <p:spPr>
          <a:xfrm>
            <a:off x="4391675"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p:nvSpPr>
        <p:spPr>
          <a:xfrm>
            <a:off x="4391675"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p:nvSpPr>
        <p:spPr>
          <a:xfrm>
            <a:off x="4205409"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p:cNvSpPr/>
          <p:nvPr/>
        </p:nvSpPr>
        <p:spPr>
          <a:xfrm>
            <a:off x="4205409"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p:nvSpPr>
        <p:spPr>
          <a:xfrm>
            <a:off x="4205409"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p:cNvSpPr/>
          <p:nvPr/>
        </p:nvSpPr>
        <p:spPr>
          <a:xfrm>
            <a:off x="4298542"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p:cNvSpPr/>
          <p:nvPr/>
        </p:nvSpPr>
        <p:spPr>
          <a:xfrm>
            <a:off x="4298542"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p:cNvSpPr/>
          <p:nvPr/>
        </p:nvSpPr>
        <p:spPr>
          <a:xfrm>
            <a:off x="4298542"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p:cNvSpPr/>
          <p:nvPr/>
        </p:nvSpPr>
        <p:spPr>
          <a:xfrm>
            <a:off x="4391675"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p:nvPr/>
        </p:nvSpPr>
        <p:spPr>
          <a:xfrm>
            <a:off x="4391675"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Oval 166"/>
          <p:cNvSpPr/>
          <p:nvPr/>
        </p:nvSpPr>
        <p:spPr>
          <a:xfrm>
            <a:off x="4391675"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p:cNvSpPr/>
          <p:nvPr/>
        </p:nvSpPr>
        <p:spPr>
          <a:xfrm>
            <a:off x="4478050"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p:cNvSpPr/>
          <p:nvPr/>
        </p:nvSpPr>
        <p:spPr>
          <a:xfrm>
            <a:off x="4478050"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Oval 169"/>
          <p:cNvSpPr/>
          <p:nvPr/>
        </p:nvSpPr>
        <p:spPr>
          <a:xfrm>
            <a:off x="4478050"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val 170"/>
          <p:cNvSpPr/>
          <p:nvPr/>
        </p:nvSpPr>
        <p:spPr>
          <a:xfrm>
            <a:off x="4571183"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p:cNvSpPr/>
          <p:nvPr/>
        </p:nvSpPr>
        <p:spPr>
          <a:xfrm>
            <a:off x="4571183"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p:cNvSpPr/>
          <p:nvPr/>
        </p:nvSpPr>
        <p:spPr>
          <a:xfrm>
            <a:off x="4571183"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p:cNvSpPr/>
          <p:nvPr/>
        </p:nvSpPr>
        <p:spPr>
          <a:xfrm>
            <a:off x="4664316"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p:cNvSpPr/>
          <p:nvPr/>
        </p:nvSpPr>
        <p:spPr>
          <a:xfrm>
            <a:off x="4664316"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p:cNvSpPr/>
          <p:nvPr/>
        </p:nvSpPr>
        <p:spPr>
          <a:xfrm>
            <a:off x="4664316"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p:cNvSpPr/>
          <p:nvPr/>
        </p:nvSpPr>
        <p:spPr>
          <a:xfrm>
            <a:off x="4478050"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p:nvSpPr>
        <p:spPr>
          <a:xfrm>
            <a:off x="4478050"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p:cNvSpPr/>
          <p:nvPr/>
        </p:nvSpPr>
        <p:spPr>
          <a:xfrm>
            <a:off x="4478050"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p:cNvSpPr/>
          <p:nvPr/>
        </p:nvSpPr>
        <p:spPr>
          <a:xfrm>
            <a:off x="4571183"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p:cNvSpPr/>
          <p:nvPr/>
        </p:nvSpPr>
        <p:spPr>
          <a:xfrm>
            <a:off x="4571183"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Oval 181"/>
          <p:cNvSpPr/>
          <p:nvPr/>
        </p:nvSpPr>
        <p:spPr>
          <a:xfrm>
            <a:off x="4571183"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p:nvSpPr>
        <p:spPr>
          <a:xfrm>
            <a:off x="4664316"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Oval 183"/>
          <p:cNvSpPr/>
          <p:nvPr/>
        </p:nvSpPr>
        <p:spPr>
          <a:xfrm>
            <a:off x="4664316"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p:cNvSpPr/>
          <p:nvPr/>
        </p:nvSpPr>
        <p:spPr>
          <a:xfrm>
            <a:off x="4664316"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p:cNvSpPr/>
          <p:nvPr/>
        </p:nvSpPr>
        <p:spPr>
          <a:xfrm>
            <a:off x="4205409"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p:cNvSpPr/>
          <p:nvPr/>
        </p:nvSpPr>
        <p:spPr>
          <a:xfrm>
            <a:off x="4205409"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p:cNvSpPr/>
          <p:nvPr/>
        </p:nvSpPr>
        <p:spPr>
          <a:xfrm>
            <a:off x="4205409"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Oval 188"/>
          <p:cNvSpPr/>
          <p:nvPr/>
        </p:nvSpPr>
        <p:spPr>
          <a:xfrm>
            <a:off x="4298542"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p:cNvSpPr/>
          <p:nvPr/>
        </p:nvSpPr>
        <p:spPr>
          <a:xfrm>
            <a:off x="4298542"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p:cNvSpPr/>
          <p:nvPr/>
        </p:nvSpPr>
        <p:spPr>
          <a:xfrm>
            <a:off x="4298542"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p:cNvSpPr/>
          <p:nvPr/>
        </p:nvSpPr>
        <p:spPr>
          <a:xfrm>
            <a:off x="4391675"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p:nvSpPr>
        <p:spPr>
          <a:xfrm>
            <a:off x="4391675"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Oval 193"/>
          <p:cNvSpPr/>
          <p:nvPr/>
        </p:nvSpPr>
        <p:spPr>
          <a:xfrm>
            <a:off x="4391675"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p:cNvSpPr/>
          <p:nvPr/>
        </p:nvSpPr>
        <p:spPr>
          <a:xfrm>
            <a:off x="4205409"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p:nvPr/>
        </p:nvSpPr>
        <p:spPr>
          <a:xfrm>
            <a:off x="4298542"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p:cNvSpPr/>
          <p:nvPr/>
        </p:nvSpPr>
        <p:spPr>
          <a:xfrm>
            <a:off x="4391675"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Oval 203"/>
          <p:cNvSpPr/>
          <p:nvPr/>
        </p:nvSpPr>
        <p:spPr>
          <a:xfrm>
            <a:off x="4478050"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Oval 204"/>
          <p:cNvSpPr/>
          <p:nvPr/>
        </p:nvSpPr>
        <p:spPr>
          <a:xfrm>
            <a:off x="4478050"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Oval 205"/>
          <p:cNvSpPr/>
          <p:nvPr/>
        </p:nvSpPr>
        <p:spPr>
          <a:xfrm>
            <a:off x="4478050"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Oval 206"/>
          <p:cNvSpPr/>
          <p:nvPr/>
        </p:nvSpPr>
        <p:spPr>
          <a:xfrm>
            <a:off x="4571183"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Oval 207"/>
          <p:cNvSpPr/>
          <p:nvPr/>
        </p:nvSpPr>
        <p:spPr>
          <a:xfrm>
            <a:off x="4571183"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Oval 208"/>
          <p:cNvSpPr/>
          <p:nvPr/>
        </p:nvSpPr>
        <p:spPr>
          <a:xfrm>
            <a:off x="4571183"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Oval 209"/>
          <p:cNvSpPr/>
          <p:nvPr/>
        </p:nvSpPr>
        <p:spPr>
          <a:xfrm>
            <a:off x="4664316"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Oval 210"/>
          <p:cNvSpPr/>
          <p:nvPr/>
        </p:nvSpPr>
        <p:spPr>
          <a:xfrm>
            <a:off x="4664316"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Oval 211"/>
          <p:cNvSpPr/>
          <p:nvPr/>
        </p:nvSpPr>
        <p:spPr>
          <a:xfrm>
            <a:off x="4664316"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Oval 212"/>
          <p:cNvSpPr/>
          <p:nvPr/>
        </p:nvSpPr>
        <p:spPr>
          <a:xfrm>
            <a:off x="4478050"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Oval 215"/>
          <p:cNvSpPr/>
          <p:nvPr/>
        </p:nvSpPr>
        <p:spPr>
          <a:xfrm>
            <a:off x="4571183"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Oval 218"/>
          <p:cNvSpPr/>
          <p:nvPr/>
        </p:nvSpPr>
        <p:spPr>
          <a:xfrm>
            <a:off x="4664316"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Oval 221"/>
          <p:cNvSpPr/>
          <p:nvPr/>
        </p:nvSpPr>
        <p:spPr>
          <a:xfrm>
            <a:off x="4755742"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Oval 222"/>
          <p:cNvSpPr/>
          <p:nvPr/>
        </p:nvSpPr>
        <p:spPr>
          <a:xfrm>
            <a:off x="4755742"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Oval 223"/>
          <p:cNvSpPr/>
          <p:nvPr/>
        </p:nvSpPr>
        <p:spPr>
          <a:xfrm>
            <a:off x="4755742"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Oval 224"/>
          <p:cNvSpPr/>
          <p:nvPr/>
        </p:nvSpPr>
        <p:spPr>
          <a:xfrm>
            <a:off x="4848875"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Oval 225"/>
          <p:cNvSpPr/>
          <p:nvPr/>
        </p:nvSpPr>
        <p:spPr>
          <a:xfrm>
            <a:off x="4848875"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Oval 226"/>
          <p:cNvSpPr/>
          <p:nvPr/>
        </p:nvSpPr>
        <p:spPr>
          <a:xfrm>
            <a:off x="4848875"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Oval 227"/>
          <p:cNvSpPr/>
          <p:nvPr/>
        </p:nvSpPr>
        <p:spPr>
          <a:xfrm>
            <a:off x="4942008"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Oval 228"/>
          <p:cNvSpPr/>
          <p:nvPr/>
        </p:nvSpPr>
        <p:spPr>
          <a:xfrm>
            <a:off x="4942008"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Oval 229"/>
          <p:cNvSpPr/>
          <p:nvPr/>
        </p:nvSpPr>
        <p:spPr>
          <a:xfrm>
            <a:off x="4942008"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Oval 230"/>
          <p:cNvSpPr/>
          <p:nvPr/>
        </p:nvSpPr>
        <p:spPr>
          <a:xfrm>
            <a:off x="4755742"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Oval 231"/>
          <p:cNvSpPr/>
          <p:nvPr/>
        </p:nvSpPr>
        <p:spPr>
          <a:xfrm>
            <a:off x="4755742"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Oval 232"/>
          <p:cNvSpPr/>
          <p:nvPr/>
        </p:nvSpPr>
        <p:spPr>
          <a:xfrm>
            <a:off x="4755742"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Oval 233"/>
          <p:cNvSpPr/>
          <p:nvPr/>
        </p:nvSpPr>
        <p:spPr>
          <a:xfrm>
            <a:off x="4848875"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Oval 234"/>
          <p:cNvSpPr/>
          <p:nvPr/>
        </p:nvSpPr>
        <p:spPr>
          <a:xfrm>
            <a:off x="4848875"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Oval 235"/>
          <p:cNvSpPr/>
          <p:nvPr/>
        </p:nvSpPr>
        <p:spPr>
          <a:xfrm>
            <a:off x="4848875"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Oval 236"/>
          <p:cNvSpPr/>
          <p:nvPr/>
        </p:nvSpPr>
        <p:spPr>
          <a:xfrm>
            <a:off x="4942008"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Oval 237"/>
          <p:cNvSpPr/>
          <p:nvPr/>
        </p:nvSpPr>
        <p:spPr>
          <a:xfrm>
            <a:off x="4942008"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Oval 238"/>
          <p:cNvSpPr/>
          <p:nvPr/>
        </p:nvSpPr>
        <p:spPr>
          <a:xfrm>
            <a:off x="4942008"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Oval 239"/>
          <p:cNvSpPr/>
          <p:nvPr/>
        </p:nvSpPr>
        <p:spPr>
          <a:xfrm>
            <a:off x="5028383"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Oval 240"/>
          <p:cNvSpPr/>
          <p:nvPr/>
        </p:nvSpPr>
        <p:spPr>
          <a:xfrm>
            <a:off x="5028383"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Oval 241"/>
          <p:cNvSpPr/>
          <p:nvPr/>
        </p:nvSpPr>
        <p:spPr>
          <a:xfrm>
            <a:off x="5028383"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a:off x="5121516"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Oval 243"/>
          <p:cNvSpPr/>
          <p:nvPr/>
        </p:nvSpPr>
        <p:spPr>
          <a:xfrm>
            <a:off x="5121516"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5121516"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Oval 245"/>
          <p:cNvSpPr/>
          <p:nvPr/>
        </p:nvSpPr>
        <p:spPr>
          <a:xfrm>
            <a:off x="5214649"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Oval 246"/>
          <p:cNvSpPr/>
          <p:nvPr/>
        </p:nvSpPr>
        <p:spPr>
          <a:xfrm>
            <a:off x="5214649"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p:cNvSpPr/>
          <p:nvPr/>
        </p:nvSpPr>
        <p:spPr>
          <a:xfrm>
            <a:off x="5214649"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Oval 248"/>
          <p:cNvSpPr/>
          <p:nvPr/>
        </p:nvSpPr>
        <p:spPr>
          <a:xfrm>
            <a:off x="5028383"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Oval 249"/>
          <p:cNvSpPr/>
          <p:nvPr/>
        </p:nvSpPr>
        <p:spPr>
          <a:xfrm>
            <a:off x="5028383"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Oval 250"/>
          <p:cNvSpPr/>
          <p:nvPr/>
        </p:nvSpPr>
        <p:spPr>
          <a:xfrm>
            <a:off x="5028383"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Oval 251"/>
          <p:cNvSpPr/>
          <p:nvPr/>
        </p:nvSpPr>
        <p:spPr>
          <a:xfrm>
            <a:off x="5121516"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p:cNvSpPr/>
          <p:nvPr/>
        </p:nvSpPr>
        <p:spPr>
          <a:xfrm>
            <a:off x="5121516"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Oval 253"/>
          <p:cNvSpPr/>
          <p:nvPr/>
        </p:nvSpPr>
        <p:spPr>
          <a:xfrm>
            <a:off x="5121516"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Oval 254"/>
          <p:cNvSpPr/>
          <p:nvPr/>
        </p:nvSpPr>
        <p:spPr>
          <a:xfrm>
            <a:off x="5214649"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Oval 255"/>
          <p:cNvSpPr/>
          <p:nvPr/>
        </p:nvSpPr>
        <p:spPr>
          <a:xfrm>
            <a:off x="5214649"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Oval 256"/>
          <p:cNvSpPr/>
          <p:nvPr/>
        </p:nvSpPr>
        <p:spPr>
          <a:xfrm>
            <a:off x="5214649"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p:nvPr/>
        </p:nvSpPr>
        <p:spPr>
          <a:xfrm>
            <a:off x="4755742"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Oval 258"/>
          <p:cNvSpPr/>
          <p:nvPr/>
        </p:nvSpPr>
        <p:spPr>
          <a:xfrm>
            <a:off x="4755742"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Oval 259"/>
          <p:cNvSpPr/>
          <p:nvPr/>
        </p:nvSpPr>
        <p:spPr>
          <a:xfrm>
            <a:off x="4755742"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Oval 260"/>
          <p:cNvSpPr/>
          <p:nvPr/>
        </p:nvSpPr>
        <p:spPr>
          <a:xfrm>
            <a:off x="4848875"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Oval 261"/>
          <p:cNvSpPr/>
          <p:nvPr/>
        </p:nvSpPr>
        <p:spPr>
          <a:xfrm>
            <a:off x="4848875"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p:cNvSpPr/>
          <p:nvPr/>
        </p:nvSpPr>
        <p:spPr>
          <a:xfrm>
            <a:off x="4848875"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p:cNvSpPr/>
          <p:nvPr/>
        </p:nvSpPr>
        <p:spPr>
          <a:xfrm>
            <a:off x="4942008"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p:cNvSpPr/>
          <p:nvPr/>
        </p:nvSpPr>
        <p:spPr>
          <a:xfrm>
            <a:off x="4942008"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p:cNvSpPr/>
          <p:nvPr/>
        </p:nvSpPr>
        <p:spPr>
          <a:xfrm>
            <a:off x="4942008"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p:cNvSpPr/>
          <p:nvPr/>
        </p:nvSpPr>
        <p:spPr>
          <a:xfrm>
            <a:off x="4755742"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Oval 269"/>
          <p:cNvSpPr/>
          <p:nvPr/>
        </p:nvSpPr>
        <p:spPr>
          <a:xfrm>
            <a:off x="4848875"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p:nvPr/>
        </p:nvSpPr>
        <p:spPr>
          <a:xfrm>
            <a:off x="4942008"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Oval 275"/>
          <p:cNvSpPr/>
          <p:nvPr/>
        </p:nvSpPr>
        <p:spPr>
          <a:xfrm>
            <a:off x="5028383"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Oval 276"/>
          <p:cNvSpPr/>
          <p:nvPr/>
        </p:nvSpPr>
        <p:spPr>
          <a:xfrm>
            <a:off x="5028383"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Oval 277"/>
          <p:cNvSpPr/>
          <p:nvPr/>
        </p:nvSpPr>
        <p:spPr>
          <a:xfrm>
            <a:off x="5028383"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Oval 278"/>
          <p:cNvSpPr/>
          <p:nvPr/>
        </p:nvSpPr>
        <p:spPr>
          <a:xfrm>
            <a:off x="5121516"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Oval 279"/>
          <p:cNvSpPr/>
          <p:nvPr/>
        </p:nvSpPr>
        <p:spPr>
          <a:xfrm>
            <a:off x="5121516"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Oval 280"/>
          <p:cNvSpPr/>
          <p:nvPr/>
        </p:nvSpPr>
        <p:spPr>
          <a:xfrm>
            <a:off x="5121516"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Oval 281"/>
          <p:cNvSpPr/>
          <p:nvPr/>
        </p:nvSpPr>
        <p:spPr>
          <a:xfrm>
            <a:off x="5214649"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p:cNvSpPr/>
          <p:nvPr/>
        </p:nvSpPr>
        <p:spPr>
          <a:xfrm>
            <a:off x="5214649"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Oval 283"/>
          <p:cNvSpPr/>
          <p:nvPr/>
        </p:nvSpPr>
        <p:spPr>
          <a:xfrm>
            <a:off x="5214649"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Oval 284"/>
          <p:cNvSpPr/>
          <p:nvPr/>
        </p:nvSpPr>
        <p:spPr>
          <a:xfrm>
            <a:off x="5028383"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Oval 287"/>
          <p:cNvSpPr/>
          <p:nvPr/>
        </p:nvSpPr>
        <p:spPr>
          <a:xfrm>
            <a:off x="5121516"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1" name="Oval 290"/>
          <p:cNvSpPr/>
          <p:nvPr/>
        </p:nvSpPr>
        <p:spPr>
          <a:xfrm>
            <a:off x="5214649"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Oval 293"/>
          <p:cNvSpPr/>
          <p:nvPr/>
        </p:nvSpPr>
        <p:spPr>
          <a:xfrm>
            <a:off x="5312017"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Oval 294"/>
          <p:cNvSpPr/>
          <p:nvPr/>
        </p:nvSpPr>
        <p:spPr>
          <a:xfrm>
            <a:off x="5312017"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Oval 295"/>
          <p:cNvSpPr/>
          <p:nvPr/>
        </p:nvSpPr>
        <p:spPr>
          <a:xfrm>
            <a:off x="5312017"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Oval 296"/>
          <p:cNvSpPr/>
          <p:nvPr/>
        </p:nvSpPr>
        <p:spPr>
          <a:xfrm>
            <a:off x="5405150"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Oval 297"/>
          <p:cNvSpPr/>
          <p:nvPr/>
        </p:nvSpPr>
        <p:spPr>
          <a:xfrm>
            <a:off x="5405150"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Oval 298"/>
          <p:cNvSpPr/>
          <p:nvPr/>
        </p:nvSpPr>
        <p:spPr>
          <a:xfrm>
            <a:off x="5405150"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Oval 299"/>
          <p:cNvSpPr/>
          <p:nvPr/>
        </p:nvSpPr>
        <p:spPr>
          <a:xfrm>
            <a:off x="5498283"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1" name="Oval 300"/>
          <p:cNvSpPr/>
          <p:nvPr/>
        </p:nvSpPr>
        <p:spPr>
          <a:xfrm>
            <a:off x="5498283"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Oval 301"/>
          <p:cNvSpPr/>
          <p:nvPr/>
        </p:nvSpPr>
        <p:spPr>
          <a:xfrm>
            <a:off x="5498283"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Oval 302"/>
          <p:cNvSpPr/>
          <p:nvPr/>
        </p:nvSpPr>
        <p:spPr>
          <a:xfrm>
            <a:off x="5312017"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4" name="Oval 303"/>
          <p:cNvSpPr/>
          <p:nvPr/>
        </p:nvSpPr>
        <p:spPr>
          <a:xfrm>
            <a:off x="5312017"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5" name="Oval 304"/>
          <p:cNvSpPr/>
          <p:nvPr/>
        </p:nvSpPr>
        <p:spPr>
          <a:xfrm>
            <a:off x="5312017"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Oval 305"/>
          <p:cNvSpPr/>
          <p:nvPr/>
        </p:nvSpPr>
        <p:spPr>
          <a:xfrm>
            <a:off x="5405150"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 name="Oval 306"/>
          <p:cNvSpPr/>
          <p:nvPr/>
        </p:nvSpPr>
        <p:spPr>
          <a:xfrm>
            <a:off x="5405150"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Oval 307"/>
          <p:cNvSpPr/>
          <p:nvPr/>
        </p:nvSpPr>
        <p:spPr>
          <a:xfrm>
            <a:off x="5405150"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 name="Oval 308"/>
          <p:cNvSpPr/>
          <p:nvPr/>
        </p:nvSpPr>
        <p:spPr>
          <a:xfrm>
            <a:off x="5498283"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0" name="Oval 309"/>
          <p:cNvSpPr/>
          <p:nvPr/>
        </p:nvSpPr>
        <p:spPr>
          <a:xfrm>
            <a:off x="5498283"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1" name="Oval 310"/>
          <p:cNvSpPr/>
          <p:nvPr/>
        </p:nvSpPr>
        <p:spPr>
          <a:xfrm>
            <a:off x="5498283"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Oval 311"/>
          <p:cNvSpPr/>
          <p:nvPr/>
        </p:nvSpPr>
        <p:spPr>
          <a:xfrm>
            <a:off x="5584658"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Oval 312"/>
          <p:cNvSpPr/>
          <p:nvPr/>
        </p:nvSpPr>
        <p:spPr>
          <a:xfrm>
            <a:off x="5584658"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Oval 313"/>
          <p:cNvSpPr/>
          <p:nvPr/>
        </p:nvSpPr>
        <p:spPr>
          <a:xfrm>
            <a:off x="5584658"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Oval 314"/>
          <p:cNvSpPr/>
          <p:nvPr/>
        </p:nvSpPr>
        <p:spPr>
          <a:xfrm>
            <a:off x="5677791"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Oval 315"/>
          <p:cNvSpPr/>
          <p:nvPr/>
        </p:nvSpPr>
        <p:spPr>
          <a:xfrm>
            <a:off x="5677791"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Oval 316"/>
          <p:cNvSpPr/>
          <p:nvPr/>
        </p:nvSpPr>
        <p:spPr>
          <a:xfrm>
            <a:off x="5677791"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Oval 317"/>
          <p:cNvSpPr/>
          <p:nvPr/>
        </p:nvSpPr>
        <p:spPr>
          <a:xfrm>
            <a:off x="5770924"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9" name="Oval 318"/>
          <p:cNvSpPr/>
          <p:nvPr/>
        </p:nvSpPr>
        <p:spPr>
          <a:xfrm>
            <a:off x="5770924"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Oval 319"/>
          <p:cNvSpPr/>
          <p:nvPr/>
        </p:nvSpPr>
        <p:spPr>
          <a:xfrm>
            <a:off x="5770924"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1" name="Oval 320"/>
          <p:cNvSpPr/>
          <p:nvPr/>
        </p:nvSpPr>
        <p:spPr>
          <a:xfrm>
            <a:off x="5584658"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2" name="Oval 321"/>
          <p:cNvSpPr/>
          <p:nvPr/>
        </p:nvSpPr>
        <p:spPr>
          <a:xfrm>
            <a:off x="5584658"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Oval 322"/>
          <p:cNvSpPr/>
          <p:nvPr/>
        </p:nvSpPr>
        <p:spPr>
          <a:xfrm>
            <a:off x="5584658"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4" name="Oval 323"/>
          <p:cNvSpPr/>
          <p:nvPr/>
        </p:nvSpPr>
        <p:spPr>
          <a:xfrm>
            <a:off x="5677791"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5" name="Oval 324"/>
          <p:cNvSpPr/>
          <p:nvPr/>
        </p:nvSpPr>
        <p:spPr>
          <a:xfrm>
            <a:off x="5677791"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Oval 325"/>
          <p:cNvSpPr/>
          <p:nvPr/>
        </p:nvSpPr>
        <p:spPr>
          <a:xfrm>
            <a:off x="5677791"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 name="Oval 326"/>
          <p:cNvSpPr/>
          <p:nvPr/>
        </p:nvSpPr>
        <p:spPr>
          <a:xfrm>
            <a:off x="5770924"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Oval 327"/>
          <p:cNvSpPr/>
          <p:nvPr/>
        </p:nvSpPr>
        <p:spPr>
          <a:xfrm>
            <a:off x="5770924"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Oval 328"/>
          <p:cNvSpPr/>
          <p:nvPr/>
        </p:nvSpPr>
        <p:spPr>
          <a:xfrm>
            <a:off x="5770924"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Oval 329"/>
          <p:cNvSpPr/>
          <p:nvPr/>
        </p:nvSpPr>
        <p:spPr>
          <a:xfrm>
            <a:off x="5312017"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Oval 330"/>
          <p:cNvSpPr/>
          <p:nvPr/>
        </p:nvSpPr>
        <p:spPr>
          <a:xfrm>
            <a:off x="5312017"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Oval 331"/>
          <p:cNvSpPr/>
          <p:nvPr/>
        </p:nvSpPr>
        <p:spPr>
          <a:xfrm>
            <a:off x="5312017"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Oval 332"/>
          <p:cNvSpPr/>
          <p:nvPr/>
        </p:nvSpPr>
        <p:spPr>
          <a:xfrm>
            <a:off x="5405150"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Oval 333"/>
          <p:cNvSpPr/>
          <p:nvPr/>
        </p:nvSpPr>
        <p:spPr>
          <a:xfrm>
            <a:off x="5405150"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5" name="Oval 334"/>
          <p:cNvSpPr/>
          <p:nvPr/>
        </p:nvSpPr>
        <p:spPr>
          <a:xfrm>
            <a:off x="5405150"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6" name="Oval 335"/>
          <p:cNvSpPr/>
          <p:nvPr/>
        </p:nvSpPr>
        <p:spPr>
          <a:xfrm>
            <a:off x="5498283"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Oval 336"/>
          <p:cNvSpPr/>
          <p:nvPr/>
        </p:nvSpPr>
        <p:spPr>
          <a:xfrm>
            <a:off x="5498283"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Oval 337"/>
          <p:cNvSpPr/>
          <p:nvPr/>
        </p:nvSpPr>
        <p:spPr>
          <a:xfrm>
            <a:off x="5498283"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Oval 338"/>
          <p:cNvSpPr/>
          <p:nvPr/>
        </p:nvSpPr>
        <p:spPr>
          <a:xfrm>
            <a:off x="5312017"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0" name="Oval 339"/>
          <p:cNvSpPr/>
          <p:nvPr/>
        </p:nvSpPr>
        <p:spPr>
          <a:xfrm>
            <a:off x="5312017"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1" name="Oval 340"/>
          <p:cNvSpPr/>
          <p:nvPr/>
        </p:nvSpPr>
        <p:spPr>
          <a:xfrm>
            <a:off x="5312017"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Oval 341"/>
          <p:cNvSpPr/>
          <p:nvPr/>
        </p:nvSpPr>
        <p:spPr>
          <a:xfrm>
            <a:off x="5405150"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Oval 342"/>
          <p:cNvSpPr/>
          <p:nvPr/>
        </p:nvSpPr>
        <p:spPr>
          <a:xfrm>
            <a:off x="5405150"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4" name="Oval 343"/>
          <p:cNvSpPr/>
          <p:nvPr/>
        </p:nvSpPr>
        <p:spPr>
          <a:xfrm>
            <a:off x="5405150"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5" name="Oval 344"/>
          <p:cNvSpPr/>
          <p:nvPr/>
        </p:nvSpPr>
        <p:spPr>
          <a:xfrm>
            <a:off x="5498283"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6" name="Oval 345"/>
          <p:cNvSpPr/>
          <p:nvPr/>
        </p:nvSpPr>
        <p:spPr>
          <a:xfrm>
            <a:off x="5498283"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7" name="Oval 346"/>
          <p:cNvSpPr/>
          <p:nvPr/>
        </p:nvSpPr>
        <p:spPr>
          <a:xfrm>
            <a:off x="5498283"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Oval 347"/>
          <p:cNvSpPr/>
          <p:nvPr/>
        </p:nvSpPr>
        <p:spPr>
          <a:xfrm>
            <a:off x="5584658"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9" name="Oval 348"/>
          <p:cNvSpPr/>
          <p:nvPr/>
        </p:nvSpPr>
        <p:spPr>
          <a:xfrm>
            <a:off x="5584658"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0" name="Oval 349"/>
          <p:cNvSpPr/>
          <p:nvPr/>
        </p:nvSpPr>
        <p:spPr>
          <a:xfrm>
            <a:off x="5584658"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1" name="Oval 350"/>
          <p:cNvSpPr/>
          <p:nvPr/>
        </p:nvSpPr>
        <p:spPr>
          <a:xfrm>
            <a:off x="5677791"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Oval 351"/>
          <p:cNvSpPr/>
          <p:nvPr/>
        </p:nvSpPr>
        <p:spPr>
          <a:xfrm>
            <a:off x="5677791"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Oval 352"/>
          <p:cNvSpPr/>
          <p:nvPr/>
        </p:nvSpPr>
        <p:spPr>
          <a:xfrm>
            <a:off x="5677791"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4" name="Oval 353"/>
          <p:cNvSpPr/>
          <p:nvPr/>
        </p:nvSpPr>
        <p:spPr>
          <a:xfrm>
            <a:off x="5770924"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5" name="Oval 354"/>
          <p:cNvSpPr/>
          <p:nvPr/>
        </p:nvSpPr>
        <p:spPr>
          <a:xfrm>
            <a:off x="5770924"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6" name="Oval 355"/>
          <p:cNvSpPr/>
          <p:nvPr/>
        </p:nvSpPr>
        <p:spPr>
          <a:xfrm>
            <a:off x="5770924"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7" name="Oval 356"/>
          <p:cNvSpPr/>
          <p:nvPr/>
        </p:nvSpPr>
        <p:spPr>
          <a:xfrm>
            <a:off x="5584658"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Oval 357"/>
          <p:cNvSpPr/>
          <p:nvPr/>
        </p:nvSpPr>
        <p:spPr>
          <a:xfrm>
            <a:off x="5584658"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9" name="Oval 358"/>
          <p:cNvSpPr/>
          <p:nvPr/>
        </p:nvSpPr>
        <p:spPr>
          <a:xfrm>
            <a:off x="5584658"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0" name="Oval 359"/>
          <p:cNvSpPr/>
          <p:nvPr/>
        </p:nvSpPr>
        <p:spPr>
          <a:xfrm>
            <a:off x="5677791"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1" name="Oval 360"/>
          <p:cNvSpPr/>
          <p:nvPr/>
        </p:nvSpPr>
        <p:spPr>
          <a:xfrm>
            <a:off x="5677791"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2" name="Oval 361"/>
          <p:cNvSpPr/>
          <p:nvPr/>
        </p:nvSpPr>
        <p:spPr>
          <a:xfrm>
            <a:off x="5677791"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3" name="Oval 362"/>
          <p:cNvSpPr/>
          <p:nvPr/>
        </p:nvSpPr>
        <p:spPr>
          <a:xfrm>
            <a:off x="5770924"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4" name="Oval 363"/>
          <p:cNvSpPr/>
          <p:nvPr/>
        </p:nvSpPr>
        <p:spPr>
          <a:xfrm>
            <a:off x="5770924"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5" name="Oval 364"/>
          <p:cNvSpPr/>
          <p:nvPr/>
        </p:nvSpPr>
        <p:spPr>
          <a:xfrm>
            <a:off x="5770924"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6" name="Oval 365"/>
          <p:cNvSpPr/>
          <p:nvPr/>
        </p:nvSpPr>
        <p:spPr>
          <a:xfrm>
            <a:off x="5862350"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7" name="Oval 366"/>
          <p:cNvSpPr/>
          <p:nvPr/>
        </p:nvSpPr>
        <p:spPr>
          <a:xfrm>
            <a:off x="5862350"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Oval 367"/>
          <p:cNvSpPr/>
          <p:nvPr/>
        </p:nvSpPr>
        <p:spPr>
          <a:xfrm>
            <a:off x="5862350"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9" name="Oval 368"/>
          <p:cNvSpPr/>
          <p:nvPr/>
        </p:nvSpPr>
        <p:spPr>
          <a:xfrm>
            <a:off x="5955483"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Oval 369"/>
          <p:cNvSpPr/>
          <p:nvPr/>
        </p:nvSpPr>
        <p:spPr>
          <a:xfrm>
            <a:off x="5955483"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1" name="Oval 370"/>
          <p:cNvSpPr/>
          <p:nvPr/>
        </p:nvSpPr>
        <p:spPr>
          <a:xfrm>
            <a:off x="5955483"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2" name="Oval 371"/>
          <p:cNvSpPr/>
          <p:nvPr/>
        </p:nvSpPr>
        <p:spPr>
          <a:xfrm>
            <a:off x="6048616"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3" name="Oval 372"/>
          <p:cNvSpPr/>
          <p:nvPr/>
        </p:nvSpPr>
        <p:spPr>
          <a:xfrm>
            <a:off x="6048616"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4" name="Oval 373"/>
          <p:cNvSpPr/>
          <p:nvPr/>
        </p:nvSpPr>
        <p:spPr>
          <a:xfrm>
            <a:off x="6048616"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5" name="Oval 374"/>
          <p:cNvSpPr/>
          <p:nvPr/>
        </p:nvSpPr>
        <p:spPr>
          <a:xfrm>
            <a:off x="5862350"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6" name="Oval 375"/>
          <p:cNvSpPr/>
          <p:nvPr/>
        </p:nvSpPr>
        <p:spPr>
          <a:xfrm>
            <a:off x="5862350"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7" name="Oval 376"/>
          <p:cNvSpPr/>
          <p:nvPr/>
        </p:nvSpPr>
        <p:spPr>
          <a:xfrm>
            <a:off x="5862350"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8" name="Oval 377"/>
          <p:cNvSpPr/>
          <p:nvPr/>
        </p:nvSpPr>
        <p:spPr>
          <a:xfrm>
            <a:off x="5955483"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9" name="Oval 378"/>
          <p:cNvSpPr/>
          <p:nvPr/>
        </p:nvSpPr>
        <p:spPr>
          <a:xfrm>
            <a:off x="5955483"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0" name="Oval 379"/>
          <p:cNvSpPr/>
          <p:nvPr/>
        </p:nvSpPr>
        <p:spPr>
          <a:xfrm>
            <a:off x="5955483"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1" name="Oval 380"/>
          <p:cNvSpPr/>
          <p:nvPr/>
        </p:nvSpPr>
        <p:spPr>
          <a:xfrm>
            <a:off x="6048616"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2" name="Oval 381"/>
          <p:cNvSpPr/>
          <p:nvPr/>
        </p:nvSpPr>
        <p:spPr>
          <a:xfrm>
            <a:off x="6048616"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3" name="Oval 382"/>
          <p:cNvSpPr/>
          <p:nvPr/>
        </p:nvSpPr>
        <p:spPr>
          <a:xfrm>
            <a:off x="6048616"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4" name="Oval 383"/>
          <p:cNvSpPr/>
          <p:nvPr/>
        </p:nvSpPr>
        <p:spPr>
          <a:xfrm>
            <a:off x="6134991"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5" name="Oval 384"/>
          <p:cNvSpPr/>
          <p:nvPr/>
        </p:nvSpPr>
        <p:spPr>
          <a:xfrm>
            <a:off x="6134991"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6" name="Oval 385"/>
          <p:cNvSpPr/>
          <p:nvPr/>
        </p:nvSpPr>
        <p:spPr>
          <a:xfrm>
            <a:off x="6134991"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7" name="Oval 386"/>
          <p:cNvSpPr/>
          <p:nvPr/>
        </p:nvSpPr>
        <p:spPr>
          <a:xfrm>
            <a:off x="6228124"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Oval 387"/>
          <p:cNvSpPr/>
          <p:nvPr/>
        </p:nvSpPr>
        <p:spPr>
          <a:xfrm>
            <a:off x="6228124"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 name="Oval 388"/>
          <p:cNvSpPr/>
          <p:nvPr/>
        </p:nvSpPr>
        <p:spPr>
          <a:xfrm>
            <a:off x="6228124"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0" name="Oval 389"/>
          <p:cNvSpPr/>
          <p:nvPr/>
        </p:nvSpPr>
        <p:spPr>
          <a:xfrm>
            <a:off x="6321257"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1" name="Oval 390"/>
          <p:cNvSpPr/>
          <p:nvPr/>
        </p:nvSpPr>
        <p:spPr>
          <a:xfrm>
            <a:off x="6321257"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2" name="Oval 391"/>
          <p:cNvSpPr/>
          <p:nvPr/>
        </p:nvSpPr>
        <p:spPr>
          <a:xfrm>
            <a:off x="6321257"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3" name="Oval 392"/>
          <p:cNvSpPr/>
          <p:nvPr/>
        </p:nvSpPr>
        <p:spPr>
          <a:xfrm>
            <a:off x="6134991"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4" name="Oval 393"/>
          <p:cNvSpPr/>
          <p:nvPr/>
        </p:nvSpPr>
        <p:spPr>
          <a:xfrm>
            <a:off x="6134991"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5" name="Oval 394"/>
          <p:cNvSpPr/>
          <p:nvPr/>
        </p:nvSpPr>
        <p:spPr>
          <a:xfrm>
            <a:off x="6134991"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6" name="Oval 395"/>
          <p:cNvSpPr/>
          <p:nvPr/>
        </p:nvSpPr>
        <p:spPr>
          <a:xfrm>
            <a:off x="6228124"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7" name="Oval 396"/>
          <p:cNvSpPr/>
          <p:nvPr/>
        </p:nvSpPr>
        <p:spPr>
          <a:xfrm>
            <a:off x="6228124"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8" name="Oval 397"/>
          <p:cNvSpPr/>
          <p:nvPr/>
        </p:nvSpPr>
        <p:spPr>
          <a:xfrm>
            <a:off x="6228124"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 name="Oval 398"/>
          <p:cNvSpPr/>
          <p:nvPr/>
        </p:nvSpPr>
        <p:spPr>
          <a:xfrm>
            <a:off x="6321257"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0" name="Oval 399"/>
          <p:cNvSpPr/>
          <p:nvPr/>
        </p:nvSpPr>
        <p:spPr>
          <a:xfrm>
            <a:off x="6321257"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1" name="Oval 400"/>
          <p:cNvSpPr/>
          <p:nvPr/>
        </p:nvSpPr>
        <p:spPr>
          <a:xfrm>
            <a:off x="6321257"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2" name="Oval 401"/>
          <p:cNvSpPr/>
          <p:nvPr/>
        </p:nvSpPr>
        <p:spPr>
          <a:xfrm>
            <a:off x="5862350"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3" name="Oval 402"/>
          <p:cNvSpPr/>
          <p:nvPr/>
        </p:nvSpPr>
        <p:spPr>
          <a:xfrm>
            <a:off x="5862350"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4" name="Oval 403"/>
          <p:cNvSpPr/>
          <p:nvPr/>
        </p:nvSpPr>
        <p:spPr>
          <a:xfrm>
            <a:off x="5862350"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5" name="Oval 404"/>
          <p:cNvSpPr/>
          <p:nvPr/>
        </p:nvSpPr>
        <p:spPr>
          <a:xfrm>
            <a:off x="5955483"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6" name="Oval 405"/>
          <p:cNvSpPr/>
          <p:nvPr/>
        </p:nvSpPr>
        <p:spPr>
          <a:xfrm>
            <a:off x="5955483"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7" name="Oval 406"/>
          <p:cNvSpPr/>
          <p:nvPr/>
        </p:nvSpPr>
        <p:spPr>
          <a:xfrm>
            <a:off x="5955483"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8" name="Oval 407"/>
          <p:cNvSpPr/>
          <p:nvPr/>
        </p:nvSpPr>
        <p:spPr>
          <a:xfrm>
            <a:off x="6048616"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 name="Oval 408"/>
          <p:cNvSpPr/>
          <p:nvPr/>
        </p:nvSpPr>
        <p:spPr>
          <a:xfrm>
            <a:off x="6048616"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0" name="Oval 409"/>
          <p:cNvSpPr/>
          <p:nvPr/>
        </p:nvSpPr>
        <p:spPr>
          <a:xfrm>
            <a:off x="6048616"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1" name="Oval 410"/>
          <p:cNvSpPr/>
          <p:nvPr/>
        </p:nvSpPr>
        <p:spPr>
          <a:xfrm>
            <a:off x="5862350"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2" name="Oval 411"/>
          <p:cNvSpPr/>
          <p:nvPr/>
        </p:nvSpPr>
        <p:spPr>
          <a:xfrm>
            <a:off x="5862350"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3" name="Oval 412"/>
          <p:cNvSpPr/>
          <p:nvPr/>
        </p:nvSpPr>
        <p:spPr>
          <a:xfrm>
            <a:off x="5862350"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4" name="Oval 413"/>
          <p:cNvSpPr/>
          <p:nvPr/>
        </p:nvSpPr>
        <p:spPr>
          <a:xfrm>
            <a:off x="5955483"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5" name="Oval 414"/>
          <p:cNvSpPr/>
          <p:nvPr/>
        </p:nvSpPr>
        <p:spPr>
          <a:xfrm>
            <a:off x="5955483"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6" name="Oval 415"/>
          <p:cNvSpPr/>
          <p:nvPr/>
        </p:nvSpPr>
        <p:spPr>
          <a:xfrm>
            <a:off x="5955483"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7" name="Oval 416"/>
          <p:cNvSpPr/>
          <p:nvPr/>
        </p:nvSpPr>
        <p:spPr>
          <a:xfrm>
            <a:off x="6048616"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8" name="Oval 417"/>
          <p:cNvSpPr/>
          <p:nvPr/>
        </p:nvSpPr>
        <p:spPr>
          <a:xfrm>
            <a:off x="6048616"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9" name="Oval 418"/>
          <p:cNvSpPr/>
          <p:nvPr/>
        </p:nvSpPr>
        <p:spPr>
          <a:xfrm>
            <a:off x="6048616"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0" name="Oval 419"/>
          <p:cNvSpPr/>
          <p:nvPr/>
        </p:nvSpPr>
        <p:spPr>
          <a:xfrm>
            <a:off x="6134991"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1" name="Oval 420"/>
          <p:cNvSpPr/>
          <p:nvPr/>
        </p:nvSpPr>
        <p:spPr>
          <a:xfrm>
            <a:off x="6134991"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2" name="Oval 421"/>
          <p:cNvSpPr/>
          <p:nvPr/>
        </p:nvSpPr>
        <p:spPr>
          <a:xfrm>
            <a:off x="6134991"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3" name="Oval 422"/>
          <p:cNvSpPr/>
          <p:nvPr/>
        </p:nvSpPr>
        <p:spPr>
          <a:xfrm>
            <a:off x="6228124"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4" name="Oval 423"/>
          <p:cNvSpPr/>
          <p:nvPr/>
        </p:nvSpPr>
        <p:spPr>
          <a:xfrm>
            <a:off x="6228124"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5" name="Oval 424"/>
          <p:cNvSpPr/>
          <p:nvPr/>
        </p:nvSpPr>
        <p:spPr>
          <a:xfrm>
            <a:off x="6228124"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6" name="Oval 425"/>
          <p:cNvSpPr/>
          <p:nvPr/>
        </p:nvSpPr>
        <p:spPr>
          <a:xfrm>
            <a:off x="6321257"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7" name="Oval 426"/>
          <p:cNvSpPr/>
          <p:nvPr/>
        </p:nvSpPr>
        <p:spPr>
          <a:xfrm>
            <a:off x="6321257"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8" name="Oval 427"/>
          <p:cNvSpPr/>
          <p:nvPr/>
        </p:nvSpPr>
        <p:spPr>
          <a:xfrm>
            <a:off x="6321257"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9" name="Oval 428"/>
          <p:cNvSpPr/>
          <p:nvPr/>
        </p:nvSpPr>
        <p:spPr>
          <a:xfrm>
            <a:off x="6134991"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0" name="Oval 429"/>
          <p:cNvSpPr/>
          <p:nvPr/>
        </p:nvSpPr>
        <p:spPr>
          <a:xfrm>
            <a:off x="6134991"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1" name="Oval 430"/>
          <p:cNvSpPr/>
          <p:nvPr/>
        </p:nvSpPr>
        <p:spPr>
          <a:xfrm>
            <a:off x="6134991"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2" name="Oval 431"/>
          <p:cNvSpPr/>
          <p:nvPr/>
        </p:nvSpPr>
        <p:spPr>
          <a:xfrm>
            <a:off x="6228124"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3" name="Oval 432"/>
          <p:cNvSpPr/>
          <p:nvPr/>
        </p:nvSpPr>
        <p:spPr>
          <a:xfrm>
            <a:off x="6228124"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4" name="Oval 433"/>
          <p:cNvSpPr/>
          <p:nvPr/>
        </p:nvSpPr>
        <p:spPr>
          <a:xfrm>
            <a:off x="6228124"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5" name="Oval 434"/>
          <p:cNvSpPr/>
          <p:nvPr/>
        </p:nvSpPr>
        <p:spPr>
          <a:xfrm>
            <a:off x="6321257"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6" name="Oval 435"/>
          <p:cNvSpPr/>
          <p:nvPr/>
        </p:nvSpPr>
        <p:spPr>
          <a:xfrm>
            <a:off x="6321257"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7" name="Oval 436"/>
          <p:cNvSpPr/>
          <p:nvPr/>
        </p:nvSpPr>
        <p:spPr>
          <a:xfrm>
            <a:off x="6321257"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8" name="Oval 437"/>
          <p:cNvSpPr/>
          <p:nvPr/>
        </p:nvSpPr>
        <p:spPr>
          <a:xfrm>
            <a:off x="5312017"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9" name="Oval 438"/>
          <p:cNvSpPr/>
          <p:nvPr/>
        </p:nvSpPr>
        <p:spPr>
          <a:xfrm>
            <a:off x="5312017"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 name="Oval 439"/>
          <p:cNvSpPr/>
          <p:nvPr/>
        </p:nvSpPr>
        <p:spPr>
          <a:xfrm>
            <a:off x="5312017"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1" name="Oval 440"/>
          <p:cNvSpPr/>
          <p:nvPr/>
        </p:nvSpPr>
        <p:spPr>
          <a:xfrm>
            <a:off x="5405150"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2" name="Oval 441"/>
          <p:cNvSpPr/>
          <p:nvPr/>
        </p:nvSpPr>
        <p:spPr>
          <a:xfrm>
            <a:off x="5405150"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3" name="Oval 442"/>
          <p:cNvSpPr/>
          <p:nvPr/>
        </p:nvSpPr>
        <p:spPr>
          <a:xfrm>
            <a:off x="5405150"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4" name="Oval 443"/>
          <p:cNvSpPr/>
          <p:nvPr/>
        </p:nvSpPr>
        <p:spPr>
          <a:xfrm>
            <a:off x="5498283"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5" name="Oval 444"/>
          <p:cNvSpPr/>
          <p:nvPr/>
        </p:nvSpPr>
        <p:spPr>
          <a:xfrm>
            <a:off x="5498283"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6" name="Oval 445"/>
          <p:cNvSpPr/>
          <p:nvPr/>
        </p:nvSpPr>
        <p:spPr>
          <a:xfrm>
            <a:off x="5498283"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7" name="Oval 446"/>
          <p:cNvSpPr/>
          <p:nvPr/>
        </p:nvSpPr>
        <p:spPr>
          <a:xfrm>
            <a:off x="5312017"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8" name="Oval 447"/>
          <p:cNvSpPr/>
          <p:nvPr/>
        </p:nvSpPr>
        <p:spPr>
          <a:xfrm>
            <a:off x="5312017"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9" name="Oval 448"/>
          <p:cNvSpPr/>
          <p:nvPr/>
        </p:nvSpPr>
        <p:spPr>
          <a:xfrm>
            <a:off x="5312017"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0" name="Oval 449"/>
          <p:cNvSpPr/>
          <p:nvPr/>
        </p:nvSpPr>
        <p:spPr>
          <a:xfrm>
            <a:off x="5405150"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1" name="Oval 450"/>
          <p:cNvSpPr/>
          <p:nvPr/>
        </p:nvSpPr>
        <p:spPr>
          <a:xfrm>
            <a:off x="5405150"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2" name="Oval 451"/>
          <p:cNvSpPr/>
          <p:nvPr/>
        </p:nvSpPr>
        <p:spPr>
          <a:xfrm>
            <a:off x="5405150"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3" name="Oval 452"/>
          <p:cNvSpPr/>
          <p:nvPr/>
        </p:nvSpPr>
        <p:spPr>
          <a:xfrm>
            <a:off x="5498283"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4" name="Oval 453"/>
          <p:cNvSpPr/>
          <p:nvPr/>
        </p:nvSpPr>
        <p:spPr>
          <a:xfrm>
            <a:off x="5498283"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5" name="Oval 454"/>
          <p:cNvSpPr/>
          <p:nvPr/>
        </p:nvSpPr>
        <p:spPr>
          <a:xfrm>
            <a:off x="5498283"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6" name="Oval 455"/>
          <p:cNvSpPr/>
          <p:nvPr/>
        </p:nvSpPr>
        <p:spPr>
          <a:xfrm>
            <a:off x="5584658"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7" name="Oval 456"/>
          <p:cNvSpPr/>
          <p:nvPr/>
        </p:nvSpPr>
        <p:spPr>
          <a:xfrm>
            <a:off x="5584658"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8" name="Oval 457"/>
          <p:cNvSpPr/>
          <p:nvPr/>
        </p:nvSpPr>
        <p:spPr>
          <a:xfrm>
            <a:off x="5584658"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9" name="Oval 458"/>
          <p:cNvSpPr/>
          <p:nvPr/>
        </p:nvSpPr>
        <p:spPr>
          <a:xfrm>
            <a:off x="5677791"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0" name="Oval 459"/>
          <p:cNvSpPr/>
          <p:nvPr/>
        </p:nvSpPr>
        <p:spPr>
          <a:xfrm>
            <a:off x="5677791"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1" name="Oval 460"/>
          <p:cNvSpPr/>
          <p:nvPr/>
        </p:nvSpPr>
        <p:spPr>
          <a:xfrm>
            <a:off x="5677791"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2" name="Oval 461"/>
          <p:cNvSpPr/>
          <p:nvPr/>
        </p:nvSpPr>
        <p:spPr>
          <a:xfrm>
            <a:off x="5770924"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3" name="Oval 462"/>
          <p:cNvSpPr/>
          <p:nvPr/>
        </p:nvSpPr>
        <p:spPr>
          <a:xfrm>
            <a:off x="5770924"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4" name="Oval 463"/>
          <p:cNvSpPr/>
          <p:nvPr/>
        </p:nvSpPr>
        <p:spPr>
          <a:xfrm>
            <a:off x="5770924"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5" name="Oval 464"/>
          <p:cNvSpPr/>
          <p:nvPr/>
        </p:nvSpPr>
        <p:spPr>
          <a:xfrm>
            <a:off x="5584658"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6" name="Oval 465"/>
          <p:cNvSpPr/>
          <p:nvPr/>
        </p:nvSpPr>
        <p:spPr>
          <a:xfrm>
            <a:off x="5584658"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7" name="Oval 466"/>
          <p:cNvSpPr/>
          <p:nvPr/>
        </p:nvSpPr>
        <p:spPr>
          <a:xfrm>
            <a:off x="5584658"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8" name="Oval 467"/>
          <p:cNvSpPr/>
          <p:nvPr/>
        </p:nvSpPr>
        <p:spPr>
          <a:xfrm>
            <a:off x="5677791"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9" name="Oval 468"/>
          <p:cNvSpPr/>
          <p:nvPr/>
        </p:nvSpPr>
        <p:spPr>
          <a:xfrm>
            <a:off x="5677791"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0" name="Oval 469"/>
          <p:cNvSpPr/>
          <p:nvPr/>
        </p:nvSpPr>
        <p:spPr>
          <a:xfrm>
            <a:off x="5677791"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1" name="Oval 470"/>
          <p:cNvSpPr/>
          <p:nvPr/>
        </p:nvSpPr>
        <p:spPr>
          <a:xfrm>
            <a:off x="5770924"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2" name="Oval 471"/>
          <p:cNvSpPr/>
          <p:nvPr/>
        </p:nvSpPr>
        <p:spPr>
          <a:xfrm>
            <a:off x="5770924"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3" name="Oval 472"/>
          <p:cNvSpPr/>
          <p:nvPr/>
        </p:nvSpPr>
        <p:spPr>
          <a:xfrm>
            <a:off x="5770924"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4" name="Oval 473"/>
          <p:cNvSpPr/>
          <p:nvPr/>
        </p:nvSpPr>
        <p:spPr>
          <a:xfrm>
            <a:off x="5312017"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5" name="Oval 474"/>
          <p:cNvSpPr/>
          <p:nvPr/>
        </p:nvSpPr>
        <p:spPr>
          <a:xfrm>
            <a:off x="5312017"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6" name="Oval 475"/>
          <p:cNvSpPr/>
          <p:nvPr/>
        </p:nvSpPr>
        <p:spPr>
          <a:xfrm>
            <a:off x="5312017"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7" name="Oval 476"/>
          <p:cNvSpPr/>
          <p:nvPr/>
        </p:nvSpPr>
        <p:spPr>
          <a:xfrm>
            <a:off x="5405150"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8" name="Oval 477"/>
          <p:cNvSpPr/>
          <p:nvPr/>
        </p:nvSpPr>
        <p:spPr>
          <a:xfrm>
            <a:off x="5405150"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9" name="Oval 478"/>
          <p:cNvSpPr/>
          <p:nvPr/>
        </p:nvSpPr>
        <p:spPr>
          <a:xfrm>
            <a:off x="5405150"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0" name="Oval 479"/>
          <p:cNvSpPr/>
          <p:nvPr/>
        </p:nvSpPr>
        <p:spPr>
          <a:xfrm>
            <a:off x="5498283"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 name="Oval 480"/>
          <p:cNvSpPr/>
          <p:nvPr/>
        </p:nvSpPr>
        <p:spPr>
          <a:xfrm>
            <a:off x="5498283"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2" name="Oval 481"/>
          <p:cNvSpPr/>
          <p:nvPr/>
        </p:nvSpPr>
        <p:spPr>
          <a:xfrm>
            <a:off x="5498283"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3" name="Oval 482"/>
          <p:cNvSpPr/>
          <p:nvPr/>
        </p:nvSpPr>
        <p:spPr>
          <a:xfrm>
            <a:off x="5312017"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6" name="Oval 485"/>
          <p:cNvSpPr/>
          <p:nvPr/>
        </p:nvSpPr>
        <p:spPr>
          <a:xfrm>
            <a:off x="5405150"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9" name="Oval 488"/>
          <p:cNvSpPr/>
          <p:nvPr/>
        </p:nvSpPr>
        <p:spPr>
          <a:xfrm>
            <a:off x="5498283"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2" name="Oval 491"/>
          <p:cNvSpPr/>
          <p:nvPr/>
        </p:nvSpPr>
        <p:spPr>
          <a:xfrm>
            <a:off x="5584658"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3" name="Oval 492"/>
          <p:cNvSpPr/>
          <p:nvPr/>
        </p:nvSpPr>
        <p:spPr>
          <a:xfrm>
            <a:off x="5584658"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4" name="Oval 493"/>
          <p:cNvSpPr/>
          <p:nvPr/>
        </p:nvSpPr>
        <p:spPr>
          <a:xfrm>
            <a:off x="5584658"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5" name="Oval 494"/>
          <p:cNvSpPr/>
          <p:nvPr/>
        </p:nvSpPr>
        <p:spPr>
          <a:xfrm>
            <a:off x="5677791"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6" name="Oval 495"/>
          <p:cNvSpPr/>
          <p:nvPr/>
        </p:nvSpPr>
        <p:spPr>
          <a:xfrm>
            <a:off x="5677791"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7" name="Oval 496"/>
          <p:cNvSpPr/>
          <p:nvPr/>
        </p:nvSpPr>
        <p:spPr>
          <a:xfrm>
            <a:off x="5677791"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8" name="Oval 497"/>
          <p:cNvSpPr/>
          <p:nvPr/>
        </p:nvSpPr>
        <p:spPr>
          <a:xfrm>
            <a:off x="5770924"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9" name="Oval 498"/>
          <p:cNvSpPr/>
          <p:nvPr/>
        </p:nvSpPr>
        <p:spPr>
          <a:xfrm>
            <a:off x="5770924"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0" name="Oval 499"/>
          <p:cNvSpPr/>
          <p:nvPr/>
        </p:nvSpPr>
        <p:spPr>
          <a:xfrm>
            <a:off x="5770924"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1" name="Oval 500"/>
          <p:cNvSpPr/>
          <p:nvPr/>
        </p:nvSpPr>
        <p:spPr>
          <a:xfrm>
            <a:off x="5584658"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4" name="Oval 503"/>
          <p:cNvSpPr/>
          <p:nvPr/>
        </p:nvSpPr>
        <p:spPr>
          <a:xfrm>
            <a:off x="5677791"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7" name="Oval 506"/>
          <p:cNvSpPr/>
          <p:nvPr/>
        </p:nvSpPr>
        <p:spPr>
          <a:xfrm>
            <a:off x="5770924"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0" name="Oval 509"/>
          <p:cNvSpPr/>
          <p:nvPr/>
        </p:nvSpPr>
        <p:spPr>
          <a:xfrm>
            <a:off x="5862350"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1" name="Oval 510"/>
          <p:cNvSpPr/>
          <p:nvPr/>
        </p:nvSpPr>
        <p:spPr>
          <a:xfrm>
            <a:off x="5862350"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2" name="Oval 511"/>
          <p:cNvSpPr/>
          <p:nvPr/>
        </p:nvSpPr>
        <p:spPr>
          <a:xfrm>
            <a:off x="5862350"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3" name="Oval 512"/>
          <p:cNvSpPr/>
          <p:nvPr/>
        </p:nvSpPr>
        <p:spPr>
          <a:xfrm>
            <a:off x="5955483"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4" name="Oval 513"/>
          <p:cNvSpPr/>
          <p:nvPr/>
        </p:nvSpPr>
        <p:spPr>
          <a:xfrm>
            <a:off x="5955483"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5" name="Oval 514"/>
          <p:cNvSpPr/>
          <p:nvPr/>
        </p:nvSpPr>
        <p:spPr>
          <a:xfrm>
            <a:off x="5955483"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6" name="Oval 515"/>
          <p:cNvSpPr/>
          <p:nvPr/>
        </p:nvSpPr>
        <p:spPr>
          <a:xfrm>
            <a:off x="6048616"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7" name="Oval 516"/>
          <p:cNvSpPr/>
          <p:nvPr/>
        </p:nvSpPr>
        <p:spPr>
          <a:xfrm>
            <a:off x="6048616"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8" name="Oval 517"/>
          <p:cNvSpPr/>
          <p:nvPr/>
        </p:nvSpPr>
        <p:spPr>
          <a:xfrm>
            <a:off x="6048616"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9" name="Oval 518"/>
          <p:cNvSpPr/>
          <p:nvPr/>
        </p:nvSpPr>
        <p:spPr>
          <a:xfrm>
            <a:off x="5862350"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0" name="Oval 519"/>
          <p:cNvSpPr/>
          <p:nvPr/>
        </p:nvSpPr>
        <p:spPr>
          <a:xfrm>
            <a:off x="5862350"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1" name="Oval 520"/>
          <p:cNvSpPr/>
          <p:nvPr/>
        </p:nvSpPr>
        <p:spPr>
          <a:xfrm>
            <a:off x="5862350"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2" name="Oval 521"/>
          <p:cNvSpPr/>
          <p:nvPr/>
        </p:nvSpPr>
        <p:spPr>
          <a:xfrm>
            <a:off x="5955483"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3" name="Oval 522"/>
          <p:cNvSpPr/>
          <p:nvPr/>
        </p:nvSpPr>
        <p:spPr>
          <a:xfrm>
            <a:off x="5955483"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4" name="Oval 523"/>
          <p:cNvSpPr/>
          <p:nvPr/>
        </p:nvSpPr>
        <p:spPr>
          <a:xfrm>
            <a:off x="5955483"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5" name="Oval 524"/>
          <p:cNvSpPr/>
          <p:nvPr/>
        </p:nvSpPr>
        <p:spPr>
          <a:xfrm>
            <a:off x="6048616"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6" name="Oval 525"/>
          <p:cNvSpPr/>
          <p:nvPr/>
        </p:nvSpPr>
        <p:spPr>
          <a:xfrm>
            <a:off x="6048616"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7" name="Oval 526"/>
          <p:cNvSpPr/>
          <p:nvPr/>
        </p:nvSpPr>
        <p:spPr>
          <a:xfrm>
            <a:off x="6048616"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8" name="Oval 527"/>
          <p:cNvSpPr/>
          <p:nvPr/>
        </p:nvSpPr>
        <p:spPr>
          <a:xfrm>
            <a:off x="6134991"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9" name="Oval 528"/>
          <p:cNvSpPr/>
          <p:nvPr/>
        </p:nvSpPr>
        <p:spPr>
          <a:xfrm>
            <a:off x="6134991"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0" name="Oval 529"/>
          <p:cNvSpPr/>
          <p:nvPr/>
        </p:nvSpPr>
        <p:spPr>
          <a:xfrm>
            <a:off x="6134991"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1" name="Oval 530"/>
          <p:cNvSpPr/>
          <p:nvPr/>
        </p:nvSpPr>
        <p:spPr>
          <a:xfrm>
            <a:off x="6228124"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2" name="Oval 531"/>
          <p:cNvSpPr/>
          <p:nvPr/>
        </p:nvSpPr>
        <p:spPr>
          <a:xfrm>
            <a:off x="6228124"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3" name="Oval 532"/>
          <p:cNvSpPr/>
          <p:nvPr/>
        </p:nvSpPr>
        <p:spPr>
          <a:xfrm>
            <a:off x="6228124"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4" name="Oval 533"/>
          <p:cNvSpPr/>
          <p:nvPr/>
        </p:nvSpPr>
        <p:spPr>
          <a:xfrm>
            <a:off x="6321257"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5" name="Oval 534"/>
          <p:cNvSpPr/>
          <p:nvPr/>
        </p:nvSpPr>
        <p:spPr>
          <a:xfrm>
            <a:off x="6321257"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6" name="Oval 535"/>
          <p:cNvSpPr/>
          <p:nvPr/>
        </p:nvSpPr>
        <p:spPr>
          <a:xfrm>
            <a:off x="6321257"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7" name="Oval 536"/>
          <p:cNvSpPr/>
          <p:nvPr/>
        </p:nvSpPr>
        <p:spPr>
          <a:xfrm>
            <a:off x="6134991"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8" name="Oval 537"/>
          <p:cNvSpPr/>
          <p:nvPr/>
        </p:nvSpPr>
        <p:spPr>
          <a:xfrm>
            <a:off x="6134991"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9" name="Oval 538"/>
          <p:cNvSpPr/>
          <p:nvPr/>
        </p:nvSpPr>
        <p:spPr>
          <a:xfrm>
            <a:off x="6134991"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0" name="Oval 539"/>
          <p:cNvSpPr/>
          <p:nvPr/>
        </p:nvSpPr>
        <p:spPr>
          <a:xfrm>
            <a:off x="6228124"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1" name="Oval 540"/>
          <p:cNvSpPr/>
          <p:nvPr/>
        </p:nvSpPr>
        <p:spPr>
          <a:xfrm>
            <a:off x="6228124"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2" name="Oval 541"/>
          <p:cNvSpPr/>
          <p:nvPr/>
        </p:nvSpPr>
        <p:spPr>
          <a:xfrm>
            <a:off x="6228124"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3" name="Oval 542"/>
          <p:cNvSpPr/>
          <p:nvPr/>
        </p:nvSpPr>
        <p:spPr>
          <a:xfrm>
            <a:off x="6321257"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4" name="Oval 543"/>
          <p:cNvSpPr/>
          <p:nvPr/>
        </p:nvSpPr>
        <p:spPr>
          <a:xfrm>
            <a:off x="6321257"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5" name="Oval 544"/>
          <p:cNvSpPr/>
          <p:nvPr/>
        </p:nvSpPr>
        <p:spPr>
          <a:xfrm>
            <a:off x="6321257"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6" name="Oval 545"/>
          <p:cNvSpPr/>
          <p:nvPr/>
        </p:nvSpPr>
        <p:spPr>
          <a:xfrm>
            <a:off x="5862350"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7" name="Oval 546"/>
          <p:cNvSpPr/>
          <p:nvPr/>
        </p:nvSpPr>
        <p:spPr>
          <a:xfrm>
            <a:off x="5862350"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8" name="Oval 547"/>
          <p:cNvSpPr/>
          <p:nvPr/>
        </p:nvSpPr>
        <p:spPr>
          <a:xfrm>
            <a:off x="5862350"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9" name="Oval 548"/>
          <p:cNvSpPr/>
          <p:nvPr/>
        </p:nvSpPr>
        <p:spPr>
          <a:xfrm>
            <a:off x="5955483"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0" name="Oval 549"/>
          <p:cNvSpPr/>
          <p:nvPr/>
        </p:nvSpPr>
        <p:spPr>
          <a:xfrm>
            <a:off x="5955483"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1" name="Oval 550"/>
          <p:cNvSpPr/>
          <p:nvPr/>
        </p:nvSpPr>
        <p:spPr>
          <a:xfrm>
            <a:off x="5955483"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2" name="Oval 551"/>
          <p:cNvSpPr/>
          <p:nvPr/>
        </p:nvSpPr>
        <p:spPr>
          <a:xfrm>
            <a:off x="6048616"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3" name="Oval 552"/>
          <p:cNvSpPr/>
          <p:nvPr/>
        </p:nvSpPr>
        <p:spPr>
          <a:xfrm>
            <a:off x="6048616"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4" name="Oval 553"/>
          <p:cNvSpPr/>
          <p:nvPr/>
        </p:nvSpPr>
        <p:spPr>
          <a:xfrm>
            <a:off x="6048616"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5" name="Oval 554"/>
          <p:cNvSpPr/>
          <p:nvPr/>
        </p:nvSpPr>
        <p:spPr>
          <a:xfrm>
            <a:off x="5862350"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8" name="Oval 557"/>
          <p:cNvSpPr/>
          <p:nvPr/>
        </p:nvSpPr>
        <p:spPr>
          <a:xfrm>
            <a:off x="5955483"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1" name="Oval 560"/>
          <p:cNvSpPr/>
          <p:nvPr/>
        </p:nvSpPr>
        <p:spPr>
          <a:xfrm>
            <a:off x="6048616"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4" name="Oval 563"/>
          <p:cNvSpPr/>
          <p:nvPr/>
        </p:nvSpPr>
        <p:spPr>
          <a:xfrm>
            <a:off x="6134991"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5" name="Oval 564"/>
          <p:cNvSpPr/>
          <p:nvPr/>
        </p:nvSpPr>
        <p:spPr>
          <a:xfrm>
            <a:off x="6134991"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6" name="Oval 565"/>
          <p:cNvSpPr/>
          <p:nvPr/>
        </p:nvSpPr>
        <p:spPr>
          <a:xfrm>
            <a:off x="6134991"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7" name="Oval 566"/>
          <p:cNvSpPr/>
          <p:nvPr/>
        </p:nvSpPr>
        <p:spPr>
          <a:xfrm>
            <a:off x="6228124"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8" name="Oval 567"/>
          <p:cNvSpPr/>
          <p:nvPr/>
        </p:nvSpPr>
        <p:spPr>
          <a:xfrm>
            <a:off x="6228124"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9" name="Oval 568"/>
          <p:cNvSpPr/>
          <p:nvPr/>
        </p:nvSpPr>
        <p:spPr>
          <a:xfrm>
            <a:off x="6228124"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0" name="Oval 569"/>
          <p:cNvSpPr/>
          <p:nvPr/>
        </p:nvSpPr>
        <p:spPr>
          <a:xfrm>
            <a:off x="6321257"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1" name="Oval 570"/>
          <p:cNvSpPr/>
          <p:nvPr/>
        </p:nvSpPr>
        <p:spPr>
          <a:xfrm>
            <a:off x="6321257"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2" name="Oval 571"/>
          <p:cNvSpPr/>
          <p:nvPr/>
        </p:nvSpPr>
        <p:spPr>
          <a:xfrm>
            <a:off x="6321257"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3" name="Oval 572"/>
          <p:cNvSpPr/>
          <p:nvPr/>
        </p:nvSpPr>
        <p:spPr>
          <a:xfrm>
            <a:off x="6134991"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6" name="Oval 575"/>
          <p:cNvSpPr/>
          <p:nvPr/>
        </p:nvSpPr>
        <p:spPr>
          <a:xfrm>
            <a:off x="6228124"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9" name="Oval 578"/>
          <p:cNvSpPr/>
          <p:nvPr/>
        </p:nvSpPr>
        <p:spPr>
          <a:xfrm>
            <a:off x="6321257"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2" name="Oval 581"/>
          <p:cNvSpPr/>
          <p:nvPr/>
        </p:nvSpPr>
        <p:spPr>
          <a:xfrm>
            <a:off x="6415209"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3" name="Oval 582"/>
          <p:cNvSpPr/>
          <p:nvPr/>
        </p:nvSpPr>
        <p:spPr>
          <a:xfrm>
            <a:off x="6415209"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4" name="Oval 583"/>
          <p:cNvSpPr/>
          <p:nvPr/>
        </p:nvSpPr>
        <p:spPr>
          <a:xfrm>
            <a:off x="6415209"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5" name="Oval 584"/>
          <p:cNvSpPr/>
          <p:nvPr/>
        </p:nvSpPr>
        <p:spPr>
          <a:xfrm>
            <a:off x="6508342"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6" name="Oval 585"/>
          <p:cNvSpPr/>
          <p:nvPr/>
        </p:nvSpPr>
        <p:spPr>
          <a:xfrm>
            <a:off x="6508342"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7" name="Oval 586"/>
          <p:cNvSpPr/>
          <p:nvPr/>
        </p:nvSpPr>
        <p:spPr>
          <a:xfrm>
            <a:off x="6508342"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8" name="Oval 587"/>
          <p:cNvSpPr/>
          <p:nvPr/>
        </p:nvSpPr>
        <p:spPr>
          <a:xfrm>
            <a:off x="6601475"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9" name="Oval 588"/>
          <p:cNvSpPr/>
          <p:nvPr/>
        </p:nvSpPr>
        <p:spPr>
          <a:xfrm>
            <a:off x="6601475"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0" name="Oval 589"/>
          <p:cNvSpPr/>
          <p:nvPr/>
        </p:nvSpPr>
        <p:spPr>
          <a:xfrm>
            <a:off x="6601475"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1" name="Oval 590"/>
          <p:cNvSpPr/>
          <p:nvPr/>
        </p:nvSpPr>
        <p:spPr>
          <a:xfrm>
            <a:off x="6415209"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2" name="Oval 591"/>
          <p:cNvSpPr/>
          <p:nvPr/>
        </p:nvSpPr>
        <p:spPr>
          <a:xfrm>
            <a:off x="6415209"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3" name="Oval 592"/>
          <p:cNvSpPr/>
          <p:nvPr/>
        </p:nvSpPr>
        <p:spPr>
          <a:xfrm>
            <a:off x="6415209"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4" name="Oval 593"/>
          <p:cNvSpPr/>
          <p:nvPr/>
        </p:nvSpPr>
        <p:spPr>
          <a:xfrm>
            <a:off x="6508342"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5" name="Oval 594"/>
          <p:cNvSpPr/>
          <p:nvPr/>
        </p:nvSpPr>
        <p:spPr>
          <a:xfrm>
            <a:off x="6508342"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6" name="Oval 595"/>
          <p:cNvSpPr/>
          <p:nvPr/>
        </p:nvSpPr>
        <p:spPr>
          <a:xfrm>
            <a:off x="6508342"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7" name="Oval 596"/>
          <p:cNvSpPr/>
          <p:nvPr/>
        </p:nvSpPr>
        <p:spPr>
          <a:xfrm>
            <a:off x="6601475"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8" name="Oval 597"/>
          <p:cNvSpPr/>
          <p:nvPr/>
        </p:nvSpPr>
        <p:spPr>
          <a:xfrm>
            <a:off x="6601475"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9" name="Oval 598"/>
          <p:cNvSpPr/>
          <p:nvPr/>
        </p:nvSpPr>
        <p:spPr>
          <a:xfrm>
            <a:off x="6601475"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0" name="Oval 599"/>
          <p:cNvSpPr/>
          <p:nvPr/>
        </p:nvSpPr>
        <p:spPr>
          <a:xfrm>
            <a:off x="6687850"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1" name="Oval 600"/>
          <p:cNvSpPr/>
          <p:nvPr/>
        </p:nvSpPr>
        <p:spPr>
          <a:xfrm>
            <a:off x="6687850"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2" name="Oval 601"/>
          <p:cNvSpPr/>
          <p:nvPr/>
        </p:nvSpPr>
        <p:spPr>
          <a:xfrm>
            <a:off x="6687850"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3" name="Oval 602"/>
          <p:cNvSpPr/>
          <p:nvPr/>
        </p:nvSpPr>
        <p:spPr>
          <a:xfrm>
            <a:off x="6780983" y="23960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4" name="Oval 603"/>
          <p:cNvSpPr/>
          <p:nvPr/>
        </p:nvSpPr>
        <p:spPr>
          <a:xfrm>
            <a:off x="6780983" y="24892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5" name="Oval 604"/>
          <p:cNvSpPr/>
          <p:nvPr/>
        </p:nvSpPr>
        <p:spPr>
          <a:xfrm>
            <a:off x="6780983" y="25823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9" name="Oval 608"/>
          <p:cNvSpPr/>
          <p:nvPr/>
        </p:nvSpPr>
        <p:spPr>
          <a:xfrm>
            <a:off x="6687850"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0" name="Oval 609"/>
          <p:cNvSpPr/>
          <p:nvPr/>
        </p:nvSpPr>
        <p:spPr>
          <a:xfrm>
            <a:off x="6687850"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1" name="Oval 610"/>
          <p:cNvSpPr/>
          <p:nvPr/>
        </p:nvSpPr>
        <p:spPr>
          <a:xfrm>
            <a:off x="6687850"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2" name="Oval 611"/>
          <p:cNvSpPr/>
          <p:nvPr/>
        </p:nvSpPr>
        <p:spPr>
          <a:xfrm>
            <a:off x="6780983" y="2671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3" name="Oval 612"/>
          <p:cNvSpPr/>
          <p:nvPr/>
        </p:nvSpPr>
        <p:spPr>
          <a:xfrm>
            <a:off x="6780983" y="27643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4" name="Oval 613"/>
          <p:cNvSpPr/>
          <p:nvPr/>
        </p:nvSpPr>
        <p:spPr>
          <a:xfrm>
            <a:off x="6780983" y="28575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8" name="Oval 617"/>
          <p:cNvSpPr/>
          <p:nvPr/>
        </p:nvSpPr>
        <p:spPr>
          <a:xfrm>
            <a:off x="6415209"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9" name="Oval 618"/>
          <p:cNvSpPr/>
          <p:nvPr/>
        </p:nvSpPr>
        <p:spPr>
          <a:xfrm>
            <a:off x="6415209"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0" name="Oval 619"/>
          <p:cNvSpPr/>
          <p:nvPr/>
        </p:nvSpPr>
        <p:spPr>
          <a:xfrm>
            <a:off x="6415209"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1" name="Oval 620"/>
          <p:cNvSpPr/>
          <p:nvPr/>
        </p:nvSpPr>
        <p:spPr>
          <a:xfrm>
            <a:off x="6508342"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2" name="Oval 621"/>
          <p:cNvSpPr/>
          <p:nvPr/>
        </p:nvSpPr>
        <p:spPr>
          <a:xfrm>
            <a:off x="6508342"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3" name="Oval 622"/>
          <p:cNvSpPr/>
          <p:nvPr/>
        </p:nvSpPr>
        <p:spPr>
          <a:xfrm>
            <a:off x="6508342"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4" name="Oval 623"/>
          <p:cNvSpPr/>
          <p:nvPr/>
        </p:nvSpPr>
        <p:spPr>
          <a:xfrm>
            <a:off x="6601475"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5" name="Oval 624"/>
          <p:cNvSpPr/>
          <p:nvPr/>
        </p:nvSpPr>
        <p:spPr>
          <a:xfrm>
            <a:off x="6601475"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6" name="Oval 625"/>
          <p:cNvSpPr/>
          <p:nvPr/>
        </p:nvSpPr>
        <p:spPr>
          <a:xfrm>
            <a:off x="6601475"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7" name="Oval 626"/>
          <p:cNvSpPr/>
          <p:nvPr/>
        </p:nvSpPr>
        <p:spPr>
          <a:xfrm>
            <a:off x="6415209"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8" name="Oval 627"/>
          <p:cNvSpPr/>
          <p:nvPr/>
        </p:nvSpPr>
        <p:spPr>
          <a:xfrm>
            <a:off x="6415209"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9" name="Oval 628"/>
          <p:cNvSpPr/>
          <p:nvPr/>
        </p:nvSpPr>
        <p:spPr>
          <a:xfrm>
            <a:off x="6415209"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0" name="Oval 629"/>
          <p:cNvSpPr/>
          <p:nvPr/>
        </p:nvSpPr>
        <p:spPr>
          <a:xfrm>
            <a:off x="6508342"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1" name="Oval 630"/>
          <p:cNvSpPr/>
          <p:nvPr/>
        </p:nvSpPr>
        <p:spPr>
          <a:xfrm>
            <a:off x="6508342"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2" name="Oval 631"/>
          <p:cNvSpPr/>
          <p:nvPr/>
        </p:nvSpPr>
        <p:spPr>
          <a:xfrm>
            <a:off x="6508342"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3" name="Oval 632"/>
          <p:cNvSpPr/>
          <p:nvPr/>
        </p:nvSpPr>
        <p:spPr>
          <a:xfrm>
            <a:off x="6601475"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4" name="Oval 633"/>
          <p:cNvSpPr/>
          <p:nvPr/>
        </p:nvSpPr>
        <p:spPr>
          <a:xfrm>
            <a:off x="6601475"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5" name="Oval 634"/>
          <p:cNvSpPr/>
          <p:nvPr/>
        </p:nvSpPr>
        <p:spPr>
          <a:xfrm>
            <a:off x="6601475"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6" name="Oval 635"/>
          <p:cNvSpPr/>
          <p:nvPr/>
        </p:nvSpPr>
        <p:spPr>
          <a:xfrm>
            <a:off x="6687850"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7" name="Oval 636"/>
          <p:cNvSpPr/>
          <p:nvPr/>
        </p:nvSpPr>
        <p:spPr>
          <a:xfrm>
            <a:off x="6687850"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8" name="Oval 637"/>
          <p:cNvSpPr/>
          <p:nvPr/>
        </p:nvSpPr>
        <p:spPr>
          <a:xfrm>
            <a:off x="6687850"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9" name="Oval 638"/>
          <p:cNvSpPr/>
          <p:nvPr/>
        </p:nvSpPr>
        <p:spPr>
          <a:xfrm>
            <a:off x="6780983" y="29464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0" name="Oval 639"/>
          <p:cNvSpPr/>
          <p:nvPr/>
        </p:nvSpPr>
        <p:spPr>
          <a:xfrm>
            <a:off x="6780983" y="30395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1" name="Oval 640"/>
          <p:cNvSpPr/>
          <p:nvPr/>
        </p:nvSpPr>
        <p:spPr>
          <a:xfrm>
            <a:off x="6780983" y="31326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5" name="Oval 644"/>
          <p:cNvSpPr/>
          <p:nvPr/>
        </p:nvSpPr>
        <p:spPr>
          <a:xfrm>
            <a:off x="6687850"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6" name="Oval 645"/>
          <p:cNvSpPr/>
          <p:nvPr/>
        </p:nvSpPr>
        <p:spPr>
          <a:xfrm>
            <a:off x="6687850"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7" name="Oval 646"/>
          <p:cNvSpPr/>
          <p:nvPr/>
        </p:nvSpPr>
        <p:spPr>
          <a:xfrm>
            <a:off x="6687850"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8" name="Oval 647"/>
          <p:cNvSpPr/>
          <p:nvPr/>
        </p:nvSpPr>
        <p:spPr>
          <a:xfrm>
            <a:off x="6780983" y="3221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9" name="Oval 648"/>
          <p:cNvSpPr/>
          <p:nvPr/>
        </p:nvSpPr>
        <p:spPr>
          <a:xfrm>
            <a:off x="6780983" y="33147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0" name="Oval 649"/>
          <p:cNvSpPr/>
          <p:nvPr/>
        </p:nvSpPr>
        <p:spPr>
          <a:xfrm>
            <a:off x="6780983" y="3407833"/>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6" name="Oval 725"/>
          <p:cNvSpPr/>
          <p:nvPr/>
        </p:nvSpPr>
        <p:spPr>
          <a:xfrm>
            <a:off x="6414391"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7" name="Oval 726"/>
          <p:cNvSpPr/>
          <p:nvPr/>
        </p:nvSpPr>
        <p:spPr>
          <a:xfrm>
            <a:off x="6414391"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8" name="Oval 727"/>
          <p:cNvSpPr/>
          <p:nvPr/>
        </p:nvSpPr>
        <p:spPr>
          <a:xfrm>
            <a:off x="6414391"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9" name="Oval 728"/>
          <p:cNvSpPr/>
          <p:nvPr/>
        </p:nvSpPr>
        <p:spPr>
          <a:xfrm>
            <a:off x="6507524"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0" name="Oval 729"/>
          <p:cNvSpPr/>
          <p:nvPr/>
        </p:nvSpPr>
        <p:spPr>
          <a:xfrm>
            <a:off x="6507524"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1" name="Oval 730"/>
          <p:cNvSpPr/>
          <p:nvPr/>
        </p:nvSpPr>
        <p:spPr>
          <a:xfrm>
            <a:off x="6507524"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2" name="Oval 731"/>
          <p:cNvSpPr/>
          <p:nvPr/>
        </p:nvSpPr>
        <p:spPr>
          <a:xfrm>
            <a:off x="6600657"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3" name="Oval 732"/>
          <p:cNvSpPr/>
          <p:nvPr/>
        </p:nvSpPr>
        <p:spPr>
          <a:xfrm>
            <a:off x="6600657"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4" name="Oval 733"/>
          <p:cNvSpPr/>
          <p:nvPr/>
        </p:nvSpPr>
        <p:spPr>
          <a:xfrm>
            <a:off x="6600657"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5" name="Oval 734"/>
          <p:cNvSpPr/>
          <p:nvPr/>
        </p:nvSpPr>
        <p:spPr>
          <a:xfrm>
            <a:off x="6414391"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6" name="Oval 735"/>
          <p:cNvSpPr/>
          <p:nvPr/>
        </p:nvSpPr>
        <p:spPr>
          <a:xfrm>
            <a:off x="6414391"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7" name="Oval 736"/>
          <p:cNvSpPr/>
          <p:nvPr/>
        </p:nvSpPr>
        <p:spPr>
          <a:xfrm>
            <a:off x="6414391"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8" name="Oval 737"/>
          <p:cNvSpPr/>
          <p:nvPr/>
        </p:nvSpPr>
        <p:spPr>
          <a:xfrm>
            <a:off x="6507524"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9" name="Oval 738"/>
          <p:cNvSpPr/>
          <p:nvPr/>
        </p:nvSpPr>
        <p:spPr>
          <a:xfrm>
            <a:off x="6507524"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0" name="Oval 739"/>
          <p:cNvSpPr/>
          <p:nvPr/>
        </p:nvSpPr>
        <p:spPr>
          <a:xfrm>
            <a:off x="6507524"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1" name="Oval 740"/>
          <p:cNvSpPr/>
          <p:nvPr/>
        </p:nvSpPr>
        <p:spPr>
          <a:xfrm>
            <a:off x="6600657"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2" name="Oval 741"/>
          <p:cNvSpPr/>
          <p:nvPr/>
        </p:nvSpPr>
        <p:spPr>
          <a:xfrm>
            <a:off x="6600657"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3" name="Oval 742"/>
          <p:cNvSpPr/>
          <p:nvPr/>
        </p:nvSpPr>
        <p:spPr>
          <a:xfrm>
            <a:off x="6600657"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4" name="Oval 743"/>
          <p:cNvSpPr/>
          <p:nvPr/>
        </p:nvSpPr>
        <p:spPr>
          <a:xfrm>
            <a:off x="6687032"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5" name="Oval 744"/>
          <p:cNvSpPr/>
          <p:nvPr/>
        </p:nvSpPr>
        <p:spPr>
          <a:xfrm>
            <a:off x="6687032"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6" name="Oval 745"/>
          <p:cNvSpPr/>
          <p:nvPr/>
        </p:nvSpPr>
        <p:spPr>
          <a:xfrm>
            <a:off x="6687032"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7" name="Oval 746"/>
          <p:cNvSpPr/>
          <p:nvPr/>
        </p:nvSpPr>
        <p:spPr>
          <a:xfrm>
            <a:off x="6780165" y="3500968"/>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8" name="Oval 747"/>
          <p:cNvSpPr/>
          <p:nvPr/>
        </p:nvSpPr>
        <p:spPr>
          <a:xfrm>
            <a:off x="6780165" y="35941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9" name="Oval 748"/>
          <p:cNvSpPr/>
          <p:nvPr/>
        </p:nvSpPr>
        <p:spPr>
          <a:xfrm>
            <a:off x="6780165" y="36872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3" name="Oval 752"/>
          <p:cNvSpPr/>
          <p:nvPr/>
        </p:nvSpPr>
        <p:spPr>
          <a:xfrm>
            <a:off x="6687032"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4" name="Oval 753"/>
          <p:cNvSpPr/>
          <p:nvPr/>
        </p:nvSpPr>
        <p:spPr>
          <a:xfrm>
            <a:off x="6687032"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5" name="Oval 754"/>
          <p:cNvSpPr/>
          <p:nvPr/>
        </p:nvSpPr>
        <p:spPr>
          <a:xfrm>
            <a:off x="6687032"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6" name="Oval 755"/>
          <p:cNvSpPr/>
          <p:nvPr/>
        </p:nvSpPr>
        <p:spPr>
          <a:xfrm>
            <a:off x="6780165" y="37761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7" name="Oval 756"/>
          <p:cNvSpPr/>
          <p:nvPr/>
        </p:nvSpPr>
        <p:spPr>
          <a:xfrm>
            <a:off x="6780165" y="38692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8" name="Oval 757"/>
          <p:cNvSpPr/>
          <p:nvPr/>
        </p:nvSpPr>
        <p:spPr>
          <a:xfrm>
            <a:off x="6780165" y="3962400"/>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2" name="Oval 761"/>
          <p:cNvSpPr/>
          <p:nvPr/>
        </p:nvSpPr>
        <p:spPr>
          <a:xfrm>
            <a:off x="6414391"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3" name="Oval 762"/>
          <p:cNvSpPr/>
          <p:nvPr/>
        </p:nvSpPr>
        <p:spPr>
          <a:xfrm>
            <a:off x="6414391"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4" name="Oval 763"/>
          <p:cNvSpPr/>
          <p:nvPr/>
        </p:nvSpPr>
        <p:spPr>
          <a:xfrm>
            <a:off x="6414391"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5" name="Oval 764"/>
          <p:cNvSpPr/>
          <p:nvPr/>
        </p:nvSpPr>
        <p:spPr>
          <a:xfrm>
            <a:off x="6507524"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6" name="Oval 765"/>
          <p:cNvSpPr/>
          <p:nvPr/>
        </p:nvSpPr>
        <p:spPr>
          <a:xfrm>
            <a:off x="6507524"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7" name="Oval 766"/>
          <p:cNvSpPr/>
          <p:nvPr/>
        </p:nvSpPr>
        <p:spPr>
          <a:xfrm>
            <a:off x="6507524"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8" name="Oval 767"/>
          <p:cNvSpPr/>
          <p:nvPr/>
        </p:nvSpPr>
        <p:spPr>
          <a:xfrm>
            <a:off x="6600657"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9" name="Oval 768"/>
          <p:cNvSpPr/>
          <p:nvPr/>
        </p:nvSpPr>
        <p:spPr>
          <a:xfrm>
            <a:off x="6600657"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0" name="Oval 769"/>
          <p:cNvSpPr/>
          <p:nvPr/>
        </p:nvSpPr>
        <p:spPr>
          <a:xfrm>
            <a:off x="6600657"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1" name="Oval 770"/>
          <p:cNvSpPr/>
          <p:nvPr/>
        </p:nvSpPr>
        <p:spPr>
          <a:xfrm>
            <a:off x="6414391"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4" name="Oval 773"/>
          <p:cNvSpPr/>
          <p:nvPr/>
        </p:nvSpPr>
        <p:spPr>
          <a:xfrm>
            <a:off x="6507524"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7" name="Oval 776"/>
          <p:cNvSpPr/>
          <p:nvPr/>
        </p:nvSpPr>
        <p:spPr>
          <a:xfrm>
            <a:off x="6600657"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0" name="Oval 779"/>
          <p:cNvSpPr/>
          <p:nvPr/>
        </p:nvSpPr>
        <p:spPr>
          <a:xfrm>
            <a:off x="6687032"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1" name="Oval 780"/>
          <p:cNvSpPr/>
          <p:nvPr/>
        </p:nvSpPr>
        <p:spPr>
          <a:xfrm>
            <a:off x="6687032"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2" name="Oval 781"/>
          <p:cNvSpPr/>
          <p:nvPr/>
        </p:nvSpPr>
        <p:spPr>
          <a:xfrm>
            <a:off x="6687032"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3" name="Oval 782"/>
          <p:cNvSpPr/>
          <p:nvPr/>
        </p:nvSpPr>
        <p:spPr>
          <a:xfrm>
            <a:off x="6780165" y="4051301"/>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4" name="Oval 783"/>
          <p:cNvSpPr/>
          <p:nvPr/>
        </p:nvSpPr>
        <p:spPr>
          <a:xfrm>
            <a:off x="6780165" y="4144434"/>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5" name="Oval 784"/>
          <p:cNvSpPr/>
          <p:nvPr/>
        </p:nvSpPr>
        <p:spPr>
          <a:xfrm>
            <a:off x="6780165" y="42375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9" name="Oval 788"/>
          <p:cNvSpPr/>
          <p:nvPr/>
        </p:nvSpPr>
        <p:spPr>
          <a:xfrm>
            <a:off x="6687032"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2" name="Oval 791"/>
          <p:cNvSpPr/>
          <p:nvPr/>
        </p:nvSpPr>
        <p:spPr>
          <a:xfrm>
            <a:off x="6780165" y="4326467"/>
            <a:ext cx="59267" cy="59267"/>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980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500"/>
                                        <p:tgtEl>
                                          <p:spTgt spid="3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500"/>
                                        <p:tgtEl>
                                          <p:spTgt spid="3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500"/>
                                        <p:tgtEl>
                                          <p:spTgt spid="3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500"/>
                                        <p:tgtEl>
                                          <p:spTgt spid="4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fade">
                                      <p:cBhvr>
                                        <p:cTn id="112" dur="500"/>
                                        <p:tgtEl>
                                          <p:spTgt spid="4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fade">
                                      <p:cBhvr>
                                        <p:cTn id="115" dur="500"/>
                                        <p:tgtEl>
                                          <p:spTgt spid="4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fade">
                                      <p:cBhvr>
                                        <p:cTn id="118" dur="500"/>
                                        <p:tgtEl>
                                          <p:spTgt spid="43"/>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4"/>
                                        </p:tgtEl>
                                        <p:attrNameLst>
                                          <p:attrName>style.visibility</p:attrName>
                                        </p:attrNameLst>
                                      </p:cBhvr>
                                      <p:to>
                                        <p:strVal val="visible"/>
                                      </p:to>
                                    </p:set>
                                    <p:animEffect transition="in" filter="fade">
                                      <p:cBhvr>
                                        <p:cTn id="121" dur="500"/>
                                        <p:tgtEl>
                                          <p:spTgt spid="44"/>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5"/>
                                        </p:tgtEl>
                                        <p:attrNameLst>
                                          <p:attrName>style.visibility</p:attrName>
                                        </p:attrNameLst>
                                      </p:cBhvr>
                                      <p:to>
                                        <p:strVal val="visible"/>
                                      </p:to>
                                    </p:set>
                                    <p:animEffect transition="in" filter="fade">
                                      <p:cBhvr>
                                        <p:cTn id="124" dur="500"/>
                                        <p:tgtEl>
                                          <p:spTgt spid="45"/>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fade">
                                      <p:cBhvr>
                                        <p:cTn id="127" dur="500"/>
                                        <p:tgtEl>
                                          <p:spTgt spid="46"/>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47"/>
                                        </p:tgtEl>
                                        <p:attrNameLst>
                                          <p:attrName>style.visibility</p:attrName>
                                        </p:attrNameLst>
                                      </p:cBhvr>
                                      <p:to>
                                        <p:strVal val="visible"/>
                                      </p:to>
                                    </p:set>
                                    <p:animEffect transition="in" filter="fade">
                                      <p:cBhvr>
                                        <p:cTn id="130" dur="500"/>
                                        <p:tgtEl>
                                          <p:spTgt spid="47"/>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48"/>
                                        </p:tgtEl>
                                        <p:attrNameLst>
                                          <p:attrName>style.visibility</p:attrName>
                                        </p:attrNameLst>
                                      </p:cBhvr>
                                      <p:to>
                                        <p:strVal val="visible"/>
                                      </p:to>
                                    </p:set>
                                    <p:animEffect transition="in" filter="fade">
                                      <p:cBhvr>
                                        <p:cTn id="133" dur="500"/>
                                        <p:tgtEl>
                                          <p:spTgt spid="48"/>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49"/>
                                        </p:tgtEl>
                                        <p:attrNameLst>
                                          <p:attrName>style.visibility</p:attrName>
                                        </p:attrNameLst>
                                      </p:cBhvr>
                                      <p:to>
                                        <p:strVal val="visible"/>
                                      </p:to>
                                    </p:set>
                                    <p:animEffect transition="in" filter="fade">
                                      <p:cBhvr>
                                        <p:cTn id="136" dur="500"/>
                                        <p:tgtEl>
                                          <p:spTgt spid="49"/>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50"/>
                                        </p:tgtEl>
                                        <p:attrNameLst>
                                          <p:attrName>style.visibility</p:attrName>
                                        </p:attrNameLst>
                                      </p:cBhvr>
                                      <p:to>
                                        <p:strVal val="visible"/>
                                      </p:to>
                                    </p:set>
                                    <p:animEffect transition="in" filter="fade">
                                      <p:cBhvr>
                                        <p:cTn id="139" dur="500"/>
                                        <p:tgtEl>
                                          <p:spTgt spid="50"/>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1"/>
                                        </p:tgtEl>
                                        <p:attrNameLst>
                                          <p:attrName>style.visibility</p:attrName>
                                        </p:attrNameLst>
                                      </p:cBhvr>
                                      <p:to>
                                        <p:strVal val="visible"/>
                                      </p:to>
                                    </p:set>
                                    <p:animEffect transition="in" filter="fade">
                                      <p:cBhvr>
                                        <p:cTn id="142" dur="500"/>
                                        <p:tgtEl>
                                          <p:spTgt spid="51"/>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52"/>
                                        </p:tgtEl>
                                        <p:attrNameLst>
                                          <p:attrName>style.visibility</p:attrName>
                                        </p:attrNameLst>
                                      </p:cBhvr>
                                      <p:to>
                                        <p:strVal val="visible"/>
                                      </p:to>
                                    </p:set>
                                    <p:animEffect transition="in" filter="fade">
                                      <p:cBhvr>
                                        <p:cTn id="145" dur="500"/>
                                        <p:tgtEl>
                                          <p:spTgt spid="52"/>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53"/>
                                        </p:tgtEl>
                                        <p:attrNameLst>
                                          <p:attrName>style.visibility</p:attrName>
                                        </p:attrNameLst>
                                      </p:cBhvr>
                                      <p:to>
                                        <p:strVal val="visible"/>
                                      </p:to>
                                    </p:set>
                                    <p:animEffect transition="in" filter="fade">
                                      <p:cBhvr>
                                        <p:cTn id="148" dur="500"/>
                                        <p:tgtEl>
                                          <p:spTgt spid="53"/>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54"/>
                                        </p:tgtEl>
                                        <p:attrNameLst>
                                          <p:attrName>style.visibility</p:attrName>
                                        </p:attrNameLst>
                                      </p:cBhvr>
                                      <p:to>
                                        <p:strVal val="visible"/>
                                      </p:to>
                                    </p:set>
                                    <p:animEffect transition="in" filter="fade">
                                      <p:cBhvr>
                                        <p:cTn id="151" dur="500"/>
                                        <p:tgtEl>
                                          <p:spTgt spid="54"/>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55"/>
                                        </p:tgtEl>
                                        <p:attrNameLst>
                                          <p:attrName>style.visibility</p:attrName>
                                        </p:attrNameLst>
                                      </p:cBhvr>
                                      <p:to>
                                        <p:strVal val="visible"/>
                                      </p:to>
                                    </p:set>
                                    <p:animEffect transition="in" filter="fade">
                                      <p:cBhvr>
                                        <p:cTn id="154" dur="500"/>
                                        <p:tgtEl>
                                          <p:spTgt spid="55"/>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56"/>
                                        </p:tgtEl>
                                        <p:attrNameLst>
                                          <p:attrName>style.visibility</p:attrName>
                                        </p:attrNameLst>
                                      </p:cBhvr>
                                      <p:to>
                                        <p:strVal val="visible"/>
                                      </p:to>
                                    </p:set>
                                    <p:animEffect transition="in" filter="fade">
                                      <p:cBhvr>
                                        <p:cTn id="157" dur="500"/>
                                        <p:tgtEl>
                                          <p:spTgt spid="56"/>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57"/>
                                        </p:tgtEl>
                                        <p:attrNameLst>
                                          <p:attrName>style.visibility</p:attrName>
                                        </p:attrNameLst>
                                      </p:cBhvr>
                                      <p:to>
                                        <p:strVal val="visible"/>
                                      </p:to>
                                    </p:set>
                                    <p:animEffect transition="in" filter="fade">
                                      <p:cBhvr>
                                        <p:cTn id="160" dur="500"/>
                                        <p:tgtEl>
                                          <p:spTgt spid="57"/>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58"/>
                                        </p:tgtEl>
                                        <p:attrNameLst>
                                          <p:attrName>style.visibility</p:attrName>
                                        </p:attrNameLst>
                                      </p:cBhvr>
                                      <p:to>
                                        <p:strVal val="visible"/>
                                      </p:to>
                                    </p:set>
                                    <p:animEffect transition="in" filter="fade">
                                      <p:cBhvr>
                                        <p:cTn id="163" dur="500"/>
                                        <p:tgtEl>
                                          <p:spTgt spid="58"/>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fade">
                                      <p:cBhvr>
                                        <p:cTn id="166" dur="500"/>
                                        <p:tgtEl>
                                          <p:spTgt spid="59"/>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60"/>
                                        </p:tgtEl>
                                        <p:attrNameLst>
                                          <p:attrName>style.visibility</p:attrName>
                                        </p:attrNameLst>
                                      </p:cBhvr>
                                      <p:to>
                                        <p:strVal val="visible"/>
                                      </p:to>
                                    </p:set>
                                    <p:animEffect transition="in" filter="fade">
                                      <p:cBhvr>
                                        <p:cTn id="169" dur="500"/>
                                        <p:tgtEl>
                                          <p:spTgt spid="60"/>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61"/>
                                        </p:tgtEl>
                                        <p:attrNameLst>
                                          <p:attrName>style.visibility</p:attrName>
                                        </p:attrNameLst>
                                      </p:cBhvr>
                                      <p:to>
                                        <p:strVal val="visible"/>
                                      </p:to>
                                    </p:set>
                                    <p:animEffect transition="in" filter="fade">
                                      <p:cBhvr>
                                        <p:cTn id="172" dur="500"/>
                                        <p:tgtEl>
                                          <p:spTgt spid="61"/>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62"/>
                                        </p:tgtEl>
                                        <p:attrNameLst>
                                          <p:attrName>style.visibility</p:attrName>
                                        </p:attrNameLst>
                                      </p:cBhvr>
                                      <p:to>
                                        <p:strVal val="visible"/>
                                      </p:to>
                                    </p:set>
                                    <p:animEffect transition="in" filter="fade">
                                      <p:cBhvr>
                                        <p:cTn id="175" dur="500"/>
                                        <p:tgtEl>
                                          <p:spTgt spid="62"/>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63"/>
                                        </p:tgtEl>
                                        <p:attrNameLst>
                                          <p:attrName>style.visibility</p:attrName>
                                        </p:attrNameLst>
                                      </p:cBhvr>
                                      <p:to>
                                        <p:strVal val="visible"/>
                                      </p:to>
                                    </p:set>
                                    <p:animEffect transition="in" filter="fade">
                                      <p:cBhvr>
                                        <p:cTn id="178" dur="500"/>
                                        <p:tgtEl>
                                          <p:spTgt spid="63"/>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64"/>
                                        </p:tgtEl>
                                        <p:attrNameLst>
                                          <p:attrName>style.visibility</p:attrName>
                                        </p:attrNameLst>
                                      </p:cBhvr>
                                      <p:to>
                                        <p:strVal val="visible"/>
                                      </p:to>
                                    </p:set>
                                    <p:animEffect transition="in" filter="fade">
                                      <p:cBhvr>
                                        <p:cTn id="181" dur="500"/>
                                        <p:tgtEl>
                                          <p:spTgt spid="64"/>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65"/>
                                        </p:tgtEl>
                                        <p:attrNameLst>
                                          <p:attrName>style.visibility</p:attrName>
                                        </p:attrNameLst>
                                      </p:cBhvr>
                                      <p:to>
                                        <p:strVal val="visible"/>
                                      </p:to>
                                    </p:set>
                                    <p:animEffect transition="in" filter="fade">
                                      <p:cBhvr>
                                        <p:cTn id="184" dur="500"/>
                                        <p:tgtEl>
                                          <p:spTgt spid="65"/>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66"/>
                                        </p:tgtEl>
                                        <p:attrNameLst>
                                          <p:attrName>style.visibility</p:attrName>
                                        </p:attrNameLst>
                                      </p:cBhvr>
                                      <p:to>
                                        <p:strVal val="visible"/>
                                      </p:to>
                                    </p:set>
                                    <p:animEffect transition="in" filter="fade">
                                      <p:cBhvr>
                                        <p:cTn id="187" dur="500"/>
                                        <p:tgtEl>
                                          <p:spTgt spid="66"/>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67"/>
                                        </p:tgtEl>
                                        <p:attrNameLst>
                                          <p:attrName>style.visibility</p:attrName>
                                        </p:attrNameLst>
                                      </p:cBhvr>
                                      <p:to>
                                        <p:strVal val="visible"/>
                                      </p:to>
                                    </p:set>
                                    <p:animEffect transition="in" filter="fade">
                                      <p:cBhvr>
                                        <p:cTn id="190" dur="500"/>
                                        <p:tgtEl>
                                          <p:spTgt spid="67"/>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68"/>
                                        </p:tgtEl>
                                        <p:attrNameLst>
                                          <p:attrName>style.visibility</p:attrName>
                                        </p:attrNameLst>
                                      </p:cBhvr>
                                      <p:to>
                                        <p:strVal val="visible"/>
                                      </p:to>
                                    </p:set>
                                    <p:animEffect transition="in" filter="fade">
                                      <p:cBhvr>
                                        <p:cTn id="193" dur="500"/>
                                        <p:tgtEl>
                                          <p:spTgt spid="68"/>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69"/>
                                        </p:tgtEl>
                                        <p:attrNameLst>
                                          <p:attrName>style.visibility</p:attrName>
                                        </p:attrNameLst>
                                      </p:cBhvr>
                                      <p:to>
                                        <p:strVal val="visible"/>
                                      </p:to>
                                    </p:set>
                                    <p:animEffect transition="in" filter="fade">
                                      <p:cBhvr>
                                        <p:cTn id="196" dur="500"/>
                                        <p:tgtEl>
                                          <p:spTgt spid="69"/>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70"/>
                                        </p:tgtEl>
                                        <p:attrNameLst>
                                          <p:attrName>style.visibility</p:attrName>
                                        </p:attrNameLst>
                                      </p:cBhvr>
                                      <p:to>
                                        <p:strVal val="visible"/>
                                      </p:to>
                                    </p:set>
                                    <p:animEffect transition="in" filter="fade">
                                      <p:cBhvr>
                                        <p:cTn id="199" dur="500"/>
                                        <p:tgtEl>
                                          <p:spTgt spid="70"/>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71"/>
                                        </p:tgtEl>
                                        <p:attrNameLst>
                                          <p:attrName>style.visibility</p:attrName>
                                        </p:attrNameLst>
                                      </p:cBhvr>
                                      <p:to>
                                        <p:strVal val="visible"/>
                                      </p:to>
                                    </p:set>
                                    <p:animEffect transition="in" filter="fade">
                                      <p:cBhvr>
                                        <p:cTn id="202" dur="500"/>
                                        <p:tgtEl>
                                          <p:spTgt spid="71"/>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72"/>
                                        </p:tgtEl>
                                        <p:attrNameLst>
                                          <p:attrName>style.visibility</p:attrName>
                                        </p:attrNameLst>
                                      </p:cBhvr>
                                      <p:to>
                                        <p:strVal val="visible"/>
                                      </p:to>
                                    </p:set>
                                    <p:animEffect transition="in" filter="fade">
                                      <p:cBhvr>
                                        <p:cTn id="205" dur="500"/>
                                        <p:tgtEl>
                                          <p:spTgt spid="72"/>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73"/>
                                        </p:tgtEl>
                                        <p:attrNameLst>
                                          <p:attrName>style.visibility</p:attrName>
                                        </p:attrNameLst>
                                      </p:cBhvr>
                                      <p:to>
                                        <p:strVal val="visible"/>
                                      </p:to>
                                    </p:set>
                                    <p:animEffect transition="in" filter="fade">
                                      <p:cBhvr>
                                        <p:cTn id="208" dur="500"/>
                                        <p:tgtEl>
                                          <p:spTgt spid="73"/>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74"/>
                                        </p:tgtEl>
                                        <p:attrNameLst>
                                          <p:attrName>style.visibility</p:attrName>
                                        </p:attrNameLst>
                                      </p:cBhvr>
                                      <p:to>
                                        <p:strVal val="visible"/>
                                      </p:to>
                                    </p:set>
                                    <p:animEffect transition="in" filter="fade">
                                      <p:cBhvr>
                                        <p:cTn id="211" dur="500"/>
                                        <p:tgtEl>
                                          <p:spTgt spid="74"/>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75"/>
                                        </p:tgtEl>
                                        <p:attrNameLst>
                                          <p:attrName>style.visibility</p:attrName>
                                        </p:attrNameLst>
                                      </p:cBhvr>
                                      <p:to>
                                        <p:strVal val="visible"/>
                                      </p:to>
                                    </p:set>
                                    <p:animEffect transition="in" filter="fade">
                                      <p:cBhvr>
                                        <p:cTn id="214" dur="500"/>
                                        <p:tgtEl>
                                          <p:spTgt spid="75"/>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76"/>
                                        </p:tgtEl>
                                        <p:attrNameLst>
                                          <p:attrName>style.visibility</p:attrName>
                                        </p:attrNameLst>
                                      </p:cBhvr>
                                      <p:to>
                                        <p:strVal val="visible"/>
                                      </p:to>
                                    </p:set>
                                    <p:animEffect transition="in" filter="fade">
                                      <p:cBhvr>
                                        <p:cTn id="217" dur="500"/>
                                        <p:tgtEl>
                                          <p:spTgt spid="76"/>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77"/>
                                        </p:tgtEl>
                                        <p:attrNameLst>
                                          <p:attrName>style.visibility</p:attrName>
                                        </p:attrNameLst>
                                      </p:cBhvr>
                                      <p:to>
                                        <p:strVal val="visible"/>
                                      </p:to>
                                    </p:set>
                                    <p:animEffect transition="in" filter="fade">
                                      <p:cBhvr>
                                        <p:cTn id="220" dur="500"/>
                                        <p:tgtEl>
                                          <p:spTgt spid="77"/>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78"/>
                                        </p:tgtEl>
                                        <p:attrNameLst>
                                          <p:attrName>style.visibility</p:attrName>
                                        </p:attrNameLst>
                                      </p:cBhvr>
                                      <p:to>
                                        <p:strVal val="visible"/>
                                      </p:to>
                                    </p:set>
                                    <p:animEffect transition="in" filter="fade">
                                      <p:cBhvr>
                                        <p:cTn id="223" dur="500"/>
                                        <p:tgtEl>
                                          <p:spTgt spid="78"/>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79"/>
                                        </p:tgtEl>
                                        <p:attrNameLst>
                                          <p:attrName>style.visibility</p:attrName>
                                        </p:attrNameLst>
                                      </p:cBhvr>
                                      <p:to>
                                        <p:strVal val="visible"/>
                                      </p:to>
                                    </p:set>
                                    <p:animEffect transition="in" filter="fade">
                                      <p:cBhvr>
                                        <p:cTn id="226" dur="500"/>
                                        <p:tgtEl>
                                          <p:spTgt spid="79"/>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80"/>
                                        </p:tgtEl>
                                        <p:attrNameLst>
                                          <p:attrName>style.visibility</p:attrName>
                                        </p:attrNameLst>
                                      </p:cBhvr>
                                      <p:to>
                                        <p:strVal val="visible"/>
                                      </p:to>
                                    </p:set>
                                    <p:animEffect transition="in" filter="fade">
                                      <p:cBhvr>
                                        <p:cTn id="229" dur="500"/>
                                        <p:tgtEl>
                                          <p:spTgt spid="80"/>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81"/>
                                        </p:tgtEl>
                                        <p:attrNameLst>
                                          <p:attrName>style.visibility</p:attrName>
                                        </p:attrNameLst>
                                      </p:cBhvr>
                                      <p:to>
                                        <p:strVal val="visible"/>
                                      </p:to>
                                    </p:set>
                                    <p:animEffect transition="in" filter="fade">
                                      <p:cBhvr>
                                        <p:cTn id="232" dur="500"/>
                                        <p:tgtEl>
                                          <p:spTgt spid="81"/>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82"/>
                                        </p:tgtEl>
                                        <p:attrNameLst>
                                          <p:attrName>style.visibility</p:attrName>
                                        </p:attrNameLst>
                                      </p:cBhvr>
                                      <p:to>
                                        <p:strVal val="visible"/>
                                      </p:to>
                                    </p:set>
                                    <p:animEffect transition="in" filter="fade">
                                      <p:cBhvr>
                                        <p:cTn id="235" dur="500"/>
                                        <p:tgtEl>
                                          <p:spTgt spid="82"/>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83"/>
                                        </p:tgtEl>
                                        <p:attrNameLst>
                                          <p:attrName>style.visibility</p:attrName>
                                        </p:attrNameLst>
                                      </p:cBhvr>
                                      <p:to>
                                        <p:strVal val="visible"/>
                                      </p:to>
                                    </p:set>
                                    <p:animEffect transition="in" filter="fade">
                                      <p:cBhvr>
                                        <p:cTn id="238" dur="500"/>
                                        <p:tgtEl>
                                          <p:spTgt spid="83"/>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84"/>
                                        </p:tgtEl>
                                        <p:attrNameLst>
                                          <p:attrName>style.visibility</p:attrName>
                                        </p:attrNameLst>
                                      </p:cBhvr>
                                      <p:to>
                                        <p:strVal val="visible"/>
                                      </p:to>
                                    </p:set>
                                    <p:animEffect transition="in" filter="fade">
                                      <p:cBhvr>
                                        <p:cTn id="241" dur="500"/>
                                        <p:tgtEl>
                                          <p:spTgt spid="84"/>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85"/>
                                        </p:tgtEl>
                                        <p:attrNameLst>
                                          <p:attrName>style.visibility</p:attrName>
                                        </p:attrNameLst>
                                      </p:cBhvr>
                                      <p:to>
                                        <p:strVal val="visible"/>
                                      </p:to>
                                    </p:set>
                                    <p:animEffect transition="in" filter="fade">
                                      <p:cBhvr>
                                        <p:cTn id="244" dur="500"/>
                                        <p:tgtEl>
                                          <p:spTgt spid="85"/>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86"/>
                                        </p:tgtEl>
                                        <p:attrNameLst>
                                          <p:attrName>style.visibility</p:attrName>
                                        </p:attrNameLst>
                                      </p:cBhvr>
                                      <p:to>
                                        <p:strVal val="visible"/>
                                      </p:to>
                                    </p:set>
                                    <p:animEffect transition="in" filter="fade">
                                      <p:cBhvr>
                                        <p:cTn id="247" dur="500"/>
                                        <p:tgtEl>
                                          <p:spTgt spid="86"/>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87"/>
                                        </p:tgtEl>
                                        <p:attrNameLst>
                                          <p:attrName>style.visibility</p:attrName>
                                        </p:attrNameLst>
                                      </p:cBhvr>
                                      <p:to>
                                        <p:strVal val="visible"/>
                                      </p:to>
                                    </p:set>
                                    <p:animEffect transition="in" filter="fade">
                                      <p:cBhvr>
                                        <p:cTn id="250" dur="500"/>
                                        <p:tgtEl>
                                          <p:spTgt spid="87"/>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88"/>
                                        </p:tgtEl>
                                        <p:attrNameLst>
                                          <p:attrName>style.visibility</p:attrName>
                                        </p:attrNameLst>
                                      </p:cBhvr>
                                      <p:to>
                                        <p:strVal val="visible"/>
                                      </p:to>
                                    </p:set>
                                    <p:animEffect transition="in" filter="fade">
                                      <p:cBhvr>
                                        <p:cTn id="253" dur="500"/>
                                        <p:tgtEl>
                                          <p:spTgt spid="88"/>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89"/>
                                        </p:tgtEl>
                                        <p:attrNameLst>
                                          <p:attrName>style.visibility</p:attrName>
                                        </p:attrNameLst>
                                      </p:cBhvr>
                                      <p:to>
                                        <p:strVal val="visible"/>
                                      </p:to>
                                    </p:set>
                                    <p:animEffect transition="in" filter="fade">
                                      <p:cBhvr>
                                        <p:cTn id="256" dur="500"/>
                                        <p:tgtEl>
                                          <p:spTgt spid="89"/>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90"/>
                                        </p:tgtEl>
                                        <p:attrNameLst>
                                          <p:attrName>style.visibility</p:attrName>
                                        </p:attrNameLst>
                                      </p:cBhvr>
                                      <p:to>
                                        <p:strVal val="visible"/>
                                      </p:to>
                                    </p:set>
                                    <p:animEffect transition="in" filter="fade">
                                      <p:cBhvr>
                                        <p:cTn id="259" dur="500"/>
                                        <p:tgtEl>
                                          <p:spTgt spid="90"/>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91"/>
                                        </p:tgtEl>
                                        <p:attrNameLst>
                                          <p:attrName>style.visibility</p:attrName>
                                        </p:attrNameLst>
                                      </p:cBhvr>
                                      <p:to>
                                        <p:strVal val="visible"/>
                                      </p:to>
                                    </p:set>
                                    <p:animEffect transition="in" filter="fade">
                                      <p:cBhvr>
                                        <p:cTn id="262" dur="500"/>
                                        <p:tgtEl>
                                          <p:spTgt spid="91"/>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92"/>
                                        </p:tgtEl>
                                        <p:attrNameLst>
                                          <p:attrName>style.visibility</p:attrName>
                                        </p:attrNameLst>
                                      </p:cBhvr>
                                      <p:to>
                                        <p:strVal val="visible"/>
                                      </p:to>
                                    </p:set>
                                    <p:animEffect transition="in" filter="fade">
                                      <p:cBhvr>
                                        <p:cTn id="265" dur="500"/>
                                        <p:tgtEl>
                                          <p:spTgt spid="92"/>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93"/>
                                        </p:tgtEl>
                                        <p:attrNameLst>
                                          <p:attrName>style.visibility</p:attrName>
                                        </p:attrNameLst>
                                      </p:cBhvr>
                                      <p:to>
                                        <p:strVal val="visible"/>
                                      </p:to>
                                    </p:set>
                                    <p:animEffect transition="in" filter="fade">
                                      <p:cBhvr>
                                        <p:cTn id="268" dur="500"/>
                                        <p:tgtEl>
                                          <p:spTgt spid="93"/>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94"/>
                                        </p:tgtEl>
                                        <p:attrNameLst>
                                          <p:attrName>style.visibility</p:attrName>
                                        </p:attrNameLst>
                                      </p:cBhvr>
                                      <p:to>
                                        <p:strVal val="visible"/>
                                      </p:to>
                                    </p:set>
                                    <p:animEffect transition="in" filter="fade">
                                      <p:cBhvr>
                                        <p:cTn id="271" dur="500"/>
                                        <p:tgtEl>
                                          <p:spTgt spid="94"/>
                                        </p:tgtEl>
                                      </p:cBhvr>
                                    </p:animEffect>
                                  </p:childTnLst>
                                </p:cTn>
                              </p:par>
                              <p:par>
                                <p:cTn id="272" presetID="10" presetClass="entr" presetSubtype="0" fill="hold" grpId="0" nodeType="withEffect">
                                  <p:stCondLst>
                                    <p:cond delay="0"/>
                                  </p:stCondLst>
                                  <p:childTnLst>
                                    <p:set>
                                      <p:cBhvr>
                                        <p:cTn id="273" dur="1" fill="hold">
                                          <p:stCondLst>
                                            <p:cond delay="0"/>
                                          </p:stCondLst>
                                        </p:cTn>
                                        <p:tgtEl>
                                          <p:spTgt spid="95"/>
                                        </p:tgtEl>
                                        <p:attrNameLst>
                                          <p:attrName>style.visibility</p:attrName>
                                        </p:attrNameLst>
                                      </p:cBhvr>
                                      <p:to>
                                        <p:strVal val="visible"/>
                                      </p:to>
                                    </p:set>
                                    <p:animEffect transition="in" filter="fade">
                                      <p:cBhvr>
                                        <p:cTn id="274" dur="500"/>
                                        <p:tgtEl>
                                          <p:spTgt spid="95"/>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96"/>
                                        </p:tgtEl>
                                        <p:attrNameLst>
                                          <p:attrName>style.visibility</p:attrName>
                                        </p:attrNameLst>
                                      </p:cBhvr>
                                      <p:to>
                                        <p:strVal val="visible"/>
                                      </p:to>
                                    </p:set>
                                    <p:animEffect transition="in" filter="fade">
                                      <p:cBhvr>
                                        <p:cTn id="277" dur="500"/>
                                        <p:tgtEl>
                                          <p:spTgt spid="96"/>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97"/>
                                        </p:tgtEl>
                                        <p:attrNameLst>
                                          <p:attrName>style.visibility</p:attrName>
                                        </p:attrNameLst>
                                      </p:cBhvr>
                                      <p:to>
                                        <p:strVal val="visible"/>
                                      </p:to>
                                    </p:set>
                                    <p:animEffect transition="in" filter="fade">
                                      <p:cBhvr>
                                        <p:cTn id="280" dur="500"/>
                                        <p:tgtEl>
                                          <p:spTgt spid="97"/>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98"/>
                                        </p:tgtEl>
                                        <p:attrNameLst>
                                          <p:attrName>style.visibility</p:attrName>
                                        </p:attrNameLst>
                                      </p:cBhvr>
                                      <p:to>
                                        <p:strVal val="visible"/>
                                      </p:to>
                                    </p:set>
                                    <p:animEffect transition="in" filter="fade">
                                      <p:cBhvr>
                                        <p:cTn id="283" dur="500"/>
                                        <p:tgtEl>
                                          <p:spTgt spid="98"/>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99"/>
                                        </p:tgtEl>
                                        <p:attrNameLst>
                                          <p:attrName>style.visibility</p:attrName>
                                        </p:attrNameLst>
                                      </p:cBhvr>
                                      <p:to>
                                        <p:strVal val="visible"/>
                                      </p:to>
                                    </p:set>
                                    <p:animEffect transition="in" filter="fade">
                                      <p:cBhvr>
                                        <p:cTn id="286" dur="500"/>
                                        <p:tgtEl>
                                          <p:spTgt spid="99"/>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100"/>
                                        </p:tgtEl>
                                        <p:attrNameLst>
                                          <p:attrName>style.visibility</p:attrName>
                                        </p:attrNameLst>
                                      </p:cBhvr>
                                      <p:to>
                                        <p:strVal val="visible"/>
                                      </p:to>
                                    </p:set>
                                    <p:animEffect transition="in" filter="fade">
                                      <p:cBhvr>
                                        <p:cTn id="289" dur="500"/>
                                        <p:tgtEl>
                                          <p:spTgt spid="100"/>
                                        </p:tgtEl>
                                      </p:cBhvr>
                                    </p:animEffect>
                                  </p:childTnLst>
                                </p:cTn>
                              </p:par>
                              <p:par>
                                <p:cTn id="290" presetID="10" presetClass="entr" presetSubtype="0" fill="hold" grpId="0" nodeType="withEffect">
                                  <p:stCondLst>
                                    <p:cond delay="0"/>
                                  </p:stCondLst>
                                  <p:childTnLst>
                                    <p:set>
                                      <p:cBhvr>
                                        <p:cTn id="291" dur="1" fill="hold">
                                          <p:stCondLst>
                                            <p:cond delay="0"/>
                                          </p:stCondLst>
                                        </p:cTn>
                                        <p:tgtEl>
                                          <p:spTgt spid="101"/>
                                        </p:tgtEl>
                                        <p:attrNameLst>
                                          <p:attrName>style.visibility</p:attrName>
                                        </p:attrNameLst>
                                      </p:cBhvr>
                                      <p:to>
                                        <p:strVal val="visible"/>
                                      </p:to>
                                    </p:set>
                                    <p:animEffect transition="in" filter="fade">
                                      <p:cBhvr>
                                        <p:cTn id="292" dur="500"/>
                                        <p:tgtEl>
                                          <p:spTgt spid="101"/>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102"/>
                                        </p:tgtEl>
                                        <p:attrNameLst>
                                          <p:attrName>style.visibility</p:attrName>
                                        </p:attrNameLst>
                                      </p:cBhvr>
                                      <p:to>
                                        <p:strVal val="visible"/>
                                      </p:to>
                                    </p:set>
                                    <p:animEffect transition="in" filter="fade">
                                      <p:cBhvr>
                                        <p:cTn id="295" dur="500"/>
                                        <p:tgtEl>
                                          <p:spTgt spid="102"/>
                                        </p:tgtEl>
                                      </p:cBhvr>
                                    </p:animEffect>
                                  </p:childTnLst>
                                </p:cTn>
                              </p:par>
                              <p:par>
                                <p:cTn id="296" presetID="10" presetClass="entr" presetSubtype="0" fill="hold" grpId="0" nodeType="withEffect">
                                  <p:stCondLst>
                                    <p:cond delay="0"/>
                                  </p:stCondLst>
                                  <p:childTnLst>
                                    <p:set>
                                      <p:cBhvr>
                                        <p:cTn id="297" dur="1" fill="hold">
                                          <p:stCondLst>
                                            <p:cond delay="0"/>
                                          </p:stCondLst>
                                        </p:cTn>
                                        <p:tgtEl>
                                          <p:spTgt spid="103"/>
                                        </p:tgtEl>
                                        <p:attrNameLst>
                                          <p:attrName>style.visibility</p:attrName>
                                        </p:attrNameLst>
                                      </p:cBhvr>
                                      <p:to>
                                        <p:strVal val="visible"/>
                                      </p:to>
                                    </p:set>
                                    <p:animEffect transition="in" filter="fade">
                                      <p:cBhvr>
                                        <p:cTn id="298" dur="500"/>
                                        <p:tgtEl>
                                          <p:spTgt spid="103"/>
                                        </p:tgtEl>
                                      </p:cBhvr>
                                    </p:animEffect>
                                  </p:childTnLst>
                                </p:cTn>
                              </p:par>
                              <p:par>
                                <p:cTn id="299" presetID="10" presetClass="entr" presetSubtype="0" fill="hold" grpId="0" nodeType="withEffect">
                                  <p:stCondLst>
                                    <p:cond delay="0"/>
                                  </p:stCondLst>
                                  <p:childTnLst>
                                    <p:set>
                                      <p:cBhvr>
                                        <p:cTn id="300" dur="1" fill="hold">
                                          <p:stCondLst>
                                            <p:cond delay="0"/>
                                          </p:stCondLst>
                                        </p:cTn>
                                        <p:tgtEl>
                                          <p:spTgt spid="104"/>
                                        </p:tgtEl>
                                        <p:attrNameLst>
                                          <p:attrName>style.visibility</p:attrName>
                                        </p:attrNameLst>
                                      </p:cBhvr>
                                      <p:to>
                                        <p:strVal val="visible"/>
                                      </p:to>
                                    </p:set>
                                    <p:animEffect transition="in" filter="fade">
                                      <p:cBhvr>
                                        <p:cTn id="301" dur="500"/>
                                        <p:tgtEl>
                                          <p:spTgt spid="104"/>
                                        </p:tgtEl>
                                      </p:cBhvr>
                                    </p:animEffect>
                                  </p:childTnLst>
                                </p:cTn>
                              </p:par>
                              <p:par>
                                <p:cTn id="302" presetID="10" presetClass="entr" presetSubtype="0" fill="hold" grpId="0" nodeType="withEffect">
                                  <p:stCondLst>
                                    <p:cond delay="0"/>
                                  </p:stCondLst>
                                  <p:childTnLst>
                                    <p:set>
                                      <p:cBhvr>
                                        <p:cTn id="303" dur="1" fill="hold">
                                          <p:stCondLst>
                                            <p:cond delay="0"/>
                                          </p:stCondLst>
                                        </p:cTn>
                                        <p:tgtEl>
                                          <p:spTgt spid="105"/>
                                        </p:tgtEl>
                                        <p:attrNameLst>
                                          <p:attrName>style.visibility</p:attrName>
                                        </p:attrNameLst>
                                      </p:cBhvr>
                                      <p:to>
                                        <p:strVal val="visible"/>
                                      </p:to>
                                    </p:set>
                                    <p:animEffect transition="in" filter="fade">
                                      <p:cBhvr>
                                        <p:cTn id="304" dur="500"/>
                                        <p:tgtEl>
                                          <p:spTgt spid="105"/>
                                        </p:tgtEl>
                                      </p:cBhvr>
                                    </p:animEffect>
                                  </p:childTnLst>
                                </p:cTn>
                              </p:par>
                              <p:par>
                                <p:cTn id="305" presetID="10" presetClass="entr" presetSubtype="0" fill="hold" grpId="0" nodeType="withEffect">
                                  <p:stCondLst>
                                    <p:cond delay="0"/>
                                  </p:stCondLst>
                                  <p:childTnLst>
                                    <p:set>
                                      <p:cBhvr>
                                        <p:cTn id="306" dur="1" fill="hold">
                                          <p:stCondLst>
                                            <p:cond delay="0"/>
                                          </p:stCondLst>
                                        </p:cTn>
                                        <p:tgtEl>
                                          <p:spTgt spid="106"/>
                                        </p:tgtEl>
                                        <p:attrNameLst>
                                          <p:attrName>style.visibility</p:attrName>
                                        </p:attrNameLst>
                                      </p:cBhvr>
                                      <p:to>
                                        <p:strVal val="visible"/>
                                      </p:to>
                                    </p:set>
                                    <p:animEffect transition="in" filter="fade">
                                      <p:cBhvr>
                                        <p:cTn id="307" dur="500"/>
                                        <p:tgtEl>
                                          <p:spTgt spid="106"/>
                                        </p:tgtEl>
                                      </p:cBhvr>
                                    </p:animEffect>
                                  </p:childTnLst>
                                </p:cTn>
                              </p:par>
                              <p:par>
                                <p:cTn id="308" presetID="10" presetClass="entr" presetSubtype="0" fill="hold" grpId="0" nodeType="withEffect">
                                  <p:stCondLst>
                                    <p:cond delay="0"/>
                                  </p:stCondLst>
                                  <p:childTnLst>
                                    <p:set>
                                      <p:cBhvr>
                                        <p:cTn id="309" dur="1" fill="hold">
                                          <p:stCondLst>
                                            <p:cond delay="0"/>
                                          </p:stCondLst>
                                        </p:cTn>
                                        <p:tgtEl>
                                          <p:spTgt spid="107"/>
                                        </p:tgtEl>
                                        <p:attrNameLst>
                                          <p:attrName>style.visibility</p:attrName>
                                        </p:attrNameLst>
                                      </p:cBhvr>
                                      <p:to>
                                        <p:strVal val="visible"/>
                                      </p:to>
                                    </p:set>
                                    <p:animEffect transition="in" filter="fade">
                                      <p:cBhvr>
                                        <p:cTn id="310" dur="500"/>
                                        <p:tgtEl>
                                          <p:spTgt spid="107"/>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108"/>
                                        </p:tgtEl>
                                        <p:attrNameLst>
                                          <p:attrName>style.visibility</p:attrName>
                                        </p:attrNameLst>
                                      </p:cBhvr>
                                      <p:to>
                                        <p:strVal val="visible"/>
                                      </p:to>
                                    </p:set>
                                    <p:animEffect transition="in" filter="fade">
                                      <p:cBhvr>
                                        <p:cTn id="313" dur="500"/>
                                        <p:tgtEl>
                                          <p:spTgt spid="108"/>
                                        </p:tgtEl>
                                      </p:cBhvr>
                                    </p:animEffect>
                                  </p:childTnLst>
                                </p:cTn>
                              </p:par>
                              <p:par>
                                <p:cTn id="314" presetID="10" presetClass="entr" presetSubtype="0" fill="hold" grpId="0" nodeType="withEffect">
                                  <p:stCondLst>
                                    <p:cond delay="0"/>
                                  </p:stCondLst>
                                  <p:childTnLst>
                                    <p:set>
                                      <p:cBhvr>
                                        <p:cTn id="315" dur="1" fill="hold">
                                          <p:stCondLst>
                                            <p:cond delay="0"/>
                                          </p:stCondLst>
                                        </p:cTn>
                                        <p:tgtEl>
                                          <p:spTgt spid="109"/>
                                        </p:tgtEl>
                                        <p:attrNameLst>
                                          <p:attrName>style.visibility</p:attrName>
                                        </p:attrNameLst>
                                      </p:cBhvr>
                                      <p:to>
                                        <p:strVal val="visible"/>
                                      </p:to>
                                    </p:set>
                                    <p:animEffect transition="in" filter="fade">
                                      <p:cBhvr>
                                        <p:cTn id="316" dur="500"/>
                                        <p:tgtEl>
                                          <p:spTgt spid="109"/>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110"/>
                                        </p:tgtEl>
                                        <p:attrNameLst>
                                          <p:attrName>style.visibility</p:attrName>
                                        </p:attrNameLst>
                                      </p:cBhvr>
                                      <p:to>
                                        <p:strVal val="visible"/>
                                      </p:to>
                                    </p:set>
                                    <p:animEffect transition="in" filter="fade">
                                      <p:cBhvr>
                                        <p:cTn id="319" dur="500"/>
                                        <p:tgtEl>
                                          <p:spTgt spid="110"/>
                                        </p:tgtEl>
                                      </p:cBhvr>
                                    </p:animEffect>
                                  </p:childTnLst>
                                </p:cTn>
                              </p:par>
                              <p:par>
                                <p:cTn id="320" presetID="10" presetClass="entr" presetSubtype="0" fill="hold" grpId="0" nodeType="withEffect">
                                  <p:stCondLst>
                                    <p:cond delay="0"/>
                                  </p:stCondLst>
                                  <p:childTnLst>
                                    <p:set>
                                      <p:cBhvr>
                                        <p:cTn id="321" dur="1" fill="hold">
                                          <p:stCondLst>
                                            <p:cond delay="0"/>
                                          </p:stCondLst>
                                        </p:cTn>
                                        <p:tgtEl>
                                          <p:spTgt spid="111"/>
                                        </p:tgtEl>
                                        <p:attrNameLst>
                                          <p:attrName>style.visibility</p:attrName>
                                        </p:attrNameLst>
                                      </p:cBhvr>
                                      <p:to>
                                        <p:strVal val="visible"/>
                                      </p:to>
                                    </p:set>
                                    <p:animEffect transition="in" filter="fade">
                                      <p:cBhvr>
                                        <p:cTn id="322" dur="500"/>
                                        <p:tgtEl>
                                          <p:spTgt spid="111"/>
                                        </p:tgtEl>
                                      </p:cBhvr>
                                    </p:animEffect>
                                  </p:childTnLst>
                                </p:cTn>
                              </p:par>
                              <p:par>
                                <p:cTn id="323" presetID="10" presetClass="entr" presetSubtype="0" fill="hold" grpId="0" nodeType="withEffect">
                                  <p:stCondLst>
                                    <p:cond delay="0"/>
                                  </p:stCondLst>
                                  <p:childTnLst>
                                    <p:set>
                                      <p:cBhvr>
                                        <p:cTn id="324" dur="1" fill="hold">
                                          <p:stCondLst>
                                            <p:cond delay="0"/>
                                          </p:stCondLst>
                                        </p:cTn>
                                        <p:tgtEl>
                                          <p:spTgt spid="112"/>
                                        </p:tgtEl>
                                        <p:attrNameLst>
                                          <p:attrName>style.visibility</p:attrName>
                                        </p:attrNameLst>
                                      </p:cBhvr>
                                      <p:to>
                                        <p:strVal val="visible"/>
                                      </p:to>
                                    </p:set>
                                    <p:animEffect transition="in" filter="fade">
                                      <p:cBhvr>
                                        <p:cTn id="325" dur="500"/>
                                        <p:tgtEl>
                                          <p:spTgt spid="112"/>
                                        </p:tgtEl>
                                      </p:cBhvr>
                                    </p:animEffect>
                                  </p:childTnLst>
                                </p:cTn>
                              </p:par>
                              <p:par>
                                <p:cTn id="326" presetID="10" presetClass="entr" presetSubtype="0" fill="hold" grpId="0" nodeType="withEffect">
                                  <p:stCondLst>
                                    <p:cond delay="0"/>
                                  </p:stCondLst>
                                  <p:childTnLst>
                                    <p:set>
                                      <p:cBhvr>
                                        <p:cTn id="327" dur="1" fill="hold">
                                          <p:stCondLst>
                                            <p:cond delay="0"/>
                                          </p:stCondLst>
                                        </p:cTn>
                                        <p:tgtEl>
                                          <p:spTgt spid="113"/>
                                        </p:tgtEl>
                                        <p:attrNameLst>
                                          <p:attrName>style.visibility</p:attrName>
                                        </p:attrNameLst>
                                      </p:cBhvr>
                                      <p:to>
                                        <p:strVal val="visible"/>
                                      </p:to>
                                    </p:set>
                                    <p:animEffect transition="in" filter="fade">
                                      <p:cBhvr>
                                        <p:cTn id="328" dur="500"/>
                                        <p:tgtEl>
                                          <p:spTgt spid="113"/>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114"/>
                                        </p:tgtEl>
                                        <p:attrNameLst>
                                          <p:attrName>style.visibility</p:attrName>
                                        </p:attrNameLst>
                                      </p:cBhvr>
                                      <p:to>
                                        <p:strVal val="visible"/>
                                      </p:to>
                                    </p:set>
                                    <p:animEffect transition="in" filter="fade">
                                      <p:cBhvr>
                                        <p:cTn id="331" dur="500"/>
                                        <p:tgtEl>
                                          <p:spTgt spid="114"/>
                                        </p:tgtEl>
                                      </p:cBhvr>
                                    </p:animEffect>
                                  </p:childTnLst>
                                </p:cTn>
                              </p:par>
                              <p:par>
                                <p:cTn id="332" presetID="10" presetClass="entr" presetSubtype="0" fill="hold" grpId="0" nodeType="withEffect">
                                  <p:stCondLst>
                                    <p:cond delay="0"/>
                                  </p:stCondLst>
                                  <p:childTnLst>
                                    <p:set>
                                      <p:cBhvr>
                                        <p:cTn id="333" dur="1" fill="hold">
                                          <p:stCondLst>
                                            <p:cond delay="0"/>
                                          </p:stCondLst>
                                        </p:cTn>
                                        <p:tgtEl>
                                          <p:spTgt spid="115"/>
                                        </p:tgtEl>
                                        <p:attrNameLst>
                                          <p:attrName>style.visibility</p:attrName>
                                        </p:attrNameLst>
                                      </p:cBhvr>
                                      <p:to>
                                        <p:strVal val="visible"/>
                                      </p:to>
                                    </p:set>
                                    <p:animEffect transition="in" filter="fade">
                                      <p:cBhvr>
                                        <p:cTn id="334" dur="500"/>
                                        <p:tgtEl>
                                          <p:spTgt spid="115"/>
                                        </p:tgtEl>
                                      </p:cBhvr>
                                    </p:animEffect>
                                  </p:childTnLst>
                                </p:cTn>
                              </p:par>
                              <p:par>
                                <p:cTn id="335" presetID="10" presetClass="entr" presetSubtype="0" fill="hold" grpId="0" nodeType="withEffect">
                                  <p:stCondLst>
                                    <p:cond delay="0"/>
                                  </p:stCondLst>
                                  <p:childTnLst>
                                    <p:set>
                                      <p:cBhvr>
                                        <p:cTn id="336" dur="1" fill="hold">
                                          <p:stCondLst>
                                            <p:cond delay="0"/>
                                          </p:stCondLst>
                                        </p:cTn>
                                        <p:tgtEl>
                                          <p:spTgt spid="116"/>
                                        </p:tgtEl>
                                        <p:attrNameLst>
                                          <p:attrName>style.visibility</p:attrName>
                                        </p:attrNameLst>
                                      </p:cBhvr>
                                      <p:to>
                                        <p:strVal val="visible"/>
                                      </p:to>
                                    </p:set>
                                    <p:animEffect transition="in" filter="fade">
                                      <p:cBhvr>
                                        <p:cTn id="337" dur="500"/>
                                        <p:tgtEl>
                                          <p:spTgt spid="116"/>
                                        </p:tgtEl>
                                      </p:cBhvr>
                                    </p:animEffect>
                                  </p:childTnLst>
                                </p:cTn>
                              </p:par>
                              <p:par>
                                <p:cTn id="338" presetID="10" presetClass="entr" presetSubtype="0" fill="hold" grpId="0" nodeType="withEffect">
                                  <p:stCondLst>
                                    <p:cond delay="0"/>
                                  </p:stCondLst>
                                  <p:childTnLst>
                                    <p:set>
                                      <p:cBhvr>
                                        <p:cTn id="339" dur="1" fill="hold">
                                          <p:stCondLst>
                                            <p:cond delay="0"/>
                                          </p:stCondLst>
                                        </p:cTn>
                                        <p:tgtEl>
                                          <p:spTgt spid="117"/>
                                        </p:tgtEl>
                                        <p:attrNameLst>
                                          <p:attrName>style.visibility</p:attrName>
                                        </p:attrNameLst>
                                      </p:cBhvr>
                                      <p:to>
                                        <p:strVal val="visible"/>
                                      </p:to>
                                    </p:set>
                                    <p:animEffect transition="in" filter="fade">
                                      <p:cBhvr>
                                        <p:cTn id="340" dur="500"/>
                                        <p:tgtEl>
                                          <p:spTgt spid="117"/>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118"/>
                                        </p:tgtEl>
                                        <p:attrNameLst>
                                          <p:attrName>style.visibility</p:attrName>
                                        </p:attrNameLst>
                                      </p:cBhvr>
                                      <p:to>
                                        <p:strVal val="visible"/>
                                      </p:to>
                                    </p:set>
                                    <p:animEffect transition="in" filter="fade">
                                      <p:cBhvr>
                                        <p:cTn id="343" dur="500"/>
                                        <p:tgtEl>
                                          <p:spTgt spid="118"/>
                                        </p:tgtEl>
                                      </p:cBhvr>
                                    </p:animEffect>
                                  </p:childTnLst>
                                </p:cTn>
                              </p:par>
                              <p:par>
                                <p:cTn id="344" presetID="10" presetClass="entr" presetSubtype="0" fill="hold" grpId="0" nodeType="withEffect">
                                  <p:stCondLst>
                                    <p:cond delay="0"/>
                                  </p:stCondLst>
                                  <p:childTnLst>
                                    <p:set>
                                      <p:cBhvr>
                                        <p:cTn id="345" dur="1" fill="hold">
                                          <p:stCondLst>
                                            <p:cond delay="0"/>
                                          </p:stCondLst>
                                        </p:cTn>
                                        <p:tgtEl>
                                          <p:spTgt spid="119"/>
                                        </p:tgtEl>
                                        <p:attrNameLst>
                                          <p:attrName>style.visibility</p:attrName>
                                        </p:attrNameLst>
                                      </p:cBhvr>
                                      <p:to>
                                        <p:strVal val="visible"/>
                                      </p:to>
                                    </p:set>
                                    <p:animEffect transition="in" filter="fade">
                                      <p:cBhvr>
                                        <p:cTn id="346" dur="500"/>
                                        <p:tgtEl>
                                          <p:spTgt spid="119"/>
                                        </p:tgtEl>
                                      </p:cBhvr>
                                    </p:animEffect>
                                  </p:childTnLst>
                                </p:cTn>
                              </p:par>
                              <p:par>
                                <p:cTn id="347" presetID="10" presetClass="entr" presetSubtype="0" fill="hold" grpId="0" nodeType="withEffect">
                                  <p:stCondLst>
                                    <p:cond delay="0"/>
                                  </p:stCondLst>
                                  <p:childTnLst>
                                    <p:set>
                                      <p:cBhvr>
                                        <p:cTn id="348" dur="1" fill="hold">
                                          <p:stCondLst>
                                            <p:cond delay="0"/>
                                          </p:stCondLst>
                                        </p:cTn>
                                        <p:tgtEl>
                                          <p:spTgt spid="120"/>
                                        </p:tgtEl>
                                        <p:attrNameLst>
                                          <p:attrName>style.visibility</p:attrName>
                                        </p:attrNameLst>
                                      </p:cBhvr>
                                      <p:to>
                                        <p:strVal val="visible"/>
                                      </p:to>
                                    </p:set>
                                    <p:animEffect transition="in" filter="fade">
                                      <p:cBhvr>
                                        <p:cTn id="349" dur="500"/>
                                        <p:tgtEl>
                                          <p:spTgt spid="120"/>
                                        </p:tgtEl>
                                      </p:cBhvr>
                                    </p:animEffect>
                                  </p:childTnLst>
                                </p:cTn>
                              </p:par>
                              <p:par>
                                <p:cTn id="350" presetID="10" presetClass="entr" presetSubtype="0" fill="hold" grpId="0" nodeType="withEffect">
                                  <p:stCondLst>
                                    <p:cond delay="0"/>
                                  </p:stCondLst>
                                  <p:childTnLst>
                                    <p:set>
                                      <p:cBhvr>
                                        <p:cTn id="351" dur="1" fill="hold">
                                          <p:stCondLst>
                                            <p:cond delay="0"/>
                                          </p:stCondLst>
                                        </p:cTn>
                                        <p:tgtEl>
                                          <p:spTgt spid="121"/>
                                        </p:tgtEl>
                                        <p:attrNameLst>
                                          <p:attrName>style.visibility</p:attrName>
                                        </p:attrNameLst>
                                      </p:cBhvr>
                                      <p:to>
                                        <p:strVal val="visible"/>
                                      </p:to>
                                    </p:set>
                                    <p:animEffect transition="in" filter="fade">
                                      <p:cBhvr>
                                        <p:cTn id="352" dur="500"/>
                                        <p:tgtEl>
                                          <p:spTgt spid="121"/>
                                        </p:tgtEl>
                                      </p:cBhvr>
                                    </p:animEffect>
                                  </p:childTnLst>
                                </p:cTn>
                              </p:par>
                              <p:par>
                                <p:cTn id="353" presetID="10" presetClass="entr" presetSubtype="0" fill="hold" grpId="0" nodeType="withEffect">
                                  <p:stCondLst>
                                    <p:cond delay="0"/>
                                  </p:stCondLst>
                                  <p:childTnLst>
                                    <p:set>
                                      <p:cBhvr>
                                        <p:cTn id="354" dur="1" fill="hold">
                                          <p:stCondLst>
                                            <p:cond delay="0"/>
                                          </p:stCondLst>
                                        </p:cTn>
                                        <p:tgtEl>
                                          <p:spTgt spid="122"/>
                                        </p:tgtEl>
                                        <p:attrNameLst>
                                          <p:attrName>style.visibility</p:attrName>
                                        </p:attrNameLst>
                                      </p:cBhvr>
                                      <p:to>
                                        <p:strVal val="visible"/>
                                      </p:to>
                                    </p:set>
                                    <p:animEffect transition="in" filter="fade">
                                      <p:cBhvr>
                                        <p:cTn id="355" dur="500"/>
                                        <p:tgtEl>
                                          <p:spTgt spid="122"/>
                                        </p:tgtEl>
                                      </p:cBhvr>
                                    </p:animEffect>
                                  </p:childTnLst>
                                </p:cTn>
                              </p:par>
                              <p:par>
                                <p:cTn id="356" presetID="10" presetClass="entr" presetSubtype="0" fill="hold" grpId="0" nodeType="withEffect">
                                  <p:stCondLst>
                                    <p:cond delay="0"/>
                                  </p:stCondLst>
                                  <p:childTnLst>
                                    <p:set>
                                      <p:cBhvr>
                                        <p:cTn id="357" dur="1" fill="hold">
                                          <p:stCondLst>
                                            <p:cond delay="0"/>
                                          </p:stCondLst>
                                        </p:cTn>
                                        <p:tgtEl>
                                          <p:spTgt spid="123"/>
                                        </p:tgtEl>
                                        <p:attrNameLst>
                                          <p:attrName>style.visibility</p:attrName>
                                        </p:attrNameLst>
                                      </p:cBhvr>
                                      <p:to>
                                        <p:strVal val="visible"/>
                                      </p:to>
                                    </p:set>
                                    <p:animEffect transition="in" filter="fade">
                                      <p:cBhvr>
                                        <p:cTn id="358" dur="500"/>
                                        <p:tgtEl>
                                          <p:spTgt spid="123"/>
                                        </p:tgtEl>
                                      </p:cBhvr>
                                    </p:animEffect>
                                  </p:childTnLst>
                                </p:cTn>
                              </p:par>
                              <p:par>
                                <p:cTn id="359" presetID="10" presetClass="entr" presetSubtype="0" fill="hold" grpId="0" nodeType="withEffect">
                                  <p:stCondLst>
                                    <p:cond delay="0"/>
                                  </p:stCondLst>
                                  <p:childTnLst>
                                    <p:set>
                                      <p:cBhvr>
                                        <p:cTn id="360" dur="1" fill="hold">
                                          <p:stCondLst>
                                            <p:cond delay="0"/>
                                          </p:stCondLst>
                                        </p:cTn>
                                        <p:tgtEl>
                                          <p:spTgt spid="124"/>
                                        </p:tgtEl>
                                        <p:attrNameLst>
                                          <p:attrName>style.visibility</p:attrName>
                                        </p:attrNameLst>
                                      </p:cBhvr>
                                      <p:to>
                                        <p:strVal val="visible"/>
                                      </p:to>
                                    </p:set>
                                    <p:animEffect transition="in" filter="fade">
                                      <p:cBhvr>
                                        <p:cTn id="361" dur="500"/>
                                        <p:tgtEl>
                                          <p:spTgt spid="124"/>
                                        </p:tgtEl>
                                      </p:cBhvr>
                                    </p:animEffect>
                                  </p:childTnLst>
                                </p:cTn>
                              </p:par>
                              <p:par>
                                <p:cTn id="362" presetID="10" presetClass="entr" presetSubtype="0" fill="hold" grpId="0" nodeType="withEffect">
                                  <p:stCondLst>
                                    <p:cond delay="0"/>
                                  </p:stCondLst>
                                  <p:childTnLst>
                                    <p:set>
                                      <p:cBhvr>
                                        <p:cTn id="363" dur="1" fill="hold">
                                          <p:stCondLst>
                                            <p:cond delay="0"/>
                                          </p:stCondLst>
                                        </p:cTn>
                                        <p:tgtEl>
                                          <p:spTgt spid="125"/>
                                        </p:tgtEl>
                                        <p:attrNameLst>
                                          <p:attrName>style.visibility</p:attrName>
                                        </p:attrNameLst>
                                      </p:cBhvr>
                                      <p:to>
                                        <p:strVal val="visible"/>
                                      </p:to>
                                    </p:set>
                                    <p:animEffect transition="in" filter="fade">
                                      <p:cBhvr>
                                        <p:cTn id="364" dur="500"/>
                                        <p:tgtEl>
                                          <p:spTgt spid="125"/>
                                        </p:tgtEl>
                                      </p:cBhvr>
                                    </p:animEffect>
                                  </p:childTnLst>
                                </p:cTn>
                              </p:par>
                              <p:par>
                                <p:cTn id="365" presetID="10" presetClass="entr" presetSubtype="0" fill="hold" grpId="0" nodeType="withEffect">
                                  <p:stCondLst>
                                    <p:cond delay="0"/>
                                  </p:stCondLst>
                                  <p:childTnLst>
                                    <p:set>
                                      <p:cBhvr>
                                        <p:cTn id="366" dur="1" fill="hold">
                                          <p:stCondLst>
                                            <p:cond delay="0"/>
                                          </p:stCondLst>
                                        </p:cTn>
                                        <p:tgtEl>
                                          <p:spTgt spid="126"/>
                                        </p:tgtEl>
                                        <p:attrNameLst>
                                          <p:attrName>style.visibility</p:attrName>
                                        </p:attrNameLst>
                                      </p:cBhvr>
                                      <p:to>
                                        <p:strVal val="visible"/>
                                      </p:to>
                                    </p:set>
                                    <p:animEffect transition="in" filter="fade">
                                      <p:cBhvr>
                                        <p:cTn id="367" dur="500"/>
                                        <p:tgtEl>
                                          <p:spTgt spid="126"/>
                                        </p:tgtEl>
                                      </p:cBhvr>
                                    </p:animEffect>
                                  </p:childTnLst>
                                </p:cTn>
                              </p:par>
                              <p:par>
                                <p:cTn id="368" presetID="10" presetClass="entr" presetSubtype="0" fill="hold" grpId="0" nodeType="withEffect">
                                  <p:stCondLst>
                                    <p:cond delay="0"/>
                                  </p:stCondLst>
                                  <p:childTnLst>
                                    <p:set>
                                      <p:cBhvr>
                                        <p:cTn id="369" dur="1" fill="hold">
                                          <p:stCondLst>
                                            <p:cond delay="0"/>
                                          </p:stCondLst>
                                        </p:cTn>
                                        <p:tgtEl>
                                          <p:spTgt spid="127"/>
                                        </p:tgtEl>
                                        <p:attrNameLst>
                                          <p:attrName>style.visibility</p:attrName>
                                        </p:attrNameLst>
                                      </p:cBhvr>
                                      <p:to>
                                        <p:strVal val="visible"/>
                                      </p:to>
                                    </p:set>
                                    <p:animEffect transition="in" filter="fade">
                                      <p:cBhvr>
                                        <p:cTn id="370" dur="500"/>
                                        <p:tgtEl>
                                          <p:spTgt spid="127"/>
                                        </p:tgtEl>
                                      </p:cBhvr>
                                    </p:animEffect>
                                  </p:childTnLst>
                                </p:cTn>
                              </p:par>
                              <p:par>
                                <p:cTn id="371" presetID="10" presetClass="entr" presetSubtype="0" fill="hold" grpId="0" nodeType="withEffect">
                                  <p:stCondLst>
                                    <p:cond delay="0"/>
                                  </p:stCondLst>
                                  <p:childTnLst>
                                    <p:set>
                                      <p:cBhvr>
                                        <p:cTn id="372" dur="1" fill="hold">
                                          <p:stCondLst>
                                            <p:cond delay="0"/>
                                          </p:stCondLst>
                                        </p:cTn>
                                        <p:tgtEl>
                                          <p:spTgt spid="128"/>
                                        </p:tgtEl>
                                        <p:attrNameLst>
                                          <p:attrName>style.visibility</p:attrName>
                                        </p:attrNameLst>
                                      </p:cBhvr>
                                      <p:to>
                                        <p:strVal val="visible"/>
                                      </p:to>
                                    </p:set>
                                    <p:animEffect transition="in" filter="fade">
                                      <p:cBhvr>
                                        <p:cTn id="373" dur="500"/>
                                        <p:tgtEl>
                                          <p:spTgt spid="128"/>
                                        </p:tgtEl>
                                      </p:cBhvr>
                                    </p:animEffect>
                                  </p:childTnLst>
                                </p:cTn>
                              </p:par>
                              <p:par>
                                <p:cTn id="374" presetID="10" presetClass="entr" presetSubtype="0" fill="hold" grpId="0" nodeType="withEffect">
                                  <p:stCondLst>
                                    <p:cond delay="0"/>
                                  </p:stCondLst>
                                  <p:childTnLst>
                                    <p:set>
                                      <p:cBhvr>
                                        <p:cTn id="375" dur="1" fill="hold">
                                          <p:stCondLst>
                                            <p:cond delay="0"/>
                                          </p:stCondLst>
                                        </p:cTn>
                                        <p:tgtEl>
                                          <p:spTgt spid="129"/>
                                        </p:tgtEl>
                                        <p:attrNameLst>
                                          <p:attrName>style.visibility</p:attrName>
                                        </p:attrNameLst>
                                      </p:cBhvr>
                                      <p:to>
                                        <p:strVal val="visible"/>
                                      </p:to>
                                    </p:set>
                                    <p:animEffect transition="in" filter="fade">
                                      <p:cBhvr>
                                        <p:cTn id="376" dur="500"/>
                                        <p:tgtEl>
                                          <p:spTgt spid="129"/>
                                        </p:tgtEl>
                                      </p:cBhvr>
                                    </p:animEffect>
                                  </p:childTnLst>
                                </p:cTn>
                              </p:par>
                              <p:par>
                                <p:cTn id="377" presetID="10" presetClass="entr" presetSubtype="0" fill="hold" grpId="0" nodeType="withEffect">
                                  <p:stCondLst>
                                    <p:cond delay="0"/>
                                  </p:stCondLst>
                                  <p:childTnLst>
                                    <p:set>
                                      <p:cBhvr>
                                        <p:cTn id="378" dur="1" fill="hold">
                                          <p:stCondLst>
                                            <p:cond delay="0"/>
                                          </p:stCondLst>
                                        </p:cTn>
                                        <p:tgtEl>
                                          <p:spTgt spid="130"/>
                                        </p:tgtEl>
                                        <p:attrNameLst>
                                          <p:attrName>style.visibility</p:attrName>
                                        </p:attrNameLst>
                                      </p:cBhvr>
                                      <p:to>
                                        <p:strVal val="visible"/>
                                      </p:to>
                                    </p:set>
                                    <p:animEffect transition="in" filter="fade">
                                      <p:cBhvr>
                                        <p:cTn id="379" dur="500"/>
                                        <p:tgtEl>
                                          <p:spTgt spid="130"/>
                                        </p:tgtEl>
                                      </p:cBhvr>
                                    </p:animEffect>
                                  </p:childTnLst>
                                </p:cTn>
                              </p:par>
                              <p:par>
                                <p:cTn id="380" presetID="10" presetClass="entr" presetSubtype="0" fill="hold" grpId="0" nodeType="withEffect">
                                  <p:stCondLst>
                                    <p:cond delay="0"/>
                                  </p:stCondLst>
                                  <p:childTnLst>
                                    <p:set>
                                      <p:cBhvr>
                                        <p:cTn id="381" dur="1" fill="hold">
                                          <p:stCondLst>
                                            <p:cond delay="0"/>
                                          </p:stCondLst>
                                        </p:cTn>
                                        <p:tgtEl>
                                          <p:spTgt spid="131"/>
                                        </p:tgtEl>
                                        <p:attrNameLst>
                                          <p:attrName>style.visibility</p:attrName>
                                        </p:attrNameLst>
                                      </p:cBhvr>
                                      <p:to>
                                        <p:strVal val="visible"/>
                                      </p:to>
                                    </p:set>
                                    <p:animEffect transition="in" filter="fade">
                                      <p:cBhvr>
                                        <p:cTn id="382" dur="500"/>
                                        <p:tgtEl>
                                          <p:spTgt spid="131"/>
                                        </p:tgtEl>
                                      </p:cBhvr>
                                    </p:animEffect>
                                  </p:childTnLst>
                                </p:cTn>
                              </p:par>
                              <p:par>
                                <p:cTn id="383" presetID="10" presetClass="entr" presetSubtype="0" fill="hold" grpId="0" nodeType="withEffect">
                                  <p:stCondLst>
                                    <p:cond delay="0"/>
                                  </p:stCondLst>
                                  <p:childTnLst>
                                    <p:set>
                                      <p:cBhvr>
                                        <p:cTn id="384" dur="1" fill="hold">
                                          <p:stCondLst>
                                            <p:cond delay="0"/>
                                          </p:stCondLst>
                                        </p:cTn>
                                        <p:tgtEl>
                                          <p:spTgt spid="132"/>
                                        </p:tgtEl>
                                        <p:attrNameLst>
                                          <p:attrName>style.visibility</p:attrName>
                                        </p:attrNameLst>
                                      </p:cBhvr>
                                      <p:to>
                                        <p:strVal val="visible"/>
                                      </p:to>
                                    </p:set>
                                    <p:animEffect transition="in" filter="fade">
                                      <p:cBhvr>
                                        <p:cTn id="385" dur="500"/>
                                        <p:tgtEl>
                                          <p:spTgt spid="132"/>
                                        </p:tgtEl>
                                      </p:cBhvr>
                                    </p:animEffect>
                                  </p:childTnLst>
                                </p:cTn>
                              </p:par>
                              <p:par>
                                <p:cTn id="386" presetID="10" presetClass="entr" presetSubtype="0" fill="hold" grpId="0" nodeType="withEffect">
                                  <p:stCondLst>
                                    <p:cond delay="0"/>
                                  </p:stCondLst>
                                  <p:childTnLst>
                                    <p:set>
                                      <p:cBhvr>
                                        <p:cTn id="387" dur="1" fill="hold">
                                          <p:stCondLst>
                                            <p:cond delay="0"/>
                                          </p:stCondLst>
                                        </p:cTn>
                                        <p:tgtEl>
                                          <p:spTgt spid="133"/>
                                        </p:tgtEl>
                                        <p:attrNameLst>
                                          <p:attrName>style.visibility</p:attrName>
                                        </p:attrNameLst>
                                      </p:cBhvr>
                                      <p:to>
                                        <p:strVal val="visible"/>
                                      </p:to>
                                    </p:set>
                                    <p:animEffect transition="in" filter="fade">
                                      <p:cBhvr>
                                        <p:cTn id="388" dur="500"/>
                                        <p:tgtEl>
                                          <p:spTgt spid="133"/>
                                        </p:tgtEl>
                                      </p:cBhvr>
                                    </p:animEffect>
                                  </p:childTnLst>
                                </p:cTn>
                              </p:par>
                              <p:par>
                                <p:cTn id="389" presetID="10" presetClass="entr" presetSubtype="0" fill="hold" grpId="0" nodeType="withEffect">
                                  <p:stCondLst>
                                    <p:cond delay="0"/>
                                  </p:stCondLst>
                                  <p:childTnLst>
                                    <p:set>
                                      <p:cBhvr>
                                        <p:cTn id="390" dur="1" fill="hold">
                                          <p:stCondLst>
                                            <p:cond delay="0"/>
                                          </p:stCondLst>
                                        </p:cTn>
                                        <p:tgtEl>
                                          <p:spTgt spid="134"/>
                                        </p:tgtEl>
                                        <p:attrNameLst>
                                          <p:attrName>style.visibility</p:attrName>
                                        </p:attrNameLst>
                                      </p:cBhvr>
                                      <p:to>
                                        <p:strVal val="visible"/>
                                      </p:to>
                                    </p:set>
                                    <p:animEffect transition="in" filter="fade">
                                      <p:cBhvr>
                                        <p:cTn id="391" dur="500"/>
                                        <p:tgtEl>
                                          <p:spTgt spid="134"/>
                                        </p:tgtEl>
                                      </p:cBhvr>
                                    </p:animEffect>
                                  </p:childTnLst>
                                </p:cTn>
                              </p:par>
                              <p:par>
                                <p:cTn id="392" presetID="10" presetClass="entr" presetSubtype="0" fill="hold" grpId="0" nodeType="withEffect">
                                  <p:stCondLst>
                                    <p:cond delay="0"/>
                                  </p:stCondLst>
                                  <p:childTnLst>
                                    <p:set>
                                      <p:cBhvr>
                                        <p:cTn id="393" dur="1" fill="hold">
                                          <p:stCondLst>
                                            <p:cond delay="0"/>
                                          </p:stCondLst>
                                        </p:cTn>
                                        <p:tgtEl>
                                          <p:spTgt spid="135"/>
                                        </p:tgtEl>
                                        <p:attrNameLst>
                                          <p:attrName>style.visibility</p:attrName>
                                        </p:attrNameLst>
                                      </p:cBhvr>
                                      <p:to>
                                        <p:strVal val="visible"/>
                                      </p:to>
                                    </p:set>
                                    <p:animEffect transition="in" filter="fade">
                                      <p:cBhvr>
                                        <p:cTn id="394" dur="500"/>
                                        <p:tgtEl>
                                          <p:spTgt spid="135"/>
                                        </p:tgtEl>
                                      </p:cBhvr>
                                    </p:animEffect>
                                  </p:childTnLst>
                                </p:cTn>
                              </p:par>
                              <p:par>
                                <p:cTn id="395" presetID="10" presetClass="entr" presetSubtype="0" fill="hold" grpId="0" nodeType="withEffect">
                                  <p:stCondLst>
                                    <p:cond delay="0"/>
                                  </p:stCondLst>
                                  <p:childTnLst>
                                    <p:set>
                                      <p:cBhvr>
                                        <p:cTn id="396" dur="1" fill="hold">
                                          <p:stCondLst>
                                            <p:cond delay="0"/>
                                          </p:stCondLst>
                                        </p:cTn>
                                        <p:tgtEl>
                                          <p:spTgt spid="136"/>
                                        </p:tgtEl>
                                        <p:attrNameLst>
                                          <p:attrName>style.visibility</p:attrName>
                                        </p:attrNameLst>
                                      </p:cBhvr>
                                      <p:to>
                                        <p:strVal val="visible"/>
                                      </p:to>
                                    </p:set>
                                    <p:animEffect transition="in" filter="fade">
                                      <p:cBhvr>
                                        <p:cTn id="397" dur="500"/>
                                        <p:tgtEl>
                                          <p:spTgt spid="136"/>
                                        </p:tgtEl>
                                      </p:cBhvr>
                                    </p:animEffect>
                                  </p:childTnLst>
                                </p:cTn>
                              </p:par>
                              <p:par>
                                <p:cTn id="398" presetID="10" presetClass="entr" presetSubtype="0" fill="hold" grpId="0" nodeType="withEffect">
                                  <p:stCondLst>
                                    <p:cond delay="0"/>
                                  </p:stCondLst>
                                  <p:childTnLst>
                                    <p:set>
                                      <p:cBhvr>
                                        <p:cTn id="399" dur="1" fill="hold">
                                          <p:stCondLst>
                                            <p:cond delay="0"/>
                                          </p:stCondLst>
                                        </p:cTn>
                                        <p:tgtEl>
                                          <p:spTgt spid="137"/>
                                        </p:tgtEl>
                                        <p:attrNameLst>
                                          <p:attrName>style.visibility</p:attrName>
                                        </p:attrNameLst>
                                      </p:cBhvr>
                                      <p:to>
                                        <p:strVal val="visible"/>
                                      </p:to>
                                    </p:set>
                                    <p:animEffect transition="in" filter="fade">
                                      <p:cBhvr>
                                        <p:cTn id="400" dur="500"/>
                                        <p:tgtEl>
                                          <p:spTgt spid="137"/>
                                        </p:tgtEl>
                                      </p:cBhvr>
                                    </p:animEffect>
                                  </p:childTnLst>
                                </p:cTn>
                              </p:par>
                              <p:par>
                                <p:cTn id="401" presetID="10" presetClass="entr" presetSubtype="0" fill="hold" grpId="0" nodeType="withEffect">
                                  <p:stCondLst>
                                    <p:cond delay="0"/>
                                  </p:stCondLst>
                                  <p:childTnLst>
                                    <p:set>
                                      <p:cBhvr>
                                        <p:cTn id="402" dur="1" fill="hold">
                                          <p:stCondLst>
                                            <p:cond delay="0"/>
                                          </p:stCondLst>
                                        </p:cTn>
                                        <p:tgtEl>
                                          <p:spTgt spid="138"/>
                                        </p:tgtEl>
                                        <p:attrNameLst>
                                          <p:attrName>style.visibility</p:attrName>
                                        </p:attrNameLst>
                                      </p:cBhvr>
                                      <p:to>
                                        <p:strVal val="visible"/>
                                      </p:to>
                                    </p:set>
                                    <p:animEffect transition="in" filter="fade">
                                      <p:cBhvr>
                                        <p:cTn id="403" dur="500"/>
                                        <p:tgtEl>
                                          <p:spTgt spid="138"/>
                                        </p:tgtEl>
                                      </p:cBhvr>
                                    </p:animEffect>
                                  </p:childTnLst>
                                </p:cTn>
                              </p:par>
                              <p:par>
                                <p:cTn id="404" presetID="10" presetClass="entr" presetSubtype="0" fill="hold" grpId="0" nodeType="withEffect">
                                  <p:stCondLst>
                                    <p:cond delay="0"/>
                                  </p:stCondLst>
                                  <p:childTnLst>
                                    <p:set>
                                      <p:cBhvr>
                                        <p:cTn id="405" dur="1" fill="hold">
                                          <p:stCondLst>
                                            <p:cond delay="0"/>
                                          </p:stCondLst>
                                        </p:cTn>
                                        <p:tgtEl>
                                          <p:spTgt spid="139"/>
                                        </p:tgtEl>
                                        <p:attrNameLst>
                                          <p:attrName>style.visibility</p:attrName>
                                        </p:attrNameLst>
                                      </p:cBhvr>
                                      <p:to>
                                        <p:strVal val="visible"/>
                                      </p:to>
                                    </p:set>
                                    <p:animEffect transition="in" filter="fade">
                                      <p:cBhvr>
                                        <p:cTn id="406" dur="500"/>
                                        <p:tgtEl>
                                          <p:spTgt spid="139"/>
                                        </p:tgtEl>
                                      </p:cBhvr>
                                    </p:animEffect>
                                  </p:childTnLst>
                                </p:cTn>
                              </p:par>
                              <p:par>
                                <p:cTn id="407" presetID="10" presetClass="entr" presetSubtype="0" fill="hold" grpId="0" nodeType="withEffect">
                                  <p:stCondLst>
                                    <p:cond delay="0"/>
                                  </p:stCondLst>
                                  <p:childTnLst>
                                    <p:set>
                                      <p:cBhvr>
                                        <p:cTn id="408" dur="1" fill="hold">
                                          <p:stCondLst>
                                            <p:cond delay="0"/>
                                          </p:stCondLst>
                                        </p:cTn>
                                        <p:tgtEl>
                                          <p:spTgt spid="140"/>
                                        </p:tgtEl>
                                        <p:attrNameLst>
                                          <p:attrName>style.visibility</p:attrName>
                                        </p:attrNameLst>
                                      </p:cBhvr>
                                      <p:to>
                                        <p:strVal val="visible"/>
                                      </p:to>
                                    </p:set>
                                    <p:animEffect transition="in" filter="fade">
                                      <p:cBhvr>
                                        <p:cTn id="409" dur="500"/>
                                        <p:tgtEl>
                                          <p:spTgt spid="140"/>
                                        </p:tgtEl>
                                      </p:cBhvr>
                                    </p:animEffect>
                                  </p:childTnLst>
                                </p:cTn>
                              </p:par>
                              <p:par>
                                <p:cTn id="410" presetID="10" presetClass="entr" presetSubtype="0" fill="hold" grpId="0" nodeType="withEffect">
                                  <p:stCondLst>
                                    <p:cond delay="0"/>
                                  </p:stCondLst>
                                  <p:childTnLst>
                                    <p:set>
                                      <p:cBhvr>
                                        <p:cTn id="411" dur="1" fill="hold">
                                          <p:stCondLst>
                                            <p:cond delay="0"/>
                                          </p:stCondLst>
                                        </p:cTn>
                                        <p:tgtEl>
                                          <p:spTgt spid="141"/>
                                        </p:tgtEl>
                                        <p:attrNameLst>
                                          <p:attrName>style.visibility</p:attrName>
                                        </p:attrNameLst>
                                      </p:cBhvr>
                                      <p:to>
                                        <p:strVal val="visible"/>
                                      </p:to>
                                    </p:set>
                                    <p:animEffect transition="in" filter="fade">
                                      <p:cBhvr>
                                        <p:cTn id="412" dur="500"/>
                                        <p:tgtEl>
                                          <p:spTgt spid="141"/>
                                        </p:tgtEl>
                                      </p:cBhvr>
                                    </p:animEffect>
                                  </p:childTnLst>
                                </p:cTn>
                              </p:par>
                              <p:par>
                                <p:cTn id="413" presetID="10" presetClass="entr" presetSubtype="0" fill="hold" grpId="0" nodeType="withEffect">
                                  <p:stCondLst>
                                    <p:cond delay="0"/>
                                  </p:stCondLst>
                                  <p:childTnLst>
                                    <p:set>
                                      <p:cBhvr>
                                        <p:cTn id="414" dur="1" fill="hold">
                                          <p:stCondLst>
                                            <p:cond delay="0"/>
                                          </p:stCondLst>
                                        </p:cTn>
                                        <p:tgtEl>
                                          <p:spTgt spid="142"/>
                                        </p:tgtEl>
                                        <p:attrNameLst>
                                          <p:attrName>style.visibility</p:attrName>
                                        </p:attrNameLst>
                                      </p:cBhvr>
                                      <p:to>
                                        <p:strVal val="visible"/>
                                      </p:to>
                                    </p:set>
                                    <p:animEffect transition="in" filter="fade">
                                      <p:cBhvr>
                                        <p:cTn id="415" dur="500"/>
                                        <p:tgtEl>
                                          <p:spTgt spid="142"/>
                                        </p:tgtEl>
                                      </p:cBhvr>
                                    </p:animEffect>
                                  </p:childTnLst>
                                </p:cTn>
                              </p:par>
                              <p:par>
                                <p:cTn id="416" presetID="10" presetClass="entr" presetSubtype="0" fill="hold" grpId="0" nodeType="withEffect">
                                  <p:stCondLst>
                                    <p:cond delay="0"/>
                                  </p:stCondLst>
                                  <p:childTnLst>
                                    <p:set>
                                      <p:cBhvr>
                                        <p:cTn id="417" dur="1" fill="hold">
                                          <p:stCondLst>
                                            <p:cond delay="0"/>
                                          </p:stCondLst>
                                        </p:cTn>
                                        <p:tgtEl>
                                          <p:spTgt spid="143"/>
                                        </p:tgtEl>
                                        <p:attrNameLst>
                                          <p:attrName>style.visibility</p:attrName>
                                        </p:attrNameLst>
                                      </p:cBhvr>
                                      <p:to>
                                        <p:strVal val="visible"/>
                                      </p:to>
                                    </p:set>
                                    <p:animEffect transition="in" filter="fade">
                                      <p:cBhvr>
                                        <p:cTn id="418" dur="500"/>
                                        <p:tgtEl>
                                          <p:spTgt spid="143"/>
                                        </p:tgtEl>
                                      </p:cBhvr>
                                    </p:animEffect>
                                  </p:childTnLst>
                                </p:cTn>
                              </p:par>
                              <p:par>
                                <p:cTn id="419" presetID="10" presetClass="entr" presetSubtype="0" fill="hold" grpId="0" nodeType="withEffect">
                                  <p:stCondLst>
                                    <p:cond delay="0"/>
                                  </p:stCondLst>
                                  <p:childTnLst>
                                    <p:set>
                                      <p:cBhvr>
                                        <p:cTn id="420" dur="1" fill="hold">
                                          <p:stCondLst>
                                            <p:cond delay="0"/>
                                          </p:stCondLst>
                                        </p:cTn>
                                        <p:tgtEl>
                                          <p:spTgt spid="144"/>
                                        </p:tgtEl>
                                        <p:attrNameLst>
                                          <p:attrName>style.visibility</p:attrName>
                                        </p:attrNameLst>
                                      </p:cBhvr>
                                      <p:to>
                                        <p:strVal val="visible"/>
                                      </p:to>
                                    </p:set>
                                    <p:animEffect transition="in" filter="fade">
                                      <p:cBhvr>
                                        <p:cTn id="421" dur="500"/>
                                        <p:tgtEl>
                                          <p:spTgt spid="144"/>
                                        </p:tgtEl>
                                      </p:cBhvr>
                                    </p:animEffect>
                                  </p:childTnLst>
                                </p:cTn>
                              </p:par>
                              <p:par>
                                <p:cTn id="422" presetID="10" presetClass="entr" presetSubtype="0" fill="hold" grpId="0" nodeType="withEffect">
                                  <p:stCondLst>
                                    <p:cond delay="0"/>
                                  </p:stCondLst>
                                  <p:childTnLst>
                                    <p:set>
                                      <p:cBhvr>
                                        <p:cTn id="423" dur="1" fill="hold">
                                          <p:stCondLst>
                                            <p:cond delay="0"/>
                                          </p:stCondLst>
                                        </p:cTn>
                                        <p:tgtEl>
                                          <p:spTgt spid="145"/>
                                        </p:tgtEl>
                                        <p:attrNameLst>
                                          <p:attrName>style.visibility</p:attrName>
                                        </p:attrNameLst>
                                      </p:cBhvr>
                                      <p:to>
                                        <p:strVal val="visible"/>
                                      </p:to>
                                    </p:set>
                                    <p:animEffect transition="in" filter="fade">
                                      <p:cBhvr>
                                        <p:cTn id="424" dur="500"/>
                                        <p:tgtEl>
                                          <p:spTgt spid="145"/>
                                        </p:tgtEl>
                                      </p:cBhvr>
                                    </p:animEffect>
                                  </p:childTnLst>
                                </p:cTn>
                              </p:par>
                              <p:par>
                                <p:cTn id="425" presetID="10" presetClass="entr" presetSubtype="0" fill="hold" grpId="0" nodeType="withEffect">
                                  <p:stCondLst>
                                    <p:cond delay="0"/>
                                  </p:stCondLst>
                                  <p:childTnLst>
                                    <p:set>
                                      <p:cBhvr>
                                        <p:cTn id="426" dur="1" fill="hold">
                                          <p:stCondLst>
                                            <p:cond delay="0"/>
                                          </p:stCondLst>
                                        </p:cTn>
                                        <p:tgtEl>
                                          <p:spTgt spid="146"/>
                                        </p:tgtEl>
                                        <p:attrNameLst>
                                          <p:attrName>style.visibility</p:attrName>
                                        </p:attrNameLst>
                                      </p:cBhvr>
                                      <p:to>
                                        <p:strVal val="visible"/>
                                      </p:to>
                                    </p:set>
                                    <p:animEffect transition="in" filter="fade">
                                      <p:cBhvr>
                                        <p:cTn id="427" dur="500"/>
                                        <p:tgtEl>
                                          <p:spTgt spid="146"/>
                                        </p:tgtEl>
                                      </p:cBhvr>
                                    </p:animEffect>
                                  </p:childTnLst>
                                </p:cTn>
                              </p:par>
                              <p:par>
                                <p:cTn id="428" presetID="10" presetClass="entr" presetSubtype="0" fill="hold" grpId="0" nodeType="withEffect">
                                  <p:stCondLst>
                                    <p:cond delay="0"/>
                                  </p:stCondLst>
                                  <p:childTnLst>
                                    <p:set>
                                      <p:cBhvr>
                                        <p:cTn id="429" dur="1" fill="hold">
                                          <p:stCondLst>
                                            <p:cond delay="0"/>
                                          </p:stCondLst>
                                        </p:cTn>
                                        <p:tgtEl>
                                          <p:spTgt spid="147"/>
                                        </p:tgtEl>
                                        <p:attrNameLst>
                                          <p:attrName>style.visibility</p:attrName>
                                        </p:attrNameLst>
                                      </p:cBhvr>
                                      <p:to>
                                        <p:strVal val="visible"/>
                                      </p:to>
                                    </p:set>
                                    <p:animEffect transition="in" filter="fade">
                                      <p:cBhvr>
                                        <p:cTn id="430" dur="500"/>
                                        <p:tgtEl>
                                          <p:spTgt spid="147"/>
                                        </p:tgtEl>
                                      </p:cBhvr>
                                    </p:animEffect>
                                  </p:childTnLst>
                                </p:cTn>
                              </p:par>
                              <p:par>
                                <p:cTn id="431" presetID="10" presetClass="entr" presetSubtype="0" fill="hold" grpId="0" nodeType="withEffect">
                                  <p:stCondLst>
                                    <p:cond delay="0"/>
                                  </p:stCondLst>
                                  <p:childTnLst>
                                    <p:set>
                                      <p:cBhvr>
                                        <p:cTn id="432" dur="1" fill="hold">
                                          <p:stCondLst>
                                            <p:cond delay="0"/>
                                          </p:stCondLst>
                                        </p:cTn>
                                        <p:tgtEl>
                                          <p:spTgt spid="148"/>
                                        </p:tgtEl>
                                        <p:attrNameLst>
                                          <p:attrName>style.visibility</p:attrName>
                                        </p:attrNameLst>
                                      </p:cBhvr>
                                      <p:to>
                                        <p:strVal val="visible"/>
                                      </p:to>
                                    </p:set>
                                    <p:animEffect transition="in" filter="fade">
                                      <p:cBhvr>
                                        <p:cTn id="433" dur="500"/>
                                        <p:tgtEl>
                                          <p:spTgt spid="148"/>
                                        </p:tgtEl>
                                      </p:cBhvr>
                                    </p:animEffect>
                                  </p:childTnLst>
                                </p:cTn>
                              </p:par>
                              <p:par>
                                <p:cTn id="434" presetID="10" presetClass="entr" presetSubtype="0" fill="hold" grpId="0" nodeType="withEffect">
                                  <p:stCondLst>
                                    <p:cond delay="0"/>
                                  </p:stCondLst>
                                  <p:childTnLst>
                                    <p:set>
                                      <p:cBhvr>
                                        <p:cTn id="435" dur="1" fill="hold">
                                          <p:stCondLst>
                                            <p:cond delay="0"/>
                                          </p:stCondLst>
                                        </p:cTn>
                                        <p:tgtEl>
                                          <p:spTgt spid="149"/>
                                        </p:tgtEl>
                                        <p:attrNameLst>
                                          <p:attrName>style.visibility</p:attrName>
                                        </p:attrNameLst>
                                      </p:cBhvr>
                                      <p:to>
                                        <p:strVal val="visible"/>
                                      </p:to>
                                    </p:set>
                                    <p:animEffect transition="in" filter="fade">
                                      <p:cBhvr>
                                        <p:cTn id="436" dur="500"/>
                                        <p:tgtEl>
                                          <p:spTgt spid="149"/>
                                        </p:tgtEl>
                                      </p:cBhvr>
                                    </p:animEffect>
                                  </p:childTnLst>
                                </p:cTn>
                              </p:par>
                              <p:par>
                                <p:cTn id="437" presetID="10" presetClass="entr" presetSubtype="0" fill="hold" grpId="0" nodeType="withEffect">
                                  <p:stCondLst>
                                    <p:cond delay="0"/>
                                  </p:stCondLst>
                                  <p:childTnLst>
                                    <p:set>
                                      <p:cBhvr>
                                        <p:cTn id="438" dur="1" fill="hold">
                                          <p:stCondLst>
                                            <p:cond delay="0"/>
                                          </p:stCondLst>
                                        </p:cTn>
                                        <p:tgtEl>
                                          <p:spTgt spid="150"/>
                                        </p:tgtEl>
                                        <p:attrNameLst>
                                          <p:attrName>style.visibility</p:attrName>
                                        </p:attrNameLst>
                                      </p:cBhvr>
                                      <p:to>
                                        <p:strVal val="visible"/>
                                      </p:to>
                                    </p:set>
                                    <p:animEffect transition="in" filter="fade">
                                      <p:cBhvr>
                                        <p:cTn id="439" dur="500"/>
                                        <p:tgtEl>
                                          <p:spTgt spid="150"/>
                                        </p:tgtEl>
                                      </p:cBhvr>
                                    </p:animEffect>
                                  </p:childTnLst>
                                </p:cTn>
                              </p:par>
                              <p:par>
                                <p:cTn id="440" presetID="10" presetClass="entr" presetSubtype="0" fill="hold" grpId="0" nodeType="withEffect">
                                  <p:stCondLst>
                                    <p:cond delay="0"/>
                                  </p:stCondLst>
                                  <p:childTnLst>
                                    <p:set>
                                      <p:cBhvr>
                                        <p:cTn id="441" dur="1" fill="hold">
                                          <p:stCondLst>
                                            <p:cond delay="0"/>
                                          </p:stCondLst>
                                        </p:cTn>
                                        <p:tgtEl>
                                          <p:spTgt spid="151"/>
                                        </p:tgtEl>
                                        <p:attrNameLst>
                                          <p:attrName>style.visibility</p:attrName>
                                        </p:attrNameLst>
                                      </p:cBhvr>
                                      <p:to>
                                        <p:strVal val="visible"/>
                                      </p:to>
                                    </p:set>
                                    <p:animEffect transition="in" filter="fade">
                                      <p:cBhvr>
                                        <p:cTn id="442" dur="500"/>
                                        <p:tgtEl>
                                          <p:spTgt spid="151"/>
                                        </p:tgtEl>
                                      </p:cBhvr>
                                    </p:animEffect>
                                  </p:childTnLst>
                                </p:cTn>
                              </p:par>
                              <p:par>
                                <p:cTn id="443" presetID="10" presetClass="entr" presetSubtype="0" fill="hold" grpId="0" nodeType="withEffect">
                                  <p:stCondLst>
                                    <p:cond delay="0"/>
                                  </p:stCondLst>
                                  <p:childTnLst>
                                    <p:set>
                                      <p:cBhvr>
                                        <p:cTn id="444" dur="1" fill="hold">
                                          <p:stCondLst>
                                            <p:cond delay="0"/>
                                          </p:stCondLst>
                                        </p:cTn>
                                        <p:tgtEl>
                                          <p:spTgt spid="152"/>
                                        </p:tgtEl>
                                        <p:attrNameLst>
                                          <p:attrName>style.visibility</p:attrName>
                                        </p:attrNameLst>
                                      </p:cBhvr>
                                      <p:to>
                                        <p:strVal val="visible"/>
                                      </p:to>
                                    </p:set>
                                    <p:animEffect transition="in" filter="fade">
                                      <p:cBhvr>
                                        <p:cTn id="445" dur="500"/>
                                        <p:tgtEl>
                                          <p:spTgt spid="152"/>
                                        </p:tgtEl>
                                      </p:cBhvr>
                                    </p:animEffect>
                                  </p:childTnLst>
                                </p:cTn>
                              </p:par>
                              <p:par>
                                <p:cTn id="446" presetID="10" presetClass="entr" presetSubtype="0" fill="hold" grpId="0" nodeType="withEffect">
                                  <p:stCondLst>
                                    <p:cond delay="0"/>
                                  </p:stCondLst>
                                  <p:childTnLst>
                                    <p:set>
                                      <p:cBhvr>
                                        <p:cTn id="447" dur="1" fill="hold">
                                          <p:stCondLst>
                                            <p:cond delay="0"/>
                                          </p:stCondLst>
                                        </p:cTn>
                                        <p:tgtEl>
                                          <p:spTgt spid="153"/>
                                        </p:tgtEl>
                                        <p:attrNameLst>
                                          <p:attrName>style.visibility</p:attrName>
                                        </p:attrNameLst>
                                      </p:cBhvr>
                                      <p:to>
                                        <p:strVal val="visible"/>
                                      </p:to>
                                    </p:set>
                                    <p:animEffect transition="in" filter="fade">
                                      <p:cBhvr>
                                        <p:cTn id="448" dur="500"/>
                                        <p:tgtEl>
                                          <p:spTgt spid="153"/>
                                        </p:tgtEl>
                                      </p:cBhvr>
                                    </p:animEffect>
                                  </p:childTnLst>
                                </p:cTn>
                              </p:par>
                              <p:par>
                                <p:cTn id="449" presetID="10" presetClass="entr" presetSubtype="0" fill="hold" grpId="0" nodeType="withEffect">
                                  <p:stCondLst>
                                    <p:cond delay="0"/>
                                  </p:stCondLst>
                                  <p:childTnLst>
                                    <p:set>
                                      <p:cBhvr>
                                        <p:cTn id="450" dur="1" fill="hold">
                                          <p:stCondLst>
                                            <p:cond delay="0"/>
                                          </p:stCondLst>
                                        </p:cTn>
                                        <p:tgtEl>
                                          <p:spTgt spid="154"/>
                                        </p:tgtEl>
                                        <p:attrNameLst>
                                          <p:attrName>style.visibility</p:attrName>
                                        </p:attrNameLst>
                                      </p:cBhvr>
                                      <p:to>
                                        <p:strVal val="visible"/>
                                      </p:to>
                                    </p:set>
                                    <p:animEffect transition="in" filter="fade">
                                      <p:cBhvr>
                                        <p:cTn id="451" dur="500"/>
                                        <p:tgtEl>
                                          <p:spTgt spid="154"/>
                                        </p:tgtEl>
                                      </p:cBhvr>
                                    </p:animEffect>
                                  </p:childTnLst>
                                </p:cTn>
                              </p:par>
                              <p:par>
                                <p:cTn id="452" presetID="10" presetClass="entr" presetSubtype="0" fill="hold" grpId="0" nodeType="withEffect">
                                  <p:stCondLst>
                                    <p:cond delay="0"/>
                                  </p:stCondLst>
                                  <p:childTnLst>
                                    <p:set>
                                      <p:cBhvr>
                                        <p:cTn id="453" dur="1" fill="hold">
                                          <p:stCondLst>
                                            <p:cond delay="0"/>
                                          </p:stCondLst>
                                        </p:cTn>
                                        <p:tgtEl>
                                          <p:spTgt spid="155"/>
                                        </p:tgtEl>
                                        <p:attrNameLst>
                                          <p:attrName>style.visibility</p:attrName>
                                        </p:attrNameLst>
                                      </p:cBhvr>
                                      <p:to>
                                        <p:strVal val="visible"/>
                                      </p:to>
                                    </p:set>
                                    <p:animEffect transition="in" filter="fade">
                                      <p:cBhvr>
                                        <p:cTn id="454" dur="500"/>
                                        <p:tgtEl>
                                          <p:spTgt spid="155"/>
                                        </p:tgtEl>
                                      </p:cBhvr>
                                    </p:animEffect>
                                  </p:childTnLst>
                                </p:cTn>
                              </p:par>
                              <p:par>
                                <p:cTn id="455" presetID="10" presetClass="entr" presetSubtype="0" fill="hold" grpId="0" nodeType="withEffect">
                                  <p:stCondLst>
                                    <p:cond delay="0"/>
                                  </p:stCondLst>
                                  <p:childTnLst>
                                    <p:set>
                                      <p:cBhvr>
                                        <p:cTn id="456" dur="1" fill="hold">
                                          <p:stCondLst>
                                            <p:cond delay="0"/>
                                          </p:stCondLst>
                                        </p:cTn>
                                        <p:tgtEl>
                                          <p:spTgt spid="156"/>
                                        </p:tgtEl>
                                        <p:attrNameLst>
                                          <p:attrName>style.visibility</p:attrName>
                                        </p:attrNameLst>
                                      </p:cBhvr>
                                      <p:to>
                                        <p:strVal val="visible"/>
                                      </p:to>
                                    </p:set>
                                    <p:animEffect transition="in" filter="fade">
                                      <p:cBhvr>
                                        <p:cTn id="457" dur="500"/>
                                        <p:tgtEl>
                                          <p:spTgt spid="156"/>
                                        </p:tgtEl>
                                      </p:cBhvr>
                                    </p:animEffect>
                                  </p:childTnLst>
                                </p:cTn>
                              </p:par>
                              <p:par>
                                <p:cTn id="458" presetID="10" presetClass="entr" presetSubtype="0" fill="hold" grpId="0" nodeType="withEffect">
                                  <p:stCondLst>
                                    <p:cond delay="0"/>
                                  </p:stCondLst>
                                  <p:childTnLst>
                                    <p:set>
                                      <p:cBhvr>
                                        <p:cTn id="459" dur="1" fill="hold">
                                          <p:stCondLst>
                                            <p:cond delay="0"/>
                                          </p:stCondLst>
                                        </p:cTn>
                                        <p:tgtEl>
                                          <p:spTgt spid="157"/>
                                        </p:tgtEl>
                                        <p:attrNameLst>
                                          <p:attrName>style.visibility</p:attrName>
                                        </p:attrNameLst>
                                      </p:cBhvr>
                                      <p:to>
                                        <p:strVal val="visible"/>
                                      </p:to>
                                    </p:set>
                                    <p:animEffect transition="in" filter="fade">
                                      <p:cBhvr>
                                        <p:cTn id="460" dur="500"/>
                                        <p:tgtEl>
                                          <p:spTgt spid="157"/>
                                        </p:tgtEl>
                                      </p:cBhvr>
                                    </p:animEffect>
                                  </p:childTnLst>
                                </p:cTn>
                              </p:par>
                              <p:par>
                                <p:cTn id="461" presetID="10" presetClass="entr" presetSubtype="0" fill="hold" grpId="0" nodeType="withEffect">
                                  <p:stCondLst>
                                    <p:cond delay="0"/>
                                  </p:stCondLst>
                                  <p:childTnLst>
                                    <p:set>
                                      <p:cBhvr>
                                        <p:cTn id="462" dur="1" fill="hold">
                                          <p:stCondLst>
                                            <p:cond delay="0"/>
                                          </p:stCondLst>
                                        </p:cTn>
                                        <p:tgtEl>
                                          <p:spTgt spid="158"/>
                                        </p:tgtEl>
                                        <p:attrNameLst>
                                          <p:attrName>style.visibility</p:attrName>
                                        </p:attrNameLst>
                                      </p:cBhvr>
                                      <p:to>
                                        <p:strVal val="visible"/>
                                      </p:to>
                                    </p:set>
                                    <p:animEffect transition="in" filter="fade">
                                      <p:cBhvr>
                                        <p:cTn id="463" dur="500"/>
                                        <p:tgtEl>
                                          <p:spTgt spid="158"/>
                                        </p:tgtEl>
                                      </p:cBhvr>
                                    </p:animEffect>
                                  </p:childTnLst>
                                </p:cTn>
                              </p:par>
                              <p:par>
                                <p:cTn id="464" presetID="10" presetClass="entr" presetSubtype="0" fill="hold" grpId="0" nodeType="withEffect">
                                  <p:stCondLst>
                                    <p:cond delay="0"/>
                                  </p:stCondLst>
                                  <p:childTnLst>
                                    <p:set>
                                      <p:cBhvr>
                                        <p:cTn id="465" dur="1" fill="hold">
                                          <p:stCondLst>
                                            <p:cond delay="0"/>
                                          </p:stCondLst>
                                        </p:cTn>
                                        <p:tgtEl>
                                          <p:spTgt spid="159"/>
                                        </p:tgtEl>
                                        <p:attrNameLst>
                                          <p:attrName>style.visibility</p:attrName>
                                        </p:attrNameLst>
                                      </p:cBhvr>
                                      <p:to>
                                        <p:strVal val="visible"/>
                                      </p:to>
                                    </p:set>
                                    <p:animEffect transition="in" filter="fade">
                                      <p:cBhvr>
                                        <p:cTn id="466" dur="500"/>
                                        <p:tgtEl>
                                          <p:spTgt spid="159"/>
                                        </p:tgtEl>
                                      </p:cBhvr>
                                    </p:animEffect>
                                  </p:childTnLst>
                                </p:cTn>
                              </p:par>
                              <p:par>
                                <p:cTn id="467" presetID="10" presetClass="entr" presetSubtype="0" fill="hold" grpId="0" nodeType="withEffect">
                                  <p:stCondLst>
                                    <p:cond delay="0"/>
                                  </p:stCondLst>
                                  <p:childTnLst>
                                    <p:set>
                                      <p:cBhvr>
                                        <p:cTn id="468" dur="1" fill="hold">
                                          <p:stCondLst>
                                            <p:cond delay="0"/>
                                          </p:stCondLst>
                                        </p:cTn>
                                        <p:tgtEl>
                                          <p:spTgt spid="160"/>
                                        </p:tgtEl>
                                        <p:attrNameLst>
                                          <p:attrName>style.visibility</p:attrName>
                                        </p:attrNameLst>
                                      </p:cBhvr>
                                      <p:to>
                                        <p:strVal val="visible"/>
                                      </p:to>
                                    </p:set>
                                    <p:animEffect transition="in" filter="fade">
                                      <p:cBhvr>
                                        <p:cTn id="469" dur="500"/>
                                        <p:tgtEl>
                                          <p:spTgt spid="160"/>
                                        </p:tgtEl>
                                      </p:cBhvr>
                                    </p:animEffect>
                                  </p:childTnLst>
                                </p:cTn>
                              </p:par>
                              <p:par>
                                <p:cTn id="470" presetID="10" presetClass="entr" presetSubtype="0" fill="hold" grpId="0" nodeType="withEffect">
                                  <p:stCondLst>
                                    <p:cond delay="0"/>
                                  </p:stCondLst>
                                  <p:childTnLst>
                                    <p:set>
                                      <p:cBhvr>
                                        <p:cTn id="471" dur="1" fill="hold">
                                          <p:stCondLst>
                                            <p:cond delay="0"/>
                                          </p:stCondLst>
                                        </p:cTn>
                                        <p:tgtEl>
                                          <p:spTgt spid="161"/>
                                        </p:tgtEl>
                                        <p:attrNameLst>
                                          <p:attrName>style.visibility</p:attrName>
                                        </p:attrNameLst>
                                      </p:cBhvr>
                                      <p:to>
                                        <p:strVal val="visible"/>
                                      </p:to>
                                    </p:set>
                                    <p:animEffect transition="in" filter="fade">
                                      <p:cBhvr>
                                        <p:cTn id="472" dur="500"/>
                                        <p:tgtEl>
                                          <p:spTgt spid="161"/>
                                        </p:tgtEl>
                                      </p:cBhvr>
                                    </p:animEffect>
                                  </p:childTnLst>
                                </p:cTn>
                              </p:par>
                              <p:par>
                                <p:cTn id="473" presetID="10" presetClass="entr" presetSubtype="0" fill="hold" grpId="0" nodeType="withEffect">
                                  <p:stCondLst>
                                    <p:cond delay="0"/>
                                  </p:stCondLst>
                                  <p:childTnLst>
                                    <p:set>
                                      <p:cBhvr>
                                        <p:cTn id="474" dur="1" fill="hold">
                                          <p:stCondLst>
                                            <p:cond delay="0"/>
                                          </p:stCondLst>
                                        </p:cTn>
                                        <p:tgtEl>
                                          <p:spTgt spid="162"/>
                                        </p:tgtEl>
                                        <p:attrNameLst>
                                          <p:attrName>style.visibility</p:attrName>
                                        </p:attrNameLst>
                                      </p:cBhvr>
                                      <p:to>
                                        <p:strVal val="visible"/>
                                      </p:to>
                                    </p:set>
                                    <p:animEffect transition="in" filter="fade">
                                      <p:cBhvr>
                                        <p:cTn id="475" dur="500"/>
                                        <p:tgtEl>
                                          <p:spTgt spid="162"/>
                                        </p:tgtEl>
                                      </p:cBhvr>
                                    </p:animEffect>
                                  </p:childTnLst>
                                </p:cTn>
                              </p:par>
                              <p:par>
                                <p:cTn id="476" presetID="10" presetClass="entr" presetSubtype="0" fill="hold" grpId="0" nodeType="withEffect">
                                  <p:stCondLst>
                                    <p:cond delay="0"/>
                                  </p:stCondLst>
                                  <p:childTnLst>
                                    <p:set>
                                      <p:cBhvr>
                                        <p:cTn id="477" dur="1" fill="hold">
                                          <p:stCondLst>
                                            <p:cond delay="0"/>
                                          </p:stCondLst>
                                        </p:cTn>
                                        <p:tgtEl>
                                          <p:spTgt spid="163"/>
                                        </p:tgtEl>
                                        <p:attrNameLst>
                                          <p:attrName>style.visibility</p:attrName>
                                        </p:attrNameLst>
                                      </p:cBhvr>
                                      <p:to>
                                        <p:strVal val="visible"/>
                                      </p:to>
                                    </p:set>
                                    <p:animEffect transition="in" filter="fade">
                                      <p:cBhvr>
                                        <p:cTn id="478" dur="500"/>
                                        <p:tgtEl>
                                          <p:spTgt spid="163"/>
                                        </p:tgtEl>
                                      </p:cBhvr>
                                    </p:animEffect>
                                  </p:childTnLst>
                                </p:cTn>
                              </p:par>
                              <p:par>
                                <p:cTn id="479" presetID="10" presetClass="entr" presetSubtype="0" fill="hold" grpId="0" nodeType="withEffect">
                                  <p:stCondLst>
                                    <p:cond delay="0"/>
                                  </p:stCondLst>
                                  <p:childTnLst>
                                    <p:set>
                                      <p:cBhvr>
                                        <p:cTn id="480" dur="1" fill="hold">
                                          <p:stCondLst>
                                            <p:cond delay="0"/>
                                          </p:stCondLst>
                                        </p:cTn>
                                        <p:tgtEl>
                                          <p:spTgt spid="164"/>
                                        </p:tgtEl>
                                        <p:attrNameLst>
                                          <p:attrName>style.visibility</p:attrName>
                                        </p:attrNameLst>
                                      </p:cBhvr>
                                      <p:to>
                                        <p:strVal val="visible"/>
                                      </p:to>
                                    </p:set>
                                    <p:animEffect transition="in" filter="fade">
                                      <p:cBhvr>
                                        <p:cTn id="481" dur="500"/>
                                        <p:tgtEl>
                                          <p:spTgt spid="164"/>
                                        </p:tgtEl>
                                      </p:cBhvr>
                                    </p:animEffect>
                                  </p:childTnLst>
                                </p:cTn>
                              </p:par>
                              <p:par>
                                <p:cTn id="482" presetID="10" presetClass="entr" presetSubtype="0" fill="hold" grpId="0" nodeType="withEffect">
                                  <p:stCondLst>
                                    <p:cond delay="0"/>
                                  </p:stCondLst>
                                  <p:childTnLst>
                                    <p:set>
                                      <p:cBhvr>
                                        <p:cTn id="483" dur="1" fill="hold">
                                          <p:stCondLst>
                                            <p:cond delay="0"/>
                                          </p:stCondLst>
                                        </p:cTn>
                                        <p:tgtEl>
                                          <p:spTgt spid="165"/>
                                        </p:tgtEl>
                                        <p:attrNameLst>
                                          <p:attrName>style.visibility</p:attrName>
                                        </p:attrNameLst>
                                      </p:cBhvr>
                                      <p:to>
                                        <p:strVal val="visible"/>
                                      </p:to>
                                    </p:set>
                                    <p:animEffect transition="in" filter="fade">
                                      <p:cBhvr>
                                        <p:cTn id="484" dur="500"/>
                                        <p:tgtEl>
                                          <p:spTgt spid="165"/>
                                        </p:tgtEl>
                                      </p:cBhvr>
                                    </p:animEffect>
                                  </p:childTnLst>
                                </p:cTn>
                              </p:par>
                              <p:par>
                                <p:cTn id="485" presetID="10" presetClass="entr" presetSubtype="0" fill="hold" grpId="0" nodeType="withEffect">
                                  <p:stCondLst>
                                    <p:cond delay="0"/>
                                  </p:stCondLst>
                                  <p:childTnLst>
                                    <p:set>
                                      <p:cBhvr>
                                        <p:cTn id="486" dur="1" fill="hold">
                                          <p:stCondLst>
                                            <p:cond delay="0"/>
                                          </p:stCondLst>
                                        </p:cTn>
                                        <p:tgtEl>
                                          <p:spTgt spid="166"/>
                                        </p:tgtEl>
                                        <p:attrNameLst>
                                          <p:attrName>style.visibility</p:attrName>
                                        </p:attrNameLst>
                                      </p:cBhvr>
                                      <p:to>
                                        <p:strVal val="visible"/>
                                      </p:to>
                                    </p:set>
                                    <p:animEffect transition="in" filter="fade">
                                      <p:cBhvr>
                                        <p:cTn id="487" dur="500"/>
                                        <p:tgtEl>
                                          <p:spTgt spid="166"/>
                                        </p:tgtEl>
                                      </p:cBhvr>
                                    </p:animEffect>
                                  </p:childTnLst>
                                </p:cTn>
                              </p:par>
                              <p:par>
                                <p:cTn id="488" presetID="10" presetClass="entr" presetSubtype="0" fill="hold" grpId="0" nodeType="withEffect">
                                  <p:stCondLst>
                                    <p:cond delay="0"/>
                                  </p:stCondLst>
                                  <p:childTnLst>
                                    <p:set>
                                      <p:cBhvr>
                                        <p:cTn id="489" dur="1" fill="hold">
                                          <p:stCondLst>
                                            <p:cond delay="0"/>
                                          </p:stCondLst>
                                        </p:cTn>
                                        <p:tgtEl>
                                          <p:spTgt spid="167"/>
                                        </p:tgtEl>
                                        <p:attrNameLst>
                                          <p:attrName>style.visibility</p:attrName>
                                        </p:attrNameLst>
                                      </p:cBhvr>
                                      <p:to>
                                        <p:strVal val="visible"/>
                                      </p:to>
                                    </p:set>
                                    <p:animEffect transition="in" filter="fade">
                                      <p:cBhvr>
                                        <p:cTn id="490" dur="500"/>
                                        <p:tgtEl>
                                          <p:spTgt spid="167"/>
                                        </p:tgtEl>
                                      </p:cBhvr>
                                    </p:animEffect>
                                  </p:childTnLst>
                                </p:cTn>
                              </p:par>
                              <p:par>
                                <p:cTn id="491" presetID="10" presetClass="entr" presetSubtype="0" fill="hold" grpId="0" nodeType="withEffect">
                                  <p:stCondLst>
                                    <p:cond delay="0"/>
                                  </p:stCondLst>
                                  <p:childTnLst>
                                    <p:set>
                                      <p:cBhvr>
                                        <p:cTn id="492" dur="1" fill="hold">
                                          <p:stCondLst>
                                            <p:cond delay="0"/>
                                          </p:stCondLst>
                                        </p:cTn>
                                        <p:tgtEl>
                                          <p:spTgt spid="168"/>
                                        </p:tgtEl>
                                        <p:attrNameLst>
                                          <p:attrName>style.visibility</p:attrName>
                                        </p:attrNameLst>
                                      </p:cBhvr>
                                      <p:to>
                                        <p:strVal val="visible"/>
                                      </p:to>
                                    </p:set>
                                    <p:animEffect transition="in" filter="fade">
                                      <p:cBhvr>
                                        <p:cTn id="493" dur="500"/>
                                        <p:tgtEl>
                                          <p:spTgt spid="168"/>
                                        </p:tgtEl>
                                      </p:cBhvr>
                                    </p:animEffect>
                                  </p:childTnLst>
                                </p:cTn>
                              </p:par>
                              <p:par>
                                <p:cTn id="494" presetID="10" presetClass="entr" presetSubtype="0" fill="hold" grpId="0" nodeType="withEffect">
                                  <p:stCondLst>
                                    <p:cond delay="0"/>
                                  </p:stCondLst>
                                  <p:childTnLst>
                                    <p:set>
                                      <p:cBhvr>
                                        <p:cTn id="495" dur="1" fill="hold">
                                          <p:stCondLst>
                                            <p:cond delay="0"/>
                                          </p:stCondLst>
                                        </p:cTn>
                                        <p:tgtEl>
                                          <p:spTgt spid="169"/>
                                        </p:tgtEl>
                                        <p:attrNameLst>
                                          <p:attrName>style.visibility</p:attrName>
                                        </p:attrNameLst>
                                      </p:cBhvr>
                                      <p:to>
                                        <p:strVal val="visible"/>
                                      </p:to>
                                    </p:set>
                                    <p:animEffect transition="in" filter="fade">
                                      <p:cBhvr>
                                        <p:cTn id="496" dur="500"/>
                                        <p:tgtEl>
                                          <p:spTgt spid="169"/>
                                        </p:tgtEl>
                                      </p:cBhvr>
                                    </p:animEffect>
                                  </p:childTnLst>
                                </p:cTn>
                              </p:par>
                              <p:par>
                                <p:cTn id="497" presetID="10" presetClass="entr" presetSubtype="0" fill="hold" grpId="0" nodeType="withEffect">
                                  <p:stCondLst>
                                    <p:cond delay="0"/>
                                  </p:stCondLst>
                                  <p:childTnLst>
                                    <p:set>
                                      <p:cBhvr>
                                        <p:cTn id="498" dur="1" fill="hold">
                                          <p:stCondLst>
                                            <p:cond delay="0"/>
                                          </p:stCondLst>
                                        </p:cTn>
                                        <p:tgtEl>
                                          <p:spTgt spid="170"/>
                                        </p:tgtEl>
                                        <p:attrNameLst>
                                          <p:attrName>style.visibility</p:attrName>
                                        </p:attrNameLst>
                                      </p:cBhvr>
                                      <p:to>
                                        <p:strVal val="visible"/>
                                      </p:to>
                                    </p:set>
                                    <p:animEffect transition="in" filter="fade">
                                      <p:cBhvr>
                                        <p:cTn id="499" dur="500"/>
                                        <p:tgtEl>
                                          <p:spTgt spid="170"/>
                                        </p:tgtEl>
                                      </p:cBhvr>
                                    </p:animEffect>
                                  </p:childTnLst>
                                </p:cTn>
                              </p:par>
                              <p:par>
                                <p:cTn id="500" presetID="10" presetClass="entr" presetSubtype="0" fill="hold" grpId="0" nodeType="withEffect">
                                  <p:stCondLst>
                                    <p:cond delay="0"/>
                                  </p:stCondLst>
                                  <p:childTnLst>
                                    <p:set>
                                      <p:cBhvr>
                                        <p:cTn id="501" dur="1" fill="hold">
                                          <p:stCondLst>
                                            <p:cond delay="0"/>
                                          </p:stCondLst>
                                        </p:cTn>
                                        <p:tgtEl>
                                          <p:spTgt spid="171"/>
                                        </p:tgtEl>
                                        <p:attrNameLst>
                                          <p:attrName>style.visibility</p:attrName>
                                        </p:attrNameLst>
                                      </p:cBhvr>
                                      <p:to>
                                        <p:strVal val="visible"/>
                                      </p:to>
                                    </p:set>
                                    <p:animEffect transition="in" filter="fade">
                                      <p:cBhvr>
                                        <p:cTn id="502" dur="500"/>
                                        <p:tgtEl>
                                          <p:spTgt spid="171"/>
                                        </p:tgtEl>
                                      </p:cBhvr>
                                    </p:animEffect>
                                  </p:childTnLst>
                                </p:cTn>
                              </p:par>
                              <p:par>
                                <p:cTn id="503" presetID="10" presetClass="entr" presetSubtype="0" fill="hold" grpId="0" nodeType="withEffect">
                                  <p:stCondLst>
                                    <p:cond delay="0"/>
                                  </p:stCondLst>
                                  <p:childTnLst>
                                    <p:set>
                                      <p:cBhvr>
                                        <p:cTn id="504" dur="1" fill="hold">
                                          <p:stCondLst>
                                            <p:cond delay="0"/>
                                          </p:stCondLst>
                                        </p:cTn>
                                        <p:tgtEl>
                                          <p:spTgt spid="172"/>
                                        </p:tgtEl>
                                        <p:attrNameLst>
                                          <p:attrName>style.visibility</p:attrName>
                                        </p:attrNameLst>
                                      </p:cBhvr>
                                      <p:to>
                                        <p:strVal val="visible"/>
                                      </p:to>
                                    </p:set>
                                    <p:animEffect transition="in" filter="fade">
                                      <p:cBhvr>
                                        <p:cTn id="505" dur="500"/>
                                        <p:tgtEl>
                                          <p:spTgt spid="172"/>
                                        </p:tgtEl>
                                      </p:cBhvr>
                                    </p:animEffect>
                                  </p:childTnLst>
                                </p:cTn>
                              </p:par>
                              <p:par>
                                <p:cTn id="506" presetID="10" presetClass="entr" presetSubtype="0" fill="hold" grpId="0" nodeType="withEffect">
                                  <p:stCondLst>
                                    <p:cond delay="0"/>
                                  </p:stCondLst>
                                  <p:childTnLst>
                                    <p:set>
                                      <p:cBhvr>
                                        <p:cTn id="507" dur="1" fill="hold">
                                          <p:stCondLst>
                                            <p:cond delay="0"/>
                                          </p:stCondLst>
                                        </p:cTn>
                                        <p:tgtEl>
                                          <p:spTgt spid="173"/>
                                        </p:tgtEl>
                                        <p:attrNameLst>
                                          <p:attrName>style.visibility</p:attrName>
                                        </p:attrNameLst>
                                      </p:cBhvr>
                                      <p:to>
                                        <p:strVal val="visible"/>
                                      </p:to>
                                    </p:set>
                                    <p:animEffect transition="in" filter="fade">
                                      <p:cBhvr>
                                        <p:cTn id="508" dur="500"/>
                                        <p:tgtEl>
                                          <p:spTgt spid="173"/>
                                        </p:tgtEl>
                                      </p:cBhvr>
                                    </p:animEffect>
                                  </p:childTnLst>
                                </p:cTn>
                              </p:par>
                              <p:par>
                                <p:cTn id="509" presetID="10" presetClass="entr" presetSubtype="0" fill="hold" grpId="0" nodeType="withEffect">
                                  <p:stCondLst>
                                    <p:cond delay="0"/>
                                  </p:stCondLst>
                                  <p:childTnLst>
                                    <p:set>
                                      <p:cBhvr>
                                        <p:cTn id="510" dur="1" fill="hold">
                                          <p:stCondLst>
                                            <p:cond delay="0"/>
                                          </p:stCondLst>
                                        </p:cTn>
                                        <p:tgtEl>
                                          <p:spTgt spid="174"/>
                                        </p:tgtEl>
                                        <p:attrNameLst>
                                          <p:attrName>style.visibility</p:attrName>
                                        </p:attrNameLst>
                                      </p:cBhvr>
                                      <p:to>
                                        <p:strVal val="visible"/>
                                      </p:to>
                                    </p:set>
                                    <p:animEffect transition="in" filter="fade">
                                      <p:cBhvr>
                                        <p:cTn id="511" dur="500"/>
                                        <p:tgtEl>
                                          <p:spTgt spid="174"/>
                                        </p:tgtEl>
                                      </p:cBhvr>
                                    </p:animEffect>
                                  </p:childTnLst>
                                </p:cTn>
                              </p:par>
                              <p:par>
                                <p:cTn id="512" presetID="10" presetClass="entr" presetSubtype="0" fill="hold" grpId="0" nodeType="withEffect">
                                  <p:stCondLst>
                                    <p:cond delay="0"/>
                                  </p:stCondLst>
                                  <p:childTnLst>
                                    <p:set>
                                      <p:cBhvr>
                                        <p:cTn id="513" dur="1" fill="hold">
                                          <p:stCondLst>
                                            <p:cond delay="0"/>
                                          </p:stCondLst>
                                        </p:cTn>
                                        <p:tgtEl>
                                          <p:spTgt spid="175"/>
                                        </p:tgtEl>
                                        <p:attrNameLst>
                                          <p:attrName>style.visibility</p:attrName>
                                        </p:attrNameLst>
                                      </p:cBhvr>
                                      <p:to>
                                        <p:strVal val="visible"/>
                                      </p:to>
                                    </p:set>
                                    <p:animEffect transition="in" filter="fade">
                                      <p:cBhvr>
                                        <p:cTn id="514" dur="500"/>
                                        <p:tgtEl>
                                          <p:spTgt spid="175"/>
                                        </p:tgtEl>
                                      </p:cBhvr>
                                    </p:animEffect>
                                  </p:childTnLst>
                                </p:cTn>
                              </p:par>
                              <p:par>
                                <p:cTn id="515" presetID="10" presetClass="entr" presetSubtype="0" fill="hold" grpId="0" nodeType="withEffect">
                                  <p:stCondLst>
                                    <p:cond delay="0"/>
                                  </p:stCondLst>
                                  <p:childTnLst>
                                    <p:set>
                                      <p:cBhvr>
                                        <p:cTn id="516" dur="1" fill="hold">
                                          <p:stCondLst>
                                            <p:cond delay="0"/>
                                          </p:stCondLst>
                                        </p:cTn>
                                        <p:tgtEl>
                                          <p:spTgt spid="176"/>
                                        </p:tgtEl>
                                        <p:attrNameLst>
                                          <p:attrName>style.visibility</p:attrName>
                                        </p:attrNameLst>
                                      </p:cBhvr>
                                      <p:to>
                                        <p:strVal val="visible"/>
                                      </p:to>
                                    </p:set>
                                    <p:animEffect transition="in" filter="fade">
                                      <p:cBhvr>
                                        <p:cTn id="517" dur="500"/>
                                        <p:tgtEl>
                                          <p:spTgt spid="176"/>
                                        </p:tgtEl>
                                      </p:cBhvr>
                                    </p:animEffect>
                                  </p:childTnLst>
                                </p:cTn>
                              </p:par>
                              <p:par>
                                <p:cTn id="518" presetID="10" presetClass="entr" presetSubtype="0" fill="hold" grpId="0" nodeType="withEffect">
                                  <p:stCondLst>
                                    <p:cond delay="0"/>
                                  </p:stCondLst>
                                  <p:childTnLst>
                                    <p:set>
                                      <p:cBhvr>
                                        <p:cTn id="519" dur="1" fill="hold">
                                          <p:stCondLst>
                                            <p:cond delay="0"/>
                                          </p:stCondLst>
                                        </p:cTn>
                                        <p:tgtEl>
                                          <p:spTgt spid="177"/>
                                        </p:tgtEl>
                                        <p:attrNameLst>
                                          <p:attrName>style.visibility</p:attrName>
                                        </p:attrNameLst>
                                      </p:cBhvr>
                                      <p:to>
                                        <p:strVal val="visible"/>
                                      </p:to>
                                    </p:set>
                                    <p:animEffect transition="in" filter="fade">
                                      <p:cBhvr>
                                        <p:cTn id="520" dur="500"/>
                                        <p:tgtEl>
                                          <p:spTgt spid="177"/>
                                        </p:tgtEl>
                                      </p:cBhvr>
                                    </p:animEffect>
                                  </p:childTnLst>
                                </p:cTn>
                              </p:par>
                              <p:par>
                                <p:cTn id="521" presetID="10" presetClass="entr" presetSubtype="0" fill="hold" grpId="0" nodeType="withEffect">
                                  <p:stCondLst>
                                    <p:cond delay="0"/>
                                  </p:stCondLst>
                                  <p:childTnLst>
                                    <p:set>
                                      <p:cBhvr>
                                        <p:cTn id="522" dur="1" fill="hold">
                                          <p:stCondLst>
                                            <p:cond delay="0"/>
                                          </p:stCondLst>
                                        </p:cTn>
                                        <p:tgtEl>
                                          <p:spTgt spid="178"/>
                                        </p:tgtEl>
                                        <p:attrNameLst>
                                          <p:attrName>style.visibility</p:attrName>
                                        </p:attrNameLst>
                                      </p:cBhvr>
                                      <p:to>
                                        <p:strVal val="visible"/>
                                      </p:to>
                                    </p:set>
                                    <p:animEffect transition="in" filter="fade">
                                      <p:cBhvr>
                                        <p:cTn id="523" dur="500"/>
                                        <p:tgtEl>
                                          <p:spTgt spid="178"/>
                                        </p:tgtEl>
                                      </p:cBhvr>
                                    </p:animEffect>
                                  </p:childTnLst>
                                </p:cTn>
                              </p:par>
                              <p:par>
                                <p:cTn id="524" presetID="10" presetClass="entr" presetSubtype="0" fill="hold" grpId="0" nodeType="withEffect">
                                  <p:stCondLst>
                                    <p:cond delay="0"/>
                                  </p:stCondLst>
                                  <p:childTnLst>
                                    <p:set>
                                      <p:cBhvr>
                                        <p:cTn id="525" dur="1" fill="hold">
                                          <p:stCondLst>
                                            <p:cond delay="0"/>
                                          </p:stCondLst>
                                        </p:cTn>
                                        <p:tgtEl>
                                          <p:spTgt spid="179"/>
                                        </p:tgtEl>
                                        <p:attrNameLst>
                                          <p:attrName>style.visibility</p:attrName>
                                        </p:attrNameLst>
                                      </p:cBhvr>
                                      <p:to>
                                        <p:strVal val="visible"/>
                                      </p:to>
                                    </p:set>
                                    <p:animEffect transition="in" filter="fade">
                                      <p:cBhvr>
                                        <p:cTn id="526" dur="500"/>
                                        <p:tgtEl>
                                          <p:spTgt spid="179"/>
                                        </p:tgtEl>
                                      </p:cBhvr>
                                    </p:animEffect>
                                  </p:childTnLst>
                                </p:cTn>
                              </p:par>
                              <p:par>
                                <p:cTn id="527" presetID="10" presetClass="entr" presetSubtype="0" fill="hold" grpId="0" nodeType="withEffect">
                                  <p:stCondLst>
                                    <p:cond delay="0"/>
                                  </p:stCondLst>
                                  <p:childTnLst>
                                    <p:set>
                                      <p:cBhvr>
                                        <p:cTn id="528" dur="1" fill="hold">
                                          <p:stCondLst>
                                            <p:cond delay="0"/>
                                          </p:stCondLst>
                                        </p:cTn>
                                        <p:tgtEl>
                                          <p:spTgt spid="180"/>
                                        </p:tgtEl>
                                        <p:attrNameLst>
                                          <p:attrName>style.visibility</p:attrName>
                                        </p:attrNameLst>
                                      </p:cBhvr>
                                      <p:to>
                                        <p:strVal val="visible"/>
                                      </p:to>
                                    </p:set>
                                    <p:animEffect transition="in" filter="fade">
                                      <p:cBhvr>
                                        <p:cTn id="529" dur="500"/>
                                        <p:tgtEl>
                                          <p:spTgt spid="180"/>
                                        </p:tgtEl>
                                      </p:cBhvr>
                                    </p:animEffect>
                                  </p:childTnLst>
                                </p:cTn>
                              </p:par>
                              <p:par>
                                <p:cTn id="530" presetID="10" presetClass="entr" presetSubtype="0" fill="hold" grpId="0" nodeType="withEffect">
                                  <p:stCondLst>
                                    <p:cond delay="0"/>
                                  </p:stCondLst>
                                  <p:childTnLst>
                                    <p:set>
                                      <p:cBhvr>
                                        <p:cTn id="531" dur="1" fill="hold">
                                          <p:stCondLst>
                                            <p:cond delay="0"/>
                                          </p:stCondLst>
                                        </p:cTn>
                                        <p:tgtEl>
                                          <p:spTgt spid="181"/>
                                        </p:tgtEl>
                                        <p:attrNameLst>
                                          <p:attrName>style.visibility</p:attrName>
                                        </p:attrNameLst>
                                      </p:cBhvr>
                                      <p:to>
                                        <p:strVal val="visible"/>
                                      </p:to>
                                    </p:set>
                                    <p:animEffect transition="in" filter="fade">
                                      <p:cBhvr>
                                        <p:cTn id="532" dur="500"/>
                                        <p:tgtEl>
                                          <p:spTgt spid="181"/>
                                        </p:tgtEl>
                                      </p:cBhvr>
                                    </p:animEffect>
                                  </p:childTnLst>
                                </p:cTn>
                              </p:par>
                              <p:par>
                                <p:cTn id="533" presetID="10" presetClass="entr" presetSubtype="0" fill="hold" grpId="0" nodeType="withEffect">
                                  <p:stCondLst>
                                    <p:cond delay="0"/>
                                  </p:stCondLst>
                                  <p:childTnLst>
                                    <p:set>
                                      <p:cBhvr>
                                        <p:cTn id="534" dur="1" fill="hold">
                                          <p:stCondLst>
                                            <p:cond delay="0"/>
                                          </p:stCondLst>
                                        </p:cTn>
                                        <p:tgtEl>
                                          <p:spTgt spid="182"/>
                                        </p:tgtEl>
                                        <p:attrNameLst>
                                          <p:attrName>style.visibility</p:attrName>
                                        </p:attrNameLst>
                                      </p:cBhvr>
                                      <p:to>
                                        <p:strVal val="visible"/>
                                      </p:to>
                                    </p:set>
                                    <p:animEffect transition="in" filter="fade">
                                      <p:cBhvr>
                                        <p:cTn id="535" dur="500"/>
                                        <p:tgtEl>
                                          <p:spTgt spid="182"/>
                                        </p:tgtEl>
                                      </p:cBhvr>
                                    </p:animEffect>
                                  </p:childTnLst>
                                </p:cTn>
                              </p:par>
                              <p:par>
                                <p:cTn id="536" presetID="10" presetClass="entr" presetSubtype="0" fill="hold" grpId="0" nodeType="withEffect">
                                  <p:stCondLst>
                                    <p:cond delay="0"/>
                                  </p:stCondLst>
                                  <p:childTnLst>
                                    <p:set>
                                      <p:cBhvr>
                                        <p:cTn id="537" dur="1" fill="hold">
                                          <p:stCondLst>
                                            <p:cond delay="0"/>
                                          </p:stCondLst>
                                        </p:cTn>
                                        <p:tgtEl>
                                          <p:spTgt spid="183"/>
                                        </p:tgtEl>
                                        <p:attrNameLst>
                                          <p:attrName>style.visibility</p:attrName>
                                        </p:attrNameLst>
                                      </p:cBhvr>
                                      <p:to>
                                        <p:strVal val="visible"/>
                                      </p:to>
                                    </p:set>
                                    <p:animEffect transition="in" filter="fade">
                                      <p:cBhvr>
                                        <p:cTn id="538" dur="500"/>
                                        <p:tgtEl>
                                          <p:spTgt spid="183"/>
                                        </p:tgtEl>
                                      </p:cBhvr>
                                    </p:animEffect>
                                  </p:childTnLst>
                                </p:cTn>
                              </p:par>
                              <p:par>
                                <p:cTn id="539" presetID="10" presetClass="entr" presetSubtype="0" fill="hold" grpId="0" nodeType="withEffect">
                                  <p:stCondLst>
                                    <p:cond delay="0"/>
                                  </p:stCondLst>
                                  <p:childTnLst>
                                    <p:set>
                                      <p:cBhvr>
                                        <p:cTn id="540" dur="1" fill="hold">
                                          <p:stCondLst>
                                            <p:cond delay="0"/>
                                          </p:stCondLst>
                                        </p:cTn>
                                        <p:tgtEl>
                                          <p:spTgt spid="184"/>
                                        </p:tgtEl>
                                        <p:attrNameLst>
                                          <p:attrName>style.visibility</p:attrName>
                                        </p:attrNameLst>
                                      </p:cBhvr>
                                      <p:to>
                                        <p:strVal val="visible"/>
                                      </p:to>
                                    </p:set>
                                    <p:animEffect transition="in" filter="fade">
                                      <p:cBhvr>
                                        <p:cTn id="541" dur="500"/>
                                        <p:tgtEl>
                                          <p:spTgt spid="184"/>
                                        </p:tgtEl>
                                      </p:cBhvr>
                                    </p:animEffect>
                                  </p:childTnLst>
                                </p:cTn>
                              </p:par>
                              <p:par>
                                <p:cTn id="542" presetID="10" presetClass="entr" presetSubtype="0" fill="hold" grpId="0" nodeType="withEffect">
                                  <p:stCondLst>
                                    <p:cond delay="0"/>
                                  </p:stCondLst>
                                  <p:childTnLst>
                                    <p:set>
                                      <p:cBhvr>
                                        <p:cTn id="543" dur="1" fill="hold">
                                          <p:stCondLst>
                                            <p:cond delay="0"/>
                                          </p:stCondLst>
                                        </p:cTn>
                                        <p:tgtEl>
                                          <p:spTgt spid="185"/>
                                        </p:tgtEl>
                                        <p:attrNameLst>
                                          <p:attrName>style.visibility</p:attrName>
                                        </p:attrNameLst>
                                      </p:cBhvr>
                                      <p:to>
                                        <p:strVal val="visible"/>
                                      </p:to>
                                    </p:set>
                                    <p:animEffect transition="in" filter="fade">
                                      <p:cBhvr>
                                        <p:cTn id="544" dur="500"/>
                                        <p:tgtEl>
                                          <p:spTgt spid="185"/>
                                        </p:tgtEl>
                                      </p:cBhvr>
                                    </p:animEffect>
                                  </p:childTnLst>
                                </p:cTn>
                              </p:par>
                              <p:par>
                                <p:cTn id="545" presetID="10" presetClass="entr" presetSubtype="0" fill="hold" grpId="0" nodeType="withEffect">
                                  <p:stCondLst>
                                    <p:cond delay="0"/>
                                  </p:stCondLst>
                                  <p:childTnLst>
                                    <p:set>
                                      <p:cBhvr>
                                        <p:cTn id="546" dur="1" fill="hold">
                                          <p:stCondLst>
                                            <p:cond delay="0"/>
                                          </p:stCondLst>
                                        </p:cTn>
                                        <p:tgtEl>
                                          <p:spTgt spid="186"/>
                                        </p:tgtEl>
                                        <p:attrNameLst>
                                          <p:attrName>style.visibility</p:attrName>
                                        </p:attrNameLst>
                                      </p:cBhvr>
                                      <p:to>
                                        <p:strVal val="visible"/>
                                      </p:to>
                                    </p:set>
                                    <p:animEffect transition="in" filter="fade">
                                      <p:cBhvr>
                                        <p:cTn id="547" dur="500"/>
                                        <p:tgtEl>
                                          <p:spTgt spid="186"/>
                                        </p:tgtEl>
                                      </p:cBhvr>
                                    </p:animEffect>
                                  </p:childTnLst>
                                </p:cTn>
                              </p:par>
                              <p:par>
                                <p:cTn id="548" presetID="10" presetClass="entr" presetSubtype="0" fill="hold" grpId="0" nodeType="withEffect">
                                  <p:stCondLst>
                                    <p:cond delay="0"/>
                                  </p:stCondLst>
                                  <p:childTnLst>
                                    <p:set>
                                      <p:cBhvr>
                                        <p:cTn id="549" dur="1" fill="hold">
                                          <p:stCondLst>
                                            <p:cond delay="0"/>
                                          </p:stCondLst>
                                        </p:cTn>
                                        <p:tgtEl>
                                          <p:spTgt spid="187"/>
                                        </p:tgtEl>
                                        <p:attrNameLst>
                                          <p:attrName>style.visibility</p:attrName>
                                        </p:attrNameLst>
                                      </p:cBhvr>
                                      <p:to>
                                        <p:strVal val="visible"/>
                                      </p:to>
                                    </p:set>
                                    <p:animEffect transition="in" filter="fade">
                                      <p:cBhvr>
                                        <p:cTn id="550" dur="500"/>
                                        <p:tgtEl>
                                          <p:spTgt spid="187"/>
                                        </p:tgtEl>
                                      </p:cBhvr>
                                    </p:animEffect>
                                  </p:childTnLst>
                                </p:cTn>
                              </p:par>
                              <p:par>
                                <p:cTn id="551" presetID="10" presetClass="entr" presetSubtype="0" fill="hold" grpId="0" nodeType="withEffect">
                                  <p:stCondLst>
                                    <p:cond delay="0"/>
                                  </p:stCondLst>
                                  <p:childTnLst>
                                    <p:set>
                                      <p:cBhvr>
                                        <p:cTn id="552" dur="1" fill="hold">
                                          <p:stCondLst>
                                            <p:cond delay="0"/>
                                          </p:stCondLst>
                                        </p:cTn>
                                        <p:tgtEl>
                                          <p:spTgt spid="188"/>
                                        </p:tgtEl>
                                        <p:attrNameLst>
                                          <p:attrName>style.visibility</p:attrName>
                                        </p:attrNameLst>
                                      </p:cBhvr>
                                      <p:to>
                                        <p:strVal val="visible"/>
                                      </p:to>
                                    </p:set>
                                    <p:animEffect transition="in" filter="fade">
                                      <p:cBhvr>
                                        <p:cTn id="553" dur="500"/>
                                        <p:tgtEl>
                                          <p:spTgt spid="188"/>
                                        </p:tgtEl>
                                      </p:cBhvr>
                                    </p:animEffect>
                                  </p:childTnLst>
                                </p:cTn>
                              </p:par>
                              <p:par>
                                <p:cTn id="554" presetID="10" presetClass="entr" presetSubtype="0" fill="hold" grpId="0" nodeType="withEffect">
                                  <p:stCondLst>
                                    <p:cond delay="0"/>
                                  </p:stCondLst>
                                  <p:childTnLst>
                                    <p:set>
                                      <p:cBhvr>
                                        <p:cTn id="555" dur="1" fill="hold">
                                          <p:stCondLst>
                                            <p:cond delay="0"/>
                                          </p:stCondLst>
                                        </p:cTn>
                                        <p:tgtEl>
                                          <p:spTgt spid="189"/>
                                        </p:tgtEl>
                                        <p:attrNameLst>
                                          <p:attrName>style.visibility</p:attrName>
                                        </p:attrNameLst>
                                      </p:cBhvr>
                                      <p:to>
                                        <p:strVal val="visible"/>
                                      </p:to>
                                    </p:set>
                                    <p:animEffect transition="in" filter="fade">
                                      <p:cBhvr>
                                        <p:cTn id="556" dur="500"/>
                                        <p:tgtEl>
                                          <p:spTgt spid="189"/>
                                        </p:tgtEl>
                                      </p:cBhvr>
                                    </p:animEffect>
                                  </p:childTnLst>
                                </p:cTn>
                              </p:par>
                              <p:par>
                                <p:cTn id="557" presetID="10" presetClass="entr" presetSubtype="0" fill="hold" grpId="0" nodeType="withEffect">
                                  <p:stCondLst>
                                    <p:cond delay="0"/>
                                  </p:stCondLst>
                                  <p:childTnLst>
                                    <p:set>
                                      <p:cBhvr>
                                        <p:cTn id="558" dur="1" fill="hold">
                                          <p:stCondLst>
                                            <p:cond delay="0"/>
                                          </p:stCondLst>
                                        </p:cTn>
                                        <p:tgtEl>
                                          <p:spTgt spid="190"/>
                                        </p:tgtEl>
                                        <p:attrNameLst>
                                          <p:attrName>style.visibility</p:attrName>
                                        </p:attrNameLst>
                                      </p:cBhvr>
                                      <p:to>
                                        <p:strVal val="visible"/>
                                      </p:to>
                                    </p:set>
                                    <p:animEffect transition="in" filter="fade">
                                      <p:cBhvr>
                                        <p:cTn id="559" dur="500"/>
                                        <p:tgtEl>
                                          <p:spTgt spid="190"/>
                                        </p:tgtEl>
                                      </p:cBhvr>
                                    </p:animEffect>
                                  </p:childTnLst>
                                </p:cTn>
                              </p:par>
                              <p:par>
                                <p:cTn id="560" presetID="10" presetClass="entr" presetSubtype="0" fill="hold" grpId="0" nodeType="withEffect">
                                  <p:stCondLst>
                                    <p:cond delay="0"/>
                                  </p:stCondLst>
                                  <p:childTnLst>
                                    <p:set>
                                      <p:cBhvr>
                                        <p:cTn id="561" dur="1" fill="hold">
                                          <p:stCondLst>
                                            <p:cond delay="0"/>
                                          </p:stCondLst>
                                        </p:cTn>
                                        <p:tgtEl>
                                          <p:spTgt spid="191"/>
                                        </p:tgtEl>
                                        <p:attrNameLst>
                                          <p:attrName>style.visibility</p:attrName>
                                        </p:attrNameLst>
                                      </p:cBhvr>
                                      <p:to>
                                        <p:strVal val="visible"/>
                                      </p:to>
                                    </p:set>
                                    <p:animEffect transition="in" filter="fade">
                                      <p:cBhvr>
                                        <p:cTn id="562" dur="500"/>
                                        <p:tgtEl>
                                          <p:spTgt spid="191"/>
                                        </p:tgtEl>
                                      </p:cBhvr>
                                    </p:animEffect>
                                  </p:childTnLst>
                                </p:cTn>
                              </p:par>
                              <p:par>
                                <p:cTn id="563" presetID="10" presetClass="entr" presetSubtype="0" fill="hold" grpId="0" nodeType="withEffect">
                                  <p:stCondLst>
                                    <p:cond delay="0"/>
                                  </p:stCondLst>
                                  <p:childTnLst>
                                    <p:set>
                                      <p:cBhvr>
                                        <p:cTn id="564" dur="1" fill="hold">
                                          <p:stCondLst>
                                            <p:cond delay="0"/>
                                          </p:stCondLst>
                                        </p:cTn>
                                        <p:tgtEl>
                                          <p:spTgt spid="192"/>
                                        </p:tgtEl>
                                        <p:attrNameLst>
                                          <p:attrName>style.visibility</p:attrName>
                                        </p:attrNameLst>
                                      </p:cBhvr>
                                      <p:to>
                                        <p:strVal val="visible"/>
                                      </p:to>
                                    </p:set>
                                    <p:animEffect transition="in" filter="fade">
                                      <p:cBhvr>
                                        <p:cTn id="565" dur="500"/>
                                        <p:tgtEl>
                                          <p:spTgt spid="192"/>
                                        </p:tgtEl>
                                      </p:cBhvr>
                                    </p:animEffect>
                                  </p:childTnLst>
                                </p:cTn>
                              </p:par>
                              <p:par>
                                <p:cTn id="566" presetID="10" presetClass="entr" presetSubtype="0" fill="hold" grpId="0" nodeType="withEffect">
                                  <p:stCondLst>
                                    <p:cond delay="0"/>
                                  </p:stCondLst>
                                  <p:childTnLst>
                                    <p:set>
                                      <p:cBhvr>
                                        <p:cTn id="567" dur="1" fill="hold">
                                          <p:stCondLst>
                                            <p:cond delay="0"/>
                                          </p:stCondLst>
                                        </p:cTn>
                                        <p:tgtEl>
                                          <p:spTgt spid="193"/>
                                        </p:tgtEl>
                                        <p:attrNameLst>
                                          <p:attrName>style.visibility</p:attrName>
                                        </p:attrNameLst>
                                      </p:cBhvr>
                                      <p:to>
                                        <p:strVal val="visible"/>
                                      </p:to>
                                    </p:set>
                                    <p:animEffect transition="in" filter="fade">
                                      <p:cBhvr>
                                        <p:cTn id="568" dur="500"/>
                                        <p:tgtEl>
                                          <p:spTgt spid="193"/>
                                        </p:tgtEl>
                                      </p:cBhvr>
                                    </p:animEffect>
                                  </p:childTnLst>
                                </p:cTn>
                              </p:par>
                              <p:par>
                                <p:cTn id="569" presetID="10" presetClass="entr" presetSubtype="0" fill="hold" grpId="0" nodeType="withEffect">
                                  <p:stCondLst>
                                    <p:cond delay="0"/>
                                  </p:stCondLst>
                                  <p:childTnLst>
                                    <p:set>
                                      <p:cBhvr>
                                        <p:cTn id="570" dur="1" fill="hold">
                                          <p:stCondLst>
                                            <p:cond delay="0"/>
                                          </p:stCondLst>
                                        </p:cTn>
                                        <p:tgtEl>
                                          <p:spTgt spid="194"/>
                                        </p:tgtEl>
                                        <p:attrNameLst>
                                          <p:attrName>style.visibility</p:attrName>
                                        </p:attrNameLst>
                                      </p:cBhvr>
                                      <p:to>
                                        <p:strVal val="visible"/>
                                      </p:to>
                                    </p:set>
                                    <p:animEffect transition="in" filter="fade">
                                      <p:cBhvr>
                                        <p:cTn id="571" dur="500"/>
                                        <p:tgtEl>
                                          <p:spTgt spid="194"/>
                                        </p:tgtEl>
                                      </p:cBhvr>
                                    </p:animEffect>
                                  </p:childTnLst>
                                </p:cTn>
                              </p:par>
                              <p:par>
                                <p:cTn id="572" presetID="10" presetClass="entr" presetSubtype="0" fill="hold" grpId="0" nodeType="withEffect">
                                  <p:stCondLst>
                                    <p:cond delay="0"/>
                                  </p:stCondLst>
                                  <p:childTnLst>
                                    <p:set>
                                      <p:cBhvr>
                                        <p:cTn id="573" dur="1" fill="hold">
                                          <p:stCondLst>
                                            <p:cond delay="0"/>
                                          </p:stCondLst>
                                        </p:cTn>
                                        <p:tgtEl>
                                          <p:spTgt spid="195"/>
                                        </p:tgtEl>
                                        <p:attrNameLst>
                                          <p:attrName>style.visibility</p:attrName>
                                        </p:attrNameLst>
                                      </p:cBhvr>
                                      <p:to>
                                        <p:strVal val="visible"/>
                                      </p:to>
                                    </p:set>
                                    <p:animEffect transition="in" filter="fade">
                                      <p:cBhvr>
                                        <p:cTn id="574" dur="500"/>
                                        <p:tgtEl>
                                          <p:spTgt spid="195"/>
                                        </p:tgtEl>
                                      </p:cBhvr>
                                    </p:animEffect>
                                  </p:childTnLst>
                                </p:cTn>
                              </p:par>
                              <p:par>
                                <p:cTn id="575" presetID="10" presetClass="entr" presetSubtype="0" fill="hold" grpId="0" nodeType="withEffect">
                                  <p:stCondLst>
                                    <p:cond delay="0"/>
                                  </p:stCondLst>
                                  <p:childTnLst>
                                    <p:set>
                                      <p:cBhvr>
                                        <p:cTn id="576" dur="1" fill="hold">
                                          <p:stCondLst>
                                            <p:cond delay="0"/>
                                          </p:stCondLst>
                                        </p:cTn>
                                        <p:tgtEl>
                                          <p:spTgt spid="198"/>
                                        </p:tgtEl>
                                        <p:attrNameLst>
                                          <p:attrName>style.visibility</p:attrName>
                                        </p:attrNameLst>
                                      </p:cBhvr>
                                      <p:to>
                                        <p:strVal val="visible"/>
                                      </p:to>
                                    </p:set>
                                    <p:animEffect transition="in" filter="fade">
                                      <p:cBhvr>
                                        <p:cTn id="577" dur="500"/>
                                        <p:tgtEl>
                                          <p:spTgt spid="198"/>
                                        </p:tgtEl>
                                      </p:cBhvr>
                                    </p:animEffect>
                                  </p:childTnLst>
                                </p:cTn>
                              </p:par>
                              <p:par>
                                <p:cTn id="578" presetID="10" presetClass="entr" presetSubtype="0" fill="hold" grpId="0" nodeType="withEffect">
                                  <p:stCondLst>
                                    <p:cond delay="0"/>
                                  </p:stCondLst>
                                  <p:childTnLst>
                                    <p:set>
                                      <p:cBhvr>
                                        <p:cTn id="579" dur="1" fill="hold">
                                          <p:stCondLst>
                                            <p:cond delay="0"/>
                                          </p:stCondLst>
                                        </p:cTn>
                                        <p:tgtEl>
                                          <p:spTgt spid="201"/>
                                        </p:tgtEl>
                                        <p:attrNameLst>
                                          <p:attrName>style.visibility</p:attrName>
                                        </p:attrNameLst>
                                      </p:cBhvr>
                                      <p:to>
                                        <p:strVal val="visible"/>
                                      </p:to>
                                    </p:set>
                                    <p:animEffect transition="in" filter="fade">
                                      <p:cBhvr>
                                        <p:cTn id="580" dur="500"/>
                                        <p:tgtEl>
                                          <p:spTgt spid="201"/>
                                        </p:tgtEl>
                                      </p:cBhvr>
                                    </p:animEffect>
                                  </p:childTnLst>
                                </p:cTn>
                              </p:par>
                              <p:par>
                                <p:cTn id="581" presetID="10" presetClass="entr" presetSubtype="0" fill="hold" grpId="0" nodeType="withEffect">
                                  <p:stCondLst>
                                    <p:cond delay="0"/>
                                  </p:stCondLst>
                                  <p:childTnLst>
                                    <p:set>
                                      <p:cBhvr>
                                        <p:cTn id="582" dur="1" fill="hold">
                                          <p:stCondLst>
                                            <p:cond delay="0"/>
                                          </p:stCondLst>
                                        </p:cTn>
                                        <p:tgtEl>
                                          <p:spTgt spid="204"/>
                                        </p:tgtEl>
                                        <p:attrNameLst>
                                          <p:attrName>style.visibility</p:attrName>
                                        </p:attrNameLst>
                                      </p:cBhvr>
                                      <p:to>
                                        <p:strVal val="visible"/>
                                      </p:to>
                                    </p:set>
                                    <p:animEffect transition="in" filter="fade">
                                      <p:cBhvr>
                                        <p:cTn id="583" dur="500"/>
                                        <p:tgtEl>
                                          <p:spTgt spid="204"/>
                                        </p:tgtEl>
                                      </p:cBhvr>
                                    </p:animEffect>
                                  </p:childTnLst>
                                </p:cTn>
                              </p:par>
                              <p:par>
                                <p:cTn id="584" presetID="10" presetClass="entr" presetSubtype="0" fill="hold" grpId="0" nodeType="withEffect">
                                  <p:stCondLst>
                                    <p:cond delay="0"/>
                                  </p:stCondLst>
                                  <p:childTnLst>
                                    <p:set>
                                      <p:cBhvr>
                                        <p:cTn id="585" dur="1" fill="hold">
                                          <p:stCondLst>
                                            <p:cond delay="0"/>
                                          </p:stCondLst>
                                        </p:cTn>
                                        <p:tgtEl>
                                          <p:spTgt spid="205"/>
                                        </p:tgtEl>
                                        <p:attrNameLst>
                                          <p:attrName>style.visibility</p:attrName>
                                        </p:attrNameLst>
                                      </p:cBhvr>
                                      <p:to>
                                        <p:strVal val="visible"/>
                                      </p:to>
                                    </p:set>
                                    <p:animEffect transition="in" filter="fade">
                                      <p:cBhvr>
                                        <p:cTn id="586" dur="500"/>
                                        <p:tgtEl>
                                          <p:spTgt spid="205"/>
                                        </p:tgtEl>
                                      </p:cBhvr>
                                    </p:animEffect>
                                  </p:childTnLst>
                                </p:cTn>
                              </p:par>
                              <p:par>
                                <p:cTn id="587" presetID="10" presetClass="entr" presetSubtype="0" fill="hold" grpId="0" nodeType="withEffect">
                                  <p:stCondLst>
                                    <p:cond delay="0"/>
                                  </p:stCondLst>
                                  <p:childTnLst>
                                    <p:set>
                                      <p:cBhvr>
                                        <p:cTn id="588" dur="1" fill="hold">
                                          <p:stCondLst>
                                            <p:cond delay="0"/>
                                          </p:stCondLst>
                                        </p:cTn>
                                        <p:tgtEl>
                                          <p:spTgt spid="206"/>
                                        </p:tgtEl>
                                        <p:attrNameLst>
                                          <p:attrName>style.visibility</p:attrName>
                                        </p:attrNameLst>
                                      </p:cBhvr>
                                      <p:to>
                                        <p:strVal val="visible"/>
                                      </p:to>
                                    </p:set>
                                    <p:animEffect transition="in" filter="fade">
                                      <p:cBhvr>
                                        <p:cTn id="589" dur="500"/>
                                        <p:tgtEl>
                                          <p:spTgt spid="206"/>
                                        </p:tgtEl>
                                      </p:cBhvr>
                                    </p:animEffect>
                                  </p:childTnLst>
                                </p:cTn>
                              </p:par>
                              <p:par>
                                <p:cTn id="590" presetID="10" presetClass="entr" presetSubtype="0" fill="hold" grpId="0" nodeType="withEffect">
                                  <p:stCondLst>
                                    <p:cond delay="0"/>
                                  </p:stCondLst>
                                  <p:childTnLst>
                                    <p:set>
                                      <p:cBhvr>
                                        <p:cTn id="591" dur="1" fill="hold">
                                          <p:stCondLst>
                                            <p:cond delay="0"/>
                                          </p:stCondLst>
                                        </p:cTn>
                                        <p:tgtEl>
                                          <p:spTgt spid="207"/>
                                        </p:tgtEl>
                                        <p:attrNameLst>
                                          <p:attrName>style.visibility</p:attrName>
                                        </p:attrNameLst>
                                      </p:cBhvr>
                                      <p:to>
                                        <p:strVal val="visible"/>
                                      </p:to>
                                    </p:set>
                                    <p:animEffect transition="in" filter="fade">
                                      <p:cBhvr>
                                        <p:cTn id="592" dur="500"/>
                                        <p:tgtEl>
                                          <p:spTgt spid="207"/>
                                        </p:tgtEl>
                                      </p:cBhvr>
                                    </p:animEffect>
                                  </p:childTnLst>
                                </p:cTn>
                              </p:par>
                              <p:par>
                                <p:cTn id="593" presetID="10" presetClass="entr" presetSubtype="0" fill="hold" grpId="0" nodeType="withEffect">
                                  <p:stCondLst>
                                    <p:cond delay="0"/>
                                  </p:stCondLst>
                                  <p:childTnLst>
                                    <p:set>
                                      <p:cBhvr>
                                        <p:cTn id="594" dur="1" fill="hold">
                                          <p:stCondLst>
                                            <p:cond delay="0"/>
                                          </p:stCondLst>
                                        </p:cTn>
                                        <p:tgtEl>
                                          <p:spTgt spid="208"/>
                                        </p:tgtEl>
                                        <p:attrNameLst>
                                          <p:attrName>style.visibility</p:attrName>
                                        </p:attrNameLst>
                                      </p:cBhvr>
                                      <p:to>
                                        <p:strVal val="visible"/>
                                      </p:to>
                                    </p:set>
                                    <p:animEffect transition="in" filter="fade">
                                      <p:cBhvr>
                                        <p:cTn id="595" dur="500"/>
                                        <p:tgtEl>
                                          <p:spTgt spid="208"/>
                                        </p:tgtEl>
                                      </p:cBhvr>
                                    </p:animEffect>
                                  </p:childTnLst>
                                </p:cTn>
                              </p:par>
                              <p:par>
                                <p:cTn id="596" presetID="10" presetClass="entr" presetSubtype="0" fill="hold" grpId="0" nodeType="withEffect">
                                  <p:stCondLst>
                                    <p:cond delay="0"/>
                                  </p:stCondLst>
                                  <p:childTnLst>
                                    <p:set>
                                      <p:cBhvr>
                                        <p:cTn id="597" dur="1" fill="hold">
                                          <p:stCondLst>
                                            <p:cond delay="0"/>
                                          </p:stCondLst>
                                        </p:cTn>
                                        <p:tgtEl>
                                          <p:spTgt spid="209"/>
                                        </p:tgtEl>
                                        <p:attrNameLst>
                                          <p:attrName>style.visibility</p:attrName>
                                        </p:attrNameLst>
                                      </p:cBhvr>
                                      <p:to>
                                        <p:strVal val="visible"/>
                                      </p:to>
                                    </p:set>
                                    <p:animEffect transition="in" filter="fade">
                                      <p:cBhvr>
                                        <p:cTn id="598" dur="500"/>
                                        <p:tgtEl>
                                          <p:spTgt spid="209"/>
                                        </p:tgtEl>
                                      </p:cBhvr>
                                    </p:animEffect>
                                  </p:childTnLst>
                                </p:cTn>
                              </p:par>
                              <p:par>
                                <p:cTn id="599" presetID="10" presetClass="entr" presetSubtype="0" fill="hold" grpId="0" nodeType="withEffect">
                                  <p:stCondLst>
                                    <p:cond delay="0"/>
                                  </p:stCondLst>
                                  <p:childTnLst>
                                    <p:set>
                                      <p:cBhvr>
                                        <p:cTn id="600" dur="1" fill="hold">
                                          <p:stCondLst>
                                            <p:cond delay="0"/>
                                          </p:stCondLst>
                                        </p:cTn>
                                        <p:tgtEl>
                                          <p:spTgt spid="210"/>
                                        </p:tgtEl>
                                        <p:attrNameLst>
                                          <p:attrName>style.visibility</p:attrName>
                                        </p:attrNameLst>
                                      </p:cBhvr>
                                      <p:to>
                                        <p:strVal val="visible"/>
                                      </p:to>
                                    </p:set>
                                    <p:animEffect transition="in" filter="fade">
                                      <p:cBhvr>
                                        <p:cTn id="601" dur="500"/>
                                        <p:tgtEl>
                                          <p:spTgt spid="210"/>
                                        </p:tgtEl>
                                      </p:cBhvr>
                                    </p:animEffect>
                                  </p:childTnLst>
                                </p:cTn>
                              </p:par>
                              <p:par>
                                <p:cTn id="602" presetID="10" presetClass="entr" presetSubtype="0" fill="hold" grpId="0" nodeType="withEffect">
                                  <p:stCondLst>
                                    <p:cond delay="0"/>
                                  </p:stCondLst>
                                  <p:childTnLst>
                                    <p:set>
                                      <p:cBhvr>
                                        <p:cTn id="603" dur="1" fill="hold">
                                          <p:stCondLst>
                                            <p:cond delay="0"/>
                                          </p:stCondLst>
                                        </p:cTn>
                                        <p:tgtEl>
                                          <p:spTgt spid="211"/>
                                        </p:tgtEl>
                                        <p:attrNameLst>
                                          <p:attrName>style.visibility</p:attrName>
                                        </p:attrNameLst>
                                      </p:cBhvr>
                                      <p:to>
                                        <p:strVal val="visible"/>
                                      </p:to>
                                    </p:set>
                                    <p:animEffect transition="in" filter="fade">
                                      <p:cBhvr>
                                        <p:cTn id="604" dur="500"/>
                                        <p:tgtEl>
                                          <p:spTgt spid="211"/>
                                        </p:tgtEl>
                                      </p:cBhvr>
                                    </p:animEffect>
                                  </p:childTnLst>
                                </p:cTn>
                              </p:par>
                              <p:par>
                                <p:cTn id="605" presetID="10" presetClass="entr" presetSubtype="0" fill="hold" grpId="0" nodeType="withEffect">
                                  <p:stCondLst>
                                    <p:cond delay="0"/>
                                  </p:stCondLst>
                                  <p:childTnLst>
                                    <p:set>
                                      <p:cBhvr>
                                        <p:cTn id="606" dur="1" fill="hold">
                                          <p:stCondLst>
                                            <p:cond delay="0"/>
                                          </p:stCondLst>
                                        </p:cTn>
                                        <p:tgtEl>
                                          <p:spTgt spid="212"/>
                                        </p:tgtEl>
                                        <p:attrNameLst>
                                          <p:attrName>style.visibility</p:attrName>
                                        </p:attrNameLst>
                                      </p:cBhvr>
                                      <p:to>
                                        <p:strVal val="visible"/>
                                      </p:to>
                                    </p:set>
                                    <p:animEffect transition="in" filter="fade">
                                      <p:cBhvr>
                                        <p:cTn id="607" dur="500"/>
                                        <p:tgtEl>
                                          <p:spTgt spid="212"/>
                                        </p:tgtEl>
                                      </p:cBhvr>
                                    </p:animEffect>
                                  </p:childTnLst>
                                </p:cTn>
                              </p:par>
                              <p:par>
                                <p:cTn id="608" presetID="10" presetClass="entr" presetSubtype="0" fill="hold" grpId="0" nodeType="withEffect">
                                  <p:stCondLst>
                                    <p:cond delay="0"/>
                                  </p:stCondLst>
                                  <p:childTnLst>
                                    <p:set>
                                      <p:cBhvr>
                                        <p:cTn id="609" dur="1" fill="hold">
                                          <p:stCondLst>
                                            <p:cond delay="0"/>
                                          </p:stCondLst>
                                        </p:cTn>
                                        <p:tgtEl>
                                          <p:spTgt spid="213"/>
                                        </p:tgtEl>
                                        <p:attrNameLst>
                                          <p:attrName>style.visibility</p:attrName>
                                        </p:attrNameLst>
                                      </p:cBhvr>
                                      <p:to>
                                        <p:strVal val="visible"/>
                                      </p:to>
                                    </p:set>
                                    <p:animEffect transition="in" filter="fade">
                                      <p:cBhvr>
                                        <p:cTn id="610" dur="500"/>
                                        <p:tgtEl>
                                          <p:spTgt spid="213"/>
                                        </p:tgtEl>
                                      </p:cBhvr>
                                    </p:animEffect>
                                  </p:childTnLst>
                                </p:cTn>
                              </p:par>
                              <p:par>
                                <p:cTn id="611" presetID="10" presetClass="entr" presetSubtype="0" fill="hold" grpId="0" nodeType="withEffect">
                                  <p:stCondLst>
                                    <p:cond delay="0"/>
                                  </p:stCondLst>
                                  <p:childTnLst>
                                    <p:set>
                                      <p:cBhvr>
                                        <p:cTn id="612" dur="1" fill="hold">
                                          <p:stCondLst>
                                            <p:cond delay="0"/>
                                          </p:stCondLst>
                                        </p:cTn>
                                        <p:tgtEl>
                                          <p:spTgt spid="216"/>
                                        </p:tgtEl>
                                        <p:attrNameLst>
                                          <p:attrName>style.visibility</p:attrName>
                                        </p:attrNameLst>
                                      </p:cBhvr>
                                      <p:to>
                                        <p:strVal val="visible"/>
                                      </p:to>
                                    </p:set>
                                    <p:animEffect transition="in" filter="fade">
                                      <p:cBhvr>
                                        <p:cTn id="613" dur="500"/>
                                        <p:tgtEl>
                                          <p:spTgt spid="216"/>
                                        </p:tgtEl>
                                      </p:cBhvr>
                                    </p:animEffect>
                                  </p:childTnLst>
                                </p:cTn>
                              </p:par>
                              <p:par>
                                <p:cTn id="614" presetID="10" presetClass="entr" presetSubtype="0" fill="hold" grpId="0" nodeType="withEffect">
                                  <p:stCondLst>
                                    <p:cond delay="0"/>
                                  </p:stCondLst>
                                  <p:childTnLst>
                                    <p:set>
                                      <p:cBhvr>
                                        <p:cTn id="615" dur="1" fill="hold">
                                          <p:stCondLst>
                                            <p:cond delay="0"/>
                                          </p:stCondLst>
                                        </p:cTn>
                                        <p:tgtEl>
                                          <p:spTgt spid="219"/>
                                        </p:tgtEl>
                                        <p:attrNameLst>
                                          <p:attrName>style.visibility</p:attrName>
                                        </p:attrNameLst>
                                      </p:cBhvr>
                                      <p:to>
                                        <p:strVal val="visible"/>
                                      </p:to>
                                    </p:set>
                                    <p:animEffect transition="in" filter="fade">
                                      <p:cBhvr>
                                        <p:cTn id="616" dur="500"/>
                                        <p:tgtEl>
                                          <p:spTgt spid="219"/>
                                        </p:tgtEl>
                                      </p:cBhvr>
                                    </p:animEffect>
                                  </p:childTnLst>
                                </p:cTn>
                              </p:par>
                              <p:par>
                                <p:cTn id="617" presetID="10" presetClass="entr" presetSubtype="0" fill="hold" grpId="0" nodeType="withEffect">
                                  <p:stCondLst>
                                    <p:cond delay="0"/>
                                  </p:stCondLst>
                                  <p:childTnLst>
                                    <p:set>
                                      <p:cBhvr>
                                        <p:cTn id="618" dur="1" fill="hold">
                                          <p:stCondLst>
                                            <p:cond delay="0"/>
                                          </p:stCondLst>
                                        </p:cTn>
                                        <p:tgtEl>
                                          <p:spTgt spid="222"/>
                                        </p:tgtEl>
                                        <p:attrNameLst>
                                          <p:attrName>style.visibility</p:attrName>
                                        </p:attrNameLst>
                                      </p:cBhvr>
                                      <p:to>
                                        <p:strVal val="visible"/>
                                      </p:to>
                                    </p:set>
                                    <p:animEffect transition="in" filter="fade">
                                      <p:cBhvr>
                                        <p:cTn id="619" dur="500"/>
                                        <p:tgtEl>
                                          <p:spTgt spid="222"/>
                                        </p:tgtEl>
                                      </p:cBhvr>
                                    </p:animEffect>
                                  </p:childTnLst>
                                </p:cTn>
                              </p:par>
                              <p:par>
                                <p:cTn id="620" presetID="10" presetClass="entr" presetSubtype="0" fill="hold" grpId="0" nodeType="withEffect">
                                  <p:stCondLst>
                                    <p:cond delay="0"/>
                                  </p:stCondLst>
                                  <p:childTnLst>
                                    <p:set>
                                      <p:cBhvr>
                                        <p:cTn id="621" dur="1" fill="hold">
                                          <p:stCondLst>
                                            <p:cond delay="0"/>
                                          </p:stCondLst>
                                        </p:cTn>
                                        <p:tgtEl>
                                          <p:spTgt spid="223"/>
                                        </p:tgtEl>
                                        <p:attrNameLst>
                                          <p:attrName>style.visibility</p:attrName>
                                        </p:attrNameLst>
                                      </p:cBhvr>
                                      <p:to>
                                        <p:strVal val="visible"/>
                                      </p:to>
                                    </p:set>
                                    <p:animEffect transition="in" filter="fade">
                                      <p:cBhvr>
                                        <p:cTn id="622" dur="500"/>
                                        <p:tgtEl>
                                          <p:spTgt spid="223"/>
                                        </p:tgtEl>
                                      </p:cBhvr>
                                    </p:animEffect>
                                  </p:childTnLst>
                                </p:cTn>
                              </p:par>
                              <p:par>
                                <p:cTn id="623" presetID="10" presetClass="entr" presetSubtype="0" fill="hold" grpId="0" nodeType="withEffect">
                                  <p:stCondLst>
                                    <p:cond delay="0"/>
                                  </p:stCondLst>
                                  <p:childTnLst>
                                    <p:set>
                                      <p:cBhvr>
                                        <p:cTn id="624" dur="1" fill="hold">
                                          <p:stCondLst>
                                            <p:cond delay="0"/>
                                          </p:stCondLst>
                                        </p:cTn>
                                        <p:tgtEl>
                                          <p:spTgt spid="224"/>
                                        </p:tgtEl>
                                        <p:attrNameLst>
                                          <p:attrName>style.visibility</p:attrName>
                                        </p:attrNameLst>
                                      </p:cBhvr>
                                      <p:to>
                                        <p:strVal val="visible"/>
                                      </p:to>
                                    </p:set>
                                    <p:animEffect transition="in" filter="fade">
                                      <p:cBhvr>
                                        <p:cTn id="625" dur="500"/>
                                        <p:tgtEl>
                                          <p:spTgt spid="224"/>
                                        </p:tgtEl>
                                      </p:cBhvr>
                                    </p:animEffect>
                                  </p:childTnLst>
                                </p:cTn>
                              </p:par>
                              <p:par>
                                <p:cTn id="626" presetID="10" presetClass="entr" presetSubtype="0" fill="hold" grpId="0" nodeType="withEffect">
                                  <p:stCondLst>
                                    <p:cond delay="0"/>
                                  </p:stCondLst>
                                  <p:childTnLst>
                                    <p:set>
                                      <p:cBhvr>
                                        <p:cTn id="627" dur="1" fill="hold">
                                          <p:stCondLst>
                                            <p:cond delay="0"/>
                                          </p:stCondLst>
                                        </p:cTn>
                                        <p:tgtEl>
                                          <p:spTgt spid="225"/>
                                        </p:tgtEl>
                                        <p:attrNameLst>
                                          <p:attrName>style.visibility</p:attrName>
                                        </p:attrNameLst>
                                      </p:cBhvr>
                                      <p:to>
                                        <p:strVal val="visible"/>
                                      </p:to>
                                    </p:set>
                                    <p:animEffect transition="in" filter="fade">
                                      <p:cBhvr>
                                        <p:cTn id="628" dur="500"/>
                                        <p:tgtEl>
                                          <p:spTgt spid="225"/>
                                        </p:tgtEl>
                                      </p:cBhvr>
                                    </p:animEffect>
                                  </p:childTnLst>
                                </p:cTn>
                              </p:par>
                              <p:par>
                                <p:cTn id="629" presetID="10" presetClass="entr" presetSubtype="0" fill="hold" grpId="0" nodeType="withEffect">
                                  <p:stCondLst>
                                    <p:cond delay="0"/>
                                  </p:stCondLst>
                                  <p:childTnLst>
                                    <p:set>
                                      <p:cBhvr>
                                        <p:cTn id="630" dur="1" fill="hold">
                                          <p:stCondLst>
                                            <p:cond delay="0"/>
                                          </p:stCondLst>
                                        </p:cTn>
                                        <p:tgtEl>
                                          <p:spTgt spid="226"/>
                                        </p:tgtEl>
                                        <p:attrNameLst>
                                          <p:attrName>style.visibility</p:attrName>
                                        </p:attrNameLst>
                                      </p:cBhvr>
                                      <p:to>
                                        <p:strVal val="visible"/>
                                      </p:to>
                                    </p:set>
                                    <p:animEffect transition="in" filter="fade">
                                      <p:cBhvr>
                                        <p:cTn id="631" dur="500"/>
                                        <p:tgtEl>
                                          <p:spTgt spid="226"/>
                                        </p:tgtEl>
                                      </p:cBhvr>
                                    </p:animEffect>
                                  </p:childTnLst>
                                </p:cTn>
                              </p:par>
                              <p:par>
                                <p:cTn id="632" presetID="10" presetClass="entr" presetSubtype="0" fill="hold" grpId="0" nodeType="withEffect">
                                  <p:stCondLst>
                                    <p:cond delay="0"/>
                                  </p:stCondLst>
                                  <p:childTnLst>
                                    <p:set>
                                      <p:cBhvr>
                                        <p:cTn id="633" dur="1" fill="hold">
                                          <p:stCondLst>
                                            <p:cond delay="0"/>
                                          </p:stCondLst>
                                        </p:cTn>
                                        <p:tgtEl>
                                          <p:spTgt spid="227"/>
                                        </p:tgtEl>
                                        <p:attrNameLst>
                                          <p:attrName>style.visibility</p:attrName>
                                        </p:attrNameLst>
                                      </p:cBhvr>
                                      <p:to>
                                        <p:strVal val="visible"/>
                                      </p:to>
                                    </p:set>
                                    <p:animEffect transition="in" filter="fade">
                                      <p:cBhvr>
                                        <p:cTn id="634" dur="500"/>
                                        <p:tgtEl>
                                          <p:spTgt spid="227"/>
                                        </p:tgtEl>
                                      </p:cBhvr>
                                    </p:animEffect>
                                  </p:childTnLst>
                                </p:cTn>
                              </p:par>
                              <p:par>
                                <p:cTn id="635" presetID="10" presetClass="entr" presetSubtype="0" fill="hold" grpId="0" nodeType="withEffect">
                                  <p:stCondLst>
                                    <p:cond delay="0"/>
                                  </p:stCondLst>
                                  <p:childTnLst>
                                    <p:set>
                                      <p:cBhvr>
                                        <p:cTn id="636" dur="1" fill="hold">
                                          <p:stCondLst>
                                            <p:cond delay="0"/>
                                          </p:stCondLst>
                                        </p:cTn>
                                        <p:tgtEl>
                                          <p:spTgt spid="228"/>
                                        </p:tgtEl>
                                        <p:attrNameLst>
                                          <p:attrName>style.visibility</p:attrName>
                                        </p:attrNameLst>
                                      </p:cBhvr>
                                      <p:to>
                                        <p:strVal val="visible"/>
                                      </p:to>
                                    </p:set>
                                    <p:animEffect transition="in" filter="fade">
                                      <p:cBhvr>
                                        <p:cTn id="637" dur="500"/>
                                        <p:tgtEl>
                                          <p:spTgt spid="228"/>
                                        </p:tgtEl>
                                      </p:cBhvr>
                                    </p:animEffect>
                                  </p:childTnLst>
                                </p:cTn>
                              </p:par>
                              <p:par>
                                <p:cTn id="638" presetID="10" presetClass="entr" presetSubtype="0" fill="hold" grpId="0" nodeType="withEffect">
                                  <p:stCondLst>
                                    <p:cond delay="0"/>
                                  </p:stCondLst>
                                  <p:childTnLst>
                                    <p:set>
                                      <p:cBhvr>
                                        <p:cTn id="639" dur="1" fill="hold">
                                          <p:stCondLst>
                                            <p:cond delay="0"/>
                                          </p:stCondLst>
                                        </p:cTn>
                                        <p:tgtEl>
                                          <p:spTgt spid="229"/>
                                        </p:tgtEl>
                                        <p:attrNameLst>
                                          <p:attrName>style.visibility</p:attrName>
                                        </p:attrNameLst>
                                      </p:cBhvr>
                                      <p:to>
                                        <p:strVal val="visible"/>
                                      </p:to>
                                    </p:set>
                                    <p:animEffect transition="in" filter="fade">
                                      <p:cBhvr>
                                        <p:cTn id="640" dur="500"/>
                                        <p:tgtEl>
                                          <p:spTgt spid="229"/>
                                        </p:tgtEl>
                                      </p:cBhvr>
                                    </p:animEffect>
                                  </p:childTnLst>
                                </p:cTn>
                              </p:par>
                              <p:par>
                                <p:cTn id="641" presetID="10" presetClass="entr" presetSubtype="0" fill="hold" grpId="0" nodeType="withEffect">
                                  <p:stCondLst>
                                    <p:cond delay="0"/>
                                  </p:stCondLst>
                                  <p:childTnLst>
                                    <p:set>
                                      <p:cBhvr>
                                        <p:cTn id="642" dur="1" fill="hold">
                                          <p:stCondLst>
                                            <p:cond delay="0"/>
                                          </p:stCondLst>
                                        </p:cTn>
                                        <p:tgtEl>
                                          <p:spTgt spid="230"/>
                                        </p:tgtEl>
                                        <p:attrNameLst>
                                          <p:attrName>style.visibility</p:attrName>
                                        </p:attrNameLst>
                                      </p:cBhvr>
                                      <p:to>
                                        <p:strVal val="visible"/>
                                      </p:to>
                                    </p:set>
                                    <p:animEffect transition="in" filter="fade">
                                      <p:cBhvr>
                                        <p:cTn id="643" dur="500"/>
                                        <p:tgtEl>
                                          <p:spTgt spid="230"/>
                                        </p:tgtEl>
                                      </p:cBhvr>
                                    </p:animEffect>
                                  </p:childTnLst>
                                </p:cTn>
                              </p:par>
                              <p:par>
                                <p:cTn id="644" presetID="10" presetClass="entr" presetSubtype="0" fill="hold" grpId="0" nodeType="withEffect">
                                  <p:stCondLst>
                                    <p:cond delay="0"/>
                                  </p:stCondLst>
                                  <p:childTnLst>
                                    <p:set>
                                      <p:cBhvr>
                                        <p:cTn id="645" dur="1" fill="hold">
                                          <p:stCondLst>
                                            <p:cond delay="0"/>
                                          </p:stCondLst>
                                        </p:cTn>
                                        <p:tgtEl>
                                          <p:spTgt spid="231"/>
                                        </p:tgtEl>
                                        <p:attrNameLst>
                                          <p:attrName>style.visibility</p:attrName>
                                        </p:attrNameLst>
                                      </p:cBhvr>
                                      <p:to>
                                        <p:strVal val="visible"/>
                                      </p:to>
                                    </p:set>
                                    <p:animEffect transition="in" filter="fade">
                                      <p:cBhvr>
                                        <p:cTn id="646" dur="500"/>
                                        <p:tgtEl>
                                          <p:spTgt spid="231"/>
                                        </p:tgtEl>
                                      </p:cBhvr>
                                    </p:animEffect>
                                  </p:childTnLst>
                                </p:cTn>
                              </p:par>
                              <p:par>
                                <p:cTn id="647" presetID="10" presetClass="entr" presetSubtype="0" fill="hold" grpId="0" nodeType="withEffect">
                                  <p:stCondLst>
                                    <p:cond delay="0"/>
                                  </p:stCondLst>
                                  <p:childTnLst>
                                    <p:set>
                                      <p:cBhvr>
                                        <p:cTn id="648" dur="1" fill="hold">
                                          <p:stCondLst>
                                            <p:cond delay="0"/>
                                          </p:stCondLst>
                                        </p:cTn>
                                        <p:tgtEl>
                                          <p:spTgt spid="232"/>
                                        </p:tgtEl>
                                        <p:attrNameLst>
                                          <p:attrName>style.visibility</p:attrName>
                                        </p:attrNameLst>
                                      </p:cBhvr>
                                      <p:to>
                                        <p:strVal val="visible"/>
                                      </p:to>
                                    </p:set>
                                    <p:animEffect transition="in" filter="fade">
                                      <p:cBhvr>
                                        <p:cTn id="649" dur="500"/>
                                        <p:tgtEl>
                                          <p:spTgt spid="232"/>
                                        </p:tgtEl>
                                      </p:cBhvr>
                                    </p:animEffect>
                                  </p:childTnLst>
                                </p:cTn>
                              </p:par>
                              <p:par>
                                <p:cTn id="650" presetID="10" presetClass="entr" presetSubtype="0" fill="hold" grpId="0" nodeType="withEffect">
                                  <p:stCondLst>
                                    <p:cond delay="0"/>
                                  </p:stCondLst>
                                  <p:childTnLst>
                                    <p:set>
                                      <p:cBhvr>
                                        <p:cTn id="651" dur="1" fill="hold">
                                          <p:stCondLst>
                                            <p:cond delay="0"/>
                                          </p:stCondLst>
                                        </p:cTn>
                                        <p:tgtEl>
                                          <p:spTgt spid="233"/>
                                        </p:tgtEl>
                                        <p:attrNameLst>
                                          <p:attrName>style.visibility</p:attrName>
                                        </p:attrNameLst>
                                      </p:cBhvr>
                                      <p:to>
                                        <p:strVal val="visible"/>
                                      </p:to>
                                    </p:set>
                                    <p:animEffect transition="in" filter="fade">
                                      <p:cBhvr>
                                        <p:cTn id="652" dur="500"/>
                                        <p:tgtEl>
                                          <p:spTgt spid="233"/>
                                        </p:tgtEl>
                                      </p:cBhvr>
                                    </p:animEffect>
                                  </p:childTnLst>
                                </p:cTn>
                              </p:par>
                              <p:par>
                                <p:cTn id="653" presetID="10" presetClass="entr" presetSubtype="0" fill="hold" grpId="0" nodeType="withEffect">
                                  <p:stCondLst>
                                    <p:cond delay="0"/>
                                  </p:stCondLst>
                                  <p:childTnLst>
                                    <p:set>
                                      <p:cBhvr>
                                        <p:cTn id="654" dur="1" fill="hold">
                                          <p:stCondLst>
                                            <p:cond delay="0"/>
                                          </p:stCondLst>
                                        </p:cTn>
                                        <p:tgtEl>
                                          <p:spTgt spid="234"/>
                                        </p:tgtEl>
                                        <p:attrNameLst>
                                          <p:attrName>style.visibility</p:attrName>
                                        </p:attrNameLst>
                                      </p:cBhvr>
                                      <p:to>
                                        <p:strVal val="visible"/>
                                      </p:to>
                                    </p:set>
                                    <p:animEffect transition="in" filter="fade">
                                      <p:cBhvr>
                                        <p:cTn id="655" dur="500"/>
                                        <p:tgtEl>
                                          <p:spTgt spid="234"/>
                                        </p:tgtEl>
                                      </p:cBhvr>
                                    </p:animEffect>
                                  </p:childTnLst>
                                </p:cTn>
                              </p:par>
                              <p:par>
                                <p:cTn id="656" presetID="10" presetClass="entr" presetSubtype="0" fill="hold" grpId="0" nodeType="withEffect">
                                  <p:stCondLst>
                                    <p:cond delay="0"/>
                                  </p:stCondLst>
                                  <p:childTnLst>
                                    <p:set>
                                      <p:cBhvr>
                                        <p:cTn id="657" dur="1" fill="hold">
                                          <p:stCondLst>
                                            <p:cond delay="0"/>
                                          </p:stCondLst>
                                        </p:cTn>
                                        <p:tgtEl>
                                          <p:spTgt spid="235"/>
                                        </p:tgtEl>
                                        <p:attrNameLst>
                                          <p:attrName>style.visibility</p:attrName>
                                        </p:attrNameLst>
                                      </p:cBhvr>
                                      <p:to>
                                        <p:strVal val="visible"/>
                                      </p:to>
                                    </p:set>
                                    <p:animEffect transition="in" filter="fade">
                                      <p:cBhvr>
                                        <p:cTn id="658" dur="500"/>
                                        <p:tgtEl>
                                          <p:spTgt spid="235"/>
                                        </p:tgtEl>
                                      </p:cBhvr>
                                    </p:animEffect>
                                  </p:childTnLst>
                                </p:cTn>
                              </p:par>
                              <p:par>
                                <p:cTn id="659" presetID="10" presetClass="entr" presetSubtype="0" fill="hold" grpId="0" nodeType="withEffect">
                                  <p:stCondLst>
                                    <p:cond delay="0"/>
                                  </p:stCondLst>
                                  <p:childTnLst>
                                    <p:set>
                                      <p:cBhvr>
                                        <p:cTn id="660" dur="1" fill="hold">
                                          <p:stCondLst>
                                            <p:cond delay="0"/>
                                          </p:stCondLst>
                                        </p:cTn>
                                        <p:tgtEl>
                                          <p:spTgt spid="236"/>
                                        </p:tgtEl>
                                        <p:attrNameLst>
                                          <p:attrName>style.visibility</p:attrName>
                                        </p:attrNameLst>
                                      </p:cBhvr>
                                      <p:to>
                                        <p:strVal val="visible"/>
                                      </p:to>
                                    </p:set>
                                    <p:animEffect transition="in" filter="fade">
                                      <p:cBhvr>
                                        <p:cTn id="661" dur="500"/>
                                        <p:tgtEl>
                                          <p:spTgt spid="236"/>
                                        </p:tgtEl>
                                      </p:cBhvr>
                                    </p:animEffect>
                                  </p:childTnLst>
                                </p:cTn>
                              </p:par>
                              <p:par>
                                <p:cTn id="662" presetID="10" presetClass="entr" presetSubtype="0" fill="hold" grpId="0" nodeType="withEffect">
                                  <p:stCondLst>
                                    <p:cond delay="0"/>
                                  </p:stCondLst>
                                  <p:childTnLst>
                                    <p:set>
                                      <p:cBhvr>
                                        <p:cTn id="663" dur="1" fill="hold">
                                          <p:stCondLst>
                                            <p:cond delay="0"/>
                                          </p:stCondLst>
                                        </p:cTn>
                                        <p:tgtEl>
                                          <p:spTgt spid="237"/>
                                        </p:tgtEl>
                                        <p:attrNameLst>
                                          <p:attrName>style.visibility</p:attrName>
                                        </p:attrNameLst>
                                      </p:cBhvr>
                                      <p:to>
                                        <p:strVal val="visible"/>
                                      </p:to>
                                    </p:set>
                                    <p:animEffect transition="in" filter="fade">
                                      <p:cBhvr>
                                        <p:cTn id="664" dur="500"/>
                                        <p:tgtEl>
                                          <p:spTgt spid="237"/>
                                        </p:tgtEl>
                                      </p:cBhvr>
                                    </p:animEffect>
                                  </p:childTnLst>
                                </p:cTn>
                              </p:par>
                              <p:par>
                                <p:cTn id="665" presetID="10" presetClass="entr" presetSubtype="0" fill="hold" grpId="0" nodeType="withEffect">
                                  <p:stCondLst>
                                    <p:cond delay="0"/>
                                  </p:stCondLst>
                                  <p:childTnLst>
                                    <p:set>
                                      <p:cBhvr>
                                        <p:cTn id="666" dur="1" fill="hold">
                                          <p:stCondLst>
                                            <p:cond delay="0"/>
                                          </p:stCondLst>
                                        </p:cTn>
                                        <p:tgtEl>
                                          <p:spTgt spid="238"/>
                                        </p:tgtEl>
                                        <p:attrNameLst>
                                          <p:attrName>style.visibility</p:attrName>
                                        </p:attrNameLst>
                                      </p:cBhvr>
                                      <p:to>
                                        <p:strVal val="visible"/>
                                      </p:to>
                                    </p:set>
                                    <p:animEffect transition="in" filter="fade">
                                      <p:cBhvr>
                                        <p:cTn id="667" dur="500"/>
                                        <p:tgtEl>
                                          <p:spTgt spid="238"/>
                                        </p:tgtEl>
                                      </p:cBhvr>
                                    </p:animEffect>
                                  </p:childTnLst>
                                </p:cTn>
                              </p:par>
                              <p:par>
                                <p:cTn id="668" presetID="10" presetClass="entr" presetSubtype="0" fill="hold" grpId="0" nodeType="withEffect">
                                  <p:stCondLst>
                                    <p:cond delay="0"/>
                                  </p:stCondLst>
                                  <p:childTnLst>
                                    <p:set>
                                      <p:cBhvr>
                                        <p:cTn id="669" dur="1" fill="hold">
                                          <p:stCondLst>
                                            <p:cond delay="0"/>
                                          </p:stCondLst>
                                        </p:cTn>
                                        <p:tgtEl>
                                          <p:spTgt spid="239"/>
                                        </p:tgtEl>
                                        <p:attrNameLst>
                                          <p:attrName>style.visibility</p:attrName>
                                        </p:attrNameLst>
                                      </p:cBhvr>
                                      <p:to>
                                        <p:strVal val="visible"/>
                                      </p:to>
                                    </p:set>
                                    <p:animEffect transition="in" filter="fade">
                                      <p:cBhvr>
                                        <p:cTn id="670" dur="500"/>
                                        <p:tgtEl>
                                          <p:spTgt spid="239"/>
                                        </p:tgtEl>
                                      </p:cBhvr>
                                    </p:animEffect>
                                  </p:childTnLst>
                                </p:cTn>
                              </p:par>
                              <p:par>
                                <p:cTn id="671" presetID="10" presetClass="entr" presetSubtype="0" fill="hold" grpId="0" nodeType="withEffect">
                                  <p:stCondLst>
                                    <p:cond delay="0"/>
                                  </p:stCondLst>
                                  <p:childTnLst>
                                    <p:set>
                                      <p:cBhvr>
                                        <p:cTn id="672" dur="1" fill="hold">
                                          <p:stCondLst>
                                            <p:cond delay="0"/>
                                          </p:stCondLst>
                                        </p:cTn>
                                        <p:tgtEl>
                                          <p:spTgt spid="240"/>
                                        </p:tgtEl>
                                        <p:attrNameLst>
                                          <p:attrName>style.visibility</p:attrName>
                                        </p:attrNameLst>
                                      </p:cBhvr>
                                      <p:to>
                                        <p:strVal val="visible"/>
                                      </p:to>
                                    </p:set>
                                    <p:animEffect transition="in" filter="fade">
                                      <p:cBhvr>
                                        <p:cTn id="673" dur="500"/>
                                        <p:tgtEl>
                                          <p:spTgt spid="240"/>
                                        </p:tgtEl>
                                      </p:cBhvr>
                                    </p:animEffect>
                                  </p:childTnLst>
                                </p:cTn>
                              </p:par>
                              <p:par>
                                <p:cTn id="674" presetID="10" presetClass="entr" presetSubtype="0" fill="hold" grpId="0" nodeType="withEffect">
                                  <p:stCondLst>
                                    <p:cond delay="0"/>
                                  </p:stCondLst>
                                  <p:childTnLst>
                                    <p:set>
                                      <p:cBhvr>
                                        <p:cTn id="675" dur="1" fill="hold">
                                          <p:stCondLst>
                                            <p:cond delay="0"/>
                                          </p:stCondLst>
                                        </p:cTn>
                                        <p:tgtEl>
                                          <p:spTgt spid="241"/>
                                        </p:tgtEl>
                                        <p:attrNameLst>
                                          <p:attrName>style.visibility</p:attrName>
                                        </p:attrNameLst>
                                      </p:cBhvr>
                                      <p:to>
                                        <p:strVal val="visible"/>
                                      </p:to>
                                    </p:set>
                                    <p:animEffect transition="in" filter="fade">
                                      <p:cBhvr>
                                        <p:cTn id="676" dur="500"/>
                                        <p:tgtEl>
                                          <p:spTgt spid="241"/>
                                        </p:tgtEl>
                                      </p:cBhvr>
                                    </p:animEffect>
                                  </p:childTnLst>
                                </p:cTn>
                              </p:par>
                              <p:par>
                                <p:cTn id="677" presetID="10" presetClass="entr" presetSubtype="0" fill="hold" grpId="0" nodeType="withEffect">
                                  <p:stCondLst>
                                    <p:cond delay="0"/>
                                  </p:stCondLst>
                                  <p:childTnLst>
                                    <p:set>
                                      <p:cBhvr>
                                        <p:cTn id="678" dur="1" fill="hold">
                                          <p:stCondLst>
                                            <p:cond delay="0"/>
                                          </p:stCondLst>
                                        </p:cTn>
                                        <p:tgtEl>
                                          <p:spTgt spid="242"/>
                                        </p:tgtEl>
                                        <p:attrNameLst>
                                          <p:attrName>style.visibility</p:attrName>
                                        </p:attrNameLst>
                                      </p:cBhvr>
                                      <p:to>
                                        <p:strVal val="visible"/>
                                      </p:to>
                                    </p:set>
                                    <p:animEffect transition="in" filter="fade">
                                      <p:cBhvr>
                                        <p:cTn id="679" dur="500"/>
                                        <p:tgtEl>
                                          <p:spTgt spid="242"/>
                                        </p:tgtEl>
                                      </p:cBhvr>
                                    </p:animEffect>
                                  </p:childTnLst>
                                </p:cTn>
                              </p:par>
                              <p:par>
                                <p:cTn id="680" presetID="10" presetClass="entr" presetSubtype="0" fill="hold" grpId="0" nodeType="withEffect">
                                  <p:stCondLst>
                                    <p:cond delay="0"/>
                                  </p:stCondLst>
                                  <p:childTnLst>
                                    <p:set>
                                      <p:cBhvr>
                                        <p:cTn id="681" dur="1" fill="hold">
                                          <p:stCondLst>
                                            <p:cond delay="0"/>
                                          </p:stCondLst>
                                        </p:cTn>
                                        <p:tgtEl>
                                          <p:spTgt spid="243"/>
                                        </p:tgtEl>
                                        <p:attrNameLst>
                                          <p:attrName>style.visibility</p:attrName>
                                        </p:attrNameLst>
                                      </p:cBhvr>
                                      <p:to>
                                        <p:strVal val="visible"/>
                                      </p:to>
                                    </p:set>
                                    <p:animEffect transition="in" filter="fade">
                                      <p:cBhvr>
                                        <p:cTn id="682" dur="500"/>
                                        <p:tgtEl>
                                          <p:spTgt spid="243"/>
                                        </p:tgtEl>
                                      </p:cBhvr>
                                    </p:animEffect>
                                  </p:childTnLst>
                                </p:cTn>
                              </p:par>
                              <p:par>
                                <p:cTn id="683" presetID="10" presetClass="entr" presetSubtype="0" fill="hold" grpId="0" nodeType="withEffect">
                                  <p:stCondLst>
                                    <p:cond delay="0"/>
                                  </p:stCondLst>
                                  <p:childTnLst>
                                    <p:set>
                                      <p:cBhvr>
                                        <p:cTn id="684" dur="1" fill="hold">
                                          <p:stCondLst>
                                            <p:cond delay="0"/>
                                          </p:stCondLst>
                                        </p:cTn>
                                        <p:tgtEl>
                                          <p:spTgt spid="244"/>
                                        </p:tgtEl>
                                        <p:attrNameLst>
                                          <p:attrName>style.visibility</p:attrName>
                                        </p:attrNameLst>
                                      </p:cBhvr>
                                      <p:to>
                                        <p:strVal val="visible"/>
                                      </p:to>
                                    </p:set>
                                    <p:animEffect transition="in" filter="fade">
                                      <p:cBhvr>
                                        <p:cTn id="685" dur="500"/>
                                        <p:tgtEl>
                                          <p:spTgt spid="244"/>
                                        </p:tgtEl>
                                      </p:cBhvr>
                                    </p:animEffect>
                                  </p:childTnLst>
                                </p:cTn>
                              </p:par>
                              <p:par>
                                <p:cTn id="686" presetID="10" presetClass="entr" presetSubtype="0" fill="hold" grpId="0" nodeType="withEffect">
                                  <p:stCondLst>
                                    <p:cond delay="0"/>
                                  </p:stCondLst>
                                  <p:childTnLst>
                                    <p:set>
                                      <p:cBhvr>
                                        <p:cTn id="687" dur="1" fill="hold">
                                          <p:stCondLst>
                                            <p:cond delay="0"/>
                                          </p:stCondLst>
                                        </p:cTn>
                                        <p:tgtEl>
                                          <p:spTgt spid="245"/>
                                        </p:tgtEl>
                                        <p:attrNameLst>
                                          <p:attrName>style.visibility</p:attrName>
                                        </p:attrNameLst>
                                      </p:cBhvr>
                                      <p:to>
                                        <p:strVal val="visible"/>
                                      </p:to>
                                    </p:set>
                                    <p:animEffect transition="in" filter="fade">
                                      <p:cBhvr>
                                        <p:cTn id="688" dur="500"/>
                                        <p:tgtEl>
                                          <p:spTgt spid="245"/>
                                        </p:tgtEl>
                                      </p:cBhvr>
                                    </p:animEffect>
                                  </p:childTnLst>
                                </p:cTn>
                              </p:par>
                              <p:par>
                                <p:cTn id="689" presetID="10" presetClass="entr" presetSubtype="0" fill="hold" grpId="0" nodeType="withEffect">
                                  <p:stCondLst>
                                    <p:cond delay="0"/>
                                  </p:stCondLst>
                                  <p:childTnLst>
                                    <p:set>
                                      <p:cBhvr>
                                        <p:cTn id="690" dur="1" fill="hold">
                                          <p:stCondLst>
                                            <p:cond delay="0"/>
                                          </p:stCondLst>
                                        </p:cTn>
                                        <p:tgtEl>
                                          <p:spTgt spid="246"/>
                                        </p:tgtEl>
                                        <p:attrNameLst>
                                          <p:attrName>style.visibility</p:attrName>
                                        </p:attrNameLst>
                                      </p:cBhvr>
                                      <p:to>
                                        <p:strVal val="visible"/>
                                      </p:to>
                                    </p:set>
                                    <p:animEffect transition="in" filter="fade">
                                      <p:cBhvr>
                                        <p:cTn id="691" dur="500"/>
                                        <p:tgtEl>
                                          <p:spTgt spid="246"/>
                                        </p:tgtEl>
                                      </p:cBhvr>
                                    </p:animEffect>
                                  </p:childTnLst>
                                </p:cTn>
                              </p:par>
                              <p:par>
                                <p:cTn id="692" presetID="10" presetClass="entr" presetSubtype="0" fill="hold" grpId="0" nodeType="withEffect">
                                  <p:stCondLst>
                                    <p:cond delay="0"/>
                                  </p:stCondLst>
                                  <p:childTnLst>
                                    <p:set>
                                      <p:cBhvr>
                                        <p:cTn id="693" dur="1" fill="hold">
                                          <p:stCondLst>
                                            <p:cond delay="0"/>
                                          </p:stCondLst>
                                        </p:cTn>
                                        <p:tgtEl>
                                          <p:spTgt spid="247"/>
                                        </p:tgtEl>
                                        <p:attrNameLst>
                                          <p:attrName>style.visibility</p:attrName>
                                        </p:attrNameLst>
                                      </p:cBhvr>
                                      <p:to>
                                        <p:strVal val="visible"/>
                                      </p:to>
                                    </p:set>
                                    <p:animEffect transition="in" filter="fade">
                                      <p:cBhvr>
                                        <p:cTn id="694" dur="500"/>
                                        <p:tgtEl>
                                          <p:spTgt spid="247"/>
                                        </p:tgtEl>
                                      </p:cBhvr>
                                    </p:animEffect>
                                  </p:childTnLst>
                                </p:cTn>
                              </p:par>
                              <p:par>
                                <p:cTn id="695" presetID="10" presetClass="entr" presetSubtype="0" fill="hold" grpId="0" nodeType="withEffect">
                                  <p:stCondLst>
                                    <p:cond delay="0"/>
                                  </p:stCondLst>
                                  <p:childTnLst>
                                    <p:set>
                                      <p:cBhvr>
                                        <p:cTn id="696" dur="1" fill="hold">
                                          <p:stCondLst>
                                            <p:cond delay="0"/>
                                          </p:stCondLst>
                                        </p:cTn>
                                        <p:tgtEl>
                                          <p:spTgt spid="248"/>
                                        </p:tgtEl>
                                        <p:attrNameLst>
                                          <p:attrName>style.visibility</p:attrName>
                                        </p:attrNameLst>
                                      </p:cBhvr>
                                      <p:to>
                                        <p:strVal val="visible"/>
                                      </p:to>
                                    </p:set>
                                    <p:animEffect transition="in" filter="fade">
                                      <p:cBhvr>
                                        <p:cTn id="697" dur="500"/>
                                        <p:tgtEl>
                                          <p:spTgt spid="248"/>
                                        </p:tgtEl>
                                      </p:cBhvr>
                                    </p:animEffect>
                                  </p:childTnLst>
                                </p:cTn>
                              </p:par>
                              <p:par>
                                <p:cTn id="698" presetID="10" presetClass="entr" presetSubtype="0" fill="hold" grpId="0" nodeType="withEffect">
                                  <p:stCondLst>
                                    <p:cond delay="0"/>
                                  </p:stCondLst>
                                  <p:childTnLst>
                                    <p:set>
                                      <p:cBhvr>
                                        <p:cTn id="699" dur="1" fill="hold">
                                          <p:stCondLst>
                                            <p:cond delay="0"/>
                                          </p:stCondLst>
                                        </p:cTn>
                                        <p:tgtEl>
                                          <p:spTgt spid="249"/>
                                        </p:tgtEl>
                                        <p:attrNameLst>
                                          <p:attrName>style.visibility</p:attrName>
                                        </p:attrNameLst>
                                      </p:cBhvr>
                                      <p:to>
                                        <p:strVal val="visible"/>
                                      </p:to>
                                    </p:set>
                                    <p:animEffect transition="in" filter="fade">
                                      <p:cBhvr>
                                        <p:cTn id="700" dur="500"/>
                                        <p:tgtEl>
                                          <p:spTgt spid="249"/>
                                        </p:tgtEl>
                                      </p:cBhvr>
                                    </p:animEffect>
                                  </p:childTnLst>
                                </p:cTn>
                              </p:par>
                              <p:par>
                                <p:cTn id="701" presetID="10" presetClass="entr" presetSubtype="0" fill="hold" grpId="0" nodeType="withEffect">
                                  <p:stCondLst>
                                    <p:cond delay="0"/>
                                  </p:stCondLst>
                                  <p:childTnLst>
                                    <p:set>
                                      <p:cBhvr>
                                        <p:cTn id="702" dur="1" fill="hold">
                                          <p:stCondLst>
                                            <p:cond delay="0"/>
                                          </p:stCondLst>
                                        </p:cTn>
                                        <p:tgtEl>
                                          <p:spTgt spid="250"/>
                                        </p:tgtEl>
                                        <p:attrNameLst>
                                          <p:attrName>style.visibility</p:attrName>
                                        </p:attrNameLst>
                                      </p:cBhvr>
                                      <p:to>
                                        <p:strVal val="visible"/>
                                      </p:to>
                                    </p:set>
                                    <p:animEffect transition="in" filter="fade">
                                      <p:cBhvr>
                                        <p:cTn id="703" dur="500"/>
                                        <p:tgtEl>
                                          <p:spTgt spid="250"/>
                                        </p:tgtEl>
                                      </p:cBhvr>
                                    </p:animEffect>
                                  </p:childTnLst>
                                </p:cTn>
                              </p:par>
                              <p:par>
                                <p:cTn id="704" presetID="10" presetClass="entr" presetSubtype="0" fill="hold" grpId="0" nodeType="withEffect">
                                  <p:stCondLst>
                                    <p:cond delay="0"/>
                                  </p:stCondLst>
                                  <p:childTnLst>
                                    <p:set>
                                      <p:cBhvr>
                                        <p:cTn id="705" dur="1" fill="hold">
                                          <p:stCondLst>
                                            <p:cond delay="0"/>
                                          </p:stCondLst>
                                        </p:cTn>
                                        <p:tgtEl>
                                          <p:spTgt spid="251"/>
                                        </p:tgtEl>
                                        <p:attrNameLst>
                                          <p:attrName>style.visibility</p:attrName>
                                        </p:attrNameLst>
                                      </p:cBhvr>
                                      <p:to>
                                        <p:strVal val="visible"/>
                                      </p:to>
                                    </p:set>
                                    <p:animEffect transition="in" filter="fade">
                                      <p:cBhvr>
                                        <p:cTn id="706" dur="500"/>
                                        <p:tgtEl>
                                          <p:spTgt spid="251"/>
                                        </p:tgtEl>
                                      </p:cBhvr>
                                    </p:animEffect>
                                  </p:childTnLst>
                                </p:cTn>
                              </p:par>
                              <p:par>
                                <p:cTn id="707" presetID="10" presetClass="entr" presetSubtype="0" fill="hold" grpId="0" nodeType="withEffect">
                                  <p:stCondLst>
                                    <p:cond delay="0"/>
                                  </p:stCondLst>
                                  <p:childTnLst>
                                    <p:set>
                                      <p:cBhvr>
                                        <p:cTn id="708" dur="1" fill="hold">
                                          <p:stCondLst>
                                            <p:cond delay="0"/>
                                          </p:stCondLst>
                                        </p:cTn>
                                        <p:tgtEl>
                                          <p:spTgt spid="252"/>
                                        </p:tgtEl>
                                        <p:attrNameLst>
                                          <p:attrName>style.visibility</p:attrName>
                                        </p:attrNameLst>
                                      </p:cBhvr>
                                      <p:to>
                                        <p:strVal val="visible"/>
                                      </p:to>
                                    </p:set>
                                    <p:animEffect transition="in" filter="fade">
                                      <p:cBhvr>
                                        <p:cTn id="709" dur="500"/>
                                        <p:tgtEl>
                                          <p:spTgt spid="252"/>
                                        </p:tgtEl>
                                      </p:cBhvr>
                                    </p:animEffect>
                                  </p:childTnLst>
                                </p:cTn>
                              </p:par>
                              <p:par>
                                <p:cTn id="710" presetID="10" presetClass="entr" presetSubtype="0" fill="hold" grpId="0" nodeType="withEffect">
                                  <p:stCondLst>
                                    <p:cond delay="0"/>
                                  </p:stCondLst>
                                  <p:childTnLst>
                                    <p:set>
                                      <p:cBhvr>
                                        <p:cTn id="711" dur="1" fill="hold">
                                          <p:stCondLst>
                                            <p:cond delay="0"/>
                                          </p:stCondLst>
                                        </p:cTn>
                                        <p:tgtEl>
                                          <p:spTgt spid="253"/>
                                        </p:tgtEl>
                                        <p:attrNameLst>
                                          <p:attrName>style.visibility</p:attrName>
                                        </p:attrNameLst>
                                      </p:cBhvr>
                                      <p:to>
                                        <p:strVal val="visible"/>
                                      </p:to>
                                    </p:set>
                                    <p:animEffect transition="in" filter="fade">
                                      <p:cBhvr>
                                        <p:cTn id="712" dur="500"/>
                                        <p:tgtEl>
                                          <p:spTgt spid="253"/>
                                        </p:tgtEl>
                                      </p:cBhvr>
                                    </p:animEffect>
                                  </p:childTnLst>
                                </p:cTn>
                              </p:par>
                              <p:par>
                                <p:cTn id="713" presetID="10" presetClass="entr" presetSubtype="0" fill="hold" grpId="0" nodeType="withEffect">
                                  <p:stCondLst>
                                    <p:cond delay="0"/>
                                  </p:stCondLst>
                                  <p:childTnLst>
                                    <p:set>
                                      <p:cBhvr>
                                        <p:cTn id="714" dur="1" fill="hold">
                                          <p:stCondLst>
                                            <p:cond delay="0"/>
                                          </p:stCondLst>
                                        </p:cTn>
                                        <p:tgtEl>
                                          <p:spTgt spid="254"/>
                                        </p:tgtEl>
                                        <p:attrNameLst>
                                          <p:attrName>style.visibility</p:attrName>
                                        </p:attrNameLst>
                                      </p:cBhvr>
                                      <p:to>
                                        <p:strVal val="visible"/>
                                      </p:to>
                                    </p:set>
                                    <p:animEffect transition="in" filter="fade">
                                      <p:cBhvr>
                                        <p:cTn id="715" dur="500"/>
                                        <p:tgtEl>
                                          <p:spTgt spid="254"/>
                                        </p:tgtEl>
                                      </p:cBhvr>
                                    </p:animEffect>
                                  </p:childTnLst>
                                </p:cTn>
                              </p:par>
                              <p:par>
                                <p:cTn id="716" presetID="10" presetClass="entr" presetSubtype="0" fill="hold" grpId="0" nodeType="withEffect">
                                  <p:stCondLst>
                                    <p:cond delay="0"/>
                                  </p:stCondLst>
                                  <p:childTnLst>
                                    <p:set>
                                      <p:cBhvr>
                                        <p:cTn id="717" dur="1" fill="hold">
                                          <p:stCondLst>
                                            <p:cond delay="0"/>
                                          </p:stCondLst>
                                        </p:cTn>
                                        <p:tgtEl>
                                          <p:spTgt spid="255"/>
                                        </p:tgtEl>
                                        <p:attrNameLst>
                                          <p:attrName>style.visibility</p:attrName>
                                        </p:attrNameLst>
                                      </p:cBhvr>
                                      <p:to>
                                        <p:strVal val="visible"/>
                                      </p:to>
                                    </p:set>
                                    <p:animEffect transition="in" filter="fade">
                                      <p:cBhvr>
                                        <p:cTn id="718" dur="500"/>
                                        <p:tgtEl>
                                          <p:spTgt spid="255"/>
                                        </p:tgtEl>
                                      </p:cBhvr>
                                    </p:animEffect>
                                  </p:childTnLst>
                                </p:cTn>
                              </p:par>
                              <p:par>
                                <p:cTn id="719" presetID="10" presetClass="entr" presetSubtype="0" fill="hold" grpId="0" nodeType="withEffect">
                                  <p:stCondLst>
                                    <p:cond delay="0"/>
                                  </p:stCondLst>
                                  <p:childTnLst>
                                    <p:set>
                                      <p:cBhvr>
                                        <p:cTn id="720" dur="1" fill="hold">
                                          <p:stCondLst>
                                            <p:cond delay="0"/>
                                          </p:stCondLst>
                                        </p:cTn>
                                        <p:tgtEl>
                                          <p:spTgt spid="256"/>
                                        </p:tgtEl>
                                        <p:attrNameLst>
                                          <p:attrName>style.visibility</p:attrName>
                                        </p:attrNameLst>
                                      </p:cBhvr>
                                      <p:to>
                                        <p:strVal val="visible"/>
                                      </p:to>
                                    </p:set>
                                    <p:animEffect transition="in" filter="fade">
                                      <p:cBhvr>
                                        <p:cTn id="721" dur="500"/>
                                        <p:tgtEl>
                                          <p:spTgt spid="256"/>
                                        </p:tgtEl>
                                      </p:cBhvr>
                                    </p:animEffect>
                                  </p:childTnLst>
                                </p:cTn>
                              </p:par>
                              <p:par>
                                <p:cTn id="722" presetID="10" presetClass="entr" presetSubtype="0" fill="hold" grpId="0" nodeType="withEffect">
                                  <p:stCondLst>
                                    <p:cond delay="0"/>
                                  </p:stCondLst>
                                  <p:childTnLst>
                                    <p:set>
                                      <p:cBhvr>
                                        <p:cTn id="723" dur="1" fill="hold">
                                          <p:stCondLst>
                                            <p:cond delay="0"/>
                                          </p:stCondLst>
                                        </p:cTn>
                                        <p:tgtEl>
                                          <p:spTgt spid="257"/>
                                        </p:tgtEl>
                                        <p:attrNameLst>
                                          <p:attrName>style.visibility</p:attrName>
                                        </p:attrNameLst>
                                      </p:cBhvr>
                                      <p:to>
                                        <p:strVal val="visible"/>
                                      </p:to>
                                    </p:set>
                                    <p:animEffect transition="in" filter="fade">
                                      <p:cBhvr>
                                        <p:cTn id="724" dur="500"/>
                                        <p:tgtEl>
                                          <p:spTgt spid="257"/>
                                        </p:tgtEl>
                                      </p:cBhvr>
                                    </p:animEffect>
                                  </p:childTnLst>
                                </p:cTn>
                              </p:par>
                              <p:par>
                                <p:cTn id="725" presetID="10" presetClass="entr" presetSubtype="0" fill="hold" grpId="0" nodeType="withEffect">
                                  <p:stCondLst>
                                    <p:cond delay="0"/>
                                  </p:stCondLst>
                                  <p:childTnLst>
                                    <p:set>
                                      <p:cBhvr>
                                        <p:cTn id="726" dur="1" fill="hold">
                                          <p:stCondLst>
                                            <p:cond delay="0"/>
                                          </p:stCondLst>
                                        </p:cTn>
                                        <p:tgtEl>
                                          <p:spTgt spid="258"/>
                                        </p:tgtEl>
                                        <p:attrNameLst>
                                          <p:attrName>style.visibility</p:attrName>
                                        </p:attrNameLst>
                                      </p:cBhvr>
                                      <p:to>
                                        <p:strVal val="visible"/>
                                      </p:to>
                                    </p:set>
                                    <p:animEffect transition="in" filter="fade">
                                      <p:cBhvr>
                                        <p:cTn id="727" dur="500"/>
                                        <p:tgtEl>
                                          <p:spTgt spid="258"/>
                                        </p:tgtEl>
                                      </p:cBhvr>
                                    </p:animEffect>
                                  </p:childTnLst>
                                </p:cTn>
                              </p:par>
                              <p:par>
                                <p:cTn id="728" presetID="10" presetClass="entr" presetSubtype="0" fill="hold" grpId="0" nodeType="withEffect">
                                  <p:stCondLst>
                                    <p:cond delay="0"/>
                                  </p:stCondLst>
                                  <p:childTnLst>
                                    <p:set>
                                      <p:cBhvr>
                                        <p:cTn id="729" dur="1" fill="hold">
                                          <p:stCondLst>
                                            <p:cond delay="0"/>
                                          </p:stCondLst>
                                        </p:cTn>
                                        <p:tgtEl>
                                          <p:spTgt spid="259"/>
                                        </p:tgtEl>
                                        <p:attrNameLst>
                                          <p:attrName>style.visibility</p:attrName>
                                        </p:attrNameLst>
                                      </p:cBhvr>
                                      <p:to>
                                        <p:strVal val="visible"/>
                                      </p:to>
                                    </p:set>
                                    <p:animEffect transition="in" filter="fade">
                                      <p:cBhvr>
                                        <p:cTn id="730" dur="500"/>
                                        <p:tgtEl>
                                          <p:spTgt spid="259"/>
                                        </p:tgtEl>
                                      </p:cBhvr>
                                    </p:animEffect>
                                  </p:childTnLst>
                                </p:cTn>
                              </p:par>
                              <p:par>
                                <p:cTn id="731" presetID="10" presetClass="entr" presetSubtype="0" fill="hold" grpId="0" nodeType="withEffect">
                                  <p:stCondLst>
                                    <p:cond delay="0"/>
                                  </p:stCondLst>
                                  <p:childTnLst>
                                    <p:set>
                                      <p:cBhvr>
                                        <p:cTn id="732" dur="1" fill="hold">
                                          <p:stCondLst>
                                            <p:cond delay="0"/>
                                          </p:stCondLst>
                                        </p:cTn>
                                        <p:tgtEl>
                                          <p:spTgt spid="260"/>
                                        </p:tgtEl>
                                        <p:attrNameLst>
                                          <p:attrName>style.visibility</p:attrName>
                                        </p:attrNameLst>
                                      </p:cBhvr>
                                      <p:to>
                                        <p:strVal val="visible"/>
                                      </p:to>
                                    </p:set>
                                    <p:animEffect transition="in" filter="fade">
                                      <p:cBhvr>
                                        <p:cTn id="733" dur="500"/>
                                        <p:tgtEl>
                                          <p:spTgt spid="260"/>
                                        </p:tgtEl>
                                      </p:cBhvr>
                                    </p:animEffect>
                                  </p:childTnLst>
                                </p:cTn>
                              </p:par>
                              <p:par>
                                <p:cTn id="734" presetID="10" presetClass="entr" presetSubtype="0" fill="hold" grpId="0" nodeType="withEffect">
                                  <p:stCondLst>
                                    <p:cond delay="0"/>
                                  </p:stCondLst>
                                  <p:childTnLst>
                                    <p:set>
                                      <p:cBhvr>
                                        <p:cTn id="735" dur="1" fill="hold">
                                          <p:stCondLst>
                                            <p:cond delay="0"/>
                                          </p:stCondLst>
                                        </p:cTn>
                                        <p:tgtEl>
                                          <p:spTgt spid="261"/>
                                        </p:tgtEl>
                                        <p:attrNameLst>
                                          <p:attrName>style.visibility</p:attrName>
                                        </p:attrNameLst>
                                      </p:cBhvr>
                                      <p:to>
                                        <p:strVal val="visible"/>
                                      </p:to>
                                    </p:set>
                                    <p:animEffect transition="in" filter="fade">
                                      <p:cBhvr>
                                        <p:cTn id="736" dur="500"/>
                                        <p:tgtEl>
                                          <p:spTgt spid="261"/>
                                        </p:tgtEl>
                                      </p:cBhvr>
                                    </p:animEffect>
                                  </p:childTnLst>
                                </p:cTn>
                              </p:par>
                              <p:par>
                                <p:cTn id="737" presetID="10" presetClass="entr" presetSubtype="0" fill="hold" grpId="0" nodeType="withEffect">
                                  <p:stCondLst>
                                    <p:cond delay="0"/>
                                  </p:stCondLst>
                                  <p:childTnLst>
                                    <p:set>
                                      <p:cBhvr>
                                        <p:cTn id="738" dur="1" fill="hold">
                                          <p:stCondLst>
                                            <p:cond delay="0"/>
                                          </p:stCondLst>
                                        </p:cTn>
                                        <p:tgtEl>
                                          <p:spTgt spid="262"/>
                                        </p:tgtEl>
                                        <p:attrNameLst>
                                          <p:attrName>style.visibility</p:attrName>
                                        </p:attrNameLst>
                                      </p:cBhvr>
                                      <p:to>
                                        <p:strVal val="visible"/>
                                      </p:to>
                                    </p:set>
                                    <p:animEffect transition="in" filter="fade">
                                      <p:cBhvr>
                                        <p:cTn id="739" dur="500"/>
                                        <p:tgtEl>
                                          <p:spTgt spid="262"/>
                                        </p:tgtEl>
                                      </p:cBhvr>
                                    </p:animEffect>
                                  </p:childTnLst>
                                </p:cTn>
                              </p:par>
                              <p:par>
                                <p:cTn id="740" presetID="10" presetClass="entr" presetSubtype="0" fill="hold" grpId="0" nodeType="withEffect">
                                  <p:stCondLst>
                                    <p:cond delay="0"/>
                                  </p:stCondLst>
                                  <p:childTnLst>
                                    <p:set>
                                      <p:cBhvr>
                                        <p:cTn id="741" dur="1" fill="hold">
                                          <p:stCondLst>
                                            <p:cond delay="0"/>
                                          </p:stCondLst>
                                        </p:cTn>
                                        <p:tgtEl>
                                          <p:spTgt spid="263"/>
                                        </p:tgtEl>
                                        <p:attrNameLst>
                                          <p:attrName>style.visibility</p:attrName>
                                        </p:attrNameLst>
                                      </p:cBhvr>
                                      <p:to>
                                        <p:strVal val="visible"/>
                                      </p:to>
                                    </p:set>
                                    <p:animEffect transition="in" filter="fade">
                                      <p:cBhvr>
                                        <p:cTn id="742" dur="500"/>
                                        <p:tgtEl>
                                          <p:spTgt spid="263"/>
                                        </p:tgtEl>
                                      </p:cBhvr>
                                    </p:animEffect>
                                  </p:childTnLst>
                                </p:cTn>
                              </p:par>
                              <p:par>
                                <p:cTn id="743" presetID="10" presetClass="entr" presetSubtype="0" fill="hold" grpId="0" nodeType="withEffect">
                                  <p:stCondLst>
                                    <p:cond delay="0"/>
                                  </p:stCondLst>
                                  <p:childTnLst>
                                    <p:set>
                                      <p:cBhvr>
                                        <p:cTn id="744" dur="1" fill="hold">
                                          <p:stCondLst>
                                            <p:cond delay="0"/>
                                          </p:stCondLst>
                                        </p:cTn>
                                        <p:tgtEl>
                                          <p:spTgt spid="264"/>
                                        </p:tgtEl>
                                        <p:attrNameLst>
                                          <p:attrName>style.visibility</p:attrName>
                                        </p:attrNameLst>
                                      </p:cBhvr>
                                      <p:to>
                                        <p:strVal val="visible"/>
                                      </p:to>
                                    </p:set>
                                    <p:animEffect transition="in" filter="fade">
                                      <p:cBhvr>
                                        <p:cTn id="745" dur="500"/>
                                        <p:tgtEl>
                                          <p:spTgt spid="264"/>
                                        </p:tgtEl>
                                      </p:cBhvr>
                                    </p:animEffect>
                                  </p:childTnLst>
                                </p:cTn>
                              </p:par>
                              <p:par>
                                <p:cTn id="746" presetID="10" presetClass="entr" presetSubtype="0" fill="hold" grpId="0" nodeType="withEffect">
                                  <p:stCondLst>
                                    <p:cond delay="0"/>
                                  </p:stCondLst>
                                  <p:childTnLst>
                                    <p:set>
                                      <p:cBhvr>
                                        <p:cTn id="747" dur="1" fill="hold">
                                          <p:stCondLst>
                                            <p:cond delay="0"/>
                                          </p:stCondLst>
                                        </p:cTn>
                                        <p:tgtEl>
                                          <p:spTgt spid="265"/>
                                        </p:tgtEl>
                                        <p:attrNameLst>
                                          <p:attrName>style.visibility</p:attrName>
                                        </p:attrNameLst>
                                      </p:cBhvr>
                                      <p:to>
                                        <p:strVal val="visible"/>
                                      </p:to>
                                    </p:set>
                                    <p:animEffect transition="in" filter="fade">
                                      <p:cBhvr>
                                        <p:cTn id="748" dur="500"/>
                                        <p:tgtEl>
                                          <p:spTgt spid="265"/>
                                        </p:tgtEl>
                                      </p:cBhvr>
                                    </p:animEffect>
                                  </p:childTnLst>
                                </p:cTn>
                              </p:par>
                              <p:par>
                                <p:cTn id="749" presetID="10" presetClass="entr" presetSubtype="0" fill="hold" grpId="0" nodeType="withEffect">
                                  <p:stCondLst>
                                    <p:cond delay="0"/>
                                  </p:stCondLst>
                                  <p:childTnLst>
                                    <p:set>
                                      <p:cBhvr>
                                        <p:cTn id="750" dur="1" fill="hold">
                                          <p:stCondLst>
                                            <p:cond delay="0"/>
                                          </p:stCondLst>
                                        </p:cTn>
                                        <p:tgtEl>
                                          <p:spTgt spid="266"/>
                                        </p:tgtEl>
                                        <p:attrNameLst>
                                          <p:attrName>style.visibility</p:attrName>
                                        </p:attrNameLst>
                                      </p:cBhvr>
                                      <p:to>
                                        <p:strVal val="visible"/>
                                      </p:to>
                                    </p:set>
                                    <p:animEffect transition="in" filter="fade">
                                      <p:cBhvr>
                                        <p:cTn id="751" dur="500"/>
                                        <p:tgtEl>
                                          <p:spTgt spid="266"/>
                                        </p:tgtEl>
                                      </p:cBhvr>
                                    </p:animEffect>
                                  </p:childTnLst>
                                </p:cTn>
                              </p:par>
                              <p:par>
                                <p:cTn id="752" presetID="10" presetClass="entr" presetSubtype="0" fill="hold" grpId="0" nodeType="withEffect">
                                  <p:stCondLst>
                                    <p:cond delay="0"/>
                                  </p:stCondLst>
                                  <p:childTnLst>
                                    <p:set>
                                      <p:cBhvr>
                                        <p:cTn id="753" dur="1" fill="hold">
                                          <p:stCondLst>
                                            <p:cond delay="0"/>
                                          </p:stCondLst>
                                        </p:cTn>
                                        <p:tgtEl>
                                          <p:spTgt spid="267"/>
                                        </p:tgtEl>
                                        <p:attrNameLst>
                                          <p:attrName>style.visibility</p:attrName>
                                        </p:attrNameLst>
                                      </p:cBhvr>
                                      <p:to>
                                        <p:strVal val="visible"/>
                                      </p:to>
                                    </p:set>
                                    <p:animEffect transition="in" filter="fade">
                                      <p:cBhvr>
                                        <p:cTn id="754" dur="500"/>
                                        <p:tgtEl>
                                          <p:spTgt spid="267"/>
                                        </p:tgtEl>
                                      </p:cBhvr>
                                    </p:animEffect>
                                  </p:childTnLst>
                                </p:cTn>
                              </p:par>
                              <p:par>
                                <p:cTn id="755" presetID="10" presetClass="entr" presetSubtype="0" fill="hold" grpId="0" nodeType="withEffect">
                                  <p:stCondLst>
                                    <p:cond delay="0"/>
                                  </p:stCondLst>
                                  <p:childTnLst>
                                    <p:set>
                                      <p:cBhvr>
                                        <p:cTn id="756" dur="1" fill="hold">
                                          <p:stCondLst>
                                            <p:cond delay="0"/>
                                          </p:stCondLst>
                                        </p:cTn>
                                        <p:tgtEl>
                                          <p:spTgt spid="270"/>
                                        </p:tgtEl>
                                        <p:attrNameLst>
                                          <p:attrName>style.visibility</p:attrName>
                                        </p:attrNameLst>
                                      </p:cBhvr>
                                      <p:to>
                                        <p:strVal val="visible"/>
                                      </p:to>
                                    </p:set>
                                    <p:animEffect transition="in" filter="fade">
                                      <p:cBhvr>
                                        <p:cTn id="757" dur="500"/>
                                        <p:tgtEl>
                                          <p:spTgt spid="270"/>
                                        </p:tgtEl>
                                      </p:cBhvr>
                                    </p:animEffect>
                                  </p:childTnLst>
                                </p:cTn>
                              </p:par>
                              <p:par>
                                <p:cTn id="758" presetID="10" presetClass="entr" presetSubtype="0" fill="hold" grpId="0" nodeType="withEffect">
                                  <p:stCondLst>
                                    <p:cond delay="0"/>
                                  </p:stCondLst>
                                  <p:childTnLst>
                                    <p:set>
                                      <p:cBhvr>
                                        <p:cTn id="759" dur="1" fill="hold">
                                          <p:stCondLst>
                                            <p:cond delay="0"/>
                                          </p:stCondLst>
                                        </p:cTn>
                                        <p:tgtEl>
                                          <p:spTgt spid="273"/>
                                        </p:tgtEl>
                                        <p:attrNameLst>
                                          <p:attrName>style.visibility</p:attrName>
                                        </p:attrNameLst>
                                      </p:cBhvr>
                                      <p:to>
                                        <p:strVal val="visible"/>
                                      </p:to>
                                    </p:set>
                                    <p:animEffect transition="in" filter="fade">
                                      <p:cBhvr>
                                        <p:cTn id="760" dur="500"/>
                                        <p:tgtEl>
                                          <p:spTgt spid="273"/>
                                        </p:tgtEl>
                                      </p:cBhvr>
                                    </p:animEffect>
                                  </p:childTnLst>
                                </p:cTn>
                              </p:par>
                              <p:par>
                                <p:cTn id="761" presetID="10" presetClass="entr" presetSubtype="0" fill="hold" grpId="0" nodeType="withEffect">
                                  <p:stCondLst>
                                    <p:cond delay="0"/>
                                  </p:stCondLst>
                                  <p:childTnLst>
                                    <p:set>
                                      <p:cBhvr>
                                        <p:cTn id="762" dur="1" fill="hold">
                                          <p:stCondLst>
                                            <p:cond delay="0"/>
                                          </p:stCondLst>
                                        </p:cTn>
                                        <p:tgtEl>
                                          <p:spTgt spid="276"/>
                                        </p:tgtEl>
                                        <p:attrNameLst>
                                          <p:attrName>style.visibility</p:attrName>
                                        </p:attrNameLst>
                                      </p:cBhvr>
                                      <p:to>
                                        <p:strVal val="visible"/>
                                      </p:to>
                                    </p:set>
                                    <p:animEffect transition="in" filter="fade">
                                      <p:cBhvr>
                                        <p:cTn id="763" dur="500"/>
                                        <p:tgtEl>
                                          <p:spTgt spid="276"/>
                                        </p:tgtEl>
                                      </p:cBhvr>
                                    </p:animEffect>
                                  </p:childTnLst>
                                </p:cTn>
                              </p:par>
                              <p:par>
                                <p:cTn id="764" presetID="10" presetClass="entr" presetSubtype="0" fill="hold" grpId="0" nodeType="withEffect">
                                  <p:stCondLst>
                                    <p:cond delay="0"/>
                                  </p:stCondLst>
                                  <p:childTnLst>
                                    <p:set>
                                      <p:cBhvr>
                                        <p:cTn id="765" dur="1" fill="hold">
                                          <p:stCondLst>
                                            <p:cond delay="0"/>
                                          </p:stCondLst>
                                        </p:cTn>
                                        <p:tgtEl>
                                          <p:spTgt spid="277"/>
                                        </p:tgtEl>
                                        <p:attrNameLst>
                                          <p:attrName>style.visibility</p:attrName>
                                        </p:attrNameLst>
                                      </p:cBhvr>
                                      <p:to>
                                        <p:strVal val="visible"/>
                                      </p:to>
                                    </p:set>
                                    <p:animEffect transition="in" filter="fade">
                                      <p:cBhvr>
                                        <p:cTn id="766" dur="500"/>
                                        <p:tgtEl>
                                          <p:spTgt spid="277"/>
                                        </p:tgtEl>
                                      </p:cBhvr>
                                    </p:animEffect>
                                  </p:childTnLst>
                                </p:cTn>
                              </p:par>
                              <p:par>
                                <p:cTn id="767" presetID="10" presetClass="entr" presetSubtype="0" fill="hold" grpId="0" nodeType="withEffect">
                                  <p:stCondLst>
                                    <p:cond delay="0"/>
                                  </p:stCondLst>
                                  <p:childTnLst>
                                    <p:set>
                                      <p:cBhvr>
                                        <p:cTn id="768" dur="1" fill="hold">
                                          <p:stCondLst>
                                            <p:cond delay="0"/>
                                          </p:stCondLst>
                                        </p:cTn>
                                        <p:tgtEl>
                                          <p:spTgt spid="278"/>
                                        </p:tgtEl>
                                        <p:attrNameLst>
                                          <p:attrName>style.visibility</p:attrName>
                                        </p:attrNameLst>
                                      </p:cBhvr>
                                      <p:to>
                                        <p:strVal val="visible"/>
                                      </p:to>
                                    </p:set>
                                    <p:animEffect transition="in" filter="fade">
                                      <p:cBhvr>
                                        <p:cTn id="769" dur="500"/>
                                        <p:tgtEl>
                                          <p:spTgt spid="278"/>
                                        </p:tgtEl>
                                      </p:cBhvr>
                                    </p:animEffect>
                                  </p:childTnLst>
                                </p:cTn>
                              </p:par>
                              <p:par>
                                <p:cTn id="770" presetID="10" presetClass="entr" presetSubtype="0" fill="hold" grpId="0" nodeType="withEffect">
                                  <p:stCondLst>
                                    <p:cond delay="0"/>
                                  </p:stCondLst>
                                  <p:childTnLst>
                                    <p:set>
                                      <p:cBhvr>
                                        <p:cTn id="771" dur="1" fill="hold">
                                          <p:stCondLst>
                                            <p:cond delay="0"/>
                                          </p:stCondLst>
                                        </p:cTn>
                                        <p:tgtEl>
                                          <p:spTgt spid="279"/>
                                        </p:tgtEl>
                                        <p:attrNameLst>
                                          <p:attrName>style.visibility</p:attrName>
                                        </p:attrNameLst>
                                      </p:cBhvr>
                                      <p:to>
                                        <p:strVal val="visible"/>
                                      </p:to>
                                    </p:set>
                                    <p:animEffect transition="in" filter="fade">
                                      <p:cBhvr>
                                        <p:cTn id="772" dur="500"/>
                                        <p:tgtEl>
                                          <p:spTgt spid="279"/>
                                        </p:tgtEl>
                                      </p:cBhvr>
                                    </p:animEffect>
                                  </p:childTnLst>
                                </p:cTn>
                              </p:par>
                              <p:par>
                                <p:cTn id="773" presetID="10" presetClass="entr" presetSubtype="0" fill="hold" grpId="0" nodeType="withEffect">
                                  <p:stCondLst>
                                    <p:cond delay="0"/>
                                  </p:stCondLst>
                                  <p:childTnLst>
                                    <p:set>
                                      <p:cBhvr>
                                        <p:cTn id="774" dur="1" fill="hold">
                                          <p:stCondLst>
                                            <p:cond delay="0"/>
                                          </p:stCondLst>
                                        </p:cTn>
                                        <p:tgtEl>
                                          <p:spTgt spid="280"/>
                                        </p:tgtEl>
                                        <p:attrNameLst>
                                          <p:attrName>style.visibility</p:attrName>
                                        </p:attrNameLst>
                                      </p:cBhvr>
                                      <p:to>
                                        <p:strVal val="visible"/>
                                      </p:to>
                                    </p:set>
                                    <p:animEffect transition="in" filter="fade">
                                      <p:cBhvr>
                                        <p:cTn id="775" dur="500"/>
                                        <p:tgtEl>
                                          <p:spTgt spid="280"/>
                                        </p:tgtEl>
                                      </p:cBhvr>
                                    </p:animEffect>
                                  </p:childTnLst>
                                </p:cTn>
                              </p:par>
                              <p:par>
                                <p:cTn id="776" presetID="10" presetClass="entr" presetSubtype="0" fill="hold" grpId="0" nodeType="withEffect">
                                  <p:stCondLst>
                                    <p:cond delay="0"/>
                                  </p:stCondLst>
                                  <p:childTnLst>
                                    <p:set>
                                      <p:cBhvr>
                                        <p:cTn id="777" dur="1" fill="hold">
                                          <p:stCondLst>
                                            <p:cond delay="0"/>
                                          </p:stCondLst>
                                        </p:cTn>
                                        <p:tgtEl>
                                          <p:spTgt spid="281"/>
                                        </p:tgtEl>
                                        <p:attrNameLst>
                                          <p:attrName>style.visibility</p:attrName>
                                        </p:attrNameLst>
                                      </p:cBhvr>
                                      <p:to>
                                        <p:strVal val="visible"/>
                                      </p:to>
                                    </p:set>
                                    <p:animEffect transition="in" filter="fade">
                                      <p:cBhvr>
                                        <p:cTn id="778" dur="500"/>
                                        <p:tgtEl>
                                          <p:spTgt spid="281"/>
                                        </p:tgtEl>
                                      </p:cBhvr>
                                    </p:animEffect>
                                  </p:childTnLst>
                                </p:cTn>
                              </p:par>
                              <p:par>
                                <p:cTn id="779" presetID="10" presetClass="entr" presetSubtype="0" fill="hold" grpId="0" nodeType="withEffect">
                                  <p:stCondLst>
                                    <p:cond delay="0"/>
                                  </p:stCondLst>
                                  <p:childTnLst>
                                    <p:set>
                                      <p:cBhvr>
                                        <p:cTn id="780" dur="1" fill="hold">
                                          <p:stCondLst>
                                            <p:cond delay="0"/>
                                          </p:stCondLst>
                                        </p:cTn>
                                        <p:tgtEl>
                                          <p:spTgt spid="282"/>
                                        </p:tgtEl>
                                        <p:attrNameLst>
                                          <p:attrName>style.visibility</p:attrName>
                                        </p:attrNameLst>
                                      </p:cBhvr>
                                      <p:to>
                                        <p:strVal val="visible"/>
                                      </p:to>
                                    </p:set>
                                    <p:animEffect transition="in" filter="fade">
                                      <p:cBhvr>
                                        <p:cTn id="781" dur="500"/>
                                        <p:tgtEl>
                                          <p:spTgt spid="282"/>
                                        </p:tgtEl>
                                      </p:cBhvr>
                                    </p:animEffect>
                                  </p:childTnLst>
                                </p:cTn>
                              </p:par>
                              <p:par>
                                <p:cTn id="782" presetID="10" presetClass="entr" presetSubtype="0" fill="hold" grpId="0" nodeType="withEffect">
                                  <p:stCondLst>
                                    <p:cond delay="0"/>
                                  </p:stCondLst>
                                  <p:childTnLst>
                                    <p:set>
                                      <p:cBhvr>
                                        <p:cTn id="783" dur="1" fill="hold">
                                          <p:stCondLst>
                                            <p:cond delay="0"/>
                                          </p:stCondLst>
                                        </p:cTn>
                                        <p:tgtEl>
                                          <p:spTgt spid="283"/>
                                        </p:tgtEl>
                                        <p:attrNameLst>
                                          <p:attrName>style.visibility</p:attrName>
                                        </p:attrNameLst>
                                      </p:cBhvr>
                                      <p:to>
                                        <p:strVal val="visible"/>
                                      </p:to>
                                    </p:set>
                                    <p:animEffect transition="in" filter="fade">
                                      <p:cBhvr>
                                        <p:cTn id="784" dur="500"/>
                                        <p:tgtEl>
                                          <p:spTgt spid="283"/>
                                        </p:tgtEl>
                                      </p:cBhvr>
                                    </p:animEffect>
                                  </p:childTnLst>
                                </p:cTn>
                              </p:par>
                              <p:par>
                                <p:cTn id="785" presetID="10" presetClass="entr" presetSubtype="0" fill="hold" grpId="0" nodeType="withEffect">
                                  <p:stCondLst>
                                    <p:cond delay="0"/>
                                  </p:stCondLst>
                                  <p:childTnLst>
                                    <p:set>
                                      <p:cBhvr>
                                        <p:cTn id="786" dur="1" fill="hold">
                                          <p:stCondLst>
                                            <p:cond delay="0"/>
                                          </p:stCondLst>
                                        </p:cTn>
                                        <p:tgtEl>
                                          <p:spTgt spid="284"/>
                                        </p:tgtEl>
                                        <p:attrNameLst>
                                          <p:attrName>style.visibility</p:attrName>
                                        </p:attrNameLst>
                                      </p:cBhvr>
                                      <p:to>
                                        <p:strVal val="visible"/>
                                      </p:to>
                                    </p:set>
                                    <p:animEffect transition="in" filter="fade">
                                      <p:cBhvr>
                                        <p:cTn id="787" dur="500"/>
                                        <p:tgtEl>
                                          <p:spTgt spid="284"/>
                                        </p:tgtEl>
                                      </p:cBhvr>
                                    </p:animEffect>
                                  </p:childTnLst>
                                </p:cTn>
                              </p:par>
                              <p:par>
                                <p:cTn id="788" presetID="10" presetClass="entr" presetSubtype="0" fill="hold" grpId="0" nodeType="withEffect">
                                  <p:stCondLst>
                                    <p:cond delay="0"/>
                                  </p:stCondLst>
                                  <p:childTnLst>
                                    <p:set>
                                      <p:cBhvr>
                                        <p:cTn id="789" dur="1" fill="hold">
                                          <p:stCondLst>
                                            <p:cond delay="0"/>
                                          </p:stCondLst>
                                        </p:cTn>
                                        <p:tgtEl>
                                          <p:spTgt spid="285"/>
                                        </p:tgtEl>
                                        <p:attrNameLst>
                                          <p:attrName>style.visibility</p:attrName>
                                        </p:attrNameLst>
                                      </p:cBhvr>
                                      <p:to>
                                        <p:strVal val="visible"/>
                                      </p:to>
                                    </p:set>
                                    <p:animEffect transition="in" filter="fade">
                                      <p:cBhvr>
                                        <p:cTn id="790" dur="500"/>
                                        <p:tgtEl>
                                          <p:spTgt spid="285"/>
                                        </p:tgtEl>
                                      </p:cBhvr>
                                    </p:animEffect>
                                  </p:childTnLst>
                                </p:cTn>
                              </p:par>
                              <p:par>
                                <p:cTn id="791" presetID="10" presetClass="entr" presetSubtype="0" fill="hold" grpId="0" nodeType="withEffect">
                                  <p:stCondLst>
                                    <p:cond delay="0"/>
                                  </p:stCondLst>
                                  <p:childTnLst>
                                    <p:set>
                                      <p:cBhvr>
                                        <p:cTn id="792" dur="1" fill="hold">
                                          <p:stCondLst>
                                            <p:cond delay="0"/>
                                          </p:stCondLst>
                                        </p:cTn>
                                        <p:tgtEl>
                                          <p:spTgt spid="288"/>
                                        </p:tgtEl>
                                        <p:attrNameLst>
                                          <p:attrName>style.visibility</p:attrName>
                                        </p:attrNameLst>
                                      </p:cBhvr>
                                      <p:to>
                                        <p:strVal val="visible"/>
                                      </p:to>
                                    </p:set>
                                    <p:animEffect transition="in" filter="fade">
                                      <p:cBhvr>
                                        <p:cTn id="793" dur="500"/>
                                        <p:tgtEl>
                                          <p:spTgt spid="288"/>
                                        </p:tgtEl>
                                      </p:cBhvr>
                                    </p:animEffect>
                                  </p:childTnLst>
                                </p:cTn>
                              </p:par>
                              <p:par>
                                <p:cTn id="794" presetID="10" presetClass="entr" presetSubtype="0" fill="hold" grpId="0" nodeType="withEffect">
                                  <p:stCondLst>
                                    <p:cond delay="0"/>
                                  </p:stCondLst>
                                  <p:childTnLst>
                                    <p:set>
                                      <p:cBhvr>
                                        <p:cTn id="795" dur="1" fill="hold">
                                          <p:stCondLst>
                                            <p:cond delay="0"/>
                                          </p:stCondLst>
                                        </p:cTn>
                                        <p:tgtEl>
                                          <p:spTgt spid="291"/>
                                        </p:tgtEl>
                                        <p:attrNameLst>
                                          <p:attrName>style.visibility</p:attrName>
                                        </p:attrNameLst>
                                      </p:cBhvr>
                                      <p:to>
                                        <p:strVal val="visible"/>
                                      </p:to>
                                    </p:set>
                                    <p:animEffect transition="in" filter="fade">
                                      <p:cBhvr>
                                        <p:cTn id="796" dur="500"/>
                                        <p:tgtEl>
                                          <p:spTgt spid="291"/>
                                        </p:tgtEl>
                                      </p:cBhvr>
                                    </p:animEffect>
                                  </p:childTnLst>
                                </p:cTn>
                              </p:par>
                              <p:par>
                                <p:cTn id="797" presetID="10" presetClass="entr" presetSubtype="0" fill="hold" grpId="0" nodeType="withEffect">
                                  <p:stCondLst>
                                    <p:cond delay="0"/>
                                  </p:stCondLst>
                                  <p:childTnLst>
                                    <p:set>
                                      <p:cBhvr>
                                        <p:cTn id="798" dur="1" fill="hold">
                                          <p:stCondLst>
                                            <p:cond delay="0"/>
                                          </p:stCondLst>
                                        </p:cTn>
                                        <p:tgtEl>
                                          <p:spTgt spid="294"/>
                                        </p:tgtEl>
                                        <p:attrNameLst>
                                          <p:attrName>style.visibility</p:attrName>
                                        </p:attrNameLst>
                                      </p:cBhvr>
                                      <p:to>
                                        <p:strVal val="visible"/>
                                      </p:to>
                                    </p:set>
                                    <p:animEffect transition="in" filter="fade">
                                      <p:cBhvr>
                                        <p:cTn id="799" dur="500"/>
                                        <p:tgtEl>
                                          <p:spTgt spid="294"/>
                                        </p:tgtEl>
                                      </p:cBhvr>
                                    </p:animEffect>
                                  </p:childTnLst>
                                </p:cTn>
                              </p:par>
                              <p:par>
                                <p:cTn id="800" presetID="10" presetClass="entr" presetSubtype="0" fill="hold" grpId="0" nodeType="withEffect">
                                  <p:stCondLst>
                                    <p:cond delay="0"/>
                                  </p:stCondLst>
                                  <p:childTnLst>
                                    <p:set>
                                      <p:cBhvr>
                                        <p:cTn id="801" dur="1" fill="hold">
                                          <p:stCondLst>
                                            <p:cond delay="0"/>
                                          </p:stCondLst>
                                        </p:cTn>
                                        <p:tgtEl>
                                          <p:spTgt spid="295"/>
                                        </p:tgtEl>
                                        <p:attrNameLst>
                                          <p:attrName>style.visibility</p:attrName>
                                        </p:attrNameLst>
                                      </p:cBhvr>
                                      <p:to>
                                        <p:strVal val="visible"/>
                                      </p:to>
                                    </p:set>
                                    <p:animEffect transition="in" filter="fade">
                                      <p:cBhvr>
                                        <p:cTn id="802" dur="500"/>
                                        <p:tgtEl>
                                          <p:spTgt spid="295"/>
                                        </p:tgtEl>
                                      </p:cBhvr>
                                    </p:animEffect>
                                  </p:childTnLst>
                                </p:cTn>
                              </p:par>
                              <p:par>
                                <p:cTn id="803" presetID="10" presetClass="entr" presetSubtype="0" fill="hold" grpId="0" nodeType="withEffect">
                                  <p:stCondLst>
                                    <p:cond delay="0"/>
                                  </p:stCondLst>
                                  <p:childTnLst>
                                    <p:set>
                                      <p:cBhvr>
                                        <p:cTn id="804" dur="1" fill="hold">
                                          <p:stCondLst>
                                            <p:cond delay="0"/>
                                          </p:stCondLst>
                                        </p:cTn>
                                        <p:tgtEl>
                                          <p:spTgt spid="296"/>
                                        </p:tgtEl>
                                        <p:attrNameLst>
                                          <p:attrName>style.visibility</p:attrName>
                                        </p:attrNameLst>
                                      </p:cBhvr>
                                      <p:to>
                                        <p:strVal val="visible"/>
                                      </p:to>
                                    </p:set>
                                    <p:animEffect transition="in" filter="fade">
                                      <p:cBhvr>
                                        <p:cTn id="805" dur="500"/>
                                        <p:tgtEl>
                                          <p:spTgt spid="296"/>
                                        </p:tgtEl>
                                      </p:cBhvr>
                                    </p:animEffect>
                                  </p:childTnLst>
                                </p:cTn>
                              </p:par>
                              <p:par>
                                <p:cTn id="806" presetID="10" presetClass="entr" presetSubtype="0" fill="hold" grpId="0" nodeType="withEffect">
                                  <p:stCondLst>
                                    <p:cond delay="0"/>
                                  </p:stCondLst>
                                  <p:childTnLst>
                                    <p:set>
                                      <p:cBhvr>
                                        <p:cTn id="807" dur="1" fill="hold">
                                          <p:stCondLst>
                                            <p:cond delay="0"/>
                                          </p:stCondLst>
                                        </p:cTn>
                                        <p:tgtEl>
                                          <p:spTgt spid="297"/>
                                        </p:tgtEl>
                                        <p:attrNameLst>
                                          <p:attrName>style.visibility</p:attrName>
                                        </p:attrNameLst>
                                      </p:cBhvr>
                                      <p:to>
                                        <p:strVal val="visible"/>
                                      </p:to>
                                    </p:set>
                                    <p:animEffect transition="in" filter="fade">
                                      <p:cBhvr>
                                        <p:cTn id="808" dur="500"/>
                                        <p:tgtEl>
                                          <p:spTgt spid="297"/>
                                        </p:tgtEl>
                                      </p:cBhvr>
                                    </p:animEffect>
                                  </p:childTnLst>
                                </p:cTn>
                              </p:par>
                              <p:par>
                                <p:cTn id="809" presetID="10" presetClass="entr" presetSubtype="0" fill="hold" grpId="0" nodeType="withEffect">
                                  <p:stCondLst>
                                    <p:cond delay="0"/>
                                  </p:stCondLst>
                                  <p:childTnLst>
                                    <p:set>
                                      <p:cBhvr>
                                        <p:cTn id="810" dur="1" fill="hold">
                                          <p:stCondLst>
                                            <p:cond delay="0"/>
                                          </p:stCondLst>
                                        </p:cTn>
                                        <p:tgtEl>
                                          <p:spTgt spid="298"/>
                                        </p:tgtEl>
                                        <p:attrNameLst>
                                          <p:attrName>style.visibility</p:attrName>
                                        </p:attrNameLst>
                                      </p:cBhvr>
                                      <p:to>
                                        <p:strVal val="visible"/>
                                      </p:to>
                                    </p:set>
                                    <p:animEffect transition="in" filter="fade">
                                      <p:cBhvr>
                                        <p:cTn id="811" dur="500"/>
                                        <p:tgtEl>
                                          <p:spTgt spid="298"/>
                                        </p:tgtEl>
                                      </p:cBhvr>
                                    </p:animEffect>
                                  </p:childTnLst>
                                </p:cTn>
                              </p:par>
                              <p:par>
                                <p:cTn id="812" presetID="10" presetClass="entr" presetSubtype="0" fill="hold" grpId="0" nodeType="withEffect">
                                  <p:stCondLst>
                                    <p:cond delay="0"/>
                                  </p:stCondLst>
                                  <p:childTnLst>
                                    <p:set>
                                      <p:cBhvr>
                                        <p:cTn id="813" dur="1" fill="hold">
                                          <p:stCondLst>
                                            <p:cond delay="0"/>
                                          </p:stCondLst>
                                        </p:cTn>
                                        <p:tgtEl>
                                          <p:spTgt spid="299"/>
                                        </p:tgtEl>
                                        <p:attrNameLst>
                                          <p:attrName>style.visibility</p:attrName>
                                        </p:attrNameLst>
                                      </p:cBhvr>
                                      <p:to>
                                        <p:strVal val="visible"/>
                                      </p:to>
                                    </p:set>
                                    <p:animEffect transition="in" filter="fade">
                                      <p:cBhvr>
                                        <p:cTn id="814" dur="500"/>
                                        <p:tgtEl>
                                          <p:spTgt spid="299"/>
                                        </p:tgtEl>
                                      </p:cBhvr>
                                    </p:animEffect>
                                  </p:childTnLst>
                                </p:cTn>
                              </p:par>
                              <p:par>
                                <p:cTn id="815" presetID="10" presetClass="entr" presetSubtype="0" fill="hold" grpId="0" nodeType="withEffect">
                                  <p:stCondLst>
                                    <p:cond delay="0"/>
                                  </p:stCondLst>
                                  <p:childTnLst>
                                    <p:set>
                                      <p:cBhvr>
                                        <p:cTn id="816" dur="1" fill="hold">
                                          <p:stCondLst>
                                            <p:cond delay="0"/>
                                          </p:stCondLst>
                                        </p:cTn>
                                        <p:tgtEl>
                                          <p:spTgt spid="300"/>
                                        </p:tgtEl>
                                        <p:attrNameLst>
                                          <p:attrName>style.visibility</p:attrName>
                                        </p:attrNameLst>
                                      </p:cBhvr>
                                      <p:to>
                                        <p:strVal val="visible"/>
                                      </p:to>
                                    </p:set>
                                    <p:animEffect transition="in" filter="fade">
                                      <p:cBhvr>
                                        <p:cTn id="817" dur="500"/>
                                        <p:tgtEl>
                                          <p:spTgt spid="300"/>
                                        </p:tgtEl>
                                      </p:cBhvr>
                                    </p:animEffect>
                                  </p:childTnLst>
                                </p:cTn>
                              </p:par>
                              <p:par>
                                <p:cTn id="818" presetID="10" presetClass="entr" presetSubtype="0" fill="hold" grpId="0" nodeType="withEffect">
                                  <p:stCondLst>
                                    <p:cond delay="0"/>
                                  </p:stCondLst>
                                  <p:childTnLst>
                                    <p:set>
                                      <p:cBhvr>
                                        <p:cTn id="819" dur="1" fill="hold">
                                          <p:stCondLst>
                                            <p:cond delay="0"/>
                                          </p:stCondLst>
                                        </p:cTn>
                                        <p:tgtEl>
                                          <p:spTgt spid="301"/>
                                        </p:tgtEl>
                                        <p:attrNameLst>
                                          <p:attrName>style.visibility</p:attrName>
                                        </p:attrNameLst>
                                      </p:cBhvr>
                                      <p:to>
                                        <p:strVal val="visible"/>
                                      </p:to>
                                    </p:set>
                                    <p:animEffect transition="in" filter="fade">
                                      <p:cBhvr>
                                        <p:cTn id="820" dur="500"/>
                                        <p:tgtEl>
                                          <p:spTgt spid="301"/>
                                        </p:tgtEl>
                                      </p:cBhvr>
                                    </p:animEffect>
                                  </p:childTnLst>
                                </p:cTn>
                              </p:par>
                              <p:par>
                                <p:cTn id="821" presetID="10" presetClass="entr" presetSubtype="0" fill="hold" grpId="0" nodeType="withEffect">
                                  <p:stCondLst>
                                    <p:cond delay="0"/>
                                  </p:stCondLst>
                                  <p:childTnLst>
                                    <p:set>
                                      <p:cBhvr>
                                        <p:cTn id="822" dur="1" fill="hold">
                                          <p:stCondLst>
                                            <p:cond delay="0"/>
                                          </p:stCondLst>
                                        </p:cTn>
                                        <p:tgtEl>
                                          <p:spTgt spid="302"/>
                                        </p:tgtEl>
                                        <p:attrNameLst>
                                          <p:attrName>style.visibility</p:attrName>
                                        </p:attrNameLst>
                                      </p:cBhvr>
                                      <p:to>
                                        <p:strVal val="visible"/>
                                      </p:to>
                                    </p:set>
                                    <p:animEffect transition="in" filter="fade">
                                      <p:cBhvr>
                                        <p:cTn id="823" dur="500"/>
                                        <p:tgtEl>
                                          <p:spTgt spid="302"/>
                                        </p:tgtEl>
                                      </p:cBhvr>
                                    </p:animEffect>
                                  </p:childTnLst>
                                </p:cTn>
                              </p:par>
                              <p:par>
                                <p:cTn id="824" presetID="10" presetClass="entr" presetSubtype="0" fill="hold" grpId="0" nodeType="withEffect">
                                  <p:stCondLst>
                                    <p:cond delay="0"/>
                                  </p:stCondLst>
                                  <p:childTnLst>
                                    <p:set>
                                      <p:cBhvr>
                                        <p:cTn id="825" dur="1" fill="hold">
                                          <p:stCondLst>
                                            <p:cond delay="0"/>
                                          </p:stCondLst>
                                        </p:cTn>
                                        <p:tgtEl>
                                          <p:spTgt spid="303"/>
                                        </p:tgtEl>
                                        <p:attrNameLst>
                                          <p:attrName>style.visibility</p:attrName>
                                        </p:attrNameLst>
                                      </p:cBhvr>
                                      <p:to>
                                        <p:strVal val="visible"/>
                                      </p:to>
                                    </p:set>
                                    <p:animEffect transition="in" filter="fade">
                                      <p:cBhvr>
                                        <p:cTn id="826" dur="500"/>
                                        <p:tgtEl>
                                          <p:spTgt spid="303"/>
                                        </p:tgtEl>
                                      </p:cBhvr>
                                    </p:animEffect>
                                  </p:childTnLst>
                                </p:cTn>
                              </p:par>
                              <p:par>
                                <p:cTn id="827" presetID="10" presetClass="entr" presetSubtype="0" fill="hold" grpId="0" nodeType="withEffect">
                                  <p:stCondLst>
                                    <p:cond delay="0"/>
                                  </p:stCondLst>
                                  <p:childTnLst>
                                    <p:set>
                                      <p:cBhvr>
                                        <p:cTn id="828" dur="1" fill="hold">
                                          <p:stCondLst>
                                            <p:cond delay="0"/>
                                          </p:stCondLst>
                                        </p:cTn>
                                        <p:tgtEl>
                                          <p:spTgt spid="304"/>
                                        </p:tgtEl>
                                        <p:attrNameLst>
                                          <p:attrName>style.visibility</p:attrName>
                                        </p:attrNameLst>
                                      </p:cBhvr>
                                      <p:to>
                                        <p:strVal val="visible"/>
                                      </p:to>
                                    </p:set>
                                    <p:animEffect transition="in" filter="fade">
                                      <p:cBhvr>
                                        <p:cTn id="829" dur="500"/>
                                        <p:tgtEl>
                                          <p:spTgt spid="304"/>
                                        </p:tgtEl>
                                      </p:cBhvr>
                                    </p:animEffect>
                                  </p:childTnLst>
                                </p:cTn>
                              </p:par>
                              <p:par>
                                <p:cTn id="830" presetID="10" presetClass="entr" presetSubtype="0" fill="hold" grpId="0" nodeType="withEffect">
                                  <p:stCondLst>
                                    <p:cond delay="0"/>
                                  </p:stCondLst>
                                  <p:childTnLst>
                                    <p:set>
                                      <p:cBhvr>
                                        <p:cTn id="831" dur="1" fill="hold">
                                          <p:stCondLst>
                                            <p:cond delay="0"/>
                                          </p:stCondLst>
                                        </p:cTn>
                                        <p:tgtEl>
                                          <p:spTgt spid="305"/>
                                        </p:tgtEl>
                                        <p:attrNameLst>
                                          <p:attrName>style.visibility</p:attrName>
                                        </p:attrNameLst>
                                      </p:cBhvr>
                                      <p:to>
                                        <p:strVal val="visible"/>
                                      </p:to>
                                    </p:set>
                                    <p:animEffect transition="in" filter="fade">
                                      <p:cBhvr>
                                        <p:cTn id="832" dur="500"/>
                                        <p:tgtEl>
                                          <p:spTgt spid="305"/>
                                        </p:tgtEl>
                                      </p:cBhvr>
                                    </p:animEffect>
                                  </p:childTnLst>
                                </p:cTn>
                              </p:par>
                              <p:par>
                                <p:cTn id="833" presetID="10" presetClass="entr" presetSubtype="0" fill="hold" grpId="0" nodeType="withEffect">
                                  <p:stCondLst>
                                    <p:cond delay="0"/>
                                  </p:stCondLst>
                                  <p:childTnLst>
                                    <p:set>
                                      <p:cBhvr>
                                        <p:cTn id="834" dur="1" fill="hold">
                                          <p:stCondLst>
                                            <p:cond delay="0"/>
                                          </p:stCondLst>
                                        </p:cTn>
                                        <p:tgtEl>
                                          <p:spTgt spid="306"/>
                                        </p:tgtEl>
                                        <p:attrNameLst>
                                          <p:attrName>style.visibility</p:attrName>
                                        </p:attrNameLst>
                                      </p:cBhvr>
                                      <p:to>
                                        <p:strVal val="visible"/>
                                      </p:to>
                                    </p:set>
                                    <p:animEffect transition="in" filter="fade">
                                      <p:cBhvr>
                                        <p:cTn id="835" dur="500"/>
                                        <p:tgtEl>
                                          <p:spTgt spid="306"/>
                                        </p:tgtEl>
                                      </p:cBhvr>
                                    </p:animEffect>
                                  </p:childTnLst>
                                </p:cTn>
                              </p:par>
                              <p:par>
                                <p:cTn id="836" presetID="10" presetClass="entr" presetSubtype="0" fill="hold" grpId="0" nodeType="withEffect">
                                  <p:stCondLst>
                                    <p:cond delay="0"/>
                                  </p:stCondLst>
                                  <p:childTnLst>
                                    <p:set>
                                      <p:cBhvr>
                                        <p:cTn id="837" dur="1" fill="hold">
                                          <p:stCondLst>
                                            <p:cond delay="0"/>
                                          </p:stCondLst>
                                        </p:cTn>
                                        <p:tgtEl>
                                          <p:spTgt spid="307"/>
                                        </p:tgtEl>
                                        <p:attrNameLst>
                                          <p:attrName>style.visibility</p:attrName>
                                        </p:attrNameLst>
                                      </p:cBhvr>
                                      <p:to>
                                        <p:strVal val="visible"/>
                                      </p:to>
                                    </p:set>
                                    <p:animEffect transition="in" filter="fade">
                                      <p:cBhvr>
                                        <p:cTn id="838" dur="500"/>
                                        <p:tgtEl>
                                          <p:spTgt spid="307"/>
                                        </p:tgtEl>
                                      </p:cBhvr>
                                    </p:animEffect>
                                  </p:childTnLst>
                                </p:cTn>
                              </p:par>
                              <p:par>
                                <p:cTn id="839" presetID="10" presetClass="entr" presetSubtype="0" fill="hold" grpId="0" nodeType="withEffect">
                                  <p:stCondLst>
                                    <p:cond delay="0"/>
                                  </p:stCondLst>
                                  <p:childTnLst>
                                    <p:set>
                                      <p:cBhvr>
                                        <p:cTn id="840" dur="1" fill="hold">
                                          <p:stCondLst>
                                            <p:cond delay="0"/>
                                          </p:stCondLst>
                                        </p:cTn>
                                        <p:tgtEl>
                                          <p:spTgt spid="308"/>
                                        </p:tgtEl>
                                        <p:attrNameLst>
                                          <p:attrName>style.visibility</p:attrName>
                                        </p:attrNameLst>
                                      </p:cBhvr>
                                      <p:to>
                                        <p:strVal val="visible"/>
                                      </p:to>
                                    </p:set>
                                    <p:animEffect transition="in" filter="fade">
                                      <p:cBhvr>
                                        <p:cTn id="841" dur="500"/>
                                        <p:tgtEl>
                                          <p:spTgt spid="308"/>
                                        </p:tgtEl>
                                      </p:cBhvr>
                                    </p:animEffect>
                                  </p:childTnLst>
                                </p:cTn>
                              </p:par>
                              <p:par>
                                <p:cTn id="842" presetID="10" presetClass="entr" presetSubtype="0" fill="hold" grpId="0" nodeType="withEffect">
                                  <p:stCondLst>
                                    <p:cond delay="0"/>
                                  </p:stCondLst>
                                  <p:childTnLst>
                                    <p:set>
                                      <p:cBhvr>
                                        <p:cTn id="843" dur="1" fill="hold">
                                          <p:stCondLst>
                                            <p:cond delay="0"/>
                                          </p:stCondLst>
                                        </p:cTn>
                                        <p:tgtEl>
                                          <p:spTgt spid="309"/>
                                        </p:tgtEl>
                                        <p:attrNameLst>
                                          <p:attrName>style.visibility</p:attrName>
                                        </p:attrNameLst>
                                      </p:cBhvr>
                                      <p:to>
                                        <p:strVal val="visible"/>
                                      </p:to>
                                    </p:set>
                                    <p:animEffect transition="in" filter="fade">
                                      <p:cBhvr>
                                        <p:cTn id="844" dur="500"/>
                                        <p:tgtEl>
                                          <p:spTgt spid="309"/>
                                        </p:tgtEl>
                                      </p:cBhvr>
                                    </p:animEffect>
                                  </p:childTnLst>
                                </p:cTn>
                              </p:par>
                              <p:par>
                                <p:cTn id="845" presetID="10" presetClass="entr" presetSubtype="0" fill="hold" grpId="0" nodeType="withEffect">
                                  <p:stCondLst>
                                    <p:cond delay="0"/>
                                  </p:stCondLst>
                                  <p:childTnLst>
                                    <p:set>
                                      <p:cBhvr>
                                        <p:cTn id="846" dur="1" fill="hold">
                                          <p:stCondLst>
                                            <p:cond delay="0"/>
                                          </p:stCondLst>
                                        </p:cTn>
                                        <p:tgtEl>
                                          <p:spTgt spid="310"/>
                                        </p:tgtEl>
                                        <p:attrNameLst>
                                          <p:attrName>style.visibility</p:attrName>
                                        </p:attrNameLst>
                                      </p:cBhvr>
                                      <p:to>
                                        <p:strVal val="visible"/>
                                      </p:to>
                                    </p:set>
                                    <p:animEffect transition="in" filter="fade">
                                      <p:cBhvr>
                                        <p:cTn id="847" dur="500"/>
                                        <p:tgtEl>
                                          <p:spTgt spid="310"/>
                                        </p:tgtEl>
                                      </p:cBhvr>
                                    </p:animEffect>
                                  </p:childTnLst>
                                </p:cTn>
                              </p:par>
                              <p:par>
                                <p:cTn id="848" presetID="10" presetClass="entr" presetSubtype="0" fill="hold" grpId="0" nodeType="withEffect">
                                  <p:stCondLst>
                                    <p:cond delay="0"/>
                                  </p:stCondLst>
                                  <p:childTnLst>
                                    <p:set>
                                      <p:cBhvr>
                                        <p:cTn id="849" dur="1" fill="hold">
                                          <p:stCondLst>
                                            <p:cond delay="0"/>
                                          </p:stCondLst>
                                        </p:cTn>
                                        <p:tgtEl>
                                          <p:spTgt spid="311"/>
                                        </p:tgtEl>
                                        <p:attrNameLst>
                                          <p:attrName>style.visibility</p:attrName>
                                        </p:attrNameLst>
                                      </p:cBhvr>
                                      <p:to>
                                        <p:strVal val="visible"/>
                                      </p:to>
                                    </p:set>
                                    <p:animEffect transition="in" filter="fade">
                                      <p:cBhvr>
                                        <p:cTn id="850" dur="500"/>
                                        <p:tgtEl>
                                          <p:spTgt spid="311"/>
                                        </p:tgtEl>
                                      </p:cBhvr>
                                    </p:animEffect>
                                  </p:childTnLst>
                                </p:cTn>
                              </p:par>
                              <p:par>
                                <p:cTn id="851" presetID="10" presetClass="entr" presetSubtype="0" fill="hold" grpId="0" nodeType="withEffect">
                                  <p:stCondLst>
                                    <p:cond delay="0"/>
                                  </p:stCondLst>
                                  <p:childTnLst>
                                    <p:set>
                                      <p:cBhvr>
                                        <p:cTn id="852" dur="1" fill="hold">
                                          <p:stCondLst>
                                            <p:cond delay="0"/>
                                          </p:stCondLst>
                                        </p:cTn>
                                        <p:tgtEl>
                                          <p:spTgt spid="312"/>
                                        </p:tgtEl>
                                        <p:attrNameLst>
                                          <p:attrName>style.visibility</p:attrName>
                                        </p:attrNameLst>
                                      </p:cBhvr>
                                      <p:to>
                                        <p:strVal val="visible"/>
                                      </p:to>
                                    </p:set>
                                    <p:animEffect transition="in" filter="fade">
                                      <p:cBhvr>
                                        <p:cTn id="853" dur="500"/>
                                        <p:tgtEl>
                                          <p:spTgt spid="312"/>
                                        </p:tgtEl>
                                      </p:cBhvr>
                                    </p:animEffect>
                                  </p:childTnLst>
                                </p:cTn>
                              </p:par>
                              <p:par>
                                <p:cTn id="854" presetID="10" presetClass="entr" presetSubtype="0" fill="hold" grpId="0" nodeType="withEffect">
                                  <p:stCondLst>
                                    <p:cond delay="0"/>
                                  </p:stCondLst>
                                  <p:childTnLst>
                                    <p:set>
                                      <p:cBhvr>
                                        <p:cTn id="855" dur="1" fill="hold">
                                          <p:stCondLst>
                                            <p:cond delay="0"/>
                                          </p:stCondLst>
                                        </p:cTn>
                                        <p:tgtEl>
                                          <p:spTgt spid="313"/>
                                        </p:tgtEl>
                                        <p:attrNameLst>
                                          <p:attrName>style.visibility</p:attrName>
                                        </p:attrNameLst>
                                      </p:cBhvr>
                                      <p:to>
                                        <p:strVal val="visible"/>
                                      </p:to>
                                    </p:set>
                                    <p:animEffect transition="in" filter="fade">
                                      <p:cBhvr>
                                        <p:cTn id="856" dur="500"/>
                                        <p:tgtEl>
                                          <p:spTgt spid="313"/>
                                        </p:tgtEl>
                                      </p:cBhvr>
                                    </p:animEffect>
                                  </p:childTnLst>
                                </p:cTn>
                              </p:par>
                              <p:par>
                                <p:cTn id="857" presetID="10" presetClass="entr" presetSubtype="0" fill="hold" grpId="0" nodeType="withEffect">
                                  <p:stCondLst>
                                    <p:cond delay="0"/>
                                  </p:stCondLst>
                                  <p:childTnLst>
                                    <p:set>
                                      <p:cBhvr>
                                        <p:cTn id="858" dur="1" fill="hold">
                                          <p:stCondLst>
                                            <p:cond delay="0"/>
                                          </p:stCondLst>
                                        </p:cTn>
                                        <p:tgtEl>
                                          <p:spTgt spid="314"/>
                                        </p:tgtEl>
                                        <p:attrNameLst>
                                          <p:attrName>style.visibility</p:attrName>
                                        </p:attrNameLst>
                                      </p:cBhvr>
                                      <p:to>
                                        <p:strVal val="visible"/>
                                      </p:to>
                                    </p:set>
                                    <p:animEffect transition="in" filter="fade">
                                      <p:cBhvr>
                                        <p:cTn id="859" dur="500"/>
                                        <p:tgtEl>
                                          <p:spTgt spid="314"/>
                                        </p:tgtEl>
                                      </p:cBhvr>
                                    </p:animEffect>
                                  </p:childTnLst>
                                </p:cTn>
                              </p:par>
                              <p:par>
                                <p:cTn id="860" presetID="10" presetClass="entr" presetSubtype="0" fill="hold" grpId="0" nodeType="withEffect">
                                  <p:stCondLst>
                                    <p:cond delay="0"/>
                                  </p:stCondLst>
                                  <p:childTnLst>
                                    <p:set>
                                      <p:cBhvr>
                                        <p:cTn id="861" dur="1" fill="hold">
                                          <p:stCondLst>
                                            <p:cond delay="0"/>
                                          </p:stCondLst>
                                        </p:cTn>
                                        <p:tgtEl>
                                          <p:spTgt spid="315"/>
                                        </p:tgtEl>
                                        <p:attrNameLst>
                                          <p:attrName>style.visibility</p:attrName>
                                        </p:attrNameLst>
                                      </p:cBhvr>
                                      <p:to>
                                        <p:strVal val="visible"/>
                                      </p:to>
                                    </p:set>
                                    <p:animEffect transition="in" filter="fade">
                                      <p:cBhvr>
                                        <p:cTn id="862" dur="500"/>
                                        <p:tgtEl>
                                          <p:spTgt spid="315"/>
                                        </p:tgtEl>
                                      </p:cBhvr>
                                    </p:animEffect>
                                  </p:childTnLst>
                                </p:cTn>
                              </p:par>
                              <p:par>
                                <p:cTn id="863" presetID="10" presetClass="entr" presetSubtype="0" fill="hold" grpId="0" nodeType="withEffect">
                                  <p:stCondLst>
                                    <p:cond delay="0"/>
                                  </p:stCondLst>
                                  <p:childTnLst>
                                    <p:set>
                                      <p:cBhvr>
                                        <p:cTn id="864" dur="1" fill="hold">
                                          <p:stCondLst>
                                            <p:cond delay="0"/>
                                          </p:stCondLst>
                                        </p:cTn>
                                        <p:tgtEl>
                                          <p:spTgt spid="316"/>
                                        </p:tgtEl>
                                        <p:attrNameLst>
                                          <p:attrName>style.visibility</p:attrName>
                                        </p:attrNameLst>
                                      </p:cBhvr>
                                      <p:to>
                                        <p:strVal val="visible"/>
                                      </p:to>
                                    </p:set>
                                    <p:animEffect transition="in" filter="fade">
                                      <p:cBhvr>
                                        <p:cTn id="865" dur="500"/>
                                        <p:tgtEl>
                                          <p:spTgt spid="316"/>
                                        </p:tgtEl>
                                      </p:cBhvr>
                                    </p:animEffect>
                                  </p:childTnLst>
                                </p:cTn>
                              </p:par>
                              <p:par>
                                <p:cTn id="866" presetID="10" presetClass="entr" presetSubtype="0" fill="hold" grpId="0" nodeType="withEffect">
                                  <p:stCondLst>
                                    <p:cond delay="0"/>
                                  </p:stCondLst>
                                  <p:childTnLst>
                                    <p:set>
                                      <p:cBhvr>
                                        <p:cTn id="867" dur="1" fill="hold">
                                          <p:stCondLst>
                                            <p:cond delay="0"/>
                                          </p:stCondLst>
                                        </p:cTn>
                                        <p:tgtEl>
                                          <p:spTgt spid="317"/>
                                        </p:tgtEl>
                                        <p:attrNameLst>
                                          <p:attrName>style.visibility</p:attrName>
                                        </p:attrNameLst>
                                      </p:cBhvr>
                                      <p:to>
                                        <p:strVal val="visible"/>
                                      </p:to>
                                    </p:set>
                                    <p:animEffect transition="in" filter="fade">
                                      <p:cBhvr>
                                        <p:cTn id="868" dur="500"/>
                                        <p:tgtEl>
                                          <p:spTgt spid="317"/>
                                        </p:tgtEl>
                                      </p:cBhvr>
                                    </p:animEffect>
                                  </p:childTnLst>
                                </p:cTn>
                              </p:par>
                              <p:par>
                                <p:cTn id="869" presetID="10" presetClass="entr" presetSubtype="0" fill="hold" grpId="0" nodeType="withEffect">
                                  <p:stCondLst>
                                    <p:cond delay="0"/>
                                  </p:stCondLst>
                                  <p:childTnLst>
                                    <p:set>
                                      <p:cBhvr>
                                        <p:cTn id="870" dur="1" fill="hold">
                                          <p:stCondLst>
                                            <p:cond delay="0"/>
                                          </p:stCondLst>
                                        </p:cTn>
                                        <p:tgtEl>
                                          <p:spTgt spid="318"/>
                                        </p:tgtEl>
                                        <p:attrNameLst>
                                          <p:attrName>style.visibility</p:attrName>
                                        </p:attrNameLst>
                                      </p:cBhvr>
                                      <p:to>
                                        <p:strVal val="visible"/>
                                      </p:to>
                                    </p:set>
                                    <p:animEffect transition="in" filter="fade">
                                      <p:cBhvr>
                                        <p:cTn id="871" dur="500"/>
                                        <p:tgtEl>
                                          <p:spTgt spid="318"/>
                                        </p:tgtEl>
                                      </p:cBhvr>
                                    </p:animEffect>
                                  </p:childTnLst>
                                </p:cTn>
                              </p:par>
                              <p:par>
                                <p:cTn id="872" presetID="10" presetClass="entr" presetSubtype="0" fill="hold" grpId="0" nodeType="withEffect">
                                  <p:stCondLst>
                                    <p:cond delay="0"/>
                                  </p:stCondLst>
                                  <p:childTnLst>
                                    <p:set>
                                      <p:cBhvr>
                                        <p:cTn id="873" dur="1" fill="hold">
                                          <p:stCondLst>
                                            <p:cond delay="0"/>
                                          </p:stCondLst>
                                        </p:cTn>
                                        <p:tgtEl>
                                          <p:spTgt spid="319"/>
                                        </p:tgtEl>
                                        <p:attrNameLst>
                                          <p:attrName>style.visibility</p:attrName>
                                        </p:attrNameLst>
                                      </p:cBhvr>
                                      <p:to>
                                        <p:strVal val="visible"/>
                                      </p:to>
                                    </p:set>
                                    <p:animEffect transition="in" filter="fade">
                                      <p:cBhvr>
                                        <p:cTn id="874" dur="500"/>
                                        <p:tgtEl>
                                          <p:spTgt spid="319"/>
                                        </p:tgtEl>
                                      </p:cBhvr>
                                    </p:animEffect>
                                  </p:childTnLst>
                                </p:cTn>
                              </p:par>
                              <p:par>
                                <p:cTn id="875" presetID="10" presetClass="entr" presetSubtype="0" fill="hold" grpId="0" nodeType="withEffect">
                                  <p:stCondLst>
                                    <p:cond delay="0"/>
                                  </p:stCondLst>
                                  <p:childTnLst>
                                    <p:set>
                                      <p:cBhvr>
                                        <p:cTn id="876" dur="1" fill="hold">
                                          <p:stCondLst>
                                            <p:cond delay="0"/>
                                          </p:stCondLst>
                                        </p:cTn>
                                        <p:tgtEl>
                                          <p:spTgt spid="320"/>
                                        </p:tgtEl>
                                        <p:attrNameLst>
                                          <p:attrName>style.visibility</p:attrName>
                                        </p:attrNameLst>
                                      </p:cBhvr>
                                      <p:to>
                                        <p:strVal val="visible"/>
                                      </p:to>
                                    </p:set>
                                    <p:animEffect transition="in" filter="fade">
                                      <p:cBhvr>
                                        <p:cTn id="877" dur="500"/>
                                        <p:tgtEl>
                                          <p:spTgt spid="320"/>
                                        </p:tgtEl>
                                      </p:cBhvr>
                                    </p:animEffect>
                                  </p:childTnLst>
                                </p:cTn>
                              </p:par>
                              <p:par>
                                <p:cTn id="878" presetID="10" presetClass="entr" presetSubtype="0" fill="hold" grpId="0" nodeType="withEffect">
                                  <p:stCondLst>
                                    <p:cond delay="0"/>
                                  </p:stCondLst>
                                  <p:childTnLst>
                                    <p:set>
                                      <p:cBhvr>
                                        <p:cTn id="879" dur="1" fill="hold">
                                          <p:stCondLst>
                                            <p:cond delay="0"/>
                                          </p:stCondLst>
                                        </p:cTn>
                                        <p:tgtEl>
                                          <p:spTgt spid="321"/>
                                        </p:tgtEl>
                                        <p:attrNameLst>
                                          <p:attrName>style.visibility</p:attrName>
                                        </p:attrNameLst>
                                      </p:cBhvr>
                                      <p:to>
                                        <p:strVal val="visible"/>
                                      </p:to>
                                    </p:set>
                                    <p:animEffect transition="in" filter="fade">
                                      <p:cBhvr>
                                        <p:cTn id="880" dur="500"/>
                                        <p:tgtEl>
                                          <p:spTgt spid="321"/>
                                        </p:tgtEl>
                                      </p:cBhvr>
                                    </p:animEffect>
                                  </p:childTnLst>
                                </p:cTn>
                              </p:par>
                              <p:par>
                                <p:cTn id="881" presetID="10" presetClass="entr" presetSubtype="0" fill="hold" grpId="0" nodeType="withEffect">
                                  <p:stCondLst>
                                    <p:cond delay="0"/>
                                  </p:stCondLst>
                                  <p:childTnLst>
                                    <p:set>
                                      <p:cBhvr>
                                        <p:cTn id="882" dur="1" fill="hold">
                                          <p:stCondLst>
                                            <p:cond delay="0"/>
                                          </p:stCondLst>
                                        </p:cTn>
                                        <p:tgtEl>
                                          <p:spTgt spid="322"/>
                                        </p:tgtEl>
                                        <p:attrNameLst>
                                          <p:attrName>style.visibility</p:attrName>
                                        </p:attrNameLst>
                                      </p:cBhvr>
                                      <p:to>
                                        <p:strVal val="visible"/>
                                      </p:to>
                                    </p:set>
                                    <p:animEffect transition="in" filter="fade">
                                      <p:cBhvr>
                                        <p:cTn id="883" dur="500"/>
                                        <p:tgtEl>
                                          <p:spTgt spid="322"/>
                                        </p:tgtEl>
                                      </p:cBhvr>
                                    </p:animEffect>
                                  </p:childTnLst>
                                </p:cTn>
                              </p:par>
                              <p:par>
                                <p:cTn id="884" presetID="10" presetClass="entr" presetSubtype="0" fill="hold" grpId="0" nodeType="withEffect">
                                  <p:stCondLst>
                                    <p:cond delay="0"/>
                                  </p:stCondLst>
                                  <p:childTnLst>
                                    <p:set>
                                      <p:cBhvr>
                                        <p:cTn id="885" dur="1" fill="hold">
                                          <p:stCondLst>
                                            <p:cond delay="0"/>
                                          </p:stCondLst>
                                        </p:cTn>
                                        <p:tgtEl>
                                          <p:spTgt spid="323"/>
                                        </p:tgtEl>
                                        <p:attrNameLst>
                                          <p:attrName>style.visibility</p:attrName>
                                        </p:attrNameLst>
                                      </p:cBhvr>
                                      <p:to>
                                        <p:strVal val="visible"/>
                                      </p:to>
                                    </p:set>
                                    <p:animEffect transition="in" filter="fade">
                                      <p:cBhvr>
                                        <p:cTn id="886" dur="500"/>
                                        <p:tgtEl>
                                          <p:spTgt spid="323"/>
                                        </p:tgtEl>
                                      </p:cBhvr>
                                    </p:animEffect>
                                  </p:childTnLst>
                                </p:cTn>
                              </p:par>
                              <p:par>
                                <p:cTn id="887" presetID="10" presetClass="entr" presetSubtype="0" fill="hold" grpId="0" nodeType="withEffect">
                                  <p:stCondLst>
                                    <p:cond delay="0"/>
                                  </p:stCondLst>
                                  <p:childTnLst>
                                    <p:set>
                                      <p:cBhvr>
                                        <p:cTn id="888" dur="1" fill="hold">
                                          <p:stCondLst>
                                            <p:cond delay="0"/>
                                          </p:stCondLst>
                                        </p:cTn>
                                        <p:tgtEl>
                                          <p:spTgt spid="324"/>
                                        </p:tgtEl>
                                        <p:attrNameLst>
                                          <p:attrName>style.visibility</p:attrName>
                                        </p:attrNameLst>
                                      </p:cBhvr>
                                      <p:to>
                                        <p:strVal val="visible"/>
                                      </p:to>
                                    </p:set>
                                    <p:animEffect transition="in" filter="fade">
                                      <p:cBhvr>
                                        <p:cTn id="889" dur="500"/>
                                        <p:tgtEl>
                                          <p:spTgt spid="324"/>
                                        </p:tgtEl>
                                      </p:cBhvr>
                                    </p:animEffect>
                                  </p:childTnLst>
                                </p:cTn>
                              </p:par>
                              <p:par>
                                <p:cTn id="890" presetID="10" presetClass="entr" presetSubtype="0" fill="hold" grpId="0" nodeType="withEffect">
                                  <p:stCondLst>
                                    <p:cond delay="0"/>
                                  </p:stCondLst>
                                  <p:childTnLst>
                                    <p:set>
                                      <p:cBhvr>
                                        <p:cTn id="891" dur="1" fill="hold">
                                          <p:stCondLst>
                                            <p:cond delay="0"/>
                                          </p:stCondLst>
                                        </p:cTn>
                                        <p:tgtEl>
                                          <p:spTgt spid="325"/>
                                        </p:tgtEl>
                                        <p:attrNameLst>
                                          <p:attrName>style.visibility</p:attrName>
                                        </p:attrNameLst>
                                      </p:cBhvr>
                                      <p:to>
                                        <p:strVal val="visible"/>
                                      </p:to>
                                    </p:set>
                                    <p:animEffect transition="in" filter="fade">
                                      <p:cBhvr>
                                        <p:cTn id="892" dur="500"/>
                                        <p:tgtEl>
                                          <p:spTgt spid="325"/>
                                        </p:tgtEl>
                                      </p:cBhvr>
                                    </p:animEffect>
                                  </p:childTnLst>
                                </p:cTn>
                              </p:par>
                              <p:par>
                                <p:cTn id="893" presetID="10" presetClass="entr" presetSubtype="0" fill="hold" grpId="0" nodeType="withEffect">
                                  <p:stCondLst>
                                    <p:cond delay="0"/>
                                  </p:stCondLst>
                                  <p:childTnLst>
                                    <p:set>
                                      <p:cBhvr>
                                        <p:cTn id="894" dur="1" fill="hold">
                                          <p:stCondLst>
                                            <p:cond delay="0"/>
                                          </p:stCondLst>
                                        </p:cTn>
                                        <p:tgtEl>
                                          <p:spTgt spid="326"/>
                                        </p:tgtEl>
                                        <p:attrNameLst>
                                          <p:attrName>style.visibility</p:attrName>
                                        </p:attrNameLst>
                                      </p:cBhvr>
                                      <p:to>
                                        <p:strVal val="visible"/>
                                      </p:to>
                                    </p:set>
                                    <p:animEffect transition="in" filter="fade">
                                      <p:cBhvr>
                                        <p:cTn id="895" dur="500"/>
                                        <p:tgtEl>
                                          <p:spTgt spid="326"/>
                                        </p:tgtEl>
                                      </p:cBhvr>
                                    </p:animEffect>
                                  </p:childTnLst>
                                </p:cTn>
                              </p:par>
                              <p:par>
                                <p:cTn id="896" presetID="10" presetClass="entr" presetSubtype="0" fill="hold" grpId="0" nodeType="withEffect">
                                  <p:stCondLst>
                                    <p:cond delay="0"/>
                                  </p:stCondLst>
                                  <p:childTnLst>
                                    <p:set>
                                      <p:cBhvr>
                                        <p:cTn id="897" dur="1" fill="hold">
                                          <p:stCondLst>
                                            <p:cond delay="0"/>
                                          </p:stCondLst>
                                        </p:cTn>
                                        <p:tgtEl>
                                          <p:spTgt spid="327"/>
                                        </p:tgtEl>
                                        <p:attrNameLst>
                                          <p:attrName>style.visibility</p:attrName>
                                        </p:attrNameLst>
                                      </p:cBhvr>
                                      <p:to>
                                        <p:strVal val="visible"/>
                                      </p:to>
                                    </p:set>
                                    <p:animEffect transition="in" filter="fade">
                                      <p:cBhvr>
                                        <p:cTn id="898" dur="500"/>
                                        <p:tgtEl>
                                          <p:spTgt spid="327"/>
                                        </p:tgtEl>
                                      </p:cBhvr>
                                    </p:animEffect>
                                  </p:childTnLst>
                                </p:cTn>
                              </p:par>
                              <p:par>
                                <p:cTn id="899" presetID="10" presetClass="entr" presetSubtype="0" fill="hold" grpId="0" nodeType="withEffect">
                                  <p:stCondLst>
                                    <p:cond delay="0"/>
                                  </p:stCondLst>
                                  <p:childTnLst>
                                    <p:set>
                                      <p:cBhvr>
                                        <p:cTn id="900" dur="1" fill="hold">
                                          <p:stCondLst>
                                            <p:cond delay="0"/>
                                          </p:stCondLst>
                                        </p:cTn>
                                        <p:tgtEl>
                                          <p:spTgt spid="328"/>
                                        </p:tgtEl>
                                        <p:attrNameLst>
                                          <p:attrName>style.visibility</p:attrName>
                                        </p:attrNameLst>
                                      </p:cBhvr>
                                      <p:to>
                                        <p:strVal val="visible"/>
                                      </p:to>
                                    </p:set>
                                    <p:animEffect transition="in" filter="fade">
                                      <p:cBhvr>
                                        <p:cTn id="901" dur="500"/>
                                        <p:tgtEl>
                                          <p:spTgt spid="328"/>
                                        </p:tgtEl>
                                      </p:cBhvr>
                                    </p:animEffect>
                                  </p:childTnLst>
                                </p:cTn>
                              </p:par>
                              <p:par>
                                <p:cTn id="902" presetID="10" presetClass="entr" presetSubtype="0" fill="hold" grpId="0" nodeType="withEffect">
                                  <p:stCondLst>
                                    <p:cond delay="0"/>
                                  </p:stCondLst>
                                  <p:childTnLst>
                                    <p:set>
                                      <p:cBhvr>
                                        <p:cTn id="903" dur="1" fill="hold">
                                          <p:stCondLst>
                                            <p:cond delay="0"/>
                                          </p:stCondLst>
                                        </p:cTn>
                                        <p:tgtEl>
                                          <p:spTgt spid="329"/>
                                        </p:tgtEl>
                                        <p:attrNameLst>
                                          <p:attrName>style.visibility</p:attrName>
                                        </p:attrNameLst>
                                      </p:cBhvr>
                                      <p:to>
                                        <p:strVal val="visible"/>
                                      </p:to>
                                    </p:set>
                                    <p:animEffect transition="in" filter="fade">
                                      <p:cBhvr>
                                        <p:cTn id="904" dur="500"/>
                                        <p:tgtEl>
                                          <p:spTgt spid="329"/>
                                        </p:tgtEl>
                                      </p:cBhvr>
                                    </p:animEffect>
                                  </p:childTnLst>
                                </p:cTn>
                              </p:par>
                              <p:par>
                                <p:cTn id="905" presetID="10" presetClass="entr" presetSubtype="0" fill="hold" grpId="0" nodeType="withEffect">
                                  <p:stCondLst>
                                    <p:cond delay="0"/>
                                  </p:stCondLst>
                                  <p:childTnLst>
                                    <p:set>
                                      <p:cBhvr>
                                        <p:cTn id="906" dur="1" fill="hold">
                                          <p:stCondLst>
                                            <p:cond delay="0"/>
                                          </p:stCondLst>
                                        </p:cTn>
                                        <p:tgtEl>
                                          <p:spTgt spid="330"/>
                                        </p:tgtEl>
                                        <p:attrNameLst>
                                          <p:attrName>style.visibility</p:attrName>
                                        </p:attrNameLst>
                                      </p:cBhvr>
                                      <p:to>
                                        <p:strVal val="visible"/>
                                      </p:to>
                                    </p:set>
                                    <p:animEffect transition="in" filter="fade">
                                      <p:cBhvr>
                                        <p:cTn id="907" dur="500"/>
                                        <p:tgtEl>
                                          <p:spTgt spid="330"/>
                                        </p:tgtEl>
                                      </p:cBhvr>
                                    </p:animEffect>
                                  </p:childTnLst>
                                </p:cTn>
                              </p:par>
                              <p:par>
                                <p:cTn id="908" presetID="10" presetClass="entr" presetSubtype="0" fill="hold" grpId="0" nodeType="withEffect">
                                  <p:stCondLst>
                                    <p:cond delay="0"/>
                                  </p:stCondLst>
                                  <p:childTnLst>
                                    <p:set>
                                      <p:cBhvr>
                                        <p:cTn id="909" dur="1" fill="hold">
                                          <p:stCondLst>
                                            <p:cond delay="0"/>
                                          </p:stCondLst>
                                        </p:cTn>
                                        <p:tgtEl>
                                          <p:spTgt spid="331"/>
                                        </p:tgtEl>
                                        <p:attrNameLst>
                                          <p:attrName>style.visibility</p:attrName>
                                        </p:attrNameLst>
                                      </p:cBhvr>
                                      <p:to>
                                        <p:strVal val="visible"/>
                                      </p:to>
                                    </p:set>
                                    <p:animEffect transition="in" filter="fade">
                                      <p:cBhvr>
                                        <p:cTn id="910" dur="500"/>
                                        <p:tgtEl>
                                          <p:spTgt spid="331"/>
                                        </p:tgtEl>
                                      </p:cBhvr>
                                    </p:animEffect>
                                  </p:childTnLst>
                                </p:cTn>
                              </p:par>
                              <p:par>
                                <p:cTn id="911" presetID="10" presetClass="entr" presetSubtype="0" fill="hold" grpId="0" nodeType="withEffect">
                                  <p:stCondLst>
                                    <p:cond delay="0"/>
                                  </p:stCondLst>
                                  <p:childTnLst>
                                    <p:set>
                                      <p:cBhvr>
                                        <p:cTn id="912" dur="1" fill="hold">
                                          <p:stCondLst>
                                            <p:cond delay="0"/>
                                          </p:stCondLst>
                                        </p:cTn>
                                        <p:tgtEl>
                                          <p:spTgt spid="332"/>
                                        </p:tgtEl>
                                        <p:attrNameLst>
                                          <p:attrName>style.visibility</p:attrName>
                                        </p:attrNameLst>
                                      </p:cBhvr>
                                      <p:to>
                                        <p:strVal val="visible"/>
                                      </p:to>
                                    </p:set>
                                    <p:animEffect transition="in" filter="fade">
                                      <p:cBhvr>
                                        <p:cTn id="913" dur="500"/>
                                        <p:tgtEl>
                                          <p:spTgt spid="332"/>
                                        </p:tgtEl>
                                      </p:cBhvr>
                                    </p:animEffect>
                                  </p:childTnLst>
                                </p:cTn>
                              </p:par>
                              <p:par>
                                <p:cTn id="914" presetID="10" presetClass="entr" presetSubtype="0" fill="hold" grpId="0" nodeType="withEffect">
                                  <p:stCondLst>
                                    <p:cond delay="0"/>
                                  </p:stCondLst>
                                  <p:childTnLst>
                                    <p:set>
                                      <p:cBhvr>
                                        <p:cTn id="915" dur="1" fill="hold">
                                          <p:stCondLst>
                                            <p:cond delay="0"/>
                                          </p:stCondLst>
                                        </p:cTn>
                                        <p:tgtEl>
                                          <p:spTgt spid="333"/>
                                        </p:tgtEl>
                                        <p:attrNameLst>
                                          <p:attrName>style.visibility</p:attrName>
                                        </p:attrNameLst>
                                      </p:cBhvr>
                                      <p:to>
                                        <p:strVal val="visible"/>
                                      </p:to>
                                    </p:set>
                                    <p:animEffect transition="in" filter="fade">
                                      <p:cBhvr>
                                        <p:cTn id="916" dur="500"/>
                                        <p:tgtEl>
                                          <p:spTgt spid="333"/>
                                        </p:tgtEl>
                                      </p:cBhvr>
                                    </p:animEffect>
                                  </p:childTnLst>
                                </p:cTn>
                              </p:par>
                              <p:par>
                                <p:cTn id="917" presetID="10" presetClass="entr" presetSubtype="0" fill="hold" grpId="0" nodeType="withEffect">
                                  <p:stCondLst>
                                    <p:cond delay="0"/>
                                  </p:stCondLst>
                                  <p:childTnLst>
                                    <p:set>
                                      <p:cBhvr>
                                        <p:cTn id="918" dur="1" fill="hold">
                                          <p:stCondLst>
                                            <p:cond delay="0"/>
                                          </p:stCondLst>
                                        </p:cTn>
                                        <p:tgtEl>
                                          <p:spTgt spid="334"/>
                                        </p:tgtEl>
                                        <p:attrNameLst>
                                          <p:attrName>style.visibility</p:attrName>
                                        </p:attrNameLst>
                                      </p:cBhvr>
                                      <p:to>
                                        <p:strVal val="visible"/>
                                      </p:to>
                                    </p:set>
                                    <p:animEffect transition="in" filter="fade">
                                      <p:cBhvr>
                                        <p:cTn id="919" dur="500"/>
                                        <p:tgtEl>
                                          <p:spTgt spid="334"/>
                                        </p:tgtEl>
                                      </p:cBhvr>
                                    </p:animEffect>
                                  </p:childTnLst>
                                </p:cTn>
                              </p:par>
                              <p:par>
                                <p:cTn id="920" presetID="10" presetClass="entr" presetSubtype="0" fill="hold" grpId="0" nodeType="withEffect">
                                  <p:stCondLst>
                                    <p:cond delay="0"/>
                                  </p:stCondLst>
                                  <p:childTnLst>
                                    <p:set>
                                      <p:cBhvr>
                                        <p:cTn id="921" dur="1" fill="hold">
                                          <p:stCondLst>
                                            <p:cond delay="0"/>
                                          </p:stCondLst>
                                        </p:cTn>
                                        <p:tgtEl>
                                          <p:spTgt spid="335"/>
                                        </p:tgtEl>
                                        <p:attrNameLst>
                                          <p:attrName>style.visibility</p:attrName>
                                        </p:attrNameLst>
                                      </p:cBhvr>
                                      <p:to>
                                        <p:strVal val="visible"/>
                                      </p:to>
                                    </p:set>
                                    <p:animEffect transition="in" filter="fade">
                                      <p:cBhvr>
                                        <p:cTn id="922" dur="500"/>
                                        <p:tgtEl>
                                          <p:spTgt spid="335"/>
                                        </p:tgtEl>
                                      </p:cBhvr>
                                    </p:animEffect>
                                  </p:childTnLst>
                                </p:cTn>
                              </p:par>
                              <p:par>
                                <p:cTn id="923" presetID="10" presetClass="entr" presetSubtype="0" fill="hold" grpId="0" nodeType="withEffect">
                                  <p:stCondLst>
                                    <p:cond delay="0"/>
                                  </p:stCondLst>
                                  <p:childTnLst>
                                    <p:set>
                                      <p:cBhvr>
                                        <p:cTn id="924" dur="1" fill="hold">
                                          <p:stCondLst>
                                            <p:cond delay="0"/>
                                          </p:stCondLst>
                                        </p:cTn>
                                        <p:tgtEl>
                                          <p:spTgt spid="336"/>
                                        </p:tgtEl>
                                        <p:attrNameLst>
                                          <p:attrName>style.visibility</p:attrName>
                                        </p:attrNameLst>
                                      </p:cBhvr>
                                      <p:to>
                                        <p:strVal val="visible"/>
                                      </p:to>
                                    </p:set>
                                    <p:animEffect transition="in" filter="fade">
                                      <p:cBhvr>
                                        <p:cTn id="925" dur="500"/>
                                        <p:tgtEl>
                                          <p:spTgt spid="336"/>
                                        </p:tgtEl>
                                      </p:cBhvr>
                                    </p:animEffect>
                                  </p:childTnLst>
                                </p:cTn>
                              </p:par>
                              <p:par>
                                <p:cTn id="926" presetID="10" presetClass="entr" presetSubtype="0" fill="hold" grpId="0" nodeType="withEffect">
                                  <p:stCondLst>
                                    <p:cond delay="0"/>
                                  </p:stCondLst>
                                  <p:childTnLst>
                                    <p:set>
                                      <p:cBhvr>
                                        <p:cTn id="927" dur="1" fill="hold">
                                          <p:stCondLst>
                                            <p:cond delay="0"/>
                                          </p:stCondLst>
                                        </p:cTn>
                                        <p:tgtEl>
                                          <p:spTgt spid="337"/>
                                        </p:tgtEl>
                                        <p:attrNameLst>
                                          <p:attrName>style.visibility</p:attrName>
                                        </p:attrNameLst>
                                      </p:cBhvr>
                                      <p:to>
                                        <p:strVal val="visible"/>
                                      </p:to>
                                    </p:set>
                                    <p:animEffect transition="in" filter="fade">
                                      <p:cBhvr>
                                        <p:cTn id="928" dur="500"/>
                                        <p:tgtEl>
                                          <p:spTgt spid="337"/>
                                        </p:tgtEl>
                                      </p:cBhvr>
                                    </p:animEffect>
                                  </p:childTnLst>
                                </p:cTn>
                              </p:par>
                              <p:par>
                                <p:cTn id="929" presetID="10" presetClass="entr" presetSubtype="0" fill="hold" grpId="0" nodeType="withEffect">
                                  <p:stCondLst>
                                    <p:cond delay="0"/>
                                  </p:stCondLst>
                                  <p:childTnLst>
                                    <p:set>
                                      <p:cBhvr>
                                        <p:cTn id="930" dur="1" fill="hold">
                                          <p:stCondLst>
                                            <p:cond delay="0"/>
                                          </p:stCondLst>
                                        </p:cTn>
                                        <p:tgtEl>
                                          <p:spTgt spid="338"/>
                                        </p:tgtEl>
                                        <p:attrNameLst>
                                          <p:attrName>style.visibility</p:attrName>
                                        </p:attrNameLst>
                                      </p:cBhvr>
                                      <p:to>
                                        <p:strVal val="visible"/>
                                      </p:to>
                                    </p:set>
                                    <p:animEffect transition="in" filter="fade">
                                      <p:cBhvr>
                                        <p:cTn id="931" dur="500"/>
                                        <p:tgtEl>
                                          <p:spTgt spid="338"/>
                                        </p:tgtEl>
                                      </p:cBhvr>
                                    </p:animEffect>
                                  </p:childTnLst>
                                </p:cTn>
                              </p:par>
                              <p:par>
                                <p:cTn id="932" presetID="10" presetClass="entr" presetSubtype="0" fill="hold" grpId="0" nodeType="withEffect">
                                  <p:stCondLst>
                                    <p:cond delay="0"/>
                                  </p:stCondLst>
                                  <p:childTnLst>
                                    <p:set>
                                      <p:cBhvr>
                                        <p:cTn id="933" dur="1" fill="hold">
                                          <p:stCondLst>
                                            <p:cond delay="0"/>
                                          </p:stCondLst>
                                        </p:cTn>
                                        <p:tgtEl>
                                          <p:spTgt spid="339"/>
                                        </p:tgtEl>
                                        <p:attrNameLst>
                                          <p:attrName>style.visibility</p:attrName>
                                        </p:attrNameLst>
                                      </p:cBhvr>
                                      <p:to>
                                        <p:strVal val="visible"/>
                                      </p:to>
                                    </p:set>
                                    <p:animEffect transition="in" filter="fade">
                                      <p:cBhvr>
                                        <p:cTn id="934" dur="500"/>
                                        <p:tgtEl>
                                          <p:spTgt spid="339"/>
                                        </p:tgtEl>
                                      </p:cBhvr>
                                    </p:animEffect>
                                  </p:childTnLst>
                                </p:cTn>
                              </p:par>
                              <p:par>
                                <p:cTn id="935" presetID="10" presetClass="entr" presetSubtype="0" fill="hold" grpId="0" nodeType="withEffect">
                                  <p:stCondLst>
                                    <p:cond delay="0"/>
                                  </p:stCondLst>
                                  <p:childTnLst>
                                    <p:set>
                                      <p:cBhvr>
                                        <p:cTn id="936" dur="1" fill="hold">
                                          <p:stCondLst>
                                            <p:cond delay="0"/>
                                          </p:stCondLst>
                                        </p:cTn>
                                        <p:tgtEl>
                                          <p:spTgt spid="340"/>
                                        </p:tgtEl>
                                        <p:attrNameLst>
                                          <p:attrName>style.visibility</p:attrName>
                                        </p:attrNameLst>
                                      </p:cBhvr>
                                      <p:to>
                                        <p:strVal val="visible"/>
                                      </p:to>
                                    </p:set>
                                    <p:animEffect transition="in" filter="fade">
                                      <p:cBhvr>
                                        <p:cTn id="937" dur="500"/>
                                        <p:tgtEl>
                                          <p:spTgt spid="340"/>
                                        </p:tgtEl>
                                      </p:cBhvr>
                                    </p:animEffect>
                                  </p:childTnLst>
                                </p:cTn>
                              </p:par>
                              <p:par>
                                <p:cTn id="938" presetID="10" presetClass="entr" presetSubtype="0" fill="hold" grpId="0" nodeType="withEffect">
                                  <p:stCondLst>
                                    <p:cond delay="0"/>
                                  </p:stCondLst>
                                  <p:childTnLst>
                                    <p:set>
                                      <p:cBhvr>
                                        <p:cTn id="939" dur="1" fill="hold">
                                          <p:stCondLst>
                                            <p:cond delay="0"/>
                                          </p:stCondLst>
                                        </p:cTn>
                                        <p:tgtEl>
                                          <p:spTgt spid="341"/>
                                        </p:tgtEl>
                                        <p:attrNameLst>
                                          <p:attrName>style.visibility</p:attrName>
                                        </p:attrNameLst>
                                      </p:cBhvr>
                                      <p:to>
                                        <p:strVal val="visible"/>
                                      </p:to>
                                    </p:set>
                                    <p:animEffect transition="in" filter="fade">
                                      <p:cBhvr>
                                        <p:cTn id="940" dur="500"/>
                                        <p:tgtEl>
                                          <p:spTgt spid="341"/>
                                        </p:tgtEl>
                                      </p:cBhvr>
                                    </p:animEffect>
                                  </p:childTnLst>
                                </p:cTn>
                              </p:par>
                              <p:par>
                                <p:cTn id="941" presetID="10" presetClass="entr" presetSubtype="0" fill="hold" grpId="0" nodeType="withEffect">
                                  <p:stCondLst>
                                    <p:cond delay="0"/>
                                  </p:stCondLst>
                                  <p:childTnLst>
                                    <p:set>
                                      <p:cBhvr>
                                        <p:cTn id="942" dur="1" fill="hold">
                                          <p:stCondLst>
                                            <p:cond delay="0"/>
                                          </p:stCondLst>
                                        </p:cTn>
                                        <p:tgtEl>
                                          <p:spTgt spid="342"/>
                                        </p:tgtEl>
                                        <p:attrNameLst>
                                          <p:attrName>style.visibility</p:attrName>
                                        </p:attrNameLst>
                                      </p:cBhvr>
                                      <p:to>
                                        <p:strVal val="visible"/>
                                      </p:to>
                                    </p:set>
                                    <p:animEffect transition="in" filter="fade">
                                      <p:cBhvr>
                                        <p:cTn id="943" dur="500"/>
                                        <p:tgtEl>
                                          <p:spTgt spid="342"/>
                                        </p:tgtEl>
                                      </p:cBhvr>
                                    </p:animEffect>
                                  </p:childTnLst>
                                </p:cTn>
                              </p:par>
                              <p:par>
                                <p:cTn id="944" presetID="10" presetClass="entr" presetSubtype="0" fill="hold" grpId="0" nodeType="withEffect">
                                  <p:stCondLst>
                                    <p:cond delay="0"/>
                                  </p:stCondLst>
                                  <p:childTnLst>
                                    <p:set>
                                      <p:cBhvr>
                                        <p:cTn id="945" dur="1" fill="hold">
                                          <p:stCondLst>
                                            <p:cond delay="0"/>
                                          </p:stCondLst>
                                        </p:cTn>
                                        <p:tgtEl>
                                          <p:spTgt spid="343"/>
                                        </p:tgtEl>
                                        <p:attrNameLst>
                                          <p:attrName>style.visibility</p:attrName>
                                        </p:attrNameLst>
                                      </p:cBhvr>
                                      <p:to>
                                        <p:strVal val="visible"/>
                                      </p:to>
                                    </p:set>
                                    <p:animEffect transition="in" filter="fade">
                                      <p:cBhvr>
                                        <p:cTn id="946" dur="500"/>
                                        <p:tgtEl>
                                          <p:spTgt spid="343"/>
                                        </p:tgtEl>
                                      </p:cBhvr>
                                    </p:animEffect>
                                  </p:childTnLst>
                                </p:cTn>
                              </p:par>
                              <p:par>
                                <p:cTn id="947" presetID="10" presetClass="entr" presetSubtype="0" fill="hold" grpId="0" nodeType="withEffect">
                                  <p:stCondLst>
                                    <p:cond delay="0"/>
                                  </p:stCondLst>
                                  <p:childTnLst>
                                    <p:set>
                                      <p:cBhvr>
                                        <p:cTn id="948" dur="1" fill="hold">
                                          <p:stCondLst>
                                            <p:cond delay="0"/>
                                          </p:stCondLst>
                                        </p:cTn>
                                        <p:tgtEl>
                                          <p:spTgt spid="344"/>
                                        </p:tgtEl>
                                        <p:attrNameLst>
                                          <p:attrName>style.visibility</p:attrName>
                                        </p:attrNameLst>
                                      </p:cBhvr>
                                      <p:to>
                                        <p:strVal val="visible"/>
                                      </p:to>
                                    </p:set>
                                    <p:animEffect transition="in" filter="fade">
                                      <p:cBhvr>
                                        <p:cTn id="949" dur="500"/>
                                        <p:tgtEl>
                                          <p:spTgt spid="344"/>
                                        </p:tgtEl>
                                      </p:cBhvr>
                                    </p:animEffect>
                                  </p:childTnLst>
                                </p:cTn>
                              </p:par>
                              <p:par>
                                <p:cTn id="950" presetID="10" presetClass="entr" presetSubtype="0" fill="hold" grpId="0" nodeType="withEffect">
                                  <p:stCondLst>
                                    <p:cond delay="0"/>
                                  </p:stCondLst>
                                  <p:childTnLst>
                                    <p:set>
                                      <p:cBhvr>
                                        <p:cTn id="951" dur="1" fill="hold">
                                          <p:stCondLst>
                                            <p:cond delay="0"/>
                                          </p:stCondLst>
                                        </p:cTn>
                                        <p:tgtEl>
                                          <p:spTgt spid="345"/>
                                        </p:tgtEl>
                                        <p:attrNameLst>
                                          <p:attrName>style.visibility</p:attrName>
                                        </p:attrNameLst>
                                      </p:cBhvr>
                                      <p:to>
                                        <p:strVal val="visible"/>
                                      </p:to>
                                    </p:set>
                                    <p:animEffect transition="in" filter="fade">
                                      <p:cBhvr>
                                        <p:cTn id="952" dur="500"/>
                                        <p:tgtEl>
                                          <p:spTgt spid="345"/>
                                        </p:tgtEl>
                                      </p:cBhvr>
                                    </p:animEffect>
                                  </p:childTnLst>
                                </p:cTn>
                              </p:par>
                              <p:par>
                                <p:cTn id="953" presetID="10" presetClass="entr" presetSubtype="0" fill="hold" grpId="0" nodeType="withEffect">
                                  <p:stCondLst>
                                    <p:cond delay="0"/>
                                  </p:stCondLst>
                                  <p:childTnLst>
                                    <p:set>
                                      <p:cBhvr>
                                        <p:cTn id="954" dur="1" fill="hold">
                                          <p:stCondLst>
                                            <p:cond delay="0"/>
                                          </p:stCondLst>
                                        </p:cTn>
                                        <p:tgtEl>
                                          <p:spTgt spid="346"/>
                                        </p:tgtEl>
                                        <p:attrNameLst>
                                          <p:attrName>style.visibility</p:attrName>
                                        </p:attrNameLst>
                                      </p:cBhvr>
                                      <p:to>
                                        <p:strVal val="visible"/>
                                      </p:to>
                                    </p:set>
                                    <p:animEffect transition="in" filter="fade">
                                      <p:cBhvr>
                                        <p:cTn id="955" dur="500"/>
                                        <p:tgtEl>
                                          <p:spTgt spid="346"/>
                                        </p:tgtEl>
                                      </p:cBhvr>
                                    </p:animEffect>
                                  </p:childTnLst>
                                </p:cTn>
                              </p:par>
                              <p:par>
                                <p:cTn id="956" presetID="10" presetClass="entr" presetSubtype="0" fill="hold" grpId="0" nodeType="withEffect">
                                  <p:stCondLst>
                                    <p:cond delay="0"/>
                                  </p:stCondLst>
                                  <p:childTnLst>
                                    <p:set>
                                      <p:cBhvr>
                                        <p:cTn id="957" dur="1" fill="hold">
                                          <p:stCondLst>
                                            <p:cond delay="0"/>
                                          </p:stCondLst>
                                        </p:cTn>
                                        <p:tgtEl>
                                          <p:spTgt spid="347"/>
                                        </p:tgtEl>
                                        <p:attrNameLst>
                                          <p:attrName>style.visibility</p:attrName>
                                        </p:attrNameLst>
                                      </p:cBhvr>
                                      <p:to>
                                        <p:strVal val="visible"/>
                                      </p:to>
                                    </p:set>
                                    <p:animEffect transition="in" filter="fade">
                                      <p:cBhvr>
                                        <p:cTn id="958" dur="500"/>
                                        <p:tgtEl>
                                          <p:spTgt spid="347"/>
                                        </p:tgtEl>
                                      </p:cBhvr>
                                    </p:animEffect>
                                  </p:childTnLst>
                                </p:cTn>
                              </p:par>
                              <p:par>
                                <p:cTn id="959" presetID="10" presetClass="entr" presetSubtype="0" fill="hold" grpId="0" nodeType="withEffect">
                                  <p:stCondLst>
                                    <p:cond delay="0"/>
                                  </p:stCondLst>
                                  <p:childTnLst>
                                    <p:set>
                                      <p:cBhvr>
                                        <p:cTn id="960" dur="1" fill="hold">
                                          <p:stCondLst>
                                            <p:cond delay="0"/>
                                          </p:stCondLst>
                                        </p:cTn>
                                        <p:tgtEl>
                                          <p:spTgt spid="348"/>
                                        </p:tgtEl>
                                        <p:attrNameLst>
                                          <p:attrName>style.visibility</p:attrName>
                                        </p:attrNameLst>
                                      </p:cBhvr>
                                      <p:to>
                                        <p:strVal val="visible"/>
                                      </p:to>
                                    </p:set>
                                    <p:animEffect transition="in" filter="fade">
                                      <p:cBhvr>
                                        <p:cTn id="961" dur="500"/>
                                        <p:tgtEl>
                                          <p:spTgt spid="348"/>
                                        </p:tgtEl>
                                      </p:cBhvr>
                                    </p:animEffect>
                                  </p:childTnLst>
                                </p:cTn>
                              </p:par>
                              <p:par>
                                <p:cTn id="962" presetID="10" presetClass="entr" presetSubtype="0" fill="hold" grpId="0" nodeType="withEffect">
                                  <p:stCondLst>
                                    <p:cond delay="0"/>
                                  </p:stCondLst>
                                  <p:childTnLst>
                                    <p:set>
                                      <p:cBhvr>
                                        <p:cTn id="963" dur="1" fill="hold">
                                          <p:stCondLst>
                                            <p:cond delay="0"/>
                                          </p:stCondLst>
                                        </p:cTn>
                                        <p:tgtEl>
                                          <p:spTgt spid="349"/>
                                        </p:tgtEl>
                                        <p:attrNameLst>
                                          <p:attrName>style.visibility</p:attrName>
                                        </p:attrNameLst>
                                      </p:cBhvr>
                                      <p:to>
                                        <p:strVal val="visible"/>
                                      </p:to>
                                    </p:set>
                                    <p:animEffect transition="in" filter="fade">
                                      <p:cBhvr>
                                        <p:cTn id="964" dur="500"/>
                                        <p:tgtEl>
                                          <p:spTgt spid="349"/>
                                        </p:tgtEl>
                                      </p:cBhvr>
                                    </p:animEffect>
                                  </p:childTnLst>
                                </p:cTn>
                              </p:par>
                              <p:par>
                                <p:cTn id="965" presetID="10" presetClass="entr" presetSubtype="0" fill="hold" grpId="0" nodeType="withEffect">
                                  <p:stCondLst>
                                    <p:cond delay="0"/>
                                  </p:stCondLst>
                                  <p:childTnLst>
                                    <p:set>
                                      <p:cBhvr>
                                        <p:cTn id="966" dur="1" fill="hold">
                                          <p:stCondLst>
                                            <p:cond delay="0"/>
                                          </p:stCondLst>
                                        </p:cTn>
                                        <p:tgtEl>
                                          <p:spTgt spid="350"/>
                                        </p:tgtEl>
                                        <p:attrNameLst>
                                          <p:attrName>style.visibility</p:attrName>
                                        </p:attrNameLst>
                                      </p:cBhvr>
                                      <p:to>
                                        <p:strVal val="visible"/>
                                      </p:to>
                                    </p:set>
                                    <p:animEffect transition="in" filter="fade">
                                      <p:cBhvr>
                                        <p:cTn id="967" dur="500"/>
                                        <p:tgtEl>
                                          <p:spTgt spid="350"/>
                                        </p:tgtEl>
                                      </p:cBhvr>
                                    </p:animEffect>
                                  </p:childTnLst>
                                </p:cTn>
                              </p:par>
                              <p:par>
                                <p:cTn id="968" presetID="10" presetClass="entr" presetSubtype="0" fill="hold" grpId="0" nodeType="withEffect">
                                  <p:stCondLst>
                                    <p:cond delay="0"/>
                                  </p:stCondLst>
                                  <p:childTnLst>
                                    <p:set>
                                      <p:cBhvr>
                                        <p:cTn id="969" dur="1" fill="hold">
                                          <p:stCondLst>
                                            <p:cond delay="0"/>
                                          </p:stCondLst>
                                        </p:cTn>
                                        <p:tgtEl>
                                          <p:spTgt spid="351"/>
                                        </p:tgtEl>
                                        <p:attrNameLst>
                                          <p:attrName>style.visibility</p:attrName>
                                        </p:attrNameLst>
                                      </p:cBhvr>
                                      <p:to>
                                        <p:strVal val="visible"/>
                                      </p:to>
                                    </p:set>
                                    <p:animEffect transition="in" filter="fade">
                                      <p:cBhvr>
                                        <p:cTn id="970" dur="500"/>
                                        <p:tgtEl>
                                          <p:spTgt spid="351"/>
                                        </p:tgtEl>
                                      </p:cBhvr>
                                    </p:animEffect>
                                  </p:childTnLst>
                                </p:cTn>
                              </p:par>
                              <p:par>
                                <p:cTn id="971" presetID="10" presetClass="entr" presetSubtype="0" fill="hold" grpId="0" nodeType="withEffect">
                                  <p:stCondLst>
                                    <p:cond delay="0"/>
                                  </p:stCondLst>
                                  <p:childTnLst>
                                    <p:set>
                                      <p:cBhvr>
                                        <p:cTn id="972" dur="1" fill="hold">
                                          <p:stCondLst>
                                            <p:cond delay="0"/>
                                          </p:stCondLst>
                                        </p:cTn>
                                        <p:tgtEl>
                                          <p:spTgt spid="352"/>
                                        </p:tgtEl>
                                        <p:attrNameLst>
                                          <p:attrName>style.visibility</p:attrName>
                                        </p:attrNameLst>
                                      </p:cBhvr>
                                      <p:to>
                                        <p:strVal val="visible"/>
                                      </p:to>
                                    </p:set>
                                    <p:animEffect transition="in" filter="fade">
                                      <p:cBhvr>
                                        <p:cTn id="973" dur="500"/>
                                        <p:tgtEl>
                                          <p:spTgt spid="352"/>
                                        </p:tgtEl>
                                      </p:cBhvr>
                                    </p:animEffect>
                                  </p:childTnLst>
                                </p:cTn>
                              </p:par>
                              <p:par>
                                <p:cTn id="974" presetID="10" presetClass="entr" presetSubtype="0" fill="hold" grpId="0" nodeType="withEffect">
                                  <p:stCondLst>
                                    <p:cond delay="0"/>
                                  </p:stCondLst>
                                  <p:childTnLst>
                                    <p:set>
                                      <p:cBhvr>
                                        <p:cTn id="975" dur="1" fill="hold">
                                          <p:stCondLst>
                                            <p:cond delay="0"/>
                                          </p:stCondLst>
                                        </p:cTn>
                                        <p:tgtEl>
                                          <p:spTgt spid="353"/>
                                        </p:tgtEl>
                                        <p:attrNameLst>
                                          <p:attrName>style.visibility</p:attrName>
                                        </p:attrNameLst>
                                      </p:cBhvr>
                                      <p:to>
                                        <p:strVal val="visible"/>
                                      </p:to>
                                    </p:set>
                                    <p:animEffect transition="in" filter="fade">
                                      <p:cBhvr>
                                        <p:cTn id="976" dur="500"/>
                                        <p:tgtEl>
                                          <p:spTgt spid="353"/>
                                        </p:tgtEl>
                                      </p:cBhvr>
                                    </p:animEffect>
                                  </p:childTnLst>
                                </p:cTn>
                              </p:par>
                              <p:par>
                                <p:cTn id="977" presetID="10" presetClass="entr" presetSubtype="0" fill="hold" grpId="0" nodeType="withEffect">
                                  <p:stCondLst>
                                    <p:cond delay="0"/>
                                  </p:stCondLst>
                                  <p:childTnLst>
                                    <p:set>
                                      <p:cBhvr>
                                        <p:cTn id="978" dur="1" fill="hold">
                                          <p:stCondLst>
                                            <p:cond delay="0"/>
                                          </p:stCondLst>
                                        </p:cTn>
                                        <p:tgtEl>
                                          <p:spTgt spid="354"/>
                                        </p:tgtEl>
                                        <p:attrNameLst>
                                          <p:attrName>style.visibility</p:attrName>
                                        </p:attrNameLst>
                                      </p:cBhvr>
                                      <p:to>
                                        <p:strVal val="visible"/>
                                      </p:to>
                                    </p:set>
                                    <p:animEffect transition="in" filter="fade">
                                      <p:cBhvr>
                                        <p:cTn id="979" dur="500"/>
                                        <p:tgtEl>
                                          <p:spTgt spid="354"/>
                                        </p:tgtEl>
                                      </p:cBhvr>
                                    </p:animEffect>
                                  </p:childTnLst>
                                </p:cTn>
                              </p:par>
                              <p:par>
                                <p:cTn id="980" presetID="10" presetClass="entr" presetSubtype="0" fill="hold" grpId="0" nodeType="withEffect">
                                  <p:stCondLst>
                                    <p:cond delay="0"/>
                                  </p:stCondLst>
                                  <p:childTnLst>
                                    <p:set>
                                      <p:cBhvr>
                                        <p:cTn id="981" dur="1" fill="hold">
                                          <p:stCondLst>
                                            <p:cond delay="0"/>
                                          </p:stCondLst>
                                        </p:cTn>
                                        <p:tgtEl>
                                          <p:spTgt spid="355"/>
                                        </p:tgtEl>
                                        <p:attrNameLst>
                                          <p:attrName>style.visibility</p:attrName>
                                        </p:attrNameLst>
                                      </p:cBhvr>
                                      <p:to>
                                        <p:strVal val="visible"/>
                                      </p:to>
                                    </p:set>
                                    <p:animEffect transition="in" filter="fade">
                                      <p:cBhvr>
                                        <p:cTn id="982" dur="500"/>
                                        <p:tgtEl>
                                          <p:spTgt spid="355"/>
                                        </p:tgtEl>
                                      </p:cBhvr>
                                    </p:animEffect>
                                  </p:childTnLst>
                                </p:cTn>
                              </p:par>
                              <p:par>
                                <p:cTn id="983" presetID="10" presetClass="entr" presetSubtype="0" fill="hold" grpId="0" nodeType="withEffect">
                                  <p:stCondLst>
                                    <p:cond delay="0"/>
                                  </p:stCondLst>
                                  <p:childTnLst>
                                    <p:set>
                                      <p:cBhvr>
                                        <p:cTn id="984" dur="1" fill="hold">
                                          <p:stCondLst>
                                            <p:cond delay="0"/>
                                          </p:stCondLst>
                                        </p:cTn>
                                        <p:tgtEl>
                                          <p:spTgt spid="356"/>
                                        </p:tgtEl>
                                        <p:attrNameLst>
                                          <p:attrName>style.visibility</p:attrName>
                                        </p:attrNameLst>
                                      </p:cBhvr>
                                      <p:to>
                                        <p:strVal val="visible"/>
                                      </p:to>
                                    </p:set>
                                    <p:animEffect transition="in" filter="fade">
                                      <p:cBhvr>
                                        <p:cTn id="985" dur="500"/>
                                        <p:tgtEl>
                                          <p:spTgt spid="356"/>
                                        </p:tgtEl>
                                      </p:cBhvr>
                                    </p:animEffect>
                                  </p:childTnLst>
                                </p:cTn>
                              </p:par>
                              <p:par>
                                <p:cTn id="986" presetID="10" presetClass="entr" presetSubtype="0" fill="hold" grpId="0" nodeType="withEffect">
                                  <p:stCondLst>
                                    <p:cond delay="0"/>
                                  </p:stCondLst>
                                  <p:childTnLst>
                                    <p:set>
                                      <p:cBhvr>
                                        <p:cTn id="987" dur="1" fill="hold">
                                          <p:stCondLst>
                                            <p:cond delay="0"/>
                                          </p:stCondLst>
                                        </p:cTn>
                                        <p:tgtEl>
                                          <p:spTgt spid="357"/>
                                        </p:tgtEl>
                                        <p:attrNameLst>
                                          <p:attrName>style.visibility</p:attrName>
                                        </p:attrNameLst>
                                      </p:cBhvr>
                                      <p:to>
                                        <p:strVal val="visible"/>
                                      </p:to>
                                    </p:set>
                                    <p:animEffect transition="in" filter="fade">
                                      <p:cBhvr>
                                        <p:cTn id="988" dur="500"/>
                                        <p:tgtEl>
                                          <p:spTgt spid="357"/>
                                        </p:tgtEl>
                                      </p:cBhvr>
                                    </p:animEffect>
                                  </p:childTnLst>
                                </p:cTn>
                              </p:par>
                              <p:par>
                                <p:cTn id="989" presetID="10" presetClass="entr" presetSubtype="0" fill="hold" grpId="0" nodeType="withEffect">
                                  <p:stCondLst>
                                    <p:cond delay="0"/>
                                  </p:stCondLst>
                                  <p:childTnLst>
                                    <p:set>
                                      <p:cBhvr>
                                        <p:cTn id="990" dur="1" fill="hold">
                                          <p:stCondLst>
                                            <p:cond delay="0"/>
                                          </p:stCondLst>
                                        </p:cTn>
                                        <p:tgtEl>
                                          <p:spTgt spid="358"/>
                                        </p:tgtEl>
                                        <p:attrNameLst>
                                          <p:attrName>style.visibility</p:attrName>
                                        </p:attrNameLst>
                                      </p:cBhvr>
                                      <p:to>
                                        <p:strVal val="visible"/>
                                      </p:to>
                                    </p:set>
                                    <p:animEffect transition="in" filter="fade">
                                      <p:cBhvr>
                                        <p:cTn id="991" dur="500"/>
                                        <p:tgtEl>
                                          <p:spTgt spid="358"/>
                                        </p:tgtEl>
                                      </p:cBhvr>
                                    </p:animEffect>
                                  </p:childTnLst>
                                </p:cTn>
                              </p:par>
                              <p:par>
                                <p:cTn id="992" presetID="10" presetClass="entr" presetSubtype="0" fill="hold" grpId="0" nodeType="withEffect">
                                  <p:stCondLst>
                                    <p:cond delay="0"/>
                                  </p:stCondLst>
                                  <p:childTnLst>
                                    <p:set>
                                      <p:cBhvr>
                                        <p:cTn id="993" dur="1" fill="hold">
                                          <p:stCondLst>
                                            <p:cond delay="0"/>
                                          </p:stCondLst>
                                        </p:cTn>
                                        <p:tgtEl>
                                          <p:spTgt spid="359"/>
                                        </p:tgtEl>
                                        <p:attrNameLst>
                                          <p:attrName>style.visibility</p:attrName>
                                        </p:attrNameLst>
                                      </p:cBhvr>
                                      <p:to>
                                        <p:strVal val="visible"/>
                                      </p:to>
                                    </p:set>
                                    <p:animEffect transition="in" filter="fade">
                                      <p:cBhvr>
                                        <p:cTn id="994" dur="500"/>
                                        <p:tgtEl>
                                          <p:spTgt spid="359"/>
                                        </p:tgtEl>
                                      </p:cBhvr>
                                    </p:animEffect>
                                  </p:childTnLst>
                                </p:cTn>
                              </p:par>
                              <p:par>
                                <p:cTn id="995" presetID="10" presetClass="entr" presetSubtype="0" fill="hold" grpId="0" nodeType="withEffect">
                                  <p:stCondLst>
                                    <p:cond delay="0"/>
                                  </p:stCondLst>
                                  <p:childTnLst>
                                    <p:set>
                                      <p:cBhvr>
                                        <p:cTn id="996" dur="1" fill="hold">
                                          <p:stCondLst>
                                            <p:cond delay="0"/>
                                          </p:stCondLst>
                                        </p:cTn>
                                        <p:tgtEl>
                                          <p:spTgt spid="360"/>
                                        </p:tgtEl>
                                        <p:attrNameLst>
                                          <p:attrName>style.visibility</p:attrName>
                                        </p:attrNameLst>
                                      </p:cBhvr>
                                      <p:to>
                                        <p:strVal val="visible"/>
                                      </p:to>
                                    </p:set>
                                    <p:animEffect transition="in" filter="fade">
                                      <p:cBhvr>
                                        <p:cTn id="997" dur="500"/>
                                        <p:tgtEl>
                                          <p:spTgt spid="360"/>
                                        </p:tgtEl>
                                      </p:cBhvr>
                                    </p:animEffect>
                                  </p:childTnLst>
                                </p:cTn>
                              </p:par>
                              <p:par>
                                <p:cTn id="998" presetID="10" presetClass="entr" presetSubtype="0" fill="hold" grpId="0" nodeType="withEffect">
                                  <p:stCondLst>
                                    <p:cond delay="0"/>
                                  </p:stCondLst>
                                  <p:childTnLst>
                                    <p:set>
                                      <p:cBhvr>
                                        <p:cTn id="999" dur="1" fill="hold">
                                          <p:stCondLst>
                                            <p:cond delay="0"/>
                                          </p:stCondLst>
                                        </p:cTn>
                                        <p:tgtEl>
                                          <p:spTgt spid="361"/>
                                        </p:tgtEl>
                                        <p:attrNameLst>
                                          <p:attrName>style.visibility</p:attrName>
                                        </p:attrNameLst>
                                      </p:cBhvr>
                                      <p:to>
                                        <p:strVal val="visible"/>
                                      </p:to>
                                    </p:set>
                                    <p:animEffect transition="in" filter="fade">
                                      <p:cBhvr>
                                        <p:cTn id="1000" dur="500"/>
                                        <p:tgtEl>
                                          <p:spTgt spid="361"/>
                                        </p:tgtEl>
                                      </p:cBhvr>
                                    </p:animEffect>
                                  </p:childTnLst>
                                </p:cTn>
                              </p:par>
                              <p:par>
                                <p:cTn id="1001" presetID="10" presetClass="entr" presetSubtype="0" fill="hold" grpId="0" nodeType="withEffect">
                                  <p:stCondLst>
                                    <p:cond delay="0"/>
                                  </p:stCondLst>
                                  <p:childTnLst>
                                    <p:set>
                                      <p:cBhvr>
                                        <p:cTn id="1002" dur="1" fill="hold">
                                          <p:stCondLst>
                                            <p:cond delay="0"/>
                                          </p:stCondLst>
                                        </p:cTn>
                                        <p:tgtEl>
                                          <p:spTgt spid="362"/>
                                        </p:tgtEl>
                                        <p:attrNameLst>
                                          <p:attrName>style.visibility</p:attrName>
                                        </p:attrNameLst>
                                      </p:cBhvr>
                                      <p:to>
                                        <p:strVal val="visible"/>
                                      </p:to>
                                    </p:set>
                                    <p:animEffect transition="in" filter="fade">
                                      <p:cBhvr>
                                        <p:cTn id="1003" dur="500"/>
                                        <p:tgtEl>
                                          <p:spTgt spid="362"/>
                                        </p:tgtEl>
                                      </p:cBhvr>
                                    </p:animEffect>
                                  </p:childTnLst>
                                </p:cTn>
                              </p:par>
                              <p:par>
                                <p:cTn id="1004" presetID="10" presetClass="entr" presetSubtype="0" fill="hold" grpId="0" nodeType="withEffect">
                                  <p:stCondLst>
                                    <p:cond delay="0"/>
                                  </p:stCondLst>
                                  <p:childTnLst>
                                    <p:set>
                                      <p:cBhvr>
                                        <p:cTn id="1005" dur="1" fill="hold">
                                          <p:stCondLst>
                                            <p:cond delay="0"/>
                                          </p:stCondLst>
                                        </p:cTn>
                                        <p:tgtEl>
                                          <p:spTgt spid="363"/>
                                        </p:tgtEl>
                                        <p:attrNameLst>
                                          <p:attrName>style.visibility</p:attrName>
                                        </p:attrNameLst>
                                      </p:cBhvr>
                                      <p:to>
                                        <p:strVal val="visible"/>
                                      </p:to>
                                    </p:set>
                                    <p:animEffect transition="in" filter="fade">
                                      <p:cBhvr>
                                        <p:cTn id="1006" dur="500"/>
                                        <p:tgtEl>
                                          <p:spTgt spid="363"/>
                                        </p:tgtEl>
                                      </p:cBhvr>
                                    </p:animEffect>
                                  </p:childTnLst>
                                </p:cTn>
                              </p:par>
                              <p:par>
                                <p:cTn id="1007" presetID="10" presetClass="entr" presetSubtype="0" fill="hold" grpId="0" nodeType="withEffect">
                                  <p:stCondLst>
                                    <p:cond delay="0"/>
                                  </p:stCondLst>
                                  <p:childTnLst>
                                    <p:set>
                                      <p:cBhvr>
                                        <p:cTn id="1008" dur="1" fill="hold">
                                          <p:stCondLst>
                                            <p:cond delay="0"/>
                                          </p:stCondLst>
                                        </p:cTn>
                                        <p:tgtEl>
                                          <p:spTgt spid="364"/>
                                        </p:tgtEl>
                                        <p:attrNameLst>
                                          <p:attrName>style.visibility</p:attrName>
                                        </p:attrNameLst>
                                      </p:cBhvr>
                                      <p:to>
                                        <p:strVal val="visible"/>
                                      </p:to>
                                    </p:set>
                                    <p:animEffect transition="in" filter="fade">
                                      <p:cBhvr>
                                        <p:cTn id="1009" dur="500"/>
                                        <p:tgtEl>
                                          <p:spTgt spid="364"/>
                                        </p:tgtEl>
                                      </p:cBhvr>
                                    </p:animEffect>
                                  </p:childTnLst>
                                </p:cTn>
                              </p:par>
                              <p:par>
                                <p:cTn id="1010" presetID="10" presetClass="entr" presetSubtype="0" fill="hold" grpId="0" nodeType="withEffect">
                                  <p:stCondLst>
                                    <p:cond delay="0"/>
                                  </p:stCondLst>
                                  <p:childTnLst>
                                    <p:set>
                                      <p:cBhvr>
                                        <p:cTn id="1011" dur="1" fill="hold">
                                          <p:stCondLst>
                                            <p:cond delay="0"/>
                                          </p:stCondLst>
                                        </p:cTn>
                                        <p:tgtEl>
                                          <p:spTgt spid="365"/>
                                        </p:tgtEl>
                                        <p:attrNameLst>
                                          <p:attrName>style.visibility</p:attrName>
                                        </p:attrNameLst>
                                      </p:cBhvr>
                                      <p:to>
                                        <p:strVal val="visible"/>
                                      </p:to>
                                    </p:set>
                                    <p:animEffect transition="in" filter="fade">
                                      <p:cBhvr>
                                        <p:cTn id="1012" dur="500"/>
                                        <p:tgtEl>
                                          <p:spTgt spid="365"/>
                                        </p:tgtEl>
                                      </p:cBhvr>
                                    </p:animEffect>
                                  </p:childTnLst>
                                </p:cTn>
                              </p:par>
                              <p:par>
                                <p:cTn id="1013" presetID="10" presetClass="entr" presetSubtype="0" fill="hold" grpId="0" nodeType="withEffect">
                                  <p:stCondLst>
                                    <p:cond delay="0"/>
                                  </p:stCondLst>
                                  <p:childTnLst>
                                    <p:set>
                                      <p:cBhvr>
                                        <p:cTn id="1014" dur="1" fill="hold">
                                          <p:stCondLst>
                                            <p:cond delay="0"/>
                                          </p:stCondLst>
                                        </p:cTn>
                                        <p:tgtEl>
                                          <p:spTgt spid="366"/>
                                        </p:tgtEl>
                                        <p:attrNameLst>
                                          <p:attrName>style.visibility</p:attrName>
                                        </p:attrNameLst>
                                      </p:cBhvr>
                                      <p:to>
                                        <p:strVal val="visible"/>
                                      </p:to>
                                    </p:set>
                                    <p:animEffect transition="in" filter="fade">
                                      <p:cBhvr>
                                        <p:cTn id="1015" dur="500"/>
                                        <p:tgtEl>
                                          <p:spTgt spid="366"/>
                                        </p:tgtEl>
                                      </p:cBhvr>
                                    </p:animEffect>
                                  </p:childTnLst>
                                </p:cTn>
                              </p:par>
                              <p:par>
                                <p:cTn id="1016" presetID="10" presetClass="entr" presetSubtype="0" fill="hold" grpId="0" nodeType="withEffect">
                                  <p:stCondLst>
                                    <p:cond delay="0"/>
                                  </p:stCondLst>
                                  <p:childTnLst>
                                    <p:set>
                                      <p:cBhvr>
                                        <p:cTn id="1017" dur="1" fill="hold">
                                          <p:stCondLst>
                                            <p:cond delay="0"/>
                                          </p:stCondLst>
                                        </p:cTn>
                                        <p:tgtEl>
                                          <p:spTgt spid="367"/>
                                        </p:tgtEl>
                                        <p:attrNameLst>
                                          <p:attrName>style.visibility</p:attrName>
                                        </p:attrNameLst>
                                      </p:cBhvr>
                                      <p:to>
                                        <p:strVal val="visible"/>
                                      </p:to>
                                    </p:set>
                                    <p:animEffect transition="in" filter="fade">
                                      <p:cBhvr>
                                        <p:cTn id="1018" dur="500"/>
                                        <p:tgtEl>
                                          <p:spTgt spid="367"/>
                                        </p:tgtEl>
                                      </p:cBhvr>
                                    </p:animEffect>
                                  </p:childTnLst>
                                </p:cTn>
                              </p:par>
                              <p:par>
                                <p:cTn id="1019" presetID="10" presetClass="entr" presetSubtype="0" fill="hold" grpId="0" nodeType="withEffect">
                                  <p:stCondLst>
                                    <p:cond delay="0"/>
                                  </p:stCondLst>
                                  <p:childTnLst>
                                    <p:set>
                                      <p:cBhvr>
                                        <p:cTn id="1020" dur="1" fill="hold">
                                          <p:stCondLst>
                                            <p:cond delay="0"/>
                                          </p:stCondLst>
                                        </p:cTn>
                                        <p:tgtEl>
                                          <p:spTgt spid="368"/>
                                        </p:tgtEl>
                                        <p:attrNameLst>
                                          <p:attrName>style.visibility</p:attrName>
                                        </p:attrNameLst>
                                      </p:cBhvr>
                                      <p:to>
                                        <p:strVal val="visible"/>
                                      </p:to>
                                    </p:set>
                                    <p:animEffect transition="in" filter="fade">
                                      <p:cBhvr>
                                        <p:cTn id="1021" dur="500"/>
                                        <p:tgtEl>
                                          <p:spTgt spid="368"/>
                                        </p:tgtEl>
                                      </p:cBhvr>
                                    </p:animEffect>
                                  </p:childTnLst>
                                </p:cTn>
                              </p:par>
                              <p:par>
                                <p:cTn id="1022" presetID="10" presetClass="entr" presetSubtype="0" fill="hold" grpId="0" nodeType="withEffect">
                                  <p:stCondLst>
                                    <p:cond delay="0"/>
                                  </p:stCondLst>
                                  <p:childTnLst>
                                    <p:set>
                                      <p:cBhvr>
                                        <p:cTn id="1023" dur="1" fill="hold">
                                          <p:stCondLst>
                                            <p:cond delay="0"/>
                                          </p:stCondLst>
                                        </p:cTn>
                                        <p:tgtEl>
                                          <p:spTgt spid="369"/>
                                        </p:tgtEl>
                                        <p:attrNameLst>
                                          <p:attrName>style.visibility</p:attrName>
                                        </p:attrNameLst>
                                      </p:cBhvr>
                                      <p:to>
                                        <p:strVal val="visible"/>
                                      </p:to>
                                    </p:set>
                                    <p:animEffect transition="in" filter="fade">
                                      <p:cBhvr>
                                        <p:cTn id="1024" dur="500"/>
                                        <p:tgtEl>
                                          <p:spTgt spid="369"/>
                                        </p:tgtEl>
                                      </p:cBhvr>
                                    </p:animEffect>
                                  </p:childTnLst>
                                </p:cTn>
                              </p:par>
                              <p:par>
                                <p:cTn id="1025" presetID="10" presetClass="entr" presetSubtype="0" fill="hold" grpId="0" nodeType="withEffect">
                                  <p:stCondLst>
                                    <p:cond delay="0"/>
                                  </p:stCondLst>
                                  <p:childTnLst>
                                    <p:set>
                                      <p:cBhvr>
                                        <p:cTn id="1026" dur="1" fill="hold">
                                          <p:stCondLst>
                                            <p:cond delay="0"/>
                                          </p:stCondLst>
                                        </p:cTn>
                                        <p:tgtEl>
                                          <p:spTgt spid="370"/>
                                        </p:tgtEl>
                                        <p:attrNameLst>
                                          <p:attrName>style.visibility</p:attrName>
                                        </p:attrNameLst>
                                      </p:cBhvr>
                                      <p:to>
                                        <p:strVal val="visible"/>
                                      </p:to>
                                    </p:set>
                                    <p:animEffect transition="in" filter="fade">
                                      <p:cBhvr>
                                        <p:cTn id="1027" dur="500"/>
                                        <p:tgtEl>
                                          <p:spTgt spid="370"/>
                                        </p:tgtEl>
                                      </p:cBhvr>
                                    </p:animEffect>
                                  </p:childTnLst>
                                </p:cTn>
                              </p:par>
                              <p:par>
                                <p:cTn id="1028" presetID="10" presetClass="entr" presetSubtype="0" fill="hold" grpId="0" nodeType="withEffect">
                                  <p:stCondLst>
                                    <p:cond delay="0"/>
                                  </p:stCondLst>
                                  <p:childTnLst>
                                    <p:set>
                                      <p:cBhvr>
                                        <p:cTn id="1029" dur="1" fill="hold">
                                          <p:stCondLst>
                                            <p:cond delay="0"/>
                                          </p:stCondLst>
                                        </p:cTn>
                                        <p:tgtEl>
                                          <p:spTgt spid="371"/>
                                        </p:tgtEl>
                                        <p:attrNameLst>
                                          <p:attrName>style.visibility</p:attrName>
                                        </p:attrNameLst>
                                      </p:cBhvr>
                                      <p:to>
                                        <p:strVal val="visible"/>
                                      </p:to>
                                    </p:set>
                                    <p:animEffect transition="in" filter="fade">
                                      <p:cBhvr>
                                        <p:cTn id="1030" dur="500"/>
                                        <p:tgtEl>
                                          <p:spTgt spid="371"/>
                                        </p:tgtEl>
                                      </p:cBhvr>
                                    </p:animEffect>
                                  </p:childTnLst>
                                </p:cTn>
                              </p:par>
                              <p:par>
                                <p:cTn id="1031" presetID="10" presetClass="entr" presetSubtype="0" fill="hold" grpId="0" nodeType="withEffect">
                                  <p:stCondLst>
                                    <p:cond delay="0"/>
                                  </p:stCondLst>
                                  <p:childTnLst>
                                    <p:set>
                                      <p:cBhvr>
                                        <p:cTn id="1032" dur="1" fill="hold">
                                          <p:stCondLst>
                                            <p:cond delay="0"/>
                                          </p:stCondLst>
                                        </p:cTn>
                                        <p:tgtEl>
                                          <p:spTgt spid="372"/>
                                        </p:tgtEl>
                                        <p:attrNameLst>
                                          <p:attrName>style.visibility</p:attrName>
                                        </p:attrNameLst>
                                      </p:cBhvr>
                                      <p:to>
                                        <p:strVal val="visible"/>
                                      </p:to>
                                    </p:set>
                                    <p:animEffect transition="in" filter="fade">
                                      <p:cBhvr>
                                        <p:cTn id="1033" dur="500"/>
                                        <p:tgtEl>
                                          <p:spTgt spid="372"/>
                                        </p:tgtEl>
                                      </p:cBhvr>
                                    </p:animEffect>
                                  </p:childTnLst>
                                </p:cTn>
                              </p:par>
                              <p:par>
                                <p:cTn id="1034" presetID="10" presetClass="entr" presetSubtype="0" fill="hold" grpId="0" nodeType="withEffect">
                                  <p:stCondLst>
                                    <p:cond delay="0"/>
                                  </p:stCondLst>
                                  <p:childTnLst>
                                    <p:set>
                                      <p:cBhvr>
                                        <p:cTn id="1035" dur="1" fill="hold">
                                          <p:stCondLst>
                                            <p:cond delay="0"/>
                                          </p:stCondLst>
                                        </p:cTn>
                                        <p:tgtEl>
                                          <p:spTgt spid="373"/>
                                        </p:tgtEl>
                                        <p:attrNameLst>
                                          <p:attrName>style.visibility</p:attrName>
                                        </p:attrNameLst>
                                      </p:cBhvr>
                                      <p:to>
                                        <p:strVal val="visible"/>
                                      </p:to>
                                    </p:set>
                                    <p:animEffect transition="in" filter="fade">
                                      <p:cBhvr>
                                        <p:cTn id="1036" dur="500"/>
                                        <p:tgtEl>
                                          <p:spTgt spid="373"/>
                                        </p:tgtEl>
                                      </p:cBhvr>
                                    </p:animEffect>
                                  </p:childTnLst>
                                </p:cTn>
                              </p:par>
                              <p:par>
                                <p:cTn id="1037" presetID="10" presetClass="entr" presetSubtype="0" fill="hold" grpId="0" nodeType="withEffect">
                                  <p:stCondLst>
                                    <p:cond delay="0"/>
                                  </p:stCondLst>
                                  <p:childTnLst>
                                    <p:set>
                                      <p:cBhvr>
                                        <p:cTn id="1038" dur="1" fill="hold">
                                          <p:stCondLst>
                                            <p:cond delay="0"/>
                                          </p:stCondLst>
                                        </p:cTn>
                                        <p:tgtEl>
                                          <p:spTgt spid="374"/>
                                        </p:tgtEl>
                                        <p:attrNameLst>
                                          <p:attrName>style.visibility</p:attrName>
                                        </p:attrNameLst>
                                      </p:cBhvr>
                                      <p:to>
                                        <p:strVal val="visible"/>
                                      </p:to>
                                    </p:set>
                                    <p:animEffect transition="in" filter="fade">
                                      <p:cBhvr>
                                        <p:cTn id="1039" dur="500"/>
                                        <p:tgtEl>
                                          <p:spTgt spid="374"/>
                                        </p:tgtEl>
                                      </p:cBhvr>
                                    </p:animEffect>
                                  </p:childTnLst>
                                </p:cTn>
                              </p:par>
                              <p:par>
                                <p:cTn id="1040" presetID="10" presetClass="entr" presetSubtype="0" fill="hold" grpId="0" nodeType="withEffect">
                                  <p:stCondLst>
                                    <p:cond delay="0"/>
                                  </p:stCondLst>
                                  <p:childTnLst>
                                    <p:set>
                                      <p:cBhvr>
                                        <p:cTn id="1041" dur="1" fill="hold">
                                          <p:stCondLst>
                                            <p:cond delay="0"/>
                                          </p:stCondLst>
                                        </p:cTn>
                                        <p:tgtEl>
                                          <p:spTgt spid="375"/>
                                        </p:tgtEl>
                                        <p:attrNameLst>
                                          <p:attrName>style.visibility</p:attrName>
                                        </p:attrNameLst>
                                      </p:cBhvr>
                                      <p:to>
                                        <p:strVal val="visible"/>
                                      </p:to>
                                    </p:set>
                                    <p:animEffect transition="in" filter="fade">
                                      <p:cBhvr>
                                        <p:cTn id="1042" dur="500"/>
                                        <p:tgtEl>
                                          <p:spTgt spid="375"/>
                                        </p:tgtEl>
                                      </p:cBhvr>
                                    </p:animEffect>
                                  </p:childTnLst>
                                </p:cTn>
                              </p:par>
                              <p:par>
                                <p:cTn id="1043" presetID="10" presetClass="entr" presetSubtype="0" fill="hold" grpId="0" nodeType="withEffect">
                                  <p:stCondLst>
                                    <p:cond delay="0"/>
                                  </p:stCondLst>
                                  <p:childTnLst>
                                    <p:set>
                                      <p:cBhvr>
                                        <p:cTn id="1044" dur="1" fill="hold">
                                          <p:stCondLst>
                                            <p:cond delay="0"/>
                                          </p:stCondLst>
                                        </p:cTn>
                                        <p:tgtEl>
                                          <p:spTgt spid="376"/>
                                        </p:tgtEl>
                                        <p:attrNameLst>
                                          <p:attrName>style.visibility</p:attrName>
                                        </p:attrNameLst>
                                      </p:cBhvr>
                                      <p:to>
                                        <p:strVal val="visible"/>
                                      </p:to>
                                    </p:set>
                                    <p:animEffect transition="in" filter="fade">
                                      <p:cBhvr>
                                        <p:cTn id="1045" dur="500"/>
                                        <p:tgtEl>
                                          <p:spTgt spid="376"/>
                                        </p:tgtEl>
                                      </p:cBhvr>
                                    </p:animEffect>
                                  </p:childTnLst>
                                </p:cTn>
                              </p:par>
                              <p:par>
                                <p:cTn id="1046" presetID="10" presetClass="entr" presetSubtype="0" fill="hold" grpId="0" nodeType="withEffect">
                                  <p:stCondLst>
                                    <p:cond delay="0"/>
                                  </p:stCondLst>
                                  <p:childTnLst>
                                    <p:set>
                                      <p:cBhvr>
                                        <p:cTn id="1047" dur="1" fill="hold">
                                          <p:stCondLst>
                                            <p:cond delay="0"/>
                                          </p:stCondLst>
                                        </p:cTn>
                                        <p:tgtEl>
                                          <p:spTgt spid="377"/>
                                        </p:tgtEl>
                                        <p:attrNameLst>
                                          <p:attrName>style.visibility</p:attrName>
                                        </p:attrNameLst>
                                      </p:cBhvr>
                                      <p:to>
                                        <p:strVal val="visible"/>
                                      </p:to>
                                    </p:set>
                                    <p:animEffect transition="in" filter="fade">
                                      <p:cBhvr>
                                        <p:cTn id="1048" dur="500"/>
                                        <p:tgtEl>
                                          <p:spTgt spid="377"/>
                                        </p:tgtEl>
                                      </p:cBhvr>
                                    </p:animEffect>
                                  </p:childTnLst>
                                </p:cTn>
                              </p:par>
                              <p:par>
                                <p:cTn id="1049" presetID="10" presetClass="entr" presetSubtype="0" fill="hold" grpId="0" nodeType="withEffect">
                                  <p:stCondLst>
                                    <p:cond delay="0"/>
                                  </p:stCondLst>
                                  <p:childTnLst>
                                    <p:set>
                                      <p:cBhvr>
                                        <p:cTn id="1050" dur="1" fill="hold">
                                          <p:stCondLst>
                                            <p:cond delay="0"/>
                                          </p:stCondLst>
                                        </p:cTn>
                                        <p:tgtEl>
                                          <p:spTgt spid="378"/>
                                        </p:tgtEl>
                                        <p:attrNameLst>
                                          <p:attrName>style.visibility</p:attrName>
                                        </p:attrNameLst>
                                      </p:cBhvr>
                                      <p:to>
                                        <p:strVal val="visible"/>
                                      </p:to>
                                    </p:set>
                                    <p:animEffect transition="in" filter="fade">
                                      <p:cBhvr>
                                        <p:cTn id="1051" dur="500"/>
                                        <p:tgtEl>
                                          <p:spTgt spid="378"/>
                                        </p:tgtEl>
                                      </p:cBhvr>
                                    </p:animEffect>
                                  </p:childTnLst>
                                </p:cTn>
                              </p:par>
                              <p:par>
                                <p:cTn id="1052" presetID="10" presetClass="entr" presetSubtype="0" fill="hold" grpId="0" nodeType="withEffect">
                                  <p:stCondLst>
                                    <p:cond delay="0"/>
                                  </p:stCondLst>
                                  <p:childTnLst>
                                    <p:set>
                                      <p:cBhvr>
                                        <p:cTn id="1053" dur="1" fill="hold">
                                          <p:stCondLst>
                                            <p:cond delay="0"/>
                                          </p:stCondLst>
                                        </p:cTn>
                                        <p:tgtEl>
                                          <p:spTgt spid="379"/>
                                        </p:tgtEl>
                                        <p:attrNameLst>
                                          <p:attrName>style.visibility</p:attrName>
                                        </p:attrNameLst>
                                      </p:cBhvr>
                                      <p:to>
                                        <p:strVal val="visible"/>
                                      </p:to>
                                    </p:set>
                                    <p:animEffect transition="in" filter="fade">
                                      <p:cBhvr>
                                        <p:cTn id="1054" dur="500"/>
                                        <p:tgtEl>
                                          <p:spTgt spid="379"/>
                                        </p:tgtEl>
                                      </p:cBhvr>
                                    </p:animEffect>
                                  </p:childTnLst>
                                </p:cTn>
                              </p:par>
                              <p:par>
                                <p:cTn id="1055" presetID="10" presetClass="entr" presetSubtype="0" fill="hold" grpId="0" nodeType="withEffect">
                                  <p:stCondLst>
                                    <p:cond delay="0"/>
                                  </p:stCondLst>
                                  <p:childTnLst>
                                    <p:set>
                                      <p:cBhvr>
                                        <p:cTn id="1056" dur="1" fill="hold">
                                          <p:stCondLst>
                                            <p:cond delay="0"/>
                                          </p:stCondLst>
                                        </p:cTn>
                                        <p:tgtEl>
                                          <p:spTgt spid="380"/>
                                        </p:tgtEl>
                                        <p:attrNameLst>
                                          <p:attrName>style.visibility</p:attrName>
                                        </p:attrNameLst>
                                      </p:cBhvr>
                                      <p:to>
                                        <p:strVal val="visible"/>
                                      </p:to>
                                    </p:set>
                                    <p:animEffect transition="in" filter="fade">
                                      <p:cBhvr>
                                        <p:cTn id="1057" dur="500"/>
                                        <p:tgtEl>
                                          <p:spTgt spid="380"/>
                                        </p:tgtEl>
                                      </p:cBhvr>
                                    </p:animEffect>
                                  </p:childTnLst>
                                </p:cTn>
                              </p:par>
                              <p:par>
                                <p:cTn id="1058" presetID="10" presetClass="entr" presetSubtype="0" fill="hold" grpId="0" nodeType="withEffect">
                                  <p:stCondLst>
                                    <p:cond delay="0"/>
                                  </p:stCondLst>
                                  <p:childTnLst>
                                    <p:set>
                                      <p:cBhvr>
                                        <p:cTn id="1059" dur="1" fill="hold">
                                          <p:stCondLst>
                                            <p:cond delay="0"/>
                                          </p:stCondLst>
                                        </p:cTn>
                                        <p:tgtEl>
                                          <p:spTgt spid="381"/>
                                        </p:tgtEl>
                                        <p:attrNameLst>
                                          <p:attrName>style.visibility</p:attrName>
                                        </p:attrNameLst>
                                      </p:cBhvr>
                                      <p:to>
                                        <p:strVal val="visible"/>
                                      </p:to>
                                    </p:set>
                                    <p:animEffect transition="in" filter="fade">
                                      <p:cBhvr>
                                        <p:cTn id="1060" dur="500"/>
                                        <p:tgtEl>
                                          <p:spTgt spid="381"/>
                                        </p:tgtEl>
                                      </p:cBhvr>
                                    </p:animEffect>
                                  </p:childTnLst>
                                </p:cTn>
                              </p:par>
                              <p:par>
                                <p:cTn id="1061" presetID="10" presetClass="entr" presetSubtype="0" fill="hold" grpId="0" nodeType="withEffect">
                                  <p:stCondLst>
                                    <p:cond delay="0"/>
                                  </p:stCondLst>
                                  <p:childTnLst>
                                    <p:set>
                                      <p:cBhvr>
                                        <p:cTn id="1062" dur="1" fill="hold">
                                          <p:stCondLst>
                                            <p:cond delay="0"/>
                                          </p:stCondLst>
                                        </p:cTn>
                                        <p:tgtEl>
                                          <p:spTgt spid="382"/>
                                        </p:tgtEl>
                                        <p:attrNameLst>
                                          <p:attrName>style.visibility</p:attrName>
                                        </p:attrNameLst>
                                      </p:cBhvr>
                                      <p:to>
                                        <p:strVal val="visible"/>
                                      </p:to>
                                    </p:set>
                                    <p:animEffect transition="in" filter="fade">
                                      <p:cBhvr>
                                        <p:cTn id="1063" dur="500"/>
                                        <p:tgtEl>
                                          <p:spTgt spid="382"/>
                                        </p:tgtEl>
                                      </p:cBhvr>
                                    </p:animEffect>
                                  </p:childTnLst>
                                </p:cTn>
                              </p:par>
                              <p:par>
                                <p:cTn id="1064" presetID="10" presetClass="entr" presetSubtype="0" fill="hold" grpId="0" nodeType="withEffect">
                                  <p:stCondLst>
                                    <p:cond delay="0"/>
                                  </p:stCondLst>
                                  <p:childTnLst>
                                    <p:set>
                                      <p:cBhvr>
                                        <p:cTn id="1065" dur="1" fill="hold">
                                          <p:stCondLst>
                                            <p:cond delay="0"/>
                                          </p:stCondLst>
                                        </p:cTn>
                                        <p:tgtEl>
                                          <p:spTgt spid="383"/>
                                        </p:tgtEl>
                                        <p:attrNameLst>
                                          <p:attrName>style.visibility</p:attrName>
                                        </p:attrNameLst>
                                      </p:cBhvr>
                                      <p:to>
                                        <p:strVal val="visible"/>
                                      </p:to>
                                    </p:set>
                                    <p:animEffect transition="in" filter="fade">
                                      <p:cBhvr>
                                        <p:cTn id="1066" dur="500"/>
                                        <p:tgtEl>
                                          <p:spTgt spid="383"/>
                                        </p:tgtEl>
                                      </p:cBhvr>
                                    </p:animEffect>
                                  </p:childTnLst>
                                </p:cTn>
                              </p:par>
                              <p:par>
                                <p:cTn id="1067" presetID="10" presetClass="entr" presetSubtype="0" fill="hold" grpId="0" nodeType="withEffect">
                                  <p:stCondLst>
                                    <p:cond delay="0"/>
                                  </p:stCondLst>
                                  <p:childTnLst>
                                    <p:set>
                                      <p:cBhvr>
                                        <p:cTn id="1068" dur="1" fill="hold">
                                          <p:stCondLst>
                                            <p:cond delay="0"/>
                                          </p:stCondLst>
                                        </p:cTn>
                                        <p:tgtEl>
                                          <p:spTgt spid="384"/>
                                        </p:tgtEl>
                                        <p:attrNameLst>
                                          <p:attrName>style.visibility</p:attrName>
                                        </p:attrNameLst>
                                      </p:cBhvr>
                                      <p:to>
                                        <p:strVal val="visible"/>
                                      </p:to>
                                    </p:set>
                                    <p:animEffect transition="in" filter="fade">
                                      <p:cBhvr>
                                        <p:cTn id="1069" dur="500"/>
                                        <p:tgtEl>
                                          <p:spTgt spid="384"/>
                                        </p:tgtEl>
                                      </p:cBhvr>
                                    </p:animEffect>
                                  </p:childTnLst>
                                </p:cTn>
                              </p:par>
                              <p:par>
                                <p:cTn id="1070" presetID="10" presetClass="entr" presetSubtype="0" fill="hold" grpId="0" nodeType="withEffect">
                                  <p:stCondLst>
                                    <p:cond delay="0"/>
                                  </p:stCondLst>
                                  <p:childTnLst>
                                    <p:set>
                                      <p:cBhvr>
                                        <p:cTn id="1071" dur="1" fill="hold">
                                          <p:stCondLst>
                                            <p:cond delay="0"/>
                                          </p:stCondLst>
                                        </p:cTn>
                                        <p:tgtEl>
                                          <p:spTgt spid="385"/>
                                        </p:tgtEl>
                                        <p:attrNameLst>
                                          <p:attrName>style.visibility</p:attrName>
                                        </p:attrNameLst>
                                      </p:cBhvr>
                                      <p:to>
                                        <p:strVal val="visible"/>
                                      </p:to>
                                    </p:set>
                                    <p:animEffect transition="in" filter="fade">
                                      <p:cBhvr>
                                        <p:cTn id="1072" dur="500"/>
                                        <p:tgtEl>
                                          <p:spTgt spid="385"/>
                                        </p:tgtEl>
                                      </p:cBhvr>
                                    </p:animEffect>
                                  </p:childTnLst>
                                </p:cTn>
                              </p:par>
                              <p:par>
                                <p:cTn id="1073" presetID="10" presetClass="entr" presetSubtype="0" fill="hold" grpId="0" nodeType="withEffect">
                                  <p:stCondLst>
                                    <p:cond delay="0"/>
                                  </p:stCondLst>
                                  <p:childTnLst>
                                    <p:set>
                                      <p:cBhvr>
                                        <p:cTn id="1074" dur="1" fill="hold">
                                          <p:stCondLst>
                                            <p:cond delay="0"/>
                                          </p:stCondLst>
                                        </p:cTn>
                                        <p:tgtEl>
                                          <p:spTgt spid="386"/>
                                        </p:tgtEl>
                                        <p:attrNameLst>
                                          <p:attrName>style.visibility</p:attrName>
                                        </p:attrNameLst>
                                      </p:cBhvr>
                                      <p:to>
                                        <p:strVal val="visible"/>
                                      </p:to>
                                    </p:set>
                                    <p:animEffect transition="in" filter="fade">
                                      <p:cBhvr>
                                        <p:cTn id="1075" dur="500"/>
                                        <p:tgtEl>
                                          <p:spTgt spid="386"/>
                                        </p:tgtEl>
                                      </p:cBhvr>
                                    </p:animEffect>
                                  </p:childTnLst>
                                </p:cTn>
                              </p:par>
                              <p:par>
                                <p:cTn id="1076" presetID="10" presetClass="entr" presetSubtype="0" fill="hold" grpId="0" nodeType="withEffect">
                                  <p:stCondLst>
                                    <p:cond delay="0"/>
                                  </p:stCondLst>
                                  <p:childTnLst>
                                    <p:set>
                                      <p:cBhvr>
                                        <p:cTn id="1077" dur="1" fill="hold">
                                          <p:stCondLst>
                                            <p:cond delay="0"/>
                                          </p:stCondLst>
                                        </p:cTn>
                                        <p:tgtEl>
                                          <p:spTgt spid="387"/>
                                        </p:tgtEl>
                                        <p:attrNameLst>
                                          <p:attrName>style.visibility</p:attrName>
                                        </p:attrNameLst>
                                      </p:cBhvr>
                                      <p:to>
                                        <p:strVal val="visible"/>
                                      </p:to>
                                    </p:set>
                                    <p:animEffect transition="in" filter="fade">
                                      <p:cBhvr>
                                        <p:cTn id="1078" dur="500"/>
                                        <p:tgtEl>
                                          <p:spTgt spid="387"/>
                                        </p:tgtEl>
                                      </p:cBhvr>
                                    </p:animEffect>
                                  </p:childTnLst>
                                </p:cTn>
                              </p:par>
                              <p:par>
                                <p:cTn id="1079" presetID="10" presetClass="entr" presetSubtype="0" fill="hold" grpId="0" nodeType="withEffect">
                                  <p:stCondLst>
                                    <p:cond delay="0"/>
                                  </p:stCondLst>
                                  <p:childTnLst>
                                    <p:set>
                                      <p:cBhvr>
                                        <p:cTn id="1080" dur="1" fill="hold">
                                          <p:stCondLst>
                                            <p:cond delay="0"/>
                                          </p:stCondLst>
                                        </p:cTn>
                                        <p:tgtEl>
                                          <p:spTgt spid="388"/>
                                        </p:tgtEl>
                                        <p:attrNameLst>
                                          <p:attrName>style.visibility</p:attrName>
                                        </p:attrNameLst>
                                      </p:cBhvr>
                                      <p:to>
                                        <p:strVal val="visible"/>
                                      </p:to>
                                    </p:set>
                                    <p:animEffect transition="in" filter="fade">
                                      <p:cBhvr>
                                        <p:cTn id="1081" dur="500"/>
                                        <p:tgtEl>
                                          <p:spTgt spid="388"/>
                                        </p:tgtEl>
                                      </p:cBhvr>
                                    </p:animEffect>
                                  </p:childTnLst>
                                </p:cTn>
                              </p:par>
                              <p:par>
                                <p:cTn id="1082" presetID="10" presetClass="entr" presetSubtype="0" fill="hold" grpId="0" nodeType="withEffect">
                                  <p:stCondLst>
                                    <p:cond delay="0"/>
                                  </p:stCondLst>
                                  <p:childTnLst>
                                    <p:set>
                                      <p:cBhvr>
                                        <p:cTn id="1083" dur="1" fill="hold">
                                          <p:stCondLst>
                                            <p:cond delay="0"/>
                                          </p:stCondLst>
                                        </p:cTn>
                                        <p:tgtEl>
                                          <p:spTgt spid="389"/>
                                        </p:tgtEl>
                                        <p:attrNameLst>
                                          <p:attrName>style.visibility</p:attrName>
                                        </p:attrNameLst>
                                      </p:cBhvr>
                                      <p:to>
                                        <p:strVal val="visible"/>
                                      </p:to>
                                    </p:set>
                                    <p:animEffect transition="in" filter="fade">
                                      <p:cBhvr>
                                        <p:cTn id="1084" dur="500"/>
                                        <p:tgtEl>
                                          <p:spTgt spid="389"/>
                                        </p:tgtEl>
                                      </p:cBhvr>
                                    </p:animEffect>
                                  </p:childTnLst>
                                </p:cTn>
                              </p:par>
                              <p:par>
                                <p:cTn id="1085" presetID="10" presetClass="entr" presetSubtype="0" fill="hold" grpId="0" nodeType="withEffect">
                                  <p:stCondLst>
                                    <p:cond delay="0"/>
                                  </p:stCondLst>
                                  <p:childTnLst>
                                    <p:set>
                                      <p:cBhvr>
                                        <p:cTn id="1086" dur="1" fill="hold">
                                          <p:stCondLst>
                                            <p:cond delay="0"/>
                                          </p:stCondLst>
                                        </p:cTn>
                                        <p:tgtEl>
                                          <p:spTgt spid="390"/>
                                        </p:tgtEl>
                                        <p:attrNameLst>
                                          <p:attrName>style.visibility</p:attrName>
                                        </p:attrNameLst>
                                      </p:cBhvr>
                                      <p:to>
                                        <p:strVal val="visible"/>
                                      </p:to>
                                    </p:set>
                                    <p:animEffect transition="in" filter="fade">
                                      <p:cBhvr>
                                        <p:cTn id="1087" dur="500"/>
                                        <p:tgtEl>
                                          <p:spTgt spid="390"/>
                                        </p:tgtEl>
                                      </p:cBhvr>
                                    </p:animEffect>
                                  </p:childTnLst>
                                </p:cTn>
                              </p:par>
                              <p:par>
                                <p:cTn id="1088" presetID="10" presetClass="entr" presetSubtype="0" fill="hold" grpId="0" nodeType="withEffect">
                                  <p:stCondLst>
                                    <p:cond delay="0"/>
                                  </p:stCondLst>
                                  <p:childTnLst>
                                    <p:set>
                                      <p:cBhvr>
                                        <p:cTn id="1089" dur="1" fill="hold">
                                          <p:stCondLst>
                                            <p:cond delay="0"/>
                                          </p:stCondLst>
                                        </p:cTn>
                                        <p:tgtEl>
                                          <p:spTgt spid="391"/>
                                        </p:tgtEl>
                                        <p:attrNameLst>
                                          <p:attrName>style.visibility</p:attrName>
                                        </p:attrNameLst>
                                      </p:cBhvr>
                                      <p:to>
                                        <p:strVal val="visible"/>
                                      </p:to>
                                    </p:set>
                                    <p:animEffect transition="in" filter="fade">
                                      <p:cBhvr>
                                        <p:cTn id="1090" dur="500"/>
                                        <p:tgtEl>
                                          <p:spTgt spid="391"/>
                                        </p:tgtEl>
                                      </p:cBhvr>
                                    </p:animEffect>
                                  </p:childTnLst>
                                </p:cTn>
                              </p:par>
                              <p:par>
                                <p:cTn id="1091" presetID="10" presetClass="entr" presetSubtype="0" fill="hold" grpId="0" nodeType="withEffect">
                                  <p:stCondLst>
                                    <p:cond delay="0"/>
                                  </p:stCondLst>
                                  <p:childTnLst>
                                    <p:set>
                                      <p:cBhvr>
                                        <p:cTn id="1092" dur="1" fill="hold">
                                          <p:stCondLst>
                                            <p:cond delay="0"/>
                                          </p:stCondLst>
                                        </p:cTn>
                                        <p:tgtEl>
                                          <p:spTgt spid="392"/>
                                        </p:tgtEl>
                                        <p:attrNameLst>
                                          <p:attrName>style.visibility</p:attrName>
                                        </p:attrNameLst>
                                      </p:cBhvr>
                                      <p:to>
                                        <p:strVal val="visible"/>
                                      </p:to>
                                    </p:set>
                                    <p:animEffect transition="in" filter="fade">
                                      <p:cBhvr>
                                        <p:cTn id="1093" dur="500"/>
                                        <p:tgtEl>
                                          <p:spTgt spid="392"/>
                                        </p:tgtEl>
                                      </p:cBhvr>
                                    </p:animEffect>
                                  </p:childTnLst>
                                </p:cTn>
                              </p:par>
                              <p:par>
                                <p:cTn id="1094" presetID="10" presetClass="entr" presetSubtype="0" fill="hold" grpId="0" nodeType="withEffect">
                                  <p:stCondLst>
                                    <p:cond delay="0"/>
                                  </p:stCondLst>
                                  <p:childTnLst>
                                    <p:set>
                                      <p:cBhvr>
                                        <p:cTn id="1095" dur="1" fill="hold">
                                          <p:stCondLst>
                                            <p:cond delay="0"/>
                                          </p:stCondLst>
                                        </p:cTn>
                                        <p:tgtEl>
                                          <p:spTgt spid="393"/>
                                        </p:tgtEl>
                                        <p:attrNameLst>
                                          <p:attrName>style.visibility</p:attrName>
                                        </p:attrNameLst>
                                      </p:cBhvr>
                                      <p:to>
                                        <p:strVal val="visible"/>
                                      </p:to>
                                    </p:set>
                                    <p:animEffect transition="in" filter="fade">
                                      <p:cBhvr>
                                        <p:cTn id="1096" dur="500"/>
                                        <p:tgtEl>
                                          <p:spTgt spid="393"/>
                                        </p:tgtEl>
                                      </p:cBhvr>
                                    </p:animEffect>
                                  </p:childTnLst>
                                </p:cTn>
                              </p:par>
                              <p:par>
                                <p:cTn id="1097" presetID="10" presetClass="entr" presetSubtype="0" fill="hold" grpId="0" nodeType="withEffect">
                                  <p:stCondLst>
                                    <p:cond delay="0"/>
                                  </p:stCondLst>
                                  <p:childTnLst>
                                    <p:set>
                                      <p:cBhvr>
                                        <p:cTn id="1098" dur="1" fill="hold">
                                          <p:stCondLst>
                                            <p:cond delay="0"/>
                                          </p:stCondLst>
                                        </p:cTn>
                                        <p:tgtEl>
                                          <p:spTgt spid="394"/>
                                        </p:tgtEl>
                                        <p:attrNameLst>
                                          <p:attrName>style.visibility</p:attrName>
                                        </p:attrNameLst>
                                      </p:cBhvr>
                                      <p:to>
                                        <p:strVal val="visible"/>
                                      </p:to>
                                    </p:set>
                                    <p:animEffect transition="in" filter="fade">
                                      <p:cBhvr>
                                        <p:cTn id="1099" dur="500"/>
                                        <p:tgtEl>
                                          <p:spTgt spid="394"/>
                                        </p:tgtEl>
                                      </p:cBhvr>
                                    </p:animEffect>
                                  </p:childTnLst>
                                </p:cTn>
                              </p:par>
                              <p:par>
                                <p:cTn id="1100" presetID="10" presetClass="entr" presetSubtype="0" fill="hold" grpId="0" nodeType="withEffect">
                                  <p:stCondLst>
                                    <p:cond delay="0"/>
                                  </p:stCondLst>
                                  <p:childTnLst>
                                    <p:set>
                                      <p:cBhvr>
                                        <p:cTn id="1101" dur="1" fill="hold">
                                          <p:stCondLst>
                                            <p:cond delay="0"/>
                                          </p:stCondLst>
                                        </p:cTn>
                                        <p:tgtEl>
                                          <p:spTgt spid="395"/>
                                        </p:tgtEl>
                                        <p:attrNameLst>
                                          <p:attrName>style.visibility</p:attrName>
                                        </p:attrNameLst>
                                      </p:cBhvr>
                                      <p:to>
                                        <p:strVal val="visible"/>
                                      </p:to>
                                    </p:set>
                                    <p:animEffect transition="in" filter="fade">
                                      <p:cBhvr>
                                        <p:cTn id="1102" dur="500"/>
                                        <p:tgtEl>
                                          <p:spTgt spid="395"/>
                                        </p:tgtEl>
                                      </p:cBhvr>
                                    </p:animEffect>
                                  </p:childTnLst>
                                </p:cTn>
                              </p:par>
                              <p:par>
                                <p:cTn id="1103" presetID="10" presetClass="entr" presetSubtype="0" fill="hold" grpId="0" nodeType="withEffect">
                                  <p:stCondLst>
                                    <p:cond delay="0"/>
                                  </p:stCondLst>
                                  <p:childTnLst>
                                    <p:set>
                                      <p:cBhvr>
                                        <p:cTn id="1104" dur="1" fill="hold">
                                          <p:stCondLst>
                                            <p:cond delay="0"/>
                                          </p:stCondLst>
                                        </p:cTn>
                                        <p:tgtEl>
                                          <p:spTgt spid="396"/>
                                        </p:tgtEl>
                                        <p:attrNameLst>
                                          <p:attrName>style.visibility</p:attrName>
                                        </p:attrNameLst>
                                      </p:cBhvr>
                                      <p:to>
                                        <p:strVal val="visible"/>
                                      </p:to>
                                    </p:set>
                                    <p:animEffect transition="in" filter="fade">
                                      <p:cBhvr>
                                        <p:cTn id="1105" dur="500"/>
                                        <p:tgtEl>
                                          <p:spTgt spid="396"/>
                                        </p:tgtEl>
                                      </p:cBhvr>
                                    </p:animEffect>
                                  </p:childTnLst>
                                </p:cTn>
                              </p:par>
                              <p:par>
                                <p:cTn id="1106" presetID="10" presetClass="entr" presetSubtype="0" fill="hold" grpId="0" nodeType="withEffect">
                                  <p:stCondLst>
                                    <p:cond delay="0"/>
                                  </p:stCondLst>
                                  <p:childTnLst>
                                    <p:set>
                                      <p:cBhvr>
                                        <p:cTn id="1107" dur="1" fill="hold">
                                          <p:stCondLst>
                                            <p:cond delay="0"/>
                                          </p:stCondLst>
                                        </p:cTn>
                                        <p:tgtEl>
                                          <p:spTgt spid="397"/>
                                        </p:tgtEl>
                                        <p:attrNameLst>
                                          <p:attrName>style.visibility</p:attrName>
                                        </p:attrNameLst>
                                      </p:cBhvr>
                                      <p:to>
                                        <p:strVal val="visible"/>
                                      </p:to>
                                    </p:set>
                                    <p:animEffect transition="in" filter="fade">
                                      <p:cBhvr>
                                        <p:cTn id="1108" dur="500"/>
                                        <p:tgtEl>
                                          <p:spTgt spid="397"/>
                                        </p:tgtEl>
                                      </p:cBhvr>
                                    </p:animEffect>
                                  </p:childTnLst>
                                </p:cTn>
                              </p:par>
                              <p:par>
                                <p:cTn id="1109" presetID="10" presetClass="entr" presetSubtype="0" fill="hold" grpId="0" nodeType="withEffect">
                                  <p:stCondLst>
                                    <p:cond delay="0"/>
                                  </p:stCondLst>
                                  <p:childTnLst>
                                    <p:set>
                                      <p:cBhvr>
                                        <p:cTn id="1110" dur="1" fill="hold">
                                          <p:stCondLst>
                                            <p:cond delay="0"/>
                                          </p:stCondLst>
                                        </p:cTn>
                                        <p:tgtEl>
                                          <p:spTgt spid="398"/>
                                        </p:tgtEl>
                                        <p:attrNameLst>
                                          <p:attrName>style.visibility</p:attrName>
                                        </p:attrNameLst>
                                      </p:cBhvr>
                                      <p:to>
                                        <p:strVal val="visible"/>
                                      </p:to>
                                    </p:set>
                                    <p:animEffect transition="in" filter="fade">
                                      <p:cBhvr>
                                        <p:cTn id="1111" dur="500"/>
                                        <p:tgtEl>
                                          <p:spTgt spid="398"/>
                                        </p:tgtEl>
                                      </p:cBhvr>
                                    </p:animEffect>
                                  </p:childTnLst>
                                </p:cTn>
                              </p:par>
                              <p:par>
                                <p:cTn id="1112" presetID="10" presetClass="entr" presetSubtype="0" fill="hold" grpId="0" nodeType="withEffect">
                                  <p:stCondLst>
                                    <p:cond delay="0"/>
                                  </p:stCondLst>
                                  <p:childTnLst>
                                    <p:set>
                                      <p:cBhvr>
                                        <p:cTn id="1113" dur="1" fill="hold">
                                          <p:stCondLst>
                                            <p:cond delay="0"/>
                                          </p:stCondLst>
                                        </p:cTn>
                                        <p:tgtEl>
                                          <p:spTgt spid="399"/>
                                        </p:tgtEl>
                                        <p:attrNameLst>
                                          <p:attrName>style.visibility</p:attrName>
                                        </p:attrNameLst>
                                      </p:cBhvr>
                                      <p:to>
                                        <p:strVal val="visible"/>
                                      </p:to>
                                    </p:set>
                                    <p:animEffect transition="in" filter="fade">
                                      <p:cBhvr>
                                        <p:cTn id="1114" dur="500"/>
                                        <p:tgtEl>
                                          <p:spTgt spid="399"/>
                                        </p:tgtEl>
                                      </p:cBhvr>
                                    </p:animEffect>
                                  </p:childTnLst>
                                </p:cTn>
                              </p:par>
                              <p:par>
                                <p:cTn id="1115" presetID="10" presetClass="entr" presetSubtype="0" fill="hold" grpId="0" nodeType="withEffect">
                                  <p:stCondLst>
                                    <p:cond delay="0"/>
                                  </p:stCondLst>
                                  <p:childTnLst>
                                    <p:set>
                                      <p:cBhvr>
                                        <p:cTn id="1116" dur="1" fill="hold">
                                          <p:stCondLst>
                                            <p:cond delay="0"/>
                                          </p:stCondLst>
                                        </p:cTn>
                                        <p:tgtEl>
                                          <p:spTgt spid="400"/>
                                        </p:tgtEl>
                                        <p:attrNameLst>
                                          <p:attrName>style.visibility</p:attrName>
                                        </p:attrNameLst>
                                      </p:cBhvr>
                                      <p:to>
                                        <p:strVal val="visible"/>
                                      </p:to>
                                    </p:set>
                                    <p:animEffect transition="in" filter="fade">
                                      <p:cBhvr>
                                        <p:cTn id="1117" dur="500"/>
                                        <p:tgtEl>
                                          <p:spTgt spid="400"/>
                                        </p:tgtEl>
                                      </p:cBhvr>
                                    </p:animEffect>
                                  </p:childTnLst>
                                </p:cTn>
                              </p:par>
                              <p:par>
                                <p:cTn id="1118" presetID="10" presetClass="entr" presetSubtype="0" fill="hold" grpId="0" nodeType="withEffect">
                                  <p:stCondLst>
                                    <p:cond delay="0"/>
                                  </p:stCondLst>
                                  <p:childTnLst>
                                    <p:set>
                                      <p:cBhvr>
                                        <p:cTn id="1119" dur="1" fill="hold">
                                          <p:stCondLst>
                                            <p:cond delay="0"/>
                                          </p:stCondLst>
                                        </p:cTn>
                                        <p:tgtEl>
                                          <p:spTgt spid="401"/>
                                        </p:tgtEl>
                                        <p:attrNameLst>
                                          <p:attrName>style.visibility</p:attrName>
                                        </p:attrNameLst>
                                      </p:cBhvr>
                                      <p:to>
                                        <p:strVal val="visible"/>
                                      </p:to>
                                    </p:set>
                                    <p:animEffect transition="in" filter="fade">
                                      <p:cBhvr>
                                        <p:cTn id="1120" dur="500"/>
                                        <p:tgtEl>
                                          <p:spTgt spid="401"/>
                                        </p:tgtEl>
                                      </p:cBhvr>
                                    </p:animEffect>
                                  </p:childTnLst>
                                </p:cTn>
                              </p:par>
                              <p:par>
                                <p:cTn id="1121" presetID="10" presetClass="entr" presetSubtype="0" fill="hold" grpId="0" nodeType="withEffect">
                                  <p:stCondLst>
                                    <p:cond delay="0"/>
                                  </p:stCondLst>
                                  <p:childTnLst>
                                    <p:set>
                                      <p:cBhvr>
                                        <p:cTn id="1122" dur="1" fill="hold">
                                          <p:stCondLst>
                                            <p:cond delay="0"/>
                                          </p:stCondLst>
                                        </p:cTn>
                                        <p:tgtEl>
                                          <p:spTgt spid="402"/>
                                        </p:tgtEl>
                                        <p:attrNameLst>
                                          <p:attrName>style.visibility</p:attrName>
                                        </p:attrNameLst>
                                      </p:cBhvr>
                                      <p:to>
                                        <p:strVal val="visible"/>
                                      </p:to>
                                    </p:set>
                                    <p:animEffect transition="in" filter="fade">
                                      <p:cBhvr>
                                        <p:cTn id="1123" dur="500"/>
                                        <p:tgtEl>
                                          <p:spTgt spid="402"/>
                                        </p:tgtEl>
                                      </p:cBhvr>
                                    </p:animEffect>
                                  </p:childTnLst>
                                </p:cTn>
                              </p:par>
                              <p:par>
                                <p:cTn id="1124" presetID="10" presetClass="entr" presetSubtype="0" fill="hold" grpId="0" nodeType="withEffect">
                                  <p:stCondLst>
                                    <p:cond delay="0"/>
                                  </p:stCondLst>
                                  <p:childTnLst>
                                    <p:set>
                                      <p:cBhvr>
                                        <p:cTn id="1125" dur="1" fill="hold">
                                          <p:stCondLst>
                                            <p:cond delay="0"/>
                                          </p:stCondLst>
                                        </p:cTn>
                                        <p:tgtEl>
                                          <p:spTgt spid="403"/>
                                        </p:tgtEl>
                                        <p:attrNameLst>
                                          <p:attrName>style.visibility</p:attrName>
                                        </p:attrNameLst>
                                      </p:cBhvr>
                                      <p:to>
                                        <p:strVal val="visible"/>
                                      </p:to>
                                    </p:set>
                                    <p:animEffect transition="in" filter="fade">
                                      <p:cBhvr>
                                        <p:cTn id="1126" dur="500"/>
                                        <p:tgtEl>
                                          <p:spTgt spid="403"/>
                                        </p:tgtEl>
                                      </p:cBhvr>
                                    </p:animEffect>
                                  </p:childTnLst>
                                </p:cTn>
                              </p:par>
                              <p:par>
                                <p:cTn id="1127" presetID="10" presetClass="entr" presetSubtype="0" fill="hold" grpId="0" nodeType="withEffect">
                                  <p:stCondLst>
                                    <p:cond delay="0"/>
                                  </p:stCondLst>
                                  <p:childTnLst>
                                    <p:set>
                                      <p:cBhvr>
                                        <p:cTn id="1128" dur="1" fill="hold">
                                          <p:stCondLst>
                                            <p:cond delay="0"/>
                                          </p:stCondLst>
                                        </p:cTn>
                                        <p:tgtEl>
                                          <p:spTgt spid="404"/>
                                        </p:tgtEl>
                                        <p:attrNameLst>
                                          <p:attrName>style.visibility</p:attrName>
                                        </p:attrNameLst>
                                      </p:cBhvr>
                                      <p:to>
                                        <p:strVal val="visible"/>
                                      </p:to>
                                    </p:set>
                                    <p:animEffect transition="in" filter="fade">
                                      <p:cBhvr>
                                        <p:cTn id="1129" dur="500"/>
                                        <p:tgtEl>
                                          <p:spTgt spid="404"/>
                                        </p:tgtEl>
                                      </p:cBhvr>
                                    </p:animEffect>
                                  </p:childTnLst>
                                </p:cTn>
                              </p:par>
                              <p:par>
                                <p:cTn id="1130" presetID="10" presetClass="entr" presetSubtype="0" fill="hold" grpId="0" nodeType="withEffect">
                                  <p:stCondLst>
                                    <p:cond delay="0"/>
                                  </p:stCondLst>
                                  <p:childTnLst>
                                    <p:set>
                                      <p:cBhvr>
                                        <p:cTn id="1131" dur="1" fill="hold">
                                          <p:stCondLst>
                                            <p:cond delay="0"/>
                                          </p:stCondLst>
                                        </p:cTn>
                                        <p:tgtEl>
                                          <p:spTgt spid="405"/>
                                        </p:tgtEl>
                                        <p:attrNameLst>
                                          <p:attrName>style.visibility</p:attrName>
                                        </p:attrNameLst>
                                      </p:cBhvr>
                                      <p:to>
                                        <p:strVal val="visible"/>
                                      </p:to>
                                    </p:set>
                                    <p:animEffect transition="in" filter="fade">
                                      <p:cBhvr>
                                        <p:cTn id="1132" dur="500"/>
                                        <p:tgtEl>
                                          <p:spTgt spid="405"/>
                                        </p:tgtEl>
                                      </p:cBhvr>
                                    </p:animEffect>
                                  </p:childTnLst>
                                </p:cTn>
                              </p:par>
                              <p:par>
                                <p:cTn id="1133" presetID="10" presetClass="entr" presetSubtype="0" fill="hold" grpId="0" nodeType="withEffect">
                                  <p:stCondLst>
                                    <p:cond delay="0"/>
                                  </p:stCondLst>
                                  <p:childTnLst>
                                    <p:set>
                                      <p:cBhvr>
                                        <p:cTn id="1134" dur="1" fill="hold">
                                          <p:stCondLst>
                                            <p:cond delay="0"/>
                                          </p:stCondLst>
                                        </p:cTn>
                                        <p:tgtEl>
                                          <p:spTgt spid="406"/>
                                        </p:tgtEl>
                                        <p:attrNameLst>
                                          <p:attrName>style.visibility</p:attrName>
                                        </p:attrNameLst>
                                      </p:cBhvr>
                                      <p:to>
                                        <p:strVal val="visible"/>
                                      </p:to>
                                    </p:set>
                                    <p:animEffect transition="in" filter="fade">
                                      <p:cBhvr>
                                        <p:cTn id="1135" dur="500"/>
                                        <p:tgtEl>
                                          <p:spTgt spid="406"/>
                                        </p:tgtEl>
                                      </p:cBhvr>
                                    </p:animEffect>
                                  </p:childTnLst>
                                </p:cTn>
                              </p:par>
                              <p:par>
                                <p:cTn id="1136" presetID="10" presetClass="entr" presetSubtype="0" fill="hold" grpId="0" nodeType="withEffect">
                                  <p:stCondLst>
                                    <p:cond delay="0"/>
                                  </p:stCondLst>
                                  <p:childTnLst>
                                    <p:set>
                                      <p:cBhvr>
                                        <p:cTn id="1137" dur="1" fill="hold">
                                          <p:stCondLst>
                                            <p:cond delay="0"/>
                                          </p:stCondLst>
                                        </p:cTn>
                                        <p:tgtEl>
                                          <p:spTgt spid="407"/>
                                        </p:tgtEl>
                                        <p:attrNameLst>
                                          <p:attrName>style.visibility</p:attrName>
                                        </p:attrNameLst>
                                      </p:cBhvr>
                                      <p:to>
                                        <p:strVal val="visible"/>
                                      </p:to>
                                    </p:set>
                                    <p:animEffect transition="in" filter="fade">
                                      <p:cBhvr>
                                        <p:cTn id="1138" dur="500"/>
                                        <p:tgtEl>
                                          <p:spTgt spid="407"/>
                                        </p:tgtEl>
                                      </p:cBhvr>
                                    </p:animEffect>
                                  </p:childTnLst>
                                </p:cTn>
                              </p:par>
                              <p:par>
                                <p:cTn id="1139" presetID="10" presetClass="entr" presetSubtype="0" fill="hold" grpId="0" nodeType="withEffect">
                                  <p:stCondLst>
                                    <p:cond delay="0"/>
                                  </p:stCondLst>
                                  <p:childTnLst>
                                    <p:set>
                                      <p:cBhvr>
                                        <p:cTn id="1140" dur="1" fill="hold">
                                          <p:stCondLst>
                                            <p:cond delay="0"/>
                                          </p:stCondLst>
                                        </p:cTn>
                                        <p:tgtEl>
                                          <p:spTgt spid="408"/>
                                        </p:tgtEl>
                                        <p:attrNameLst>
                                          <p:attrName>style.visibility</p:attrName>
                                        </p:attrNameLst>
                                      </p:cBhvr>
                                      <p:to>
                                        <p:strVal val="visible"/>
                                      </p:to>
                                    </p:set>
                                    <p:animEffect transition="in" filter="fade">
                                      <p:cBhvr>
                                        <p:cTn id="1141" dur="500"/>
                                        <p:tgtEl>
                                          <p:spTgt spid="408"/>
                                        </p:tgtEl>
                                      </p:cBhvr>
                                    </p:animEffect>
                                  </p:childTnLst>
                                </p:cTn>
                              </p:par>
                              <p:par>
                                <p:cTn id="1142" presetID="10" presetClass="entr" presetSubtype="0" fill="hold" grpId="0" nodeType="withEffect">
                                  <p:stCondLst>
                                    <p:cond delay="0"/>
                                  </p:stCondLst>
                                  <p:childTnLst>
                                    <p:set>
                                      <p:cBhvr>
                                        <p:cTn id="1143" dur="1" fill="hold">
                                          <p:stCondLst>
                                            <p:cond delay="0"/>
                                          </p:stCondLst>
                                        </p:cTn>
                                        <p:tgtEl>
                                          <p:spTgt spid="409"/>
                                        </p:tgtEl>
                                        <p:attrNameLst>
                                          <p:attrName>style.visibility</p:attrName>
                                        </p:attrNameLst>
                                      </p:cBhvr>
                                      <p:to>
                                        <p:strVal val="visible"/>
                                      </p:to>
                                    </p:set>
                                    <p:animEffect transition="in" filter="fade">
                                      <p:cBhvr>
                                        <p:cTn id="1144" dur="500"/>
                                        <p:tgtEl>
                                          <p:spTgt spid="409"/>
                                        </p:tgtEl>
                                      </p:cBhvr>
                                    </p:animEffect>
                                  </p:childTnLst>
                                </p:cTn>
                              </p:par>
                              <p:par>
                                <p:cTn id="1145" presetID="10" presetClass="entr" presetSubtype="0" fill="hold" grpId="0" nodeType="withEffect">
                                  <p:stCondLst>
                                    <p:cond delay="0"/>
                                  </p:stCondLst>
                                  <p:childTnLst>
                                    <p:set>
                                      <p:cBhvr>
                                        <p:cTn id="1146" dur="1" fill="hold">
                                          <p:stCondLst>
                                            <p:cond delay="0"/>
                                          </p:stCondLst>
                                        </p:cTn>
                                        <p:tgtEl>
                                          <p:spTgt spid="410"/>
                                        </p:tgtEl>
                                        <p:attrNameLst>
                                          <p:attrName>style.visibility</p:attrName>
                                        </p:attrNameLst>
                                      </p:cBhvr>
                                      <p:to>
                                        <p:strVal val="visible"/>
                                      </p:to>
                                    </p:set>
                                    <p:animEffect transition="in" filter="fade">
                                      <p:cBhvr>
                                        <p:cTn id="1147" dur="500"/>
                                        <p:tgtEl>
                                          <p:spTgt spid="410"/>
                                        </p:tgtEl>
                                      </p:cBhvr>
                                    </p:animEffect>
                                  </p:childTnLst>
                                </p:cTn>
                              </p:par>
                              <p:par>
                                <p:cTn id="1148" presetID="10" presetClass="entr" presetSubtype="0" fill="hold" grpId="0" nodeType="withEffect">
                                  <p:stCondLst>
                                    <p:cond delay="0"/>
                                  </p:stCondLst>
                                  <p:childTnLst>
                                    <p:set>
                                      <p:cBhvr>
                                        <p:cTn id="1149" dur="1" fill="hold">
                                          <p:stCondLst>
                                            <p:cond delay="0"/>
                                          </p:stCondLst>
                                        </p:cTn>
                                        <p:tgtEl>
                                          <p:spTgt spid="411"/>
                                        </p:tgtEl>
                                        <p:attrNameLst>
                                          <p:attrName>style.visibility</p:attrName>
                                        </p:attrNameLst>
                                      </p:cBhvr>
                                      <p:to>
                                        <p:strVal val="visible"/>
                                      </p:to>
                                    </p:set>
                                    <p:animEffect transition="in" filter="fade">
                                      <p:cBhvr>
                                        <p:cTn id="1150" dur="500"/>
                                        <p:tgtEl>
                                          <p:spTgt spid="411"/>
                                        </p:tgtEl>
                                      </p:cBhvr>
                                    </p:animEffect>
                                  </p:childTnLst>
                                </p:cTn>
                              </p:par>
                              <p:par>
                                <p:cTn id="1151" presetID="10" presetClass="entr" presetSubtype="0" fill="hold" grpId="0" nodeType="withEffect">
                                  <p:stCondLst>
                                    <p:cond delay="0"/>
                                  </p:stCondLst>
                                  <p:childTnLst>
                                    <p:set>
                                      <p:cBhvr>
                                        <p:cTn id="1152" dur="1" fill="hold">
                                          <p:stCondLst>
                                            <p:cond delay="0"/>
                                          </p:stCondLst>
                                        </p:cTn>
                                        <p:tgtEl>
                                          <p:spTgt spid="412"/>
                                        </p:tgtEl>
                                        <p:attrNameLst>
                                          <p:attrName>style.visibility</p:attrName>
                                        </p:attrNameLst>
                                      </p:cBhvr>
                                      <p:to>
                                        <p:strVal val="visible"/>
                                      </p:to>
                                    </p:set>
                                    <p:animEffect transition="in" filter="fade">
                                      <p:cBhvr>
                                        <p:cTn id="1153" dur="500"/>
                                        <p:tgtEl>
                                          <p:spTgt spid="412"/>
                                        </p:tgtEl>
                                      </p:cBhvr>
                                    </p:animEffect>
                                  </p:childTnLst>
                                </p:cTn>
                              </p:par>
                              <p:par>
                                <p:cTn id="1154" presetID="10" presetClass="entr" presetSubtype="0" fill="hold" grpId="0" nodeType="withEffect">
                                  <p:stCondLst>
                                    <p:cond delay="0"/>
                                  </p:stCondLst>
                                  <p:childTnLst>
                                    <p:set>
                                      <p:cBhvr>
                                        <p:cTn id="1155" dur="1" fill="hold">
                                          <p:stCondLst>
                                            <p:cond delay="0"/>
                                          </p:stCondLst>
                                        </p:cTn>
                                        <p:tgtEl>
                                          <p:spTgt spid="413"/>
                                        </p:tgtEl>
                                        <p:attrNameLst>
                                          <p:attrName>style.visibility</p:attrName>
                                        </p:attrNameLst>
                                      </p:cBhvr>
                                      <p:to>
                                        <p:strVal val="visible"/>
                                      </p:to>
                                    </p:set>
                                    <p:animEffect transition="in" filter="fade">
                                      <p:cBhvr>
                                        <p:cTn id="1156" dur="500"/>
                                        <p:tgtEl>
                                          <p:spTgt spid="413"/>
                                        </p:tgtEl>
                                      </p:cBhvr>
                                    </p:animEffect>
                                  </p:childTnLst>
                                </p:cTn>
                              </p:par>
                              <p:par>
                                <p:cTn id="1157" presetID="10" presetClass="entr" presetSubtype="0" fill="hold" grpId="0" nodeType="withEffect">
                                  <p:stCondLst>
                                    <p:cond delay="0"/>
                                  </p:stCondLst>
                                  <p:childTnLst>
                                    <p:set>
                                      <p:cBhvr>
                                        <p:cTn id="1158" dur="1" fill="hold">
                                          <p:stCondLst>
                                            <p:cond delay="0"/>
                                          </p:stCondLst>
                                        </p:cTn>
                                        <p:tgtEl>
                                          <p:spTgt spid="414"/>
                                        </p:tgtEl>
                                        <p:attrNameLst>
                                          <p:attrName>style.visibility</p:attrName>
                                        </p:attrNameLst>
                                      </p:cBhvr>
                                      <p:to>
                                        <p:strVal val="visible"/>
                                      </p:to>
                                    </p:set>
                                    <p:animEffect transition="in" filter="fade">
                                      <p:cBhvr>
                                        <p:cTn id="1159" dur="500"/>
                                        <p:tgtEl>
                                          <p:spTgt spid="414"/>
                                        </p:tgtEl>
                                      </p:cBhvr>
                                    </p:animEffect>
                                  </p:childTnLst>
                                </p:cTn>
                              </p:par>
                              <p:par>
                                <p:cTn id="1160" presetID="10" presetClass="entr" presetSubtype="0" fill="hold" grpId="0" nodeType="withEffect">
                                  <p:stCondLst>
                                    <p:cond delay="0"/>
                                  </p:stCondLst>
                                  <p:childTnLst>
                                    <p:set>
                                      <p:cBhvr>
                                        <p:cTn id="1161" dur="1" fill="hold">
                                          <p:stCondLst>
                                            <p:cond delay="0"/>
                                          </p:stCondLst>
                                        </p:cTn>
                                        <p:tgtEl>
                                          <p:spTgt spid="415"/>
                                        </p:tgtEl>
                                        <p:attrNameLst>
                                          <p:attrName>style.visibility</p:attrName>
                                        </p:attrNameLst>
                                      </p:cBhvr>
                                      <p:to>
                                        <p:strVal val="visible"/>
                                      </p:to>
                                    </p:set>
                                    <p:animEffect transition="in" filter="fade">
                                      <p:cBhvr>
                                        <p:cTn id="1162" dur="500"/>
                                        <p:tgtEl>
                                          <p:spTgt spid="415"/>
                                        </p:tgtEl>
                                      </p:cBhvr>
                                    </p:animEffect>
                                  </p:childTnLst>
                                </p:cTn>
                              </p:par>
                              <p:par>
                                <p:cTn id="1163" presetID="10" presetClass="entr" presetSubtype="0" fill="hold" grpId="0" nodeType="withEffect">
                                  <p:stCondLst>
                                    <p:cond delay="0"/>
                                  </p:stCondLst>
                                  <p:childTnLst>
                                    <p:set>
                                      <p:cBhvr>
                                        <p:cTn id="1164" dur="1" fill="hold">
                                          <p:stCondLst>
                                            <p:cond delay="0"/>
                                          </p:stCondLst>
                                        </p:cTn>
                                        <p:tgtEl>
                                          <p:spTgt spid="416"/>
                                        </p:tgtEl>
                                        <p:attrNameLst>
                                          <p:attrName>style.visibility</p:attrName>
                                        </p:attrNameLst>
                                      </p:cBhvr>
                                      <p:to>
                                        <p:strVal val="visible"/>
                                      </p:to>
                                    </p:set>
                                    <p:animEffect transition="in" filter="fade">
                                      <p:cBhvr>
                                        <p:cTn id="1165" dur="500"/>
                                        <p:tgtEl>
                                          <p:spTgt spid="416"/>
                                        </p:tgtEl>
                                      </p:cBhvr>
                                    </p:animEffect>
                                  </p:childTnLst>
                                </p:cTn>
                              </p:par>
                              <p:par>
                                <p:cTn id="1166" presetID="10" presetClass="entr" presetSubtype="0" fill="hold" grpId="0" nodeType="withEffect">
                                  <p:stCondLst>
                                    <p:cond delay="0"/>
                                  </p:stCondLst>
                                  <p:childTnLst>
                                    <p:set>
                                      <p:cBhvr>
                                        <p:cTn id="1167" dur="1" fill="hold">
                                          <p:stCondLst>
                                            <p:cond delay="0"/>
                                          </p:stCondLst>
                                        </p:cTn>
                                        <p:tgtEl>
                                          <p:spTgt spid="417"/>
                                        </p:tgtEl>
                                        <p:attrNameLst>
                                          <p:attrName>style.visibility</p:attrName>
                                        </p:attrNameLst>
                                      </p:cBhvr>
                                      <p:to>
                                        <p:strVal val="visible"/>
                                      </p:to>
                                    </p:set>
                                    <p:animEffect transition="in" filter="fade">
                                      <p:cBhvr>
                                        <p:cTn id="1168" dur="500"/>
                                        <p:tgtEl>
                                          <p:spTgt spid="417"/>
                                        </p:tgtEl>
                                      </p:cBhvr>
                                    </p:animEffect>
                                  </p:childTnLst>
                                </p:cTn>
                              </p:par>
                              <p:par>
                                <p:cTn id="1169" presetID="10" presetClass="entr" presetSubtype="0" fill="hold" grpId="0" nodeType="withEffect">
                                  <p:stCondLst>
                                    <p:cond delay="0"/>
                                  </p:stCondLst>
                                  <p:childTnLst>
                                    <p:set>
                                      <p:cBhvr>
                                        <p:cTn id="1170" dur="1" fill="hold">
                                          <p:stCondLst>
                                            <p:cond delay="0"/>
                                          </p:stCondLst>
                                        </p:cTn>
                                        <p:tgtEl>
                                          <p:spTgt spid="418"/>
                                        </p:tgtEl>
                                        <p:attrNameLst>
                                          <p:attrName>style.visibility</p:attrName>
                                        </p:attrNameLst>
                                      </p:cBhvr>
                                      <p:to>
                                        <p:strVal val="visible"/>
                                      </p:to>
                                    </p:set>
                                    <p:animEffect transition="in" filter="fade">
                                      <p:cBhvr>
                                        <p:cTn id="1171" dur="500"/>
                                        <p:tgtEl>
                                          <p:spTgt spid="418"/>
                                        </p:tgtEl>
                                      </p:cBhvr>
                                    </p:animEffect>
                                  </p:childTnLst>
                                </p:cTn>
                              </p:par>
                              <p:par>
                                <p:cTn id="1172" presetID="10" presetClass="entr" presetSubtype="0" fill="hold" grpId="0" nodeType="withEffect">
                                  <p:stCondLst>
                                    <p:cond delay="0"/>
                                  </p:stCondLst>
                                  <p:childTnLst>
                                    <p:set>
                                      <p:cBhvr>
                                        <p:cTn id="1173" dur="1" fill="hold">
                                          <p:stCondLst>
                                            <p:cond delay="0"/>
                                          </p:stCondLst>
                                        </p:cTn>
                                        <p:tgtEl>
                                          <p:spTgt spid="419"/>
                                        </p:tgtEl>
                                        <p:attrNameLst>
                                          <p:attrName>style.visibility</p:attrName>
                                        </p:attrNameLst>
                                      </p:cBhvr>
                                      <p:to>
                                        <p:strVal val="visible"/>
                                      </p:to>
                                    </p:set>
                                    <p:animEffect transition="in" filter="fade">
                                      <p:cBhvr>
                                        <p:cTn id="1174" dur="500"/>
                                        <p:tgtEl>
                                          <p:spTgt spid="419"/>
                                        </p:tgtEl>
                                      </p:cBhvr>
                                    </p:animEffect>
                                  </p:childTnLst>
                                </p:cTn>
                              </p:par>
                              <p:par>
                                <p:cTn id="1175" presetID="10" presetClass="entr" presetSubtype="0" fill="hold" grpId="0" nodeType="withEffect">
                                  <p:stCondLst>
                                    <p:cond delay="0"/>
                                  </p:stCondLst>
                                  <p:childTnLst>
                                    <p:set>
                                      <p:cBhvr>
                                        <p:cTn id="1176" dur="1" fill="hold">
                                          <p:stCondLst>
                                            <p:cond delay="0"/>
                                          </p:stCondLst>
                                        </p:cTn>
                                        <p:tgtEl>
                                          <p:spTgt spid="420"/>
                                        </p:tgtEl>
                                        <p:attrNameLst>
                                          <p:attrName>style.visibility</p:attrName>
                                        </p:attrNameLst>
                                      </p:cBhvr>
                                      <p:to>
                                        <p:strVal val="visible"/>
                                      </p:to>
                                    </p:set>
                                    <p:animEffect transition="in" filter="fade">
                                      <p:cBhvr>
                                        <p:cTn id="1177" dur="500"/>
                                        <p:tgtEl>
                                          <p:spTgt spid="420"/>
                                        </p:tgtEl>
                                      </p:cBhvr>
                                    </p:animEffect>
                                  </p:childTnLst>
                                </p:cTn>
                              </p:par>
                              <p:par>
                                <p:cTn id="1178" presetID="10" presetClass="entr" presetSubtype="0" fill="hold" grpId="0" nodeType="withEffect">
                                  <p:stCondLst>
                                    <p:cond delay="0"/>
                                  </p:stCondLst>
                                  <p:childTnLst>
                                    <p:set>
                                      <p:cBhvr>
                                        <p:cTn id="1179" dur="1" fill="hold">
                                          <p:stCondLst>
                                            <p:cond delay="0"/>
                                          </p:stCondLst>
                                        </p:cTn>
                                        <p:tgtEl>
                                          <p:spTgt spid="421"/>
                                        </p:tgtEl>
                                        <p:attrNameLst>
                                          <p:attrName>style.visibility</p:attrName>
                                        </p:attrNameLst>
                                      </p:cBhvr>
                                      <p:to>
                                        <p:strVal val="visible"/>
                                      </p:to>
                                    </p:set>
                                    <p:animEffect transition="in" filter="fade">
                                      <p:cBhvr>
                                        <p:cTn id="1180" dur="500"/>
                                        <p:tgtEl>
                                          <p:spTgt spid="421"/>
                                        </p:tgtEl>
                                      </p:cBhvr>
                                    </p:animEffect>
                                  </p:childTnLst>
                                </p:cTn>
                              </p:par>
                              <p:par>
                                <p:cTn id="1181" presetID="10" presetClass="entr" presetSubtype="0" fill="hold" grpId="0" nodeType="withEffect">
                                  <p:stCondLst>
                                    <p:cond delay="0"/>
                                  </p:stCondLst>
                                  <p:childTnLst>
                                    <p:set>
                                      <p:cBhvr>
                                        <p:cTn id="1182" dur="1" fill="hold">
                                          <p:stCondLst>
                                            <p:cond delay="0"/>
                                          </p:stCondLst>
                                        </p:cTn>
                                        <p:tgtEl>
                                          <p:spTgt spid="422"/>
                                        </p:tgtEl>
                                        <p:attrNameLst>
                                          <p:attrName>style.visibility</p:attrName>
                                        </p:attrNameLst>
                                      </p:cBhvr>
                                      <p:to>
                                        <p:strVal val="visible"/>
                                      </p:to>
                                    </p:set>
                                    <p:animEffect transition="in" filter="fade">
                                      <p:cBhvr>
                                        <p:cTn id="1183" dur="500"/>
                                        <p:tgtEl>
                                          <p:spTgt spid="422"/>
                                        </p:tgtEl>
                                      </p:cBhvr>
                                    </p:animEffect>
                                  </p:childTnLst>
                                </p:cTn>
                              </p:par>
                              <p:par>
                                <p:cTn id="1184" presetID="10" presetClass="entr" presetSubtype="0" fill="hold" grpId="0" nodeType="withEffect">
                                  <p:stCondLst>
                                    <p:cond delay="0"/>
                                  </p:stCondLst>
                                  <p:childTnLst>
                                    <p:set>
                                      <p:cBhvr>
                                        <p:cTn id="1185" dur="1" fill="hold">
                                          <p:stCondLst>
                                            <p:cond delay="0"/>
                                          </p:stCondLst>
                                        </p:cTn>
                                        <p:tgtEl>
                                          <p:spTgt spid="423"/>
                                        </p:tgtEl>
                                        <p:attrNameLst>
                                          <p:attrName>style.visibility</p:attrName>
                                        </p:attrNameLst>
                                      </p:cBhvr>
                                      <p:to>
                                        <p:strVal val="visible"/>
                                      </p:to>
                                    </p:set>
                                    <p:animEffect transition="in" filter="fade">
                                      <p:cBhvr>
                                        <p:cTn id="1186" dur="500"/>
                                        <p:tgtEl>
                                          <p:spTgt spid="423"/>
                                        </p:tgtEl>
                                      </p:cBhvr>
                                    </p:animEffect>
                                  </p:childTnLst>
                                </p:cTn>
                              </p:par>
                              <p:par>
                                <p:cTn id="1187" presetID="10" presetClass="entr" presetSubtype="0" fill="hold" grpId="0" nodeType="withEffect">
                                  <p:stCondLst>
                                    <p:cond delay="0"/>
                                  </p:stCondLst>
                                  <p:childTnLst>
                                    <p:set>
                                      <p:cBhvr>
                                        <p:cTn id="1188" dur="1" fill="hold">
                                          <p:stCondLst>
                                            <p:cond delay="0"/>
                                          </p:stCondLst>
                                        </p:cTn>
                                        <p:tgtEl>
                                          <p:spTgt spid="424"/>
                                        </p:tgtEl>
                                        <p:attrNameLst>
                                          <p:attrName>style.visibility</p:attrName>
                                        </p:attrNameLst>
                                      </p:cBhvr>
                                      <p:to>
                                        <p:strVal val="visible"/>
                                      </p:to>
                                    </p:set>
                                    <p:animEffect transition="in" filter="fade">
                                      <p:cBhvr>
                                        <p:cTn id="1189" dur="500"/>
                                        <p:tgtEl>
                                          <p:spTgt spid="424"/>
                                        </p:tgtEl>
                                      </p:cBhvr>
                                    </p:animEffect>
                                  </p:childTnLst>
                                </p:cTn>
                              </p:par>
                              <p:par>
                                <p:cTn id="1190" presetID="10" presetClass="entr" presetSubtype="0" fill="hold" grpId="0" nodeType="withEffect">
                                  <p:stCondLst>
                                    <p:cond delay="0"/>
                                  </p:stCondLst>
                                  <p:childTnLst>
                                    <p:set>
                                      <p:cBhvr>
                                        <p:cTn id="1191" dur="1" fill="hold">
                                          <p:stCondLst>
                                            <p:cond delay="0"/>
                                          </p:stCondLst>
                                        </p:cTn>
                                        <p:tgtEl>
                                          <p:spTgt spid="425"/>
                                        </p:tgtEl>
                                        <p:attrNameLst>
                                          <p:attrName>style.visibility</p:attrName>
                                        </p:attrNameLst>
                                      </p:cBhvr>
                                      <p:to>
                                        <p:strVal val="visible"/>
                                      </p:to>
                                    </p:set>
                                    <p:animEffect transition="in" filter="fade">
                                      <p:cBhvr>
                                        <p:cTn id="1192" dur="500"/>
                                        <p:tgtEl>
                                          <p:spTgt spid="425"/>
                                        </p:tgtEl>
                                      </p:cBhvr>
                                    </p:animEffect>
                                  </p:childTnLst>
                                </p:cTn>
                              </p:par>
                              <p:par>
                                <p:cTn id="1193" presetID="10" presetClass="entr" presetSubtype="0" fill="hold" grpId="0" nodeType="withEffect">
                                  <p:stCondLst>
                                    <p:cond delay="0"/>
                                  </p:stCondLst>
                                  <p:childTnLst>
                                    <p:set>
                                      <p:cBhvr>
                                        <p:cTn id="1194" dur="1" fill="hold">
                                          <p:stCondLst>
                                            <p:cond delay="0"/>
                                          </p:stCondLst>
                                        </p:cTn>
                                        <p:tgtEl>
                                          <p:spTgt spid="426"/>
                                        </p:tgtEl>
                                        <p:attrNameLst>
                                          <p:attrName>style.visibility</p:attrName>
                                        </p:attrNameLst>
                                      </p:cBhvr>
                                      <p:to>
                                        <p:strVal val="visible"/>
                                      </p:to>
                                    </p:set>
                                    <p:animEffect transition="in" filter="fade">
                                      <p:cBhvr>
                                        <p:cTn id="1195" dur="500"/>
                                        <p:tgtEl>
                                          <p:spTgt spid="426"/>
                                        </p:tgtEl>
                                      </p:cBhvr>
                                    </p:animEffect>
                                  </p:childTnLst>
                                </p:cTn>
                              </p:par>
                              <p:par>
                                <p:cTn id="1196" presetID="10" presetClass="entr" presetSubtype="0" fill="hold" grpId="0" nodeType="withEffect">
                                  <p:stCondLst>
                                    <p:cond delay="0"/>
                                  </p:stCondLst>
                                  <p:childTnLst>
                                    <p:set>
                                      <p:cBhvr>
                                        <p:cTn id="1197" dur="1" fill="hold">
                                          <p:stCondLst>
                                            <p:cond delay="0"/>
                                          </p:stCondLst>
                                        </p:cTn>
                                        <p:tgtEl>
                                          <p:spTgt spid="427"/>
                                        </p:tgtEl>
                                        <p:attrNameLst>
                                          <p:attrName>style.visibility</p:attrName>
                                        </p:attrNameLst>
                                      </p:cBhvr>
                                      <p:to>
                                        <p:strVal val="visible"/>
                                      </p:to>
                                    </p:set>
                                    <p:animEffect transition="in" filter="fade">
                                      <p:cBhvr>
                                        <p:cTn id="1198" dur="500"/>
                                        <p:tgtEl>
                                          <p:spTgt spid="427"/>
                                        </p:tgtEl>
                                      </p:cBhvr>
                                    </p:animEffect>
                                  </p:childTnLst>
                                </p:cTn>
                              </p:par>
                              <p:par>
                                <p:cTn id="1199" presetID="10" presetClass="entr" presetSubtype="0" fill="hold" grpId="0" nodeType="withEffect">
                                  <p:stCondLst>
                                    <p:cond delay="0"/>
                                  </p:stCondLst>
                                  <p:childTnLst>
                                    <p:set>
                                      <p:cBhvr>
                                        <p:cTn id="1200" dur="1" fill="hold">
                                          <p:stCondLst>
                                            <p:cond delay="0"/>
                                          </p:stCondLst>
                                        </p:cTn>
                                        <p:tgtEl>
                                          <p:spTgt spid="428"/>
                                        </p:tgtEl>
                                        <p:attrNameLst>
                                          <p:attrName>style.visibility</p:attrName>
                                        </p:attrNameLst>
                                      </p:cBhvr>
                                      <p:to>
                                        <p:strVal val="visible"/>
                                      </p:to>
                                    </p:set>
                                    <p:animEffect transition="in" filter="fade">
                                      <p:cBhvr>
                                        <p:cTn id="1201" dur="500"/>
                                        <p:tgtEl>
                                          <p:spTgt spid="428"/>
                                        </p:tgtEl>
                                      </p:cBhvr>
                                    </p:animEffect>
                                  </p:childTnLst>
                                </p:cTn>
                              </p:par>
                              <p:par>
                                <p:cTn id="1202" presetID="10" presetClass="entr" presetSubtype="0" fill="hold" grpId="0" nodeType="withEffect">
                                  <p:stCondLst>
                                    <p:cond delay="0"/>
                                  </p:stCondLst>
                                  <p:childTnLst>
                                    <p:set>
                                      <p:cBhvr>
                                        <p:cTn id="1203" dur="1" fill="hold">
                                          <p:stCondLst>
                                            <p:cond delay="0"/>
                                          </p:stCondLst>
                                        </p:cTn>
                                        <p:tgtEl>
                                          <p:spTgt spid="429"/>
                                        </p:tgtEl>
                                        <p:attrNameLst>
                                          <p:attrName>style.visibility</p:attrName>
                                        </p:attrNameLst>
                                      </p:cBhvr>
                                      <p:to>
                                        <p:strVal val="visible"/>
                                      </p:to>
                                    </p:set>
                                    <p:animEffect transition="in" filter="fade">
                                      <p:cBhvr>
                                        <p:cTn id="1204" dur="500"/>
                                        <p:tgtEl>
                                          <p:spTgt spid="429"/>
                                        </p:tgtEl>
                                      </p:cBhvr>
                                    </p:animEffect>
                                  </p:childTnLst>
                                </p:cTn>
                              </p:par>
                              <p:par>
                                <p:cTn id="1205" presetID="10" presetClass="entr" presetSubtype="0" fill="hold" grpId="0" nodeType="withEffect">
                                  <p:stCondLst>
                                    <p:cond delay="0"/>
                                  </p:stCondLst>
                                  <p:childTnLst>
                                    <p:set>
                                      <p:cBhvr>
                                        <p:cTn id="1206" dur="1" fill="hold">
                                          <p:stCondLst>
                                            <p:cond delay="0"/>
                                          </p:stCondLst>
                                        </p:cTn>
                                        <p:tgtEl>
                                          <p:spTgt spid="430"/>
                                        </p:tgtEl>
                                        <p:attrNameLst>
                                          <p:attrName>style.visibility</p:attrName>
                                        </p:attrNameLst>
                                      </p:cBhvr>
                                      <p:to>
                                        <p:strVal val="visible"/>
                                      </p:to>
                                    </p:set>
                                    <p:animEffect transition="in" filter="fade">
                                      <p:cBhvr>
                                        <p:cTn id="1207" dur="500"/>
                                        <p:tgtEl>
                                          <p:spTgt spid="430"/>
                                        </p:tgtEl>
                                      </p:cBhvr>
                                    </p:animEffect>
                                  </p:childTnLst>
                                </p:cTn>
                              </p:par>
                              <p:par>
                                <p:cTn id="1208" presetID="10" presetClass="entr" presetSubtype="0" fill="hold" grpId="0" nodeType="withEffect">
                                  <p:stCondLst>
                                    <p:cond delay="0"/>
                                  </p:stCondLst>
                                  <p:childTnLst>
                                    <p:set>
                                      <p:cBhvr>
                                        <p:cTn id="1209" dur="1" fill="hold">
                                          <p:stCondLst>
                                            <p:cond delay="0"/>
                                          </p:stCondLst>
                                        </p:cTn>
                                        <p:tgtEl>
                                          <p:spTgt spid="431"/>
                                        </p:tgtEl>
                                        <p:attrNameLst>
                                          <p:attrName>style.visibility</p:attrName>
                                        </p:attrNameLst>
                                      </p:cBhvr>
                                      <p:to>
                                        <p:strVal val="visible"/>
                                      </p:to>
                                    </p:set>
                                    <p:animEffect transition="in" filter="fade">
                                      <p:cBhvr>
                                        <p:cTn id="1210" dur="500"/>
                                        <p:tgtEl>
                                          <p:spTgt spid="431"/>
                                        </p:tgtEl>
                                      </p:cBhvr>
                                    </p:animEffect>
                                  </p:childTnLst>
                                </p:cTn>
                              </p:par>
                              <p:par>
                                <p:cTn id="1211" presetID="10" presetClass="entr" presetSubtype="0" fill="hold" grpId="0" nodeType="withEffect">
                                  <p:stCondLst>
                                    <p:cond delay="0"/>
                                  </p:stCondLst>
                                  <p:childTnLst>
                                    <p:set>
                                      <p:cBhvr>
                                        <p:cTn id="1212" dur="1" fill="hold">
                                          <p:stCondLst>
                                            <p:cond delay="0"/>
                                          </p:stCondLst>
                                        </p:cTn>
                                        <p:tgtEl>
                                          <p:spTgt spid="432"/>
                                        </p:tgtEl>
                                        <p:attrNameLst>
                                          <p:attrName>style.visibility</p:attrName>
                                        </p:attrNameLst>
                                      </p:cBhvr>
                                      <p:to>
                                        <p:strVal val="visible"/>
                                      </p:to>
                                    </p:set>
                                    <p:animEffect transition="in" filter="fade">
                                      <p:cBhvr>
                                        <p:cTn id="1213" dur="500"/>
                                        <p:tgtEl>
                                          <p:spTgt spid="432"/>
                                        </p:tgtEl>
                                      </p:cBhvr>
                                    </p:animEffect>
                                  </p:childTnLst>
                                </p:cTn>
                              </p:par>
                              <p:par>
                                <p:cTn id="1214" presetID="10" presetClass="entr" presetSubtype="0" fill="hold" grpId="0" nodeType="withEffect">
                                  <p:stCondLst>
                                    <p:cond delay="0"/>
                                  </p:stCondLst>
                                  <p:childTnLst>
                                    <p:set>
                                      <p:cBhvr>
                                        <p:cTn id="1215" dur="1" fill="hold">
                                          <p:stCondLst>
                                            <p:cond delay="0"/>
                                          </p:stCondLst>
                                        </p:cTn>
                                        <p:tgtEl>
                                          <p:spTgt spid="433"/>
                                        </p:tgtEl>
                                        <p:attrNameLst>
                                          <p:attrName>style.visibility</p:attrName>
                                        </p:attrNameLst>
                                      </p:cBhvr>
                                      <p:to>
                                        <p:strVal val="visible"/>
                                      </p:to>
                                    </p:set>
                                    <p:animEffect transition="in" filter="fade">
                                      <p:cBhvr>
                                        <p:cTn id="1216" dur="500"/>
                                        <p:tgtEl>
                                          <p:spTgt spid="433"/>
                                        </p:tgtEl>
                                      </p:cBhvr>
                                    </p:animEffect>
                                  </p:childTnLst>
                                </p:cTn>
                              </p:par>
                              <p:par>
                                <p:cTn id="1217" presetID="10" presetClass="entr" presetSubtype="0" fill="hold" grpId="0" nodeType="withEffect">
                                  <p:stCondLst>
                                    <p:cond delay="0"/>
                                  </p:stCondLst>
                                  <p:childTnLst>
                                    <p:set>
                                      <p:cBhvr>
                                        <p:cTn id="1218" dur="1" fill="hold">
                                          <p:stCondLst>
                                            <p:cond delay="0"/>
                                          </p:stCondLst>
                                        </p:cTn>
                                        <p:tgtEl>
                                          <p:spTgt spid="434"/>
                                        </p:tgtEl>
                                        <p:attrNameLst>
                                          <p:attrName>style.visibility</p:attrName>
                                        </p:attrNameLst>
                                      </p:cBhvr>
                                      <p:to>
                                        <p:strVal val="visible"/>
                                      </p:to>
                                    </p:set>
                                    <p:animEffect transition="in" filter="fade">
                                      <p:cBhvr>
                                        <p:cTn id="1219" dur="500"/>
                                        <p:tgtEl>
                                          <p:spTgt spid="434"/>
                                        </p:tgtEl>
                                      </p:cBhvr>
                                    </p:animEffect>
                                  </p:childTnLst>
                                </p:cTn>
                              </p:par>
                              <p:par>
                                <p:cTn id="1220" presetID="10" presetClass="entr" presetSubtype="0" fill="hold" grpId="0" nodeType="withEffect">
                                  <p:stCondLst>
                                    <p:cond delay="0"/>
                                  </p:stCondLst>
                                  <p:childTnLst>
                                    <p:set>
                                      <p:cBhvr>
                                        <p:cTn id="1221" dur="1" fill="hold">
                                          <p:stCondLst>
                                            <p:cond delay="0"/>
                                          </p:stCondLst>
                                        </p:cTn>
                                        <p:tgtEl>
                                          <p:spTgt spid="435"/>
                                        </p:tgtEl>
                                        <p:attrNameLst>
                                          <p:attrName>style.visibility</p:attrName>
                                        </p:attrNameLst>
                                      </p:cBhvr>
                                      <p:to>
                                        <p:strVal val="visible"/>
                                      </p:to>
                                    </p:set>
                                    <p:animEffect transition="in" filter="fade">
                                      <p:cBhvr>
                                        <p:cTn id="1222" dur="500"/>
                                        <p:tgtEl>
                                          <p:spTgt spid="435"/>
                                        </p:tgtEl>
                                      </p:cBhvr>
                                    </p:animEffect>
                                  </p:childTnLst>
                                </p:cTn>
                              </p:par>
                              <p:par>
                                <p:cTn id="1223" presetID="10" presetClass="entr" presetSubtype="0" fill="hold" grpId="0" nodeType="withEffect">
                                  <p:stCondLst>
                                    <p:cond delay="0"/>
                                  </p:stCondLst>
                                  <p:childTnLst>
                                    <p:set>
                                      <p:cBhvr>
                                        <p:cTn id="1224" dur="1" fill="hold">
                                          <p:stCondLst>
                                            <p:cond delay="0"/>
                                          </p:stCondLst>
                                        </p:cTn>
                                        <p:tgtEl>
                                          <p:spTgt spid="436"/>
                                        </p:tgtEl>
                                        <p:attrNameLst>
                                          <p:attrName>style.visibility</p:attrName>
                                        </p:attrNameLst>
                                      </p:cBhvr>
                                      <p:to>
                                        <p:strVal val="visible"/>
                                      </p:to>
                                    </p:set>
                                    <p:animEffect transition="in" filter="fade">
                                      <p:cBhvr>
                                        <p:cTn id="1225" dur="500"/>
                                        <p:tgtEl>
                                          <p:spTgt spid="436"/>
                                        </p:tgtEl>
                                      </p:cBhvr>
                                    </p:animEffect>
                                  </p:childTnLst>
                                </p:cTn>
                              </p:par>
                              <p:par>
                                <p:cTn id="1226" presetID="10" presetClass="entr" presetSubtype="0" fill="hold" grpId="0" nodeType="withEffect">
                                  <p:stCondLst>
                                    <p:cond delay="0"/>
                                  </p:stCondLst>
                                  <p:childTnLst>
                                    <p:set>
                                      <p:cBhvr>
                                        <p:cTn id="1227" dur="1" fill="hold">
                                          <p:stCondLst>
                                            <p:cond delay="0"/>
                                          </p:stCondLst>
                                        </p:cTn>
                                        <p:tgtEl>
                                          <p:spTgt spid="437"/>
                                        </p:tgtEl>
                                        <p:attrNameLst>
                                          <p:attrName>style.visibility</p:attrName>
                                        </p:attrNameLst>
                                      </p:cBhvr>
                                      <p:to>
                                        <p:strVal val="visible"/>
                                      </p:to>
                                    </p:set>
                                    <p:animEffect transition="in" filter="fade">
                                      <p:cBhvr>
                                        <p:cTn id="1228" dur="500"/>
                                        <p:tgtEl>
                                          <p:spTgt spid="437"/>
                                        </p:tgtEl>
                                      </p:cBhvr>
                                    </p:animEffect>
                                  </p:childTnLst>
                                </p:cTn>
                              </p:par>
                              <p:par>
                                <p:cTn id="1229" presetID="10" presetClass="entr" presetSubtype="0" fill="hold" grpId="0" nodeType="withEffect">
                                  <p:stCondLst>
                                    <p:cond delay="0"/>
                                  </p:stCondLst>
                                  <p:childTnLst>
                                    <p:set>
                                      <p:cBhvr>
                                        <p:cTn id="1230" dur="1" fill="hold">
                                          <p:stCondLst>
                                            <p:cond delay="0"/>
                                          </p:stCondLst>
                                        </p:cTn>
                                        <p:tgtEl>
                                          <p:spTgt spid="438"/>
                                        </p:tgtEl>
                                        <p:attrNameLst>
                                          <p:attrName>style.visibility</p:attrName>
                                        </p:attrNameLst>
                                      </p:cBhvr>
                                      <p:to>
                                        <p:strVal val="visible"/>
                                      </p:to>
                                    </p:set>
                                    <p:animEffect transition="in" filter="fade">
                                      <p:cBhvr>
                                        <p:cTn id="1231" dur="500"/>
                                        <p:tgtEl>
                                          <p:spTgt spid="438"/>
                                        </p:tgtEl>
                                      </p:cBhvr>
                                    </p:animEffect>
                                  </p:childTnLst>
                                </p:cTn>
                              </p:par>
                              <p:par>
                                <p:cTn id="1232" presetID="10" presetClass="entr" presetSubtype="0" fill="hold" grpId="0" nodeType="withEffect">
                                  <p:stCondLst>
                                    <p:cond delay="0"/>
                                  </p:stCondLst>
                                  <p:childTnLst>
                                    <p:set>
                                      <p:cBhvr>
                                        <p:cTn id="1233" dur="1" fill="hold">
                                          <p:stCondLst>
                                            <p:cond delay="0"/>
                                          </p:stCondLst>
                                        </p:cTn>
                                        <p:tgtEl>
                                          <p:spTgt spid="439"/>
                                        </p:tgtEl>
                                        <p:attrNameLst>
                                          <p:attrName>style.visibility</p:attrName>
                                        </p:attrNameLst>
                                      </p:cBhvr>
                                      <p:to>
                                        <p:strVal val="visible"/>
                                      </p:to>
                                    </p:set>
                                    <p:animEffect transition="in" filter="fade">
                                      <p:cBhvr>
                                        <p:cTn id="1234" dur="500"/>
                                        <p:tgtEl>
                                          <p:spTgt spid="439"/>
                                        </p:tgtEl>
                                      </p:cBhvr>
                                    </p:animEffect>
                                  </p:childTnLst>
                                </p:cTn>
                              </p:par>
                              <p:par>
                                <p:cTn id="1235" presetID="10" presetClass="entr" presetSubtype="0" fill="hold" grpId="0" nodeType="withEffect">
                                  <p:stCondLst>
                                    <p:cond delay="0"/>
                                  </p:stCondLst>
                                  <p:childTnLst>
                                    <p:set>
                                      <p:cBhvr>
                                        <p:cTn id="1236" dur="1" fill="hold">
                                          <p:stCondLst>
                                            <p:cond delay="0"/>
                                          </p:stCondLst>
                                        </p:cTn>
                                        <p:tgtEl>
                                          <p:spTgt spid="440"/>
                                        </p:tgtEl>
                                        <p:attrNameLst>
                                          <p:attrName>style.visibility</p:attrName>
                                        </p:attrNameLst>
                                      </p:cBhvr>
                                      <p:to>
                                        <p:strVal val="visible"/>
                                      </p:to>
                                    </p:set>
                                    <p:animEffect transition="in" filter="fade">
                                      <p:cBhvr>
                                        <p:cTn id="1237" dur="500"/>
                                        <p:tgtEl>
                                          <p:spTgt spid="440"/>
                                        </p:tgtEl>
                                      </p:cBhvr>
                                    </p:animEffect>
                                  </p:childTnLst>
                                </p:cTn>
                              </p:par>
                              <p:par>
                                <p:cTn id="1238" presetID="10" presetClass="entr" presetSubtype="0" fill="hold" grpId="0" nodeType="withEffect">
                                  <p:stCondLst>
                                    <p:cond delay="0"/>
                                  </p:stCondLst>
                                  <p:childTnLst>
                                    <p:set>
                                      <p:cBhvr>
                                        <p:cTn id="1239" dur="1" fill="hold">
                                          <p:stCondLst>
                                            <p:cond delay="0"/>
                                          </p:stCondLst>
                                        </p:cTn>
                                        <p:tgtEl>
                                          <p:spTgt spid="441"/>
                                        </p:tgtEl>
                                        <p:attrNameLst>
                                          <p:attrName>style.visibility</p:attrName>
                                        </p:attrNameLst>
                                      </p:cBhvr>
                                      <p:to>
                                        <p:strVal val="visible"/>
                                      </p:to>
                                    </p:set>
                                    <p:animEffect transition="in" filter="fade">
                                      <p:cBhvr>
                                        <p:cTn id="1240" dur="500"/>
                                        <p:tgtEl>
                                          <p:spTgt spid="441"/>
                                        </p:tgtEl>
                                      </p:cBhvr>
                                    </p:animEffect>
                                  </p:childTnLst>
                                </p:cTn>
                              </p:par>
                              <p:par>
                                <p:cTn id="1241" presetID="10" presetClass="entr" presetSubtype="0" fill="hold" grpId="0" nodeType="withEffect">
                                  <p:stCondLst>
                                    <p:cond delay="0"/>
                                  </p:stCondLst>
                                  <p:childTnLst>
                                    <p:set>
                                      <p:cBhvr>
                                        <p:cTn id="1242" dur="1" fill="hold">
                                          <p:stCondLst>
                                            <p:cond delay="0"/>
                                          </p:stCondLst>
                                        </p:cTn>
                                        <p:tgtEl>
                                          <p:spTgt spid="442"/>
                                        </p:tgtEl>
                                        <p:attrNameLst>
                                          <p:attrName>style.visibility</p:attrName>
                                        </p:attrNameLst>
                                      </p:cBhvr>
                                      <p:to>
                                        <p:strVal val="visible"/>
                                      </p:to>
                                    </p:set>
                                    <p:animEffect transition="in" filter="fade">
                                      <p:cBhvr>
                                        <p:cTn id="1243" dur="500"/>
                                        <p:tgtEl>
                                          <p:spTgt spid="442"/>
                                        </p:tgtEl>
                                      </p:cBhvr>
                                    </p:animEffect>
                                  </p:childTnLst>
                                </p:cTn>
                              </p:par>
                              <p:par>
                                <p:cTn id="1244" presetID="10" presetClass="entr" presetSubtype="0" fill="hold" grpId="0" nodeType="withEffect">
                                  <p:stCondLst>
                                    <p:cond delay="0"/>
                                  </p:stCondLst>
                                  <p:childTnLst>
                                    <p:set>
                                      <p:cBhvr>
                                        <p:cTn id="1245" dur="1" fill="hold">
                                          <p:stCondLst>
                                            <p:cond delay="0"/>
                                          </p:stCondLst>
                                        </p:cTn>
                                        <p:tgtEl>
                                          <p:spTgt spid="443"/>
                                        </p:tgtEl>
                                        <p:attrNameLst>
                                          <p:attrName>style.visibility</p:attrName>
                                        </p:attrNameLst>
                                      </p:cBhvr>
                                      <p:to>
                                        <p:strVal val="visible"/>
                                      </p:to>
                                    </p:set>
                                    <p:animEffect transition="in" filter="fade">
                                      <p:cBhvr>
                                        <p:cTn id="1246" dur="500"/>
                                        <p:tgtEl>
                                          <p:spTgt spid="443"/>
                                        </p:tgtEl>
                                      </p:cBhvr>
                                    </p:animEffect>
                                  </p:childTnLst>
                                </p:cTn>
                              </p:par>
                              <p:par>
                                <p:cTn id="1247" presetID="10" presetClass="entr" presetSubtype="0" fill="hold" grpId="0" nodeType="withEffect">
                                  <p:stCondLst>
                                    <p:cond delay="0"/>
                                  </p:stCondLst>
                                  <p:childTnLst>
                                    <p:set>
                                      <p:cBhvr>
                                        <p:cTn id="1248" dur="1" fill="hold">
                                          <p:stCondLst>
                                            <p:cond delay="0"/>
                                          </p:stCondLst>
                                        </p:cTn>
                                        <p:tgtEl>
                                          <p:spTgt spid="444"/>
                                        </p:tgtEl>
                                        <p:attrNameLst>
                                          <p:attrName>style.visibility</p:attrName>
                                        </p:attrNameLst>
                                      </p:cBhvr>
                                      <p:to>
                                        <p:strVal val="visible"/>
                                      </p:to>
                                    </p:set>
                                    <p:animEffect transition="in" filter="fade">
                                      <p:cBhvr>
                                        <p:cTn id="1249" dur="500"/>
                                        <p:tgtEl>
                                          <p:spTgt spid="444"/>
                                        </p:tgtEl>
                                      </p:cBhvr>
                                    </p:animEffect>
                                  </p:childTnLst>
                                </p:cTn>
                              </p:par>
                              <p:par>
                                <p:cTn id="1250" presetID="10" presetClass="entr" presetSubtype="0" fill="hold" grpId="0" nodeType="withEffect">
                                  <p:stCondLst>
                                    <p:cond delay="0"/>
                                  </p:stCondLst>
                                  <p:childTnLst>
                                    <p:set>
                                      <p:cBhvr>
                                        <p:cTn id="1251" dur="1" fill="hold">
                                          <p:stCondLst>
                                            <p:cond delay="0"/>
                                          </p:stCondLst>
                                        </p:cTn>
                                        <p:tgtEl>
                                          <p:spTgt spid="445"/>
                                        </p:tgtEl>
                                        <p:attrNameLst>
                                          <p:attrName>style.visibility</p:attrName>
                                        </p:attrNameLst>
                                      </p:cBhvr>
                                      <p:to>
                                        <p:strVal val="visible"/>
                                      </p:to>
                                    </p:set>
                                    <p:animEffect transition="in" filter="fade">
                                      <p:cBhvr>
                                        <p:cTn id="1252" dur="500"/>
                                        <p:tgtEl>
                                          <p:spTgt spid="445"/>
                                        </p:tgtEl>
                                      </p:cBhvr>
                                    </p:animEffect>
                                  </p:childTnLst>
                                </p:cTn>
                              </p:par>
                              <p:par>
                                <p:cTn id="1253" presetID="10" presetClass="entr" presetSubtype="0" fill="hold" grpId="0" nodeType="withEffect">
                                  <p:stCondLst>
                                    <p:cond delay="0"/>
                                  </p:stCondLst>
                                  <p:childTnLst>
                                    <p:set>
                                      <p:cBhvr>
                                        <p:cTn id="1254" dur="1" fill="hold">
                                          <p:stCondLst>
                                            <p:cond delay="0"/>
                                          </p:stCondLst>
                                        </p:cTn>
                                        <p:tgtEl>
                                          <p:spTgt spid="446"/>
                                        </p:tgtEl>
                                        <p:attrNameLst>
                                          <p:attrName>style.visibility</p:attrName>
                                        </p:attrNameLst>
                                      </p:cBhvr>
                                      <p:to>
                                        <p:strVal val="visible"/>
                                      </p:to>
                                    </p:set>
                                    <p:animEffect transition="in" filter="fade">
                                      <p:cBhvr>
                                        <p:cTn id="1255" dur="500"/>
                                        <p:tgtEl>
                                          <p:spTgt spid="446"/>
                                        </p:tgtEl>
                                      </p:cBhvr>
                                    </p:animEffect>
                                  </p:childTnLst>
                                </p:cTn>
                              </p:par>
                              <p:par>
                                <p:cTn id="1256" presetID="10" presetClass="entr" presetSubtype="0" fill="hold" grpId="0" nodeType="withEffect">
                                  <p:stCondLst>
                                    <p:cond delay="0"/>
                                  </p:stCondLst>
                                  <p:childTnLst>
                                    <p:set>
                                      <p:cBhvr>
                                        <p:cTn id="1257" dur="1" fill="hold">
                                          <p:stCondLst>
                                            <p:cond delay="0"/>
                                          </p:stCondLst>
                                        </p:cTn>
                                        <p:tgtEl>
                                          <p:spTgt spid="447"/>
                                        </p:tgtEl>
                                        <p:attrNameLst>
                                          <p:attrName>style.visibility</p:attrName>
                                        </p:attrNameLst>
                                      </p:cBhvr>
                                      <p:to>
                                        <p:strVal val="visible"/>
                                      </p:to>
                                    </p:set>
                                    <p:animEffect transition="in" filter="fade">
                                      <p:cBhvr>
                                        <p:cTn id="1258" dur="500"/>
                                        <p:tgtEl>
                                          <p:spTgt spid="447"/>
                                        </p:tgtEl>
                                      </p:cBhvr>
                                    </p:animEffect>
                                  </p:childTnLst>
                                </p:cTn>
                              </p:par>
                              <p:par>
                                <p:cTn id="1259" presetID="10" presetClass="entr" presetSubtype="0" fill="hold" grpId="0" nodeType="withEffect">
                                  <p:stCondLst>
                                    <p:cond delay="0"/>
                                  </p:stCondLst>
                                  <p:childTnLst>
                                    <p:set>
                                      <p:cBhvr>
                                        <p:cTn id="1260" dur="1" fill="hold">
                                          <p:stCondLst>
                                            <p:cond delay="0"/>
                                          </p:stCondLst>
                                        </p:cTn>
                                        <p:tgtEl>
                                          <p:spTgt spid="448"/>
                                        </p:tgtEl>
                                        <p:attrNameLst>
                                          <p:attrName>style.visibility</p:attrName>
                                        </p:attrNameLst>
                                      </p:cBhvr>
                                      <p:to>
                                        <p:strVal val="visible"/>
                                      </p:to>
                                    </p:set>
                                    <p:animEffect transition="in" filter="fade">
                                      <p:cBhvr>
                                        <p:cTn id="1261" dur="500"/>
                                        <p:tgtEl>
                                          <p:spTgt spid="448"/>
                                        </p:tgtEl>
                                      </p:cBhvr>
                                    </p:animEffect>
                                  </p:childTnLst>
                                </p:cTn>
                              </p:par>
                              <p:par>
                                <p:cTn id="1262" presetID="10" presetClass="entr" presetSubtype="0" fill="hold" grpId="0" nodeType="withEffect">
                                  <p:stCondLst>
                                    <p:cond delay="0"/>
                                  </p:stCondLst>
                                  <p:childTnLst>
                                    <p:set>
                                      <p:cBhvr>
                                        <p:cTn id="1263" dur="1" fill="hold">
                                          <p:stCondLst>
                                            <p:cond delay="0"/>
                                          </p:stCondLst>
                                        </p:cTn>
                                        <p:tgtEl>
                                          <p:spTgt spid="449"/>
                                        </p:tgtEl>
                                        <p:attrNameLst>
                                          <p:attrName>style.visibility</p:attrName>
                                        </p:attrNameLst>
                                      </p:cBhvr>
                                      <p:to>
                                        <p:strVal val="visible"/>
                                      </p:to>
                                    </p:set>
                                    <p:animEffect transition="in" filter="fade">
                                      <p:cBhvr>
                                        <p:cTn id="1264" dur="500"/>
                                        <p:tgtEl>
                                          <p:spTgt spid="449"/>
                                        </p:tgtEl>
                                      </p:cBhvr>
                                    </p:animEffect>
                                  </p:childTnLst>
                                </p:cTn>
                              </p:par>
                              <p:par>
                                <p:cTn id="1265" presetID="10" presetClass="entr" presetSubtype="0" fill="hold" grpId="0" nodeType="withEffect">
                                  <p:stCondLst>
                                    <p:cond delay="0"/>
                                  </p:stCondLst>
                                  <p:childTnLst>
                                    <p:set>
                                      <p:cBhvr>
                                        <p:cTn id="1266" dur="1" fill="hold">
                                          <p:stCondLst>
                                            <p:cond delay="0"/>
                                          </p:stCondLst>
                                        </p:cTn>
                                        <p:tgtEl>
                                          <p:spTgt spid="450"/>
                                        </p:tgtEl>
                                        <p:attrNameLst>
                                          <p:attrName>style.visibility</p:attrName>
                                        </p:attrNameLst>
                                      </p:cBhvr>
                                      <p:to>
                                        <p:strVal val="visible"/>
                                      </p:to>
                                    </p:set>
                                    <p:animEffect transition="in" filter="fade">
                                      <p:cBhvr>
                                        <p:cTn id="1267" dur="500"/>
                                        <p:tgtEl>
                                          <p:spTgt spid="450"/>
                                        </p:tgtEl>
                                      </p:cBhvr>
                                    </p:animEffect>
                                  </p:childTnLst>
                                </p:cTn>
                              </p:par>
                              <p:par>
                                <p:cTn id="1268" presetID="10" presetClass="entr" presetSubtype="0" fill="hold" grpId="0" nodeType="withEffect">
                                  <p:stCondLst>
                                    <p:cond delay="0"/>
                                  </p:stCondLst>
                                  <p:childTnLst>
                                    <p:set>
                                      <p:cBhvr>
                                        <p:cTn id="1269" dur="1" fill="hold">
                                          <p:stCondLst>
                                            <p:cond delay="0"/>
                                          </p:stCondLst>
                                        </p:cTn>
                                        <p:tgtEl>
                                          <p:spTgt spid="451"/>
                                        </p:tgtEl>
                                        <p:attrNameLst>
                                          <p:attrName>style.visibility</p:attrName>
                                        </p:attrNameLst>
                                      </p:cBhvr>
                                      <p:to>
                                        <p:strVal val="visible"/>
                                      </p:to>
                                    </p:set>
                                    <p:animEffect transition="in" filter="fade">
                                      <p:cBhvr>
                                        <p:cTn id="1270" dur="500"/>
                                        <p:tgtEl>
                                          <p:spTgt spid="451"/>
                                        </p:tgtEl>
                                      </p:cBhvr>
                                    </p:animEffect>
                                  </p:childTnLst>
                                </p:cTn>
                              </p:par>
                              <p:par>
                                <p:cTn id="1271" presetID="10" presetClass="entr" presetSubtype="0" fill="hold" grpId="0" nodeType="withEffect">
                                  <p:stCondLst>
                                    <p:cond delay="0"/>
                                  </p:stCondLst>
                                  <p:childTnLst>
                                    <p:set>
                                      <p:cBhvr>
                                        <p:cTn id="1272" dur="1" fill="hold">
                                          <p:stCondLst>
                                            <p:cond delay="0"/>
                                          </p:stCondLst>
                                        </p:cTn>
                                        <p:tgtEl>
                                          <p:spTgt spid="452"/>
                                        </p:tgtEl>
                                        <p:attrNameLst>
                                          <p:attrName>style.visibility</p:attrName>
                                        </p:attrNameLst>
                                      </p:cBhvr>
                                      <p:to>
                                        <p:strVal val="visible"/>
                                      </p:to>
                                    </p:set>
                                    <p:animEffect transition="in" filter="fade">
                                      <p:cBhvr>
                                        <p:cTn id="1273" dur="500"/>
                                        <p:tgtEl>
                                          <p:spTgt spid="452"/>
                                        </p:tgtEl>
                                      </p:cBhvr>
                                    </p:animEffect>
                                  </p:childTnLst>
                                </p:cTn>
                              </p:par>
                              <p:par>
                                <p:cTn id="1274" presetID="10" presetClass="entr" presetSubtype="0" fill="hold" grpId="0" nodeType="withEffect">
                                  <p:stCondLst>
                                    <p:cond delay="0"/>
                                  </p:stCondLst>
                                  <p:childTnLst>
                                    <p:set>
                                      <p:cBhvr>
                                        <p:cTn id="1275" dur="1" fill="hold">
                                          <p:stCondLst>
                                            <p:cond delay="0"/>
                                          </p:stCondLst>
                                        </p:cTn>
                                        <p:tgtEl>
                                          <p:spTgt spid="453"/>
                                        </p:tgtEl>
                                        <p:attrNameLst>
                                          <p:attrName>style.visibility</p:attrName>
                                        </p:attrNameLst>
                                      </p:cBhvr>
                                      <p:to>
                                        <p:strVal val="visible"/>
                                      </p:to>
                                    </p:set>
                                    <p:animEffect transition="in" filter="fade">
                                      <p:cBhvr>
                                        <p:cTn id="1276" dur="500"/>
                                        <p:tgtEl>
                                          <p:spTgt spid="453"/>
                                        </p:tgtEl>
                                      </p:cBhvr>
                                    </p:animEffect>
                                  </p:childTnLst>
                                </p:cTn>
                              </p:par>
                              <p:par>
                                <p:cTn id="1277" presetID="10" presetClass="entr" presetSubtype="0" fill="hold" grpId="0" nodeType="withEffect">
                                  <p:stCondLst>
                                    <p:cond delay="0"/>
                                  </p:stCondLst>
                                  <p:childTnLst>
                                    <p:set>
                                      <p:cBhvr>
                                        <p:cTn id="1278" dur="1" fill="hold">
                                          <p:stCondLst>
                                            <p:cond delay="0"/>
                                          </p:stCondLst>
                                        </p:cTn>
                                        <p:tgtEl>
                                          <p:spTgt spid="454"/>
                                        </p:tgtEl>
                                        <p:attrNameLst>
                                          <p:attrName>style.visibility</p:attrName>
                                        </p:attrNameLst>
                                      </p:cBhvr>
                                      <p:to>
                                        <p:strVal val="visible"/>
                                      </p:to>
                                    </p:set>
                                    <p:animEffect transition="in" filter="fade">
                                      <p:cBhvr>
                                        <p:cTn id="1279" dur="500"/>
                                        <p:tgtEl>
                                          <p:spTgt spid="454"/>
                                        </p:tgtEl>
                                      </p:cBhvr>
                                    </p:animEffect>
                                  </p:childTnLst>
                                </p:cTn>
                              </p:par>
                              <p:par>
                                <p:cTn id="1280" presetID="10" presetClass="entr" presetSubtype="0" fill="hold" grpId="0" nodeType="withEffect">
                                  <p:stCondLst>
                                    <p:cond delay="0"/>
                                  </p:stCondLst>
                                  <p:childTnLst>
                                    <p:set>
                                      <p:cBhvr>
                                        <p:cTn id="1281" dur="1" fill="hold">
                                          <p:stCondLst>
                                            <p:cond delay="0"/>
                                          </p:stCondLst>
                                        </p:cTn>
                                        <p:tgtEl>
                                          <p:spTgt spid="455"/>
                                        </p:tgtEl>
                                        <p:attrNameLst>
                                          <p:attrName>style.visibility</p:attrName>
                                        </p:attrNameLst>
                                      </p:cBhvr>
                                      <p:to>
                                        <p:strVal val="visible"/>
                                      </p:to>
                                    </p:set>
                                    <p:animEffect transition="in" filter="fade">
                                      <p:cBhvr>
                                        <p:cTn id="1282" dur="500"/>
                                        <p:tgtEl>
                                          <p:spTgt spid="455"/>
                                        </p:tgtEl>
                                      </p:cBhvr>
                                    </p:animEffect>
                                  </p:childTnLst>
                                </p:cTn>
                              </p:par>
                              <p:par>
                                <p:cTn id="1283" presetID="10" presetClass="entr" presetSubtype="0" fill="hold" grpId="0" nodeType="withEffect">
                                  <p:stCondLst>
                                    <p:cond delay="0"/>
                                  </p:stCondLst>
                                  <p:childTnLst>
                                    <p:set>
                                      <p:cBhvr>
                                        <p:cTn id="1284" dur="1" fill="hold">
                                          <p:stCondLst>
                                            <p:cond delay="0"/>
                                          </p:stCondLst>
                                        </p:cTn>
                                        <p:tgtEl>
                                          <p:spTgt spid="456"/>
                                        </p:tgtEl>
                                        <p:attrNameLst>
                                          <p:attrName>style.visibility</p:attrName>
                                        </p:attrNameLst>
                                      </p:cBhvr>
                                      <p:to>
                                        <p:strVal val="visible"/>
                                      </p:to>
                                    </p:set>
                                    <p:animEffect transition="in" filter="fade">
                                      <p:cBhvr>
                                        <p:cTn id="1285" dur="500"/>
                                        <p:tgtEl>
                                          <p:spTgt spid="456"/>
                                        </p:tgtEl>
                                      </p:cBhvr>
                                    </p:animEffect>
                                  </p:childTnLst>
                                </p:cTn>
                              </p:par>
                              <p:par>
                                <p:cTn id="1286" presetID="10" presetClass="entr" presetSubtype="0" fill="hold" grpId="0" nodeType="withEffect">
                                  <p:stCondLst>
                                    <p:cond delay="0"/>
                                  </p:stCondLst>
                                  <p:childTnLst>
                                    <p:set>
                                      <p:cBhvr>
                                        <p:cTn id="1287" dur="1" fill="hold">
                                          <p:stCondLst>
                                            <p:cond delay="0"/>
                                          </p:stCondLst>
                                        </p:cTn>
                                        <p:tgtEl>
                                          <p:spTgt spid="457"/>
                                        </p:tgtEl>
                                        <p:attrNameLst>
                                          <p:attrName>style.visibility</p:attrName>
                                        </p:attrNameLst>
                                      </p:cBhvr>
                                      <p:to>
                                        <p:strVal val="visible"/>
                                      </p:to>
                                    </p:set>
                                    <p:animEffect transition="in" filter="fade">
                                      <p:cBhvr>
                                        <p:cTn id="1288" dur="500"/>
                                        <p:tgtEl>
                                          <p:spTgt spid="457"/>
                                        </p:tgtEl>
                                      </p:cBhvr>
                                    </p:animEffect>
                                  </p:childTnLst>
                                </p:cTn>
                              </p:par>
                              <p:par>
                                <p:cTn id="1289" presetID="10" presetClass="entr" presetSubtype="0" fill="hold" grpId="0" nodeType="withEffect">
                                  <p:stCondLst>
                                    <p:cond delay="0"/>
                                  </p:stCondLst>
                                  <p:childTnLst>
                                    <p:set>
                                      <p:cBhvr>
                                        <p:cTn id="1290" dur="1" fill="hold">
                                          <p:stCondLst>
                                            <p:cond delay="0"/>
                                          </p:stCondLst>
                                        </p:cTn>
                                        <p:tgtEl>
                                          <p:spTgt spid="458"/>
                                        </p:tgtEl>
                                        <p:attrNameLst>
                                          <p:attrName>style.visibility</p:attrName>
                                        </p:attrNameLst>
                                      </p:cBhvr>
                                      <p:to>
                                        <p:strVal val="visible"/>
                                      </p:to>
                                    </p:set>
                                    <p:animEffect transition="in" filter="fade">
                                      <p:cBhvr>
                                        <p:cTn id="1291" dur="500"/>
                                        <p:tgtEl>
                                          <p:spTgt spid="458"/>
                                        </p:tgtEl>
                                      </p:cBhvr>
                                    </p:animEffect>
                                  </p:childTnLst>
                                </p:cTn>
                              </p:par>
                              <p:par>
                                <p:cTn id="1292" presetID="10" presetClass="entr" presetSubtype="0" fill="hold" grpId="0" nodeType="withEffect">
                                  <p:stCondLst>
                                    <p:cond delay="0"/>
                                  </p:stCondLst>
                                  <p:childTnLst>
                                    <p:set>
                                      <p:cBhvr>
                                        <p:cTn id="1293" dur="1" fill="hold">
                                          <p:stCondLst>
                                            <p:cond delay="0"/>
                                          </p:stCondLst>
                                        </p:cTn>
                                        <p:tgtEl>
                                          <p:spTgt spid="459"/>
                                        </p:tgtEl>
                                        <p:attrNameLst>
                                          <p:attrName>style.visibility</p:attrName>
                                        </p:attrNameLst>
                                      </p:cBhvr>
                                      <p:to>
                                        <p:strVal val="visible"/>
                                      </p:to>
                                    </p:set>
                                    <p:animEffect transition="in" filter="fade">
                                      <p:cBhvr>
                                        <p:cTn id="1294" dur="500"/>
                                        <p:tgtEl>
                                          <p:spTgt spid="459"/>
                                        </p:tgtEl>
                                      </p:cBhvr>
                                    </p:animEffect>
                                  </p:childTnLst>
                                </p:cTn>
                              </p:par>
                              <p:par>
                                <p:cTn id="1295" presetID="10" presetClass="entr" presetSubtype="0" fill="hold" grpId="0" nodeType="withEffect">
                                  <p:stCondLst>
                                    <p:cond delay="0"/>
                                  </p:stCondLst>
                                  <p:childTnLst>
                                    <p:set>
                                      <p:cBhvr>
                                        <p:cTn id="1296" dur="1" fill="hold">
                                          <p:stCondLst>
                                            <p:cond delay="0"/>
                                          </p:stCondLst>
                                        </p:cTn>
                                        <p:tgtEl>
                                          <p:spTgt spid="460"/>
                                        </p:tgtEl>
                                        <p:attrNameLst>
                                          <p:attrName>style.visibility</p:attrName>
                                        </p:attrNameLst>
                                      </p:cBhvr>
                                      <p:to>
                                        <p:strVal val="visible"/>
                                      </p:to>
                                    </p:set>
                                    <p:animEffect transition="in" filter="fade">
                                      <p:cBhvr>
                                        <p:cTn id="1297" dur="500"/>
                                        <p:tgtEl>
                                          <p:spTgt spid="460"/>
                                        </p:tgtEl>
                                      </p:cBhvr>
                                    </p:animEffect>
                                  </p:childTnLst>
                                </p:cTn>
                              </p:par>
                              <p:par>
                                <p:cTn id="1298" presetID="10" presetClass="entr" presetSubtype="0" fill="hold" grpId="0" nodeType="withEffect">
                                  <p:stCondLst>
                                    <p:cond delay="0"/>
                                  </p:stCondLst>
                                  <p:childTnLst>
                                    <p:set>
                                      <p:cBhvr>
                                        <p:cTn id="1299" dur="1" fill="hold">
                                          <p:stCondLst>
                                            <p:cond delay="0"/>
                                          </p:stCondLst>
                                        </p:cTn>
                                        <p:tgtEl>
                                          <p:spTgt spid="461"/>
                                        </p:tgtEl>
                                        <p:attrNameLst>
                                          <p:attrName>style.visibility</p:attrName>
                                        </p:attrNameLst>
                                      </p:cBhvr>
                                      <p:to>
                                        <p:strVal val="visible"/>
                                      </p:to>
                                    </p:set>
                                    <p:animEffect transition="in" filter="fade">
                                      <p:cBhvr>
                                        <p:cTn id="1300" dur="500"/>
                                        <p:tgtEl>
                                          <p:spTgt spid="461"/>
                                        </p:tgtEl>
                                      </p:cBhvr>
                                    </p:animEffect>
                                  </p:childTnLst>
                                </p:cTn>
                              </p:par>
                              <p:par>
                                <p:cTn id="1301" presetID="10" presetClass="entr" presetSubtype="0" fill="hold" grpId="0" nodeType="withEffect">
                                  <p:stCondLst>
                                    <p:cond delay="0"/>
                                  </p:stCondLst>
                                  <p:childTnLst>
                                    <p:set>
                                      <p:cBhvr>
                                        <p:cTn id="1302" dur="1" fill="hold">
                                          <p:stCondLst>
                                            <p:cond delay="0"/>
                                          </p:stCondLst>
                                        </p:cTn>
                                        <p:tgtEl>
                                          <p:spTgt spid="462"/>
                                        </p:tgtEl>
                                        <p:attrNameLst>
                                          <p:attrName>style.visibility</p:attrName>
                                        </p:attrNameLst>
                                      </p:cBhvr>
                                      <p:to>
                                        <p:strVal val="visible"/>
                                      </p:to>
                                    </p:set>
                                    <p:animEffect transition="in" filter="fade">
                                      <p:cBhvr>
                                        <p:cTn id="1303" dur="500"/>
                                        <p:tgtEl>
                                          <p:spTgt spid="462"/>
                                        </p:tgtEl>
                                      </p:cBhvr>
                                    </p:animEffect>
                                  </p:childTnLst>
                                </p:cTn>
                              </p:par>
                              <p:par>
                                <p:cTn id="1304" presetID="10" presetClass="entr" presetSubtype="0" fill="hold" grpId="0" nodeType="withEffect">
                                  <p:stCondLst>
                                    <p:cond delay="0"/>
                                  </p:stCondLst>
                                  <p:childTnLst>
                                    <p:set>
                                      <p:cBhvr>
                                        <p:cTn id="1305" dur="1" fill="hold">
                                          <p:stCondLst>
                                            <p:cond delay="0"/>
                                          </p:stCondLst>
                                        </p:cTn>
                                        <p:tgtEl>
                                          <p:spTgt spid="463"/>
                                        </p:tgtEl>
                                        <p:attrNameLst>
                                          <p:attrName>style.visibility</p:attrName>
                                        </p:attrNameLst>
                                      </p:cBhvr>
                                      <p:to>
                                        <p:strVal val="visible"/>
                                      </p:to>
                                    </p:set>
                                    <p:animEffect transition="in" filter="fade">
                                      <p:cBhvr>
                                        <p:cTn id="1306" dur="500"/>
                                        <p:tgtEl>
                                          <p:spTgt spid="463"/>
                                        </p:tgtEl>
                                      </p:cBhvr>
                                    </p:animEffect>
                                  </p:childTnLst>
                                </p:cTn>
                              </p:par>
                              <p:par>
                                <p:cTn id="1307" presetID="10" presetClass="entr" presetSubtype="0" fill="hold" grpId="0" nodeType="withEffect">
                                  <p:stCondLst>
                                    <p:cond delay="0"/>
                                  </p:stCondLst>
                                  <p:childTnLst>
                                    <p:set>
                                      <p:cBhvr>
                                        <p:cTn id="1308" dur="1" fill="hold">
                                          <p:stCondLst>
                                            <p:cond delay="0"/>
                                          </p:stCondLst>
                                        </p:cTn>
                                        <p:tgtEl>
                                          <p:spTgt spid="464"/>
                                        </p:tgtEl>
                                        <p:attrNameLst>
                                          <p:attrName>style.visibility</p:attrName>
                                        </p:attrNameLst>
                                      </p:cBhvr>
                                      <p:to>
                                        <p:strVal val="visible"/>
                                      </p:to>
                                    </p:set>
                                    <p:animEffect transition="in" filter="fade">
                                      <p:cBhvr>
                                        <p:cTn id="1309" dur="500"/>
                                        <p:tgtEl>
                                          <p:spTgt spid="464"/>
                                        </p:tgtEl>
                                      </p:cBhvr>
                                    </p:animEffect>
                                  </p:childTnLst>
                                </p:cTn>
                              </p:par>
                              <p:par>
                                <p:cTn id="1310" presetID="10" presetClass="entr" presetSubtype="0" fill="hold" grpId="0" nodeType="withEffect">
                                  <p:stCondLst>
                                    <p:cond delay="0"/>
                                  </p:stCondLst>
                                  <p:childTnLst>
                                    <p:set>
                                      <p:cBhvr>
                                        <p:cTn id="1311" dur="1" fill="hold">
                                          <p:stCondLst>
                                            <p:cond delay="0"/>
                                          </p:stCondLst>
                                        </p:cTn>
                                        <p:tgtEl>
                                          <p:spTgt spid="465"/>
                                        </p:tgtEl>
                                        <p:attrNameLst>
                                          <p:attrName>style.visibility</p:attrName>
                                        </p:attrNameLst>
                                      </p:cBhvr>
                                      <p:to>
                                        <p:strVal val="visible"/>
                                      </p:to>
                                    </p:set>
                                    <p:animEffect transition="in" filter="fade">
                                      <p:cBhvr>
                                        <p:cTn id="1312" dur="500"/>
                                        <p:tgtEl>
                                          <p:spTgt spid="465"/>
                                        </p:tgtEl>
                                      </p:cBhvr>
                                    </p:animEffect>
                                  </p:childTnLst>
                                </p:cTn>
                              </p:par>
                              <p:par>
                                <p:cTn id="1313" presetID="10" presetClass="entr" presetSubtype="0" fill="hold" grpId="0" nodeType="withEffect">
                                  <p:stCondLst>
                                    <p:cond delay="0"/>
                                  </p:stCondLst>
                                  <p:childTnLst>
                                    <p:set>
                                      <p:cBhvr>
                                        <p:cTn id="1314" dur="1" fill="hold">
                                          <p:stCondLst>
                                            <p:cond delay="0"/>
                                          </p:stCondLst>
                                        </p:cTn>
                                        <p:tgtEl>
                                          <p:spTgt spid="466"/>
                                        </p:tgtEl>
                                        <p:attrNameLst>
                                          <p:attrName>style.visibility</p:attrName>
                                        </p:attrNameLst>
                                      </p:cBhvr>
                                      <p:to>
                                        <p:strVal val="visible"/>
                                      </p:to>
                                    </p:set>
                                    <p:animEffect transition="in" filter="fade">
                                      <p:cBhvr>
                                        <p:cTn id="1315" dur="500"/>
                                        <p:tgtEl>
                                          <p:spTgt spid="466"/>
                                        </p:tgtEl>
                                      </p:cBhvr>
                                    </p:animEffect>
                                  </p:childTnLst>
                                </p:cTn>
                              </p:par>
                              <p:par>
                                <p:cTn id="1316" presetID="10" presetClass="entr" presetSubtype="0" fill="hold" grpId="0" nodeType="withEffect">
                                  <p:stCondLst>
                                    <p:cond delay="0"/>
                                  </p:stCondLst>
                                  <p:childTnLst>
                                    <p:set>
                                      <p:cBhvr>
                                        <p:cTn id="1317" dur="1" fill="hold">
                                          <p:stCondLst>
                                            <p:cond delay="0"/>
                                          </p:stCondLst>
                                        </p:cTn>
                                        <p:tgtEl>
                                          <p:spTgt spid="467"/>
                                        </p:tgtEl>
                                        <p:attrNameLst>
                                          <p:attrName>style.visibility</p:attrName>
                                        </p:attrNameLst>
                                      </p:cBhvr>
                                      <p:to>
                                        <p:strVal val="visible"/>
                                      </p:to>
                                    </p:set>
                                    <p:animEffect transition="in" filter="fade">
                                      <p:cBhvr>
                                        <p:cTn id="1318" dur="500"/>
                                        <p:tgtEl>
                                          <p:spTgt spid="467"/>
                                        </p:tgtEl>
                                      </p:cBhvr>
                                    </p:animEffect>
                                  </p:childTnLst>
                                </p:cTn>
                              </p:par>
                              <p:par>
                                <p:cTn id="1319" presetID="10" presetClass="entr" presetSubtype="0" fill="hold" grpId="0" nodeType="withEffect">
                                  <p:stCondLst>
                                    <p:cond delay="0"/>
                                  </p:stCondLst>
                                  <p:childTnLst>
                                    <p:set>
                                      <p:cBhvr>
                                        <p:cTn id="1320" dur="1" fill="hold">
                                          <p:stCondLst>
                                            <p:cond delay="0"/>
                                          </p:stCondLst>
                                        </p:cTn>
                                        <p:tgtEl>
                                          <p:spTgt spid="468"/>
                                        </p:tgtEl>
                                        <p:attrNameLst>
                                          <p:attrName>style.visibility</p:attrName>
                                        </p:attrNameLst>
                                      </p:cBhvr>
                                      <p:to>
                                        <p:strVal val="visible"/>
                                      </p:to>
                                    </p:set>
                                    <p:animEffect transition="in" filter="fade">
                                      <p:cBhvr>
                                        <p:cTn id="1321" dur="500"/>
                                        <p:tgtEl>
                                          <p:spTgt spid="468"/>
                                        </p:tgtEl>
                                      </p:cBhvr>
                                    </p:animEffect>
                                  </p:childTnLst>
                                </p:cTn>
                              </p:par>
                              <p:par>
                                <p:cTn id="1322" presetID="10" presetClass="entr" presetSubtype="0" fill="hold" grpId="0" nodeType="withEffect">
                                  <p:stCondLst>
                                    <p:cond delay="0"/>
                                  </p:stCondLst>
                                  <p:childTnLst>
                                    <p:set>
                                      <p:cBhvr>
                                        <p:cTn id="1323" dur="1" fill="hold">
                                          <p:stCondLst>
                                            <p:cond delay="0"/>
                                          </p:stCondLst>
                                        </p:cTn>
                                        <p:tgtEl>
                                          <p:spTgt spid="469"/>
                                        </p:tgtEl>
                                        <p:attrNameLst>
                                          <p:attrName>style.visibility</p:attrName>
                                        </p:attrNameLst>
                                      </p:cBhvr>
                                      <p:to>
                                        <p:strVal val="visible"/>
                                      </p:to>
                                    </p:set>
                                    <p:animEffect transition="in" filter="fade">
                                      <p:cBhvr>
                                        <p:cTn id="1324" dur="500"/>
                                        <p:tgtEl>
                                          <p:spTgt spid="469"/>
                                        </p:tgtEl>
                                      </p:cBhvr>
                                    </p:animEffect>
                                  </p:childTnLst>
                                </p:cTn>
                              </p:par>
                              <p:par>
                                <p:cTn id="1325" presetID="10" presetClass="entr" presetSubtype="0" fill="hold" grpId="0" nodeType="withEffect">
                                  <p:stCondLst>
                                    <p:cond delay="0"/>
                                  </p:stCondLst>
                                  <p:childTnLst>
                                    <p:set>
                                      <p:cBhvr>
                                        <p:cTn id="1326" dur="1" fill="hold">
                                          <p:stCondLst>
                                            <p:cond delay="0"/>
                                          </p:stCondLst>
                                        </p:cTn>
                                        <p:tgtEl>
                                          <p:spTgt spid="470"/>
                                        </p:tgtEl>
                                        <p:attrNameLst>
                                          <p:attrName>style.visibility</p:attrName>
                                        </p:attrNameLst>
                                      </p:cBhvr>
                                      <p:to>
                                        <p:strVal val="visible"/>
                                      </p:to>
                                    </p:set>
                                    <p:animEffect transition="in" filter="fade">
                                      <p:cBhvr>
                                        <p:cTn id="1327" dur="500"/>
                                        <p:tgtEl>
                                          <p:spTgt spid="470"/>
                                        </p:tgtEl>
                                      </p:cBhvr>
                                    </p:animEffect>
                                  </p:childTnLst>
                                </p:cTn>
                              </p:par>
                              <p:par>
                                <p:cTn id="1328" presetID="10" presetClass="entr" presetSubtype="0" fill="hold" grpId="0" nodeType="withEffect">
                                  <p:stCondLst>
                                    <p:cond delay="0"/>
                                  </p:stCondLst>
                                  <p:childTnLst>
                                    <p:set>
                                      <p:cBhvr>
                                        <p:cTn id="1329" dur="1" fill="hold">
                                          <p:stCondLst>
                                            <p:cond delay="0"/>
                                          </p:stCondLst>
                                        </p:cTn>
                                        <p:tgtEl>
                                          <p:spTgt spid="471"/>
                                        </p:tgtEl>
                                        <p:attrNameLst>
                                          <p:attrName>style.visibility</p:attrName>
                                        </p:attrNameLst>
                                      </p:cBhvr>
                                      <p:to>
                                        <p:strVal val="visible"/>
                                      </p:to>
                                    </p:set>
                                    <p:animEffect transition="in" filter="fade">
                                      <p:cBhvr>
                                        <p:cTn id="1330" dur="500"/>
                                        <p:tgtEl>
                                          <p:spTgt spid="471"/>
                                        </p:tgtEl>
                                      </p:cBhvr>
                                    </p:animEffect>
                                  </p:childTnLst>
                                </p:cTn>
                              </p:par>
                              <p:par>
                                <p:cTn id="1331" presetID="10" presetClass="entr" presetSubtype="0" fill="hold" grpId="0" nodeType="withEffect">
                                  <p:stCondLst>
                                    <p:cond delay="0"/>
                                  </p:stCondLst>
                                  <p:childTnLst>
                                    <p:set>
                                      <p:cBhvr>
                                        <p:cTn id="1332" dur="1" fill="hold">
                                          <p:stCondLst>
                                            <p:cond delay="0"/>
                                          </p:stCondLst>
                                        </p:cTn>
                                        <p:tgtEl>
                                          <p:spTgt spid="472"/>
                                        </p:tgtEl>
                                        <p:attrNameLst>
                                          <p:attrName>style.visibility</p:attrName>
                                        </p:attrNameLst>
                                      </p:cBhvr>
                                      <p:to>
                                        <p:strVal val="visible"/>
                                      </p:to>
                                    </p:set>
                                    <p:animEffect transition="in" filter="fade">
                                      <p:cBhvr>
                                        <p:cTn id="1333" dur="500"/>
                                        <p:tgtEl>
                                          <p:spTgt spid="472"/>
                                        </p:tgtEl>
                                      </p:cBhvr>
                                    </p:animEffect>
                                  </p:childTnLst>
                                </p:cTn>
                              </p:par>
                              <p:par>
                                <p:cTn id="1334" presetID="10" presetClass="entr" presetSubtype="0" fill="hold" grpId="0" nodeType="withEffect">
                                  <p:stCondLst>
                                    <p:cond delay="0"/>
                                  </p:stCondLst>
                                  <p:childTnLst>
                                    <p:set>
                                      <p:cBhvr>
                                        <p:cTn id="1335" dur="1" fill="hold">
                                          <p:stCondLst>
                                            <p:cond delay="0"/>
                                          </p:stCondLst>
                                        </p:cTn>
                                        <p:tgtEl>
                                          <p:spTgt spid="473"/>
                                        </p:tgtEl>
                                        <p:attrNameLst>
                                          <p:attrName>style.visibility</p:attrName>
                                        </p:attrNameLst>
                                      </p:cBhvr>
                                      <p:to>
                                        <p:strVal val="visible"/>
                                      </p:to>
                                    </p:set>
                                    <p:animEffect transition="in" filter="fade">
                                      <p:cBhvr>
                                        <p:cTn id="1336" dur="500"/>
                                        <p:tgtEl>
                                          <p:spTgt spid="473"/>
                                        </p:tgtEl>
                                      </p:cBhvr>
                                    </p:animEffect>
                                  </p:childTnLst>
                                </p:cTn>
                              </p:par>
                              <p:par>
                                <p:cTn id="1337" presetID="10" presetClass="entr" presetSubtype="0" fill="hold" grpId="0" nodeType="withEffect">
                                  <p:stCondLst>
                                    <p:cond delay="0"/>
                                  </p:stCondLst>
                                  <p:childTnLst>
                                    <p:set>
                                      <p:cBhvr>
                                        <p:cTn id="1338" dur="1" fill="hold">
                                          <p:stCondLst>
                                            <p:cond delay="0"/>
                                          </p:stCondLst>
                                        </p:cTn>
                                        <p:tgtEl>
                                          <p:spTgt spid="474"/>
                                        </p:tgtEl>
                                        <p:attrNameLst>
                                          <p:attrName>style.visibility</p:attrName>
                                        </p:attrNameLst>
                                      </p:cBhvr>
                                      <p:to>
                                        <p:strVal val="visible"/>
                                      </p:to>
                                    </p:set>
                                    <p:animEffect transition="in" filter="fade">
                                      <p:cBhvr>
                                        <p:cTn id="1339" dur="500"/>
                                        <p:tgtEl>
                                          <p:spTgt spid="474"/>
                                        </p:tgtEl>
                                      </p:cBhvr>
                                    </p:animEffect>
                                  </p:childTnLst>
                                </p:cTn>
                              </p:par>
                              <p:par>
                                <p:cTn id="1340" presetID="10" presetClass="entr" presetSubtype="0" fill="hold" grpId="0" nodeType="withEffect">
                                  <p:stCondLst>
                                    <p:cond delay="0"/>
                                  </p:stCondLst>
                                  <p:childTnLst>
                                    <p:set>
                                      <p:cBhvr>
                                        <p:cTn id="1341" dur="1" fill="hold">
                                          <p:stCondLst>
                                            <p:cond delay="0"/>
                                          </p:stCondLst>
                                        </p:cTn>
                                        <p:tgtEl>
                                          <p:spTgt spid="475"/>
                                        </p:tgtEl>
                                        <p:attrNameLst>
                                          <p:attrName>style.visibility</p:attrName>
                                        </p:attrNameLst>
                                      </p:cBhvr>
                                      <p:to>
                                        <p:strVal val="visible"/>
                                      </p:to>
                                    </p:set>
                                    <p:animEffect transition="in" filter="fade">
                                      <p:cBhvr>
                                        <p:cTn id="1342" dur="500"/>
                                        <p:tgtEl>
                                          <p:spTgt spid="475"/>
                                        </p:tgtEl>
                                      </p:cBhvr>
                                    </p:animEffect>
                                  </p:childTnLst>
                                </p:cTn>
                              </p:par>
                              <p:par>
                                <p:cTn id="1343" presetID="10" presetClass="entr" presetSubtype="0" fill="hold" grpId="0" nodeType="withEffect">
                                  <p:stCondLst>
                                    <p:cond delay="0"/>
                                  </p:stCondLst>
                                  <p:childTnLst>
                                    <p:set>
                                      <p:cBhvr>
                                        <p:cTn id="1344" dur="1" fill="hold">
                                          <p:stCondLst>
                                            <p:cond delay="0"/>
                                          </p:stCondLst>
                                        </p:cTn>
                                        <p:tgtEl>
                                          <p:spTgt spid="476"/>
                                        </p:tgtEl>
                                        <p:attrNameLst>
                                          <p:attrName>style.visibility</p:attrName>
                                        </p:attrNameLst>
                                      </p:cBhvr>
                                      <p:to>
                                        <p:strVal val="visible"/>
                                      </p:to>
                                    </p:set>
                                    <p:animEffect transition="in" filter="fade">
                                      <p:cBhvr>
                                        <p:cTn id="1345" dur="500"/>
                                        <p:tgtEl>
                                          <p:spTgt spid="476"/>
                                        </p:tgtEl>
                                      </p:cBhvr>
                                    </p:animEffect>
                                  </p:childTnLst>
                                </p:cTn>
                              </p:par>
                              <p:par>
                                <p:cTn id="1346" presetID="10" presetClass="entr" presetSubtype="0" fill="hold" grpId="0" nodeType="withEffect">
                                  <p:stCondLst>
                                    <p:cond delay="0"/>
                                  </p:stCondLst>
                                  <p:childTnLst>
                                    <p:set>
                                      <p:cBhvr>
                                        <p:cTn id="1347" dur="1" fill="hold">
                                          <p:stCondLst>
                                            <p:cond delay="0"/>
                                          </p:stCondLst>
                                        </p:cTn>
                                        <p:tgtEl>
                                          <p:spTgt spid="477"/>
                                        </p:tgtEl>
                                        <p:attrNameLst>
                                          <p:attrName>style.visibility</p:attrName>
                                        </p:attrNameLst>
                                      </p:cBhvr>
                                      <p:to>
                                        <p:strVal val="visible"/>
                                      </p:to>
                                    </p:set>
                                    <p:animEffect transition="in" filter="fade">
                                      <p:cBhvr>
                                        <p:cTn id="1348" dur="500"/>
                                        <p:tgtEl>
                                          <p:spTgt spid="477"/>
                                        </p:tgtEl>
                                      </p:cBhvr>
                                    </p:animEffect>
                                  </p:childTnLst>
                                </p:cTn>
                              </p:par>
                              <p:par>
                                <p:cTn id="1349" presetID="10" presetClass="entr" presetSubtype="0" fill="hold" grpId="0" nodeType="withEffect">
                                  <p:stCondLst>
                                    <p:cond delay="0"/>
                                  </p:stCondLst>
                                  <p:childTnLst>
                                    <p:set>
                                      <p:cBhvr>
                                        <p:cTn id="1350" dur="1" fill="hold">
                                          <p:stCondLst>
                                            <p:cond delay="0"/>
                                          </p:stCondLst>
                                        </p:cTn>
                                        <p:tgtEl>
                                          <p:spTgt spid="478"/>
                                        </p:tgtEl>
                                        <p:attrNameLst>
                                          <p:attrName>style.visibility</p:attrName>
                                        </p:attrNameLst>
                                      </p:cBhvr>
                                      <p:to>
                                        <p:strVal val="visible"/>
                                      </p:to>
                                    </p:set>
                                    <p:animEffect transition="in" filter="fade">
                                      <p:cBhvr>
                                        <p:cTn id="1351" dur="500"/>
                                        <p:tgtEl>
                                          <p:spTgt spid="478"/>
                                        </p:tgtEl>
                                      </p:cBhvr>
                                    </p:animEffect>
                                  </p:childTnLst>
                                </p:cTn>
                              </p:par>
                              <p:par>
                                <p:cTn id="1352" presetID="10" presetClass="entr" presetSubtype="0" fill="hold" grpId="0" nodeType="withEffect">
                                  <p:stCondLst>
                                    <p:cond delay="0"/>
                                  </p:stCondLst>
                                  <p:childTnLst>
                                    <p:set>
                                      <p:cBhvr>
                                        <p:cTn id="1353" dur="1" fill="hold">
                                          <p:stCondLst>
                                            <p:cond delay="0"/>
                                          </p:stCondLst>
                                        </p:cTn>
                                        <p:tgtEl>
                                          <p:spTgt spid="479"/>
                                        </p:tgtEl>
                                        <p:attrNameLst>
                                          <p:attrName>style.visibility</p:attrName>
                                        </p:attrNameLst>
                                      </p:cBhvr>
                                      <p:to>
                                        <p:strVal val="visible"/>
                                      </p:to>
                                    </p:set>
                                    <p:animEffect transition="in" filter="fade">
                                      <p:cBhvr>
                                        <p:cTn id="1354" dur="500"/>
                                        <p:tgtEl>
                                          <p:spTgt spid="479"/>
                                        </p:tgtEl>
                                      </p:cBhvr>
                                    </p:animEffect>
                                  </p:childTnLst>
                                </p:cTn>
                              </p:par>
                              <p:par>
                                <p:cTn id="1355" presetID="10" presetClass="entr" presetSubtype="0" fill="hold" grpId="0" nodeType="withEffect">
                                  <p:stCondLst>
                                    <p:cond delay="0"/>
                                  </p:stCondLst>
                                  <p:childTnLst>
                                    <p:set>
                                      <p:cBhvr>
                                        <p:cTn id="1356" dur="1" fill="hold">
                                          <p:stCondLst>
                                            <p:cond delay="0"/>
                                          </p:stCondLst>
                                        </p:cTn>
                                        <p:tgtEl>
                                          <p:spTgt spid="480"/>
                                        </p:tgtEl>
                                        <p:attrNameLst>
                                          <p:attrName>style.visibility</p:attrName>
                                        </p:attrNameLst>
                                      </p:cBhvr>
                                      <p:to>
                                        <p:strVal val="visible"/>
                                      </p:to>
                                    </p:set>
                                    <p:animEffect transition="in" filter="fade">
                                      <p:cBhvr>
                                        <p:cTn id="1357" dur="500"/>
                                        <p:tgtEl>
                                          <p:spTgt spid="480"/>
                                        </p:tgtEl>
                                      </p:cBhvr>
                                    </p:animEffect>
                                  </p:childTnLst>
                                </p:cTn>
                              </p:par>
                              <p:par>
                                <p:cTn id="1358" presetID="10" presetClass="entr" presetSubtype="0" fill="hold" grpId="0" nodeType="withEffect">
                                  <p:stCondLst>
                                    <p:cond delay="0"/>
                                  </p:stCondLst>
                                  <p:childTnLst>
                                    <p:set>
                                      <p:cBhvr>
                                        <p:cTn id="1359" dur="1" fill="hold">
                                          <p:stCondLst>
                                            <p:cond delay="0"/>
                                          </p:stCondLst>
                                        </p:cTn>
                                        <p:tgtEl>
                                          <p:spTgt spid="481"/>
                                        </p:tgtEl>
                                        <p:attrNameLst>
                                          <p:attrName>style.visibility</p:attrName>
                                        </p:attrNameLst>
                                      </p:cBhvr>
                                      <p:to>
                                        <p:strVal val="visible"/>
                                      </p:to>
                                    </p:set>
                                    <p:animEffect transition="in" filter="fade">
                                      <p:cBhvr>
                                        <p:cTn id="1360" dur="500"/>
                                        <p:tgtEl>
                                          <p:spTgt spid="481"/>
                                        </p:tgtEl>
                                      </p:cBhvr>
                                    </p:animEffect>
                                  </p:childTnLst>
                                </p:cTn>
                              </p:par>
                              <p:par>
                                <p:cTn id="1361" presetID="10" presetClass="entr" presetSubtype="0" fill="hold" grpId="0" nodeType="withEffect">
                                  <p:stCondLst>
                                    <p:cond delay="0"/>
                                  </p:stCondLst>
                                  <p:childTnLst>
                                    <p:set>
                                      <p:cBhvr>
                                        <p:cTn id="1362" dur="1" fill="hold">
                                          <p:stCondLst>
                                            <p:cond delay="0"/>
                                          </p:stCondLst>
                                        </p:cTn>
                                        <p:tgtEl>
                                          <p:spTgt spid="482"/>
                                        </p:tgtEl>
                                        <p:attrNameLst>
                                          <p:attrName>style.visibility</p:attrName>
                                        </p:attrNameLst>
                                      </p:cBhvr>
                                      <p:to>
                                        <p:strVal val="visible"/>
                                      </p:to>
                                    </p:set>
                                    <p:animEffect transition="in" filter="fade">
                                      <p:cBhvr>
                                        <p:cTn id="1363" dur="500"/>
                                        <p:tgtEl>
                                          <p:spTgt spid="482"/>
                                        </p:tgtEl>
                                      </p:cBhvr>
                                    </p:animEffect>
                                  </p:childTnLst>
                                </p:cTn>
                              </p:par>
                              <p:par>
                                <p:cTn id="1364" presetID="10" presetClass="entr" presetSubtype="0" fill="hold" grpId="0" nodeType="withEffect">
                                  <p:stCondLst>
                                    <p:cond delay="0"/>
                                  </p:stCondLst>
                                  <p:childTnLst>
                                    <p:set>
                                      <p:cBhvr>
                                        <p:cTn id="1365" dur="1" fill="hold">
                                          <p:stCondLst>
                                            <p:cond delay="0"/>
                                          </p:stCondLst>
                                        </p:cTn>
                                        <p:tgtEl>
                                          <p:spTgt spid="483"/>
                                        </p:tgtEl>
                                        <p:attrNameLst>
                                          <p:attrName>style.visibility</p:attrName>
                                        </p:attrNameLst>
                                      </p:cBhvr>
                                      <p:to>
                                        <p:strVal val="visible"/>
                                      </p:to>
                                    </p:set>
                                    <p:animEffect transition="in" filter="fade">
                                      <p:cBhvr>
                                        <p:cTn id="1366" dur="500"/>
                                        <p:tgtEl>
                                          <p:spTgt spid="483"/>
                                        </p:tgtEl>
                                      </p:cBhvr>
                                    </p:animEffect>
                                  </p:childTnLst>
                                </p:cTn>
                              </p:par>
                              <p:par>
                                <p:cTn id="1367" presetID="10" presetClass="entr" presetSubtype="0" fill="hold" grpId="0" nodeType="withEffect">
                                  <p:stCondLst>
                                    <p:cond delay="0"/>
                                  </p:stCondLst>
                                  <p:childTnLst>
                                    <p:set>
                                      <p:cBhvr>
                                        <p:cTn id="1368" dur="1" fill="hold">
                                          <p:stCondLst>
                                            <p:cond delay="0"/>
                                          </p:stCondLst>
                                        </p:cTn>
                                        <p:tgtEl>
                                          <p:spTgt spid="486"/>
                                        </p:tgtEl>
                                        <p:attrNameLst>
                                          <p:attrName>style.visibility</p:attrName>
                                        </p:attrNameLst>
                                      </p:cBhvr>
                                      <p:to>
                                        <p:strVal val="visible"/>
                                      </p:to>
                                    </p:set>
                                    <p:animEffect transition="in" filter="fade">
                                      <p:cBhvr>
                                        <p:cTn id="1369" dur="500"/>
                                        <p:tgtEl>
                                          <p:spTgt spid="486"/>
                                        </p:tgtEl>
                                      </p:cBhvr>
                                    </p:animEffect>
                                  </p:childTnLst>
                                </p:cTn>
                              </p:par>
                              <p:par>
                                <p:cTn id="1370" presetID="10" presetClass="entr" presetSubtype="0" fill="hold" grpId="0" nodeType="withEffect">
                                  <p:stCondLst>
                                    <p:cond delay="0"/>
                                  </p:stCondLst>
                                  <p:childTnLst>
                                    <p:set>
                                      <p:cBhvr>
                                        <p:cTn id="1371" dur="1" fill="hold">
                                          <p:stCondLst>
                                            <p:cond delay="0"/>
                                          </p:stCondLst>
                                        </p:cTn>
                                        <p:tgtEl>
                                          <p:spTgt spid="489"/>
                                        </p:tgtEl>
                                        <p:attrNameLst>
                                          <p:attrName>style.visibility</p:attrName>
                                        </p:attrNameLst>
                                      </p:cBhvr>
                                      <p:to>
                                        <p:strVal val="visible"/>
                                      </p:to>
                                    </p:set>
                                    <p:animEffect transition="in" filter="fade">
                                      <p:cBhvr>
                                        <p:cTn id="1372" dur="500"/>
                                        <p:tgtEl>
                                          <p:spTgt spid="489"/>
                                        </p:tgtEl>
                                      </p:cBhvr>
                                    </p:animEffect>
                                  </p:childTnLst>
                                </p:cTn>
                              </p:par>
                              <p:par>
                                <p:cTn id="1373" presetID="10" presetClass="entr" presetSubtype="0" fill="hold" grpId="0" nodeType="withEffect">
                                  <p:stCondLst>
                                    <p:cond delay="0"/>
                                  </p:stCondLst>
                                  <p:childTnLst>
                                    <p:set>
                                      <p:cBhvr>
                                        <p:cTn id="1374" dur="1" fill="hold">
                                          <p:stCondLst>
                                            <p:cond delay="0"/>
                                          </p:stCondLst>
                                        </p:cTn>
                                        <p:tgtEl>
                                          <p:spTgt spid="492"/>
                                        </p:tgtEl>
                                        <p:attrNameLst>
                                          <p:attrName>style.visibility</p:attrName>
                                        </p:attrNameLst>
                                      </p:cBhvr>
                                      <p:to>
                                        <p:strVal val="visible"/>
                                      </p:to>
                                    </p:set>
                                    <p:animEffect transition="in" filter="fade">
                                      <p:cBhvr>
                                        <p:cTn id="1375" dur="500"/>
                                        <p:tgtEl>
                                          <p:spTgt spid="492"/>
                                        </p:tgtEl>
                                      </p:cBhvr>
                                    </p:animEffect>
                                  </p:childTnLst>
                                </p:cTn>
                              </p:par>
                              <p:par>
                                <p:cTn id="1376" presetID="10" presetClass="entr" presetSubtype="0" fill="hold" grpId="0" nodeType="withEffect">
                                  <p:stCondLst>
                                    <p:cond delay="0"/>
                                  </p:stCondLst>
                                  <p:childTnLst>
                                    <p:set>
                                      <p:cBhvr>
                                        <p:cTn id="1377" dur="1" fill="hold">
                                          <p:stCondLst>
                                            <p:cond delay="0"/>
                                          </p:stCondLst>
                                        </p:cTn>
                                        <p:tgtEl>
                                          <p:spTgt spid="493"/>
                                        </p:tgtEl>
                                        <p:attrNameLst>
                                          <p:attrName>style.visibility</p:attrName>
                                        </p:attrNameLst>
                                      </p:cBhvr>
                                      <p:to>
                                        <p:strVal val="visible"/>
                                      </p:to>
                                    </p:set>
                                    <p:animEffect transition="in" filter="fade">
                                      <p:cBhvr>
                                        <p:cTn id="1378" dur="500"/>
                                        <p:tgtEl>
                                          <p:spTgt spid="493"/>
                                        </p:tgtEl>
                                      </p:cBhvr>
                                    </p:animEffect>
                                  </p:childTnLst>
                                </p:cTn>
                              </p:par>
                              <p:par>
                                <p:cTn id="1379" presetID="10" presetClass="entr" presetSubtype="0" fill="hold" grpId="0" nodeType="withEffect">
                                  <p:stCondLst>
                                    <p:cond delay="0"/>
                                  </p:stCondLst>
                                  <p:childTnLst>
                                    <p:set>
                                      <p:cBhvr>
                                        <p:cTn id="1380" dur="1" fill="hold">
                                          <p:stCondLst>
                                            <p:cond delay="0"/>
                                          </p:stCondLst>
                                        </p:cTn>
                                        <p:tgtEl>
                                          <p:spTgt spid="494"/>
                                        </p:tgtEl>
                                        <p:attrNameLst>
                                          <p:attrName>style.visibility</p:attrName>
                                        </p:attrNameLst>
                                      </p:cBhvr>
                                      <p:to>
                                        <p:strVal val="visible"/>
                                      </p:to>
                                    </p:set>
                                    <p:animEffect transition="in" filter="fade">
                                      <p:cBhvr>
                                        <p:cTn id="1381" dur="500"/>
                                        <p:tgtEl>
                                          <p:spTgt spid="494"/>
                                        </p:tgtEl>
                                      </p:cBhvr>
                                    </p:animEffect>
                                  </p:childTnLst>
                                </p:cTn>
                              </p:par>
                              <p:par>
                                <p:cTn id="1382" presetID="10" presetClass="entr" presetSubtype="0" fill="hold" grpId="0" nodeType="withEffect">
                                  <p:stCondLst>
                                    <p:cond delay="0"/>
                                  </p:stCondLst>
                                  <p:childTnLst>
                                    <p:set>
                                      <p:cBhvr>
                                        <p:cTn id="1383" dur="1" fill="hold">
                                          <p:stCondLst>
                                            <p:cond delay="0"/>
                                          </p:stCondLst>
                                        </p:cTn>
                                        <p:tgtEl>
                                          <p:spTgt spid="495"/>
                                        </p:tgtEl>
                                        <p:attrNameLst>
                                          <p:attrName>style.visibility</p:attrName>
                                        </p:attrNameLst>
                                      </p:cBhvr>
                                      <p:to>
                                        <p:strVal val="visible"/>
                                      </p:to>
                                    </p:set>
                                    <p:animEffect transition="in" filter="fade">
                                      <p:cBhvr>
                                        <p:cTn id="1384" dur="500"/>
                                        <p:tgtEl>
                                          <p:spTgt spid="495"/>
                                        </p:tgtEl>
                                      </p:cBhvr>
                                    </p:animEffect>
                                  </p:childTnLst>
                                </p:cTn>
                              </p:par>
                              <p:par>
                                <p:cTn id="1385" presetID="10" presetClass="entr" presetSubtype="0" fill="hold" grpId="0" nodeType="withEffect">
                                  <p:stCondLst>
                                    <p:cond delay="0"/>
                                  </p:stCondLst>
                                  <p:childTnLst>
                                    <p:set>
                                      <p:cBhvr>
                                        <p:cTn id="1386" dur="1" fill="hold">
                                          <p:stCondLst>
                                            <p:cond delay="0"/>
                                          </p:stCondLst>
                                        </p:cTn>
                                        <p:tgtEl>
                                          <p:spTgt spid="496"/>
                                        </p:tgtEl>
                                        <p:attrNameLst>
                                          <p:attrName>style.visibility</p:attrName>
                                        </p:attrNameLst>
                                      </p:cBhvr>
                                      <p:to>
                                        <p:strVal val="visible"/>
                                      </p:to>
                                    </p:set>
                                    <p:animEffect transition="in" filter="fade">
                                      <p:cBhvr>
                                        <p:cTn id="1387" dur="500"/>
                                        <p:tgtEl>
                                          <p:spTgt spid="496"/>
                                        </p:tgtEl>
                                      </p:cBhvr>
                                    </p:animEffect>
                                  </p:childTnLst>
                                </p:cTn>
                              </p:par>
                              <p:par>
                                <p:cTn id="1388" presetID="10" presetClass="entr" presetSubtype="0" fill="hold" grpId="0" nodeType="withEffect">
                                  <p:stCondLst>
                                    <p:cond delay="0"/>
                                  </p:stCondLst>
                                  <p:childTnLst>
                                    <p:set>
                                      <p:cBhvr>
                                        <p:cTn id="1389" dur="1" fill="hold">
                                          <p:stCondLst>
                                            <p:cond delay="0"/>
                                          </p:stCondLst>
                                        </p:cTn>
                                        <p:tgtEl>
                                          <p:spTgt spid="497"/>
                                        </p:tgtEl>
                                        <p:attrNameLst>
                                          <p:attrName>style.visibility</p:attrName>
                                        </p:attrNameLst>
                                      </p:cBhvr>
                                      <p:to>
                                        <p:strVal val="visible"/>
                                      </p:to>
                                    </p:set>
                                    <p:animEffect transition="in" filter="fade">
                                      <p:cBhvr>
                                        <p:cTn id="1390" dur="500"/>
                                        <p:tgtEl>
                                          <p:spTgt spid="497"/>
                                        </p:tgtEl>
                                      </p:cBhvr>
                                    </p:animEffect>
                                  </p:childTnLst>
                                </p:cTn>
                              </p:par>
                              <p:par>
                                <p:cTn id="1391" presetID="10" presetClass="entr" presetSubtype="0" fill="hold" grpId="0" nodeType="withEffect">
                                  <p:stCondLst>
                                    <p:cond delay="0"/>
                                  </p:stCondLst>
                                  <p:childTnLst>
                                    <p:set>
                                      <p:cBhvr>
                                        <p:cTn id="1392" dur="1" fill="hold">
                                          <p:stCondLst>
                                            <p:cond delay="0"/>
                                          </p:stCondLst>
                                        </p:cTn>
                                        <p:tgtEl>
                                          <p:spTgt spid="498"/>
                                        </p:tgtEl>
                                        <p:attrNameLst>
                                          <p:attrName>style.visibility</p:attrName>
                                        </p:attrNameLst>
                                      </p:cBhvr>
                                      <p:to>
                                        <p:strVal val="visible"/>
                                      </p:to>
                                    </p:set>
                                    <p:animEffect transition="in" filter="fade">
                                      <p:cBhvr>
                                        <p:cTn id="1393" dur="500"/>
                                        <p:tgtEl>
                                          <p:spTgt spid="498"/>
                                        </p:tgtEl>
                                      </p:cBhvr>
                                    </p:animEffect>
                                  </p:childTnLst>
                                </p:cTn>
                              </p:par>
                              <p:par>
                                <p:cTn id="1394" presetID="10" presetClass="entr" presetSubtype="0" fill="hold" grpId="0" nodeType="withEffect">
                                  <p:stCondLst>
                                    <p:cond delay="0"/>
                                  </p:stCondLst>
                                  <p:childTnLst>
                                    <p:set>
                                      <p:cBhvr>
                                        <p:cTn id="1395" dur="1" fill="hold">
                                          <p:stCondLst>
                                            <p:cond delay="0"/>
                                          </p:stCondLst>
                                        </p:cTn>
                                        <p:tgtEl>
                                          <p:spTgt spid="499"/>
                                        </p:tgtEl>
                                        <p:attrNameLst>
                                          <p:attrName>style.visibility</p:attrName>
                                        </p:attrNameLst>
                                      </p:cBhvr>
                                      <p:to>
                                        <p:strVal val="visible"/>
                                      </p:to>
                                    </p:set>
                                    <p:animEffect transition="in" filter="fade">
                                      <p:cBhvr>
                                        <p:cTn id="1396" dur="500"/>
                                        <p:tgtEl>
                                          <p:spTgt spid="499"/>
                                        </p:tgtEl>
                                      </p:cBhvr>
                                    </p:animEffect>
                                  </p:childTnLst>
                                </p:cTn>
                              </p:par>
                              <p:par>
                                <p:cTn id="1397" presetID="10" presetClass="entr" presetSubtype="0" fill="hold" grpId="0" nodeType="withEffect">
                                  <p:stCondLst>
                                    <p:cond delay="0"/>
                                  </p:stCondLst>
                                  <p:childTnLst>
                                    <p:set>
                                      <p:cBhvr>
                                        <p:cTn id="1398" dur="1" fill="hold">
                                          <p:stCondLst>
                                            <p:cond delay="0"/>
                                          </p:stCondLst>
                                        </p:cTn>
                                        <p:tgtEl>
                                          <p:spTgt spid="500"/>
                                        </p:tgtEl>
                                        <p:attrNameLst>
                                          <p:attrName>style.visibility</p:attrName>
                                        </p:attrNameLst>
                                      </p:cBhvr>
                                      <p:to>
                                        <p:strVal val="visible"/>
                                      </p:to>
                                    </p:set>
                                    <p:animEffect transition="in" filter="fade">
                                      <p:cBhvr>
                                        <p:cTn id="1399" dur="500"/>
                                        <p:tgtEl>
                                          <p:spTgt spid="500"/>
                                        </p:tgtEl>
                                      </p:cBhvr>
                                    </p:animEffect>
                                  </p:childTnLst>
                                </p:cTn>
                              </p:par>
                              <p:par>
                                <p:cTn id="1400" presetID="10" presetClass="entr" presetSubtype="0" fill="hold" grpId="0" nodeType="withEffect">
                                  <p:stCondLst>
                                    <p:cond delay="0"/>
                                  </p:stCondLst>
                                  <p:childTnLst>
                                    <p:set>
                                      <p:cBhvr>
                                        <p:cTn id="1401" dur="1" fill="hold">
                                          <p:stCondLst>
                                            <p:cond delay="0"/>
                                          </p:stCondLst>
                                        </p:cTn>
                                        <p:tgtEl>
                                          <p:spTgt spid="501"/>
                                        </p:tgtEl>
                                        <p:attrNameLst>
                                          <p:attrName>style.visibility</p:attrName>
                                        </p:attrNameLst>
                                      </p:cBhvr>
                                      <p:to>
                                        <p:strVal val="visible"/>
                                      </p:to>
                                    </p:set>
                                    <p:animEffect transition="in" filter="fade">
                                      <p:cBhvr>
                                        <p:cTn id="1402" dur="500"/>
                                        <p:tgtEl>
                                          <p:spTgt spid="501"/>
                                        </p:tgtEl>
                                      </p:cBhvr>
                                    </p:animEffect>
                                  </p:childTnLst>
                                </p:cTn>
                              </p:par>
                              <p:par>
                                <p:cTn id="1403" presetID="10" presetClass="entr" presetSubtype="0" fill="hold" grpId="0" nodeType="withEffect">
                                  <p:stCondLst>
                                    <p:cond delay="0"/>
                                  </p:stCondLst>
                                  <p:childTnLst>
                                    <p:set>
                                      <p:cBhvr>
                                        <p:cTn id="1404" dur="1" fill="hold">
                                          <p:stCondLst>
                                            <p:cond delay="0"/>
                                          </p:stCondLst>
                                        </p:cTn>
                                        <p:tgtEl>
                                          <p:spTgt spid="504"/>
                                        </p:tgtEl>
                                        <p:attrNameLst>
                                          <p:attrName>style.visibility</p:attrName>
                                        </p:attrNameLst>
                                      </p:cBhvr>
                                      <p:to>
                                        <p:strVal val="visible"/>
                                      </p:to>
                                    </p:set>
                                    <p:animEffect transition="in" filter="fade">
                                      <p:cBhvr>
                                        <p:cTn id="1405" dur="500"/>
                                        <p:tgtEl>
                                          <p:spTgt spid="504"/>
                                        </p:tgtEl>
                                      </p:cBhvr>
                                    </p:animEffect>
                                  </p:childTnLst>
                                </p:cTn>
                              </p:par>
                              <p:par>
                                <p:cTn id="1406" presetID="10" presetClass="entr" presetSubtype="0" fill="hold" grpId="0" nodeType="withEffect">
                                  <p:stCondLst>
                                    <p:cond delay="0"/>
                                  </p:stCondLst>
                                  <p:childTnLst>
                                    <p:set>
                                      <p:cBhvr>
                                        <p:cTn id="1407" dur="1" fill="hold">
                                          <p:stCondLst>
                                            <p:cond delay="0"/>
                                          </p:stCondLst>
                                        </p:cTn>
                                        <p:tgtEl>
                                          <p:spTgt spid="507"/>
                                        </p:tgtEl>
                                        <p:attrNameLst>
                                          <p:attrName>style.visibility</p:attrName>
                                        </p:attrNameLst>
                                      </p:cBhvr>
                                      <p:to>
                                        <p:strVal val="visible"/>
                                      </p:to>
                                    </p:set>
                                    <p:animEffect transition="in" filter="fade">
                                      <p:cBhvr>
                                        <p:cTn id="1408" dur="500"/>
                                        <p:tgtEl>
                                          <p:spTgt spid="507"/>
                                        </p:tgtEl>
                                      </p:cBhvr>
                                    </p:animEffect>
                                  </p:childTnLst>
                                </p:cTn>
                              </p:par>
                              <p:par>
                                <p:cTn id="1409" presetID="10" presetClass="entr" presetSubtype="0" fill="hold" grpId="0" nodeType="withEffect">
                                  <p:stCondLst>
                                    <p:cond delay="0"/>
                                  </p:stCondLst>
                                  <p:childTnLst>
                                    <p:set>
                                      <p:cBhvr>
                                        <p:cTn id="1410" dur="1" fill="hold">
                                          <p:stCondLst>
                                            <p:cond delay="0"/>
                                          </p:stCondLst>
                                        </p:cTn>
                                        <p:tgtEl>
                                          <p:spTgt spid="510"/>
                                        </p:tgtEl>
                                        <p:attrNameLst>
                                          <p:attrName>style.visibility</p:attrName>
                                        </p:attrNameLst>
                                      </p:cBhvr>
                                      <p:to>
                                        <p:strVal val="visible"/>
                                      </p:to>
                                    </p:set>
                                    <p:animEffect transition="in" filter="fade">
                                      <p:cBhvr>
                                        <p:cTn id="1411" dur="500"/>
                                        <p:tgtEl>
                                          <p:spTgt spid="510"/>
                                        </p:tgtEl>
                                      </p:cBhvr>
                                    </p:animEffect>
                                  </p:childTnLst>
                                </p:cTn>
                              </p:par>
                              <p:par>
                                <p:cTn id="1412" presetID="10" presetClass="entr" presetSubtype="0" fill="hold" grpId="0" nodeType="withEffect">
                                  <p:stCondLst>
                                    <p:cond delay="0"/>
                                  </p:stCondLst>
                                  <p:childTnLst>
                                    <p:set>
                                      <p:cBhvr>
                                        <p:cTn id="1413" dur="1" fill="hold">
                                          <p:stCondLst>
                                            <p:cond delay="0"/>
                                          </p:stCondLst>
                                        </p:cTn>
                                        <p:tgtEl>
                                          <p:spTgt spid="511"/>
                                        </p:tgtEl>
                                        <p:attrNameLst>
                                          <p:attrName>style.visibility</p:attrName>
                                        </p:attrNameLst>
                                      </p:cBhvr>
                                      <p:to>
                                        <p:strVal val="visible"/>
                                      </p:to>
                                    </p:set>
                                    <p:animEffect transition="in" filter="fade">
                                      <p:cBhvr>
                                        <p:cTn id="1414" dur="500"/>
                                        <p:tgtEl>
                                          <p:spTgt spid="511"/>
                                        </p:tgtEl>
                                      </p:cBhvr>
                                    </p:animEffect>
                                  </p:childTnLst>
                                </p:cTn>
                              </p:par>
                              <p:par>
                                <p:cTn id="1415" presetID="10" presetClass="entr" presetSubtype="0" fill="hold" grpId="0" nodeType="withEffect">
                                  <p:stCondLst>
                                    <p:cond delay="0"/>
                                  </p:stCondLst>
                                  <p:childTnLst>
                                    <p:set>
                                      <p:cBhvr>
                                        <p:cTn id="1416" dur="1" fill="hold">
                                          <p:stCondLst>
                                            <p:cond delay="0"/>
                                          </p:stCondLst>
                                        </p:cTn>
                                        <p:tgtEl>
                                          <p:spTgt spid="512"/>
                                        </p:tgtEl>
                                        <p:attrNameLst>
                                          <p:attrName>style.visibility</p:attrName>
                                        </p:attrNameLst>
                                      </p:cBhvr>
                                      <p:to>
                                        <p:strVal val="visible"/>
                                      </p:to>
                                    </p:set>
                                    <p:animEffect transition="in" filter="fade">
                                      <p:cBhvr>
                                        <p:cTn id="1417" dur="500"/>
                                        <p:tgtEl>
                                          <p:spTgt spid="512"/>
                                        </p:tgtEl>
                                      </p:cBhvr>
                                    </p:animEffect>
                                  </p:childTnLst>
                                </p:cTn>
                              </p:par>
                              <p:par>
                                <p:cTn id="1418" presetID="10" presetClass="entr" presetSubtype="0" fill="hold" grpId="0" nodeType="withEffect">
                                  <p:stCondLst>
                                    <p:cond delay="0"/>
                                  </p:stCondLst>
                                  <p:childTnLst>
                                    <p:set>
                                      <p:cBhvr>
                                        <p:cTn id="1419" dur="1" fill="hold">
                                          <p:stCondLst>
                                            <p:cond delay="0"/>
                                          </p:stCondLst>
                                        </p:cTn>
                                        <p:tgtEl>
                                          <p:spTgt spid="513"/>
                                        </p:tgtEl>
                                        <p:attrNameLst>
                                          <p:attrName>style.visibility</p:attrName>
                                        </p:attrNameLst>
                                      </p:cBhvr>
                                      <p:to>
                                        <p:strVal val="visible"/>
                                      </p:to>
                                    </p:set>
                                    <p:animEffect transition="in" filter="fade">
                                      <p:cBhvr>
                                        <p:cTn id="1420" dur="500"/>
                                        <p:tgtEl>
                                          <p:spTgt spid="513"/>
                                        </p:tgtEl>
                                      </p:cBhvr>
                                    </p:animEffect>
                                  </p:childTnLst>
                                </p:cTn>
                              </p:par>
                              <p:par>
                                <p:cTn id="1421" presetID="10" presetClass="entr" presetSubtype="0" fill="hold" grpId="0" nodeType="withEffect">
                                  <p:stCondLst>
                                    <p:cond delay="0"/>
                                  </p:stCondLst>
                                  <p:childTnLst>
                                    <p:set>
                                      <p:cBhvr>
                                        <p:cTn id="1422" dur="1" fill="hold">
                                          <p:stCondLst>
                                            <p:cond delay="0"/>
                                          </p:stCondLst>
                                        </p:cTn>
                                        <p:tgtEl>
                                          <p:spTgt spid="514"/>
                                        </p:tgtEl>
                                        <p:attrNameLst>
                                          <p:attrName>style.visibility</p:attrName>
                                        </p:attrNameLst>
                                      </p:cBhvr>
                                      <p:to>
                                        <p:strVal val="visible"/>
                                      </p:to>
                                    </p:set>
                                    <p:animEffect transition="in" filter="fade">
                                      <p:cBhvr>
                                        <p:cTn id="1423" dur="500"/>
                                        <p:tgtEl>
                                          <p:spTgt spid="514"/>
                                        </p:tgtEl>
                                      </p:cBhvr>
                                    </p:animEffect>
                                  </p:childTnLst>
                                </p:cTn>
                              </p:par>
                              <p:par>
                                <p:cTn id="1424" presetID="10" presetClass="entr" presetSubtype="0" fill="hold" grpId="0" nodeType="withEffect">
                                  <p:stCondLst>
                                    <p:cond delay="0"/>
                                  </p:stCondLst>
                                  <p:childTnLst>
                                    <p:set>
                                      <p:cBhvr>
                                        <p:cTn id="1425" dur="1" fill="hold">
                                          <p:stCondLst>
                                            <p:cond delay="0"/>
                                          </p:stCondLst>
                                        </p:cTn>
                                        <p:tgtEl>
                                          <p:spTgt spid="515"/>
                                        </p:tgtEl>
                                        <p:attrNameLst>
                                          <p:attrName>style.visibility</p:attrName>
                                        </p:attrNameLst>
                                      </p:cBhvr>
                                      <p:to>
                                        <p:strVal val="visible"/>
                                      </p:to>
                                    </p:set>
                                    <p:animEffect transition="in" filter="fade">
                                      <p:cBhvr>
                                        <p:cTn id="1426" dur="500"/>
                                        <p:tgtEl>
                                          <p:spTgt spid="515"/>
                                        </p:tgtEl>
                                      </p:cBhvr>
                                    </p:animEffect>
                                  </p:childTnLst>
                                </p:cTn>
                              </p:par>
                              <p:par>
                                <p:cTn id="1427" presetID="10" presetClass="entr" presetSubtype="0" fill="hold" grpId="0" nodeType="withEffect">
                                  <p:stCondLst>
                                    <p:cond delay="0"/>
                                  </p:stCondLst>
                                  <p:childTnLst>
                                    <p:set>
                                      <p:cBhvr>
                                        <p:cTn id="1428" dur="1" fill="hold">
                                          <p:stCondLst>
                                            <p:cond delay="0"/>
                                          </p:stCondLst>
                                        </p:cTn>
                                        <p:tgtEl>
                                          <p:spTgt spid="516"/>
                                        </p:tgtEl>
                                        <p:attrNameLst>
                                          <p:attrName>style.visibility</p:attrName>
                                        </p:attrNameLst>
                                      </p:cBhvr>
                                      <p:to>
                                        <p:strVal val="visible"/>
                                      </p:to>
                                    </p:set>
                                    <p:animEffect transition="in" filter="fade">
                                      <p:cBhvr>
                                        <p:cTn id="1429" dur="500"/>
                                        <p:tgtEl>
                                          <p:spTgt spid="516"/>
                                        </p:tgtEl>
                                      </p:cBhvr>
                                    </p:animEffect>
                                  </p:childTnLst>
                                </p:cTn>
                              </p:par>
                              <p:par>
                                <p:cTn id="1430" presetID="10" presetClass="entr" presetSubtype="0" fill="hold" grpId="0" nodeType="withEffect">
                                  <p:stCondLst>
                                    <p:cond delay="0"/>
                                  </p:stCondLst>
                                  <p:childTnLst>
                                    <p:set>
                                      <p:cBhvr>
                                        <p:cTn id="1431" dur="1" fill="hold">
                                          <p:stCondLst>
                                            <p:cond delay="0"/>
                                          </p:stCondLst>
                                        </p:cTn>
                                        <p:tgtEl>
                                          <p:spTgt spid="517"/>
                                        </p:tgtEl>
                                        <p:attrNameLst>
                                          <p:attrName>style.visibility</p:attrName>
                                        </p:attrNameLst>
                                      </p:cBhvr>
                                      <p:to>
                                        <p:strVal val="visible"/>
                                      </p:to>
                                    </p:set>
                                    <p:animEffect transition="in" filter="fade">
                                      <p:cBhvr>
                                        <p:cTn id="1432" dur="500"/>
                                        <p:tgtEl>
                                          <p:spTgt spid="517"/>
                                        </p:tgtEl>
                                      </p:cBhvr>
                                    </p:animEffect>
                                  </p:childTnLst>
                                </p:cTn>
                              </p:par>
                              <p:par>
                                <p:cTn id="1433" presetID="10" presetClass="entr" presetSubtype="0" fill="hold" grpId="0" nodeType="withEffect">
                                  <p:stCondLst>
                                    <p:cond delay="0"/>
                                  </p:stCondLst>
                                  <p:childTnLst>
                                    <p:set>
                                      <p:cBhvr>
                                        <p:cTn id="1434" dur="1" fill="hold">
                                          <p:stCondLst>
                                            <p:cond delay="0"/>
                                          </p:stCondLst>
                                        </p:cTn>
                                        <p:tgtEl>
                                          <p:spTgt spid="518"/>
                                        </p:tgtEl>
                                        <p:attrNameLst>
                                          <p:attrName>style.visibility</p:attrName>
                                        </p:attrNameLst>
                                      </p:cBhvr>
                                      <p:to>
                                        <p:strVal val="visible"/>
                                      </p:to>
                                    </p:set>
                                    <p:animEffect transition="in" filter="fade">
                                      <p:cBhvr>
                                        <p:cTn id="1435" dur="500"/>
                                        <p:tgtEl>
                                          <p:spTgt spid="518"/>
                                        </p:tgtEl>
                                      </p:cBhvr>
                                    </p:animEffect>
                                  </p:childTnLst>
                                </p:cTn>
                              </p:par>
                              <p:par>
                                <p:cTn id="1436" presetID="10" presetClass="entr" presetSubtype="0" fill="hold" grpId="0" nodeType="withEffect">
                                  <p:stCondLst>
                                    <p:cond delay="0"/>
                                  </p:stCondLst>
                                  <p:childTnLst>
                                    <p:set>
                                      <p:cBhvr>
                                        <p:cTn id="1437" dur="1" fill="hold">
                                          <p:stCondLst>
                                            <p:cond delay="0"/>
                                          </p:stCondLst>
                                        </p:cTn>
                                        <p:tgtEl>
                                          <p:spTgt spid="519"/>
                                        </p:tgtEl>
                                        <p:attrNameLst>
                                          <p:attrName>style.visibility</p:attrName>
                                        </p:attrNameLst>
                                      </p:cBhvr>
                                      <p:to>
                                        <p:strVal val="visible"/>
                                      </p:to>
                                    </p:set>
                                    <p:animEffect transition="in" filter="fade">
                                      <p:cBhvr>
                                        <p:cTn id="1438" dur="500"/>
                                        <p:tgtEl>
                                          <p:spTgt spid="519"/>
                                        </p:tgtEl>
                                      </p:cBhvr>
                                    </p:animEffect>
                                  </p:childTnLst>
                                </p:cTn>
                              </p:par>
                              <p:par>
                                <p:cTn id="1439" presetID="10" presetClass="entr" presetSubtype="0" fill="hold" grpId="0" nodeType="withEffect">
                                  <p:stCondLst>
                                    <p:cond delay="0"/>
                                  </p:stCondLst>
                                  <p:childTnLst>
                                    <p:set>
                                      <p:cBhvr>
                                        <p:cTn id="1440" dur="1" fill="hold">
                                          <p:stCondLst>
                                            <p:cond delay="0"/>
                                          </p:stCondLst>
                                        </p:cTn>
                                        <p:tgtEl>
                                          <p:spTgt spid="520"/>
                                        </p:tgtEl>
                                        <p:attrNameLst>
                                          <p:attrName>style.visibility</p:attrName>
                                        </p:attrNameLst>
                                      </p:cBhvr>
                                      <p:to>
                                        <p:strVal val="visible"/>
                                      </p:to>
                                    </p:set>
                                    <p:animEffect transition="in" filter="fade">
                                      <p:cBhvr>
                                        <p:cTn id="1441" dur="500"/>
                                        <p:tgtEl>
                                          <p:spTgt spid="520"/>
                                        </p:tgtEl>
                                      </p:cBhvr>
                                    </p:animEffect>
                                  </p:childTnLst>
                                </p:cTn>
                              </p:par>
                              <p:par>
                                <p:cTn id="1442" presetID="10" presetClass="entr" presetSubtype="0" fill="hold" grpId="0" nodeType="withEffect">
                                  <p:stCondLst>
                                    <p:cond delay="0"/>
                                  </p:stCondLst>
                                  <p:childTnLst>
                                    <p:set>
                                      <p:cBhvr>
                                        <p:cTn id="1443" dur="1" fill="hold">
                                          <p:stCondLst>
                                            <p:cond delay="0"/>
                                          </p:stCondLst>
                                        </p:cTn>
                                        <p:tgtEl>
                                          <p:spTgt spid="521"/>
                                        </p:tgtEl>
                                        <p:attrNameLst>
                                          <p:attrName>style.visibility</p:attrName>
                                        </p:attrNameLst>
                                      </p:cBhvr>
                                      <p:to>
                                        <p:strVal val="visible"/>
                                      </p:to>
                                    </p:set>
                                    <p:animEffect transition="in" filter="fade">
                                      <p:cBhvr>
                                        <p:cTn id="1444" dur="500"/>
                                        <p:tgtEl>
                                          <p:spTgt spid="521"/>
                                        </p:tgtEl>
                                      </p:cBhvr>
                                    </p:animEffect>
                                  </p:childTnLst>
                                </p:cTn>
                              </p:par>
                              <p:par>
                                <p:cTn id="1445" presetID="10" presetClass="entr" presetSubtype="0" fill="hold" grpId="0" nodeType="withEffect">
                                  <p:stCondLst>
                                    <p:cond delay="0"/>
                                  </p:stCondLst>
                                  <p:childTnLst>
                                    <p:set>
                                      <p:cBhvr>
                                        <p:cTn id="1446" dur="1" fill="hold">
                                          <p:stCondLst>
                                            <p:cond delay="0"/>
                                          </p:stCondLst>
                                        </p:cTn>
                                        <p:tgtEl>
                                          <p:spTgt spid="522"/>
                                        </p:tgtEl>
                                        <p:attrNameLst>
                                          <p:attrName>style.visibility</p:attrName>
                                        </p:attrNameLst>
                                      </p:cBhvr>
                                      <p:to>
                                        <p:strVal val="visible"/>
                                      </p:to>
                                    </p:set>
                                    <p:animEffect transition="in" filter="fade">
                                      <p:cBhvr>
                                        <p:cTn id="1447" dur="500"/>
                                        <p:tgtEl>
                                          <p:spTgt spid="522"/>
                                        </p:tgtEl>
                                      </p:cBhvr>
                                    </p:animEffect>
                                  </p:childTnLst>
                                </p:cTn>
                              </p:par>
                              <p:par>
                                <p:cTn id="1448" presetID="10" presetClass="entr" presetSubtype="0" fill="hold" grpId="0" nodeType="withEffect">
                                  <p:stCondLst>
                                    <p:cond delay="0"/>
                                  </p:stCondLst>
                                  <p:childTnLst>
                                    <p:set>
                                      <p:cBhvr>
                                        <p:cTn id="1449" dur="1" fill="hold">
                                          <p:stCondLst>
                                            <p:cond delay="0"/>
                                          </p:stCondLst>
                                        </p:cTn>
                                        <p:tgtEl>
                                          <p:spTgt spid="523"/>
                                        </p:tgtEl>
                                        <p:attrNameLst>
                                          <p:attrName>style.visibility</p:attrName>
                                        </p:attrNameLst>
                                      </p:cBhvr>
                                      <p:to>
                                        <p:strVal val="visible"/>
                                      </p:to>
                                    </p:set>
                                    <p:animEffect transition="in" filter="fade">
                                      <p:cBhvr>
                                        <p:cTn id="1450" dur="500"/>
                                        <p:tgtEl>
                                          <p:spTgt spid="523"/>
                                        </p:tgtEl>
                                      </p:cBhvr>
                                    </p:animEffect>
                                  </p:childTnLst>
                                </p:cTn>
                              </p:par>
                              <p:par>
                                <p:cTn id="1451" presetID="10" presetClass="entr" presetSubtype="0" fill="hold" grpId="0" nodeType="withEffect">
                                  <p:stCondLst>
                                    <p:cond delay="0"/>
                                  </p:stCondLst>
                                  <p:childTnLst>
                                    <p:set>
                                      <p:cBhvr>
                                        <p:cTn id="1452" dur="1" fill="hold">
                                          <p:stCondLst>
                                            <p:cond delay="0"/>
                                          </p:stCondLst>
                                        </p:cTn>
                                        <p:tgtEl>
                                          <p:spTgt spid="524"/>
                                        </p:tgtEl>
                                        <p:attrNameLst>
                                          <p:attrName>style.visibility</p:attrName>
                                        </p:attrNameLst>
                                      </p:cBhvr>
                                      <p:to>
                                        <p:strVal val="visible"/>
                                      </p:to>
                                    </p:set>
                                    <p:animEffect transition="in" filter="fade">
                                      <p:cBhvr>
                                        <p:cTn id="1453" dur="500"/>
                                        <p:tgtEl>
                                          <p:spTgt spid="524"/>
                                        </p:tgtEl>
                                      </p:cBhvr>
                                    </p:animEffect>
                                  </p:childTnLst>
                                </p:cTn>
                              </p:par>
                              <p:par>
                                <p:cTn id="1454" presetID="10" presetClass="entr" presetSubtype="0" fill="hold" grpId="0" nodeType="withEffect">
                                  <p:stCondLst>
                                    <p:cond delay="0"/>
                                  </p:stCondLst>
                                  <p:childTnLst>
                                    <p:set>
                                      <p:cBhvr>
                                        <p:cTn id="1455" dur="1" fill="hold">
                                          <p:stCondLst>
                                            <p:cond delay="0"/>
                                          </p:stCondLst>
                                        </p:cTn>
                                        <p:tgtEl>
                                          <p:spTgt spid="525"/>
                                        </p:tgtEl>
                                        <p:attrNameLst>
                                          <p:attrName>style.visibility</p:attrName>
                                        </p:attrNameLst>
                                      </p:cBhvr>
                                      <p:to>
                                        <p:strVal val="visible"/>
                                      </p:to>
                                    </p:set>
                                    <p:animEffect transition="in" filter="fade">
                                      <p:cBhvr>
                                        <p:cTn id="1456" dur="500"/>
                                        <p:tgtEl>
                                          <p:spTgt spid="525"/>
                                        </p:tgtEl>
                                      </p:cBhvr>
                                    </p:animEffect>
                                  </p:childTnLst>
                                </p:cTn>
                              </p:par>
                              <p:par>
                                <p:cTn id="1457" presetID="10" presetClass="entr" presetSubtype="0" fill="hold" grpId="0" nodeType="withEffect">
                                  <p:stCondLst>
                                    <p:cond delay="0"/>
                                  </p:stCondLst>
                                  <p:childTnLst>
                                    <p:set>
                                      <p:cBhvr>
                                        <p:cTn id="1458" dur="1" fill="hold">
                                          <p:stCondLst>
                                            <p:cond delay="0"/>
                                          </p:stCondLst>
                                        </p:cTn>
                                        <p:tgtEl>
                                          <p:spTgt spid="526"/>
                                        </p:tgtEl>
                                        <p:attrNameLst>
                                          <p:attrName>style.visibility</p:attrName>
                                        </p:attrNameLst>
                                      </p:cBhvr>
                                      <p:to>
                                        <p:strVal val="visible"/>
                                      </p:to>
                                    </p:set>
                                    <p:animEffect transition="in" filter="fade">
                                      <p:cBhvr>
                                        <p:cTn id="1459" dur="500"/>
                                        <p:tgtEl>
                                          <p:spTgt spid="526"/>
                                        </p:tgtEl>
                                      </p:cBhvr>
                                    </p:animEffect>
                                  </p:childTnLst>
                                </p:cTn>
                              </p:par>
                              <p:par>
                                <p:cTn id="1460" presetID="10" presetClass="entr" presetSubtype="0" fill="hold" grpId="0" nodeType="withEffect">
                                  <p:stCondLst>
                                    <p:cond delay="0"/>
                                  </p:stCondLst>
                                  <p:childTnLst>
                                    <p:set>
                                      <p:cBhvr>
                                        <p:cTn id="1461" dur="1" fill="hold">
                                          <p:stCondLst>
                                            <p:cond delay="0"/>
                                          </p:stCondLst>
                                        </p:cTn>
                                        <p:tgtEl>
                                          <p:spTgt spid="527"/>
                                        </p:tgtEl>
                                        <p:attrNameLst>
                                          <p:attrName>style.visibility</p:attrName>
                                        </p:attrNameLst>
                                      </p:cBhvr>
                                      <p:to>
                                        <p:strVal val="visible"/>
                                      </p:to>
                                    </p:set>
                                    <p:animEffect transition="in" filter="fade">
                                      <p:cBhvr>
                                        <p:cTn id="1462" dur="500"/>
                                        <p:tgtEl>
                                          <p:spTgt spid="527"/>
                                        </p:tgtEl>
                                      </p:cBhvr>
                                    </p:animEffect>
                                  </p:childTnLst>
                                </p:cTn>
                              </p:par>
                              <p:par>
                                <p:cTn id="1463" presetID="10" presetClass="entr" presetSubtype="0" fill="hold" grpId="0" nodeType="withEffect">
                                  <p:stCondLst>
                                    <p:cond delay="0"/>
                                  </p:stCondLst>
                                  <p:childTnLst>
                                    <p:set>
                                      <p:cBhvr>
                                        <p:cTn id="1464" dur="1" fill="hold">
                                          <p:stCondLst>
                                            <p:cond delay="0"/>
                                          </p:stCondLst>
                                        </p:cTn>
                                        <p:tgtEl>
                                          <p:spTgt spid="528"/>
                                        </p:tgtEl>
                                        <p:attrNameLst>
                                          <p:attrName>style.visibility</p:attrName>
                                        </p:attrNameLst>
                                      </p:cBhvr>
                                      <p:to>
                                        <p:strVal val="visible"/>
                                      </p:to>
                                    </p:set>
                                    <p:animEffect transition="in" filter="fade">
                                      <p:cBhvr>
                                        <p:cTn id="1465" dur="500"/>
                                        <p:tgtEl>
                                          <p:spTgt spid="528"/>
                                        </p:tgtEl>
                                      </p:cBhvr>
                                    </p:animEffect>
                                  </p:childTnLst>
                                </p:cTn>
                              </p:par>
                              <p:par>
                                <p:cTn id="1466" presetID="10" presetClass="entr" presetSubtype="0" fill="hold" grpId="0" nodeType="withEffect">
                                  <p:stCondLst>
                                    <p:cond delay="0"/>
                                  </p:stCondLst>
                                  <p:childTnLst>
                                    <p:set>
                                      <p:cBhvr>
                                        <p:cTn id="1467" dur="1" fill="hold">
                                          <p:stCondLst>
                                            <p:cond delay="0"/>
                                          </p:stCondLst>
                                        </p:cTn>
                                        <p:tgtEl>
                                          <p:spTgt spid="529"/>
                                        </p:tgtEl>
                                        <p:attrNameLst>
                                          <p:attrName>style.visibility</p:attrName>
                                        </p:attrNameLst>
                                      </p:cBhvr>
                                      <p:to>
                                        <p:strVal val="visible"/>
                                      </p:to>
                                    </p:set>
                                    <p:animEffect transition="in" filter="fade">
                                      <p:cBhvr>
                                        <p:cTn id="1468" dur="500"/>
                                        <p:tgtEl>
                                          <p:spTgt spid="529"/>
                                        </p:tgtEl>
                                      </p:cBhvr>
                                    </p:animEffect>
                                  </p:childTnLst>
                                </p:cTn>
                              </p:par>
                              <p:par>
                                <p:cTn id="1469" presetID="10" presetClass="entr" presetSubtype="0" fill="hold" grpId="0" nodeType="withEffect">
                                  <p:stCondLst>
                                    <p:cond delay="0"/>
                                  </p:stCondLst>
                                  <p:childTnLst>
                                    <p:set>
                                      <p:cBhvr>
                                        <p:cTn id="1470" dur="1" fill="hold">
                                          <p:stCondLst>
                                            <p:cond delay="0"/>
                                          </p:stCondLst>
                                        </p:cTn>
                                        <p:tgtEl>
                                          <p:spTgt spid="530"/>
                                        </p:tgtEl>
                                        <p:attrNameLst>
                                          <p:attrName>style.visibility</p:attrName>
                                        </p:attrNameLst>
                                      </p:cBhvr>
                                      <p:to>
                                        <p:strVal val="visible"/>
                                      </p:to>
                                    </p:set>
                                    <p:animEffect transition="in" filter="fade">
                                      <p:cBhvr>
                                        <p:cTn id="1471" dur="500"/>
                                        <p:tgtEl>
                                          <p:spTgt spid="530"/>
                                        </p:tgtEl>
                                      </p:cBhvr>
                                    </p:animEffect>
                                  </p:childTnLst>
                                </p:cTn>
                              </p:par>
                              <p:par>
                                <p:cTn id="1472" presetID="10" presetClass="entr" presetSubtype="0" fill="hold" grpId="0" nodeType="withEffect">
                                  <p:stCondLst>
                                    <p:cond delay="0"/>
                                  </p:stCondLst>
                                  <p:childTnLst>
                                    <p:set>
                                      <p:cBhvr>
                                        <p:cTn id="1473" dur="1" fill="hold">
                                          <p:stCondLst>
                                            <p:cond delay="0"/>
                                          </p:stCondLst>
                                        </p:cTn>
                                        <p:tgtEl>
                                          <p:spTgt spid="531"/>
                                        </p:tgtEl>
                                        <p:attrNameLst>
                                          <p:attrName>style.visibility</p:attrName>
                                        </p:attrNameLst>
                                      </p:cBhvr>
                                      <p:to>
                                        <p:strVal val="visible"/>
                                      </p:to>
                                    </p:set>
                                    <p:animEffect transition="in" filter="fade">
                                      <p:cBhvr>
                                        <p:cTn id="1474" dur="500"/>
                                        <p:tgtEl>
                                          <p:spTgt spid="531"/>
                                        </p:tgtEl>
                                      </p:cBhvr>
                                    </p:animEffect>
                                  </p:childTnLst>
                                </p:cTn>
                              </p:par>
                              <p:par>
                                <p:cTn id="1475" presetID="10" presetClass="entr" presetSubtype="0" fill="hold" grpId="0" nodeType="withEffect">
                                  <p:stCondLst>
                                    <p:cond delay="0"/>
                                  </p:stCondLst>
                                  <p:childTnLst>
                                    <p:set>
                                      <p:cBhvr>
                                        <p:cTn id="1476" dur="1" fill="hold">
                                          <p:stCondLst>
                                            <p:cond delay="0"/>
                                          </p:stCondLst>
                                        </p:cTn>
                                        <p:tgtEl>
                                          <p:spTgt spid="532"/>
                                        </p:tgtEl>
                                        <p:attrNameLst>
                                          <p:attrName>style.visibility</p:attrName>
                                        </p:attrNameLst>
                                      </p:cBhvr>
                                      <p:to>
                                        <p:strVal val="visible"/>
                                      </p:to>
                                    </p:set>
                                    <p:animEffect transition="in" filter="fade">
                                      <p:cBhvr>
                                        <p:cTn id="1477" dur="500"/>
                                        <p:tgtEl>
                                          <p:spTgt spid="532"/>
                                        </p:tgtEl>
                                      </p:cBhvr>
                                    </p:animEffect>
                                  </p:childTnLst>
                                </p:cTn>
                              </p:par>
                              <p:par>
                                <p:cTn id="1478" presetID="10" presetClass="entr" presetSubtype="0" fill="hold" grpId="0" nodeType="withEffect">
                                  <p:stCondLst>
                                    <p:cond delay="0"/>
                                  </p:stCondLst>
                                  <p:childTnLst>
                                    <p:set>
                                      <p:cBhvr>
                                        <p:cTn id="1479" dur="1" fill="hold">
                                          <p:stCondLst>
                                            <p:cond delay="0"/>
                                          </p:stCondLst>
                                        </p:cTn>
                                        <p:tgtEl>
                                          <p:spTgt spid="533"/>
                                        </p:tgtEl>
                                        <p:attrNameLst>
                                          <p:attrName>style.visibility</p:attrName>
                                        </p:attrNameLst>
                                      </p:cBhvr>
                                      <p:to>
                                        <p:strVal val="visible"/>
                                      </p:to>
                                    </p:set>
                                    <p:animEffect transition="in" filter="fade">
                                      <p:cBhvr>
                                        <p:cTn id="1480" dur="500"/>
                                        <p:tgtEl>
                                          <p:spTgt spid="533"/>
                                        </p:tgtEl>
                                      </p:cBhvr>
                                    </p:animEffect>
                                  </p:childTnLst>
                                </p:cTn>
                              </p:par>
                              <p:par>
                                <p:cTn id="1481" presetID="10" presetClass="entr" presetSubtype="0" fill="hold" grpId="0" nodeType="withEffect">
                                  <p:stCondLst>
                                    <p:cond delay="0"/>
                                  </p:stCondLst>
                                  <p:childTnLst>
                                    <p:set>
                                      <p:cBhvr>
                                        <p:cTn id="1482" dur="1" fill="hold">
                                          <p:stCondLst>
                                            <p:cond delay="0"/>
                                          </p:stCondLst>
                                        </p:cTn>
                                        <p:tgtEl>
                                          <p:spTgt spid="534"/>
                                        </p:tgtEl>
                                        <p:attrNameLst>
                                          <p:attrName>style.visibility</p:attrName>
                                        </p:attrNameLst>
                                      </p:cBhvr>
                                      <p:to>
                                        <p:strVal val="visible"/>
                                      </p:to>
                                    </p:set>
                                    <p:animEffect transition="in" filter="fade">
                                      <p:cBhvr>
                                        <p:cTn id="1483" dur="500"/>
                                        <p:tgtEl>
                                          <p:spTgt spid="534"/>
                                        </p:tgtEl>
                                      </p:cBhvr>
                                    </p:animEffect>
                                  </p:childTnLst>
                                </p:cTn>
                              </p:par>
                              <p:par>
                                <p:cTn id="1484" presetID="10" presetClass="entr" presetSubtype="0" fill="hold" grpId="0" nodeType="withEffect">
                                  <p:stCondLst>
                                    <p:cond delay="0"/>
                                  </p:stCondLst>
                                  <p:childTnLst>
                                    <p:set>
                                      <p:cBhvr>
                                        <p:cTn id="1485" dur="1" fill="hold">
                                          <p:stCondLst>
                                            <p:cond delay="0"/>
                                          </p:stCondLst>
                                        </p:cTn>
                                        <p:tgtEl>
                                          <p:spTgt spid="535"/>
                                        </p:tgtEl>
                                        <p:attrNameLst>
                                          <p:attrName>style.visibility</p:attrName>
                                        </p:attrNameLst>
                                      </p:cBhvr>
                                      <p:to>
                                        <p:strVal val="visible"/>
                                      </p:to>
                                    </p:set>
                                    <p:animEffect transition="in" filter="fade">
                                      <p:cBhvr>
                                        <p:cTn id="1486" dur="500"/>
                                        <p:tgtEl>
                                          <p:spTgt spid="535"/>
                                        </p:tgtEl>
                                      </p:cBhvr>
                                    </p:animEffect>
                                  </p:childTnLst>
                                </p:cTn>
                              </p:par>
                              <p:par>
                                <p:cTn id="1487" presetID="10" presetClass="entr" presetSubtype="0" fill="hold" grpId="0" nodeType="withEffect">
                                  <p:stCondLst>
                                    <p:cond delay="0"/>
                                  </p:stCondLst>
                                  <p:childTnLst>
                                    <p:set>
                                      <p:cBhvr>
                                        <p:cTn id="1488" dur="1" fill="hold">
                                          <p:stCondLst>
                                            <p:cond delay="0"/>
                                          </p:stCondLst>
                                        </p:cTn>
                                        <p:tgtEl>
                                          <p:spTgt spid="536"/>
                                        </p:tgtEl>
                                        <p:attrNameLst>
                                          <p:attrName>style.visibility</p:attrName>
                                        </p:attrNameLst>
                                      </p:cBhvr>
                                      <p:to>
                                        <p:strVal val="visible"/>
                                      </p:to>
                                    </p:set>
                                    <p:animEffect transition="in" filter="fade">
                                      <p:cBhvr>
                                        <p:cTn id="1489" dur="500"/>
                                        <p:tgtEl>
                                          <p:spTgt spid="536"/>
                                        </p:tgtEl>
                                      </p:cBhvr>
                                    </p:animEffect>
                                  </p:childTnLst>
                                </p:cTn>
                              </p:par>
                              <p:par>
                                <p:cTn id="1490" presetID="10" presetClass="entr" presetSubtype="0" fill="hold" grpId="0" nodeType="withEffect">
                                  <p:stCondLst>
                                    <p:cond delay="0"/>
                                  </p:stCondLst>
                                  <p:childTnLst>
                                    <p:set>
                                      <p:cBhvr>
                                        <p:cTn id="1491" dur="1" fill="hold">
                                          <p:stCondLst>
                                            <p:cond delay="0"/>
                                          </p:stCondLst>
                                        </p:cTn>
                                        <p:tgtEl>
                                          <p:spTgt spid="537"/>
                                        </p:tgtEl>
                                        <p:attrNameLst>
                                          <p:attrName>style.visibility</p:attrName>
                                        </p:attrNameLst>
                                      </p:cBhvr>
                                      <p:to>
                                        <p:strVal val="visible"/>
                                      </p:to>
                                    </p:set>
                                    <p:animEffect transition="in" filter="fade">
                                      <p:cBhvr>
                                        <p:cTn id="1492" dur="500"/>
                                        <p:tgtEl>
                                          <p:spTgt spid="537"/>
                                        </p:tgtEl>
                                      </p:cBhvr>
                                    </p:animEffect>
                                  </p:childTnLst>
                                </p:cTn>
                              </p:par>
                              <p:par>
                                <p:cTn id="1493" presetID="10" presetClass="entr" presetSubtype="0" fill="hold" grpId="0" nodeType="withEffect">
                                  <p:stCondLst>
                                    <p:cond delay="0"/>
                                  </p:stCondLst>
                                  <p:childTnLst>
                                    <p:set>
                                      <p:cBhvr>
                                        <p:cTn id="1494" dur="1" fill="hold">
                                          <p:stCondLst>
                                            <p:cond delay="0"/>
                                          </p:stCondLst>
                                        </p:cTn>
                                        <p:tgtEl>
                                          <p:spTgt spid="538"/>
                                        </p:tgtEl>
                                        <p:attrNameLst>
                                          <p:attrName>style.visibility</p:attrName>
                                        </p:attrNameLst>
                                      </p:cBhvr>
                                      <p:to>
                                        <p:strVal val="visible"/>
                                      </p:to>
                                    </p:set>
                                    <p:animEffect transition="in" filter="fade">
                                      <p:cBhvr>
                                        <p:cTn id="1495" dur="500"/>
                                        <p:tgtEl>
                                          <p:spTgt spid="538"/>
                                        </p:tgtEl>
                                      </p:cBhvr>
                                    </p:animEffect>
                                  </p:childTnLst>
                                </p:cTn>
                              </p:par>
                              <p:par>
                                <p:cTn id="1496" presetID="10" presetClass="entr" presetSubtype="0" fill="hold" grpId="0" nodeType="withEffect">
                                  <p:stCondLst>
                                    <p:cond delay="0"/>
                                  </p:stCondLst>
                                  <p:childTnLst>
                                    <p:set>
                                      <p:cBhvr>
                                        <p:cTn id="1497" dur="1" fill="hold">
                                          <p:stCondLst>
                                            <p:cond delay="0"/>
                                          </p:stCondLst>
                                        </p:cTn>
                                        <p:tgtEl>
                                          <p:spTgt spid="539"/>
                                        </p:tgtEl>
                                        <p:attrNameLst>
                                          <p:attrName>style.visibility</p:attrName>
                                        </p:attrNameLst>
                                      </p:cBhvr>
                                      <p:to>
                                        <p:strVal val="visible"/>
                                      </p:to>
                                    </p:set>
                                    <p:animEffect transition="in" filter="fade">
                                      <p:cBhvr>
                                        <p:cTn id="1498" dur="500"/>
                                        <p:tgtEl>
                                          <p:spTgt spid="539"/>
                                        </p:tgtEl>
                                      </p:cBhvr>
                                    </p:animEffect>
                                  </p:childTnLst>
                                </p:cTn>
                              </p:par>
                              <p:par>
                                <p:cTn id="1499" presetID="10" presetClass="entr" presetSubtype="0" fill="hold" grpId="0" nodeType="withEffect">
                                  <p:stCondLst>
                                    <p:cond delay="0"/>
                                  </p:stCondLst>
                                  <p:childTnLst>
                                    <p:set>
                                      <p:cBhvr>
                                        <p:cTn id="1500" dur="1" fill="hold">
                                          <p:stCondLst>
                                            <p:cond delay="0"/>
                                          </p:stCondLst>
                                        </p:cTn>
                                        <p:tgtEl>
                                          <p:spTgt spid="540"/>
                                        </p:tgtEl>
                                        <p:attrNameLst>
                                          <p:attrName>style.visibility</p:attrName>
                                        </p:attrNameLst>
                                      </p:cBhvr>
                                      <p:to>
                                        <p:strVal val="visible"/>
                                      </p:to>
                                    </p:set>
                                    <p:animEffect transition="in" filter="fade">
                                      <p:cBhvr>
                                        <p:cTn id="1501" dur="500"/>
                                        <p:tgtEl>
                                          <p:spTgt spid="540"/>
                                        </p:tgtEl>
                                      </p:cBhvr>
                                    </p:animEffect>
                                  </p:childTnLst>
                                </p:cTn>
                              </p:par>
                              <p:par>
                                <p:cTn id="1502" presetID="10" presetClass="entr" presetSubtype="0" fill="hold" grpId="0" nodeType="withEffect">
                                  <p:stCondLst>
                                    <p:cond delay="0"/>
                                  </p:stCondLst>
                                  <p:childTnLst>
                                    <p:set>
                                      <p:cBhvr>
                                        <p:cTn id="1503" dur="1" fill="hold">
                                          <p:stCondLst>
                                            <p:cond delay="0"/>
                                          </p:stCondLst>
                                        </p:cTn>
                                        <p:tgtEl>
                                          <p:spTgt spid="541"/>
                                        </p:tgtEl>
                                        <p:attrNameLst>
                                          <p:attrName>style.visibility</p:attrName>
                                        </p:attrNameLst>
                                      </p:cBhvr>
                                      <p:to>
                                        <p:strVal val="visible"/>
                                      </p:to>
                                    </p:set>
                                    <p:animEffect transition="in" filter="fade">
                                      <p:cBhvr>
                                        <p:cTn id="1504" dur="500"/>
                                        <p:tgtEl>
                                          <p:spTgt spid="541"/>
                                        </p:tgtEl>
                                      </p:cBhvr>
                                    </p:animEffect>
                                  </p:childTnLst>
                                </p:cTn>
                              </p:par>
                              <p:par>
                                <p:cTn id="1505" presetID="10" presetClass="entr" presetSubtype="0" fill="hold" grpId="0" nodeType="withEffect">
                                  <p:stCondLst>
                                    <p:cond delay="0"/>
                                  </p:stCondLst>
                                  <p:childTnLst>
                                    <p:set>
                                      <p:cBhvr>
                                        <p:cTn id="1506" dur="1" fill="hold">
                                          <p:stCondLst>
                                            <p:cond delay="0"/>
                                          </p:stCondLst>
                                        </p:cTn>
                                        <p:tgtEl>
                                          <p:spTgt spid="542"/>
                                        </p:tgtEl>
                                        <p:attrNameLst>
                                          <p:attrName>style.visibility</p:attrName>
                                        </p:attrNameLst>
                                      </p:cBhvr>
                                      <p:to>
                                        <p:strVal val="visible"/>
                                      </p:to>
                                    </p:set>
                                    <p:animEffect transition="in" filter="fade">
                                      <p:cBhvr>
                                        <p:cTn id="1507" dur="500"/>
                                        <p:tgtEl>
                                          <p:spTgt spid="542"/>
                                        </p:tgtEl>
                                      </p:cBhvr>
                                    </p:animEffect>
                                  </p:childTnLst>
                                </p:cTn>
                              </p:par>
                              <p:par>
                                <p:cTn id="1508" presetID="10" presetClass="entr" presetSubtype="0" fill="hold" grpId="0" nodeType="withEffect">
                                  <p:stCondLst>
                                    <p:cond delay="0"/>
                                  </p:stCondLst>
                                  <p:childTnLst>
                                    <p:set>
                                      <p:cBhvr>
                                        <p:cTn id="1509" dur="1" fill="hold">
                                          <p:stCondLst>
                                            <p:cond delay="0"/>
                                          </p:stCondLst>
                                        </p:cTn>
                                        <p:tgtEl>
                                          <p:spTgt spid="543"/>
                                        </p:tgtEl>
                                        <p:attrNameLst>
                                          <p:attrName>style.visibility</p:attrName>
                                        </p:attrNameLst>
                                      </p:cBhvr>
                                      <p:to>
                                        <p:strVal val="visible"/>
                                      </p:to>
                                    </p:set>
                                    <p:animEffect transition="in" filter="fade">
                                      <p:cBhvr>
                                        <p:cTn id="1510" dur="500"/>
                                        <p:tgtEl>
                                          <p:spTgt spid="543"/>
                                        </p:tgtEl>
                                      </p:cBhvr>
                                    </p:animEffect>
                                  </p:childTnLst>
                                </p:cTn>
                              </p:par>
                              <p:par>
                                <p:cTn id="1511" presetID="10" presetClass="entr" presetSubtype="0" fill="hold" grpId="0" nodeType="withEffect">
                                  <p:stCondLst>
                                    <p:cond delay="0"/>
                                  </p:stCondLst>
                                  <p:childTnLst>
                                    <p:set>
                                      <p:cBhvr>
                                        <p:cTn id="1512" dur="1" fill="hold">
                                          <p:stCondLst>
                                            <p:cond delay="0"/>
                                          </p:stCondLst>
                                        </p:cTn>
                                        <p:tgtEl>
                                          <p:spTgt spid="544"/>
                                        </p:tgtEl>
                                        <p:attrNameLst>
                                          <p:attrName>style.visibility</p:attrName>
                                        </p:attrNameLst>
                                      </p:cBhvr>
                                      <p:to>
                                        <p:strVal val="visible"/>
                                      </p:to>
                                    </p:set>
                                    <p:animEffect transition="in" filter="fade">
                                      <p:cBhvr>
                                        <p:cTn id="1513" dur="500"/>
                                        <p:tgtEl>
                                          <p:spTgt spid="544"/>
                                        </p:tgtEl>
                                      </p:cBhvr>
                                    </p:animEffect>
                                  </p:childTnLst>
                                </p:cTn>
                              </p:par>
                              <p:par>
                                <p:cTn id="1514" presetID="10" presetClass="entr" presetSubtype="0" fill="hold" grpId="0" nodeType="withEffect">
                                  <p:stCondLst>
                                    <p:cond delay="0"/>
                                  </p:stCondLst>
                                  <p:childTnLst>
                                    <p:set>
                                      <p:cBhvr>
                                        <p:cTn id="1515" dur="1" fill="hold">
                                          <p:stCondLst>
                                            <p:cond delay="0"/>
                                          </p:stCondLst>
                                        </p:cTn>
                                        <p:tgtEl>
                                          <p:spTgt spid="545"/>
                                        </p:tgtEl>
                                        <p:attrNameLst>
                                          <p:attrName>style.visibility</p:attrName>
                                        </p:attrNameLst>
                                      </p:cBhvr>
                                      <p:to>
                                        <p:strVal val="visible"/>
                                      </p:to>
                                    </p:set>
                                    <p:animEffect transition="in" filter="fade">
                                      <p:cBhvr>
                                        <p:cTn id="1516" dur="500"/>
                                        <p:tgtEl>
                                          <p:spTgt spid="545"/>
                                        </p:tgtEl>
                                      </p:cBhvr>
                                    </p:animEffect>
                                  </p:childTnLst>
                                </p:cTn>
                              </p:par>
                              <p:par>
                                <p:cTn id="1517" presetID="10" presetClass="entr" presetSubtype="0" fill="hold" grpId="0" nodeType="withEffect">
                                  <p:stCondLst>
                                    <p:cond delay="0"/>
                                  </p:stCondLst>
                                  <p:childTnLst>
                                    <p:set>
                                      <p:cBhvr>
                                        <p:cTn id="1518" dur="1" fill="hold">
                                          <p:stCondLst>
                                            <p:cond delay="0"/>
                                          </p:stCondLst>
                                        </p:cTn>
                                        <p:tgtEl>
                                          <p:spTgt spid="546"/>
                                        </p:tgtEl>
                                        <p:attrNameLst>
                                          <p:attrName>style.visibility</p:attrName>
                                        </p:attrNameLst>
                                      </p:cBhvr>
                                      <p:to>
                                        <p:strVal val="visible"/>
                                      </p:to>
                                    </p:set>
                                    <p:animEffect transition="in" filter="fade">
                                      <p:cBhvr>
                                        <p:cTn id="1519" dur="500"/>
                                        <p:tgtEl>
                                          <p:spTgt spid="546"/>
                                        </p:tgtEl>
                                      </p:cBhvr>
                                    </p:animEffect>
                                  </p:childTnLst>
                                </p:cTn>
                              </p:par>
                              <p:par>
                                <p:cTn id="1520" presetID="10" presetClass="entr" presetSubtype="0" fill="hold" grpId="0" nodeType="withEffect">
                                  <p:stCondLst>
                                    <p:cond delay="0"/>
                                  </p:stCondLst>
                                  <p:childTnLst>
                                    <p:set>
                                      <p:cBhvr>
                                        <p:cTn id="1521" dur="1" fill="hold">
                                          <p:stCondLst>
                                            <p:cond delay="0"/>
                                          </p:stCondLst>
                                        </p:cTn>
                                        <p:tgtEl>
                                          <p:spTgt spid="547"/>
                                        </p:tgtEl>
                                        <p:attrNameLst>
                                          <p:attrName>style.visibility</p:attrName>
                                        </p:attrNameLst>
                                      </p:cBhvr>
                                      <p:to>
                                        <p:strVal val="visible"/>
                                      </p:to>
                                    </p:set>
                                    <p:animEffect transition="in" filter="fade">
                                      <p:cBhvr>
                                        <p:cTn id="1522" dur="500"/>
                                        <p:tgtEl>
                                          <p:spTgt spid="547"/>
                                        </p:tgtEl>
                                      </p:cBhvr>
                                    </p:animEffect>
                                  </p:childTnLst>
                                </p:cTn>
                              </p:par>
                              <p:par>
                                <p:cTn id="1523" presetID="10" presetClass="entr" presetSubtype="0" fill="hold" grpId="0" nodeType="withEffect">
                                  <p:stCondLst>
                                    <p:cond delay="0"/>
                                  </p:stCondLst>
                                  <p:childTnLst>
                                    <p:set>
                                      <p:cBhvr>
                                        <p:cTn id="1524" dur="1" fill="hold">
                                          <p:stCondLst>
                                            <p:cond delay="0"/>
                                          </p:stCondLst>
                                        </p:cTn>
                                        <p:tgtEl>
                                          <p:spTgt spid="548"/>
                                        </p:tgtEl>
                                        <p:attrNameLst>
                                          <p:attrName>style.visibility</p:attrName>
                                        </p:attrNameLst>
                                      </p:cBhvr>
                                      <p:to>
                                        <p:strVal val="visible"/>
                                      </p:to>
                                    </p:set>
                                    <p:animEffect transition="in" filter="fade">
                                      <p:cBhvr>
                                        <p:cTn id="1525" dur="500"/>
                                        <p:tgtEl>
                                          <p:spTgt spid="548"/>
                                        </p:tgtEl>
                                      </p:cBhvr>
                                    </p:animEffect>
                                  </p:childTnLst>
                                </p:cTn>
                              </p:par>
                              <p:par>
                                <p:cTn id="1526" presetID="10" presetClass="entr" presetSubtype="0" fill="hold" grpId="0" nodeType="withEffect">
                                  <p:stCondLst>
                                    <p:cond delay="0"/>
                                  </p:stCondLst>
                                  <p:childTnLst>
                                    <p:set>
                                      <p:cBhvr>
                                        <p:cTn id="1527" dur="1" fill="hold">
                                          <p:stCondLst>
                                            <p:cond delay="0"/>
                                          </p:stCondLst>
                                        </p:cTn>
                                        <p:tgtEl>
                                          <p:spTgt spid="549"/>
                                        </p:tgtEl>
                                        <p:attrNameLst>
                                          <p:attrName>style.visibility</p:attrName>
                                        </p:attrNameLst>
                                      </p:cBhvr>
                                      <p:to>
                                        <p:strVal val="visible"/>
                                      </p:to>
                                    </p:set>
                                    <p:animEffect transition="in" filter="fade">
                                      <p:cBhvr>
                                        <p:cTn id="1528" dur="500"/>
                                        <p:tgtEl>
                                          <p:spTgt spid="549"/>
                                        </p:tgtEl>
                                      </p:cBhvr>
                                    </p:animEffect>
                                  </p:childTnLst>
                                </p:cTn>
                              </p:par>
                              <p:par>
                                <p:cTn id="1529" presetID="10" presetClass="entr" presetSubtype="0" fill="hold" grpId="0" nodeType="withEffect">
                                  <p:stCondLst>
                                    <p:cond delay="0"/>
                                  </p:stCondLst>
                                  <p:childTnLst>
                                    <p:set>
                                      <p:cBhvr>
                                        <p:cTn id="1530" dur="1" fill="hold">
                                          <p:stCondLst>
                                            <p:cond delay="0"/>
                                          </p:stCondLst>
                                        </p:cTn>
                                        <p:tgtEl>
                                          <p:spTgt spid="550"/>
                                        </p:tgtEl>
                                        <p:attrNameLst>
                                          <p:attrName>style.visibility</p:attrName>
                                        </p:attrNameLst>
                                      </p:cBhvr>
                                      <p:to>
                                        <p:strVal val="visible"/>
                                      </p:to>
                                    </p:set>
                                    <p:animEffect transition="in" filter="fade">
                                      <p:cBhvr>
                                        <p:cTn id="1531" dur="500"/>
                                        <p:tgtEl>
                                          <p:spTgt spid="550"/>
                                        </p:tgtEl>
                                      </p:cBhvr>
                                    </p:animEffect>
                                  </p:childTnLst>
                                </p:cTn>
                              </p:par>
                              <p:par>
                                <p:cTn id="1532" presetID="10" presetClass="entr" presetSubtype="0" fill="hold" grpId="0" nodeType="withEffect">
                                  <p:stCondLst>
                                    <p:cond delay="0"/>
                                  </p:stCondLst>
                                  <p:childTnLst>
                                    <p:set>
                                      <p:cBhvr>
                                        <p:cTn id="1533" dur="1" fill="hold">
                                          <p:stCondLst>
                                            <p:cond delay="0"/>
                                          </p:stCondLst>
                                        </p:cTn>
                                        <p:tgtEl>
                                          <p:spTgt spid="551"/>
                                        </p:tgtEl>
                                        <p:attrNameLst>
                                          <p:attrName>style.visibility</p:attrName>
                                        </p:attrNameLst>
                                      </p:cBhvr>
                                      <p:to>
                                        <p:strVal val="visible"/>
                                      </p:to>
                                    </p:set>
                                    <p:animEffect transition="in" filter="fade">
                                      <p:cBhvr>
                                        <p:cTn id="1534" dur="500"/>
                                        <p:tgtEl>
                                          <p:spTgt spid="551"/>
                                        </p:tgtEl>
                                      </p:cBhvr>
                                    </p:animEffect>
                                  </p:childTnLst>
                                </p:cTn>
                              </p:par>
                              <p:par>
                                <p:cTn id="1535" presetID="10" presetClass="entr" presetSubtype="0" fill="hold" grpId="0" nodeType="withEffect">
                                  <p:stCondLst>
                                    <p:cond delay="0"/>
                                  </p:stCondLst>
                                  <p:childTnLst>
                                    <p:set>
                                      <p:cBhvr>
                                        <p:cTn id="1536" dur="1" fill="hold">
                                          <p:stCondLst>
                                            <p:cond delay="0"/>
                                          </p:stCondLst>
                                        </p:cTn>
                                        <p:tgtEl>
                                          <p:spTgt spid="552"/>
                                        </p:tgtEl>
                                        <p:attrNameLst>
                                          <p:attrName>style.visibility</p:attrName>
                                        </p:attrNameLst>
                                      </p:cBhvr>
                                      <p:to>
                                        <p:strVal val="visible"/>
                                      </p:to>
                                    </p:set>
                                    <p:animEffect transition="in" filter="fade">
                                      <p:cBhvr>
                                        <p:cTn id="1537" dur="500"/>
                                        <p:tgtEl>
                                          <p:spTgt spid="552"/>
                                        </p:tgtEl>
                                      </p:cBhvr>
                                    </p:animEffect>
                                  </p:childTnLst>
                                </p:cTn>
                              </p:par>
                              <p:par>
                                <p:cTn id="1538" presetID="10" presetClass="entr" presetSubtype="0" fill="hold" grpId="0" nodeType="withEffect">
                                  <p:stCondLst>
                                    <p:cond delay="0"/>
                                  </p:stCondLst>
                                  <p:childTnLst>
                                    <p:set>
                                      <p:cBhvr>
                                        <p:cTn id="1539" dur="1" fill="hold">
                                          <p:stCondLst>
                                            <p:cond delay="0"/>
                                          </p:stCondLst>
                                        </p:cTn>
                                        <p:tgtEl>
                                          <p:spTgt spid="553"/>
                                        </p:tgtEl>
                                        <p:attrNameLst>
                                          <p:attrName>style.visibility</p:attrName>
                                        </p:attrNameLst>
                                      </p:cBhvr>
                                      <p:to>
                                        <p:strVal val="visible"/>
                                      </p:to>
                                    </p:set>
                                    <p:animEffect transition="in" filter="fade">
                                      <p:cBhvr>
                                        <p:cTn id="1540" dur="500"/>
                                        <p:tgtEl>
                                          <p:spTgt spid="553"/>
                                        </p:tgtEl>
                                      </p:cBhvr>
                                    </p:animEffect>
                                  </p:childTnLst>
                                </p:cTn>
                              </p:par>
                              <p:par>
                                <p:cTn id="1541" presetID="10" presetClass="entr" presetSubtype="0" fill="hold" grpId="0" nodeType="withEffect">
                                  <p:stCondLst>
                                    <p:cond delay="0"/>
                                  </p:stCondLst>
                                  <p:childTnLst>
                                    <p:set>
                                      <p:cBhvr>
                                        <p:cTn id="1542" dur="1" fill="hold">
                                          <p:stCondLst>
                                            <p:cond delay="0"/>
                                          </p:stCondLst>
                                        </p:cTn>
                                        <p:tgtEl>
                                          <p:spTgt spid="554"/>
                                        </p:tgtEl>
                                        <p:attrNameLst>
                                          <p:attrName>style.visibility</p:attrName>
                                        </p:attrNameLst>
                                      </p:cBhvr>
                                      <p:to>
                                        <p:strVal val="visible"/>
                                      </p:to>
                                    </p:set>
                                    <p:animEffect transition="in" filter="fade">
                                      <p:cBhvr>
                                        <p:cTn id="1543" dur="500"/>
                                        <p:tgtEl>
                                          <p:spTgt spid="554"/>
                                        </p:tgtEl>
                                      </p:cBhvr>
                                    </p:animEffect>
                                  </p:childTnLst>
                                </p:cTn>
                              </p:par>
                              <p:par>
                                <p:cTn id="1544" presetID="10" presetClass="entr" presetSubtype="0" fill="hold" grpId="0" nodeType="withEffect">
                                  <p:stCondLst>
                                    <p:cond delay="0"/>
                                  </p:stCondLst>
                                  <p:childTnLst>
                                    <p:set>
                                      <p:cBhvr>
                                        <p:cTn id="1545" dur="1" fill="hold">
                                          <p:stCondLst>
                                            <p:cond delay="0"/>
                                          </p:stCondLst>
                                        </p:cTn>
                                        <p:tgtEl>
                                          <p:spTgt spid="555"/>
                                        </p:tgtEl>
                                        <p:attrNameLst>
                                          <p:attrName>style.visibility</p:attrName>
                                        </p:attrNameLst>
                                      </p:cBhvr>
                                      <p:to>
                                        <p:strVal val="visible"/>
                                      </p:to>
                                    </p:set>
                                    <p:animEffect transition="in" filter="fade">
                                      <p:cBhvr>
                                        <p:cTn id="1546" dur="500"/>
                                        <p:tgtEl>
                                          <p:spTgt spid="555"/>
                                        </p:tgtEl>
                                      </p:cBhvr>
                                    </p:animEffect>
                                  </p:childTnLst>
                                </p:cTn>
                              </p:par>
                              <p:par>
                                <p:cTn id="1547" presetID="10" presetClass="entr" presetSubtype="0" fill="hold" grpId="0" nodeType="withEffect">
                                  <p:stCondLst>
                                    <p:cond delay="0"/>
                                  </p:stCondLst>
                                  <p:childTnLst>
                                    <p:set>
                                      <p:cBhvr>
                                        <p:cTn id="1548" dur="1" fill="hold">
                                          <p:stCondLst>
                                            <p:cond delay="0"/>
                                          </p:stCondLst>
                                        </p:cTn>
                                        <p:tgtEl>
                                          <p:spTgt spid="558"/>
                                        </p:tgtEl>
                                        <p:attrNameLst>
                                          <p:attrName>style.visibility</p:attrName>
                                        </p:attrNameLst>
                                      </p:cBhvr>
                                      <p:to>
                                        <p:strVal val="visible"/>
                                      </p:to>
                                    </p:set>
                                    <p:animEffect transition="in" filter="fade">
                                      <p:cBhvr>
                                        <p:cTn id="1549" dur="500"/>
                                        <p:tgtEl>
                                          <p:spTgt spid="558"/>
                                        </p:tgtEl>
                                      </p:cBhvr>
                                    </p:animEffect>
                                  </p:childTnLst>
                                </p:cTn>
                              </p:par>
                              <p:par>
                                <p:cTn id="1550" presetID="10" presetClass="entr" presetSubtype="0" fill="hold" grpId="0" nodeType="withEffect">
                                  <p:stCondLst>
                                    <p:cond delay="0"/>
                                  </p:stCondLst>
                                  <p:childTnLst>
                                    <p:set>
                                      <p:cBhvr>
                                        <p:cTn id="1551" dur="1" fill="hold">
                                          <p:stCondLst>
                                            <p:cond delay="0"/>
                                          </p:stCondLst>
                                        </p:cTn>
                                        <p:tgtEl>
                                          <p:spTgt spid="561"/>
                                        </p:tgtEl>
                                        <p:attrNameLst>
                                          <p:attrName>style.visibility</p:attrName>
                                        </p:attrNameLst>
                                      </p:cBhvr>
                                      <p:to>
                                        <p:strVal val="visible"/>
                                      </p:to>
                                    </p:set>
                                    <p:animEffect transition="in" filter="fade">
                                      <p:cBhvr>
                                        <p:cTn id="1552" dur="500"/>
                                        <p:tgtEl>
                                          <p:spTgt spid="561"/>
                                        </p:tgtEl>
                                      </p:cBhvr>
                                    </p:animEffect>
                                  </p:childTnLst>
                                </p:cTn>
                              </p:par>
                              <p:par>
                                <p:cTn id="1553" presetID="10" presetClass="entr" presetSubtype="0" fill="hold" grpId="0" nodeType="withEffect">
                                  <p:stCondLst>
                                    <p:cond delay="0"/>
                                  </p:stCondLst>
                                  <p:childTnLst>
                                    <p:set>
                                      <p:cBhvr>
                                        <p:cTn id="1554" dur="1" fill="hold">
                                          <p:stCondLst>
                                            <p:cond delay="0"/>
                                          </p:stCondLst>
                                        </p:cTn>
                                        <p:tgtEl>
                                          <p:spTgt spid="564"/>
                                        </p:tgtEl>
                                        <p:attrNameLst>
                                          <p:attrName>style.visibility</p:attrName>
                                        </p:attrNameLst>
                                      </p:cBhvr>
                                      <p:to>
                                        <p:strVal val="visible"/>
                                      </p:to>
                                    </p:set>
                                    <p:animEffect transition="in" filter="fade">
                                      <p:cBhvr>
                                        <p:cTn id="1555" dur="500"/>
                                        <p:tgtEl>
                                          <p:spTgt spid="564"/>
                                        </p:tgtEl>
                                      </p:cBhvr>
                                    </p:animEffect>
                                  </p:childTnLst>
                                </p:cTn>
                              </p:par>
                              <p:par>
                                <p:cTn id="1556" presetID="10" presetClass="entr" presetSubtype="0" fill="hold" grpId="0" nodeType="withEffect">
                                  <p:stCondLst>
                                    <p:cond delay="0"/>
                                  </p:stCondLst>
                                  <p:childTnLst>
                                    <p:set>
                                      <p:cBhvr>
                                        <p:cTn id="1557" dur="1" fill="hold">
                                          <p:stCondLst>
                                            <p:cond delay="0"/>
                                          </p:stCondLst>
                                        </p:cTn>
                                        <p:tgtEl>
                                          <p:spTgt spid="565"/>
                                        </p:tgtEl>
                                        <p:attrNameLst>
                                          <p:attrName>style.visibility</p:attrName>
                                        </p:attrNameLst>
                                      </p:cBhvr>
                                      <p:to>
                                        <p:strVal val="visible"/>
                                      </p:to>
                                    </p:set>
                                    <p:animEffect transition="in" filter="fade">
                                      <p:cBhvr>
                                        <p:cTn id="1558" dur="500"/>
                                        <p:tgtEl>
                                          <p:spTgt spid="565"/>
                                        </p:tgtEl>
                                      </p:cBhvr>
                                    </p:animEffect>
                                  </p:childTnLst>
                                </p:cTn>
                              </p:par>
                              <p:par>
                                <p:cTn id="1559" presetID="10" presetClass="entr" presetSubtype="0" fill="hold" grpId="0" nodeType="withEffect">
                                  <p:stCondLst>
                                    <p:cond delay="0"/>
                                  </p:stCondLst>
                                  <p:childTnLst>
                                    <p:set>
                                      <p:cBhvr>
                                        <p:cTn id="1560" dur="1" fill="hold">
                                          <p:stCondLst>
                                            <p:cond delay="0"/>
                                          </p:stCondLst>
                                        </p:cTn>
                                        <p:tgtEl>
                                          <p:spTgt spid="566"/>
                                        </p:tgtEl>
                                        <p:attrNameLst>
                                          <p:attrName>style.visibility</p:attrName>
                                        </p:attrNameLst>
                                      </p:cBhvr>
                                      <p:to>
                                        <p:strVal val="visible"/>
                                      </p:to>
                                    </p:set>
                                    <p:animEffect transition="in" filter="fade">
                                      <p:cBhvr>
                                        <p:cTn id="1561" dur="500"/>
                                        <p:tgtEl>
                                          <p:spTgt spid="566"/>
                                        </p:tgtEl>
                                      </p:cBhvr>
                                    </p:animEffect>
                                  </p:childTnLst>
                                </p:cTn>
                              </p:par>
                              <p:par>
                                <p:cTn id="1562" presetID="10" presetClass="entr" presetSubtype="0" fill="hold" grpId="0" nodeType="withEffect">
                                  <p:stCondLst>
                                    <p:cond delay="0"/>
                                  </p:stCondLst>
                                  <p:childTnLst>
                                    <p:set>
                                      <p:cBhvr>
                                        <p:cTn id="1563" dur="1" fill="hold">
                                          <p:stCondLst>
                                            <p:cond delay="0"/>
                                          </p:stCondLst>
                                        </p:cTn>
                                        <p:tgtEl>
                                          <p:spTgt spid="567"/>
                                        </p:tgtEl>
                                        <p:attrNameLst>
                                          <p:attrName>style.visibility</p:attrName>
                                        </p:attrNameLst>
                                      </p:cBhvr>
                                      <p:to>
                                        <p:strVal val="visible"/>
                                      </p:to>
                                    </p:set>
                                    <p:animEffect transition="in" filter="fade">
                                      <p:cBhvr>
                                        <p:cTn id="1564" dur="500"/>
                                        <p:tgtEl>
                                          <p:spTgt spid="567"/>
                                        </p:tgtEl>
                                      </p:cBhvr>
                                    </p:animEffect>
                                  </p:childTnLst>
                                </p:cTn>
                              </p:par>
                              <p:par>
                                <p:cTn id="1565" presetID="10" presetClass="entr" presetSubtype="0" fill="hold" grpId="0" nodeType="withEffect">
                                  <p:stCondLst>
                                    <p:cond delay="0"/>
                                  </p:stCondLst>
                                  <p:childTnLst>
                                    <p:set>
                                      <p:cBhvr>
                                        <p:cTn id="1566" dur="1" fill="hold">
                                          <p:stCondLst>
                                            <p:cond delay="0"/>
                                          </p:stCondLst>
                                        </p:cTn>
                                        <p:tgtEl>
                                          <p:spTgt spid="568"/>
                                        </p:tgtEl>
                                        <p:attrNameLst>
                                          <p:attrName>style.visibility</p:attrName>
                                        </p:attrNameLst>
                                      </p:cBhvr>
                                      <p:to>
                                        <p:strVal val="visible"/>
                                      </p:to>
                                    </p:set>
                                    <p:animEffect transition="in" filter="fade">
                                      <p:cBhvr>
                                        <p:cTn id="1567" dur="500"/>
                                        <p:tgtEl>
                                          <p:spTgt spid="568"/>
                                        </p:tgtEl>
                                      </p:cBhvr>
                                    </p:animEffect>
                                  </p:childTnLst>
                                </p:cTn>
                              </p:par>
                              <p:par>
                                <p:cTn id="1568" presetID="10" presetClass="entr" presetSubtype="0" fill="hold" grpId="0" nodeType="withEffect">
                                  <p:stCondLst>
                                    <p:cond delay="0"/>
                                  </p:stCondLst>
                                  <p:childTnLst>
                                    <p:set>
                                      <p:cBhvr>
                                        <p:cTn id="1569" dur="1" fill="hold">
                                          <p:stCondLst>
                                            <p:cond delay="0"/>
                                          </p:stCondLst>
                                        </p:cTn>
                                        <p:tgtEl>
                                          <p:spTgt spid="569"/>
                                        </p:tgtEl>
                                        <p:attrNameLst>
                                          <p:attrName>style.visibility</p:attrName>
                                        </p:attrNameLst>
                                      </p:cBhvr>
                                      <p:to>
                                        <p:strVal val="visible"/>
                                      </p:to>
                                    </p:set>
                                    <p:animEffect transition="in" filter="fade">
                                      <p:cBhvr>
                                        <p:cTn id="1570" dur="500"/>
                                        <p:tgtEl>
                                          <p:spTgt spid="569"/>
                                        </p:tgtEl>
                                      </p:cBhvr>
                                    </p:animEffect>
                                  </p:childTnLst>
                                </p:cTn>
                              </p:par>
                              <p:par>
                                <p:cTn id="1571" presetID="10" presetClass="entr" presetSubtype="0" fill="hold" grpId="0" nodeType="withEffect">
                                  <p:stCondLst>
                                    <p:cond delay="0"/>
                                  </p:stCondLst>
                                  <p:childTnLst>
                                    <p:set>
                                      <p:cBhvr>
                                        <p:cTn id="1572" dur="1" fill="hold">
                                          <p:stCondLst>
                                            <p:cond delay="0"/>
                                          </p:stCondLst>
                                        </p:cTn>
                                        <p:tgtEl>
                                          <p:spTgt spid="570"/>
                                        </p:tgtEl>
                                        <p:attrNameLst>
                                          <p:attrName>style.visibility</p:attrName>
                                        </p:attrNameLst>
                                      </p:cBhvr>
                                      <p:to>
                                        <p:strVal val="visible"/>
                                      </p:to>
                                    </p:set>
                                    <p:animEffect transition="in" filter="fade">
                                      <p:cBhvr>
                                        <p:cTn id="1573" dur="500"/>
                                        <p:tgtEl>
                                          <p:spTgt spid="570"/>
                                        </p:tgtEl>
                                      </p:cBhvr>
                                    </p:animEffect>
                                  </p:childTnLst>
                                </p:cTn>
                              </p:par>
                              <p:par>
                                <p:cTn id="1574" presetID="10" presetClass="entr" presetSubtype="0" fill="hold" grpId="0" nodeType="withEffect">
                                  <p:stCondLst>
                                    <p:cond delay="0"/>
                                  </p:stCondLst>
                                  <p:childTnLst>
                                    <p:set>
                                      <p:cBhvr>
                                        <p:cTn id="1575" dur="1" fill="hold">
                                          <p:stCondLst>
                                            <p:cond delay="0"/>
                                          </p:stCondLst>
                                        </p:cTn>
                                        <p:tgtEl>
                                          <p:spTgt spid="571"/>
                                        </p:tgtEl>
                                        <p:attrNameLst>
                                          <p:attrName>style.visibility</p:attrName>
                                        </p:attrNameLst>
                                      </p:cBhvr>
                                      <p:to>
                                        <p:strVal val="visible"/>
                                      </p:to>
                                    </p:set>
                                    <p:animEffect transition="in" filter="fade">
                                      <p:cBhvr>
                                        <p:cTn id="1576" dur="500"/>
                                        <p:tgtEl>
                                          <p:spTgt spid="571"/>
                                        </p:tgtEl>
                                      </p:cBhvr>
                                    </p:animEffect>
                                  </p:childTnLst>
                                </p:cTn>
                              </p:par>
                              <p:par>
                                <p:cTn id="1577" presetID="10" presetClass="entr" presetSubtype="0" fill="hold" grpId="0" nodeType="withEffect">
                                  <p:stCondLst>
                                    <p:cond delay="0"/>
                                  </p:stCondLst>
                                  <p:childTnLst>
                                    <p:set>
                                      <p:cBhvr>
                                        <p:cTn id="1578" dur="1" fill="hold">
                                          <p:stCondLst>
                                            <p:cond delay="0"/>
                                          </p:stCondLst>
                                        </p:cTn>
                                        <p:tgtEl>
                                          <p:spTgt spid="572"/>
                                        </p:tgtEl>
                                        <p:attrNameLst>
                                          <p:attrName>style.visibility</p:attrName>
                                        </p:attrNameLst>
                                      </p:cBhvr>
                                      <p:to>
                                        <p:strVal val="visible"/>
                                      </p:to>
                                    </p:set>
                                    <p:animEffect transition="in" filter="fade">
                                      <p:cBhvr>
                                        <p:cTn id="1579" dur="500"/>
                                        <p:tgtEl>
                                          <p:spTgt spid="572"/>
                                        </p:tgtEl>
                                      </p:cBhvr>
                                    </p:animEffect>
                                  </p:childTnLst>
                                </p:cTn>
                              </p:par>
                              <p:par>
                                <p:cTn id="1580" presetID="10" presetClass="entr" presetSubtype="0" fill="hold" grpId="0" nodeType="withEffect">
                                  <p:stCondLst>
                                    <p:cond delay="0"/>
                                  </p:stCondLst>
                                  <p:childTnLst>
                                    <p:set>
                                      <p:cBhvr>
                                        <p:cTn id="1581" dur="1" fill="hold">
                                          <p:stCondLst>
                                            <p:cond delay="0"/>
                                          </p:stCondLst>
                                        </p:cTn>
                                        <p:tgtEl>
                                          <p:spTgt spid="573"/>
                                        </p:tgtEl>
                                        <p:attrNameLst>
                                          <p:attrName>style.visibility</p:attrName>
                                        </p:attrNameLst>
                                      </p:cBhvr>
                                      <p:to>
                                        <p:strVal val="visible"/>
                                      </p:to>
                                    </p:set>
                                    <p:animEffect transition="in" filter="fade">
                                      <p:cBhvr>
                                        <p:cTn id="1582" dur="500"/>
                                        <p:tgtEl>
                                          <p:spTgt spid="573"/>
                                        </p:tgtEl>
                                      </p:cBhvr>
                                    </p:animEffect>
                                  </p:childTnLst>
                                </p:cTn>
                              </p:par>
                              <p:par>
                                <p:cTn id="1583" presetID="10" presetClass="entr" presetSubtype="0" fill="hold" grpId="0" nodeType="withEffect">
                                  <p:stCondLst>
                                    <p:cond delay="0"/>
                                  </p:stCondLst>
                                  <p:childTnLst>
                                    <p:set>
                                      <p:cBhvr>
                                        <p:cTn id="1584" dur="1" fill="hold">
                                          <p:stCondLst>
                                            <p:cond delay="0"/>
                                          </p:stCondLst>
                                        </p:cTn>
                                        <p:tgtEl>
                                          <p:spTgt spid="576"/>
                                        </p:tgtEl>
                                        <p:attrNameLst>
                                          <p:attrName>style.visibility</p:attrName>
                                        </p:attrNameLst>
                                      </p:cBhvr>
                                      <p:to>
                                        <p:strVal val="visible"/>
                                      </p:to>
                                    </p:set>
                                    <p:animEffect transition="in" filter="fade">
                                      <p:cBhvr>
                                        <p:cTn id="1585" dur="500"/>
                                        <p:tgtEl>
                                          <p:spTgt spid="576"/>
                                        </p:tgtEl>
                                      </p:cBhvr>
                                    </p:animEffect>
                                  </p:childTnLst>
                                </p:cTn>
                              </p:par>
                              <p:par>
                                <p:cTn id="1586" presetID="10" presetClass="entr" presetSubtype="0" fill="hold" grpId="0" nodeType="withEffect">
                                  <p:stCondLst>
                                    <p:cond delay="0"/>
                                  </p:stCondLst>
                                  <p:childTnLst>
                                    <p:set>
                                      <p:cBhvr>
                                        <p:cTn id="1587" dur="1" fill="hold">
                                          <p:stCondLst>
                                            <p:cond delay="0"/>
                                          </p:stCondLst>
                                        </p:cTn>
                                        <p:tgtEl>
                                          <p:spTgt spid="579"/>
                                        </p:tgtEl>
                                        <p:attrNameLst>
                                          <p:attrName>style.visibility</p:attrName>
                                        </p:attrNameLst>
                                      </p:cBhvr>
                                      <p:to>
                                        <p:strVal val="visible"/>
                                      </p:to>
                                    </p:set>
                                    <p:animEffect transition="in" filter="fade">
                                      <p:cBhvr>
                                        <p:cTn id="1588" dur="500"/>
                                        <p:tgtEl>
                                          <p:spTgt spid="579"/>
                                        </p:tgtEl>
                                      </p:cBhvr>
                                    </p:animEffect>
                                  </p:childTnLst>
                                </p:cTn>
                              </p:par>
                              <p:par>
                                <p:cTn id="1589" presetID="10" presetClass="entr" presetSubtype="0" fill="hold" grpId="0" nodeType="withEffect">
                                  <p:stCondLst>
                                    <p:cond delay="0"/>
                                  </p:stCondLst>
                                  <p:childTnLst>
                                    <p:set>
                                      <p:cBhvr>
                                        <p:cTn id="1590" dur="1" fill="hold">
                                          <p:stCondLst>
                                            <p:cond delay="0"/>
                                          </p:stCondLst>
                                        </p:cTn>
                                        <p:tgtEl>
                                          <p:spTgt spid="582"/>
                                        </p:tgtEl>
                                        <p:attrNameLst>
                                          <p:attrName>style.visibility</p:attrName>
                                        </p:attrNameLst>
                                      </p:cBhvr>
                                      <p:to>
                                        <p:strVal val="visible"/>
                                      </p:to>
                                    </p:set>
                                    <p:animEffect transition="in" filter="fade">
                                      <p:cBhvr>
                                        <p:cTn id="1591" dur="500"/>
                                        <p:tgtEl>
                                          <p:spTgt spid="582"/>
                                        </p:tgtEl>
                                      </p:cBhvr>
                                    </p:animEffect>
                                  </p:childTnLst>
                                </p:cTn>
                              </p:par>
                              <p:par>
                                <p:cTn id="1592" presetID="10" presetClass="entr" presetSubtype="0" fill="hold" grpId="0" nodeType="withEffect">
                                  <p:stCondLst>
                                    <p:cond delay="0"/>
                                  </p:stCondLst>
                                  <p:childTnLst>
                                    <p:set>
                                      <p:cBhvr>
                                        <p:cTn id="1593" dur="1" fill="hold">
                                          <p:stCondLst>
                                            <p:cond delay="0"/>
                                          </p:stCondLst>
                                        </p:cTn>
                                        <p:tgtEl>
                                          <p:spTgt spid="583"/>
                                        </p:tgtEl>
                                        <p:attrNameLst>
                                          <p:attrName>style.visibility</p:attrName>
                                        </p:attrNameLst>
                                      </p:cBhvr>
                                      <p:to>
                                        <p:strVal val="visible"/>
                                      </p:to>
                                    </p:set>
                                    <p:animEffect transition="in" filter="fade">
                                      <p:cBhvr>
                                        <p:cTn id="1594" dur="500"/>
                                        <p:tgtEl>
                                          <p:spTgt spid="583"/>
                                        </p:tgtEl>
                                      </p:cBhvr>
                                    </p:animEffect>
                                  </p:childTnLst>
                                </p:cTn>
                              </p:par>
                              <p:par>
                                <p:cTn id="1595" presetID="10" presetClass="entr" presetSubtype="0" fill="hold" grpId="0" nodeType="withEffect">
                                  <p:stCondLst>
                                    <p:cond delay="0"/>
                                  </p:stCondLst>
                                  <p:childTnLst>
                                    <p:set>
                                      <p:cBhvr>
                                        <p:cTn id="1596" dur="1" fill="hold">
                                          <p:stCondLst>
                                            <p:cond delay="0"/>
                                          </p:stCondLst>
                                        </p:cTn>
                                        <p:tgtEl>
                                          <p:spTgt spid="584"/>
                                        </p:tgtEl>
                                        <p:attrNameLst>
                                          <p:attrName>style.visibility</p:attrName>
                                        </p:attrNameLst>
                                      </p:cBhvr>
                                      <p:to>
                                        <p:strVal val="visible"/>
                                      </p:to>
                                    </p:set>
                                    <p:animEffect transition="in" filter="fade">
                                      <p:cBhvr>
                                        <p:cTn id="1597" dur="500"/>
                                        <p:tgtEl>
                                          <p:spTgt spid="584"/>
                                        </p:tgtEl>
                                      </p:cBhvr>
                                    </p:animEffect>
                                  </p:childTnLst>
                                </p:cTn>
                              </p:par>
                              <p:par>
                                <p:cTn id="1598" presetID="10" presetClass="entr" presetSubtype="0" fill="hold" grpId="0" nodeType="withEffect">
                                  <p:stCondLst>
                                    <p:cond delay="0"/>
                                  </p:stCondLst>
                                  <p:childTnLst>
                                    <p:set>
                                      <p:cBhvr>
                                        <p:cTn id="1599" dur="1" fill="hold">
                                          <p:stCondLst>
                                            <p:cond delay="0"/>
                                          </p:stCondLst>
                                        </p:cTn>
                                        <p:tgtEl>
                                          <p:spTgt spid="585"/>
                                        </p:tgtEl>
                                        <p:attrNameLst>
                                          <p:attrName>style.visibility</p:attrName>
                                        </p:attrNameLst>
                                      </p:cBhvr>
                                      <p:to>
                                        <p:strVal val="visible"/>
                                      </p:to>
                                    </p:set>
                                    <p:animEffect transition="in" filter="fade">
                                      <p:cBhvr>
                                        <p:cTn id="1600" dur="500"/>
                                        <p:tgtEl>
                                          <p:spTgt spid="585"/>
                                        </p:tgtEl>
                                      </p:cBhvr>
                                    </p:animEffect>
                                  </p:childTnLst>
                                </p:cTn>
                              </p:par>
                              <p:par>
                                <p:cTn id="1601" presetID="10" presetClass="entr" presetSubtype="0" fill="hold" grpId="0" nodeType="withEffect">
                                  <p:stCondLst>
                                    <p:cond delay="0"/>
                                  </p:stCondLst>
                                  <p:childTnLst>
                                    <p:set>
                                      <p:cBhvr>
                                        <p:cTn id="1602" dur="1" fill="hold">
                                          <p:stCondLst>
                                            <p:cond delay="0"/>
                                          </p:stCondLst>
                                        </p:cTn>
                                        <p:tgtEl>
                                          <p:spTgt spid="586"/>
                                        </p:tgtEl>
                                        <p:attrNameLst>
                                          <p:attrName>style.visibility</p:attrName>
                                        </p:attrNameLst>
                                      </p:cBhvr>
                                      <p:to>
                                        <p:strVal val="visible"/>
                                      </p:to>
                                    </p:set>
                                    <p:animEffect transition="in" filter="fade">
                                      <p:cBhvr>
                                        <p:cTn id="1603" dur="500"/>
                                        <p:tgtEl>
                                          <p:spTgt spid="586"/>
                                        </p:tgtEl>
                                      </p:cBhvr>
                                    </p:animEffect>
                                  </p:childTnLst>
                                </p:cTn>
                              </p:par>
                              <p:par>
                                <p:cTn id="1604" presetID="10" presetClass="entr" presetSubtype="0" fill="hold" grpId="0" nodeType="withEffect">
                                  <p:stCondLst>
                                    <p:cond delay="0"/>
                                  </p:stCondLst>
                                  <p:childTnLst>
                                    <p:set>
                                      <p:cBhvr>
                                        <p:cTn id="1605" dur="1" fill="hold">
                                          <p:stCondLst>
                                            <p:cond delay="0"/>
                                          </p:stCondLst>
                                        </p:cTn>
                                        <p:tgtEl>
                                          <p:spTgt spid="587"/>
                                        </p:tgtEl>
                                        <p:attrNameLst>
                                          <p:attrName>style.visibility</p:attrName>
                                        </p:attrNameLst>
                                      </p:cBhvr>
                                      <p:to>
                                        <p:strVal val="visible"/>
                                      </p:to>
                                    </p:set>
                                    <p:animEffect transition="in" filter="fade">
                                      <p:cBhvr>
                                        <p:cTn id="1606" dur="500"/>
                                        <p:tgtEl>
                                          <p:spTgt spid="587"/>
                                        </p:tgtEl>
                                      </p:cBhvr>
                                    </p:animEffect>
                                  </p:childTnLst>
                                </p:cTn>
                              </p:par>
                              <p:par>
                                <p:cTn id="1607" presetID="10" presetClass="entr" presetSubtype="0" fill="hold" grpId="0" nodeType="withEffect">
                                  <p:stCondLst>
                                    <p:cond delay="0"/>
                                  </p:stCondLst>
                                  <p:childTnLst>
                                    <p:set>
                                      <p:cBhvr>
                                        <p:cTn id="1608" dur="1" fill="hold">
                                          <p:stCondLst>
                                            <p:cond delay="0"/>
                                          </p:stCondLst>
                                        </p:cTn>
                                        <p:tgtEl>
                                          <p:spTgt spid="588"/>
                                        </p:tgtEl>
                                        <p:attrNameLst>
                                          <p:attrName>style.visibility</p:attrName>
                                        </p:attrNameLst>
                                      </p:cBhvr>
                                      <p:to>
                                        <p:strVal val="visible"/>
                                      </p:to>
                                    </p:set>
                                    <p:animEffect transition="in" filter="fade">
                                      <p:cBhvr>
                                        <p:cTn id="1609" dur="500"/>
                                        <p:tgtEl>
                                          <p:spTgt spid="588"/>
                                        </p:tgtEl>
                                      </p:cBhvr>
                                    </p:animEffect>
                                  </p:childTnLst>
                                </p:cTn>
                              </p:par>
                              <p:par>
                                <p:cTn id="1610" presetID="10" presetClass="entr" presetSubtype="0" fill="hold" grpId="0" nodeType="withEffect">
                                  <p:stCondLst>
                                    <p:cond delay="0"/>
                                  </p:stCondLst>
                                  <p:childTnLst>
                                    <p:set>
                                      <p:cBhvr>
                                        <p:cTn id="1611" dur="1" fill="hold">
                                          <p:stCondLst>
                                            <p:cond delay="0"/>
                                          </p:stCondLst>
                                        </p:cTn>
                                        <p:tgtEl>
                                          <p:spTgt spid="589"/>
                                        </p:tgtEl>
                                        <p:attrNameLst>
                                          <p:attrName>style.visibility</p:attrName>
                                        </p:attrNameLst>
                                      </p:cBhvr>
                                      <p:to>
                                        <p:strVal val="visible"/>
                                      </p:to>
                                    </p:set>
                                    <p:animEffect transition="in" filter="fade">
                                      <p:cBhvr>
                                        <p:cTn id="1612" dur="500"/>
                                        <p:tgtEl>
                                          <p:spTgt spid="589"/>
                                        </p:tgtEl>
                                      </p:cBhvr>
                                    </p:animEffect>
                                  </p:childTnLst>
                                </p:cTn>
                              </p:par>
                              <p:par>
                                <p:cTn id="1613" presetID="10" presetClass="entr" presetSubtype="0" fill="hold" grpId="0" nodeType="withEffect">
                                  <p:stCondLst>
                                    <p:cond delay="0"/>
                                  </p:stCondLst>
                                  <p:childTnLst>
                                    <p:set>
                                      <p:cBhvr>
                                        <p:cTn id="1614" dur="1" fill="hold">
                                          <p:stCondLst>
                                            <p:cond delay="0"/>
                                          </p:stCondLst>
                                        </p:cTn>
                                        <p:tgtEl>
                                          <p:spTgt spid="590"/>
                                        </p:tgtEl>
                                        <p:attrNameLst>
                                          <p:attrName>style.visibility</p:attrName>
                                        </p:attrNameLst>
                                      </p:cBhvr>
                                      <p:to>
                                        <p:strVal val="visible"/>
                                      </p:to>
                                    </p:set>
                                    <p:animEffect transition="in" filter="fade">
                                      <p:cBhvr>
                                        <p:cTn id="1615" dur="500"/>
                                        <p:tgtEl>
                                          <p:spTgt spid="590"/>
                                        </p:tgtEl>
                                      </p:cBhvr>
                                    </p:animEffect>
                                  </p:childTnLst>
                                </p:cTn>
                              </p:par>
                              <p:par>
                                <p:cTn id="1616" presetID="10" presetClass="entr" presetSubtype="0" fill="hold" grpId="0" nodeType="withEffect">
                                  <p:stCondLst>
                                    <p:cond delay="0"/>
                                  </p:stCondLst>
                                  <p:childTnLst>
                                    <p:set>
                                      <p:cBhvr>
                                        <p:cTn id="1617" dur="1" fill="hold">
                                          <p:stCondLst>
                                            <p:cond delay="0"/>
                                          </p:stCondLst>
                                        </p:cTn>
                                        <p:tgtEl>
                                          <p:spTgt spid="591"/>
                                        </p:tgtEl>
                                        <p:attrNameLst>
                                          <p:attrName>style.visibility</p:attrName>
                                        </p:attrNameLst>
                                      </p:cBhvr>
                                      <p:to>
                                        <p:strVal val="visible"/>
                                      </p:to>
                                    </p:set>
                                    <p:animEffect transition="in" filter="fade">
                                      <p:cBhvr>
                                        <p:cTn id="1618" dur="500"/>
                                        <p:tgtEl>
                                          <p:spTgt spid="591"/>
                                        </p:tgtEl>
                                      </p:cBhvr>
                                    </p:animEffect>
                                  </p:childTnLst>
                                </p:cTn>
                              </p:par>
                              <p:par>
                                <p:cTn id="1619" presetID="10" presetClass="entr" presetSubtype="0" fill="hold" grpId="0" nodeType="withEffect">
                                  <p:stCondLst>
                                    <p:cond delay="0"/>
                                  </p:stCondLst>
                                  <p:childTnLst>
                                    <p:set>
                                      <p:cBhvr>
                                        <p:cTn id="1620" dur="1" fill="hold">
                                          <p:stCondLst>
                                            <p:cond delay="0"/>
                                          </p:stCondLst>
                                        </p:cTn>
                                        <p:tgtEl>
                                          <p:spTgt spid="592"/>
                                        </p:tgtEl>
                                        <p:attrNameLst>
                                          <p:attrName>style.visibility</p:attrName>
                                        </p:attrNameLst>
                                      </p:cBhvr>
                                      <p:to>
                                        <p:strVal val="visible"/>
                                      </p:to>
                                    </p:set>
                                    <p:animEffect transition="in" filter="fade">
                                      <p:cBhvr>
                                        <p:cTn id="1621" dur="500"/>
                                        <p:tgtEl>
                                          <p:spTgt spid="592"/>
                                        </p:tgtEl>
                                      </p:cBhvr>
                                    </p:animEffect>
                                  </p:childTnLst>
                                </p:cTn>
                              </p:par>
                              <p:par>
                                <p:cTn id="1622" presetID="10" presetClass="entr" presetSubtype="0" fill="hold" grpId="0" nodeType="withEffect">
                                  <p:stCondLst>
                                    <p:cond delay="0"/>
                                  </p:stCondLst>
                                  <p:childTnLst>
                                    <p:set>
                                      <p:cBhvr>
                                        <p:cTn id="1623" dur="1" fill="hold">
                                          <p:stCondLst>
                                            <p:cond delay="0"/>
                                          </p:stCondLst>
                                        </p:cTn>
                                        <p:tgtEl>
                                          <p:spTgt spid="593"/>
                                        </p:tgtEl>
                                        <p:attrNameLst>
                                          <p:attrName>style.visibility</p:attrName>
                                        </p:attrNameLst>
                                      </p:cBhvr>
                                      <p:to>
                                        <p:strVal val="visible"/>
                                      </p:to>
                                    </p:set>
                                    <p:animEffect transition="in" filter="fade">
                                      <p:cBhvr>
                                        <p:cTn id="1624" dur="500"/>
                                        <p:tgtEl>
                                          <p:spTgt spid="593"/>
                                        </p:tgtEl>
                                      </p:cBhvr>
                                    </p:animEffect>
                                  </p:childTnLst>
                                </p:cTn>
                              </p:par>
                              <p:par>
                                <p:cTn id="1625" presetID="10" presetClass="entr" presetSubtype="0" fill="hold" grpId="0" nodeType="withEffect">
                                  <p:stCondLst>
                                    <p:cond delay="0"/>
                                  </p:stCondLst>
                                  <p:childTnLst>
                                    <p:set>
                                      <p:cBhvr>
                                        <p:cTn id="1626" dur="1" fill="hold">
                                          <p:stCondLst>
                                            <p:cond delay="0"/>
                                          </p:stCondLst>
                                        </p:cTn>
                                        <p:tgtEl>
                                          <p:spTgt spid="594"/>
                                        </p:tgtEl>
                                        <p:attrNameLst>
                                          <p:attrName>style.visibility</p:attrName>
                                        </p:attrNameLst>
                                      </p:cBhvr>
                                      <p:to>
                                        <p:strVal val="visible"/>
                                      </p:to>
                                    </p:set>
                                    <p:animEffect transition="in" filter="fade">
                                      <p:cBhvr>
                                        <p:cTn id="1627" dur="500"/>
                                        <p:tgtEl>
                                          <p:spTgt spid="594"/>
                                        </p:tgtEl>
                                      </p:cBhvr>
                                    </p:animEffect>
                                  </p:childTnLst>
                                </p:cTn>
                              </p:par>
                              <p:par>
                                <p:cTn id="1628" presetID="10" presetClass="entr" presetSubtype="0" fill="hold" grpId="0" nodeType="withEffect">
                                  <p:stCondLst>
                                    <p:cond delay="0"/>
                                  </p:stCondLst>
                                  <p:childTnLst>
                                    <p:set>
                                      <p:cBhvr>
                                        <p:cTn id="1629" dur="1" fill="hold">
                                          <p:stCondLst>
                                            <p:cond delay="0"/>
                                          </p:stCondLst>
                                        </p:cTn>
                                        <p:tgtEl>
                                          <p:spTgt spid="595"/>
                                        </p:tgtEl>
                                        <p:attrNameLst>
                                          <p:attrName>style.visibility</p:attrName>
                                        </p:attrNameLst>
                                      </p:cBhvr>
                                      <p:to>
                                        <p:strVal val="visible"/>
                                      </p:to>
                                    </p:set>
                                    <p:animEffect transition="in" filter="fade">
                                      <p:cBhvr>
                                        <p:cTn id="1630" dur="500"/>
                                        <p:tgtEl>
                                          <p:spTgt spid="595"/>
                                        </p:tgtEl>
                                      </p:cBhvr>
                                    </p:animEffect>
                                  </p:childTnLst>
                                </p:cTn>
                              </p:par>
                              <p:par>
                                <p:cTn id="1631" presetID="10" presetClass="entr" presetSubtype="0" fill="hold" grpId="0" nodeType="withEffect">
                                  <p:stCondLst>
                                    <p:cond delay="0"/>
                                  </p:stCondLst>
                                  <p:childTnLst>
                                    <p:set>
                                      <p:cBhvr>
                                        <p:cTn id="1632" dur="1" fill="hold">
                                          <p:stCondLst>
                                            <p:cond delay="0"/>
                                          </p:stCondLst>
                                        </p:cTn>
                                        <p:tgtEl>
                                          <p:spTgt spid="596"/>
                                        </p:tgtEl>
                                        <p:attrNameLst>
                                          <p:attrName>style.visibility</p:attrName>
                                        </p:attrNameLst>
                                      </p:cBhvr>
                                      <p:to>
                                        <p:strVal val="visible"/>
                                      </p:to>
                                    </p:set>
                                    <p:animEffect transition="in" filter="fade">
                                      <p:cBhvr>
                                        <p:cTn id="1633" dur="500"/>
                                        <p:tgtEl>
                                          <p:spTgt spid="596"/>
                                        </p:tgtEl>
                                      </p:cBhvr>
                                    </p:animEffect>
                                  </p:childTnLst>
                                </p:cTn>
                              </p:par>
                              <p:par>
                                <p:cTn id="1634" presetID="10" presetClass="entr" presetSubtype="0" fill="hold" grpId="0" nodeType="withEffect">
                                  <p:stCondLst>
                                    <p:cond delay="0"/>
                                  </p:stCondLst>
                                  <p:childTnLst>
                                    <p:set>
                                      <p:cBhvr>
                                        <p:cTn id="1635" dur="1" fill="hold">
                                          <p:stCondLst>
                                            <p:cond delay="0"/>
                                          </p:stCondLst>
                                        </p:cTn>
                                        <p:tgtEl>
                                          <p:spTgt spid="597"/>
                                        </p:tgtEl>
                                        <p:attrNameLst>
                                          <p:attrName>style.visibility</p:attrName>
                                        </p:attrNameLst>
                                      </p:cBhvr>
                                      <p:to>
                                        <p:strVal val="visible"/>
                                      </p:to>
                                    </p:set>
                                    <p:animEffect transition="in" filter="fade">
                                      <p:cBhvr>
                                        <p:cTn id="1636" dur="500"/>
                                        <p:tgtEl>
                                          <p:spTgt spid="597"/>
                                        </p:tgtEl>
                                      </p:cBhvr>
                                    </p:animEffect>
                                  </p:childTnLst>
                                </p:cTn>
                              </p:par>
                              <p:par>
                                <p:cTn id="1637" presetID="10" presetClass="entr" presetSubtype="0" fill="hold" grpId="0" nodeType="withEffect">
                                  <p:stCondLst>
                                    <p:cond delay="0"/>
                                  </p:stCondLst>
                                  <p:childTnLst>
                                    <p:set>
                                      <p:cBhvr>
                                        <p:cTn id="1638" dur="1" fill="hold">
                                          <p:stCondLst>
                                            <p:cond delay="0"/>
                                          </p:stCondLst>
                                        </p:cTn>
                                        <p:tgtEl>
                                          <p:spTgt spid="598"/>
                                        </p:tgtEl>
                                        <p:attrNameLst>
                                          <p:attrName>style.visibility</p:attrName>
                                        </p:attrNameLst>
                                      </p:cBhvr>
                                      <p:to>
                                        <p:strVal val="visible"/>
                                      </p:to>
                                    </p:set>
                                    <p:animEffect transition="in" filter="fade">
                                      <p:cBhvr>
                                        <p:cTn id="1639" dur="500"/>
                                        <p:tgtEl>
                                          <p:spTgt spid="598"/>
                                        </p:tgtEl>
                                      </p:cBhvr>
                                    </p:animEffect>
                                  </p:childTnLst>
                                </p:cTn>
                              </p:par>
                              <p:par>
                                <p:cTn id="1640" presetID="10" presetClass="entr" presetSubtype="0" fill="hold" grpId="0" nodeType="withEffect">
                                  <p:stCondLst>
                                    <p:cond delay="0"/>
                                  </p:stCondLst>
                                  <p:childTnLst>
                                    <p:set>
                                      <p:cBhvr>
                                        <p:cTn id="1641" dur="1" fill="hold">
                                          <p:stCondLst>
                                            <p:cond delay="0"/>
                                          </p:stCondLst>
                                        </p:cTn>
                                        <p:tgtEl>
                                          <p:spTgt spid="599"/>
                                        </p:tgtEl>
                                        <p:attrNameLst>
                                          <p:attrName>style.visibility</p:attrName>
                                        </p:attrNameLst>
                                      </p:cBhvr>
                                      <p:to>
                                        <p:strVal val="visible"/>
                                      </p:to>
                                    </p:set>
                                    <p:animEffect transition="in" filter="fade">
                                      <p:cBhvr>
                                        <p:cTn id="1642" dur="500"/>
                                        <p:tgtEl>
                                          <p:spTgt spid="599"/>
                                        </p:tgtEl>
                                      </p:cBhvr>
                                    </p:animEffect>
                                  </p:childTnLst>
                                </p:cTn>
                              </p:par>
                              <p:par>
                                <p:cTn id="1643" presetID="10" presetClass="entr" presetSubtype="0" fill="hold" grpId="0" nodeType="withEffect">
                                  <p:stCondLst>
                                    <p:cond delay="0"/>
                                  </p:stCondLst>
                                  <p:childTnLst>
                                    <p:set>
                                      <p:cBhvr>
                                        <p:cTn id="1644" dur="1" fill="hold">
                                          <p:stCondLst>
                                            <p:cond delay="0"/>
                                          </p:stCondLst>
                                        </p:cTn>
                                        <p:tgtEl>
                                          <p:spTgt spid="600"/>
                                        </p:tgtEl>
                                        <p:attrNameLst>
                                          <p:attrName>style.visibility</p:attrName>
                                        </p:attrNameLst>
                                      </p:cBhvr>
                                      <p:to>
                                        <p:strVal val="visible"/>
                                      </p:to>
                                    </p:set>
                                    <p:animEffect transition="in" filter="fade">
                                      <p:cBhvr>
                                        <p:cTn id="1645" dur="500"/>
                                        <p:tgtEl>
                                          <p:spTgt spid="600"/>
                                        </p:tgtEl>
                                      </p:cBhvr>
                                    </p:animEffect>
                                  </p:childTnLst>
                                </p:cTn>
                              </p:par>
                              <p:par>
                                <p:cTn id="1646" presetID="10" presetClass="entr" presetSubtype="0" fill="hold" grpId="0" nodeType="withEffect">
                                  <p:stCondLst>
                                    <p:cond delay="0"/>
                                  </p:stCondLst>
                                  <p:childTnLst>
                                    <p:set>
                                      <p:cBhvr>
                                        <p:cTn id="1647" dur="1" fill="hold">
                                          <p:stCondLst>
                                            <p:cond delay="0"/>
                                          </p:stCondLst>
                                        </p:cTn>
                                        <p:tgtEl>
                                          <p:spTgt spid="601"/>
                                        </p:tgtEl>
                                        <p:attrNameLst>
                                          <p:attrName>style.visibility</p:attrName>
                                        </p:attrNameLst>
                                      </p:cBhvr>
                                      <p:to>
                                        <p:strVal val="visible"/>
                                      </p:to>
                                    </p:set>
                                    <p:animEffect transition="in" filter="fade">
                                      <p:cBhvr>
                                        <p:cTn id="1648" dur="500"/>
                                        <p:tgtEl>
                                          <p:spTgt spid="601"/>
                                        </p:tgtEl>
                                      </p:cBhvr>
                                    </p:animEffect>
                                  </p:childTnLst>
                                </p:cTn>
                              </p:par>
                              <p:par>
                                <p:cTn id="1649" presetID="10" presetClass="entr" presetSubtype="0" fill="hold" grpId="0" nodeType="withEffect">
                                  <p:stCondLst>
                                    <p:cond delay="0"/>
                                  </p:stCondLst>
                                  <p:childTnLst>
                                    <p:set>
                                      <p:cBhvr>
                                        <p:cTn id="1650" dur="1" fill="hold">
                                          <p:stCondLst>
                                            <p:cond delay="0"/>
                                          </p:stCondLst>
                                        </p:cTn>
                                        <p:tgtEl>
                                          <p:spTgt spid="602"/>
                                        </p:tgtEl>
                                        <p:attrNameLst>
                                          <p:attrName>style.visibility</p:attrName>
                                        </p:attrNameLst>
                                      </p:cBhvr>
                                      <p:to>
                                        <p:strVal val="visible"/>
                                      </p:to>
                                    </p:set>
                                    <p:animEffect transition="in" filter="fade">
                                      <p:cBhvr>
                                        <p:cTn id="1651" dur="500"/>
                                        <p:tgtEl>
                                          <p:spTgt spid="602"/>
                                        </p:tgtEl>
                                      </p:cBhvr>
                                    </p:animEffect>
                                  </p:childTnLst>
                                </p:cTn>
                              </p:par>
                              <p:par>
                                <p:cTn id="1652" presetID="10" presetClass="entr" presetSubtype="0" fill="hold" grpId="0" nodeType="withEffect">
                                  <p:stCondLst>
                                    <p:cond delay="0"/>
                                  </p:stCondLst>
                                  <p:childTnLst>
                                    <p:set>
                                      <p:cBhvr>
                                        <p:cTn id="1653" dur="1" fill="hold">
                                          <p:stCondLst>
                                            <p:cond delay="0"/>
                                          </p:stCondLst>
                                        </p:cTn>
                                        <p:tgtEl>
                                          <p:spTgt spid="603"/>
                                        </p:tgtEl>
                                        <p:attrNameLst>
                                          <p:attrName>style.visibility</p:attrName>
                                        </p:attrNameLst>
                                      </p:cBhvr>
                                      <p:to>
                                        <p:strVal val="visible"/>
                                      </p:to>
                                    </p:set>
                                    <p:animEffect transition="in" filter="fade">
                                      <p:cBhvr>
                                        <p:cTn id="1654" dur="500"/>
                                        <p:tgtEl>
                                          <p:spTgt spid="603"/>
                                        </p:tgtEl>
                                      </p:cBhvr>
                                    </p:animEffect>
                                  </p:childTnLst>
                                </p:cTn>
                              </p:par>
                              <p:par>
                                <p:cTn id="1655" presetID="10" presetClass="entr" presetSubtype="0" fill="hold" grpId="0" nodeType="withEffect">
                                  <p:stCondLst>
                                    <p:cond delay="0"/>
                                  </p:stCondLst>
                                  <p:childTnLst>
                                    <p:set>
                                      <p:cBhvr>
                                        <p:cTn id="1656" dur="1" fill="hold">
                                          <p:stCondLst>
                                            <p:cond delay="0"/>
                                          </p:stCondLst>
                                        </p:cTn>
                                        <p:tgtEl>
                                          <p:spTgt spid="604"/>
                                        </p:tgtEl>
                                        <p:attrNameLst>
                                          <p:attrName>style.visibility</p:attrName>
                                        </p:attrNameLst>
                                      </p:cBhvr>
                                      <p:to>
                                        <p:strVal val="visible"/>
                                      </p:to>
                                    </p:set>
                                    <p:animEffect transition="in" filter="fade">
                                      <p:cBhvr>
                                        <p:cTn id="1657" dur="500"/>
                                        <p:tgtEl>
                                          <p:spTgt spid="604"/>
                                        </p:tgtEl>
                                      </p:cBhvr>
                                    </p:animEffect>
                                  </p:childTnLst>
                                </p:cTn>
                              </p:par>
                              <p:par>
                                <p:cTn id="1658" presetID="10" presetClass="entr" presetSubtype="0" fill="hold" grpId="0" nodeType="withEffect">
                                  <p:stCondLst>
                                    <p:cond delay="0"/>
                                  </p:stCondLst>
                                  <p:childTnLst>
                                    <p:set>
                                      <p:cBhvr>
                                        <p:cTn id="1659" dur="1" fill="hold">
                                          <p:stCondLst>
                                            <p:cond delay="0"/>
                                          </p:stCondLst>
                                        </p:cTn>
                                        <p:tgtEl>
                                          <p:spTgt spid="605"/>
                                        </p:tgtEl>
                                        <p:attrNameLst>
                                          <p:attrName>style.visibility</p:attrName>
                                        </p:attrNameLst>
                                      </p:cBhvr>
                                      <p:to>
                                        <p:strVal val="visible"/>
                                      </p:to>
                                    </p:set>
                                    <p:animEffect transition="in" filter="fade">
                                      <p:cBhvr>
                                        <p:cTn id="1660" dur="500"/>
                                        <p:tgtEl>
                                          <p:spTgt spid="605"/>
                                        </p:tgtEl>
                                      </p:cBhvr>
                                    </p:animEffect>
                                  </p:childTnLst>
                                </p:cTn>
                              </p:par>
                              <p:par>
                                <p:cTn id="1661" presetID="10" presetClass="entr" presetSubtype="0" fill="hold" grpId="0" nodeType="withEffect">
                                  <p:stCondLst>
                                    <p:cond delay="0"/>
                                  </p:stCondLst>
                                  <p:childTnLst>
                                    <p:set>
                                      <p:cBhvr>
                                        <p:cTn id="1662" dur="1" fill="hold">
                                          <p:stCondLst>
                                            <p:cond delay="0"/>
                                          </p:stCondLst>
                                        </p:cTn>
                                        <p:tgtEl>
                                          <p:spTgt spid="609"/>
                                        </p:tgtEl>
                                        <p:attrNameLst>
                                          <p:attrName>style.visibility</p:attrName>
                                        </p:attrNameLst>
                                      </p:cBhvr>
                                      <p:to>
                                        <p:strVal val="visible"/>
                                      </p:to>
                                    </p:set>
                                    <p:animEffect transition="in" filter="fade">
                                      <p:cBhvr>
                                        <p:cTn id="1663" dur="500"/>
                                        <p:tgtEl>
                                          <p:spTgt spid="609"/>
                                        </p:tgtEl>
                                      </p:cBhvr>
                                    </p:animEffect>
                                  </p:childTnLst>
                                </p:cTn>
                              </p:par>
                              <p:par>
                                <p:cTn id="1664" presetID="10" presetClass="entr" presetSubtype="0" fill="hold" grpId="0" nodeType="withEffect">
                                  <p:stCondLst>
                                    <p:cond delay="0"/>
                                  </p:stCondLst>
                                  <p:childTnLst>
                                    <p:set>
                                      <p:cBhvr>
                                        <p:cTn id="1665" dur="1" fill="hold">
                                          <p:stCondLst>
                                            <p:cond delay="0"/>
                                          </p:stCondLst>
                                        </p:cTn>
                                        <p:tgtEl>
                                          <p:spTgt spid="610"/>
                                        </p:tgtEl>
                                        <p:attrNameLst>
                                          <p:attrName>style.visibility</p:attrName>
                                        </p:attrNameLst>
                                      </p:cBhvr>
                                      <p:to>
                                        <p:strVal val="visible"/>
                                      </p:to>
                                    </p:set>
                                    <p:animEffect transition="in" filter="fade">
                                      <p:cBhvr>
                                        <p:cTn id="1666" dur="500"/>
                                        <p:tgtEl>
                                          <p:spTgt spid="610"/>
                                        </p:tgtEl>
                                      </p:cBhvr>
                                    </p:animEffect>
                                  </p:childTnLst>
                                </p:cTn>
                              </p:par>
                              <p:par>
                                <p:cTn id="1667" presetID="10" presetClass="entr" presetSubtype="0" fill="hold" grpId="0" nodeType="withEffect">
                                  <p:stCondLst>
                                    <p:cond delay="0"/>
                                  </p:stCondLst>
                                  <p:childTnLst>
                                    <p:set>
                                      <p:cBhvr>
                                        <p:cTn id="1668" dur="1" fill="hold">
                                          <p:stCondLst>
                                            <p:cond delay="0"/>
                                          </p:stCondLst>
                                        </p:cTn>
                                        <p:tgtEl>
                                          <p:spTgt spid="611"/>
                                        </p:tgtEl>
                                        <p:attrNameLst>
                                          <p:attrName>style.visibility</p:attrName>
                                        </p:attrNameLst>
                                      </p:cBhvr>
                                      <p:to>
                                        <p:strVal val="visible"/>
                                      </p:to>
                                    </p:set>
                                    <p:animEffect transition="in" filter="fade">
                                      <p:cBhvr>
                                        <p:cTn id="1669" dur="500"/>
                                        <p:tgtEl>
                                          <p:spTgt spid="611"/>
                                        </p:tgtEl>
                                      </p:cBhvr>
                                    </p:animEffect>
                                  </p:childTnLst>
                                </p:cTn>
                              </p:par>
                              <p:par>
                                <p:cTn id="1670" presetID="10" presetClass="entr" presetSubtype="0" fill="hold" grpId="0" nodeType="withEffect">
                                  <p:stCondLst>
                                    <p:cond delay="0"/>
                                  </p:stCondLst>
                                  <p:childTnLst>
                                    <p:set>
                                      <p:cBhvr>
                                        <p:cTn id="1671" dur="1" fill="hold">
                                          <p:stCondLst>
                                            <p:cond delay="0"/>
                                          </p:stCondLst>
                                        </p:cTn>
                                        <p:tgtEl>
                                          <p:spTgt spid="612"/>
                                        </p:tgtEl>
                                        <p:attrNameLst>
                                          <p:attrName>style.visibility</p:attrName>
                                        </p:attrNameLst>
                                      </p:cBhvr>
                                      <p:to>
                                        <p:strVal val="visible"/>
                                      </p:to>
                                    </p:set>
                                    <p:animEffect transition="in" filter="fade">
                                      <p:cBhvr>
                                        <p:cTn id="1672" dur="500"/>
                                        <p:tgtEl>
                                          <p:spTgt spid="612"/>
                                        </p:tgtEl>
                                      </p:cBhvr>
                                    </p:animEffect>
                                  </p:childTnLst>
                                </p:cTn>
                              </p:par>
                              <p:par>
                                <p:cTn id="1673" presetID="10" presetClass="entr" presetSubtype="0" fill="hold" grpId="0" nodeType="withEffect">
                                  <p:stCondLst>
                                    <p:cond delay="0"/>
                                  </p:stCondLst>
                                  <p:childTnLst>
                                    <p:set>
                                      <p:cBhvr>
                                        <p:cTn id="1674" dur="1" fill="hold">
                                          <p:stCondLst>
                                            <p:cond delay="0"/>
                                          </p:stCondLst>
                                        </p:cTn>
                                        <p:tgtEl>
                                          <p:spTgt spid="613"/>
                                        </p:tgtEl>
                                        <p:attrNameLst>
                                          <p:attrName>style.visibility</p:attrName>
                                        </p:attrNameLst>
                                      </p:cBhvr>
                                      <p:to>
                                        <p:strVal val="visible"/>
                                      </p:to>
                                    </p:set>
                                    <p:animEffect transition="in" filter="fade">
                                      <p:cBhvr>
                                        <p:cTn id="1675" dur="500"/>
                                        <p:tgtEl>
                                          <p:spTgt spid="613"/>
                                        </p:tgtEl>
                                      </p:cBhvr>
                                    </p:animEffect>
                                  </p:childTnLst>
                                </p:cTn>
                              </p:par>
                              <p:par>
                                <p:cTn id="1676" presetID="10" presetClass="entr" presetSubtype="0" fill="hold" grpId="0" nodeType="withEffect">
                                  <p:stCondLst>
                                    <p:cond delay="0"/>
                                  </p:stCondLst>
                                  <p:childTnLst>
                                    <p:set>
                                      <p:cBhvr>
                                        <p:cTn id="1677" dur="1" fill="hold">
                                          <p:stCondLst>
                                            <p:cond delay="0"/>
                                          </p:stCondLst>
                                        </p:cTn>
                                        <p:tgtEl>
                                          <p:spTgt spid="614"/>
                                        </p:tgtEl>
                                        <p:attrNameLst>
                                          <p:attrName>style.visibility</p:attrName>
                                        </p:attrNameLst>
                                      </p:cBhvr>
                                      <p:to>
                                        <p:strVal val="visible"/>
                                      </p:to>
                                    </p:set>
                                    <p:animEffect transition="in" filter="fade">
                                      <p:cBhvr>
                                        <p:cTn id="1678" dur="500"/>
                                        <p:tgtEl>
                                          <p:spTgt spid="614"/>
                                        </p:tgtEl>
                                      </p:cBhvr>
                                    </p:animEffect>
                                  </p:childTnLst>
                                </p:cTn>
                              </p:par>
                              <p:par>
                                <p:cTn id="1679" presetID="10" presetClass="entr" presetSubtype="0" fill="hold" grpId="0" nodeType="withEffect">
                                  <p:stCondLst>
                                    <p:cond delay="0"/>
                                  </p:stCondLst>
                                  <p:childTnLst>
                                    <p:set>
                                      <p:cBhvr>
                                        <p:cTn id="1680" dur="1" fill="hold">
                                          <p:stCondLst>
                                            <p:cond delay="0"/>
                                          </p:stCondLst>
                                        </p:cTn>
                                        <p:tgtEl>
                                          <p:spTgt spid="618"/>
                                        </p:tgtEl>
                                        <p:attrNameLst>
                                          <p:attrName>style.visibility</p:attrName>
                                        </p:attrNameLst>
                                      </p:cBhvr>
                                      <p:to>
                                        <p:strVal val="visible"/>
                                      </p:to>
                                    </p:set>
                                    <p:animEffect transition="in" filter="fade">
                                      <p:cBhvr>
                                        <p:cTn id="1681" dur="500"/>
                                        <p:tgtEl>
                                          <p:spTgt spid="618"/>
                                        </p:tgtEl>
                                      </p:cBhvr>
                                    </p:animEffect>
                                  </p:childTnLst>
                                </p:cTn>
                              </p:par>
                              <p:par>
                                <p:cTn id="1682" presetID="10" presetClass="entr" presetSubtype="0" fill="hold" grpId="0" nodeType="withEffect">
                                  <p:stCondLst>
                                    <p:cond delay="0"/>
                                  </p:stCondLst>
                                  <p:childTnLst>
                                    <p:set>
                                      <p:cBhvr>
                                        <p:cTn id="1683" dur="1" fill="hold">
                                          <p:stCondLst>
                                            <p:cond delay="0"/>
                                          </p:stCondLst>
                                        </p:cTn>
                                        <p:tgtEl>
                                          <p:spTgt spid="619"/>
                                        </p:tgtEl>
                                        <p:attrNameLst>
                                          <p:attrName>style.visibility</p:attrName>
                                        </p:attrNameLst>
                                      </p:cBhvr>
                                      <p:to>
                                        <p:strVal val="visible"/>
                                      </p:to>
                                    </p:set>
                                    <p:animEffect transition="in" filter="fade">
                                      <p:cBhvr>
                                        <p:cTn id="1684" dur="500"/>
                                        <p:tgtEl>
                                          <p:spTgt spid="619"/>
                                        </p:tgtEl>
                                      </p:cBhvr>
                                    </p:animEffect>
                                  </p:childTnLst>
                                </p:cTn>
                              </p:par>
                              <p:par>
                                <p:cTn id="1685" presetID="10" presetClass="entr" presetSubtype="0" fill="hold" grpId="0" nodeType="withEffect">
                                  <p:stCondLst>
                                    <p:cond delay="0"/>
                                  </p:stCondLst>
                                  <p:childTnLst>
                                    <p:set>
                                      <p:cBhvr>
                                        <p:cTn id="1686" dur="1" fill="hold">
                                          <p:stCondLst>
                                            <p:cond delay="0"/>
                                          </p:stCondLst>
                                        </p:cTn>
                                        <p:tgtEl>
                                          <p:spTgt spid="620"/>
                                        </p:tgtEl>
                                        <p:attrNameLst>
                                          <p:attrName>style.visibility</p:attrName>
                                        </p:attrNameLst>
                                      </p:cBhvr>
                                      <p:to>
                                        <p:strVal val="visible"/>
                                      </p:to>
                                    </p:set>
                                    <p:animEffect transition="in" filter="fade">
                                      <p:cBhvr>
                                        <p:cTn id="1687" dur="500"/>
                                        <p:tgtEl>
                                          <p:spTgt spid="620"/>
                                        </p:tgtEl>
                                      </p:cBhvr>
                                    </p:animEffect>
                                  </p:childTnLst>
                                </p:cTn>
                              </p:par>
                              <p:par>
                                <p:cTn id="1688" presetID="10" presetClass="entr" presetSubtype="0" fill="hold" grpId="0" nodeType="withEffect">
                                  <p:stCondLst>
                                    <p:cond delay="0"/>
                                  </p:stCondLst>
                                  <p:childTnLst>
                                    <p:set>
                                      <p:cBhvr>
                                        <p:cTn id="1689" dur="1" fill="hold">
                                          <p:stCondLst>
                                            <p:cond delay="0"/>
                                          </p:stCondLst>
                                        </p:cTn>
                                        <p:tgtEl>
                                          <p:spTgt spid="621"/>
                                        </p:tgtEl>
                                        <p:attrNameLst>
                                          <p:attrName>style.visibility</p:attrName>
                                        </p:attrNameLst>
                                      </p:cBhvr>
                                      <p:to>
                                        <p:strVal val="visible"/>
                                      </p:to>
                                    </p:set>
                                    <p:animEffect transition="in" filter="fade">
                                      <p:cBhvr>
                                        <p:cTn id="1690" dur="500"/>
                                        <p:tgtEl>
                                          <p:spTgt spid="621"/>
                                        </p:tgtEl>
                                      </p:cBhvr>
                                    </p:animEffect>
                                  </p:childTnLst>
                                </p:cTn>
                              </p:par>
                              <p:par>
                                <p:cTn id="1691" presetID="10" presetClass="entr" presetSubtype="0" fill="hold" grpId="0" nodeType="withEffect">
                                  <p:stCondLst>
                                    <p:cond delay="0"/>
                                  </p:stCondLst>
                                  <p:childTnLst>
                                    <p:set>
                                      <p:cBhvr>
                                        <p:cTn id="1692" dur="1" fill="hold">
                                          <p:stCondLst>
                                            <p:cond delay="0"/>
                                          </p:stCondLst>
                                        </p:cTn>
                                        <p:tgtEl>
                                          <p:spTgt spid="622"/>
                                        </p:tgtEl>
                                        <p:attrNameLst>
                                          <p:attrName>style.visibility</p:attrName>
                                        </p:attrNameLst>
                                      </p:cBhvr>
                                      <p:to>
                                        <p:strVal val="visible"/>
                                      </p:to>
                                    </p:set>
                                    <p:animEffect transition="in" filter="fade">
                                      <p:cBhvr>
                                        <p:cTn id="1693" dur="500"/>
                                        <p:tgtEl>
                                          <p:spTgt spid="622"/>
                                        </p:tgtEl>
                                      </p:cBhvr>
                                    </p:animEffect>
                                  </p:childTnLst>
                                </p:cTn>
                              </p:par>
                              <p:par>
                                <p:cTn id="1694" presetID="10" presetClass="entr" presetSubtype="0" fill="hold" grpId="0" nodeType="withEffect">
                                  <p:stCondLst>
                                    <p:cond delay="0"/>
                                  </p:stCondLst>
                                  <p:childTnLst>
                                    <p:set>
                                      <p:cBhvr>
                                        <p:cTn id="1695" dur="1" fill="hold">
                                          <p:stCondLst>
                                            <p:cond delay="0"/>
                                          </p:stCondLst>
                                        </p:cTn>
                                        <p:tgtEl>
                                          <p:spTgt spid="623"/>
                                        </p:tgtEl>
                                        <p:attrNameLst>
                                          <p:attrName>style.visibility</p:attrName>
                                        </p:attrNameLst>
                                      </p:cBhvr>
                                      <p:to>
                                        <p:strVal val="visible"/>
                                      </p:to>
                                    </p:set>
                                    <p:animEffect transition="in" filter="fade">
                                      <p:cBhvr>
                                        <p:cTn id="1696" dur="500"/>
                                        <p:tgtEl>
                                          <p:spTgt spid="623"/>
                                        </p:tgtEl>
                                      </p:cBhvr>
                                    </p:animEffect>
                                  </p:childTnLst>
                                </p:cTn>
                              </p:par>
                              <p:par>
                                <p:cTn id="1697" presetID="10" presetClass="entr" presetSubtype="0" fill="hold" grpId="0" nodeType="withEffect">
                                  <p:stCondLst>
                                    <p:cond delay="0"/>
                                  </p:stCondLst>
                                  <p:childTnLst>
                                    <p:set>
                                      <p:cBhvr>
                                        <p:cTn id="1698" dur="1" fill="hold">
                                          <p:stCondLst>
                                            <p:cond delay="0"/>
                                          </p:stCondLst>
                                        </p:cTn>
                                        <p:tgtEl>
                                          <p:spTgt spid="624"/>
                                        </p:tgtEl>
                                        <p:attrNameLst>
                                          <p:attrName>style.visibility</p:attrName>
                                        </p:attrNameLst>
                                      </p:cBhvr>
                                      <p:to>
                                        <p:strVal val="visible"/>
                                      </p:to>
                                    </p:set>
                                    <p:animEffect transition="in" filter="fade">
                                      <p:cBhvr>
                                        <p:cTn id="1699" dur="500"/>
                                        <p:tgtEl>
                                          <p:spTgt spid="624"/>
                                        </p:tgtEl>
                                      </p:cBhvr>
                                    </p:animEffect>
                                  </p:childTnLst>
                                </p:cTn>
                              </p:par>
                              <p:par>
                                <p:cTn id="1700" presetID="10" presetClass="entr" presetSubtype="0" fill="hold" grpId="0" nodeType="withEffect">
                                  <p:stCondLst>
                                    <p:cond delay="0"/>
                                  </p:stCondLst>
                                  <p:childTnLst>
                                    <p:set>
                                      <p:cBhvr>
                                        <p:cTn id="1701" dur="1" fill="hold">
                                          <p:stCondLst>
                                            <p:cond delay="0"/>
                                          </p:stCondLst>
                                        </p:cTn>
                                        <p:tgtEl>
                                          <p:spTgt spid="625"/>
                                        </p:tgtEl>
                                        <p:attrNameLst>
                                          <p:attrName>style.visibility</p:attrName>
                                        </p:attrNameLst>
                                      </p:cBhvr>
                                      <p:to>
                                        <p:strVal val="visible"/>
                                      </p:to>
                                    </p:set>
                                    <p:animEffect transition="in" filter="fade">
                                      <p:cBhvr>
                                        <p:cTn id="1702" dur="500"/>
                                        <p:tgtEl>
                                          <p:spTgt spid="625"/>
                                        </p:tgtEl>
                                      </p:cBhvr>
                                    </p:animEffect>
                                  </p:childTnLst>
                                </p:cTn>
                              </p:par>
                              <p:par>
                                <p:cTn id="1703" presetID="10" presetClass="entr" presetSubtype="0" fill="hold" grpId="0" nodeType="withEffect">
                                  <p:stCondLst>
                                    <p:cond delay="0"/>
                                  </p:stCondLst>
                                  <p:childTnLst>
                                    <p:set>
                                      <p:cBhvr>
                                        <p:cTn id="1704" dur="1" fill="hold">
                                          <p:stCondLst>
                                            <p:cond delay="0"/>
                                          </p:stCondLst>
                                        </p:cTn>
                                        <p:tgtEl>
                                          <p:spTgt spid="626"/>
                                        </p:tgtEl>
                                        <p:attrNameLst>
                                          <p:attrName>style.visibility</p:attrName>
                                        </p:attrNameLst>
                                      </p:cBhvr>
                                      <p:to>
                                        <p:strVal val="visible"/>
                                      </p:to>
                                    </p:set>
                                    <p:animEffect transition="in" filter="fade">
                                      <p:cBhvr>
                                        <p:cTn id="1705" dur="500"/>
                                        <p:tgtEl>
                                          <p:spTgt spid="626"/>
                                        </p:tgtEl>
                                      </p:cBhvr>
                                    </p:animEffect>
                                  </p:childTnLst>
                                </p:cTn>
                              </p:par>
                              <p:par>
                                <p:cTn id="1706" presetID="10" presetClass="entr" presetSubtype="0" fill="hold" grpId="0" nodeType="withEffect">
                                  <p:stCondLst>
                                    <p:cond delay="0"/>
                                  </p:stCondLst>
                                  <p:childTnLst>
                                    <p:set>
                                      <p:cBhvr>
                                        <p:cTn id="1707" dur="1" fill="hold">
                                          <p:stCondLst>
                                            <p:cond delay="0"/>
                                          </p:stCondLst>
                                        </p:cTn>
                                        <p:tgtEl>
                                          <p:spTgt spid="627"/>
                                        </p:tgtEl>
                                        <p:attrNameLst>
                                          <p:attrName>style.visibility</p:attrName>
                                        </p:attrNameLst>
                                      </p:cBhvr>
                                      <p:to>
                                        <p:strVal val="visible"/>
                                      </p:to>
                                    </p:set>
                                    <p:animEffect transition="in" filter="fade">
                                      <p:cBhvr>
                                        <p:cTn id="1708" dur="500"/>
                                        <p:tgtEl>
                                          <p:spTgt spid="627"/>
                                        </p:tgtEl>
                                      </p:cBhvr>
                                    </p:animEffect>
                                  </p:childTnLst>
                                </p:cTn>
                              </p:par>
                              <p:par>
                                <p:cTn id="1709" presetID="10" presetClass="entr" presetSubtype="0" fill="hold" grpId="0" nodeType="withEffect">
                                  <p:stCondLst>
                                    <p:cond delay="0"/>
                                  </p:stCondLst>
                                  <p:childTnLst>
                                    <p:set>
                                      <p:cBhvr>
                                        <p:cTn id="1710" dur="1" fill="hold">
                                          <p:stCondLst>
                                            <p:cond delay="0"/>
                                          </p:stCondLst>
                                        </p:cTn>
                                        <p:tgtEl>
                                          <p:spTgt spid="628"/>
                                        </p:tgtEl>
                                        <p:attrNameLst>
                                          <p:attrName>style.visibility</p:attrName>
                                        </p:attrNameLst>
                                      </p:cBhvr>
                                      <p:to>
                                        <p:strVal val="visible"/>
                                      </p:to>
                                    </p:set>
                                    <p:animEffect transition="in" filter="fade">
                                      <p:cBhvr>
                                        <p:cTn id="1711" dur="500"/>
                                        <p:tgtEl>
                                          <p:spTgt spid="628"/>
                                        </p:tgtEl>
                                      </p:cBhvr>
                                    </p:animEffect>
                                  </p:childTnLst>
                                </p:cTn>
                              </p:par>
                              <p:par>
                                <p:cTn id="1712" presetID="10" presetClass="entr" presetSubtype="0" fill="hold" grpId="0" nodeType="withEffect">
                                  <p:stCondLst>
                                    <p:cond delay="0"/>
                                  </p:stCondLst>
                                  <p:childTnLst>
                                    <p:set>
                                      <p:cBhvr>
                                        <p:cTn id="1713" dur="1" fill="hold">
                                          <p:stCondLst>
                                            <p:cond delay="0"/>
                                          </p:stCondLst>
                                        </p:cTn>
                                        <p:tgtEl>
                                          <p:spTgt spid="629"/>
                                        </p:tgtEl>
                                        <p:attrNameLst>
                                          <p:attrName>style.visibility</p:attrName>
                                        </p:attrNameLst>
                                      </p:cBhvr>
                                      <p:to>
                                        <p:strVal val="visible"/>
                                      </p:to>
                                    </p:set>
                                    <p:animEffect transition="in" filter="fade">
                                      <p:cBhvr>
                                        <p:cTn id="1714" dur="500"/>
                                        <p:tgtEl>
                                          <p:spTgt spid="629"/>
                                        </p:tgtEl>
                                      </p:cBhvr>
                                    </p:animEffect>
                                  </p:childTnLst>
                                </p:cTn>
                              </p:par>
                              <p:par>
                                <p:cTn id="1715" presetID="10" presetClass="entr" presetSubtype="0" fill="hold" grpId="0" nodeType="withEffect">
                                  <p:stCondLst>
                                    <p:cond delay="0"/>
                                  </p:stCondLst>
                                  <p:childTnLst>
                                    <p:set>
                                      <p:cBhvr>
                                        <p:cTn id="1716" dur="1" fill="hold">
                                          <p:stCondLst>
                                            <p:cond delay="0"/>
                                          </p:stCondLst>
                                        </p:cTn>
                                        <p:tgtEl>
                                          <p:spTgt spid="630"/>
                                        </p:tgtEl>
                                        <p:attrNameLst>
                                          <p:attrName>style.visibility</p:attrName>
                                        </p:attrNameLst>
                                      </p:cBhvr>
                                      <p:to>
                                        <p:strVal val="visible"/>
                                      </p:to>
                                    </p:set>
                                    <p:animEffect transition="in" filter="fade">
                                      <p:cBhvr>
                                        <p:cTn id="1717" dur="500"/>
                                        <p:tgtEl>
                                          <p:spTgt spid="630"/>
                                        </p:tgtEl>
                                      </p:cBhvr>
                                    </p:animEffect>
                                  </p:childTnLst>
                                </p:cTn>
                              </p:par>
                              <p:par>
                                <p:cTn id="1718" presetID="10" presetClass="entr" presetSubtype="0" fill="hold" grpId="0" nodeType="withEffect">
                                  <p:stCondLst>
                                    <p:cond delay="0"/>
                                  </p:stCondLst>
                                  <p:childTnLst>
                                    <p:set>
                                      <p:cBhvr>
                                        <p:cTn id="1719" dur="1" fill="hold">
                                          <p:stCondLst>
                                            <p:cond delay="0"/>
                                          </p:stCondLst>
                                        </p:cTn>
                                        <p:tgtEl>
                                          <p:spTgt spid="631"/>
                                        </p:tgtEl>
                                        <p:attrNameLst>
                                          <p:attrName>style.visibility</p:attrName>
                                        </p:attrNameLst>
                                      </p:cBhvr>
                                      <p:to>
                                        <p:strVal val="visible"/>
                                      </p:to>
                                    </p:set>
                                    <p:animEffect transition="in" filter="fade">
                                      <p:cBhvr>
                                        <p:cTn id="1720" dur="500"/>
                                        <p:tgtEl>
                                          <p:spTgt spid="631"/>
                                        </p:tgtEl>
                                      </p:cBhvr>
                                    </p:animEffect>
                                  </p:childTnLst>
                                </p:cTn>
                              </p:par>
                              <p:par>
                                <p:cTn id="1721" presetID="10" presetClass="entr" presetSubtype="0" fill="hold" grpId="0" nodeType="withEffect">
                                  <p:stCondLst>
                                    <p:cond delay="0"/>
                                  </p:stCondLst>
                                  <p:childTnLst>
                                    <p:set>
                                      <p:cBhvr>
                                        <p:cTn id="1722" dur="1" fill="hold">
                                          <p:stCondLst>
                                            <p:cond delay="0"/>
                                          </p:stCondLst>
                                        </p:cTn>
                                        <p:tgtEl>
                                          <p:spTgt spid="632"/>
                                        </p:tgtEl>
                                        <p:attrNameLst>
                                          <p:attrName>style.visibility</p:attrName>
                                        </p:attrNameLst>
                                      </p:cBhvr>
                                      <p:to>
                                        <p:strVal val="visible"/>
                                      </p:to>
                                    </p:set>
                                    <p:animEffect transition="in" filter="fade">
                                      <p:cBhvr>
                                        <p:cTn id="1723" dur="500"/>
                                        <p:tgtEl>
                                          <p:spTgt spid="632"/>
                                        </p:tgtEl>
                                      </p:cBhvr>
                                    </p:animEffect>
                                  </p:childTnLst>
                                </p:cTn>
                              </p:par>
                              <p:par>
                                <p:cTn id="1724" presetID="10" presetClass="entr" presetSubtype="0" fill="hold" grpId="0" nodeType="withEffect">
                                  <p:stCondLst>
                                    <p:cond delay="0"/>
                                  </p:stCondLst>
                                  <p:childTnLst>
                                    <p:set>
                                      <p:cBhvr>
                                        <p:cTn id="1725" dur="1" fill="hold">
                                          <p:stCondLst>
                                            <p:cond delay="0"/>
                                          </p:stCondLst>
                                        </p:cTn>
                                        <p:tgtEl>
                                          <p:spTgt spid="633"/>
                                        </p:tgtEl>
                                        <p:attrNameLst>
                                          <p:attrName>style.visibility</p:attrName>
                                        </p:attrNameLst>
                                      </p:cBhvr>
                                      <p:to>
                                        <p:strVal val="visible"/>
                                      </p:to>
                                    </p:set>
                                    <p:animEffect transition="in" filter="fade">
                                      <p:cBhvr>
                                        <p:cTn id="1726" dur="500"/>
                                        <p:tgtEl>
                                          <p:spTgt spid="633"/>
                                        </p:tgtEl>
                                      </p:cBhvr>
                                    </p:animEffect>
                                  </p:childTnLst>
                                </p:cTn>
                              </p:par>
                              <p:par>
                                <p:cTn id="1727" presetID="10" presetClass="entr" presetSubtype="0" fill="hold" grpId="0" nodeType="withEffect">
                                  <p:stCondLst>
                                    <p:cond delay="0"/>
                                  </p:stCondLst>
                                  <p:childTnLst>
                                    <p:set>
                                      <p:cBhvr>
                                        <p:cTn id="1728" dur="1" fill="hold">
                                          <p:stCondLst>
                                            <p:cond delay="0"/>
                                          </p:stCondLst>
                                        </p:cTn>
                                        <p:tgtEl>
                                          <p:spTgt spid="634"/>
                                        </p:tgtEl>
                                        <p:attrNameLst>
                                          <p:attrName>style.visibility</p:attrName>
                                        </p:attrNameLst>
                                      </p:cBhvr>
                                      <p:to>
                                        <p:strVal val="visible"/>
                                      </p:to>
                                    </p:set>
                                    <p:animEffect transition="in" filter="fade">
                                      <p:cBhvr>
                                        <p:cTn id="1729" dur="500"/>
                                        <p:tgtEl>
                                          <p:spTgt spid="634"/>
                                        </p:tgtEl>
                                      </p:cBhvr>
                                    </p:animEffect>
                                  </p:childTnLst>
                                </p:cTn>
                              </p:par>
                              <p:par>
                                <p:cTn id="1730" presetID="10" presetClass="entr" presetSubtype="0" fill="hold" grpId="0" nodeType="withEffect">
                                  <p:stCondLst>
                                    <p:cond delay="0"/>
                                  </p:stCondLst>
                                  <p:childTnLst>
                                    <p:set>
                                      <p:cBhvr>
                                        <p:cTn id="1731" dur="1" fill="hold">
                                          <p:stCondLst>
                                            <p:cond delay="0"/>
                                          </p:stCondLst>
                                        </p:cTn>
                                        <p:tgtEl>
                                          <p:spTgt spid="635"/>
                                        </p:tgtEl>
                                        <p:attrNameLst>
                                          <p:attrName>style.visibility</p:attrName>
                                        </p:attrNameLst>
                                      </p:cBhvr>
                                      <p:to>
                                        <p:strVal val="visible"/>
                                      </p:to>
                                    </p:set>
                                    <p:animEffect transition="in" filter="fade">
                                      <p:cBhvr>
                                        <p:cTn id="1732" dur="500"/>
                                        <p:tgtEl>
                                          <p:spTgt spid="635"/>
                                        </p:tgtEl>
                                      </p:cBhvr>
                                    </p:animEffect>
                                  </p:childTnLst>
                                </p:cTn>
                              </p:par>
                              <p:par>
                                <p:cTn id="1733" presetID="10" presetClass="entr" presetSubtype="0" fill="hold" grpId="0" nodeType="withEffect">
                                  <p:stCondLst>
                                    <p:cond delay="0"/>
                                  </p:stCondLst>
                                  <p:childTnLst>
                                    <p:set>
                                      <p:cBhvr>
                                        <p:cTn id="1734" dur="1" fill="hold">
                                          <p:stCondLst>
                                            <p:cond delay="0"/>
                                          </p:stCondLst>
                                        </p:cTn>
                                        <p:tgtEl>
                                          <p:spTgt spid="636"/>
                                        </p:tgtEl>
                                        <p:attrNameLst>
                                          <p:attrName>style.visibility</p:attrName>
                                        </p:attrNameLst>
                                      </p:cBhvr>
                                      <p:to>
                                        <p:strVal val="visible"/>
                                      </p:to>
                                    </p:set>
                                    <p:animEffect transition="in" filter="fade">
                                      <p:cBhvr>
                                        <p:cTn id="1735" dur="500"/>
                                        <p:tgtEl>
                                          <p:spTgt spid="636"/>
                                        </p:tgtEl>
                                      </p:cBhvr>
                                    </p:animEffect>
                                  </p:childTnLst>
                                </p:cTn>
                              </p:par>
                              <p:par>
                                <p:cTn id="1736" presetID="10" presetClass="entr" presetSubtype="0" fill="hold" grpId="0" nodeType="withEffect">
                                  <p:stCondLst>
                                    <p:cond delay="0"/>
                                  </p:stCondLst>
                                  <p:childTnLst>
                                    <p:set>
                                      <p:cBhvr>
                                        <p:cTn id="1737" dur="1" fill="hold">
                                          <p:stCondLst>
                                            <p:cond delay="0"/>
                                          </p:stCondLst>
                                        </p:cTn>
                                        <p:tgtEl>
                                          <p:spTgt spid="637"/>
                                        </p:tgtEl>
                                        <p:attrNameLst>
                                          <p:attrName>style.visibility</p:attrName>
                                        </p:attrNameLst>
                                      </p:cBhvr>
                                      <p:to>
                                        <p:strVal val="visible"/>
                                      </p:to>
                                    </p:set>
                                    <p:animEffect transition="in" filter="fade">
                                      <p:cBhvr>
                                        <p:cTn id="1738" dur="500"/>
                                        <p:tgtEl>
                                          <p:spTgt spid="637"/>
                                        </p:tgtEl>
                                      </p:cBhvr>
                                    </p:animEffect>
                                  </p:childTnLst>
                                </p:cTn>
                              </p:par>
                              <p:par>
                                <p:cTn id="1739" presetID="10" presetClass="entr" presetSubtype="0" fill="hold" grpId="0" nodeType="withEffect">
                                  <p:stCondLst>
                                    <p:cond delay="0"/>
                                  </p:stCondLst>
                                  <p:childTnLst>
                                    <p:set>
                                      <p:cBhvr>
                                        <p:cTn id="1740" dur="1" fill="hold">
                                          <p:stCondLst>
                                            <p:cond delay="0"/>
                                          </p:stCondLst>
                                        </p:cTn>
                                        <p:tgtEl>
                                          <p:spTgt spid="638"/>
                                        </p:tgtEl>
                                        <p:attrNameLst>
                                          <p:attrName>style.visibility</p:attrName>
                                        </p:attrNameLst>
                                      </p:cBhvr>
                                      <p:to>
                                        <p:strVal val="visible"/>
                                      </p:to>
                                    </p:set>
                                    <p:animEffect transition="in" filter="fade">
                                      <p:cBhvr>
                                        <p:cTn id="1741" dur="500"/>
                                        <p:tgtEl>
                                          <p:spTgt spid="638"/>
                                        </p:tgtEl>
                                      </p:cBhvr>
                                    </p:animEffect>
                                  </p:childTnLst>
                                </p:cTn>
                              </p:par>
                              <p:par>
                                <p:cTn id="1742" presetID="10" presetClass="entr" presetSubtype="0" fill="hold" grpId="0" nodeType="withEffect">
                                  <p:stCondLst>
                                    <p:cond delay="0"/>
                                  </p:stCondLst>
                                  <p:childTnLst>
                                    <p:set>
                                      <p:cBhvr>
                                        <p:cTn id="1743" dur="1" fill="hold">
                                          <p:stCondLst>
                                            <p:cond delay="0"/>
                                          </p:stCondLst>
                                        </p:cTn>
                                        <p:tgtEl>
                                          <p:spTgt spid="639"/>
                                        </p:tgtEl>
                                        <p:attrNameLst>
                                          <p:attrName>style.visibility</p:attrName>
                                        </p:attrNameLst>
                                      </p:cBhvr>
                                      <p:to>
                                        <p:strVal val="visible"/>
                                      </p:to>
                                    </p:set>
                                    <p:animEffect transition="in" filter="fade">
                                      <p:cBhvr>
                                        <p:cTn id="1744" dur="500"/>
                                        <p:tgtEl>
                                          <p:spTgt spid="639"/>
                                        </p:tgtEl>
                                      </p:cBhvr>
                                    </p:animEffect>
                                  </p:childTnLst>
                                </p:cTn>
                              </p:par>
                              <p:par>
                                <p:cTn id="1745" presetID="10" presetClass="entr" presetSubtype="0" fill="hold" grpId="0" nodeType="withEffect">
                                  <p:stCondLst>
                                    <p:cond delay="0"/>
                                  </p:stCondLst>
                                  <p:childTnLst>
                                    <p:set>
                                      <p:cBhvr>
                                        <p:cTn id="1746" dur="1" fill="hold">
                                          <p:stCondLst>
                                            <p:cond delay="0"/>
                                          </p:stCondLst>
                                        </p:cTn>
                                        <p:tgtEl>
                                          <p:spTgt spid="640"/>
                                        </p:tgtEl>
                                        <p:attrNameLst>
                                          <p:attrName>style.visibility</p:attrName>
                                        </p:attrNameLst>
                                      </p:cBhvr>
                                      <p:to>
                                        <p:strVal val="visible"/>
                                      </p:to>
                                    </p:set>
                                    <p:animEffect transition="in" filter="fade">
                                      <p:cBhvr>
                                        <p:cTn id="1747" dur="500"/>
                                        <p:tgtEl>
                                          <p:spTgt spid="640"/>
                                        </p:tgtEl>
                                      </p:cBhvr>
                                    </p:animEffect>
                                  </p:childTnLst>
                                </p:cTn>
                              </p:par>
                              <p:par>
                                <p:cTn id="1748" presetID="10" presetClass="entr" presetSubtype="0" fill="hold" grpId="0" nodeType="withEffect">
                                  <p:stCondLst>
                                    <p:cond delay="0"/>
                                  </p:stCondLst>
                                  <p:childTnLst>
                                    <p:set>
                                      <p:cBhvr>
                                        <p:cTn id="1749" dur="1" fill="hold">
                                          <p:stCondLst>
                                            <p:cond delay="0"/>
                                          </p:stCondLst>
                                        </p:cTn>
                                        <p:tgtEl>
                                          <p:spTgt spid="641"/>
                                        </p:tgtEl>
                                        <p:attrNameLst>
                                          <p:attrName>style.visibility</p:attrName>
                                        </p:attrNameLst>
                                      </p:cBhvr>
                                      <p:to>
                                        <p:strVal val="visible"/>
                                      </p:to>
                                    </p:set>
                                    <p:animEffect transition="in" filter="fade">
                                      <p:cBhvr>
                                        <p:cTn id="1750" dur="500"/>
                                        <p:tgtEl>
                                          <p:spTgt spid="641"/>
                                        </p:tgtEl>
                                      </p:cBhvr>
                                    </p:animEffect>
                                  </p:childTnLst>
                                </p:cTn>
                              </p:par>
                              <p:par>
                                <p:cTn id="1751" presetID="10" presetClass="entr" presetSubtype="0" fill="hold" grpId="0" nodeType="withEffect">
                                  <p:stCondLst>
                                    <p:cond delay="0"/>
                                  </p:stCondLst>
                                  <p:childTnLst>
                                    <p:set>
                                      <p:cBhvr>
                                        <p:cTn id="1752" dur="1" fill="hold">
                                          <p:stCondLst>
                                            <p:cond delay="0"/>
                                          </p:stCondLst>
                                        </p:cTn>
                                        <p:tgtEl>
                                          <p:spTgt spid="645"/>
                                        </p:tgtEl>
                                        <p:attrNameLst>
                                          <p:attrName>style.visibility</p:attrName>
                                        </p:attrNameLst>
                                      </p:cBhvr>
                                      <p:to>
                                        <p:strVal val="visible"/>
                                      </p:to>
                                    </p:set>
                                    <p:animEffect transition="in" filter="fade">
                                      <p:cBhvr>
                                        <p:cTn id="1753" dur="500"/>
                                        <p:tgtEl>
                                          <p:spTgt spid="645"/>
                                        </p:tgtEl>
                                      </p:cBhvr>
                                    </p:animEffect>
                                  </p:childTnLst>
                                </p:cTn>
                              </p:par>
                              <p:par>
                                <p:cTn id="1754" presetID="10" presetClass="entr" presetSubtype="0" fill="hold" grpId="0" nodeType="withEffect">
                                  <p:stCondLst>
                                    <p:cond delay="0"/>
                                  </p:stCondLst>
                                  <p:childTnLst>
                                    <p:set>
                                      <p:cBhvr>
                                        <p:cTn id="1755" dur="1" fill="hold">
                                          <p:stCondLst>
                                            <p:cond delay="0"/>
                                          </p:stCondLst>
                                        </p:cTn>
                                        <p:tgtEl>
                                          <p:spTgt spid="646"/>
                                        </p:tgtEl>
                                        <p:attrNameLst>
                                          <p:attrName>style.visibility</p:attrName>
                                        </p:attrNameLst>
                                      </p:cBhvr>
                                      <p:to>
                                        <p:strVal val="visible"/>
                                      </p:to>
                                    </p:set>
                                    <p:animEffect transition="in" filter="fade">
                                      <p:cBhvr>
                                        <p:cTn id="1756" dur="500"/>
                                        <p:tgtEl>
                                          <p:spTgt spid="646"/>
                                        </p:tgtEl>
                                      </p:cBhvr>
                                    </p:animEffect>
                                  </p:childTnLst>
                                </p:cTn>
                              </p:par>
                              <p:par>
                                <p:cTn id="1757" presetID="10" presetClass="entr" presetSubtype="0" fill="hold" grpId="0" nodeType="withEffect">
                                  <p:stCondLst>
                                    <p:cond delay="0"/>
                                  </p:stCondLst>
                                  <p:childTnLst>
                                    <p:set>
                                      <p:cBhvr>
                                        <p:cTn id="1758" dur="1" fill="hold">
                                          <p:stCondLst>
                                            <p:cond delay="0"/>
                                          </p:stCondLst>
                                        </p:cTn>
                                        <p:tgtEl>
                                          <p:spTgt spid="647"/>
                                        </p:tgtEl>
                                        <p:attrNameLst>
                                          <p:attrName>style.visibility</p:attrName>
                                        </p:attrNameLst>
                                      </p:cBhvr>
                                      <p:to>
                                        <p:strVal val="visible"/>
                                      </p:to>
                                    </p:set>
                                    <p:animEffect transition="in" filter="fade">
                                      <p:cBhvr>
                                        <p:cTn id="1759" dur="500"/>
                                        <p:tgtEl>
                                          <p:spTgt spid="647"/>
                                        </p:tgtEl>
                                      </p:cBhvr>
                                    </p:animEffect>
                                  </p:childTnLst>
                                </p:cTn>
                              </p:par>
                              <p:par>
                                <p:cTn id="1760" presetID="10" presetClass="entr" presetSubtype="0" fill="hold" grpId="0" nodeType="withEffect">
                                  <p:stCondLst>
                                    <p:cond delay="0"/>
                                  </p:stCondLst>
                                  <p:childTnLst>
                                    <p:set>
                                      <p:cBhvr>
                                        <p:cTn id="1761" dur="1" fill="hold">
                                          <p:stCondLst>
                                            <p:cond delay="0"/>
                                          </p:stCondLst>
                                        </p:cTn>
                                        <p:tgtEl>
                                          <p:spTgt spid="648"/>
                                        </p:tgtEl>
                                        <p:attrNameLst>
                                          <p:attrName>style.visibility</p:attrName>
                                        </p:attrNameLst>
                                      </p:cBhvr>
                                      <p:to>
                                        <p:strVal val="visible"/>
                                      </p:to>
                                    </p:set>
                                    <p:animEffect transition="in" filter="fade">
                                      <p:cBhvr>
                                        <p:cTn id="1762" dur="500"/>
                                        <p:tgtEl>
                                          <p:spTgt spid="648"/>
                                        </p:tgtEl>
                                      </p:cBhvr>
                                    </p:animEffect>
                                  </p:childTnLst>
                                </p:cTn>
                              </p:par>
                              <p:par>
                                <p:cTn id="1763" presetID="10" presetClass="entr" presetSubtype="0" fill="hold" grpId="0" nodeType="withEffect">
                                  <p:stCondLst>
                                    <p:cond delay="0"/>
                                  </p:stCondLst>
                                  <p:childTnLst>
                                    <p:set>
                                      <p:cBhvr>
                                        <p:cTn id="1764" dur="1" fill="hold">
                                          <p:stCondLst>
                                            <p:cond delay="0"/>
                                          </p:stCondLst>
                                        </p:cTn>
                                        <p:tgtEl>
                                          <p:spTgt spid="649"/>
                                        </p:tgtEl>
                                        <p:attrNameLst>
                                          <p:attrName>style.visibility</p:attrName>
                                        </p:attrNameLst>
                                      </p:cBhvr>
                                      <p:to>
                                        <p:strVal val="visible"/>
                                      </p:to>
                                    </p:set>
                                    <p:animEffect transition="in" filter="fade">
                                      <p:cBhvr>
                                        <p:cTn id="1765" dur="500"/>
                                        <p:tgtEl>
                                          <p:spTgt spid="649"/>
                                        </p:tgtEl>
                                      </p:cBhvr>
                                    </p:animEffect>
                                  </p:childTnLst>
                                </p:cTn>
                              </p:par>
                              <p:par>
                                <p:cTn id="1766" presetID="10" presetClass="entr" presetSubtype="0" fill="hold" grpId="0" nodeType="withEffect">
                                  <p:stCondLst>
                                    <p:cond delay="0"/>
                                  </p:stCondLst>
                                  <p:childTnLst>
                                    <p:set>
                                      <p:cBhvr>
                                        <p:cTn id="1767" dur="1" fill="hold">
                                          <p:stCondLst>
                                            <p:cond delay="0"/>
                                          </p:stCondLst>
                                        </p:cTn>
                                        <p:tgtEl>
                                          <p:spTgt spid="650"/>
                                        </p:tgtEl>
                                        <p:attrNameLst>
                                          <p:attrName>style.visibility</p:attrName>
                                        </p:attrNameLst>
                                      </p:cBhvr>
                                      <p:to>
                                        <p:strVal val="visible"/>
                                      </p:to>
                                    </p:set>
                                    <p:animEffect transition="in" filter="fade">
                                      <p:cBhvr>
                                        <p:cTn id="1768" dur="500"/>
                                        <p:tgtEl>
                                          <p:spTgt spid="650"/>
                                        </p:tgtEl>
                                      </p:cBhvr>
                                    </p:animEffect>
                                  </p:childTnLst>
                                </p:cTn>
                              </p:par>
                              <p:par>
                                <p:cTn id="1769" presetID="10" presetClass="entr" presetSubtype="0" fill="hold" grpId="0" nodeType="withEffect">
                                  <p:stCondLst>
                                    <p:cond delay="0"/>
                                  </p:stCondLst>
                                  <p:childTnLst>
                                    <p:set>
                                      <p:cBhvr>
                                        <p:cTn id="1770" dur="1" fill="hold">
                                          <p:stCondLst>
                                            <p:cond delay="0"/>
                                          </p:stCondLst>
                                        </p:cTn>
                                        <p:tgtEl>
                                          <p:spTgt spid="726"/>
                                        </p:tgtEl>
                                        <p:attrNameLst>
                                          <p:attrName>style.visibility</p:attrName>
                                        </p:attrNameLst>
                                      </p:cBhvr>
                                      <p:to>
                                        <p:strVal val="visible"/>
                                      </p:to>
                                    </p:set>
                                    <p:animEffect transition="in" filter="fade">
                                      <p:cBhvr>
                                        <p:cTn id="1771" dur="500"/>
                                        <p:tgtEl>
                                          <p:spTgt spid="726"/>
                                        </p:tgtEl>
                                      </p:cBhvr>
                                    </p:animEffect>
                                  </p:childTnLst>
                                </p:cTn>
                              </p:par>
                              <p:par>
                                <p:cTn id="1772" presetID="10" presetClass="entr" presetSubtype="0" fill="hold" grpId="0" nodeType="withEffect">
                                  <p:stCondLst>
                                    <p:cond delay="0"/>
                                  </p:stCondLst>
                                  <p:childTnLst>
                                    <p:set>
                                      <p:cBhvr>
                                        <p:cTn id="1773" dur="1" fill="hold">
                                          <p:stCondLst>
                                            <p:cond delay="0"/>
                                          </p:stCondLst>
                                        </p:cTn>
                                        <p:tgtEl>
                                          <p:spTgt spid="727"/>
                                        </p:tgtEl>
                                        <p:attrNameLst>
                                          <p:attrName>style.visibility</p:attrName>
                                        </p:attrNameLst>
                                      </p:cBhvr>
                                      <p:to>
                                        <p:strVal val="visible"/>
                                      </p:to>
                                    </p:set>
                                    <p:animEffect transition="in" filter="fade">
                                      <p:cBhvr>
                                        <p:cTn id="1774" dur="500"/>
                                        <p:tgtEl>
                                          <p:spTgt spid="727"/>
                                        </p:tgtEl>
                                      </p:cBhvr>
                                    </p:animEffect>
                                  </p:childTnLst>
                                </p:cTn>
                              </p:par>
                              <p:par>
                                <p:cTn id="1775" presetID="10" presetClass="entr" presetSubtype="0" fill="hold" grpId="0" nodeType="withEffect">
                                  <p:stCondLst>
                                    <p:cond delay="0"/>
                                  </p:stCondLst>
                                  <p:childTnLst>
                                    <p:set>
                                      <p:cBhvr>
                                        <p:cTn id="1776" dur="1" fill="hold">
                                          <p:stCondLst>
                                            <p:cond delay="0"/>
                                          </p:stCondLst>
                                        </p:cTn>
                                        <p:tgtEl>
                                          <p:spTgt spid="728"/>
                                        </p:tgtEl>
                                        <p:attrNameLst>
                                          <p:attrName>style.visibility</p:attrName>
                                        </p:attrNameLst>
                                      </p:cBhvr>
                                      <p:to>
                                        <p:strVal val="visible"/>
                                      </p:to>
                                    </p:set>
                                    <p:animEffect transition="in" filter="fade">
                                      <p:cBhvr>
                                        <p:cTn id="1777" dur="500"/>
                                        <p:tgtEl>
                                          <p:spTgt spid="728"/>
                                        </p:tgtEl>
                                      </p:cBhvr>
                                    </p:animEffect>
                                  </p:childTnLst>
                                </p:cTn>
                              </p:par>
                              <p:par>
                                <p:cTn id="1778" presetID="10" presetClass="entr" presetSubtype="0" fill="hold" grpId="0" nodeType="withEffect">
                                  <p:stCondLst>
                                    <p:cond delay="0"/>
                                  </p:stCondLst>
                                  <p:childTnLst>
                                    <p:set>
                                      <p:cBhvr>
                                        <p:cTn id="1779" dur="1" fill="hold">
                                          <p:stCondLst>
                                            <p:cond delay="0"/>
                                          </p:stCondLst>
                                        </p:cTn>
                                        <p:tgtEl>
                                          <p:spTgt spid="729"/>
                                        </p:tgtEl>
                                        <p:attrNameLst>
                                          <p:attrName>style.visibility</p:attrName>
                                        </p:attrNameLst>
                                      </p:cBhvr>
                                      <p:to>
                                        <p:strVal val="visible"/>
                                      </p:to>
                                    </p:set>
                                    <p:animEffect transition="in" filter="fade">
                                      <p:cBhvr>
                                        <p:cTn id="1780" dur="500"/>
                                        <p:tgtEl>
                                          <p:spTgt spid="729"/>
                                        </p:tgtEl>
                                      </p:cBhvr>
                                    </p:animEffect>
                                  </p:childTnLst>
                                </p:cTn>
                              </p:par>
                              <p:par>
                                <p:cTn id="1781" presetID="10" presetClass="entr" presetSubtype="0" fill="hold" grpId="0" nodeType="withEffect">
                                  <p:stCondLst>
                                    <p:cond delay="0"/>
                                  </p:stCondLst>
                                  <p:childTnLst>
                                    <p:set>
                                      <p:cBhvr>
                                        <p:cTn id="1782" dur="1" fill="hold">
                                          <p:stCondLst>
                                            <p:cond delay="0"/>
                                          </p:stCondLst>
                                        </p:cTn>
                                        <p:tgtEl>
                                          <p:spTgt spid="730"/>
                                        </p:tgtEl>
                                        <p:attrNameLst>
                                          <p:attrName>style.visibility</p:attrName>
                                        </p:attrNameLst>
                                      </p:cBhvr>
                                      <p:to>
                                        <p:strVal val="visible"/>
                                      </p:to>
                                    </p:set>
                                    <p:animEffect transition="in" filter="fade">
                                      <p:cBhvr>
                                        <p:cTn id="1783" dur="500"/>
                                        <p:tgtEl>
                                          <p:spTgt spid="730"/>
                                        </p:tgtEl>
                                      </p:cBhvr>
                                    </p:animEffect>
                                  </p:childTnLst>
                                </p:cTn>
                              </p:par>
                              <p:par>
                                <p:cTn id="1784" presetID="10" presetClass="entr" presetSubtype="0" fill="hold" grpId="0" nodeType="withEffect">
                                  <p:stCondLst>
                                    <p:cond delay="0"/>
                                  </p:stCondLst>
                                  <p:childTnLst>
                                    <p:set>
                                      <p:cBhvr>
                                        <p:cTn id="1785" dur="1" fill="hold">
                                          <p:stCondLst>
                                            <p:cond delay="0"/>
                                          </p:stCondLst>
                                        </p:cTn>
                                        <p:tgtEl>
                                          <p:spTgt spid="731"/>
                                        </p:tgtEl>
                                        <p:attrNameLst>
                                          <p:attrName>style.visibility</p:attrName>
                                        </p:attrNameLst>
                                      </p:cBhvr>
                                      <p:to>
                                        <p:strVal val="visible"/>
                                      </p:to>
                                    </p:set>
                                    <p:animEffect transition="in" filter="fade">
                                      <p:cBhvr>
                                        <p:cTn id="1786" dur="500"/>
                                        <p:tgtEl>
                                          <p:spTgt spid="731"/>
                                        </p:tgtEl>
                                      </p:cBhvr>
                                    </p:animEffect>
                                  </p:childTnLst>
                                </p:cTn>
                              </p:par>
                              <p:par>
                                <p:cTn id="1787" presetID="10" presetClass="entr" presetSubtype="0" fill="hold" grpId="0" nodeType="withEffect">
                                  <p:stCondLst>
                                    <p:cond delay="0"/>
                                  </p:stCondLst>
                                  <p:childTnLst>
                                    <p:set>
                                      <p:cBhvr>
                                        <p:cTn id="1788" dur="1" fill="hold">
                                          <p:stCondLst>
                                            <p:cond delay="0"/>
                                          </p:stCondLst>
                                        </p:cTn>
                                        <p:tgtEl>
                                          <p:spTgt spid="732"/>
                                        </p:tgtEl>
                                        <p:attrNameLst>
                                          <p:attrName>style.visibility</p:attrName>
                                        </p:attrNameLst>
                                      </p:cBhvr>
                                      <p:to>
                                        <p:strVal val="visible"/>
                                      </p:to>
                                    </p:set>
                                    <p:animEffect transition="in" filter="fade">
                                      <p:cBhvr>
                                        <p:cTn id="1789" dur="500"/>
                                        <p:tgtEl>
                                          <p:spTgt spid="732"/>
                                        </p:tgtEl>
                                      </p:cBhvr>
                                    </p:animEffect>
                                  </p:childTnLst>
                                </p:cTn>
                              </p:par>
                              <p:par>
                                <p:cTn id="1790" presetID="10" presetClass="entr" presetSubtype="0" fill="hold" grpId="0" nodeType="withEffect">
                                  <p:stCondLst>
                                    <p:cond delay="0"/>
                                  </p:stCondLst>
                                  <p:childTnLst>
                                    <p:set>
                                      <p:cBhvr>
                                        <p:cTn id="1791" dur="1" fill="hold">
                                          <p:stCondLst>
                                            <p:cond delay="0"/>
                                          </p:stCondLst>
                                        </p:cTn>
                                        <p:tgtEl>
                                          <p:spTgt spid="733"/>
                                        </p:tgtEl>
                                        <p:attrNameLst>
                                          <p:attrName>style.visibility</p:attrName>
                                        </p:attrNameLst>
                                      </p:cBhvr>
                                      <p:to>
                                        <p:strVal val="visible"/>
                                      </p:to>
                                    </p:set>
                                    <p:animEffect transition="in" filter="fade">
                                      <p:cBhvr>
                                        <p:cTn id="1792" dur="500"/>
                                        <p:tgtEl>
                                          <p:spTgt spid="733"/>
                                        </p:tgtEl>
                                      </p:cBhvr>
                                    </p:animEffect>
                                  </p:childTnLst>
                                </p:cTn>
                              </p:par>
                              <p:par>
                                <p:cTn id="1793" presetID="10" presetClass="entr" presetSubtype="0" fill="hold" grpId="0" nodeType="withEffect">
                                  <p:stCondLst>
                                    <p:cond delay="0"/>
                                  </p:stCondLst>
                                  <p:childTnLst>
                                    <p:set>
                                      <p:cBhvr>
                                        <p:cTn id="1794" dur="1" fill="hold">
                                          <p:stCondLst>
                                            <p:cond delay="0"/>
                                          </p:stCondLst>
                                        </p:cTn>
                                        <p:tgtEl>
                                          <p:spTgt spid="734"/>
                                        </p:tgtEl>
                                        <p:attrNameLst>
                                          <p:attrName>style.visibility</p:attrName>
                                        </p:attrNameLst>
                                      </p:cBhvr>
                                      <p:to>
                                        <p:strVal val="visible"/>
                                      </p:to>
                                    </p:set>
                                    <p:animEffect transition="in" filter="fade">
                                      <p:cBhvr>
                                        <p:cTn id="1795" dur="500"/>
                                        <p:tgtEl>
                                          <p:spTgt spid="734"/>
                                        </p:tgtEl>
                                      </p:cBhvr>
                                    </p:animEffect>
                                  </p:childTnLst>
                                </p:cTn>
                              </p:par>
                              <p:par>
                                <p:cTn id="1796" presetID="10" presetClass="entr" presetSubtype="0" fill="hold" grpId="0" nodeType="withEffect">
                                  <p:stCondLst>
                                    <p:cond delay="0"/>
                                  </p:stCondLst>
                                  <p:childTnLst>
                                    <p:set>
                                      <p:cBhvr>
                                        <p:cTn id="1797" dur="1" fill="hold">
                                          <p:stCondLst>
                                            <p:cond delay="0"/>
                                          </p:stCondLst>
                                        </p:cTn>
                                        <p:tgtEl>
                                          <p:spTgt spid="735"/>
                                        </p:tgtEl>
                                        <p:attrNameLst>
                                          <p:attrName>style.visibility</p:attrName>
                                        </p:attrNameLst>
                                      </p:cBhvr>
                                      <p:to>
                                        <p:strVal val="visible"/>
                                      </p:to>
                                    </p:set>
                                    <p:animEffect transition="in" filter="fade">
                                      <p:cBhvr>
                                        <p:cTn id="1798" dur="500"/>
                                        <p:tgtEl>
                                          <p:spTgt spid="735"/>
                                        </p:tgtEl>
                                      </p:cBhvr>
                                    </p:animEffect>
                                  </p:childTnLst>
                                </p:cTn>
                              </p:par>
                              <p:par>
                                <p:cTn id="1799" presetID="10" presetClass="entr" presetSubtype="0" fill="hold" grpId="0" nodeType="withEffect">
                                  <p:stCondLst>
                                    <p:cond delay="0"/>
                                  </p:stCondLst>
                                  <p:childTnLst>
                                    <p:set>
                                      <p:cBhvr>
                                        <p:cTn id="1800" dur="1" fill="hold">
                                          <p:stCondLst>
                                            <p:cond delay="0"/>
                                          </p:stCondLst>
                                        </p:cTn>
                                        <p:tgtEl>
                                          <p:spTgt spid="736"/>
                                        </p:tgtEl>
                                        <p:attrNameLst>
                                          <p:attrName>style.visibility</p:attrName>
                                        </p:attrNameLst>
                                      </p:cBhvr>
                                      <p:to>
                                        <p:strVal val="visible"/>
                                      </p:to>
                                    </p:set>
                                    <p:animEffect transition="in" filter="fade">
                                      <p:cBhvr>
                                        <p:cTn id="1801" dur="500"/>
                                        <p:tgtEl>
                                          <p:spTgt spid="736"/>
                                        </p:tgtEl>
                                      </p:cBhvr>
                                    </p:animEffect>
                                  </p:childTnLst>
                                </p:cTn>
                              </p:par>
                              <p:par>
                                <p:cTn id="1802" presetID="10" presetClass="entr" presetSubtype="0" fill="hold" grpId="0" nodeType="withEffect">
                                  <p:stCondLst>
                                    <p:cond delay="0"/>
                                  </p:stCondLst>
                                  <p:childTnLst>
                                    <p:set>
                                      <p:cBhvr>
                                        <p:cTn id="1803" dur="1" fill="hold">
                                          <p:stCondLst>
                                            <p:cond delay="0"/>
                                          </p:stCondLst>
                                        </p:cTn>
                                        <p:tgtEl>
                                          <p:spTgt spid="737"/>
                                        </p:tgtEl>
                                        <p:attrNameLst>
                                          <p:attrName>style.visibility</p:attrName>
                                        </p:attrNameLst>
                                      </p:cBhvr>
                                      <p:to>
                                        <p:strVal val="visible"/>
                                      </p:to>
                                    </p:set>
                                    <p:animEffect transition="in" filter="fade">
                                      <p:cBhvr>
                                        <p:cTn id="1804" dur="500"/>
                                        <p:tgtEl>
                                          <p:spTgt spid="737"/>
                                        </p:tgtEl>
                                      </p:cBhvr>
                                    </p:animEffect>
                                  </p:childTnLst>
                                </p:cTn>
                              </p:par>
                              <p:par>
                                <p:cTn id="1805" presetID="10" presetClass="entr" presetSubtype="0" fill="hold" grpId="0" nodeType="withEffect">
                                  <p:stCondLst>
                                    <p:cond delay="0"/>
                                  </p:stCondLst>
                                  <p:childTnLst>
                                    <p:set>
                                      <p:cBhvr>
                                        <p:cTn id="1806" dur="1" fill="hold">
                                          <p:stCondLst>
                                            <p:cond delay="0"/>
                                          </p:stCondLst>
                                        </p:cTn>
                                        <p:tgtEl>
                                          <p:spTgt spid="738"/>
                                        </p:tgtEl>
                                        <p:attrNameLst>
                                          <p:attrName>style.visibility</p:attrName>
                                        </p:attrNameLst>
                                      </p:cBhvr>
                                      <p:to>
                                        <p:strVal val="visible"/>
                                      </p:to>
                                    </p:set>
                                    <p:animEffect transition="in" filter="fade">
                                      <p:cBhvr>
                                        <p:cTn id="1807" dur="500"/>
                                        <p:tgtEl>
                                          <p:spTgt spid="738"/>
                                        </p:tgtEl>
                                      </p:cBhvr>
                                    </p:animEffect>
                                  </p:childTnLst>
                                </p:cTn>
                              </p:par>
                              <p:par>
                                <p:cTn id="1808" presetID="10" presetClass="entr" presetSubtype="0" fill="hold" grpId="0" nodeType="withEffect">
                                  <p:stCondLst>
                                    <p:cond delay="0"/>
                                  </p:stCondLst>
                                  <p:childTnLst>
                                    <p:set>
                                      <p:cBhvr>
                                        <p:cTn id="1809" dur="1" fill="hold">
                                          <p:stCondLst>
                                            <p:cond delay="0"/>
                                          </p:stCondLst>
                                        </p:cTn>
                                        <p:tgtEl>
                                          <p:spTgt spid="739"/>
                                        </p:tgtEl>
                                        <p:attrNameLst>
                                          <p:attrName>style.visibility</p:attrName>
                                        </p:attrNameLst>
                                      </p:cBhvr>
                                      <p:to>
                                        <p:strVal val="visible"/>
                                      </p:to>
                                    </p:set>
                                    <p:animEffect transition="in" filter="fade">
                                      <p:cBhvr>
                                        <p:cTn id="1810" dur="500"/>
                                        <p:tgtEl>
                                          <p:spTgt spid="739"/>
                                        </p:tgtEl>
                                      </p:cBhvr>
                                    </p:animEffect>
                                  </p:childTnLst>
                                </p:cTn>
                              </p:par>
                              <p:par>
                                <p:cTn id="1811" presetID="10" presetClass="entr" presetSubtype="0" fill="hold" grpId="0" nodeType="withEffect">
                                  <p:stCondLst>
                                    <p:cond delay="0"/>
                                  </p:stCondLst>
                                  <p:childTnLst>
                                    <p:set>
                                      <p:cBhvr>
                                        <p:cTn id="1812" dur="1" fill="hold">
                                          <p:stCondLst>
                                            <p:cond delay="0"/>
                                          </p:stCondLst>
                                        </p:cTn>
                                        <p:tgtEl>
                                          <p:spTgt spid="740"/>
                                        </p:tgtEl>
                                        <p:attrNameLst>
                                          <p:attrName>style.visibility</p:attrName>
                                        </p:attrNameLst>
                                      </p:cBhvr>
                                      <p:to>
                                        <p:strVal val="visible"/>
                                      </p:to>
                                    </p:set>
                                    <p:animEffect transition="in" filter="fade">
                                      <p:cBhvr>
                                        <p:cTn id="1813" dur="500"/>
                                        <p:tgtEl>
                                          <p:spTgt spid="740"/>
                                        </p:tgtEl>
                                      </p:cBhvr>
                                    </p:animEffect>
                                  </p:childTnLst>
                                </p:cTn>
                              </p:par>
                              <p:par>
                                <p:cTn id="1814" presetID="10" presetClass="entr" presetSubtype="0" fill="hold" grpId="0" nodeType="withEffect">
                                  <p:stCondLst>
                                    <p:cond delay="0"/>
                                  </p:stCondLst>
                                  <p:childTnLst>
                                    <p:set>
                                      <p:cBhvr>
                                        <p:cTn id="1815" dur="1" fill="hold">
                                          <p:stCondLst>
                                            <p:cond delay="0"/>
                                          </p:stCondLst>
                                        </p:cTn>
                                        <p:tgtEl>
                                          <p:spTgt spid="741"/>
                                        </p:tgtEl>
                                        <p:attrNameLst>
                                          <p:attrName>style.visibility</p:attrName>
                                        </p:attrNameLst>
                                      </p:cBhvr>
                                      <p:to>
                                        <p:strVal val="visible"/>
                                      </p:to>
                                    </p:set>
                                    <p:animEffect transition="in" filter="fade">
                                      <p:cBhvr>
                                        <p:cTn id="1816" dur="500"/>
                                        <p:tgtEl>
                                          <p:spTgt spid="741"/>
                                        </p:tgtEl>
                                      </p:cBhvr>
                                    </p:animEffect>
                                  </p:childTnLst>
                                </p:cTn>
                              </p:par>
                              <p:par>
                                <p:cTn id="1817" presetID="10" presetClass="entr" presetSubtype="0" fill="hold" grpId="0" nodeType="withEffect">
                                  <p:stCondLst>
                                    <p:cond delay="0"/>
                                  </p:stCondLst>
                                  <p:childTnLst>
                                    <p:set>
                                      <p:cBhvr>
                                        <p:cTn id="1818" dur="1" fill="hold">
                                          <p:stCondLst>
                                            <p:cond delay="0"/>
                                          </p:stCondLst>
                                        </p:cTn>
                                        <p:tgtEl>
                                          <p:spTgt spid="742"/>
                                        </p:tgtEl>
                                        <p:attrNameLst>
                                          <p:attrName>style.visibility</p:attrName>
                                        </p:attrNameLst>
                                      </p:cBhvr>
                                      <p:to>
                                        <p:strVal val="visible"/>
                                      </p:to>
                                    </p:set>
                                    <p:animEffect transition="in" filter="fade">
                                      <p:cBhvr>
                                        <p:cTn id="1819" dur="500"/>
                                        <p:tgtEl>
                                          <p:spTgt spid="742"/>
                                        </p:tgtEl>
                                      </p:cBhvr>
                                    </p:animEffect>
                                  </p:childTnLst>
                                </p:cTn>
                              </p:par>
                              <p:par>
                                <p:cTn id="1820" presetID="10" presetClass="entr" presetSubtype="0" fill="hold" grpId="0" nodeType="withEffect">
                                  <p:stCondLst>
                                    <p:cond delay="0"/>
                                  </p:stCondLst>
                                  <p:childTnLst>
                                    <p:set>
                                      <p:cBhvr>
                                        <p:cTn id="1821" dur="1" fill="hold">
                                          <p:stCondLst>
                                            <p:cond delay="0"/>
                                          </p:stCondLst>
                                        </p:cTn>
                                        <p:tgtEl>
                                          <p:spTgt spid="743"/>
                                        </p:tgtEl>
                                        <p:attrNameLst>
                                          <p:attrName>style.visibility</p:attrName>
                                        </p:attrNameLst>
                                      </p:cBhvr>
                                      <p:to>
                                        <p:strVal val="visible"/>
                                      </p:to>
                                    </p:set>
                                    <p:animEffect transition="in" filter="fade">
                                      <p:cBhvr>
                                        <p:cTn id="1822" dur="500"/>
                                        <p:tgtEl>
                                          <p:spTgt spid="743"/>
                                        </p:tgtEl>
                                      </p:cBhvr>
                                    </p:animEffect>
                                  </p:childTnLst>
                                </p:cTn>
                              </p:par>
                              <p:par>
                                <p:cTn id="1823" presetID="10" presetClass="entr" presetSubtype="0" fill="hold" grpId="0" nodeType="withEffect">
                                  <p:stCondLst>
                                    <p:cond delay="0"/>
                                  </p:stCondLst>
                                  <p:childTnLst>
                                    <p:set>
                                      <p:cBhvr>
                                        <p:cTn id="1824" dur="1" fill="hold">
                                          <p:stCondLst>
                                            <p:cond delay="0"/>
                                          </p:stCondLst>
                                        </p:cTn>
                                        <p:tgtEl>
                                          <p:spTgt spid="744"/>
                                        </p:tgtEl>
                                        <p:attrNameLst>
                                          <p:attrName>style.visibility</p:attrName>
                                        </p:attrNameLst>
                                      </p:cBhvr>
                                      <p:to>
                                        <p:strVal val="visible"/>
                                      </p:to>
                                    </p:set>
                                    <p:animEffect transition="in" filter="fade">
                                      <p:cBhvr>
                                        <p:cTn id="1825" dur="500"/>
                                        <p:tgtEl>
                                          <p:spTgt spid="744"/>
                                        </p:tgtEl>
                                      </p:cBhvr>
                                    </p:animEffect>
                                  </p:childTnLst>
                                </p:cTn>
                              </p:par>
                              <p:par>
                                <p:cTn id="1826" presetID="10" presetClass="entr" presetSubtype="0" fill="hold" grpId="0" nodeType="withEffect">
                                  <p:stCondLst>
                                    <p:cond delay="0"/>
                                  </p:stCondLst>
                                  <p:childTnLst>
                                    <p:set>
                                      <p:cBhvr>
                                        <p:cTn id="1827" dur="1" fill="hold">
                                          <p:stCondLst>
                                            <p:cond delay="0"/>
                                          </p:stCondLst>
                                        </p:cTn>
                                        <p:tgtEl>
                                          <p:spTgt spid="745"/>
                                        </p:tgtEl>
                                        <p:attrNameLst>
                                          <p:attrName>style.visibility</p:attrName>
                                        </p:attrNameLst>
                                      </p:cBhvr>
                                      <p:to>
                                        <p:strVal val="visible"/>
                                      </p:to>
                                    </p:set>
                                    <p:animEffect transition="in" filter="fade">
                                      <p:cBhvr>
                                        <p:cTn id="1828" dur="500"/>
                                        <p:tgtEl>
                                          <p:spTgt spid="745"/>
                                        </p:tgtEl>
                                      </p:cBhvr>
                                    </p:animEffect>
                                  </p:childTnLst>
                                </p:cTn>
                              </p:par>
                              <p:par>
                                <p:cTn id="1829" presetID="10" presetClass="entr" presetSubtype="0" fill="hold" grpId="0" nodeType="withEffect">
                                  <p:stCondLst>
                                    <p:cond delay="0"/>
                                  </p:stCondLst>
                                  <p:childTnLst>
                                    <p:set>
                                      <p:cBhvr>
                                        <p:cTn id="1830" dur="1" fill="hold">
                                          <p:stCondLst>
                                            <p:cond delay="0"/>
                                          </p:stCondLst>
                                        </p:cTn>
                                        <p:tgtEl>
                                          <p:spTgt spid="746"/>
                                        </p:tgtEl>
                                        <p:attrNameLst>
                                          <p:attrName>style.visibility</p:attrName>
                                        </p:attrNameLst>
                                      </p:cBhvr>
                                      <p:to>
                                        <p:strVal val="visible"/>
                                      </p:to>
                                    </p:set>
                                    <p:animEffect transition="in" filter="fade">
                                      <p:cBhvr>
                                        <p:cTn id="1831" dur="500"/>
                                        <p:tgtEl>
                                          <p:spTgt spid="746"/>
                                        </p:tgtEl>
                                      </p:cBhvr>
                                    </p:animEffect>
                                  </p:childTnLst>
                                </p:cTn>
                              </p:par>
                              <p:par>
                                <p:cTn id="1832" presetID="10" presetClass="entr" presetSubtype="0" fill="hold" grpId="0" nodeType="withEffect">
                                  <p:stCondLst>
                                    <p:cond delay="0"/>
                                  </p:stCondLst>
                                  <p:childTnLst>
                                    <p:set>
                                      <p:cBhvr>
                                        <p:cTn id="1833" dur="1" fill="hold">
                                          <p:stCondLst>
                                            <p:cond delay="0"/>
                                          </p:stCondLst>
                                        </p:cTn>
                                        <p:tgtEl>
                                          <p:spTgt spid="747"/>
                                        </p:tgtEl>
                                        <p:attrNameLst>
                                          <p:attrName>style.visibility</p:attrName>
                                        </p:attrNameLst>
                                      </p:cBhvr>
                                      <p:to>
                                        <p:strVal val="visible"/>
                                      </p:to>
                                    </p:set>
                                    <p:animEffect transition="in" filter="fade">
                                      <p:cBhvr>
                                        <p:cTn id="1834" dur="500"/>
                                        <p:tgtEl>
                                          <p:spTgt spid="747"/>
                                        </p:tgtEl>
                                      </p:cBhvr>
                                    </p:animEffect>
                                  </p:childTnLst>
                                </p:cTn>
                              </p:par>
                              <p:par>
                                <p:cTn id="1835" presetID="10" presetClass="entr" presetSubtype="0" fill="hold" grpId="0" nodeType="withEffect">
                                  <p:stCondLst>
                                    <p:cond delay="0"/>
                                  </p:stCondLst>
                                  <p:childTnLst>
                                    <p:set>
                                      <p:cBhvr>
                                        <p:cTn id="1836" dur="1" fill="hold">
                                          <p:stCondLst>
                                            <p:cond delay="0"/>
                                          </p:stCondLst>
                                        </p:cTn>
                                        <p:tgtEl>
                                          <p:spTgt spid="748"/>
                                        </p:tgtEl>
                                        <p:attrNameLst>
                                          <p:attrName>style.visibility</p:attrName>
                                        </p:attrNameLst>
                                      </p:cBhvr>
                                      <p:to>
                                        <p:strVal val="visible"/>
                                      </p:to>
                                    </p:set>
                                    <p:animEffect transition="in" filter="fade">
                                      <p:cBhvr>
                                        <p:cTn id="1837" dur="500"/>
                                        <p:tgtEl>
                                          <p:spTgt spid="748"/>
                                        </p:tgtEl>
                                      </p:cBhvr>
                                    </p:animEffect>
                                  </p:childTnLst>
                                </p:cTn>
                              </p:par>
                              <p:par>
                                <p:cTn id="1838" presetID="10" presetClass="entr" presetSubtype="0" fill="hold" grpId="0" nodeType="withEffect">
                                  <p:stCondLst>
                                    <p:cond delay="0"/>
                                  </p:stCondLst>
                                  <p:childTnLst>
                                    <p:set>
                                      <p:cBhvr>
                                        <p:cTn id="1839" dur="1" fill="hold">
                                          <p:stCondLst>
                                            <p:cond delay="0"/>
                                          </p:stCondLst>
                                        </p:cTn>
                                        <p:tgtEl>
                                          <p:spTgt spid="749"/>
                                        </p:tgtEl>
                                        <p:attrNameLst>
                                          <p:attrName>style.visibility</p:attrName>
                                        </p:attrNameLst>
                                      </p:cBhvr>
                                      <p:to>
                                        <p:strVal val="visible"/>
                                      </p:to>
                                    </p:set>
                                    <p:animEffect transition="in" filter="fade">
                                      <p:cBhvr>
                                        <p:cTn id="1840" dur="500"/>
                                        <p:tgtEl>
                                          <p:spTgt spid="749"/>
                                        </p:tgtEl>
                                      </p:cBhvr>
                                    </p:animEffect>
                                  </p:childTnLst>
                                </p:cTn>
                              </p:par>
                              <p:par>
                                <p:cTn id="1841" presetID="10" presetClass="entr" presetSubtype="0" fill="hold" grpId="0" nodeType="withEffect">
                                  <p:stCondLst>
                                    <p:cond delay="0"/>
                                  </p:stCondLst>
                                  <p:childTnLst>
                                    <p:set>
                                      <p:cBhvr>
                                        <p:cTn id="1842" dur="1" fill="hold">
                                          <p:stCondLst>
                                            <p:cond delay="0"/>
                                          </p:stCondLst>
                                        </p:cTn>
                                        <p:tgtEl>
                                          <p:spTgt spid="753"/>
                                        </p:tgtEl>
                                        <p:attrNameLst>
                                          <p:attrName>style.visibility</p:attrName>
                                        </p:attrNameLst>
                                      </p:cBhvr>
                                      <p:to>
                                        <p:strVal val="visible"/>
                                      </p:to>
                                    </p:set>
                                    <p:animEffect transition="in" filter="fade">
                                      <p:cBhvr>
                                        <p:cTn id="1843" dur="500"/>
                                        <p:tgtEl>
                                          <p:spTgt spid="753"/>
                                        </p:tgtEl>
                                      </p:cBhvr>
                                    </p:animEffect>
                                  </p:childTnLst>
                                </p:cTn>
                              </p:par>
                              <p:par>
                                <p:cTn id="1844" presetID="10" presetClass="entr" presetSubtype="0" fill="hold" grpId="0" nodeType="withEffect">
                                  <p:stCondLst>
                                    <p:cond delay="0"/>
                                  </p:stCondLst>
                                  <p:childTnLst>
                                    <p:set>
                                      <p:cBhvr>
                                        <p:cTn id="1845" dur="1" fill="hold">
                                          <p:stCondLst>
                                            <p:cond delay="0"/>
                                          </p:stCondLst>
                                        </p:cTn>
                                        <p:tgtEl>
                                          <p:spTgt spid="754"/>
                                        </p:tgtEl>
                                        <p:attrNameLst>
                                          <p:attrName>style.visibility</p:attrName>
                                        </p:attrNameLst>
                                      </p:cBhvr>
                                      <p:to>
                                        <p:strVal val="visible"/>
                                      </p:to>
                                    </p:set>
                                    <p:animEffect transition="in" filter="fade">
                                      <p:cBhvr>
                                        <p:cTn id="1846" dur="500"/>
                                        <p:tgtEl>
                                          <p:spTgt spid="754"/>
                                        </p:tgtEl>
                                      </p:cBhvr>
                                    </p:animEffect>
                                  </p:childTnLst>
                                </p:cTn>
                              </p:par>
                              <p:par>
                                <p:cTn id="1847" presetID="10" presetClass="entr" presetSubtype="0" fill="hold" grpId="0" nodeType="withEffect">
                                  <p:stCondLst>
                                    <p:cond delay="0"/>
                                  </p:stCondLst>
                                  <p:childTnLst>
                                    <p:set>
                                      <p:cBhvr>
                                        <p:cTn id="1848" dur="1" fill="hold">
                                          <p:stCondLst>
                                            <p:cond delay="0"/>
                                          </p:stCondLst>
                                        </p:cTn>
                                        <p:tgtEl>
                                          <p:spTgt spid="755"/>
                                        </p:tgtEl>
                                        <p:attrNameLst>
                                          <p:attrName>style.visibility</p:attrName>
                                        </p:attrNameLst>
                                      </p:cBhvr>
                                      <p:to>
                                        <p:strVal val="visible"/>
                                      </p:to>
                                    </p:set>
                                    <p:animEffect transition="in" filter="fade">
                                      <p:cBhvr>
                                        <p:cTn id="1849" dur="500"/>
                                        <p:tgtEl>
                                          <p:spTgt spid="755"/>
                                        </p:tgtEl>
                                      </p:cBhvr>
                                    </p:animEffect>
                                  </p:childTnLst>
                                </p:cTn>
                              </p:par>
                              <p:par>
                                <p:cTn id="1850" presetID="10" presetClass="entr" presetSubtype="0" fill="hold" grpId="0" nodeType="withEffect">
                                  <p:stCondLst>
                                    <p:cond delay="0"/>
                                  </p:stCondLst>
                                  <p:childTnLst>
                                    <p:set>
                                      <p:cBhvr>
                                        <p:cTn id="1851" dur="1" fill="hold">
                                          <p:stCondLst>
                                            <p:cond delay="0"/>
                                          </p:stCondLst>
                                        </p:cTn>
                                        <p:tgtEl>
                                          <p:spTgt spid="756"/>
                                        </p:tgtEl>
                                        <p:attrNameLst>
                                          <p:attrName>style.visibility</p:attrName>
                                        </p:attrNameLst>
                                      </p:cBhvr>
                                      <p:to>
                                        <p:strVal val="visible"/>
                                      </p:to>
                                    </p:set>
                                    <p:animEffect transition="in" filter="fade">
                                      <p:cBhvr>
                                        <p:cTn id="1852" dur="500"/>
                                        <p:tgtEl>
                                          <p:spTgt spid="756"/>
                                        </p:tgtEl>
                                      </p:cBhvr>
                                    </p:animEffect>
                                  </p:childTnLst>
                                </p:cTn>
                              </p:par>
                              <p:par>
                                <p:cTn id="1853" presetID="10" presetClass="entr" presetSubtype="0" fill="hold" grpId="0" nodeType="withEffect">
                                  <p:stCondLst>
                                    <p:cond delay="0"/>
                                  </p:stCondLst>
                                  <p:childTnLst>
                                    <p:set>
                                      <p:cBhvr>
                                        <p:cTn id="1854" dur="1" fill="hold">
                                          <p:stCondLst>
                                            <p:cond delay="0"/>
                                          </p:stCondLst>
                                        </p:cTn>
                                        <p:tgtEl>
                                          <p:spTgt spid="757"/>
                                        </p:tgtEl>
                                        <p:attrNameLst>
                                          <p:attrName>style.visibility</p:attrName>
                                        </p:attrNameLst>
                                      </p:cBhvr>
                                      <p:to>
                                        <p:strVal val="visible"/>
                                      </p:to>
                                    </p:set>
                                    <p:animEffect transition="in" filter="fade">
                                      <p:cBhvr>
                                        <p:cTn id="1855" dur="500"/>
                                        <p:tgtEl>
                                          <p:spTgt spid="757"/>
                                        </p:tgtEl>
                                      </p:cBhvr>
                                    </p:animEffect>
                                  </p:childTnLst>
                                </p:cTn>
                              </p:par>
                              <p:par>
                                <p:cTn id="1856" presetID="10" presetClass="entr" presetSubtype="0" fill="hold" grpId="0" nodeType="withEffect">
                                  <p:stCondLst>
                                    <p:cond delay="0"/>
                                  </p:stCondLst>
                                  <p:childTnLst>
                                    <p:set>
                                      <p:cBhvr>
                                        <p:cTn id="1857" dur="1" fill="hold">
                                          <p:stCondLst>
                                            <p:cond delay="0"/>
                                          </p:stCondLst>
                                        </p:cTn>
                                        <p:tgtEl>
                                          <p:spTgt spid="758"/>
                                        </p:tgtEl>
                                        <p:attrNameLst>
                                          <p:attrName>style.visibility</p:attrName>
                                        </p:attrNameLst>
                                      </p:cBhvr>
                                      <p:to>
                                        <p:strVal val="visible"/>
                                      </p:to>
                                    </p:set>
                                    <p:animEffect transition="in" filter="fade">
                                      <p:cBhvr>
                                        <p:cTn id="1858" dur="500"/>
                                        <p:tgtEl>
                                          <p:spTgt spid="758"/>
                                        </p:tgtEl>
                                      </p:cBhvr>
                                    </p:animEffect>
                                  </p:childTnLst>
                                </p:cTn>
                              </p:par>
                              <p:par>
                                <p:cTn id="1859" presetID="10" presetClass="entr" presetSubtype="0" fill="hold" grpId="0" nodeType="withEffect">
                                  <p:stCondLst>
                                    <p:cond delay="0"/>
                                  </p:stCondLst>
                                  <p:childTnLst>
                                    <p:set>
                                      <p:cBhvr>
                                        <p:cTn id="1860" dur="1" fill="hold">
                                          <p:stCondLst>
                                            <p:cond delay="0"/>
                                          </p:stCondLst>
                                        </p:cTn>
                                        <p:tgtEl>
                                          <p:spTgt spid="762"/>
                                        </p:tgtEl>
                                        <p:attrNameLst>
                                          <p:attrName>style.visibility</p:attrName>
                                        </p:attrNameLst>
                                      </p:cBhvr>
                                      <p:to>
                                        <p:strVal val="visible"/>
                                      </p:to>
                                    </p:set>
                                    <p:animEffect transition="in" filter="fade">
                                      <p:cBhvr>
                                        <p:cTn id="1861" dur="500"/>
                                        <p:tgtEl>
                                          <p:spTgt spid="762"/>
                                        </p:tgtEl>
                                      </p:cBhvr>
                                    </p:animEffect>
                                  </p:childTnLst>
                                </p:cTn>
                              </p:par>
                              <p:par>
                                <p:cTn id="1862" presetID="10" presetClass="entr" presetSubtype="0" fill="hold" grpId="0" nodeType="withEffect">
                                  <p:stCondLst>
                                    <p:cond delay="0"/>
                                  </p:stCondLst>
                                  <p:childTnLst>
                                    <p:set>
                                      <p:cBhvr>
                                        <p:cTn id="1863" dur="1" fill="hold">
                                          <p:stCondLst>
                                            <p:cond delay="0"/>
                                          </p:stCondLst>
                                        </p:cTn>
                                        <p:tgtEl>
                                          <p:spTgt spid="763"/>
                                        </p:tgtEl>
                                        <p:attrNameLst>
                                          <p:attrName>style.visibility</p:attrName>
                                        </p:attrNameLst>
                                      </p:cBhvr>
                                      <p:to>
                                        <p:strVal val="visible"/>
                                      </p:to>
                                    </p:set>
                                    <p:animEffect transition="in" filter="fade">
                                      <p:cBhvr>
                                        <p:cTn id="1864" dur="500"/>
                                        <p:tgtEl>
                                          <p:spTgt spid="763"/>
                                        </p:tgtEl>
                                      </p:cBhvr>
                                    </p:animEffect>
                                  </p:childTnLst>
                                </p:cTn>
                              </p:par>
                              <p:par>
                                <p:cTn id="1865" presetID="10" presetClass="entr" presetSubtype="0" fill="hold" grpId="0" nodeType="withEffect">
                                  <p:stCondLst>
                                    <p:cond delay="0"/>
                                  </p:stCondLst>
                                  <p:childTnLst>
                                    <p:set>
                                      <p:cBhvr>
                                        <p:cTn id="1866" dur="1" fill="hold">
                                          <p:stCondLst>
                                            <p:cond delay="0"/>
                                          </p:stCondLst>
                                        </p:cTn>
                                        <p:tgtEl>
                                          <p:spTgt spid="764"/>
                                        </p:tgtEl>
                                        <p:attrNameLst>
                                          <p:attrName>style.visibility</p:attrName>
                                        </p:attrNameLst>
                                      </p:cBhvr>
                                      <p:to>
                                        <p:strVal val="visible"/>
                                      </p:to>
                                    </p:set>
                                    <p:animEffect transition="in" filter="fade">
                                      <p:cBhvr>
                                        <p:cTn id="1867" dur="500"/>
                                        <p:tgtEl>
                                          <p:spTgt spid="764"/>
                                        </p:tgtEl>
                                      </p:cBhvr>
                                    </p:animEffect>
                                  </p:childTnLst>
                                </p:cTn>
                              </p:par>
                              <p:par>
                                <p:cTn id="1868" presetID="10" presetClass="entr" presetSubtype="0" fill="hold" grpId="0" nodeType="withEffect">
                                  <p:stCondLst>
                                    <p:cond delay="0"/>
                                  </p:stCondLst>
                                  <p:childTnLst>
                                    <p:set>
                                      <p:cBhvr>
                                        <p:cTn id="1869" dur="1" fill="hold">
                                          <p:stCondLst>
                                            <p:cond delay="0"/>
                                          </p:stCondLst>
                                        </p:cTn>
                                        <p:tgtEl>
                                          <p:spTgt spid="765"/>
                                        </p:tgtEl>
                                        <p:attrNameLst>
                                          <p:attrName>style.visibility</p:attrName>
                                        </p:attrNameLst>
                                      </p:cBhvr>
                                      <p:to>
                                        <p:strVal val="visible"/>
                                      </p:to>
                                    </p:set>
                                    <p:animEffect transition="in" filter="fade">
                                      <p:cBhvr>
                                        <p:cTn id="1870" dur="500"/>
                                        <p:tgtEl>
                                          <p:spTgt spid="765"/>
                                        </p:tgtEl>
                                      </p:cBhvr>
                                    </p:animEffect>
                                  </p:childTnLst>
                                </p:cTn>
                              </p:par>
                              <p:par>
                                <p:cTn id="1871" presetID="10" presetClass="entr" presetSubtype="0" fill="hold" grpId="0" nodeType="withEffect">
                                  <p:stCondLst>
                                    <p:cond delay="0"/>
                                  </p:stCondLst>
                                  <p:childTnLst>
                                    <p:set>
                                      <p:cBhvr>
                                        <p:cTn id="1872" dur="1" fill="hold">
                                          <p:stCondLst>
                                            <p:cond delay="0"/>
                                          </p:stCondLst>
                                        </p:cTn>
                                        <p:tgtEl>
                                          <p:spTgt spid="766"/>
                                        </p:tgtEl>
                                        <p:attrNameLst>
                                          <p:attrName>style.visibility</p:attrName>
                                        </p:attrNameLst>
                                      </p:cBhvr>
                                      <p:to>
                                        <p:strVal val="visible"/>
                                      </p:to>
                                    </p:set>
                                    <p:animEffect transition="in" filter="fade">
                                      <p:cBhvr>
                                        <p:cTn id="1873" dur="500"/>
                                        <p:tgtEl>
                                          <p:spTgt spid="766"/>
                                        </p:tgtEl>
                                      </p:cBhvr>
                                    </p:animEffect>
                                  </p:childTnLst>
                                </p:cTn>
                              </p:par>
                              <p:par>
                                <p:cTn id="1874" presetID="10" presetClass="entr" presetSubtype="0" fill="hold" grpId="0" nodeType="withEffect">
                                  <p:stCondLst>
                                    <p:cond delay="0"/>
                                  </p:stCondLst>
                                  <p:childTnLst>
                                    <p:set>
                                      <p:cBhvr>
                                        <p:cTn id="1875" dur="1" fill="hold">
                                          <p:stCondLst>
                                            <p:cond delay="0"/>
                                          </p:stCondLst>
                                        </p:cTn>
                                        <p:tgtEl>
                                          <p:spTgt spid="767"/>
                                        </p:tgtEl>
                                        <p:attrNameLst>
                                          <p:attrName>style.visibility</p:attrName>
                                        </p:attrNameLst>
                                      </p:cBhvr>
                                      <p:to>
                                        <p:strVal val="visible"/>
                                      </p:to>
                                    </p:set>
                                    <p:animEffect transition="in" filter="fade">
                                      <p:cBhvr>
                                        <p:cTn id="1876" dur="500"/>
                                        <p:tgtEl>
                                          <p:spTgt spid="767"/>
                                        </p:tgtEl>
                                      </p:cBhvr>
                                    </p:animEffect>
                                  </p:childTnLst>
                                </p:cTn>
                              </p:par>
                              <p:par>
                                <p:cTn id="1877" presetID="10" presetClass="entr" presetSubtype="0" fill="hold" grpId="0" nodeType="withEffect">
                                  <p:stCondLst>
                                    <p:cond delay="0"/>
                                  </p:stCondLst>
                                  <p:childTnLst>
                                    <p:set>
                                      <p:cBhvr>
                                        <p:cTn id="1878" dur="1" fill="hold">
                                          <p:stCondLst>
                                            <p:cond delay="0"/>
                                          </p:stCondLst>
                                        </p:cTn>
                                        <p:tgtEl>
                                          <p:spTgt spid="768"/>
                                        </p:tgtEl>
                                        <p:attrNameLst>
                                          <p:attrName>style.visibility</p:attrName>
                                        </p:attrNameLst>
                                      </p:cBhvr>
                                      <p:to>
                                        <p:strVal val="visible"/>
                                      </p:to>
                                    </p:set>
                                    <p:animEffect transition="in" filter="fade">
                                      <p:cBhvr>
                                        <p:cTn id="1879" dur="500"/>
                                        <p:tgtEl>
                                          <p:spTgt spid="768"/>
                                        </p:tgtEl>
                                      </p:cBhvr>
                                    </p:animEffect>
                                  </p:childTnLst>
                                </p:cTn>
                              </p:par>
                              <p:par>
                                <p:cTn id="1880" presetID="10" presetClass="entr" presetSubtype="0" fill="hold" grpId="0" nodeType="withEffect">
                                  <p:stCondLst>
                                    <p:cond delay="0"/>
                                  </p:stCondLst>
                                  <p:childTnLst>
                                    <p:set>
                                      <p:cBhvr>
                                        <p:cTn id="1881" dur="1" fill="hold">
                                          <p:stCondLst>
                                            <p:cond delay="0"/>
                                          </p:stCondLst>
                                        </p:cTn>
                                        <p:tgtEl>
                                          <p:spTgt spid="769"/>
                                        </p:tgtEl>
                                        <p:attrNameLst>
                                          <p:attrName>style.visibility</p:attrName>
                                        </p:attrNameLst>
                                      </p:cBhvr>
                                      <p:to>
                                        <p:strVal val="visible"/>
                                      </p:to>
                                    </p:set>
                                    <p:animEffect transition="in" filter="fade">
                                      <p:cBhvr>
                                        <p:cTn id="1882" dur="500"/>
                                        <p:tgtEl>
                                          <p:spTgt spid="769"/>
                                        </p:tgtEl>
                                      </p:cBhvr>
                                    </p:animEffect>
                                  </p:childTnLst>
                                </p:cTn>
                              </p:par>
                              <p:par>
                                <p:cTn id="1883" presetID="10" presetClass="entr" presetSubtype="0" fill="hold" grpId="0" nodeType="withEffect">
                                  <p:stCondLst>
                                    <p:cond delay="0"/>
                                  </p:stCondLst>
                                  <p:childTnLst>
                                    <p:set>
                                      <p:cBhvr>
                                        <p:cTn id="1884" dur="1" fill="hold">
                                          <p:stCondLst>
                                            <p:cond delay="0"/>
                                          </p:stCondLst>
                                        </p:cTn>
                                        <p:tgtEl>
                                          <p:spTgt spid="770"/>
                                        </p:tgtEl>
                                        <p:attrNameLst>
                                          <p:attrName>style.visibility</p:attrName>
                                        </p:attrNameLst>
                                      </p:cBhvr>
                                      <p:to>
                                        <p:strVal val="visible"/>
                                      </p:to>
                                    </p:set>
                                    <p:animEffect transition="in" filter="fade">
                                      <p:cBhvr>
                                        <p:cTn id="1885" dur="500"/>
                                        <p:tgtEl>
                                          <p:spTgt spid="770"/>
                                        </p:tgtEl>
                                      </p:cBhvr>
                                    </p:animEffect>
                                  </p:childTnLst>
                                </p:cTn>
                              </p:par>
                              <p:par>
                                <p:cTn id="1886" presetID="10" presetClass="entr" presetSubtype="0" fill="hold" grpId="0" nodeType="withEffect">
                                  <p:stCondLst>
                                    <p:cond delay="0"/>
                                  </p:stCondLst>
                                  <p:childTnLst>
                                    <p:set>
                                      <p:cBhvr>
                                        <p:cTn id="1887" dur="1" fill="hold">
                                          <p:stCondLst>
                                            <p:cond delay="0"/>
                                          </p:stCondLst>
                                        </p:cTn>
                                        <p:tgtEl>
                                          <p:spTgt spid="771"/>
                                        </p:tgtEl>
                                        <p:attrNameLst>
                                          <p:attrName>style.visibility</p:attrName>
                                        </p:attrNameLst>
                                      </p:cBhvr>
                                      <p:to>
                                        <p:strVal val="visible"/>
                                      </p:to>
                                    </p:set>
                                    <p:animEffect transition="in" filter="fade">
                                      <p:cBhvr>
                                        <p:cTn id="1888" dur="500"/>
                                        <p:tgtEl>
                                          <p:spTgt spid="771"/>
                                        </p:tgtEl>
                                      </p:cBhvr>
                                    </p:animEffect>
                                  </p:childTnLst>
                                </p:cTn>
                              </p:par>
                              <p:par>
                                <p:cTn id="1889" presetID="10" presetClass="entr" presetSubtype="0" fill="hold" grpId="0" nodeType="withEffect">
                                  <p:stCondLst>
                                    <p:cond delay="0"/>
                                  </p:stCondLst>
                                  <p:childTnLst>
                                    <p:set>
                                      <p:cBhvr>
                                        <p:cTn id="1890" dur="1" fill="hold">
                                          <p:stCondLst>
                                            <p:cond delay="0"/>
                                          </p:stCondLst>
                                        </p:cTn>
                                        <p:tgtEl>
                                          <p:spTgt spid="774"/>
                                        </p:tgtEl>
                                        <p:attrNameLst>
                                          <p:attrName>style.visibility</p:attrName>
                                        </p:attrNameLst>
                                      </p:cBhvr>
                                      <p:to>
                                        <p:strVal val="visible"/>
                                      </p:to>
                                    </p:set>
                                    <p:animEffect transition="in" filter="fade">
                                      <p:cBhvr>
                                        <p:cTn id="1891" dur="500"/>
                                        <p:tgtEl>
                                          <p:spTgt spid="774"/>
                                        </p:tgtEl>
                                      </p:cBhvr>
                                    </p:animEffect>
                                  </p:childTnLst>
                                </p:cTn>
                              </p:par>
                              <p:par>
                                <p:cTn id="1892" presetID="10" presetClass="entr" presetSubtype="0" fill="hold" grpId="0" nodeType="withEffect">
                                  <p:stCondLst>
                                    <p:cond delay="0"/>
                                  </p:stCondLst>
                                  <p:childTnLst>
                                    <p:set>
                                      <p:cBhvr>
                                        <p:cTn id="1893" dur="1" fill="hold">
                                          <p:stCondLst>
                                            <p:cond delay="0"/>
                                          </p:stCondLst>
                                        </p:cTn>
                                        <p:tgtEl>
                                          <p:spTgt spid="777"/>
                                        </p:tgtEl>
                                        <p:attrNameLst>
                                          <p:attrName>style.visibility</p:attrName>
                                        </p:attrNameLst>
                                      </p:cBhvr>
                                      <p:to>
                                        <p:strVal val="visible"/>
                                      </p:to>
                                    </p:set>
                                    <p:animEffect transition="in" filter="fade">
                                      <p:cBhvr>
                                        <p:cTn id="1894" dur="500"/>
                                        <p:tgtEl>
                                          <p:spTgt spid="777"/>
                                        </p:tgtEl>
                                      </p:cBhvr>
                                    </p:animEffect>
                                  </p:childTnLst>
                                </p:cTn>
                              </p:par>
                              <p:par>
                                <p:cTn id="1895" presetID="10" presetClass="entr" presetSubtype="0" fill="hold" grpId="0" nodeType="withEffect">
                                  <p:stCondLst>
                                    <p:cond delay="0"/>
                                  </p:stCondLst>
                                  <p:childTnLst>
                                    <p:set>
                                      <p:cBhvr>
                                        <p:cTn id="1896" dur="1" fill="hold">
                                          <p:stCondLst>
                                            <p:cond delay="0"/>
                                          </p:stCondLst>
                                        </p:cTn>
                                        <p:tgtEl>
                                          <p:spTgt spid="780"/>
                                        </p:tgtEl>
                                        <p:attrNameLst>
                                          <p:attrName>style.visibility</p:attrName>
                                        </p:attrNameLst>
                                      </p:cBhvr>
                                      <p:to>
                                        <p:strVal val="visible"/>
                                      </p:to>
                                    </p:set>
                                    <p:animEffect transition="in" filter="fade">
                                      <p:cBhvr>
                                        <p:cTn id="1897" dur="500"/>
                                        <p:tgtEl>
                                          <p:spTgt spid="780"/>
                                        </p:tgtEl>
                                      </p:cBhvr>
                                    </p:animEffect>
                                  </p:childTnLst>
                                </p:cTn>
                              </p:par>
                              <p:par>
                                <p:cTn id="1898" presetID="10" presetClass="entr" presetSubtype="0" fill="hold" grpId="0" nodeType="withEffect">
                                  <p:stCondLst>
                                    <p:cond delay="0"/>
                                  </p:stCondLst>
                                  <p:childTnLst>
                                    <p:set>
                                      <p:cBhvr>
                                        <p:cTn id="1899" dur="1" fill="hold">
                                          <p:stCondLst>
                                            <p:cond delay="0"/>
                                          </p:stCondLst>
                                        </p:cTn>
                                        <p:tgtEl>
                                          <p:spTgt spid="781"/>
                                        </p:tgtEl>
                                        <p:attrNameLst>
                                          <p:attrName>style.visibility</p:attrName>
                                        </p:attrNameLst>
                                      </p:cBhvr>
                                      <p:to>
                                        <p:strVal val="visible"/>
                                      </p:to>
                                    </p:set>
                                    <p:animEffect transition="in" filter="fade">
                                      <p:cBhvr>
                                        <p:cTn id="1900" dur="500"/>
                                        <p:tgtEl>
                                          <p:spTgt spid="781"/>
                                        </p:tgtEl>
                                      </p:cBhvr>
                                    </p:animEffect>
                                  </p:childTnLst>
                                </p:cTn>
                              </p:par>
                              <p:par>
                                <p:cTn id="1901" presetID="10" presetClass="entr" presetSubtype="0" fill="hold" grpId="0" nodeType="withEffect">
                                  <p:stCondLst>
                                    <p:cond delay="0"/>
                                  </p:stCondLst>
                                  <p:childTnLst>
                                    <p:set>
                                      <p:cBhvr>
                                        <p:cTn id="1902" dur="1" fill="hold">
                                          <p:stCondLst>
                                            <p:cond delay="0"/>
                                          </p:stCondLst>
                                        </p:cTn>
                                        <p:tgtEl>
                                          <p:spTgt spid="782"/>
                                        </p:tgtEl>
                                        <p:attrNameLst>
                                          <p:attrName>style.visibility</p:attrName>
                                        </p:attrNameLst>
                                      </p:cBhvr>
                                      <p:to>
                                        <p:strVal val="visible"/>
                                      </p:to>
                                    </p:set>
                                    <p:animEffect transition="in" filter="fade">
                                      <p:cBhvr>
                                        <p:cTn id="1903" dur="500"/>
                                        <p:tgtEl>
                                          <p:spTgt spid="782"/>
                                        </p:tgtEl>
                                      </p:cBhvr>
                                    </p:animEffect>
                                  </p:childTnLst>
                                </p:cTn>
                              </p:par>
                              <p:par>
                                <p:cTn id="1904" presetID="10" presetClass="entr" presetSubtype="0" fill="hold" grpId="0" nodeType="withEffect">
                                  <p:stCondLst>
                                    <p:cond delay="0"/>
                                  </p:stCondLst>
                                  <p:childTnLst>
                                    <p:set>
                                      <p:cBhvr>
                                        <p:cTn id="1905" dur="1" fill="hold">
                                          <p:stCondLst>
                                            <p:cond delay="0"/>
                                          </p:stCondLst>
                                        </p:cTn>
                                        <p:tgtEl>
                                          <p:spTgt spid="783"/>
                                        </p:tgtEl>
                                        <p:attrNameLst>
                                          <p:attrName>style.visibility</p:attrName>
                                        </p:attrNameLst>
                                      </p:cBhvr>
                                      <p:to>
                                        <p:strVal val="visible"/>
                                      </p:to>
                                    </p:set>
                                    <p:animEffect transition="in" filter="fade">
                                      <p:cBhvr>
                                        <p:cTn id="1906" dur="500"/>
                                        <p:tgtEl>
                                          <p:spTgt spid="783"/>
                                        </p:tgtEl>
                                      </p:cBhvr>
                                    </p:animEffect>
                                  </p:childTnLst>
                                </p:cTn>
                              </p:par>
                              <p:par>
                                <p:cTn id="1907" presetID="10" presetClass="entr" presetSubtype="0" fill="hold" grpId="0" nodeType="withEffect">
                                  <p:stCondLst>
                                    <p:cond delay="0"/>
                                  </p:stCondLst>
                                  <p:childTnLst>
                                    <p:set>
                                      <p:cBhvr>
                                        <p:cTn id="1908" dur="1" fill="hold">
                                          <p:stCondLst>
                                            <p:cond delay="0"/>
                                          </p:stCondLst>
                                        </p:cTn>
                                        <p:tgtEl>
                                          <p:spTgt spid="784"/>
                                        </p:tgtEl>
                                        <p:attrNameLst>
                                          <p:attrName>style.visibility</p:attrName>
                                        </p:attrNameLst>
                                      </p:cBhvr>
                                      <p:to>
                                        <p:strVal val="visible"/>
                                      </p:to>
                                    </p:set>
                                    <p:animEffect transition="in" filter="fade">
                                      <p:cBhvr>
                                        <p:cTn id="1909" dur="500"/>
                                        <p:tgtEl>
                                          <p:spTgt spid="784"/>
                                        </p:tgtEl>
                                      </p:cBhvr>
                                    </p:animEffect>
                                  </p:childTnLst>
                                </p:cTn>
                              </p:par>
                              <p:par>
                                <p:cTn id="1910" presetID="10" presetClass="entr" presetSubtype="0" fill="hold" grpId="0" nodeType="withEffect">
                                  <p:stCondLst>
                                    <p:cond delay="0"/>
                                  </p:stCondLst>
                                  <p:childTnLst>
                                    <p:set>
                                      <p:cBhvr>
                                        <p:cTn id="1911" dur="1" fill="hold">
                                          <p:stCondLst>
                                            <p:cond delay="0"/>
                                          </p:stCondLst>
                                        </p:cTn>
                                        <p:tgtEl>
                                          <p:spTgt spid="785"/>
                                        </p:tgtEl>
                                        <p:attrNameLst>
                                          <p:attrName>style.visibility</p:attrName>
                                        </p:attrNameLst>
                                      </p:cBhvr>
                                      <p:to>
                                        <p:strVal val="visible"/>
                                      </p:to>
                                    </p:set>
                                    <p:animEffect transition="in" filter="fade">
                                      <p:cBhvr>
                                        <p:cTn id="1912" dur="500"/>
                                        <p:tgtEl>
                                          <p:spTgt spid="785"/>
                                        </p:tgtEl>
                                      </p:cBhvr>
                                    </p:animEffect>
                                  </p:childTnLst>
                                </p:cTn>
                              </p:par>
                              <p:par>
                                <p:cTn id="1913" presetID="10" presetClass="entr" presetSubtype="0" fill="hold" grpId="0" nodeType="withEffect">
                                  <p:stCondLst>
                                    <p:cond delay="0"/>
                                  </p:stCondLst>
                                  <p:childTnLst>
                                    <p:set>
                                      <p:cBhvr>
                                        <p:cTn id="1914" dur="1" fill="hold">
                                          <p:stCondLst>
                                            <p:cond delay="0"/>
                                          </p:stCondLst>
                                        </p:cTn>
                                        <p:tgtEl>
                                          <p:spTgt spid="789"/>
                                        </p:tgtEl>
                                        <p:attrNameLst>
                                          <p:attrName>style.visibility</p:attrName>
                                        </p:attrNameLst>
                                      </p:cBhvr>
                                      <p:to>
                                        <p:strVal val="visible"/>
                                      </p:to>
                                    </p:set>
                                    <p:animEffect transition="in" filter="fade">
                                      <p:cBhvr>
                                        <p:cTn id="1915" dur="500"/>
                                        <p:tgtEl>
                                          <p:spTgt spid="789"/>
                                        </p:tgtEl>
                                      </p:cBhvr>
                                    </p:animEffect>
                                  </p:childTnLst>
                                </p:cTn>
                              </p:par>
                              <p:par>
                                <p:cTn id="1916" presetID="10" presetClass="entr" presetSubtype="0" fill="hold" grpId="0" nodeType="withEffect">
                                  <p:stCondLst>
                                    <p:cond delay="0"/>
                                  </p:stCondLst>
                                  <p:childTnLst>
                                    <p:set>
                                      <p:cBhvr>
                                        <p:cTn id="1917" dur="1" fill="hold">
                                          <p:stCondLst>
                                            <p:cond delay="0"/>
                                          </p:stCondLst>
                                        </p:cTn>
                                        <p:tgtEl>
                                          <p:spTgt spid="792"/>
                                        </p:tgtEl>
                                        <p:attrNameLst>
                                          <p:attrName>style.visibility</p:attrName>
                                        </p:attrNameLst>
                                      </p:cBhvr>
                                      <p:to>
                                        <p:strVal val="visible"/>
                                      </p:to>
                                    </p:set>
                                    <p:animEffect transition="in" filter="fade">
                                      <p:cBhvr>
                                        <p:cTn id="1918" dur="500"/>
                                        <p:tgtEl>
                                          <p:spTgt spid="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8" grpId="0" animBg="1"/>
      <p:bldP spid="201"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6" grpId="0" animBg="1"/>
      <p:bldP spid="219"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70" grpId="0" animBg="1"/>
      <p:bldP spid="273"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8" grpId="0" animBg="1"/>
      <p:bldP spid="291"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6" grpId="0" animBg="1"/>
      <p:bldP spid="489"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4" grpId="0" animBg="1"/>
      <p:bldP spid="507"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8" grpId="0" animBg="1"/>
      <p:bldP spid="561"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6" grpId="0" animBg="1"/>
      <p:bldP spid="579"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9" grpId="0" animBg="1"/>
      <p:bldP spid="610" grpId="0" animBg="1"/>
      <p:bldP spid="611" grpId="0" animBg="1"/>
      <p:bldP spid="612" grpId="0" animBg="1"/>
      <p:bldP spid="613" grpId="0" animBg="1"/>
      <p:bldP spid="614" grpId="0" animBg="1"/>
      <p:bldP spid="618" grpId="0" animBg="1"/>
      <p:bldP spid="619" grpId="0" animBg="1"/>
      <p:bldP spid="620" grpId="0" animBg="1"/>
      <p:bldP spid="621" grpId="0" animBg="1"/>
      <p:bldP spid="622" grpId="0" animBg="1"/>
      <p:bldP spid="623" grpId="0" animBg="1"/>
      <p:bldP spid="624" grpId="0" animBg="1"/>
      <p:bldP spid="625" grpId="0" animBg="1"/>
      <p:bldP spid="626" grpId="0" animBg="1"/>
      <p:bldP spid="627" grpId="0" animBg="1"/>
      <p:bldP spid="628" grpId="0" animBg="1"/>
      <p:bldP spid="629" grpId="0" animBg="1"/>
      <p:bldP spid="630" grpId="0" animBg="1"/>
      <p:bldP spid="631" grpId="0" animBg="1"/>
      <p:bldP spid="632" grpId="0" animBg="1"/>
      <p:bldP spid="633" grpId="0" animBg="1"/>
      <p:bldP spid="634" grpId="0" animBg="1"/>
      <p:bldP spid="635" grpId="0" animBg="1"/>
      <p:bldP spid="636" grpId="0" animBg="1"/>
      <p:bldP spid="637" grpId="0" animBg="1"/>
      <p:bldP spid="638" grpId="0" animBg="1"/>
      <p:bldP spid="639" grpId="0" animBg="1"/>
      <p:bldP spid="640" grpId="0" animBg="1"/>
      <p:bldP spid="641" grpId="0" animBg="1"/>
      <p:bldP spid="645" grpId="0" animBg="1"/>
      <p:bldP spid="646" grpId="0" animBg="1"/>
      <p:bldP spid="647" grpId="0" animBg="1"/>
      <p:bldP spid="648" grpId="0" animBg="1"/>
      <p:bldP spid="649" grpId="0" animBg="1"/>
      <p:bldP spid="650" grpId="0" animBg="1"/>
      <p:bldP spid="726" grpId="0" animBg="1"/>
      <p:bldP spid="727" grpId="0" animBg="1"/>
      <p:bldP spid="728" grpId="0" animBg="1"/>
      <p:bldP spid="729" grpId="0" animBg="1"/>
      <p:bldP spid="730" grpId="0" animBg="1"/>
      <p:bldP spid="731" grpId="0" animBg="1"/>
      <p:bldP spid="732" grpId="0" animBg="1"/>
      <p:bldP spid="733" grpId="0" animBg="1"/>
      <p:bldP spid="734" grpId="0" animBg="1"/>
      <p:bldP spid="735" grpId="0" animBg="1"/>
      <p:bldP spid="736" grpId="0" animBg="1"/>
      <p:bldP spid="737" grpId="0" animBg="1"/>
      <p:bldP spid="738" grpId="0" animBg="1"/>
      <p:bldP spid="739" grpId="0" animBg="1"/>
      <p:bldP spid="740" grpId="0" animBg="1"/>
      <p:bldP spid="741" grpId="0" animBg="1"/>
      <p:bldP spid="742" grpId="0" animBg="1"/>
      <p:bldP spid="743" grpId="0" animBg="1"/>
      <p:bldP spid="744" grpId="0" animBg="1"/>
      <p:bldP spid="745" grpId="0" animBg="1"/>
      <p:bldP spid="746" grpId="0" animBg="1"/>
      <p:bldP spid="747" grpId="0" animBg="1"/>
      <p:bldP spid="748" grpId="0" animBg="1"/>
      <p:bldP spid="749" grpId="0" animBg="1"/>
      <p:bldP spid="753" grpId="0" animBg="1"/>
      <p:bldP spid="754" grpId="0" animBg="1"/>
      <p:bldP spid="755" grpId="0" animBg="1"/>
      <p:bldP spid="756" grpId="0" animBg="1"/>
      <p:bldP spid="757" grpId="0" animBg="1"/>
      <p:bldP spid="758" grpId="0" animBg="1"/>
      <p:bldP spid="762" grpId="0" animBg="1"/>
      <p:bldP spid="763" grpId="0" animBg="1"/>
      <p:bldP spid="764" grpId="0" animBg="1"/>
      <p:bldP spid="765" grpId="0" animBg="1"/>
      <p:bldP spid="766" grpId="0" animBg="1"/>
      <p:bldP spid="767" grpId="0" animBg="1"/>
      <p:bldP spid="768" grpId="0" animBg="1"/>
      <p:bldP spid="769" grpId="0" animBg="1"/>
      <p:bldP spid="770" grpId="0" animBg="1"/>
      <p:bldP spid="771" grpId="0" animBg="1"/>
      <p:bldP spid="774" grpId="0" animBg="1"/>
      <p:bldP spid="777" grpId="0" animBg="1"/>
      <p:bldP spid="780" grpId="0" animBg="1"/>
      <p:bldP spid="781" grpId="0" animBg="1"/>
      <p:bldP spid="782" grpId="0" animBg="1"/>
      <p:bldP spid="783" grpId="0" animBg="1"/>
      <p:bldP spid="784" grpId="0" animBg="1"/>
      <p:bldP spid="785" grpId="0" animBg="1"/>
      <p:bldP spid="789" grpId="0" animBg="1"/>
      <p:bldP spid="79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bwMode="auto">
          <a:xfrm>
            <a:off x="685800" y="850901"/>
            <a:ext cx="7772400" cy="2749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rgbClr val="000000"/>
                </a:solidFill>
                <a:effectLst/>
                <a:uLnTx/>
                <a:uFillTx/>
                <a:latin typeface="+mj-lt"/>
                <a:ea typeface="ヒラギノ角ゴ Pro W3" charset="0"/>
                <a:cs typeface="Geneva" charset="0"/>
              </a:rPr>
              <a:t>If we were going to develop a model to investigate air-sea weather processes, what variables would we need to include? </a:t>
            </a:r>
            <a:endParaRPr kumimoji="0" lang="en-US" sz="4000" b="0" i="0" u="none" strike="noStrike" kern="0" cap="none" spc="0" normalizeH="0" baseline="0" noProof="0" dirty="0">
              <a:ln>
                <a:noFill/>
              </a:ln>
              <a:solidFill>
                <a:srgbClr val="000000"/>
              </a:solidFill>
              <a:effectLst/>
              <a:uLnTx/>
              <a:uFillTx/>
              <a:latin typeface="+mj-lt"/>
              <a:ea typeface="ヒラギノ角ゴ Pro W3" charset="0"/>
              <a:cs typeface="Geneva" charset="0"/>
            </a:endParaRPr>
          </a:p>
        </p:txBody>
      </p:sp>
      <p:sp>
        <p:nvSpPr>
          <p:cNvPr id="5" name="Subtitle 9"/>
          <p:cNvSpPr txBox="1">
            <a:spLocks/>
          </p:cNvSpPr>
          <p:nvPr/>
        </p:nvSpPr>
        <p:spPr bwMode="auto">
          <a:xfrm>
            <a:off x="685800" y="4597400"/>
            <a:ext cx="7772400" cy="1257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0" i="1" u="none" strike="noStrike" kern="0" cap="none" spc="0" normalizeH="0" baseline="0" noProof="0" smtClean="0">
                <a:ln>
                  <a:noFill/>
                </a:ln>
                <a:solidFill>
                  <a:srgbClr val="000000"/>
                </a:solidFill>
                <a:effectLst/>
                <a:uLnTx/>
                <a:uFillTx/>
                <a:latin typeface="+mn-lt"/>
                <a:ea typeface="ヒラギノ角ゴ Pro W3" charset="0"/>
                <a:cs typeface="Geneva" charset="0"/>
              </a:rPr>
              <a:t>SEP 2: Developing and Using Models - </a:t>
            </a:r>
            <a:r>
              <a:rPr kumimoji="0" lang="en-US" sz="1800" b="0" i="0" u="none" strike="noStrike" kern="0" cap="none" spc="0" normalizeH="0" baseline="0" noProof="0" smtClean="0">
                <a:ln>
                  <a:noFill/>
                </a:ln>
                <a:solidFill>
                  <a:srgbClr val="000000"/>
                </a:solidFill>
                <a:effectLst/>
                <a:uLnTx/>
                <a:uFillTx/>
                <a:latin typeface="+mn-lt"/>
                <a:ea typeface="ヒラギノ角ゴ Pro W3" charset="0"/>
                <a:cs typeface="Geneva" charset="0"/>
              </a:rPr>
              <a:t>In science, models are used to represent a system (or parts of a system) under study, to aid in the development of questions and explanations, to generate data that can be used to make predictions, and to communicate ideas to others. </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n-lt"/>
              <a:ea typeface="ヒラギノ角ゴ Pro W3" charset="0"/>
              <a:cs typeface="Geneva" charset="0"/>
            </a:endParaRPr>
          </a:p>
        </p:txBody>
      </p:sp>
    </p:spTree>
    <p:extLst>
      <p:ext uri="{BB962C8B-B14F-4D97-AF65-F5344CB8AC3E}">
        <p14:creationId xmlns:p14="http://schemas.microsoft.com/office/powerpoint/2010/main" val="229203551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89" y="869431"/>
            <a:ext cx="9147489" cy="5988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5055" t="19292" r="5438" b="30371"/>
          <a:stretch/>
        </p:blipFill>
        <p:spPr>
          <a:xfrm>
            <a:off x="-3490" y="1001138"/>
            <a:ext cx="9147489" cy="5856863"/>
          </a:xfrm>
          <a:prstGeom prst="rect">
            <a:avLst/>
          </a:prstGeom>
          <a:ln>
            <a:noFill/>
          </a:ln>
          <a:effectLst>
            <a:outerShdw blurRad="292100" dist="139700" dir="2700000" algn="tl" rotWithShape="0">
              <a:srgbClr val="333333">
                <a:alpha val="65000"/>
              </a:srgbClr>
            </a:outerShdw>
          </a:effectLst>
        </p:spPr>
      </p:pic>
      <p:pic>
        <p:nvPicPr>
          <p:cNvPr id="2050" name="Picture 2" descr="http://www.aoml.noaa.gov/general/lib/lib1/nhclib/120px-Hurricane_north.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8418" y="2623521"/>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zimomravenie.sk/images/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1414" y="1959149"/>
            <a:ext cx="571499" cy="6414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2.iconfinder.com/data/icons/freecns-cumulus/32/519909-102_Tornado-12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0996" y="3296698"/>
            <a:ext cx="760532" cy="7605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impleicon.com/wp-content/uploads/ra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3980" y="1583375"/>
            <a:ext cx="980952" cy="98095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cdn.flaticon.com/png/256/16800.png"/>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2430" y="2411549"/>
            <a:ext cx="1205548"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5990294" y="4433509"/>
            <a:ext cx="760532" cy="7605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H</a:t>
            </a:r>
            <a:endParaRPr lang="en-US" sz="4800" b="1" dirty="0">
              <a:solidFill>
                <a:schemeClr val="tx1"/>
              </a:solidFill>
            </a:endParaRPr>
          </a:p>
        </p:txBody>
      </p:sp>
      <p:sp>
        <p:nvSpPr>
          <p:cNvPr id="16" name="Oval 15"/>
          <p:cNvSpPr/>
          <p:nvPr/>
        </p:nvSpPr>
        <p:spPr>
          <a:xfrm>
            <a:off x="2718401" y="2016088"/>
            <a:ext cx="760532" cy="7605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L</a:t>
            </a:r>
            <a:endParaRPr lang="en-US" sz="4800" b="1" dirty="0">
              <a:solidFill>
                <a:schemeClr val="tx1"/>
              </a:solidFill>
            </a:endParaRPr>
          </a:p>
        </p:txBody>
      </p:sp>
      <p:pic>
        <p:nvPicPr>
          <p:cNvPr id="2064" name="Picture 16" descr="http://www.clipartbest.com/cliparts/ncX/4X4/ncX4X4ocB.png"/>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2647150" y="3880110"/>
            <a:ext cx="1046502" cy="106785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cons.iconarchive.com/icons/fasticon/beach/128/wave-icon.png"/>
          <p:cNvPicPr>
            <a:picLocks noChangeAspect="1" noChangeArrowheads="1"/>
          </p:cNvPicPr>
          <p:nvPr/>
        </p:nvPicPr>
        <p:blipFill>
          <a:blip r:embed="rId12">
            <a:biLevel thresh="75000"/>
            <a:extLst>
              <a:ext uri="{28A0092B-C50C-407E-A947-70E740481C1C}">
                <a14:useLocalDpi xmlns:a14="http://schemas.microsoft.com/office/drawing/2010/main" val="0"/>
              </a:ext>
            </a:extLst>
          </a:blip>
          <a:srcRect/>
          <a:stretch>
            <a:fillRect/>
          </a:stretch>
        </p:blipFill>
        <p:spPr bwMode="auto">
          <a:xfrm>
            <a:off x="336326" y="4915535"/>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479769" y="3777283"/>
            <a:ext cx="1858968" cy="691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39467" y="5202508"/>
            <a:ext cx="1335393" cy="794833"/>
          </a:xfrm>
          <a:prstGeom prst="rect">
            <a:avLst/>
          </a:prstGeom>
          <a:noFill/>
        </p:spPr>
        <p:txBody>
          <a:bodyPr wrap="square" rtlCol="0">
            <a:spAutoFit/>
          </a:bodyPr>
          <a:lstStyle/>
          <a:p>
            <a:pPr algn="ctr">
              <a:lnSpc>
                <a:spcPct val="75000"/>
              </a:lnSpc>
            </a:pPr>
            <a:r>
              <a:rPr lang="en-US" sz="2000" b="1" dirty="0" smtClean="0"/>
              <a:t>High Pressure Systems</a:t>
            </a:r>
            <a:endParaRPr lang="en-US" sz="2000" b="1" dirty="0"/>
          </a:p>
        </p:txBody>
      </p:sp>
      <p:sp>
        <p:nvSpPr>
          <p:cNvPr id="21" name="TextBox 20"/>
          <p:cNvSpPr txBox="1"/>
          <p:nvPr/>
        </p:nvSpPr>
        <p:spPr>
          <a:xfrm>
            <a:off x="759502" y="3972767"/>
            <a:ext cx="1335393" cy="333168"/>
          </a:xfrm>
          <a:prstGeom prst="rect">
            <a:avLst/>
          </a:prstGeom>
          <a:noFill/>
        </p:spPr>
        <p:txBody>
          <a:bodyPr wrap="square" rtlCol="0">
            <a:spAutoFit/>
          </a:bodyPr>
          <a:lstStyle/>
          <a:p>
            <a:pPr algn="ctr">
              <a:lnSpc>
                <a:spcPct val="75000"/>
              </a:lnSpc>
            </a:pPr>
            <a:r>
              <a:rPr lang="en-US" sz="2000" b="1" dirty="0" smtClean="0">
                <a:solidFill>
                  <a:schemeClr val="bg1"/>
                </a:solidFill>
              </a:rPr>
              <a:t>El Nino</a:t>
            </a:r>
            <a:endParaRPr lang="en-US" sz="2000" b="1" dirty="0">
              <a:solidFill>
                <a:schemeClr val="bg1"/>
              </a:solidFill>
            </a:endParaRPr>
          </a:p>
        </p:txBody>
      </p:sp>
      <p:sp>
        <p:nvSpPr>
          <p:cNvPr id="22" name="TextBox 21"/>
          <p:cNvSpPr txBox="1"/>
          <p:nvPr/>
        </p:nvSpPr>
        <p:spPr>
          <a:xfrm>
            <a:off x="5613839" y="4045850"/>
            <a:ext cx="1802961" cy="333168"/>
          </a:xfrm>
          <a:prstGeom prst="rect">
            <a:avLst/>
          </a:prstGeom>
          <a:noFill/>
        </p:spPr>
        <p:txBody>
          <a:bodyPr wrap="square" rtlCol="0">
            <a:spAutoFit/>
          </a:bodyPr>
          <a:lstStyle/>
          <a:p>
            <a:pPr algn="ctr">
              <a:lnSpc>
                <a:spcPct val="75000"/>
              </a:lnSpc>
            </a:pPr>
            <a:r>
              <a:rPr lang="en-US" sz="2000" b="1" dirty="0" smtClean="0"/>
              <a:t>Waterspouts</a:t>
            </a:r>
            <a:endParaRPr lang="en-US" sz="2000" b="1" dirty="0"/>
          </a:p>
        </p:txBody>
      </p:sp>
      <p:sp>
        <p:nvSpPr>
          <p:cNvPr id="23" name="TextBox 22"/>
          <p:cNvSpPr txBox="1"/>
          <p:nvPr/>
        </p:nvSpPr>
        <p:spPr>
          <a:xfrm>
            <a:off x="2777065" y="4873884"/>
            <a:ext cx="2186644" cy="564001"/>
          </a:xfrm>
          <a:prstGeom prst="rect">
            <a:avLst/>
          </a:prstGeom>
          <a:noFill/>
        </p:spPr>
        <p:txBody>
          <a:bodyPr wrap="square" rtlCol="0">
            <a:spAutoFit/>
          </a:bodyPr>
          <a:lstStyle/>
          <a:p>
            <a:pPr algn="ctr">
              <a:lnSpc>
                <a:spcPct val="75000"/>
              </a:lnSpc>
            </a:pPr>
            <a:r>
              <a:rPr lang="en-US" sz="2000" b="1" dirty="0" smtClean="0"/>
              <a:t>Thunderstorms</a:t>
            </a:r>
          </a:p>
          <a:p>
            <a:pPr algn="ctr">
              <a:lnSpc>
                <a:spcPct val="75000"/>
              </a:lnSpc>
            </a:pPr>
            <a:r>
              <a:rPr lang="en-US" sz="2000" b="1" dirty="0" smtClean="0"/>
              <a:t>&amp; Lightning</a:t>
            </a:r>
            <a:endParaRPr lang="en-US" sz="2000" b="1" dirty="0"/>
          </a:p>
        </p:txBody>
      </p:sp>
      <p:sp>
        <p:nvSpPr>
          <p:cNvPr id="24" name="TextBox 23"/>
          <p:cNvSpPr txBox="1"/>
          <p:nvPr/>
        </p:nvSpPr>
        <p:spPr>
          <a:xfrm>
            <a:off x="220133" y="5968152"/>
            <a:ext cx="1335393" cy="333168"/>
          </a:xfrm>
          <a:prstGeom prst="rect">
            <a:avLst/>
          </a:prstGeom>
          <a:noFill/>
        </p:spPr>
        <p:txBody>
          <a:bodyPr wrap="square" rtlCol="0">
            <a:spAutoFit/>
          </a:bodyPr>
          <a:lstStyle/>
          <a:p>
            <a:pPr algn="ctr">
              <a:lnSpc>
                <a:spcPct val="75000"/>
              </a:lnSpc>
            </a:pPr>
            <a:r>
              <a:rPr lang="en-US" sz="2000" b="1" dirty="0" smtClean="0"/>
              <a:t>Sea Spray</a:t>
            </a:r>
            <a:endParaRPr lang="en-US" sz="2000" b="1" dirty="0"/>
          </a:p>
        </p:txBody>
      </p:sp>
      <p:sp>
        <p:nvSpPr>
          <p:cNvPr id="25" name="TextBox 24"/>
          <p:cNvSpPr txBox="1"/>
          <p:nvPr/>
        </p:nvSpPr>
        <p:spPr>
          <a:xfrm>
            <a:off x="2553981" y="1705213"/>
            <a:ext cx="1653954" cy="335989"/>
          </a:xfrm>
          <a:prstGeom prst="rect">
            <a:avLst/>
          </a:prstGeom>
          <a:noFill/>
        </p:spPr>
        <p:txBody>
          <a:bodyPr wrap="square" rtlCol="0">
            <a:spAutoFit/>
          </a:bodyPr>
          <a:lstStyle/>
          <a:p>
            <a:pPr algn="ctr">
              <a:lnSpc>
                <a:spcPct val="75000"/>
              </a:lnSpc>
            </a:pPr>
            <a:r>
              <a:rPr lang="en-US" sz="2000" b="1" dirty="0" smtClean="0"/>
              <a:t>Nor’easters</a:t>
            </a:r>
            <a:endParaRPr lang="en-US" sz="2000" b="1" dirty="0"/>
          </a:p>
        </p:txBody>
      </p:sp>
      <p:sp>
        <p:nvSpPr>
          <p:cNvPr id="26" name="TextBox 25"/>
          <p:cNvSpPr txBox="1"/>
          <p:nvPr/>
        </p:nvSpPr>
        <p:spPr>
          <a:xfrm>
            <a:off x="1079155" y="1918426"/>
            <a:ext cx="1122234" cy="784830"/>
          </a:xfrm>
          <a:prstGeom prst="rect">
            <a:avLst/>
          </a:prstGeom>
          <a:noFill/>
        </p:spPr>
        <p:txBody>
          <a:bodyPr wrap="square" rtlCol="0">
            <a:spAutoFit/>
          </a:bodyPr>
          <a:lstStyle/>
          <a:p>
            <a:pPr algn="ctr">
              <a:lnSpc>
                <a:spcPct val="75000"/>
              </a:lnSpc>
            </a:pPr>
            <a:r>
              <a:rPr lang="en-US" sz="2000" b="1" dirty="0" smtClean="0"/>
              <a:t>Lake Effect Snow</a:t>
            </a:r>
            <a:endParaRPr lang="en-US" sz="2000" b="1" dirty="0"/>
          </a:p>
        </p:txBody>
      </p:sp>
      <p:sp>
        <p:nvSpPr>
          <p:cNvPr id="27" name="TextBox 26"/>
          <p:cNvSpPr txBox="1"/>
          <p:nvPr/>
        </p:nvSpPr>
        <p:spPr>
          <a:xfrm>
            <a:off x="4079778" y="1323947"/>
            <a:ext cx="1335393" cy="333168"/>
          </a:xfrm>
          <a:prstGeom prst="rect">
            <a:avLst/>
          </a:prstGeom>
          <a:noFill/>
        </p:spPr>
        <p:txBody>
          <a:bodyPr wrap="square" rtlCol="0">
            <a:spAutoFit/>
          </a:bodyPr>
          <a:lstStyle/>
          <a:p>
            <a:pPr algn="ctr">
              <a:lnSpc>
                <a:spcPct val="75000"/>
              </a:lnSpc>
            </a:pPr>
            <a:r>
              <a:rPr lang="en-US" sz="2000" b="1" dirty="0" smtClean="0"/>
              <a:t>Rainfall</a:t>
            </a:r>
            <a:endParaRPr lang="en-US" sz="2000" b="1" dirty="0"/>
          </a:p>
        </p:txBody>
      </p:sp>
      <p:sp>
        <p:nvSpPr>
          <p:cNvPr id="28" name="TextBox 27"/>
          <p:cNvSpPr txBox="1"/>
          <p:nvPr/>
        </p:nvSpPr>
        <p:spPr>
          <a:xfrm>
            <a:off x="7416800" y="3710838"/>
            <a:ext cx="1672541" cy="333168"/>
          </a:xfrm>
          <a:prstGeom prst="rect">
            <a:avLst/>
          </a:prstGeom>
          <a:noFill/>
        </p:spPr>
        <p:txBody>
          <a:bodyPr wrap="square" rtlCol="0">
            <a:spAutoFit/>
          </a:bodyPr>
          <a:lstStyle/>
          <a:p>
            <a:pPr algn="ctr">
              <a:lnSpc>
                <a:spcPct val="75000"/>
              </a:lnSpc>
            </a:pPr>
            <a:r>
              <a:rPr lang="en-US" sz="2000" b="1" dirty="0" smtClean="0"/>
              <a:t>Hurricanes</a:t>
            </a:r>
            <a:endParaRPr lang="en-US" sz="2000" b="1" dirty="0"/>
          </a:p>
        </p:txBody>
      </p:sp>
      <p:sp>
        <p:nvSpPr>
          <p:cNvPr id="29" name="TextBox 28"/>
          <p:cNvSpPr txBox="1"/>
          <p:nvPr/>
        </p:nvSpPr>
        <p:spPr>
          <a:xfrm>
            <a:off x="276" y="2991693"/>
            <a:ext cx="1193524" cy="566822"/>
          </a:xfrm>
          <a:prstGeom prst="rect">
            <a:avLst/>
          </a:prstGeom>
          <a:noFill/>
        </p:spPr>
        <p:txBody>
          <a:bodyPr wrap="square" rtlCol="0">
            <a:spAutoFit/>
          </a:bodyPr>
          <a:lstStyle/>
          <a:p>
            <a:pPr algn="ctr">
              <a:lnSpc>
                <a:spcPct val="75000"/>
              </a:lnSpc>
            </a:pPr>
            <a:r>
              <a:rPr lang="en-US" sz="2000" b="1" dirty="0" smtClean="0"/>
              <a:t>Sea Breeze</a:t>
            </a:r>
            <a:endParaRPr lang="en-US" sz="2000" b="1" dirty="0"/>
          </a:p>
        </p:txBody>
      </p:sp>
      <p:sp>
        <p:nvSpPr>
          <p:cNvPr id="30" name="Rectangle 29"/>
          <p:cNvSpPr/>
          <p:nvPr/>
        </p:nvSpPr>
        <p:spPr>
          <a:xfrm>
            <a:off x="-1" y="-23811"/>
            <a:ext cx="9143999" cy="769441"/>
          </a:xfrm>
          <a:prstGeom prst="rect">
            <a:avLst/>
          </a:prstGeom>
          <a:solidFill>
            <a:schemeClr val="bg1"/>
          </a:solidFill>
        </p:spPr>
        <p:txBody>
          <a:bodyPr wrap="square">
            <a:spAutoFit/>
          </a:bodyPr>
          <a:lstStyle/>
          <a:p>
            <a:pPr algn="ctr"/>
            <a:r>
              <a:rPr lang="en-US" sz="4400" b="1" dirty="0" smtClean="0">
                <a:latin typeface="Calibri"/>
                <a:cs typeface="Calibri"/>
              </a:rPr>
              <a:t>Air-sea weather processes</a:t>
            </a:r>
            <a:endParaRPr lang="en-US" sz="4400" b="1" dirty="0">
              <a:latin typeface="Calibri"/>
              <a:cs typeface="Calibri"/>
            </a:endParaRPr>
          </a:p>
        </p:txBody>
      </p:sp>
    </p:spTree>
    <p:extLst>
      <p:ext uri="{BB962C8B-B14F-4D97-AF65-F5344CB8AC3E}">
        <p14:creationId xmlns:p14="http://schemas.microsoft.com/office/powerpoint/2010/main" val="15836166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0" y="2192855"/>
            <a:ext cx="9144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smtClean="0">
                <a:solidFill>
                  <a:srgbClr val="FF0000"/>
                </a:solidFill>
                <a:latin typeface="Calibri"/>
                <a:cs typeface="Calibri"/>
              </a:rPr>
              <a:t>Part II </a:t>
            </a:r>
            <a:br>
              <a:rPr lang="en-US" sz="4400" b="1" dirty="0" smtClean="0">
                <a:solidFill>
                  <a:srgbClr val="FF0000"/>
                </a:solidFill>
                <a:latin typeface="Calibri"/>
                <a:cs typeface="Calibri"/>
              </a:rPr>
            </a:br>
            <a:r>
              <a:rPr lang="en-US" sz="4400" b="1" i="1" dirty="0">
                <a:solidFill>
                  <a:srgbClr val="000000"/>
                </a:solidFill>
                <a:latin typeface="Calibri"/>
                <a:cs typeface="Calibri"/>
              </a:rPr>
              <a:t>E</a:t>
            </a:r>
            <a:r>
              <a:rPr lang="en-US" sz="4400" b="1" i="1" dirty="0" smtClean="0">
                <a:solidFill>
                  <a:srgbClr val="000000"/>
                </a:solidFill>
                <a:latin typeface="Calibri"/>
                <a:cs typeface="Calibri"/>
              </a:rPr>
              <a:t>xample 1:</a:t>
            </a:r>
            <a:r>
              <a:rPr lang="en-US" sz="4400" b="1" dirty="0" smtClean="0">
                <a:solidFill>
                  <a:srgbClr val="000000"/>
                </a:solidFill>
                <a:latin typeface="Calibri"/>
                <a:cs typeface="Calibri"/>
              </a:rPr>
              <a:t> The Sea Breeze</a:t>
            </a:r>
            <a:endParaRPr lang="en-US" sz="4400" b="1" dirty="0">
              <a:solidFill>
                <a:srgbClr val="000000"/>
              </a:solidFill>
              <a:latin typeface="Calibri"/>
              <a:cs typeface="Calibri"/>
            </a:endParaRPr>
          </a:p>
        </p:txBody>
      </p:sp>
    </p:spTree>
    <p:extLst>
      <p:ext uri="{BB962C8B-B14F-4D97-AF65-F5344CB8AC3E}">
        <p14:creationId xmlns:p14="http://schemas.microsoft.com/office/powerpoint/2010/main" val="27867078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489" y="869431"/>
            <a:ext cx="9147489" cy="5988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5055" t="19292" r="5438" b="30371"/>
          <a:stretch/>
        </p:blipFill>
        <p:spPr>
          <a:xfrm>
            <a:off x="-3490" y="1001138"/>
            <a:ext cx="9147489" cy="5856863"/>
          </a:xfrm>
          <a:prstGeom prst="rect">
            <a:avLst/>
          </a:prstGeom>
          <a:ln>
            <a:noFill/>
          </a:ln>
          <a:effectLst>
            <a:outerShdw blurRad="292100" dist="139700" dir="2700000" algn="tl" rotWithShape="0">
              <a:srgbClr val="333333">
                <a:alpha val="65000"/>
              </a:srgbClr>
            </a:outerShdw>
          </a:effectLst>
        </p:spPr>
      </p:pic>
      <p:pic>
        <p:nvPicPr>
          <p:cNvPr id="2050" name="Picture 2" descr="http://www.aoml.noaa.gov/general/lib/lib1/nhclib/120px-Hurricane_north.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8418" y="2623521"/>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zimomravenie.sk/images/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1414" y="1959149"/>
            <a:ext cx="571499" cy="6414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2.iconfinder.com/data/icons/freecns-cumulus/32/519909-102_Tornado-12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0996" y="3296698"/>
            <a:ext cx="760532" cy="7605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impleicon.com/wp-content/uploads/ra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3980" y="1583375"/>
            <a:ext cx="980952" cy="98095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cdn.flaticon.com/png/256/16800.png"/>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2430" y="2411549"/>
            <a:ext cx="1205548"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5990294" y="4433509"/>
            <a:ext cx="760532" cy="7605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H</a:t>
            </a:r>
            <a:endParaRPr lang="en-US" sz="4800" b="1" dirty="0">
              <a:solidFill>
                <a:schemeClr val="tx1"/>
              </a:solidFill>
            </a:endParaRPr>
          </a:p>
        </p:txBody>
      </p:sp>
      <p:sp>
        <p:nvSpPr>
          <p:cNvPr id="16" name="Oval 15"/>
          <p:cNvSpPr/>
          <p:nvPr/>
        </p:nvSpPr>
        <p:spPr>
          <a:xfrm>
            <a:off x="2718401" y="2016088"/>
            <a:ext cx="760532" cy="7605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L</a:t>
            </a:r>
            <a:endParaRPr lang="en-US" sz="4800" b="1" dirty="0">
              <a:solidFill>
                <a:schemeClr val="tx1"/>
              </a:solidFill>
            </a:endParaRPr>
          </a:p>
        </p:txBody>
      </p:sp>
      <p:pic>
        <p:nvPicPr>
          <p:cNvPr id="2064" name="Picture 16" descr="http://www.clipartbest.com/cliparts/ncX/4X4/ncX4X4ocB.png"/>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2647150" y="3880110"/>
            <a:ext cx="1046502" cy="106785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cons.iconarchive.com/icons/fasticon/beach/128/wave-icon.png"/>
          <p:cNvPicPr>
            <a:picLocks noChangeAspect="1" noChangeArrowheads="1"/>
          </p:cNvPicPr>
          <p:nvPr/>
        </p:nvPicPr>
        <p:blipFill>
          <a:blip r:embed="rId12">
            <a:biLevel thresh="75000"/>
            <a:extLst>
              <a:ext uri="{28A0092B-C50C-407E-A947-70E740481C1C}">
                <a14:useLocalDpi xmlns:a14="http://schemas.microsoft.com/office/drawing/2010/main" val="0"/>
              </a:ext>
            </a:extLst>
          </a:blip>
          <a:srcRect/>
          <a:stretch>
            <a:fillRect/>
          </a:stretch>
        </p:blipFill>
        <p:spPr bwMode="auto">
          <a:xfrm>
            <a:off x="336326" y="4915535"/>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479769" y="3777283"/>
            <a:ext cx="1858968" cy="691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9" name="TextBox 8"/>
          <p:cNvSpPr txBox="1"/>
          <p:nvPr/>
        </p:nvSpPr>
        <p:spPr>
          <a:xfrm>
            <a:off x="5739467" y="5202508"/>
            <a:ext cx="1335393" cy="794833"/>
          </a:xfrm>
          <a:prstGeom prst="rect">
            <a:avLst/>
          </a:prstGeom>
          <a:noFill/>
        </p:spPr>
        <p:txBody>
          <a:bodyPr wrap="square" rtlCol="0">
            <a:spAutoFit/>
          </a:bodyPr>
          <a:lstStyle/>
          <a:p>
            <a:pPr algn="ctr">
              <a:lnSpc>
                <a:spcPct val="75000"/>
              </a:lnSpc>
            </a:pPr>
            <a:r>
              <a:rPr lang="en-US" sz="2000" b="1" dirty="0" smtClean="0"/>
              <a:t>High Pressure Systems</a:t>
            </a:r>
            <a:endParaRPr lang="en-US" sz="2000" b="1" dirty="0"/>
          </a:p>
        </p:txBody>
      </p:sp>
      <p:sp>
        <p:nvSpPr>
          <p:cNvPr id="21" name="TextBox 20"/>
          <p:cNvSpPr txBox="1"/>
          <p:nvPr/>
        </p:nvSpPr>
        <p:spPr>
          <a:xfrm>
            <a:off x="759502" y="3972767"/>
            <a:ext cx="1335393" cy="333168"/>
          </a:xfrm>
          <a:prstGeom prst="rect">
            <a:avLst/>
          </a:prstGeom>
          <a:noFill/>
        </p:spPr>
        <p:txBody>
          <a:bodyPr wrap="square" rtlCol="0">
            <a:spAutoFit/>
          </a:bodyPr>
          <a:lstStyle/>
          <a:p>
            <a:pPr algn="ctr">
              <a:lnSpc>
                <a:spcPct val="75000"/>
              </a:lnSpc>
            </a:pPr>
            <a:r>
              <a:rPr lang="en-US" sz="2000" b="1" dirty="0" smtClean="0">
                <a:solidFill>
                  <a:schemeClr val="bg1"/>
                </a:solidFill>
              </a:rPr>
              <a:t>El Nino</a:t>
            </a:r>
            <a:endParaRPr lang="en-US" sz="2000" b="1" dirty="0">
              <a:solidFill>
                <a:schemeClr val="bg1"/>
              </a:solidFill>
            </a:endParaRPr>
          </a:p>
        </p:txBody>
      </p:sp>
      <p:sp>
        <p:nvSpPr>
          <p:cNvPr id="22" name="TextBox 21"/>
          <p:cNvSpPr txBox="1"/>
          <p:nvPr/>
        </p:nvSpPr>
        <p:spPr>
          <a:xfrm>
            <a:off x="5613839" y="4045850"/>
            <a:ext cx="1802961" cy="333168"/>
          </a:xfrm>
          <a:prstGeom prst="rect">
            <a:avLst/>
          </a:prstGeom>
          <a:noFill/>
        </p:spPr>
        <p:txBody>
          <a:bodyPr wrap="square" rtlCol="0">
            <a:spAutoFit/>
          </a:bodyPr>
          <a:lstStyle/>
          <a:p>
            <a:pPr algn="ctr">
              <a:lnSpc>
                <a:spcPct val="75000"/>
              </a:lnSpc>
            </a:pPr>
            <a:r>
              <a:rPr lang="en-US" sz="2000" b="1" dirty="0" smtClean="0"/>
              <a:t>Waterspouts</a:t>
            </a:r>
            <a:endParaRPr lang="en-US" sz="2000" b="1" dirty="0"/>
          </a:p>
        </p:txBody>
      </p:sp>
      <p:sp>
        <p:nvSpPr>
          <p:cNvPr id="23" name="TextBox 22"/>
          <p:cNvSpPr txBox="1"/>
          <p:nvPr/>
        </p:nvSpPr>
        <p:spPr>
          <a:xfrm>
            <a:off x="2777065" y="4873884"/>
            <a:ext cx="2186644" cy="564001"/>
          </a:xfrm>
          <a:prstGeom prst="rect">
            <a:avLst/>
          </a:prstGeom>
          <a:noFill/>
        </p:spPr>
        <p:txBody>
          <a:bodyPr wrap="square" rtlCol="0">
            <a:spAutoFit/>
          </a:bodyPr>
          <a:lstStyle/>
          <a:p>
            <a:pPr algn="ctr">
              <a:lnSpc>
                <a:spcPct val="75000"/>
              </a:lnSpc>
            </a:pPr>
            <a:r>
              <a:rPr lang="en-US" sz="2000" b="1" dirty="0" smtClean="0"/>
              <a:t>Thunderstorms</a:t>
            </a:r>
          </a:p>
          <a:p>
            <a:pPr algn="ctr">
              <a:lnSpc>
                <a:spcPct val="75000"/>
              </a:lnSpc>
            </a:pPr>
            <a:r>
              <a:rPr lang="en-US" sz="2000" b="1" dirty="0" smtClean="0"/>
              <a:t>&amp; Lightning</a:t>
            </a:r>
            <a:endParaRPr lang="en-US" sz="2000" b="1" dirty="0"/>
          </a:p>
        </p:txBody>
      </p:sp>
      <p:sp>
        <p:nvSpPr>
          <p:cNvPr id="24" name="TextBox 23"/>
          <p:cNvSpPr txBox="1"/>
          <p:nvPr/>
        </p:nvSpPr>
        <p:spPr>
          <a:xfrm>
            <a:off x="220133" y="5968152"/>
            <a:ext cx="1335393" cy="333168"/>
          </a:xfrm>
          <a:prstGeom prst="rect">
            <a:avLst/>
          </a:prstGeom>
          <a:noFill/>
        </p:spPr>
        <p:txBody>
          <a:bodyPr wrap="square" rtlCol="0">
            <a:spAutoFit/>
          </a:bodyPr>
          <a:lstStyle/>
          <a:p>
            <a:pPr algn="ctr">
              <a:lnSpc>
                <a:spcPct val="75000"/>
              </a:lnSpc>
            </a:pPr>
            <a:r>
              <a:rPr lang="en-US" sz="2000" b="1" dirty="0" smtClean="0"/>
              <a:t>Sea Spray</a:t>
            </a:r>
            <a:endParaRPr lang="en-US" sz="2000" b="1" dirty="0"/>
          </a:p>
        </p:txBody>
      </p:sp>
      <p:sp>
        <p:nvSpPr>
          <p:cNvPr id="25" name="TextBox 24"/>
          <p:cNvSpPr txBox="1"/>
          <p:nvPr/>
        </p:nvSpPr>
        <p:spPr>
          <a:xfrm>
            <a:off x="2553981" y="1705213"/>
            <a:ext cx="1653954" cy="335989"/>
          </a:xfrm>
          <a:prstGeom prst="rect">
            <a:avLst/>
          </a:prstGeom>
          <a:noFill/>
        </p:spPr>
        <p:txBody>
          <a:bodyPr wrap="square" rtlCol="0">
            <a:spAutoFit/>
          </a:bodyPr>
          <a:lstStyle/>
          <a:p>
            <a:pPr algn="ctr">
              <a:lnSpc>
                <a:spcPct val="75000"/>
              </a:lnSpc>
            </a:pPr>
            <a:r>
              <a:rPr lang="en-US" sz="2000" b="1" dirty="0" smtClean="0"/>
              <a:t>Nor’easters</a:t>
            </a:r>
            <a:endParaRPr lang="en-US" sz="2000" b="1" dirty="0"/>
          </a:p>
        </p:txBody>
      </p:sp>
      <p:sp>
        <p:nvSpPr>
          <p:cNvPr id="26" name="TextBox 25"/>
          <p:cNvSpPr txBox="1"/>
          <p:nvPr/>
        </p:nvSpPr>
        <p:spPr>
          <a:xfrm>
            <a:off x="1079155" y="1918426"/>
            <a:ext cx="1122234" cy="784830"/>
          </a:xfrm>
          <a:prstGeom prst="rect">
            <a:avLst/>
          </a:prstGeom>
          <a:noFill/>
        </p:spPr>
        <p:txBody>
          <a:bodyPr wrap="square" rtlCol="0">
            <a:spAutoFit/>
          </a:bodyPr>
          <a:lstStyle/>
          <a:p>
            <a:pPr algn="ctr">
              <a:lnSpc>
                <a:spcPct val="75000"/>
              </a:lnSpc>
            </a:pPr>
            <a:r>
              <a:rPr lang="en-US" sz="2000" b="1" dirty="0" smtClean="0"/>
              <a:t>Lake Effect Snow</a:t>
            </a:r>
            <a:endParaRPr lang="en-US" sz="2000" b="1" dirty="0"/>
          </a:p>
        </p:txBody>
      </p:sp>
      <p:sp>
        <p:nvSpPr>
          <p:cNvPr id="27" name="TextBox 26"/>
          <p:cNvSpPr txBox="1"/>
          <p:nvPr/>
        </p:nvSpPr>
        <p:spPr>
          <a:xfrm>
            <a:off x="4079778" y="1323947"/>
            <a:ext cx="1335393" cy="333168"/>
          </a:xfrm>
          <a:prstGeom prst="rect">
            <a:avLst/>
          </a:prstGeom>
          <a:noFill/>
        </p:spPr>
        <p:txBody>
          <a:bodyPr wrap="square" rtlCol="0">
            <a:spAutoFit/>
          </a:bodyPr>
          <a:lstStyle/>
          <a:p>
            <a:pPr algn="ctr">
              <a:lnSpc>
                <a:spcPct val="75000"/>
              </a:lnSpc>
            </a:pPr>
            <a:r>
              <a:rPr lang="en-US" sz="2000" b="1" dirty="0" smtClean="0"/>
              <a:t>Rainfall</a:t>
            </a:r>
            <a:endParaRPr lang="en-US" sz="2000" b="1" dirty="0"/>
          </a:p>
        </p:txBody>
      </p:sp>
      <p:sp>
        <p:nvSpPr>
          <p:cNvPr id="28" name="TextBox 27"/>
          <p:cNvSpPr txBox="1"/>
          <p:nvPr/>
        </p:nvSpPr>
        <p:spPr>
          <a:xfrm>
            <a:off x="7416800" y="3710838"/>
            <a:ext cx="1672541" cy="333168"/>
          </a:xfrm>
          <a:prstGeom prst="rect">
            <a:avLst/>
          </a:prstGeom>
          <a:noFill/>
        </p:spPr>
        <p:txBody>
          <a:bodyPr wrap="square" rtlCol="0">
            <a:spAutoFit/>
          </a:bodyPr>
          <a:lstStyle/>
          <a:p>
            <a:pPr algn="ctr">
              <a:lnSpc>
                <a:spcPct val="75000"/>
              </a:lnSpc>
            </a:pPr>
            <a:r>
              <a:rPr lang="en-US" sz="2000" b="1" dirty="0" smtClean="0"/>
              <a:t>Hurricanes</a:t>
            </a:r>
            <a:endParaRPr lang="en-US" sz="2000" b="1" dirty="0"/>
          </a:p>
        </p:txBody>
      </p:sp>
      <p:sp>
        <p:nvSpPr>
          <p:cNvPr id="29" name="TextBox 28"/>
          <p:cNvSpPr txBox="1"/>
          <p:nvPr/>
        </p:nvSpPr>
        <p:spPr>
          <a:xfrm>
            <a:off x="276" y="2991693"/>
            <a:ext cx="1193524" cy="566822"/>
          </a:xfrm>
          <a:prstGeom prst="rect">
            <a:avLst/>
          </a:prstGeom>
          <a:noFill/>
        </p:spPr>
        <p:txBody>
          <a:bodyPr wrap="square" rtlCol="0">
            <a:spAutoFit/>
          </a:bodyPr>
          <a:lstStyle/>
          <a:p>
            <a:pPr algn="ctr">
              <a:lnSpc>
                <a:spcPct val="75000"/>
              </a:lnSpc>
            </a:pPr>
            <a:r>
              <a:rPr lang="en-US" sz="2000" b="1" dirty="0" smtClean="0"/>
              <a:t>Sea Breeze</a:t>
            </a:r>
            <a:endParaRPr lang="en-US" sz="2000" b="1" dirty="0"/>
          </a:p>
        </p:txBody>
      </p:sp>
      <p:sp>
        <p:nvSpPr>
          <p:cNvPr id="30" name="Rectangle 29"/>
          <p:cNvSpPr/>
          <p:nvPr/>
        </p:nvSpPr>
        <p:spPr>
          <a:xfrm>
            <a:off x="-1" y="-23811"/>
            <a:ext cx="9143999" cy="769441"/>
          </a:xfrm>
          <a:prstGeom prst="rect">
            <a:avLst/>
          </a:prstGeom>
        </p:spPr>
        <p:txBody>
          <a:bodyPr wrap="square">
            <a:spAutoFit/>
          </a:bodyPr>
          <a:lstStyle/>
          <a:p>
            <a:pPr algn="ctr"/>
            <a:r>
              <a:rPr lang="en-US" sz="4400" b="1" dirty="0" smtClean="0">
                <a:latin typeface="Calibri"/>
                <a:cs typeface="Calibri"/>
              </a:rPr>
              <a:t>Air-sea weather processes</a:t>
            </a:r>
            <a:endParaRPr lang="en-US" sz="4400" b="1" dirty="0">
              <a:latin typeface="Calibri"/>
              <a:cs typeface="Calibri"/>
            </a:endParaRPr>
          </a:p>
        </p:txBody>
      </p:sp>
      <p:sp>
        <p:nvSpPr>
          <p:cNvPr id="31" name="Rectangle 30"/>
          <p:cNvSpPr/>
          <p:nvPr/>
        </p:nvSpPr>
        <p:spPr>
          <a:xfrm>
            <a:off x="152401" y="2703256"/>
            <a:ext cx="1740274" cy="855259"/>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4522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49405" y="379131"/>
            <a:ext cx="3810000" cy="762000"/>
          </a:xfrm>
        </p:spPr>
        <p:txBody>
          <a:bodyPr/>
          <a:lstStyle/>
          <a:p>
            <a:pPr algn="ctr"/>
            <a:r>
              <a:rPr lang="en-US" sz="4800" b="1" dirty="0" smtClean="0">
                <a:solidFill>
                  <a:schemeClr val="tx1"/>
                </a:solidFill>
                <a:latin typeface="Calibri"/>
                <a:cs typeface="Calibri"/>
              </a:rPr>
              <a:t>Sea breeze</a:t>
            </a:r>
            <a:endParaRPr lang="en-US" sz="4800" b="1" dirty="0">
              <a:solidFill>
                <a:schemeClr val="tx1"/>
              </a:solidFill>
              <a:latin typeface="Calibri"/>
              <a:cs typeface="Calibri"/>
            </a:endParaRPr>
          </a:p>
        </p:txBody>
      </p:sp>
      <p:pic>
        <p:nvPicPr>
          <p:cNvPr id="6" name="Picture 5"/>
          <p:cNvPicPr>
            <a:picLocks noChangeAspect="1"/>
          </p:cNvPicPr>
          <p:nvPr/>
        </p:nvPicPr>
        <p:blipFill rotWithShape="1">
          <a:blip r:embed="rId3"/>
          <a:srcRect r="50108"/>
          <a:stretch/>
        </p:blipFill>
        <p:spPr>
          <a:xfrm>
            <a:off x="2319205" y="1106179"/>
            <a:ext cx="4435394" cy="5080000"/>
          </a:xfrm>
          <a:prstGeom prst="rect">
            <a:avLst/>
          </a:prstGeom>
        </p:spPr>
      </p:pic>
      <p:sp>
        <p:nvSpPr>
          <p:cNvPr id="23" name="Oval 22"/>
          <p:cNvSpPr/>
          <p:nvPr/>
        </p:nvSpPr>
        <p:spPr>
          <a:xfrm rot="5400000">
            <a:off x="1889696" y="2429251"/>
            <a:ext cx="2624313" cy="1943100"/>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TextBox 23"/>
          <p:cNvSpPr txBox="1"/>
          <p:nvPr/>
        </p:nvSpPr>
        <p:spPr>
          <a:xfrm>
            <a:off x="2497004" y="5159231"/>
            <a:ext cx="1371600" cy="369332"/>
          </a:xfrm>
          <a:prstGeom prst="rect">
            <a:avLst/>
          </a:prstGeom>
          <a:noFill/>
        </p:spPr>
        <p:txBody>
          <a:bodyPr wrap="square" rtlCol="0">
            <a:spAutoFit/>
          </a:bodyPr>
          <a:lstStyle/>
          <a:p>
            <a:r>
              <a:rPr lang="en-US" b="1" dirty="0" smtClean="0">
                <a:latin typeface="Calibri"/>
                <a:cs typeface="Calibri"/>
              </a:rPr>
              <a:t>Well known</a:t>
            </a:r>
            <a:endParaRPr lang="en-US" b="1" dirty="0">
              <a:latin typeface="Calibri"/>
              <a:cs typeface="Calibri"/>
            </a:endParaRPr>
          </a:p>
        </p:txBody>
      </p:sp>
      <p:sp>
        <p:nvSpPr>
          <p:cNvPr id="25" name="Right Arrow 24"/>
          <p:cNvSpPr/>
          <p:nvPr/>
        </p:nvSpPr>
        <p:spPr>
          <a:xfrm rot="16355290">
            <a:off x="2753369" y="4670483"/>
            <a:ext cx="457200" cy="609600"/>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Tree>
    <p:extLst>
      <p:ext uri="{BB962C8B-B14F-4D97-AF65-F5344CB8AC3E}">
        <p14:creationId xmlns:p14="http://schemas.microsoft.com/office/powerpoint/2010/main" val="816225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eabreez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 y="524940"/>
            <a:ext cx="4944511" cy="3708383"/>
          </a:xfrm>
          <a:prstGeom prst="rect">
            <a:avLst/>
          </a:prstGeom>
        </p:spPr>
      </p:pic>
      <p:sp>
        <p:nvSpPr>
          <p:cNvPr id="5" name="Title 1"/>
          <p:cNvSpPr txBox="1">
            <a:spLocks/>
          </p:cNvSpPr>
          <p:nvPr/>
        </p:nvSpPr>
        <p:spPr>
          <a:xfrm>
            <a:off x="5638" y="-169324"/>
            <a:ext cx="4944511" cy="762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b="1" dirty="0" smtClean="0">
                <a:solidFill>
                  <a:schemeClr val="tx1"/>
                </a:solidFill>
                <a:latin typeface="Calibri"/>
                <a:cs typeface="Calibri"/>
              </a:rPr>
              <a:t>Weather radar </a:t>
            </a:r>
            <a:endParaRPr lang="en-US" b="1" dirty="0">
              <a:solidFill>
                <a:schemeClr val="tx1"/>
              </a:solidFill>
              <a:latin typeface="Calibri"/>
              <a:cs typeface="Calibri"/>
            </a:endParaRPr>
          </a:p>
        </p:txBody>
      </p:sp>
      <p:pic>
        <p:nvPicPr>
          <p:cNvPr id="6" name="Picture 5"/>
          <p:cNvPicPr>
            <a:picLocks noChangeAspect="1"/>
          </p:cNvPicPr>
          <p:nvPr/>
        </p:nvPicPr>
        <p:blipFill>
          <a:blip r:embed="rId3"/>
          <a:stretch>
            <a:fillRect/>
          </a:stretch>
        </p:blipFill>
        <p:spPr>
          <a:xfrm>
            <a:off x="5312528" y="1126071"/>
            <a:ext cx="3831472" cy="4301067"/>
          </a:xfrm>
          <a:prstGeom prst="rect">
            <a:avLst/>
          </a:prstGeom>
        </p:spPr>
      </p:pic>
      <p:sp>
        <p:nvSpPr>
          <p:cNvPr id="7" name="Title 1"/>
          <p:cNvSpPr txBox="1">
            <a:spLocks/>
          </p:cNvSpPr>
          <p:nvPr/>
        </p:nvSpPr>
        <p:spPr>
          <a:xfrm>
            <a:off x="5300129" y="-186255"/>
            <a:ext cx="3841021" cy="762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b="1" dirty="0" smtClean="0">
                <a:solidFill>
                  <a:schemeClr val="tx1"/>
                </a:solidFill>
                <a:latin typeface="Calibri"/>
                <a:cs typeface="Calibri"/>
              </a:rPr>
              <a:t>Land </a:t>
            </a:r>
            <a:br>
              <a:rPr lang="en-US" b="1" dirty="0" smtClean="0">
                <a:solidFill>
                  <a:schemeClr val="tx1"/>
                </a:solidFill>
                <a:latin typeface="Calibri"/>
                <a:cs typeface="Calibri"/>
              </a:rPr>
            </a:br>
            <a:r>
              <a:rPr lang="en-US" b="1" dirty="0" smtClean="0">
                <a:solidFill>
                  <a:schemeClr val="tx1"/>
                </a:solidFill>
                <a:latin typeface="Calibri"/>
                <a:cs typeface="Calibri"/>
              </a:rPr>
              <a:t>observations</a:t>
            </a:r>
            <a:endParaRPr lang="en-US" b="1" dirty="0">
              <a:solidFill>
                <a:schemeClr val="tx1"/>
              </a:solidFill>
              <a:latin typeface="Calibri"/>
              <a:cs typeface="Calibri"/>
            </a:endParaRPr>
          </a:p>
        </p:txBody>
      </p:sp>
      <p:pic>
        <p:nvPicPr>
          <p:cNvPr id="4" name="Picture 3"/>
          <p:cNvPicPr>
            <a:picLocks noChangeAspect="1"/>
          </p:cNvPicPr>
          <p:nvPr/>
        </p:nvPicPr>
        <p:blipFill rotWithShape="1">
          <a:blip r:embed="rId4"/>
          <a:srcRect b="18182"/>
          <a:stretch/>
        </p:blipFill>
        <p:spPr>
          <a:xfrm>
            <a:off x="1376988" y="4800606"/>
            <a:ext cx="2572711" cy="2057394"/>
          </a:xfrm>
          <a:prstGeom prst="rect">
            <a:avLst/>
          </a:prstGeom>
        </p:spPr>
      </p:pic>
      <p:sp>
        <p:nvSpPr>
          <p:cNvPr id="9" name="Title 1"/>
          <p:cNvSpPr txBox="1">
            <a:spLocks/>
          </p:cNvSpPr>
          <p:nvPr/>
        </p:nvSpPr>
        <p:spPr>
          <a:xfrm>
            <a:off x="716588" y="4140214"/>
            <a:ext cx="3841021" cy="762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b="1" dirty="0" smtClean="0">
                <a:solidFill>
                  <a:schemeClr val="tx1"/>
                </a:solidFill>
                <a:latin typeface="Calibri"/>
                <a:cs typeface="Calibri"/>
              </a:rPr>
              <a:t>Satellites</a:t>
            </a:r>
            <a:endParaRPr lang="en-US" b="1" dirty="0">
              <a:solidFill>
                <a:schemeClr val="tx1"/>
              </a:solidFill>
              <a:latin typeface="Calibri"/>
              <a:cs typeface="Calibri"/>
            </a:endParaRPr>
          </a:p>
        </p:txBody>
      </p:sp>
    </p:spTree>
    <p:extLst>
      <p:ext uri="{BB962C8B-B14F-4D97-AF65-F5344CB8AC3E}">
        <p14:creationId xmlns:p14="http://schemas.microsoft.com/office/powerpoint/2010/main" val="14096323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49926"/>
          <a:stretch/>
        </p:blipFill>
        <p:spPr>
          <a:xfrm>
            <a:off x="2327306" y="1090001"/>
            <a:ext cx="4451573" cy="5080000"/>
          </a:xfrm>
          <a:prstGeom prst="rect">
            <a:avLst/>
          </a:prstGeom>
        </p:spPr>
      </p:pic>
      <p:sp>
        <p:nvSpPr>
          <p:cNvPr id="8" name="Oval 7"/>
          <p:cNvSpPr/>
          <p:nvPr/>
        </p:nvSpPr>
        <p:spPr>
          <a:xfrm rot="5400000">
            <a:off x="4816516" y="3071189"/>
            <a:ext cx="1244577" cy="2514601"/>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TextBox 9"/>
          <p:cNvSpPr txBox="1"/>
          <p:nvPr/>
        </p:nvSpPr>
        <p:spPr>
          <a:xfrm>
            <a:off x="3495706" y="5001601"/>
            <a:ext cx="1649122" cy="707886"/>
          </a:xfrm>
          <a:prstGeom prst="rect">
            <a:avLst/>
          </a:prstGeom>
          <a:noFill/>
        </p:spPr>
        <p:txBody>
          <a:bodyPr wrap="square" rtlCol="0">
            <a:spAutoFit/>
          </a:bodyPr>
          <a:lstStyle/>
          <a:p>
            <a:r>
              <a:rPr lang="en-US" sz="2000" b="1" dirty="0" smtClean="0">
                <a:latin typeface="Calibri"/>
                <a:cs typeface="Calibri"/>
              </a:rPr>
              <a:t>Little known</a:t>
            </a:r>
          </a:p>
          <a:p>
            <a:r>
              <a:rPr lang="en-US" sz="2000" b="1" dirty="0">
                <a:latin typeface="Calibri"/>
                <a:cs typeface="Calibri"/>
              </a:rPr>
              <a:t>(fewer </a:t>
            </a:r>
            <a:r>
              <a:rPr lang="en-US" sz="2000" b="1" dirty="0" err="1">
                <a:latin typeface="Calibri"/>
                <a:cs typeface="Calibri"/>
              </a:rPr>
              <a:t>obs</a:t>
            </a:r>
            <a:r>
              <a:rPr lang="en-US" sz="2000" b="1" dirty="0" smtClean="0">
                <a:latin typeface="Calibri"/>
                <a:cs typeface="Calibri"/>
              </a:rPr>
              <a:t>)</a:t>
            </a:r>
            <a:endParaRPr lang="en-US" sz="2000" b="1" dirty="0">
              <a:latin typeface="Calibri"/>
              <a:cs typeface="Calibri"/>
            </a:endParaRPr>
          </a:p>
        </p:txBody>
      </p:sp>
      <p:sp>
        <p:nvSpPr>
          <p:cNvPr id="11" name="Right Arrow 10"/>
          <p:cNvSpPr/>
          <p:nvPr/>
        </p:nvSpPr>
        <p:spPr>
          <a:xfrm rot="17979017">
            <a:off x="4635686" y="4575947"/>
            <a:ext cx="457200" cy="609600"/>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14" name="Round Same Side Corner Rectangle 13"/>
          <p:cNvSpPr/>
          <p:nvPr/>
        </p:nvSpPr>
        <p:spPr>
          <a:xfrm rot="10800000">
            <a:off x="5476906" y="4620601"/>
            <a:ext cx="990600" cy="533400"/>
          </a:xfrm>
          <a:prstGeom prst="round2SameRect">
            <a:avLst/>
          </a:prstGeom>
          <a:solidFill>
            <a:srgbClr val="00009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200566" y="4525097"/>
            <a:ext cx="1537869" cy="646331"/>
          </a:xfrm>
          <a:prstGeom prst="rect">
            <a:avLst/>
          </a:prstGeom>
          <a:noFill/>
        </p:spPr>
        <p:txBody>
          <a:bodyPr wrap="square" rtlCol="0">
            <a:spAutoFit/>
          </a:bodyPr>
          <a:lstStyle/>
          <a:p>
            <a:pPr algn="ctr"/>
            <a:r>
              <a:rPr lang="en-US" sz="1800" b="1" dirty="0" smtClean="0">
                <a:solidFill>
                  <a:schemeClr val="bg1"/>
                </a:solidFill>
                <a:latin typeface="Calibri"/>
                <a:cs typeface="Calibri"/>
              </a:rPr>
              <a:t>Cold upwelling</a:t>
            </a:r>
            <a:endParaRPr lang="en-US" sz="1800" b="1" dirty="0">
              <a:solidFill>
                <a:schemeClr val="bg1"/>
              </a:solidFill>
              <a:latin typeface="Calibri"/>
              <a:cs typeface="Calibri"/>
            </a:endParaRPr>
          </a:p>
        </p:txBody>
      </p:sp>
      <p:sp>
        <p:nvSpPr>
          <p:cNvPr id="16" name="Title 1"/>
          <p:cNvSpPr txBox="1">
            <a:spLocks/>
          </p:cNvSpPr>
          <p:nvPr/>
        </p:nvSpPr>
        <p:spPr bwMode="auto">
          <a:xfrm>
            <a:off x="2649405" y="379131"/>
            <a:ext cx="3810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a:solidFill>
                  <a:schemeClr val="tx2"/>
                </a:solidFill>
                <a:latin typeface="+mj-lt"/>
                <a:ea typeface="ヒラギノ角ゴ Pro W3" charset="0"/>
                <a:cs typeface="Geneva" charset="0"/>
              </a:defRPr>
            </a:lvl1pPr>
            <a:lvl2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2pPr>
            <a:lvl3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3pPr>
            <a:lvl4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4pPr>
            <a:lvl5pPr algn="l" rtl="0" eaLnBrk="0" fontAlgn="base" hangingPunct="0">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algn="ctr"/>
            <a:r>
              <a:rPr lang="en-US" sz="4800" b="1" dirty="0" smtClean="0">
                <a:solidFill>
                  <a:schemeClr val="tx1"/>
                </a:solidFill>
                <a:latin typeface="Calibri"/>
                <a:cs typeface="Calibri"/>
              </a:rPr>
              <a:t>Sea breeze</a:t>
            </a:r>
            <a:endParaRPr lang="en-US" sz="4800" b="1" dirty="0">
              <a:solidFill>
                <a:schemeClr val="tx1"/>
              </a:solidFill>
              <a:latin typeface="Calibri"/>
              <a:cs typeface="Calibri"/>
            </a:endParaRPr>
          </a:p>
        </p:txBody>
      </p:sp>
    </p:spTree>
    <p:extLst>
      <p:ext uri="{BB962C8B-B14F-4D97-AF65-F5344CB8AC3E}">
        <p14:creationId xmlns:p14="http://schemas.microsoft.com/office/powerpoint/2010/main" val="2195558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p:bldP spid="10" grpId="1"/>
      <p:bldP spid="11" grpId="0" animBg="1"/>
      <p:bldP spid="11" grpId="1" animBg="1"/>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332" y="2059614"/>
            <a:ext cx="4662311" cy="3496733"/>
          </a:xfrm>
          <a:prstGeom prst="rect">
            <a:avLst/>
          </a:prstGeom>
        </p:spPr>
      </p:pic>
      <p:pic>
        <p:nvPicPr>
          <p:cNvPr id="4" name="Picture 3"/>
          <p:cNvPicPr>
            <a:picLocks noChangeAspect="1"/>
          </p:cNvPicPr>
          <p:nvPr/>
        </p:nvPicPr>
        <p:blipFill rotWithShape="1">
          <a:blip r:embed="rId3">
            <a:alphaModFix amt="45000"/>
          </a:blip>
          <a:srcRect l="55619" t="43556" r="5334" b="33333"/>
          <a:stretch/>
        </p:blipFill>
        <p:spPr>
          <a:xfrm>
            <a:off x="2150531" y="4675816"/>
            <a:ext cx="1735667" cy="880533"/>
          </a:xfrm>
          <a:prstGeom prst="rect">
            <a:avLst/>
          </a:prstGeom>
        </p:spPr>
      </p:pic>
      <p:pic>
        <p:nvPicPr>
          <p:cNvPr id="5" name="Picture 4"/>
          <p:cNvPicPr>
            <a:picLocks noChangeAspect="1"/>
          </p:cNvPicPr>
          <p:nvPr/>
        </p:nvPicPr>
        <p:blipFill rotWithShape="1">
          <a:blip r:embed="rId4"/>
          <a:srcRect l="10127"/>
          <a:stretch/>
        </p:blipFill>
        <p:spPr>
          <a:xfrm>
            <a:off x="4775200" y="2059614"/>
            <a:ext cx="4334932" cy="3264142"/>
          </a:xfrm>
          <a:prstGeom prst="rect">
            <a:avLst/>
          </a:prstGeom>
        </p:spPr>
      </p:pic>
      <p:sp>
        <p:nvSpPr>
          <p:cNvPr id="6" name="Title 1"/>
          <p:cNvSpPr txBox="1">
            <a:spLocks/>
          </p:cNvSpPr>
          <p:nvPr/>
        </p:nvSpPr>
        <p:spPr>
          <a:xfrm>
            <a:off x="0" y="101616"/>
            <a:ext cx="9144000" cy="762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b="1" dirty="0" smtClean="0">
                <a:solidFill>
                  <a:schemeClr val="tx1"/>
                </a:solidFill>
                <a:latin typeface="Calibri"/>
                <a:cs typeface="Calibri"/>
              </a:rPr>
              <a:t>Coastal Upwelling</a:t>
            </a:r>
            <a:endParaRPr lang="en-US" b="1" dirty="0">
              <a:solidFill>
                <a:schemeClr val="tx1"/>
              </a:solidFill>
              <a:latin typeface="Calibri"/>
              <a:cs typeface="Calibri"/>
            </a:endParaRPr>
          </a:p>
        </p:txBody>
      </p:sp>
      <p:sp>
        <p:nvSpPr>
          <p:cNvPr id="7" name="Title 1"/>
          <p:cNvSpPr txBox="1">
            <a:spLocks/>
          </p:cNvSpPr>
          <p:nvPr/>
        </p:nvSpPr>
        <p:spPr>
          <a:xfrm>
            <a:off x="423332" y="1297614"/>
            <a:ext cx="3810000" cy="762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sz="3400" b="1" dirty="0" smtClean="0">
                <a:solidFill>
                  <a:schemeClr val="tx1"/>
                </a:solidFill>
                <a:latin typeface="Calibri"/>
                <a:cs typeface="Calibri"/>
              </a:rPr>
              <a:t>Schematic</a:t>
            </a:r>
            <a:endParaRPr lang="en-US" sz="3400" b="1" dirty="0">
              <a:solidFill>
                <a:schemeClr val="tx1"/>
              </a:solidFill>
              <a:latin typeface="Calibri"/>
              <a:cs typeface="Calibri"/>
            </a:endParaRPr>
          </a:p>
        </p:txBody>
      </p:sp>
      <p:sp>
        <p:nvSpPr>
          <p:cNvPr id="8" name="Title 1"/>
          <p:cNvSpPr txBox="1">
            <a:spLocks/>
          </p:cNvSpPr>
          <p:nvPr/>
        </p:nvSpPr>
        <p:spPr bwMode="auto">
          <a:xfrm>
            <a:off x="4842932" y="1179529"/>
            <a:ext cx="3851660" cy="75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sz="3400" b="1" dirty="0" smtClean="0">
                <a:solidFill>
                  <a:schemeClr val="tx1"/>
                </a:solidFill>
                <a:latin typeface="Calibri"/>
                <a:cs typeface="Calibri"/>
              </a:rPr>
              <a:t>Sea surface temperatures</a:t>
            </a:r>
            <a:endParaRPr lang="en-US" sz="3400" b="1" dirty="0">
              <a:solidFill>
                <a:schemeClr val="tx1"/>
              </a:solidFill>
              <a:latin typeface="Calibri"/>
              <a:cs typeface="Calibri"/>
            </a:endParaRPr>
          </a:p>
        </p:txBody>
      </p:sp>
    </p:spTree>
    <p:extLst>
      <p:ext uri="{BB962C8B-B14F-4D97-AF65-F5344CB8AC3E}">
        <p14:creationId xmlns:p14="http://schemas.microsoft.com/office/powerpoint/2010/main" val="34381519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2182" t="5351" r="26377" b="17586"/>
          <a:stretch/>
        </p:blipFill>
        <p:spPr>
          <a:xfrm>
            <a:off x="5063066" y="1"/>
            <a:ext cx="4098314" cy="4476436"/>
          </a:xfrm>
          <a:prstGeom prst="rect">
            <a:avLst/>
          </a:prstGeom>
        </p:spPr>
      </p:pic>
      <p:pic>
        <p:nvPicPr>
          <p:cNvPr id="6" name="Picture 5"/>
          <p:cNvPicPr>
            <a:picLocks noChangeAspect="1"/>
          </p:cNvPicPr>
          <p:nvPr/>
        </p:nvPicPr>
        <p:blipFill rotWithShape="1">
          <a:blip r:embed="rId3"/>
          <a:srcRect l="25956" t="12713"/>
          <a:stretch/>
        </p:blipFill>
        <p:spPr>
          <a:xfrm>
            <a:off x="0" y="-26"/>
            <a:ext cx="5063066" cy="4476463"/>
          </a:xfrm>
          <a:prstGeom prst="rect">
            <a:avLst/>
          </a:prstGeom>
        </p:spPr>
      </p:pic>
      <p:pic>
        <p:nvPicPr>
          <p:cNvPr id="7" name="Picture 6" descr="cl_20110127151326.jpg"/>
          <p:cNvPicPr>
            <a:picLocks noChangeAspect="1"/>
          </p:cNvPicPr>
          <p:nvPr/>
        </p:nvPicPr>
        <p:blipFill rotWithShape="1">
          <a:blip r:embed="rId4">
            <a:extLst>
              <a:ext uri="{28A0092B-C50C-407E-A947-70E740481C1C}">
                <a14:useLocalDpi xmlns:a14="http://schemas.microsoft.com/office/drawing/2010/main" val="0"/>
              </a:ext>
            </a:extLst>
          </a:blip>
          <a:srcRect t="57355" r="20966" b="11646"/>
          <a:stretch/>
        </p:blipFill>
        <p:spPr>
          <a:xfrm>
            <a:off x="446" y="4476436"/>
            <a:ext cx="9144000" cy="2381563"/>
          </a:xfrm>
          <a:prstGeom prst="rect">
            <a:avLst/>
          </a:prstGeom>
        </p:spPr>
      </p:pic>
      <p:pic>
        <p:nvPicPr>
          <p:cNvPr id="8" name="Picture 7" descr="cl_20110127151326.jpg"/>
          <p:cNvPicPr>
            <a:picLocks noChangeAspect="1"/>
          </p:cNvPicPr>
          <p:nvPr/>
        </p:nvPicPr>
        <p:blipFill rotWithShape="1">
          <a:blip r:embed="rId4">
            <a:extLst>
              <a:ext uri="{28A0092B-C50C-407E-A947-70E740481C1C}">
                <a14:useLocalDpi xmlns:a14="http://schemas.microsoft.com/office/drawing/2010/main" val="0"/>
              </a:ext>
            </a:extLst>
          </a:blip>
          <a:srcRect l="1464" t="92595" r="80460" b="2666"/>
          <a:stretch/>
        </p:blipFill>
        <p:spPr>
          <a:xfrm>
            <a:off x="7687733" y="6605981"/>
            <a:ext cx="1447800" cy="252047"/>
          </a:xfrm>
          <a:prstGeom prst="rect">
            <a:avLst/>
          </a:prstGeom>
        </p:spPr>
      </p:pic>
      <p:sp>
        <p:nvSpPr>
          <p:cNvPr id="4" name="Rectangle 3"/>
          <p:cNvSpPr/>
          <p:nvPr/>
        </p:nvSpPr>
        <p:spPr>
          <a:xfrm>
            <a:off x="-16488" y="4601645"/>
            <a:ext cx="8636000" cy="1815882"/>
          </a:xfrm>
          <a:prstGeom prst="rect">
            <a:avLst/>
          </a:prstGeom>
        </p:spPr>
        <p:txBody>
          <a:bodyPr wrap="square">
            <a:spAutoFit/>
          </a:bodyPr>
          <a:lstStyle/>
          <a:p>
            <a:r>
              <a:rPr lang="en-US" sz="2800" b="1" dirty="0" smtClean="0">
                <a:solidFill>
                  <a:schemeClr val="bg1"/>
                </a:solidFill>
                <a:latin typeface="Calibri"/>
                <a:cs typeface="Calibri"/>
              </a:rPr>
              <a:t>From the sea breeze to hurricanes: how the ocean affects the weather </a:t>
            </a:r>
            <a:endParaRPr lang="en-US" sz="2800" b="1" dirty="0">
              <a:solidFill>
                <a:schemeClr val="bg1"/>
              </a:solidFill>
              <a:latin typeface="Calibri"/>
              <a:cs typeface="Calibri"/>
            </a:endParaRPr>
          </a:p>
          <a:p>
            <a:endParaRPr lang="en-US" sz="2800" b="1" dirty="0" smtClean="0">
              <a:solidFill>
                <a:schemeClr val="bg1"/>
              </a:solidFill>
              <a:latin typeface="Calibri"/>
              <a:cs typeface="Calibri"/>
            </a:endParaRPr>
          </a:p>
          <a:p>
            <a:r>
              <a:rPr lang="en-US" sz="2800" b="1" dirty="0" smtClean="0">
                <a:solidFill>
                  <a:schemeClr val="bg1"/>
                </a:solidFill>
                <a:latin typeface="Calibri"/>
                <a:cs typeface="Calibri"/>
              </a:rPr>
              <a:t>Greg </a:t>
            </a:r>
            <a:r>
              <a:rPr lang="en-US" sz="2800" b="1" dirty="0" err="1" smtClean="0">
                <a:solidFill>
                  <a:schemeClr val="bg1"/>
                </a:solidFill>
                <a:latin typeface="Calibri"/>
                <a:cs typeface="Calibri"/>
              </a:rPr>
              <a:t>Seroka</a:t>
            </a:r>
            <a:endParaRPr lang="en-US" sz="2800" b="1" dirty="0">
              <a:solidFill>
                <a:schemeClr val="bg1"/>
              </a:solidFill>
              <a:latin typeface="Calibri"/>
              <a:cs typeface="Calibri"/>
            </a:endParaRPr>
          </a:p>
        </p:txBody>
      </p:sp>
      <p:cxnSp>
        <p:nvCxnSpPr>
          <p:cNvPr id="12" name="Straight Connector 11"/>
          <p:cNvCxnSpPr/>
          <p:nvPr/>
        </p:nvCxnSpPr>
        <p:spPr>
          <a:xfrm>
            <a:off x="5012264" y="0"/>
            <a:ext cx="0" cy="4476437"/>
          </a:xfrm>
          <a:prstGeom prst="line">
            <a:avLst/>
          </a:prstGeom>
          <a:ln w="1270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913" y="4417168"/>
            <a:ext cx="9143554" cy="0"/>
          </a:xfrm>
          <a:prstGeom prst="line">
            <a:avLst/>
          </a:prstGeom>
          <a:ln w="127000">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47066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19984" y="314413"/>
            <a:ext cx="3810000" cy="762000"/>
          </a:xfrm>
        </p:spPr>
        <p:txBody>
          <a:bodyPr/>
          <a:lstStyle/>
          <a:p>
            <a:pPr algn="ctr"/>
            <a:r>
              <a:rPr lang="en-US" sz="4600" b="1" dirty="0" smtClean="0">
                <a:solidFill>
                  <a:schemeClr val="tx1"/>
                </a:solidFill>
                <a:latin typeface="Calibri"/>
                <a:cs typeface="Calibri"/>
              </a:rPr>
              <a:t>Sea breeze</a:t>
            </a:r>
            <a:endParaRPr lang="en-US" sz="4600" b="1" dirty="0">
              <a:solidFill>
                <a:schemeClr val="tx1"/>
              </a:solidFill>
              <a:latin typeface="Calibri"/>
              <a:cs typeface="Calibri"/>
            </a:endParaRPr>
          </a:p>
        </p:txBody>
      </p:sp>
      <p:pic>
        <p:nvPicPr>
          <p:cNvPr id="6" name="Picture 5"/>
          <p:cNvPicPr>
            <a:picLocks noChangeAspect="1"/>
          </p:cNvPicPr>
          <p:nvPr/>
        </p:nvPicPr>
        <p:blipFill rotWithShape="1">
          <a:blip r:embed="rId3"/>
          <a:srcRect r="50199"/>
          <a:stretch/>
        </p:blipFill>
        <p:spPr>
          <a:xfrm>
            <a:off x="2189784" y="1025281"/>
            <a:ext cx="4427305" cy="5080000"/>
          </a:xfrm>
          <a:prstGeom prst="rect">
            <a:avLst/>
          </a:prstGeom>
        </p:spPr>
      </p:pic>
      <p:sp>
        <p:nvSpPr>
          <p:cNvPr id="14" name="Round Same Side Corner Rectangle 13"/>
          <p:cNvSpPr/>
          <p:nvPr/>
        </p:nvSpPr>
        <p:spPr>
          <a:xfrm rot="10800000">
            <a:off x="5339384" y="4555881"/>
            <a:ext cx="990600" cy="533400"/>
          </a:xfrm>
          <a:prstGeom prst="round2SameRect">
            <a:avLst/>
          </a:prstGeom>
          <a:solidFill>
            <a:srgbClr val="00009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208647" y="4460377"/>
            <a:ext cx="1219200" cy="646331"/>
          </a:xfrm>
          <a:prstGeom prst="rect">
            <a:avLst/>
          </a:prstGeom>
          <a:noFill/>
        </p:spPr>
        <p:txBody>
          <a:bodyPr wrap="square" rtlCol="0">
            <a:spAutoFit/>
          </a:bodyPr>
          <a:lstStyle/>
          <a:p>
            <a:pPr algn="ctr"/>
            <a:r>
              <a:rPr lang="en-US" sz="1800" b="1" dirty="0" smtClean="0">
                <a:solidFill>
                  <a:schemeClr val="bg1"/>
                </a:solidFill>
                <a:latin typeface="Calibri"/>
                <a:cs typeface="Calibri"/>
              </a:rPr>
              <a:t>Cold upwelling</a:t>
            </a:r>
            <a:endParaRPr lang="en-US" sz="1800" b="1" dirty="0">
              <a:solidFill>
                <a:schemeClr val="bg1"/>
              </a:solidFill>
              <a:latin typeface="Calibri"/>
              <a:cs typeface="Calibri"/>
            </a:endParaRPr>
          </a:p>
        </p:txBody>
      </p:sp>
      <p:sp>
        <p:nvSpPr>
          <p:cNvPr id="16" name="Right Arrow 15"/>
          <p:cNvSpPr/>
          <p:nvPr/>
        </p:nvSpPr>
        <p:spPr>
          <a:xfrm rot="5400000">
            <a:off x="5629921" y="3274744"/>
            <a:ext cx="717347" cy="384021"/>
          </a:xfrm>
          <a:prstGeom prst="rightArrow">
            <a:avLst/>
          </a:prstGeom>
          <a:solidFill>
            <a:srgbClr val="66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17" name="Right Arrow 16"/>
          <p:cNvSpPr/>
          <p:nvPr/>
        </p:nvSpPr>
        <p:spPr>
          <a:xfrm rot="10370997">
            <a:off x="3609597" y="3711902"/>
            <a:ext cx="1589384" cy="302161"/>
          </a:xfrm>
          <a:prstGeom prst="rightArrow">
            <a:avLst>
              <a:gd name="adj1" fmla="val 50000"/>
              <a:gd name="adj2" fmla="val 141666"/>
            </a:avLst>
          </a:prstGeom>
          <a:solidFill>
            <a:srgbClr val="66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18" name="TextBox 17"/>
          <p:cNvSpPr txBox="1"/>
          <p:nvPr/>
        </p:nvSpPr>
        <p:spPr>
          <a:xfrm>
            <a:off x="110622" y="6100824"/>
            <a:ext cx="8915400" cy="461665"/>
          </a:xfrm>
          <a:prstGeom prst="rect">
            <a:avLst/>
          </a:prstGeom>
          <a:noFill/>
        </p:spPr>
        <p:txBody>
          <a:bodyPr wrap="square" rtlCol="0">
            <a:spAutoFit/>
          </a:bodyPr>
          <a:lstStyle/>
          <a:p>
            <a:r>
              <a:rPr lang="en-US" sz="2400" dirty="0" smtClean="0">
                <a:solidFill>
                  <a:srgbClr val="000000"/>
                </a:solidFill>
                <a:latin typeface="Calibri"/>
                <a:cs typeface="Calibri"/>
                <a:sym typeface="Wingdings"/>
              </a:rPr>
              <a:t> </a:t>
            </a:r>
            <a:r>
              <a:rPr lang="en-US" sz="2300" dirty="0" smtClean="0">
                <a:solidFill>
                  <a:srgbClr val="000000"/>
                </a:solidFill>
                <a:latin typeface="Calibri"/>
                <a:cs typeface="Calibri"/>
                <a:sym typeface="Wingdings"/>
              </a:rPr>
              <a:t>Models can be used to investigate little known offshore component</a:t>
            </a:r>
            <a:endParaRPr lang="en-US" sz="2300" dirty="0" smtClean="0">
              <a:solidFill>
                <a:srgbClr val="000000"/>
              </a:solidFill>
              <a:latin typeface="Calibri"/>
              <a:cs typeface="Calibri"/>
            </a:endParaRPr>
          </a:p>
        </p:txBody>
      </p:sp>
      <p:sp>
        <p:nvSpPr>
          <p:cNvPr id="22" name="Right Arrow 21"/>
          <p:cNvSpPr/>
          <p:nvPr/>
        </p:nvSpPr>
        <p:spPr>
          <a:xfrm rot="387879">
            <a:off x="5963566" y="4072677"/>
            <a:ext cx="684467" cy="302161"/>
          </a:xfrm>
          <a:prstGeom prst="rightArrow">
            <a:avLst>
              <a:gd name="adj1" fmla="val 50000"/>
              <a:gd name="adj2" fmla="val 141666"/>
            </a:avLst>
          </a:prstGeom>
          <a:solidFill>
            <a:srgbClr val="66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29" name="TextBox 28"/>
          <p:cNvSpPr txBox="1"/>
          <p:nvPr/>
        </p:nvSpPr>
        <p:spPr>
          <a:xfrm>
            <a:off x="6143002" y="4120270"/>
            <a:ext cx="423333" cy="461665"/>
          </a:xfrm>
          <a:prstGeom prst="rect">
            <a:avLst/>
          </a:prstGeom>
          <a:noFill/>
        </p:spPr>
        <p:txBody>
          <a:bodyPr wrap="square" rtlCol="0">
            <a:spAutoFit/>
          </a:bodyPr>
          <a:lstStyle/>
          <a:p>
            <a:r>
              <a:rPr lang="en-US" sz="2400" b="1" dirty="0" smtClean="0">
                <a:latin typeface="Calibri"/>
                <a:cs typeface="Calibri"/>
              </a:rPr>
              <a:t>?</a:t>
            </a:r>
            <a:endParaRPr lang="en-US" sz="2400" b="1" dirty="0">
              <a:latin typeface="Calibri"/>
              <a:cs typeface="Calibri"/>
            </a:endParaRPr>
          </a:p>
        </p:txBody>
      </p:sp>
      <p:sp>
        <p:nvSpPr>
          <p:cNvPr id="30" name="TextBox 29"/>
          <p:cNvSpPr txBox="1"/>
          <p:nvPr/>
        </p:nvSpPr>
        <p:spPr>
          <a:xfrm>
            <a:off x="3967786" y="3548039"/>
            <a:ext cx="423333" cy="461665"/>
          </a:xfrm>
          <a:prstGeom prst="rect">
            <a:avLst/>
          </a:prstGeom>
          <a:noFill/>
        </p:spPr>
        <p:txBody>
          <a:bodyPr wrap="square" rtlCol="0">
            <a:spAutoFit/>
          </a:bodyPr>
          <a:lstStyle/>
          <a:p>
            <a:r>
              <a:rPr lang="en-US" sz="2400" b="1" dirty="0" smtClean="0">
                <a:latin typeface="Calibri"/>
                <a:cs typeface="Calibri"/>
              </a:rPr>
              <a:t>?</a:t>
            </a:r>
            <a:endParaRPr lang="en-US" sz="2400" b="1" dirty="0">
              <a:latin typeface="Calibri"/>
              <a:cs typeface="Calibri"/>
            </a:endParaRPr>
          </a:p>
        </p:txBody>
      </p:sp>
      <p:sp>
        <p:nvSpPr>
          <p:cNvPr id="19" name="Oval 18"/>
          <p:cNvSpPr/>
          <p:nvPr/>
        </p:nvSpPr>
        <p:spPr>
          <a:xfrm rot="5400000">
            <a:off x="4089120" y="2673685"/>
            <a:ext cx="2483521" cy="2960701"/>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TextBox 19"/>
          <p:cNvSpPr txBox="1"/>
          <p:nvPr/>
        </p:nvSpPr>
        <p:spPr>
          <a:xfrm>
            <a:off x="3447170" y="5462710"/>
            <a:ext cx="1649122" cy="707886"/>
          </a:xfrm>
          <a:prstGeom prst="rect">
            <a:avLst/>
          </a:prstGeom>
          <a:noFill/>
        </p:spPr>
        <p:txBody>
          <a:bodyPr wrap="square" rtlCol="0">
            <a:spAutoFit/>
          </a:bodyPr>
          <a:lstStyle/>
          <a:p>
            <a:r>
              <a:rPr lang="en-US" sz="2000" b="1" dirty="0" smtClean="0">
                <a:latin typeface="Calibri"/>
                <a:cs typeface="Calibri"/>
              </a:rPr>
              <a:t>Little known</a:t>
            </a:r>
          </a:p>
          <a:p>
            <a:r>
              <a:rPr lang="en-US" sz="2000" b="1" dirty="0">
                <a:latin typeface="Calibri"/>
                <a:cs typeface="Calibri"/>
              </a:rPr>
              <a:t>(fewer </a:t>
            </a:r>
            <a:r>
              <a:rPr lang="en-US" sz="2000" b="1" dirty="0" err="1">
                <a:latin typeface="Calibri"/>
                <a:cs typeface="Calibri"/>
              </a:rPr>
              <a:t>obs</a:t>
            </a:r>
            <a:r>
              <a:rPr lang="en-US" sz="2000" b="1" dirty="0" smtClean="0">
                <a:latin typeface="Calibri"/>
                <a:cs typeface="Calibri"/>
              </a:rPr>
              <a:t>)</a:t>
            </a:r>
            <a:endParaRPr lang="en-US" sz="2000" b="1" dirty="0">
              <a:latin typeface="Calibri"/>
              <a:cs typeface="Calibri"/>
            </a:endParaRPr>
          </a:p>
        </p:txBody>
      </p:sp>
      <p:sp>
        <p:nvSpPr>
          <p:cNvPr id="21" name="Right Arrow 20"/>
          <p:cNvSpPr/>
          <p:nvPr/>
        </p:nvSpPr>
        <p:spPr>
          <a:xfrm rot="17979017">
            <a:off x="3988538" y="5004697"/>
            <a:ext cx="457200" cy="609600"/>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Tree>
    <p:extLst>
      <p:ext uri="{BB962C8B-B14F-4D97-AF65-F5344CB8AC3E}">
        <p14:creationId xmlns:p14="http://schemas.microsoft.com/office/powerpoint/2010/main" val="4233168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4-10-06 at 3.15.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32" y="1579032"/>
            <a:ext cx="7124700" cy="3581400"/>
          </a:xfrm>
          <a:prstGeom prst="rect">
            <a:avLst/>
          </a:prstGeom>
        </p:spPr>
      </p:pic>
      <p:sp>
        <p:nvSpPr>
          <p:cNvPr id="3" name="TextBox 2"/>
          <p:cNvSpPr txBox="1"/>
          <p:nvPr/>
        </p:nvSpPr>
        <p:spPr>
          <a:xfrm>
            <a:off x="110622" y="6100824"/>
            <a:ext cx="8915400" cy="461665"/>
          </a:xfrm>
          <a:prstGeom prst="rect">
            <a:avLst/>
          </a:prstGeom>
          <a:noFill/>
        </p:spPr>
        <p:txBody>
          <a:bodyPr wrap="square" rtlCol="0">
            <a:spAutoFit/>
          </a:bodyPr>
          <a:lstStyle/>
          <a:p>
            <a:r>
              <a:rPr lang="en-US" sz="2400" dirty="0" smtClean="0">
                <a:solidFill>
                  <a:srgbClr val="000000"/>
                </a:solidFill>
                <a:latin typeface="Calibri"/>
                <a:cs typeface="Calibri"/>
                <a:sym typeface="Wingdings"/>
              </a:rPr>
              <a:t> </a:t>
            </a:r>
            <a:r>
              <a:rPr lang="en-US" sz="2300" dirty="0" smtClean="0">
                <a:solidFill>
                  <a:srgbClr val="000000"/>
                </a:solidFill>
                <a:latin typeface="Calibri"/>
                <a:cs typeface="Calibri"/>
                <a:sym typeface="Wingdings"/>
              </a:rPr>
              <a:t>Models can be used to investigate scientific hypotheses</a:t>
            </a:r>
            <a:endParaRPr lang="en-US" sz="2300" dirty="0" smtClean="0">
              <a:solidFill>
                <a:srgbClr val="000000"/>
              </a:solidFill>
              <a:latin typeface="Calibri"/>
              <a:cs typeface="Calibri"/>
            </a:endParaRPr>
          </a:p>
        </p:txBody>
      </p:sp>
      <p:sp>
        <p:nvSpPr>
          <p:cNvPr id="4" name="Title 1"/>
          <p:cNvSpPr txBox="1">
            <a:spLocks/>
          </p:cNvSpPr>
          <p:nvPr/>
        </p:nvSpPr>
        <p:spPr>
          <a:xfrm>
            <a:off x="0" y="160876"/>
            <a:ext cx="9144000" cy="762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b="1" dirty="0" smtClean="0">
                <a:solidFill>
                  <a:schemeClr val="tx1"/>
                </a:solidFill>
                <a:latin typeface="Calibri"/>
                <a:cs typeface="Calibri"/>
              </a:rPr>
              <a:t>Sea breeze w/ </a:t>
            </a:r>
            <a:r>
              <a:rPr lang="en-US" b="1" i="1" dirty="0" smtClean="0">
                <a:solidFill>
                  <a:schemeClr val="tx1"/>
                </a:solidFill>
                <a:latin typeface="Calibri"/>
                <a:cs typeface="Calibri"/>
              </a:rPr>
              <a:t>offshore component: </a:t>
            </a:r>
          </a:p>
          <a:p>
            <a:r>
              <a:rPr lang="en-US" b="1" i="1" dirty="0" smtClean="0">
                <a:solidFill>
                  <a:schemeClr val="tx1"/>
                </a:solidFill>
                <a:latin typeface="Calibri"/>
                <a:cs typeface="Calibri"/>
              </a:rPr>
              <a:t>a hypothesis</a:t>
            </a:r>
            <a:endParaRPr lang="en-US" b="1" i="1" dirty="0">
              <a:solidFill>
                <a:schemeClr val="tx1"/>
              </a:solidFill>
              <a:latin typeface="Calibri"/>
              <a:cs typeface="Calibri"/>
            </a:endParaRPr>
          </a:p>
        </p:txBody>
      </p:sp>
      <p:sp>
        <p:nvSpPr>
          <p:cNvPr id="5" name="TextBox 4"/>
          <p:cNvSpPr txBox="1"/>
          <p:nvPr/>
        </p:nvSpPr>
        <p:spPr>
          <a:xfrm>
            <a:off x="3109398" y="5272422"/>
            <a:ext cx="1719941" cy="830997"/>
          </a:xfrm>
          <a:prstGeom prst="rect">
            <a:avLst/>
          </a:prstGeom>
          <a:noFill/>
        </p:spPr>
        <p:txBody>
          <a:bodyPr wrap="square" rtlCol="0">
            <a:spAutoFit/>
          </a:bodyPr>
          <a:lstStyle/>
          <a:p>
            <a:pPr algn="ctr"/>
            <a:r>
              <a:rPr lang="en-US" b="1" dirty="0" smtClean="0">
                <a:solidFill>
                  <a:srgbClr val="000000"/>
                </a:solidFill>
                <a:latin typeface="Calibri"/>
                <a:cs typeface="Calibri"/>
              </a:rPr>
              <a:t>Cold upwelling</a:t>
            </a:r>
            <a:endParaRPr lang="en-US" b="1" dirty="0">
              <a:solidFill>
                <a:srgbClr val="000000"/>
              </a:solidFill>
              <a:latin typeface="Calibri"/>
              <a:cs typeface="Calibri"/>
            </a:endParaRPr>
          </a:p>
        </p:txBody>
      </p:sp>
      <p:sp>
        <p:nvSpPr>
          <p:cNvPr id="6" name="Right Arrow 5"/>
          <p:cNvSpPr/>
          <p:nvPr/>
        </p:nvSpPr>
        <p:spPr>
          <a:xfrm rot="16574488">
            <a:off x="3709351" y="4848542"/>
            <a:ext cx="690826" cy="230858"/>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Tree>
    <p:extLst>
      <p:ext uri="{BB962C8B-B14F-4D97-AF65-F5344CB8AC3E}">
        <p14:creationId xmlns:p14="http://schemas.microsoft.com/office/powerpoint/2010/main" val="3363928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19000"/>
          </a:blip>
          <a:stretch>
            <a:fillRect/>
          </a:stretch>
        </p:blipFill>
        <p:spPr>
          <a:xfrm>
            <a:off x="2201344" y="2683934"/>
            <a:ext cx="4248087" cy="3115733"/>
          </a:xfrm>
          <a:prstGeom prst="rect">
            <a:avLst/>
          </a:prstGeom>
        </p:spPr>
      </p:pic>
      <p:pic>
        <p:nvPicPr>
          <p:cNvPr id="7" name="Picture 6"/>
          <p:cNvPicPr>
            <a:picLocks noChangeAspect="1"/>
          </p:cNvPicPr>
          <p:nvPr/>
        </p:nvPicPr>
        <p:blipFill>
          <a:blip r:embed="rId3">
            <a:alphaModFix/>
          </a:blip>
          <a:stretch>
            <a:fillRect/>
          </a:stretch>
        </p:blipFill>
        <p:spPr>
          <a:xfrm>
            <a:off x="2201344" y="2683934"/>
            <a:ext cx="4248087" cy="3115733"/>
          </a:xfrm>
          <a:prstGeom prst="rect">
            <a:avLst/>
          </a:prstGeom>
        </p:spPr>
      </p:pic>
      <p:sp>
        <p:nvSpPr>
          <p:cNvPr id="8" name="TextBox 7"/>
          <p:cNvSpPr txBox="1"/>
          <p:nvPr/>
        </p:nvSpPr>
        <p:spPr>
          <a:xfrm>
            <a:off x="6146793" y="3936994"/>
            <a:ext cx="2209800" cy="369332"/>
          </a:xfrm>
          <a:prstGeom prst="rect">
            <a:avLst/>
          </a:prstGeom>
          <a:noFill/>
        </p:spPr>
        <p:txBody>
          <a:bodyPr wrap="square" rtlCol="0">
            <a:spAutoFit/>
          </a:bodyPr>
          <a:lstStyle/>
          <a:p>
            <a:r>
              <a:rPr lang="en-US" b="1" dirty="0" smtClean="0">
                <a:latin typeface="Calibri"/>
                <a:cs typeface="Calibri"/>
              </a:rPr>
              <a:t>Physics + math</a:t>
            </a:r>
            <a:endParaRPr lang="en-US" b="1" dirty="0">
              <a:latin typeface="Calibri"/>
              <a:cs typeface="Calibri"/>
            </a:endParaRPr>
          </a:p>
        </p:txBody>
      </p:sp>
      <p:sp>
        <p:nvSpPr>
          <p:cNvPr id="2" name="Title 1"/>
          <p:cNvSpPr>
            <a:spLocks noGrp="1"/>
          </p:cNvSpPr>
          <p:nvPr>
            <p:ph type="title"/>
          </p:nvPr>
        </p:nvSpPr>
        <p:spPr>
          <a:xfrm>
            <a:off x="457200" y="76200"/>
            <a:ext cx="8229600" cy="1143000"/>
          </a:xfrm>
        </p:spPr>
        <p:txBody>
          <a:bodyPr/>
          <a:lstStyle/>
          <a:p>
            <a:pPr algn="ctr"/>
            <a:r>
              <a:rPr lang="en-US" sz="4600" b="1" dirty="0" smtClean="0">
                <a:solidFill>
                  <a:schemeClr val="tx1"/>
                </a:solidFill>
                <a:latin typeface="Calibri"/>
                <a:cs typeface="Calibri"/>
              </a:rPr>
              <a:t>Model Setup</a:t>
            </a:r>
            <a:endParaRPr lang="en-US" sz="4600" b="1" dirty="0">
              <a:solidFill>
                <a:schemeClr val="tx1"/>
              </a:solidFill>
              <a:latin typeface="Calibri"/>
              <a:cs typeface="Calibri"/>
            </a:endParaRPr>
          </a:p>
        </p:txBody>
      </p:sp>
      <p:sp>
        <p:nvSpPr>
          <p:cNvPr id="3" name="Content Placeholder 2"/>
          <p:cNvSpPr>
            <a:spLocks noGrp="1"/>
          </p:cNvSpPr>
          <p:nvPr>
            <p:ph idx="1"/>
          </p:nvPr>
        </p:nvSpPr>
        <p:spPr>
          <a:xfrm>
            <a:off x="0" y="1189038"/>
            <a:ext cx="9144000" cy="2832630"/>
          </a:xfrm>
        </p:spPr>
        <p:txBody>
          <a:bodyPr/>
          <a:lstStyle/>
          <a:p>
            <a:r>
              <a:rPr lang="en-US" sz="2400" dirty="0" smtClean="0">
                <a:solidFill>
                  <a:srgbClr val="000000"/>
                </a:solidFill>
                <a:latin typeface="Calibri"/>
                <a:cs typeface="Calibri"/>
              </a:rPr>
              <a:t>Weather Research and Forecasting (WRF) model, Advanced Research core (ARW) </a:t>
            </a:r>
            <a:r>
              <a:rPr lang="en-US" sz="1800" dirty="0" smtClean="0">
                <a:solidFill>
                  <a:srgbClr val="000000"/>
                </a:solidFill>
                <a:latin typeface="Calibri"/>
                <a:cs typeface="Calibri"/>
              </a:rPr>
              <a:t>(</a:t>
            </a:r>
            <a:r>
              <a:rPr lang="en-US" sz="1800" dirty="0" err="1" smtClean="0">
                <a:solidFill>
                  <a:srgbClr val="000000"/>
                </a:solidFill>
                <a:latin typeface="Calibri"/>
                <a:cs typeface="Calibri"/>
              </a:rPr>
              <a:t>Michalakes</a:t>
            </a:r>
            <a:r>
              <a:rPr lang="en-US" sz="1800" dirty="0" smtClean="0">
                <a:solidFill>
                  <a:srgbClr val="000000"/>
                </a:solidFill>
                <a:latin typeface="Calibri"/>
                <a:cs typeface="Calibri"/>
              </a:rPr>
              <a:t> et al., 2001)</a:t>
            </a:r>
          </a:p>
          <a:p>
            <a:endParaRPr lang="en-US" sz="1800" b="1" dirty="0">
              <a:solidFill>
                <a:srgbClr val="000000"/>
              </a:solidFill>
              <a:latin typeface="Calibri"/>
              <a:cs typeface="Calibri"/>
            </a:endParaRPr>
          </a:p>
          <a:p>
            <a:endParaRPr lang="en-US" sz="1800" b="1" dirty="0" smtClean="0">
              <a:solidFill>
                <a:srgbClr val="000000"/>
              </a:solidFill>
              <a:latin typeface="Calibri"/>
              <a:cs typeface="Calibri"/>
            </a:endParaRPr>
          </a:p>
          <a:p>
            <a:endParaRPr lang="en-US" sz="1800" b="1" dirty="0">
              <a:solidFill>
                <a:srgbClr val="000000"/>
              </a:solidFill>
              <a:latin typeface="Calibri"/>
              <a:cs typeface="Calibri"/>
            </a:endParaRPr>
          </a:p>
          <a:p>
            <a:r>
              <a:rPr lang="en-US" sz="2400" b="1" dirty="0" smtClean="0">
                <a:solidFill>
                  <a:srgbClr val="FF0000"/>
                </a:solidFill>
                <a:latin typeface="Calibri"/>
                <a:cs typeface="Calibri"/>
              </a:rPr>
              <a:t>Sea Surface Temperature</a:t>
            </a:r>
            <a:r>
              <a:rPr lang="en-US" sz="2400" b="1" dirty="0">
                <a:solidFill>
                  <a:srgbClr val="FF0000"/>
                </a:solidFill>
                <a:latin typeface="Calibri"/>
                <a:cs typeface="Calibri"/>
              </a:rPr>
              <a:t> </a:t>
            </a:r>
            <a:r>
              <a:rPr lang="en-US" sz="2400" b="1" dirty="0" smtClean="0">
                <a:solidFill>
                  <a:srgbClr val="FF0000"/>
                </a:solidFill>
                <a:latin typeface="Calibri"/>
                <a:cs typeface="Calibri"/>
              </a:rPr>
              <a:t>(SST): </a:t>
            </a:r>
            <a:r>
              <a:rPr lang="en-US" sz="2400" dirty="0" smtClean="0">
                <a:solidFill>
                  <a:srgbClr val="FF0000"/>
                </a:solidFill>
                <a:latin typeface="Calibri"/>
                <a:cs typeface="Calibri"/>
              </a:rPr>
              <a:t>Independent Variable</a:t>
            </a:r>
          </a:p>
          <a:p>
            <a:pPr marL="0" indent="0">
              <a:buNone/>
            </a:pPr>
            <a:endParaRPr lang="en-US" sz="2400" dirty="0">
              <a:solidFill>
                <a:srgbClr val="000000"/>
              </a:solidFill>
              <a:latin typeface="Calibri"/>
              <a:cs typeface="Calibri"/>
            </a:endParaRPr>
          </a:p>
        </p:txBody>
      </p:sp>
      <p:pic>
        <p:nvPicPr>
          <p:cNvPr id="4" name="Picture 3"/>
          <p:cNvPicPr>
            <a:picLocks noChangeAspect="1"/>
          </p:cNvPicPr>
          <p:nvPr/>
        </p:nvPicPr>
        <p:blipFill>
          <a:blip r:embed="rId4"/>
          <a:stretch>
            <a:fillRect/>
          </a:stretch>
        </p:blipFill>
        <p:spPr>
          <a:xfrm>
            <a:off x="1989668" y="2030132"/>
            <a:ext cx="4851399" cy="653802"/>
          </a:xfrm>
          <a:prstGeom prst="rect">
            <a:avLst/>
          </a:prstGeom>
        </p:spPr>
      </p:pic>
      <p:sp>
        <p:nvSpPr>
          <p:cNvPr id="6" name="TextBox 5"/>
          <p:cNvSpPr txBox="1"/>
          <p:nvPr/>
        </p:nvSpPr>
        <p:spPr>
          <a:xfrm>
            <a:off x="6146793" y="3936994"/>
            <a:ext cx="2209800" cy="369332"/>
          </a:xfrm>
          <a:prstGeom prst="rect">
            <a:avLst/>
          </a:prstGeom>
          <a:noFill/>
        </p:spPr>
        <p:txBody>
          <a:bodyPr wrap="square" rtlCol="0">
            <a:spAutoFit/>
          </a:bodyPr>
          <a:lstStyle/>
          <a:p>
            <a:r>
              <a:rPr lang="en-US" b="1" dirty="0" smtClean="0">
                <a:solidFill>
                  <a:schemeClr val="accent3">
                    <a:lumMod val="95000"/>
                  </a:schemeClr>
                </a:solidFill>
                <a:latin typeface="Calibri"/>
                <a:cs typeface="Calibri"/>
              </a:rPr>
              <a:t>Physics + math</a:t>
            </a:r>
            <a:endParaRPr lang="en-US" b="1" dirty="0">
              <a:solidFill>
                <a:schemeClr val="accent3">
                  <a:lumMod val="95000"/>
                </a:schemeClr>
              </a:solidFill>
              <a:latin typeface="Calibri"/>
              <a:cs typeface="Calibri"/>
            </a:endParaRPr>
          </a:p>
        </p:txBody>
      </p:sp>
    </p:spTree>
    <p:extLst>
      <p:ext uri="{BB962C8B-B14F-4D97-AF65-F5344CB8AC3E}">
        <p14:creationId xmlns:p14="http://schemas.microsoft.com/office/powerpoint/2010/main" val="1308054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9119"/>
            <a:ext cx="9144000" cy="819752"/>
          </a:xfrm>
        </p:spPr>
        <p:txBody>
          <a:bodyPr>
            <a:normAutofit/>
          </a:bodyPr>
          <a:lstStyle/>
          <a:p>
            <a:pPr algn="ctr"/>
            <a:r>
              <a:rPr lang="en-US" sz="4200" b="1" dirty="0" smtClean="0">
                <a:solidFill>
                  <a:srgbClr val="000000"/>
                </a:solidFill>
                <a:latin typeface="Calibri"/>
                <a:cs typeface="Calibri"/>
              </a:rPr>
              <a:t>Case Study: Sept. 12, 2012: </a:t>
            </a:r>
            <a:r>
              <a:rPr lang="en-US" sz="4200" b="1" i="1" dirty="0" smtClean="0">
                <a:solidFill>
                  <a:srgbClr val="000000"/>
                </a:solidFill>
                <a:latin typeface="Calibri"/>
                <a:cs typeface="Calibri"/>
              </a:rPr>
              <a:t>Upwelling</a:t>
            </a:r>
            <a:endParaRPr lang="en-US" sz="4200" b="1" i="1" dirty="0">
              <a:solidFill>
                <a:srgbClr val="000000"/>
              </a:solidFill>
              <a:latin typeface="Calibri"/>
              <a:cs typeface="Calibri"/>
            </a:endParaRPr>
          </a:p>
        </p:txBody>
      </p:sp>
      <p:sp>
        <p:nvSpPr>
          <p:cNvPr id="3" name="Content Placeholder 2"/>
          <p:cNvSpPr>
            <a:spLocks noGrp="1"/>
          </p:cNvSpPr>
          <p:nvPr>
            <p:ph idx="1"/>
          </p:nvPr>
        </p:nvSpPr>
        <p:spPr>
          <a:xfrm>
            <a:off x="457200" y="1176986"/>
            <a:ext cx="8229600" cy="4949178"/>
          </a:xfrm>
        </p:spPr>
        <p:txBody>
          <a:bodyPr/>
          <a:lstStyle/>
          <a:p>
            <a:r>
              <a:rPr lang="en-US" dirty="0" smtClean="0">
                <a:solidFill>
                  <a:srgbClr val="000000"/>
                </a:solidFill>
                <a:latin typeface="Calibri"/>
                <a:cs typeface="Calibri"/>
              </a:rPr>
              <a:t>Sept. 4-8: persistent southerly winds</a:t>
            </a:r>
            <a:r>
              <a:rPr lang="en-US" dirty="0" smtClean="0">
                <a:solidFill>
                  <a:srgbClr val="000000"/>
                </a:solidFill>
                <a:latin typeface="Calibri"/>
                <a:cs typeface="Calibri"/>
                <a:sym typeface="Wingdings"/>
              </a:rPr>
              <a:t> </a:t>
            </a:r>
            <a:r>
              <a:rPr lang="en-US" dirty="0">
                <a:solidFill>
                  <a:srgbClr val="000000"/>
                </a:solidFill>
                <a:latin typeface="Calibri"/>
                <a:cs typeface="Calibri"/>
                <a:sym typeface="Wingdings"/>
              </a:rPr>
              <a:t/>
            </a:r>
            <a:br>
              <a:rPr lang="en-US" dirty="0">
                <a:solidFill>
                  <a:srgbClr val="000000"/>
                </a:solidFill>
                <a:latin typeface="Calibri"/>
                <a:cs typeface="Calibri"/>
                <a:sym typeface="Wingdings"/>
              </a:rPr>
            </a:br>
            <a:r>
              <a:rPr lang="en-US" dirty="0" smtClean="0">
                <a:solidFill>
                  <a:srgbClr val="000000"/>
                </a:solidFill>
                <a:latin typeface="Calibri"/>
                <a:cs typeface="Calibri"/>
                <a:sym typeface="Wingdings"/>
              </a:rPr>
              <a:t>NJ coastal upwelling</a:t>
            </a:r>
            <a:endParaRPr lang="en-US" dirty="0" smtClean="0">
              <a:solidFill>
                <a:srgbClr val="000000"/>
              </a:solidFill>
              <a:latin typeface="Calibri"/>
              <a:cs typeface="Calibri"/>
            </a:endParaRPr>
          </a:p>
        </p:txBody>
      </p:sp>
      <p:pic>
        <p:nvPicPr>
          <p:cNvPr id="4" name="Picture 3" descr="composite8h20120912T060000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235369"/>
            <a:ext cx="4846934" cy="3986126"/>
          </a:xfrm>
          <a:prstGeom prst="rect">
            <a:avLst/>
          </a:prstGeom>
        </p:spPr>
      </p:pic>
      <p:sp>
        <p:nvSpPr>
          <p:cNvPr id="5" name="Oval 4"/>
          <p:cNvSpPr/>
          <p:nvPr/>
        </p:nvSpPr>
        <p:spPr>
          <a:xfrm rot="1929115">
            <a:off x="3705946" y="4637554"/>
            <a:ext cx="504346" cy="1186166"/>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p:cNvSpPr txBox="1"/>
          <p:nvPr/>
        </p:nvSpPr>
        <p:spPr>
          <a:xfrm>
            <a:off x="6220713" y="1973876"/>
            <a:ext cx="687594" cy="461665"/>
          </a:xfrm>
          <a:prstGeom prst="rect">
            <a:avLst/>
          </a:prstGeom>
          <a:noFill/>
        </p:spPr>
        <p:txBody>
          <a:bodyPr wrap="square" rtlCol="0">
            <a:spAutoFit/>
          </a:bodyPr>
          <a:lstStyle/>
          <a:p>
            <a:r>
              <a:rPr lang="en-US" dirty="0" smtClean="0">
                <a:latin typeface="Calibri"/>
                <a:cs typeface="Calibri"/>
              </a:rPr>
              <a:t>°C</a:t>
            </a:r>
            <a:endParaRPr lang="en-US" dirty="0">
              <a:latin typeface="Calibri"/>
              <a:cs typeface="Calibri"/>
            </a:endParaRPr>
          </a:p>
        </p:txBody>
      </p:sp>
      <p:sp>
        <p:nvSpPr>
          <p:cNvPr id="7" name="TextBox 6"/>
          <p:cNvSpPr txBox="1"/>
          <p:nvPr/>
        </p:nvSpPr>
        <p:spPr>
          <a:xfrm>
            <a:off x="1932059" y="2053469"/>
            <a:ext cx="687594" cy="461665"/>
          </a:xfrm>
          <a:prstGeom prst="rect">
            <a:avLst/>
          </a:prstGeom>
          <a:noFill/>
        </p:spPr>
        <p:txBody>
          <a:bodyPr wrap="square" rtlCol="0">
            <a:spAutoFit/>
          </a:bodyPr>
          <a:lstStyle/>
          <a:p>
            <a:r>
              <a:rPr lang="en-US" dirty="0">
                <a:latin typeface="Calibri"/>
                <a:cs typeface="Calibri"/>
              </a:rPr>
              <a:t>N</a:t>
            </a:r>
          </a:p>
        </p:txBody>
      </p:sp>
      <p:sp>
        <p:nvSpPr>
          <p:cNvPr id="8" name="TextBox 7"/>
          <p:cNvSpPr txBox="1"/>
          <p:nvPr/>
        </p:nvSpPr>
        <p:spPr>
          <a:xfrm>
            <a:off x="5943081" y="6056540"/>
            <a:ext cx="687594" cy="461665"/>
          </a:xfrm>
          <a:prstGeom prst="rect">
            <a:avLst/>
          </a:prstGeom>
          <a:noFill/>
        </p:spPr>
        <p:txBody>
          <a:bodyPr wrap="square" rtlCol="0">
            <a:spAutoFit/>
          </a:bodyPr>
          <a:lstStyle/>
          <a:p>
            <a:r>
              <a:rPr lang="en-US" dirty="0" smtClean="0">
                <a:latin typeface="Calibri"/>
                <a:cs typeface="Calibri"/>
              </a:rPr>
              <a:t>W</a:t>
            </a:r>
            <a:endParaRPr lang="en-US" dirty="0">
              <a:latin typeface="Calibri"/>
              <a:cs typeface="Calibri"/>
            </a:endParaRPr>
          </a:p>
        </p:txBody>
      </p:sp>
    </p:spTree>
    <p:extLst>
      <p:ext uri="{BB962C8B-B14F-4D97-AF65-F5344CB8AC3E}">
        <p14:creationId xmlns:p14="http://schemas.microsoft.com/office/powerpoint/2010/main" val="12676035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9119"/>
            <a:ext cx="9144000" cy="819752"/>
          </a:xfrm>
        </p:spPr>
        <p:txBody>
          <a:bodyPr>
            <a:normAutofit/>
          </a:bodyPr>
          <a:lstStyle/>
          <a:p>
            <a:pPr algn="ctr"/>
            <a:r>
              <a:rPr lang="en-US" sz="4200" b="1" dirty="0" smtClean="0">
                <a:solidFill>
                  <a:srgbClr val="000000"/>
                </a:solidFill>
                <a:latin typeface="Calibri"/>
                <a:cs typeface="Calibri"/>
              </a:rPr>
              <a:t>Case Study: Sept. 12, 2012: </a:t>
            </a:r>
            <a:r>
              <a:rPr lang="en-US" sz="4200" b="1" i="1" dirty="0" smtClean="0">
                <a:solidFill>
                  <a:srgbClr val="000000"/>
                </a:solidFill>
                <a:latin typeface="Calibri"/>
                <a:cs typeface="Calibri"/>
              </a:rPr>
              <a:t>Sea breeze</a:t>
            </a:r>
            <a:endParaRPr lang="en-US" sz="4200" b="1" i="1" dirty="0">
              <a:solidFill>
                <a:srgbClr val="000000"/>
              </a:solidFill>
              <a:latin typeface="Calibri"/>
              <a:cs typeface="Calibri"/>
            </a:endParaRPr>
          </a:p>
        </p:txBody>
      </p:sp>
      <p:pic>
        <p:nvPicPr>
          <p:cNvPr id="7" name="Picture 6" descr="_radar_movi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2421"/>
            <a:ext cx="9144000" cy="5259779"/>
          </a:xfrm>
          <a:prstGeom prst="rect">
            <a:avLst/>
          </a:prstGeom>
        </p:spPr>
      </p:pic>
      <p:sp>
        <p:nvSpPr>
          <p:cNvPr id="4" name="TextBox 3"/>
          <p:cNvSpPr txBox="1"/>
          <p:nvPr/>
        </p:nvSpPr>
        <p:spPr>
          <a:xfrm>
            <a:off x="8504940" y="1640897"/>
            <a:ext cx="687594" cy="461665"/>
          </a:xfrm>
          <a:prstGeom prst="rect">
            <a:avLst/>
          </a:prstGeom>
          <a:noFill/>
        </p:spPr>
        <p:txBody>
          <a:bodyPr wrap="square" rtlCol="0">
            <a:spAutoFit/>
          </a:bodyPr>
          <a:lstStyle/>
          <a:p>
            <a:r>
              <a:rPr lang="en-US" dirty="0" err="1" smtClean="0">
                <a:latin typeface="Calibri"/>
                <a:cs typeface="Calibri"/>
              </a:rPr>
              <a:t>dBZ</a:t>
            </a:r>
            <a:endParaRPr lang="en-US" dirty="0">
              <a:latin typeface="Calibri"/>
              <a:cs typeface="Calibri"/>
            </a:endParaRPr>
          </a:p>
        </p:txBody>
      </p:sp>
    </p:spTree>
    <p:extLst>
      <p:ext uri="{BB962C8B-B14F-4D97-AF65-F5344CB8AC3E}">
        <p14:creationId xmlns:p14="http://schemas.microsoft.com/office/powerpoint/2010/main" val="33282665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p:cNvSpPr txBox="1"/>
          <p:nvPr/>
        </p:nvSpPr>
        <p:spPr>
          <a:xfrm>
            <a:off x="5683642" y="1195083"/>
            <a:ext cx="1744133" cy="461665"/>
          </a:xfrm>
          <a:prstGeom prst="rect">
            <a:avLst/>
          </a:prstGeom>
          <a:noFill/>
        </p:spPr>
        <p:txBody>
          <a:bodyPr wrap="square" rtlCol="0">
            <a:spAutoFit/>
          </a:bodyPr>
          <a:lstStyle/>
          <a:p>
            <a:pPr algn="ctr"/>
            <a:r>
              <a:rPr lang="en-US" sz="2400" b="1" dirty="0" smtClean="0">
                <a:solidFill>
                  <a:srgbClr val="000000"/>
                </a:solidFill>
                <a:latin typeface="Calibri"/>
                <a:cs typeface="Calibri"/>
              </a:rPr>
              <a:t>New SST</a:t>
            </a:r>
          </a:p>
        </p:txBody>
      </p:sp>
      <p:sp>
        <p:nvSpPr>
          <p:cNvPr id="2" name="Title 1"/>
          <p:cNvSpPr>
            <a:spLocks noGrp="1"/>
          </p:cNvSpPr>
          <p:nvPr>
            <p:ph type="title"/>
          </p:nvPr>
        </p:nvSpPr>
        <p:spPr>
          <a:xfrm>
            <a:off x="0" y="124928"/>
            <a:ext cx="9144000" cy="819752"/>
          </a:xfrm>
        </p:spPr>
        <p:txBody>
          <a:bodyPr>
            <a:normAutofit/>
          </a:bodyPr>
          <a:lstStyle/>
          <a:p>
            <a:pPr algn="ctr"/>
            <a:r>
              <a:rPr lang="en-US" sz="4200" b="1" dirty="0" smtClean="0">
                <a:solidFill>
                  <a:srgbClr val="000000"/>
                </a:solidFill>
                <a:latin typeface="Calibri"/>
                <a:cs typeface="Calibri"/>
              </a:rPr>
              <a:t>Sea Surface Temperature (SST)</a:t>
            </a:r>
            <a:endParaRPr lang="en-US" sz="4200" b="1" dirty="0">
              <a:solidFill>
                <a:srgbClr val="000000"/>
              </a:solidFill>
              <a:latin typeface="Calibri"/>
              <a:cs typeface="Calibri"/>
            </a:endParaRPr>
          </a:p>
        </p:txBody>
      </p:sp>
      <p:sp>
        <p:nvSpPr>
          <p:cNvPr id="4" name="TextBox 3"/>
          <p:cNvSpPr txBox="1"/>
          <p:nvPr/>
        </p:nvSpPr>
        <p:spPr>
          <a:xfrm>
            <a:off x="1434486" y="1193166"/>
            <a:ext cx="1744133" cy="461665"/>
          </a:xfrm>
          <a:prstGeom prst="rect">
            <a:avLst/>
          </a:prstGeom>
          <a:noFill/>
        </p:spPr>
        <p:txBody>
          <a:bodyPr wrap="square" rtlCol="0">
            <a:spAutoFit/>
          </a:bodyPr>
          <a:lstStyle/>
          <a:p>
            <a:pPr algn="ctr"/>
            <a:r>
              <a:rPr lang="en-US" sz="2400" b="1" dirty="0" smtClean="0">
                <a:solidFill>
                  <a:srgbClr val="000000"/>
                </a:solidFill>
                <a:latin typeface="Calibri"/>
                <a:cs typeface="Calibri"/>
              </a:rPr>
              <a:t>Control SST</a:t>
            </a:r>
          </a:p>
        </p:txBody>
      </p:sp>
      <p:pic>
        <p:nvPicPr>
          <p:cNvPr id="7" name="Picture 6" descr="composite8h20120912T060000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260" y="1836784"/>
            <a:ext cx="4910740" cy="4038600"/>
          </a:xfrm>
          <a:prstGeom prst="rect">
            <a:avLst/>
          </a:prstGeom>
        </p:spPr>
      </p:pic>
      <p:pic>
        <p:nvPicPr>
          <p:cNvPr id="6" name="Picture 5" descr="sport8h20120912T060000_1.png"/>
          <p:cNvPicPr>
            <a:picLocks noChangeAspect="1"/>
          </p:cNvPicPr>
          <p:nvPr/>
        </p:nvPicPr>
        <p:blipFill rotWithShape="1">
          <a:blip r:embed="rId4">
            <a:extLst>
              <a:ext uri="{28A0092B-C50C-407E-A947-70E740481C1C}">
                <a14:useLocalDpi xmlns:a14="http://schemas.microsoft.com/office/drawing/2010/main" val="0"/>
              </a:ext>
            </a:extLst>
          </a:blip>
          <a:srcRect l="9259" t="3021" r="19071" b="6123"/>
          <a:stretch/>
        </p:blipFill>
        <p:spPr>
          <a:xfrm>
            <a:off x="0" y="1817132"/>
            <a:ext cx="4267200" cy="4058252"/>
          </a:xfrm>
          <a:prstGeom prst="rect">
            <a:avLst/>
          </a:prstGeom>
        </p:spPr>
      </p:pic>
      <p:sp>
        <p:nvSpPr>
          <p:cNvPr id="20" name="TextBox 19"/>
          <p:cNvSpPr txBox="1"/>
          <p:nvPr/>
        </p:nvSpPr>
        <p:spPr>
          <a:xfrm>
            <a:off x="8550446" y="1569393"/>
            <a:ext cx="687594" cy="461665"/>
          </a:xfrm>
          <a:prstGeom prst="rect">
            <a:avLst/>
          </a:prstGeom>
          <a:noFill/>
        </p:spPr>
        <p:txBody>
          <a:bodyPr wrap="square" rtlCol="0">
            <a:spAutoFit/>
          </a:bodyPr>
          <a:lstStyle/>
          <a:p>
            <a:r>
              <a:rPr lang="en-US" dirty="0" smtClean="0">
                <a:latin typeface="Calibri"/>
                <a:cs typeface="Calibri"/>
              </a:rPr>
              <a:t>°C</a:t>
            </a:r>
            <a:endParaRPr lang="en-US" dirty="0">
              <a:latin typeface="Calibri"/>
              <a:cs typeface="Calibri"/>
            </a:endParaRPr>
          </a:p>
        </p:txBody>
      </p:sp>
      <p:sp>
        <p:nvSpPr>
          <p:cNvPr id="21" name="TextBox 20"/>
          <p:cNvSpPr txBox="1"/>
          <p:nvPr/>
        </p:nvSpPr>
        <p:spPr>
          <a:xfrm>
            <a:off x="0" y="1729883"/>
            <a:ext cx="687594" cy="461665"/>
          </a:xfrm>
          <a:prstGeom prst="rect">
            <a:avLst/>
          </a:prstGeom>
          <a:noFill/>
        </p:spPr>
        <p:txBody>
          <a:bodyPr wrap="square" rtlCol="0">
            <a:spAutoFit/>
          </a:bodyPr>
          <a:lstStyle/>
          <a:p>
            <a:r>
              <a:rPr lang="en-US" dirty="0">
                <a:latin typeface="Calibri"/>
                <a:cs typeface="Calibri"/>
              </a:rPr>
              <a:t>N</a:t>
            </a:r>
          </a:p>
        </p:txBody>
      </p:sp>
      <p:sp>
        <p:nvSpPr>
          <p:cNvPr id="29" name="TextBox 28"/>
          <p:cNvSpPr txBox="1"/>
          <p:nvPr/>
        </p:nvSpPr>
        <p:spPr>
          <a:xfrm>
            <a:off x="3962488" y="5660147"/>
            <a:ext cx="687594" cy="461665"/>
          </a:xfrm>
          <a:prstGeom prst="rect">
            <a:avLst/>
          </a:prstGeom>
          <a:noFill/>
        </p:spPr>
        <p:txBody>
          <a:bodyPr wrap="square" rtlCol="0">
            <a:spAutoFit/>
          </a:bodyPr>
          <a:lstStyle/>
          <a:p>
            <a:r>
              <a:rPr lang="en-US" dirty="0" smtClean="0">
                <a:latin typeface="Calibri"/>
                <a:cs typeface="Calibri"/>
              </a:rPr>
              <a:t>W</a:t>
            </a:r>
            <a:endParaRPr lang="en-US" dirty="0">
              <a:latin typeface="Calibri"/>
              <a:cs typeface="Calibri"/>
            </a:endParaRPr>
          </a:p>
        </p:txBody>
      </p:sp>
      <p:sp>
        <p:nvSpPr>
          <p:cNvPr id="30" name="TextBox 29"/>
          <p:cNvSpPr txBox="1"/>
          <p:nvPr/>
        </p:nvSpPr>
        <p:spPr>
          <a:xfrm>
            <a:off x="4294144" y="1688134"/>
            <a:ext cx="687594" cy="461665"/>
          </a:xfrm>
          <a:prstGeom prst="rect">
            <a:avLst/>
          </a:prstGeom>
          <a:noFill/>
        </p:spPr>
        <p:txBody>
          <a:bodyPr wrap="square" rtlCol="0">
            <a:spAutoFit/>
          </a:bodyPr>
          <a:lstStyle/>
          <a:p>
            <a:r>
              <a:rPr lang="en-US" dirty="0">
                <a:latin typeface="Calibri"/>
                <a:cs typeface="Calibri"/>
              </a:rPr>
              <a:t>N</a:t>
            </a:r>
          </a:p>
        </p:txBody>
      </p:sp>
      <p:sp>
        <p:nvSpPr>
          <p:cNvPr id="31" name="TextBox 30"/>
          <p:cNvSpPr txBox="1"/>
          <p:nvPr/>
        </p:nvSpPr>
        <p:spPr>
          <a:xfrm>
            <a:off x="8305166" y="5691205"/>
            <a:ext cx="687594" cy="461665"/>
          </a:xfrm>
          <a:prstGeom prst="rect">
            <a:avLst/>
          </a:prstGeom>
          <a:noFill/>
        </p:spPr>
        <p:txBody>
          <a:bodyPr wrap="square" rtlCol="0">
            <a:spAutoFit/>
          </a:bodyPr>
          <a:lstStyle/>
          <a:p>
            <a:r>
              <a:rPr lang="en-US" dirty="0" smtClean="0">
                <a:latin typeface="Calibri"/>
                <a:cs typeface="Calibri"/>
              </a:rPr>
              <a:t>W</a:t>
            </a:r>
            <a:endParaRPr lang="en-US" dirty="0">
              <a:latin typeface="Calibri"/>
              <a:cs typeface="Calibri"/>
            </a:endParaRPr>
          </a:p>
        </p:txBody>
      </p:sp>
    </p:spTree>
    <p:extLst>
      <p:ext uri="{BB962C8B-B14F-4D97-AF65-F5344CB8AC3E}">
        <p14:creationId xmlns:p14="http://schemas.microsoft.com/office/powerpoint/2010/main" val="903966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18420"/>
            <a:ext cx="9144000" cy="819752"/>
          </a:xfrm>
        </p:spPr>
        <p:txBody>
          <a:bodyPr>
            <a:noAutofit/>
          </a:bodyPr>
          <a:lstStyle/>
          <a:p>
            <a:pPr algn="ctr"/>
            <a:r>
              <a:rPr lang="en-US" sz="4600" b="1" dirty="0" smtClean="0">
                <a:solidFill>
                  <a:srgbClr val="000000"/>
                </a:solidFill>
                <a:latin typeface="Calibri"/>
                <a:cs typeface="Calibri"/>
              </a:rPr>
              <a:t>SST Difference: </a:t>
            </a:r>
            <a:br>
              <a:rPr lang="en-US" sz="4600" b="1" dirty="0" smtClean="0">
                <a:solidFill>
                  <a:srgbClr val="000000"/>
                </a:solidFill>
                <a:latin typeface="Calibri"/>
                <a:cs typeface="Calibri"/>
              </a:rPr>
            </a:br>
            <a:r>
              <a:rPr lang="en-US" sz="4000" b="1" i="1" dirty="0" smtClean="0">
                <a:solidFill>
                  <a:srgbClr val="000000"/>
                </a:solidFill>
                <a:latin typeface="Calibri"/>
                <a:cs typeface="Calibri"/>
              </a:rPr>
              <a:t>New SST– Control SST</a:t>
            </a:r>
            <a:endParaRPr lang="en-US" sz="4000" b="1" i="1" dirty="0">
              <a:solidFill>
                <a:srgbClr val="000000"/>
              </a:solidFill>
              <a:latin typeface="Calibri"/>
              <a:cs typeface="Calibri"/>
            </a:endParaRPr>
          </a:p>
        </p:txBody>
      </p:sp>
      <p:pic>
        <p:nvPicPr>
          <p:cNvPr id="3" name="Picture 2" descr="skin_diff_1.gif"/>
          <p:cNvPicPr>
            <a:picLocks noChangeAspect="1"/>
          </p:cNvPicPr>
          <p:nvPr/>
        </p:nvPicPr>
        <p:blipFill rotWithShape="1">
          <a:blip r:embed="rId3">
            <a:extLst>
              <a:ext uri="{28A0092B-C50C-407E-A947-70E740481C1C}">
                <a14:useLocalDpi xmlns:a14="http://schemas.microsoft.com/office/drawing/2010/main" val="0"/>
              </a:ext>
            </a:extLst>
          </a:blip>
          <a:srcRect l="10324" t="8379" r="1603"/>
          <a:stretch/>
        </p:blipFill>
        <p:spPr>
          <a:xfrm>
            <a:off x="1836283" y="1273463"/>
            <a:ext cx="5379418" cy="5596086"/>
          </a:xfrm>
          <a:prstGeom prst="rect">
            <a:avLst/>
          </a:prstGeom>
        </p:spPr>
      </p:pic>
      <p:sp>
        <p:nvSpPr>
          <p:cNvPr id="4" name="TextBox 3"/>
          <p:cNvSpPr txBox="1"/>
          <p:nvPr/>
        </p:nvSpPr>
        <p:spPr>
          <a:xfrm>
            <a:off x="1666406" y="1106979"/>
            <a:ext cx="687594" cy="461665"/>
          </a:xfrm>
          <a:prstGeom prst="rect">
            <a:avLst/>
          </a:prstGeom>
          <a:noFill/>
        </p:spPr>
        <p:txBody>
          <a:bodyPr wrap="square" rtlCol="0">
            <a:spAutoFit/>
          </a:bodyPr>
          <a:lstStyle/>
          <a:p>
            <a:r>
              <a:rPr lang="en-US" dirty="0">
                <a:latin typeface="Calibri"/>
                <a:cs typeface="Calibri"/>
              </a:rPr>
              <a:t>N</a:t>
            </a:r>
          </a:p>
        </p:txBody>
      </p:sp>
      <p:sp>
        <p:nvSpPr>
          <p:cNvPr id="5" name="TextBox 4"/>
          <p:cNvSpPr txBox="1"/>
          <p:nvPr/>
        </p:nvSpPr>
        <p:spPr>
          <a:xfrm>
            <a:off x="6122343" y="6218332"/>
            <a:ext cx="687594" cy="461665"/>
          </a:xfrm>
          <a:prstGeom prst="rect">
            <a:avLst/>
          </a:prstGeom>
          <a:noFill/>
        </p:spPr>
        <p:txBody>
          <a:bodyPr wrap="square" rtlCol="0">
            <a:spAutoFit/>
          </a:bodyPr>
          <a:lstStyle/>
          <a:p>
            <a:r>
              <a:rPr lang="en-US" dirty="0" smtClean="0">
                <a:latin typeface="Calibri"/>
                <a:cs typeface="Calibri"/>
              </a:rPr>
              <a:t>W</a:t>
            </a:r>
            <a:endParaRPr lang="en-US" dirty="0">
              <a:latin typeface="Calibri"/>
              <a:cs typeface="Calibri"/>
            </a:endParaRPr>
          </a:p>
        </p:txBody>
      </p:sp>
      <p:sp>
        <p:nvSpPr>
          <p:cNvPr id="6" name="TextBox 5"/>
          <p:cNvSpPr txBox="1"/>
          <p:nvPr/>
        </p:nvSpPr>
        <p:spPr>
          <a:xfrm>
            <a:off x="6843593" y="1270076"/>
            <a:ext cx="687594" cy="461665"/>
          </a:xfrm>
          <a:prstGeom prst="rect">
            <a:avLst/>
          </a:prstGeom>
          <a:noFill/>
        </p:spPr>
        <p:txBody>
          <a:bodyPr wrap="square" rtlCol="0">
            <a:spAutoFit/>
          </a:bodyPr>
          <a:lstStyle/>
          <a:p>
            <a:r>
              <a:rPr lang="en-US" dirty="0" smtClean="0">
                <a:latin typeface="Calibri"/>
                <a:cs typeface="Calibri"/>
              </a:rPr>
              <a:t>°C</a:t>
            </a:r>
            <a:endParaRPr lang="en-US" dirty="0">
              <a:latin typeface="Calibri"/>
              <a:cs typeface="Calibri"/>
            </a:endParaRPr>
          </a:p>
        </p:txBody>
      </p:sp>
    </p:spTree>
    <p:extLst>
      <p:ext uri="{BB962C8B-B14F-4D97-AF65-F5344CB8AC3E}">
        <p14:creationId xmlns:p14="http://schemas.microsoft.com/office/powerpoint/2010/main" val="15914803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380"/>
            <a:ext cx="9144000" cy="819752"/>
          </a:xfrm>
        </p:spPr>
        <p:txBody>
          <a:bodyPr>
            <a:noAutofit/>
          </a:bodyPr>
          <a:lstStyle/>
          <a:p>
            <a:pPr algn="ctr"/>
            <a:r>
              <a:rPr lang="en-US" sz="4200" b="1" dirty="0" smtClean="0">
                <a:solidFill>
                  <a:srgbClr val="000000"/>
                </a:solidFill>
                <a:latin typeface="Calibri"/>
                <a:cs typeface="Calibri"/>
              </a:rPr>
              <a:t>Wind Speeds at 10 m</a:t>
            </a:r>
            <a:endParaRPr lang="en-US" sz="4200" b="1" dirty="0">
              <a:solidFill>
                <a:srgbClr val="000000"/>
              </a:solidFill>
              <a:latin typeface="Calibri"/>
              <a:cs typeface="Calibri"/>
            </a:endParaRPr>
          </a:p>
        </p:txBody>
      </p:sp>
      <p:sp>
        <p:nvSpPr>
          <p:cNvPr id="20" name="TextBox 19"/>
          <p:cNvSpPr txBox="1"/>
          <p:nvPr/>
        </p:nvSpPr>
        <p:spPr>
          <a:xfrm>
            <a:off x="5683642" y="960473"/>
            <a:ext cx="1744133" cy="461665"/>
          </a:xfrm>
          <a:prstGeom prst="rect">
            <a:avLst/>
          </a:prstGeom>
          <a:noFill/>
        </p:spPr>
        <p:txBody>
          <a:bodyPr wrap="square" rtlCol="0">
            <a:spAutoFit/>
          </a:bodyPr>
          <a:lstStyle/>
          <a:p>
            <a:pPr algn="ctr"/>
            <a:r>
              <a:rPr lang="en-US" sz="2400" b="1" dirty="0" smtClean="0">
                <a:solidFill>
                  <a:srgbClr val="000000"/>
                </a:solidFill>
                <a:latin typeface="Calibri"/>
                <a:cs typeface="Calibri"/>
              </a:rPr>
              <a:t>New SST</a:t>
            </a:r>
          </a:p>
        </p:txBody>
      </p:sp>
      <p:sp>
        <p:nvSpPr>
          <p:cNvPr id="21" name="TextBox 20"/>
          <p:cNvSpPr txBox="1"/>
          <p:nvPr/>
        </p:nvSpPr>
        <p:spPr>
          <a:xfrm>
            <a:off x="1434486" y="958556"/>
            <a:ext cx="1744133" cy="461665"/>
          </a:xfrm>
          <a:prstGeom prst="rect">
            <a:avLst/>
          </a:prstGeom>
          <a:noFill/>
        </p:spPr>
        <p:txBody>
          <a:bodyPr wrap="square" rtlCol="0">
            <a:spAutoFit/>
          </a:bodyPr>
          <a:lstStyle/>
          <a:p>
            <a:pPr algn="ctr"/>
            <a:r>
              <a:rPr lang="en-US" sz="2400" b="1" dirty="0" smtClean="0">
                <a:solidFill>
                  <a:srgbClr val="000000"/>
                </a:solidFill>
                <a:latin typeface="Calibri"/>
                <a:cs typeface="Calibri"/>
              </a:rPr>
              <a:t>Control SST</a:t>
            </a:r>
          </a:p>
        </p:txBody>
      </p:sp>
      <p:pic>
        <p:nvPicPr>
          <p:cNvPr id="8" name="Picture 7" descr="bight_zoom_3km_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695" y="1545047"/>
            <a:ext cx="4803305" cy="4803305"/>
          </a:xfrm>
          <a:prstGeom prst="rect">
            <a:avLst/>
          </a:prstGeom>
        </p:spPr>
      </p:pic>
      <p:pic>
        <p:nvPicPr>
          <p:cNvPr id="10" name="Picture 9" descr="bight_zoom_3km_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88419"/>
            <a:ext cx="4803305" cy="4803305"/>
          </a:xfrm>
          <a:prstGeom prst="rect">
            <a:avLst/>
          </a:prstGeom>
        </p:spPr>
      </p:pic>
      <p:sp>
        <p:nvSpPr>
          <p:cNvPr id="29" name="TextBox 28"/>
          <p:cNvSpPr txBox="1"/>
          <p:nvPr/>
        </p:nvSpPr>
        <p:spPr>
          <a:xfrm>
            <a:off x="8456406" y="1779724"/>
            <a:ext cx="687594" cy="461665"/>
          </a:xfrm>
          <a:prstGeom prst="rect">
            <a:avLst/>
          </a:prstGeom>
          <a:noFill/>
        </p:spPr>
        <p:txBody>
          <a:bodyPr wrap="square" rtlCol="0">
            <a:spAutoFit/>
          </a:bodyPr>
          <a:lstStyle/>
          <a:p>
            <a:r>
              <a:rPr lang="en-US" dirty="0" smtClean="0">
                <a:latin typeface="Calibri"/>
                <a:cs typeface="Calibri"/>
              </a:rPr>
              <a:t>m/s</a:t>
            </a:r>
            <a:endParaRPr lang="en-US" dirty="0">
              <a:latin typeface="Calibri"/>
              <a:cs typeface="Calibri"/>
            </a:endParaRPr>
          </a:p>
        </p:txBody>
      </p:sp>
      <p:sp>
        <p:nvSpPr>
          <p:cNvPr id="30" name="TextBox 29"/>
          <p:cNvSpPr txBox="1"/>
          <p:nvPr/>
        </p:nvSpPr>
        <p:spPr>
          <a:xfrm>
            <a:off x="453005" y="1535728"/>
            <a:ext cx="687594" cy="461665"/>
          </a:xfrm>
          <a:prstGeom prst="rect">
            <a:avLst/>
          </a:prstGeom>
          <a:noFill/>
        </p:spPr>
        <p:txBody>
          <a:bodyPr wrap="square" rtlCol="0">
            <a:spAutoFit/>
          </a:bodyPr>
          <a:lstStyle/>
          <a:p>
            <a:r>
              <a:rPr lang="en-US" dirty="0">
                <a:latin typeface="Calibri"/>
                <a:cs typeface="Calibri"/>
              </a:rPr>
              <a:t>N</a:t>
            </a:r>
          </a:p>
        </p:txBody>
      </p:sp>
      <p:sp>
        <p:nvSpPr>
          <p:cNvPr id="31" name="TextBox 30"/>
          <p:cNvSpPr txBox="1"/>
          <p:nvPr/>
        </p:nvSpPr>
        <p:spPr>
          <a:xfrm>
            <a:off x="4011022" y="5700597"/>
            <a:ext cx="687594" cy="461665"/>
          </a:xfrm>
          <a:prstGeom prst="rect">
            <a:avLst/>
          </a:prstGeom>
          <a:noFill/>
        </p:spPr>
        <p:txBody>
          <a:bodyPr wrap="square" rtlCol="0">
            <a:spAutoFit/>
          </a:bodyPr>
          <a:lstStyle/>
          <a:p>
            <a:r>
              <a:rPr lang="en-US" dirty="0" smtClean="0">
                <a:latin typeface="Calibri"/>
                <a:cs typeface="Calibri"/>
              </a:rPr>
              <a:t>W</a:t>
            </a:r>
            <a:endParaRPr lang="en-US" dirty="0">
              <a:latin typeface="Calibri"/>
              <a:cs typeface="Calibri"/>
            </a:endParaRPr>
          </a:p>
        </p:txBody>
      </p:sp>
      <p:sp>
        <p:nvSpPr>
          <p:cNvPr id="32" name="TextBox 31"/>
          <p:cNvSpPr txBox="1"/>
          <p:nvPr/>
        </p:nvSpPr>
        <p:spPr>
          <a:xfrm>
            <a:off x="4787595" y="1607238"/>
            <a:ext cx="687594" cy="461665"/>
          </a:xfrm>
          <a:prstGeom prst="rect">
            <a:avLst/>
          </a:prstGeom>
          <a:noFill/>
        </p:spPr>
        <p:txBody>
          <a:bodyPr wrap="square" rtlCol="0">
            <a:spAutoFit/>
          </a:bodyPr>
          <a:lstStyle/>
          <a:p>
            <a:r>
              <a:rPr lang="en-US" dirty="0">
                <a:latin typeface="Calibri"/>
                <a:cs typeface="Calibri"/>
              </a:rPr>
              <a:t>N</a:t>
            </a:r>
          </a:p>
        </p:txBody>
      </p:sp>
      <p:sp>
        <p:nvSpPr>
          <p:cNvPr id="33" name="TextBox 32"/>
          <p:cNvSpPr txBox="1"/>
          <p:nvPr/>
        </p:nvSpPr>
        <p:spPr>
          <a:xfrm>
            <a:off x="8353702" y="5755922"/>
            <a:ext cx="687594" cy="461665"/>
          </a:xfrm>
          <a:prstGeom prst="rect">
            <a:avLst/>
          </a:prstGeom>
          <a:noFill/>
        </p:spPr>
        <p:txBody>
          <a:bodyPr wrap="square" rtlCol="0">
            <a:spAutoFit/>
          </a:bodyPr>
          <a:lstStyle/>
          <a:p>
            <a:r>
              <a:rPr lang="en-US" dirty="0" smtClean="0">
                <a:latin typeface="Calibri"/>
                <a:cs typeface="Calibri"/>
              </a:rPr>
              <a:t>W</a:t>
            </a:r>
            <a:endParaRPr lang="en-US" dirty="0">
              <a:latin typeface="Calibri"/>
              <a:cs typeface="Calibri"/>
            </a:endParaRPr>
          </a:p>
        </p:txBody>
      </p:sp>
      <p:sp>
        <p:nvSpPr>
          <p:cNvPr id="34" name="TextBox 33"/>
          <p:cNvSpPr txBox="1"/>
          <p:nvPr/>
        </p:nvSpPr>
        <p:spPr>
          <a:xfrm>
            <a:off x="4086859" y="1762241"/>
            <a:ext cx="687594" cy="461665"/>
          </a:xfrm>
          <a:prstGeom prst="rect">
            <a:avLst/>
          </a:prstGeom>
          <a:noFill/>
        </p:spPr>
        <p:txBody>
          <a:bodyPr wrap="square" rtlCol="0">
            <a:spAutoFit/>
          </a:bodyPr>
          <a:lstStyle/>
          <a:p>
            <a:r>
              <a:rPr lang="en-US" dirty="0" smtClean="0">
                <a:latin typeface="Calibri"/>
                <a:cs typeface="Calibri"/>
              </a:rPr>
              <a:t>m/s</a:t>
            </a:r>
            <a:endParaRPr lang="en-US" dirty="0">
              <a:latin typeface="Calibri"/>
              <a:cs typeface="Calibri"/>
            </a:endParaRPr>
          </a:p>
        </p:txBody>
      </p:sp>
    </p:spTree>
    <p:extLst>
      <p:ext uri="{BB962C8B-B14F-4D97-AF65-F5344CB8AC3E}">
        <p14:creationId xmlns:p14="http://schemas.microsoft.com/office/powerpoint/2010/main" val="75615234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bight_zoom_diff_3km_31.gif"/>
          <p:cNvPicPr>
            <a:picLocks noChangeAspect="1"/>
          </p:cNvPicPr>
          <p:nvPr/>
        </p:nvPicPr>
        <p:blipFill rotWithShape="1">
          <a:blip r:embed="rId3">
            <a:extLst>
              <a:ext uri="{28A0092B-C50C-407E-A947-70E740481C1C}">
                <a14:useLocalDpi xmlns:a14="http://schemas.microsoft.com/office/drawing/2010/main" val="0"/>
              </a:ext>
            </a:extLst>
          </a:blip>
          <a:srcRect t="8700"/>
          <a:stretch/>
        </p:blipFill>
        <p:spPr>
          <a:xfrm>
            <a:off x="1227695" y="1294345"/>
            <a:ext cx="6093799" cy="5563656"/>
          </a:xfrm>
          <a:prstGeom prst="rect">
            <a:avLst/>
          </a:prstGeom>
        </p:spPr>
      </p:pic>
      <p:sp>
        <p:nvSpPr>
          <p:cNvPr id="2" name="Title 1"/>
          <p:cNvSpPr>
            <a:spLocks noGrp="1"/>
          </p:cNvSpPr>
          <p:nvPr>
            <p:ph type="title"/>
          </p:nvPr>
        </p:nvSpPr>
        <p:spPr>
          <a:xfrm>
            <a:off x="0" y="177972"/>
            <a:ext cx="9144000" cy="819752"/>
          </a:xfrm>
        </p:spPr>
        <p:txBody>
          <a:bodyPr>
            <a:noAutofit/>
          </a:bodyPr>
          <a:lstStyle/>
          <a:p>
            <a:pPr algn="ctr"/>
            <a:r>
              <a:rPr lang="en-US" sz="4600" b="1" dirty="0" smtClean="0">
                <a:solidFill>
                  <a:srgbClr val="000000"/>
                </a:solidFill>
                <a:latin typeface="Calibri"/>
                <a:cs typeface="Calibri"/>
              </a:rPr>
              <a:t>Wind Speed Difference:</a:t>
            </a:r>
            <a:br>
              <a:rPr lang="en-US" sz="4600" b="1" dirty="0" smtClean="0">
                <a:solidFill>
                  <a:srgbClr val="000000"/>
                </a:solidFill>
                <a:latin typeface="Calibri"/>
                <a:cs typeface="Calibri"/>
              </a:rPr>
            </a:br>
            <a:r>
              <a:rPr lang="en-US" sz="4000" b="1" i="1" dirty="0">
                <a:solidFill>
                  <a:srgbClr val="000000"/>
                </a:solidFill>
                <a:latin typeface="Calibri"/>
                <a:cs typeface="Calibri"/>
              </a:rPr>
              <a:t>New SST– Control SST</a:t>
            </a:r>
            <a:r>
              <a:rPr lang="en-US" sz="4600" b="1" dirty="0" smtClean="0">
                <a:solidFill>
                  <a:srgbClr val="000000"/>
                </a:solidFill>
                <a:latin typeface="Calibri"/>
                <a:cs typeface="Calibri"/>
              </a:rPr>
              <a:t> </a:t>
            </a:r>
            <a:endParaRPr lang="en-US" sz="4000" b="1" i="1" dirty="0">
              <a:solidFill>
                <a:srgbClr val="000000"/>
              </a:solidFill>
              <a:latin typeface="Calibri"/>
              <a:cs typeface="Calibri"/>
            </a:endParaRPr>
          </a:p>
        </p:txBody>
      </p:sp>
      <p:sp>
        <p:nvSpPr>
          <p:cNvPr id="4" name="TextBox 3"/>
          <p:cNvSpPr txBox="1"/>
          <p:nvPr/>
        </p:nvSpPr>
        <p:spPr>
          <a:xfrm>
            <a:off x="1868640" y="1042261"/>
            <a:ext cx="687594" cy="461665"/>
          </a:xfrm>
          <a:prstGeom prst="rect">
            <a:avLst/>
          </a:prstGeom>
          <a:noFill/>
        </p:spPr>
        <p:txBody>
          <a:bodyPr wrap="square" rtlCol="0">
            <a:spAutoFit/>
          </a:bodyPr>
          <a:lstStyle/>
          <a:p>
            <a:r>
              <a:rPr lang="en-US" dirty="0">
                <a:latin typeface="Calibri"/>
                <a:cs typeface="Calibri"/>
              </a:rPr>
              <a:t>N</a:t>
            </a:r>
          </a:p>
        </p:txBody>
      </p:sp>
      <p:sp>
        <p:nvSpPr>
          <p:cNvPr id="5" name="TextBox 4"/>
          <p:cNvSpPr txBox="1"/>
          <p:nvPr/>
        </p:nvSpPr>
        <p:spPr>
          <a:xfrm>
            <a:off x="6122343" y="6218332"/>
            <a:ext cx="687594" cy="461665"/>
          </a:xfrm>
          <a:prstGeom prst="rect">
            <a:avLst/>
          </a:prstGeom>
          <a:noFill/>
        </p:spPr>
        <p:txBody>
          <a:bodyPr wrap="square" rtlCol="0">
            <a:spAutoFit/>
          </a:bodyPr>
          <a:lstStyle/>
          <a:p>
            <a:r>
              <a:rPr lang="en-US" dirty="0" smtClean="0">
                <a:latin typeface="Calibri"/>
                <a:cs typeface="Calibri"/>
              </a:rPr>
              <a:t>W</a:t>
            </a:r>
            <a:endParaRPr lang="en-US" dirty="0">
              <a:latin typeface="Calibri"/>
              <a:cs typeface="Calibri"/>
            </a:endParaRPr>
          </a:p>
        </p:txBody>
      </p:sp>
      <p:sp>
        <p:nvSpPr>
          <p:cNvPr id="6" name="TextBox 5"/>
          <p:cNvSpPr txBox="1"/>
          <p:nvPr/>
        </p:nvSpPr>
        <p:spPr>
          <a:xfrm>
            <a:off x="6511932" y="1059744"/>
            <a:ext cx="687594" cy="461665"/>
          </a:xfrm>
          <a:prstGeom prst="rect">
            <a:avLst/>
          </a:prstGeom>
          <a:noFill/>
        </p:spPr>
        <p:txBody>
          <a:bodyPr wrap="square" rtlCol="0">
            <a:spAutoFit/>
          </a:bodyPr>
          <a:lstStyle/>
          <a:p>
            <a:r>
              <a:rPr lang="en-US" dirty="0" smtClean="0">
                <a:latin typeface="Calibri"/>
                <a:cs typeface="Calibri"/>
              </a:rPr>
              <a:t>m/s</a:t>
            </a:r>
            <a:endParaRPr lang="en-US" dirty="0">
              <a:latin typeface="Calibri"/>
              <a:cs typeface="Calibri"/>
            </a:endParaRPr>
          </a:p>
        </p:txBody>
      </p:sp>
      <p:cxnSp>
        <p:nvCxnSpPr>
          <p:cNvPr id="8" name="Straight Connector 7"/>
          <p:cNvCxnSpPr/>
          <p:nvPr/>
        </p:nvCxnSpPr>
        <p:spPr>
          <a:xfrm>
            <a:off x="3890978" y="5069653"/>
            <a:ext cx="74330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762252" y="4485622"/>
            <a:ext cx="1600200" cy="369332"/>
          </a:xfrm>
          <a:prstGeom prst="rect">
            <a:avLst/>
          </a:prstGeom>
          <a:noFill/>
        </p:spPr>
        <p:txBody>
          <a:bodyPr wrap="square" rtlCol="0">
            <a:spAutoFit/>
          </a:bodyPr>
          <a:lstStyle/>
          <a:p>
            <a:r>
              <a:rPr lang="en-US" b="1" dirty="0" smtClean="0">
                <a:latin typeface="Calibri"/>
                <a:cs typeface="Calibri"/>
              </a:rPr>
              <a:t>Cross section</a:t>
            </a:r>
            <a:endParaRPr lang="en-US" b="1" dirty="0">
              <a:latin typeface="Calibri"/>
              <a:cs typeface="Calibri"/>
            </a:endParaRPr>
          </a:p>
        </p:txBody>
      </p:sp>
      <p:sp>
        <p:nvSpPr>
          <p:cNvPr id="10" name="Right Arrow 9"/>
          <p:cNvSpPr/>
          <p:nvPr/>
        </p:nvSpPr>
        <p:spPr>
          <a:xfrm rot="8907385">
            <a:off x="4387999" y="4810637"/>
            <a:ext cx="461259" cy="156073"/>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12" name="TextBox 11"/>
          <p:cNvSpPr txBox="1"/>
          <p:nvPr/>
        </p:nvSpPr>
        <p:spPr>
          <a:xfrm>
            <a:off x="3889685" y="5045336"/>
            <a:ext cx="687594" cy="369332"/>
          </a:xfrm>
          <a:prstGeom prst="rect">
            <a:avLst/>
          </a:prstGeom>
          <a:noFill/>
        </p:spPr>
        <p:txBody>
          <a:bodyPr wrap="square" rtlCol="0">
            <a:spAutoFit/>
          </a:bodyPr>
          <a:lstStyle/>
          <a:p>
            <a:r>
              <a:rPr lang="en-US" sz="1800" dirty="0">
                <a:latin typeface="Calibri"/>
                <a:cs typeface="Calibri"/>
              </a:rPr>
              <a:t>X</a:t>
            </a:r>
          </a:p>
        </p:txBody>
      </p:sp>
      <p:cxnSp>
        <p:nvCxnSpPr>
          <p:cNvPr id="13" name="Straight Arrow Connector 12"/>
          <p:cNvCxnSpPr/>
          <p:nvPr/>
        </p:nvCxnSpPr>
        <p:spPr>
          <a:xfrm>
            <a:off x="4140457" y="5248879"/>
            <a:ext cx="462390" cy="13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9953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bight_zoom_3km_31.png"/>
          <p:cNvPicPr>
            <a:picLocks noChangeAspect="1"/>
          </p:cNvPicPr>
          <p:nvPr/>
        </p:nvPicPr>
        <p:blipFill rotWithShape="1">
          <a:blip r:embed="rId3">
            <a:extLst>
              <a:ext uri="{28A0092B-C50C-407E-A947-70E740481C1C}">
                <a14:useLocalDpi xmlns:a14="http://schemas.microsoft.com/office/drawing/2010/main" val="0"/>
              </a:ext>
            </a:extLst>
          </a:blip>
          <a:srcRect l="12889" r="2349"/>
          <a:stretch/>
        </p:blipFill>
        <p:spPr>
          <a:xfrm>
            <a:off x="685800" y="0"/>
            <a:ext cx="6539597" cy="6858000"/>
          </a:xfrm>
          <a:prstGeom prst="rect">
            <a:avLst/>
          </a:prstGeom>
        </p:spPr>
      </p:pic>
      <p:pic>
        <p:nvPicPr>
          <p:cNvPr id="7" name="Picture 6"/>
          <p:cNvPicPr>
            <a:picLocks noChangeAspect="1"/>
          </p:cNvPicPr>
          <p:nvPr/>
        </p:nvPicPr>
        <p:blipFill>
          <a:blip r:embed="rId4"/>
          <a:stretch>
            <a:fillRect/>
          </a:stretch>
        </p:blipFill>
        <p:spPr>
          <a:xfrm>
            <a:off x="4908301" y="456404"/>
            <a:ext cx="3092699" cy="5868196"/>
          </a:xfrm>
          <a:prstGeom prst="rect">
            <a:avLst/>
          </a:prstGeom>
        </p:spPr>
      </p:pic>
      <p:sp>
        <p:nvSpPr>
          <p:cNvPr id="12" name="TextBox 11"/>
          <p:cNvSpPr txBox="1"/>
          <p:nvPr/>
        </p:nvSpPr>
        <p:spPr>
          <a:xfrm>
            <a:off x="8382000" y="4800600"/>
            <a:ext cx="838200" cy="369332"/>
          </a:xfrm>
          <a:prstGeom prst="rect">
            <a:avLst/>
          </a:prstGeom>
          <a:noFill/>
        </p:spPr>
        <p:txBody>
          <a:bodyPr wrap="square" rtlCol="0">
            <a:spAutoFit/>
          </a:bodyPr>
          <a:lstStyle/>
          <a:p>
            <a:r>
              <a:rPr lang="en-US" dirty="0"/>
              <a:t>4</a:t>
            </a:r>
            <a:r>
              <a:rPr lang="en-US" dirty="0" smtClean="0"/>
              <a:t>0 m</a:t>
            </a:r>
            <a:endParaRPr lang="en-US" dirty="0"/>
          </a:p>
        </p:txBody>
      </p:sp>
      <p:sp>
        <p:nvSpPr>
          <p:cNvPr id="13" name="TextBox 12"/>
          <p:cNvSpPr txBox="1"/>
          <p:nvPr/>
        </p:nvSpPr>
        <p:spPr>
          <a:xfrm>
            <a:off x="8153400" y="457200"/>
            <a:ext cx="990600" cy="369332"/>
          </a:xfrm>
          <a:prstGeom prst="rect">
            <a:avLst/>
          </a:prstGeom>
          <a:noFill/>
        </p:spPr>
        <p:txBody>
          <a:bodyPr wrap="square" rtlCol="0">
            <a:spAutoFit/>
          </a:bodyPr>
          <a:lstStyle/>
          <a:p>
            <a:r>
              <a:rPr lang="en-US" dirty="0" smtClean="0"/>
              <a:t>110+ m</a:t>
            </a:r>
            <a:endParaRPr lang="en-US" dirty="0"/>
          </a:p>
        </p:txBody>
      </p:sp>
      <p:cxnSp>
        <p:nvCxnSpPr>
          <p:cNvPr id="14" name="Straight Connector 13"/>
          <p:cNvCxnSpPr/>
          <p:nvPr/>
        </p:nvCxnSpPr>
        <p:spPr>
          <a:xfrm>
            <a:off x="7670440" y="441629"/>
            <a:ext cx="1425727" cy="700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719542" y="5160418"/>
            <a:ext cx="1425727" cy="700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26502" y="2296159"/>
            <a:ext cx="687594" cy="461665"/>
          </a:xfrm>
          <a:prstGeom prst="rect">
            <a:avLst/>
          </a:prstGeom>
          <a:noFill/>
        </p:spPr>
        <p:txBody>
          <a:bodyPr wrap="square" rtlCol="0">
            <a:spAutoFit/>
          </a:bodyPr>
          <a:lstStyle/>
          <a:p>
            <a:r>
              <a:rPr lang="en-US" dirty="0">
                <a:latin typeface="Calibri"/>
                <a:cs typeface="Calibri"/>
              </a:rPr>
              <a:t>Z</a:t>
            </a:r>
          </a:p>
        </p:txBody>
      </p:sp>
      <p:sp>
        <p:nvSpPr>
          <p:cNvPr id="9" name="TextBox 8"/>
          <p:cNvSpPr txBox="1"/>
          <p:nvPr/>
        </p:nvSpPr>
        <p:spPr>
          <a:xfrm>
            <a:off x="3606556" y="5927106"/>
            <a:ext cx="687594" cy="461665"/>
          </a:xfrm>
          <a:prstGeom prst="rect">
            <a:avLst/>
          </a:prstGeom>
          <a:noFill/>
        </p:spPr>
        <p:txBody>
          <a:bodyPr wrap="square" rtlCol="0">
            <a:spAutoFit/>
          </a:bodyPr>
          <a:lstStyle/>
          <a:p>
            <a:r>
              <a:rPr lang="en-US" dirty="0">
                <a:latin typeface="Calibri"/>
                <a:cs typeface="Calibri"/>
              </a:rPr>
              <a:t>X</a:t>
            </a:r>
          </a:p>
        </p:txBody>
      </p:sp>
      <p:cxnSp>
        <p:nvCxnSpPr>
          <p:cNvPr id="3" name="Straight Arrow Connector 2"/>
          <p:cNvCxnSpPr/>
          <p:nvPr/>
        </p:nvCxnSpPr>
        <p:spPr>
          <a:xfrm flipV="1">
            <a:off x="388289" y="1884888"/>
            <a:ext cx="0" cy="48537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962485" y="6203459"/>
            <a:ext cx="462390" cy="13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7620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0" y="2192855"/>
            <a:ext cx="9144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smtClean="0">
                <a:solidFill>
                  <a:srgbClr val="FF0000"/>
                </a:solidFill>
                <a:latin typeface="Calibri"/>
                <a:cs typeface="Calibri"/>
              </a:rPr>
              <a:t>Part I </a:t>
            </a:r>
            <a:br>
              <a:rPr lang="en-US" sz="4400" b="1" dirty="0" smtClean="0">
                <a:solidFill>
                  <a:srgbClr val="FF0000"/>
                </a:solidFill>
                <a:latin typeface="Calibri"/>
                <a:cs typeface="Calibri"/>
              </a:rPr>
            </a:br>
            <a:r>
              <a:rPr lang="en-US" sz="4400" b="1" i="1" dirty="0" smtClean="0">
                <a:latin typeface="Calibri"/>
                <a:cs typeface="Calibri"/>
              </a:rPr>
              <a:t>Overview:</a:t>
            </a:r>
            <a:r>
              <a:rPr lang="en-US" sz="4400" b="1" dirty="0" smtClean="0">
                <a:latin typeface="Calibri"/>
                <a:cs typeface="Calibri"/>
              </a:rPr>
              <a:t> </a:t>
            </a:r>
            <a:r>
              <a:rPr lang="en-US" sz="4400" b="1" dirty="0" smtClean="0">
                <a:solidFill>
                  <a:srgbClr val="000000"/>
                </a:solidFill>
                <a:latin typeface="Calibri"/>
                <a:cs typeface="Calibri"/>
              </a:rPr>
              <a:t>The ocean impacts the weather</a:t>
            </a:r>
            <a:endParaRPr lang="en-US" sz="4400" b="1" dirty="0">
              <a:solidFill>
                <a:srgbClr val="000000"/>
              </a:solidFill>
              <a:latin typeface="Calibri"/>
              <a:cs typeface="Calibri"/>
            </a:endParaRPr>
          </a:p>
        </p:txBody>
      </p:sp>
    </p:spTree>
    <p:extLst>
      <p:ext uri="{BB962C8B-B14F-4D97-AF65-F5344CB8AC3E}">
        <p14:creationId xmlns:p14="http://schemas.microsoft.com/office/powerpoint/2010/main" val="293461370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19984" y="314413"/>
            <a:ext cx="3810000" cy="762000"/>
          </a:xfrm>
        </p:spPr>
        <p:txBody>
          <a:bodyPr/>
          <a:lstStyle/>
          <a:p>
            <a:pPr algn="ctr"/>
            <a:r>
              <a:rPr lang="en-US" sz="4600" b="1" dirty="0" smtClean="0">
                <a:solidFill>
                  <a:schemeClr val="tx1"/>
                </a:solidFill>
                <a:latin typeface="Calibri"/>
                <a:cs typeface="Calibri"/>
              </a:rPr>
              <a:t>Sea breeze</a:t>
            </a:r>
            <a:endParaRPr lang="en-US" sz="4600" b="1" dirty="0">
              <a:solidFill>
                <a:schemeClr val="tx1"/>
              </a:solidFill>
              <a:latin typeface="Calibri"/>
              <a:cs typeface="Calibri"/>
            </a:endParaRPr>
          </a:p>
        </p:txBody>
      </p:sp>
      <p:pic>
        <p:nvPicPr>
          <p:cNvPr id="6" name="Picture 5"/>
          <p:cNvPicPr>
            <a:picLocks noChangeAspect="1"/>
          </p:cNvPicPr>
          <p:nvPr/>
        </p:nvPicPr>
        <p:blipFill rotWithShape="1">
          <a:blip r:embed="rId3"/>
          <a:srcRect r="50199"/>
          <a:stretch/>
        </p:blipFill>
        <p:spPr>
          <a:xfrm>
            <a:off x="2189784" y="1025281"/>
            <a:ext cx="4427305" cy="5080000"/>
          </a:xfrm>
          <a:prstGeom prst="rect">
            <a:avLst/>
          </a:prstGeom>
        </p:spPr>
      </p:pic>
      <p:sp>
        <p:nvSpPr>
          <p:cNvPr id="14" name="Round Same Side Corner Rectangle 13"/>
          <p:cNvSpPr/>
          <p:nvPr/>
        </p:nvSpPr>
        <p:spPr>
          <a:xfrm rot="10800000">
            <a:off x="5339384" y="4555881"/>
            <a:ext cx="990600" cy="533400"/>
          </a:xfrm>
          <a:prstGeom prst="round2SameRect">
            <a:avLst/>
          </a:prstGeom>
          <a:solidFill>
            <a:srgbClr val="00009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208647" y="4460377"/>
            <a:ext cx="1219200" cy="646331"/>
          </a:xfrm>
          <a:prstGeom prst="rect">
            <a:avLst/>
          </a:prstGeom>
          <a:noFill/>
        </p:spPr>
        <p:txBody>
          <a:bodyPr wrap="square" rtlCol="0">
            <a:spAutoFit/>
          </a:bodyPr>
          <a:lstStyle/>
          <a:p>
            <a:pPr algn="ctr"/>
            <a:r>
              <a:rPr lang="en-US" sz="1800" b="1" dirty="0" smtClean="0">
                <a:solidFill>
                  <a:schemeClr val="bg1"/>
                </a:solidFill>
                <a:latin typeface="Calibri"/>
                <a:cs typeface="Calibri"/>
              </a:rPr>
              <a:t>Cold upwelling</a:t>
            </a:r>
            <a:endParaRPr lang="en-US" sz="1800" b="1" dirty="0">
              <a:solidFill>
                <a:schemeClr val="bg1"/>
              </a:solidFill>
              <a:latin typeface="Calibri"/>
              <a:cs typeface="Calibri"/>
            </a:endParaRPr>
          </a:p>
        </p:txBody>
      </p:sp>
      <p:sp>
        <p:nvSpPr>
          <p:cNvPr id="16" name="Right Arrow 15"/>
          <p:cNvSpPr/>
          <p:nvPr/>
        </p:nvSpPr>
        <p:spPr>
          <a:xfrm rot="5400000">
            <a:off x="5629921" y="3274744"/>
            <a:ext cx="717347" cy="384021"/>
          </a:xfrm>
          <a:prstGeom prst="rightArrow">
            <a:avLst/>
          </a:prstGeom>
          <a:solidFill>
            <a:srgbClr val="66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17" name="Right Arrow 16"/>
          <p:cNvSpPr/>
          <p:nvPr/>
        </p:nvSpPr>
        <p:spPr>
          <a:xfrm rot="10370997">
            <a:off x="3609597" y="3711902"/>
            <a:ext cx="1589384" cy="302161"/>
          </a:xfrm>
          <a:prstGeom prst="rightArrow">
            <a:avLst>
              <a:gd name="adj1" fmla="val 50000"/>
              <a:gd name="adj2" fmla="val 141666"/>
            </a:avLst>
          </a:prstGeom>
          <a:solidFill>
            <a:srgbClr val="66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18" name="TextBox 17"/>
          <p:cNvSpPr txBox="1"/>
          <p:nvPr/>
        </p:nvSpPr>
        <p:spPr>
          <a:xfrm>
            <a:off x="110622" y="6100824"/>
            <a:ext cx="8915400" cy="461665"/>
          </a:xfrm>
          <a:prstGeom prst="rect">
            <a:avLst/>
          </a:prstGeom>
          <a:noFill/>
        </p:spPr>
        <p:txBody>
          <a:bodyPr wrap="square" rtlCol="0">
            <a:spAutoFit/>
          </a:bodyPr>
          <a:lstStyle/>
          <a:p>
            <a:r>
              <a:rPr lang="en-US" sz="2400" dirty="0" smtClean="0">
                <a:solidFill>
                  <a:srgbClr val="000000"/>
                </a:solidFill>
                <a:latin typeface="Calibri"/>
                <a:cs typeface="Calibri"/>
                <a:sym typeface="Wingdings"/>
              </a:rPr>
              <a:t> </a:t>
            </a:r>
            <a:r>
              <a:rPr lang="en-US" sz="2300" dirty="0" smtClean="0">
                <a:solidFill>
                  <a:srgbClr val="000000"/>
                </a:solidFill>
                <a:latin typeface="Calibri"/>
                <a:cs typeface="Calibri"/>
                <a:sym typeface="Wingdings"/>
              </a:rPr>
              <a:t>Models can be used to investigate little known offshore component</a:t>
            </a:r>
            <a:endParaRPr lang="en-US" sz="2300" dirty="0" smtClean="0">
              <a:solidFill>
                <a:srgbClr val="000000"/>
              </a:solidFill>
              <a:latin typeface="Calibri"/>
              <a:cs typeface="Calibri"/>
            </a:endParaRPr>
          </a:p>
        </p:txBody>
      </p:sp>
      <p:sp>
        <p:nvSpPr>
          <p:cNvPr id="22" name="Right Arrow 21"/>
          <p:cNvSpPr/>
          <p:nvPr/>
        </p:nvSpPr>
        <p:spPr>
          <a:xfrm rot="387879">
            <a:off x="5963566" y="4072677"/>
            <a:ext cx="684467" cy="302161"/>
          </a:xfrm>
          <a:prstGeom prst="rightArrow">
            <a:avLst>
              <a:gd name="adj1" fmla="val 50000"/>
              <a:gd name="adj2" fmla="val 141666"/>
            </a:avLst>
          </a:prstGeom>
          <a:solidFill>
            <a:srgbClr val="66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29" name="TextBox 28"/>
          <p:cNvSpPr txBox="1"/>
          <p:nvPr/>
        </p:nvSpPr>
        <p:spPr>
          <a:xfrm>
            <a:off x="6143002" y="4120270"/>
            <a:ext cx="423333" cy="461665"/>
          </a:xfrm>
          <a:prstGeom prst="rect">
            <a:avLst/>
          </a:prstGeom>
          <a:noFill/>
        </p:spPr>
        <p:txBody>
          <a:bodyPr wrap="square" rtlCol="0">
            <a:spAutoFit/>
          </a:bodyPr>
          <a:lstStyle/>
          <a:p>
            <a:r>
              <a:rPr lang="en-US" sz="2400" b="1" dirty="0" smtClean="0">
                <a:latin typeface="Calibri"/>
                <a:cs typeface="Calibri"/>
              </a:rPr>
              <a:t>?</a:t>
            </a:r>
            <a:endParaRPr lang="en-US" sz="2400" b="1" dirty="0">
              <a:latin typeface="Calibri"/>
              <a:cs typeface="Calibri"/>
            </a:endParaRPr>
          </a:p>
        </p:txBody>
      </p:sp>
      <p:sp>
        <p:nvSpPr>
          <p:cNvPr id="30" name="TextBox 29"/>
          <p:cNvSpPr txBox="1"/>
          <p:nvPr/>
        </p:nvSpPr>
        <p:spPr>
          <a:xfrm>
            <a:off x="3967786" y="3548039"/>
            <a:ext cx="423333" cy="461665"/>
          </a:xfrm>
          <a:prstGeom prst="rect">
            <a:avLst/>
          </a:prstGeom>
          <a:noFill/>
        </p:spPr>
        <p:txBody>
          <a:bodyPr wrap="square" rtlCol="0">
            <a:spAutoFit/>
          </a:bodyPr>
          <a:lstStyle/>
          <a:p>
            <a:r>
              <a:rPr lang="en-US" sz="2400" b="1" dirty="0" smtClean="0">
                <a:latin typeface="Calibri"/>
                <a:cs typeface="Calibri"/>
              </a:rPr>
              <a:t>?</a:t>
            </a:r>
            <a:endParaRPr lang="en-US" sz="2400" b="1" dirty="0">
              <a:latin typeface="Calibri"/>
              <a:cs typeface="Calibri"/>
            </a:endParaRPr>
          </a:p>
        </p:txBody>
      </p:sp>
      <p:sp>
        <p:nvSpPr>
          <p:cNvPr id="19" name="Oval 18"/>
          <p:cNvSpPr/>
          <p:nvPr/>
        </p:nvSpPr>
        <p:spPr>
          <a:xfrm rot="5400000">
            <a:off x="4089120" y="2673685"/>
            <a:ext cx="2483521" cy="2960701"/>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TextBox 19"/>
          <p:cNvSpPr txBox="1"/>
          <p:nvPr/>
        </p:nvSpPr>
        <p:spPr>
          <a:xfrm>
            <a:off x="3447170" y="5462710"/>
            <a:ext cx="1649122" cy="707886"/>
          </a:xfrm>
          <a:prstGeom prst="rect">
            <a:avLst/>
          </a:prstGeom>
          <a:noFill/>
        </p:spPr>
        <p:txBody>
          <a:bodyPr wrap="square" rtlCol="0">
            <a:spAutoFit/>
          </a:bodyPr>
          <a:lstStyle/>
          <a:p>
            <a:r>
              <a:rPr lang="en-US" sz="2000" b="1" dirty="0" smtClean="0">
                <a:latin typeface="Calibri"/>
                <a:cs typeface="Calibri"/>
              </a:rPr>
              <a:t>Little known</a:t>
            </a:r>
          </a:p>
          <a:p>
            <a:r>
              <a:rPr lang="en-US" sz="2000" b="1" dirty="0">
                <a:latin typeface="Calibri"/>
                <a:cs typeface="Calibri"/>
              </a:rPr>
              <a:t>(fewer </a:t>
            </a:r>
            <a:r>
              <a:rPr lang="en-US" sz="2000" b="1" dirty="0" err="1">
                <a:latin typeface="Calibri"/>
                <a:cs typeface="Calibri"/>
              </a:rPr>
              <a:t>obs</a:t>
            </a:r>
            <a:r>
              <a:rPr lang="en-US" sz="2000" b="1" dirty="0" smtClean="0">
                <a:latin typeface="Calibri"/>
                <a:cs typeface="Calibri"/>
              </a:rPr>
              <a:t>)</a:t>
            </a:r>
            <a:endParaRPr lang="en-US" sz="2000" b="1" dirty="0">
              <a:latin typeface="Calibri"/>
              <a:cs typeface="Calibri"/>
            </a:endParaRPr>
          </a:p>
        </p:txBody>
      </p:sp>
      <p:sp>
        <p:nvSpPr>
          <p:cNvPr id="21" name="Right Arrow 20"/>
          <p:cNvSpPr/>
          <p:nvPr/>
        </p:nvSpPr>
        <p:spPr>
          <a:xfrm rot="17979017">
            <a:off x="3988538" y="5004697"/>
            <a:ext cx="457200" cy="609600"/>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Tree>
    <p:extLst>
      <p:ext uri="{BB962C8B-B14F-4D97-AF65-F5344CB8AC3E}">
        <p14:creationId xmlns:p14="http://schemas.microsoft.com/office/powerpoint/2010/main" val="27593067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685800" y="1395412"/>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mj-lt"/>
                <a:ea typeface="ヒラギノ角ゴ Pro W3" charset="0"/>
                <a:cs typeface="Geneva" charset="0"/>
              </a:rPr>
              <a:t>Use the maps to identify spatial relationships of the difference in wind speed south of Cape May, New Jersey in mid-September 2012.</a:t>
            </a:r>
            <a:endParaRPr kumimoji="0" lang="en-US" sz="3600" b="0" i="0" u="none" strike="noStrike" kern="0" cap="none" spc="0" normalizeH="0" baseline="0" noProof="0" dirty="0">
              <a:ln>
                <a:noFill/>
              </a:ln>
              <a:solidFill>
                <a:srgbClr val="000000"/>
              </a:solidFill>
              <a:effectLst/>
              <a:uLnTx/>
              <a:uFillTx/>
              <a:latin typeface="+mj-lt"/>
              <a:ea typeface="ヒラギノ角ゴ Pro W3" charset="0"/>
              <a:cs typeface="Geneva" charset="0"/>
            </a:endParaRPr>
          </a:p>
        </p:txBody>
      </p:sp>
      <p:sp>
        <p:nvSpPr>
          <p:cNvPr id="3" name="Subtitle 9"/>
          <p:cNvSpPr txBox="1">
            <a:spLocks/>
          </p:cNvSpPr>
          <p:nvPr/>
        </p:nvSpPr>
        <p:spPr bwMode="auto">
          <a:xfrm>
            <a:off x="685800" y="4470400"/>
            <a:ext cx="7772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defTabSz="914400" eaLnBrk="0" fontAlgn="base" hangingPunct="0">
              <a:spcBef>
                <a:spcPct val="20000"/>
              </a:spcBef>
              <a:spcAft>
                <a:spcPct val="0"/>
              </a:spcAft>
            </a:pPr>
            <a:r>
              <a:rPr kumimoji="0" lang="en-US" sz="1800" b="0" i="1" u="none" strike="noStrike" kern="0" cap="none" spc="0" normalizeH="0" baseline="0" noProof="0" dirty="0" smtClean="0">
                <a:ln>
                  <a:noFill/>
                </a:ln>
                <a:solidFill>
                  <a:srgbClr val="000000"/>
                </a:solidFill>
                <a:effectLst/>
                <a:uLnTx/>
                <a:uFillTx/>
                <a:latin typeface="+mn-lt"/>
                <a:ea typeface="ＭＳ Ｐゴシック" charset="0"/>
                <a:cs typeface="Geneva" charset="-128"/>
              </a:rPr>
              <a:t>SEP 4: Analyzing and Interpreting Data - </a:t>
            </a:r>
            <a:r>
              <a:rPr lang="en-US" sz="1800" kern="0" dirty="0" smtClean="0">
                <a:solidFill>
                  <a:srgbClr val="000000"/>
                </a:solidFill>
                <a:ea typeface="ＭＳ Ｐゴシック" charset="0"/>
                <a:cs typeface="Geneva" charset="-128"/>
              </a:rPr>
              <a:t>Students are expected to interpret data by identifying significant features and patterns, use mathematics to represent relationships between variables, and take into account sources of error. It is important students present data as evidence to support their conclusions.</a:t>
            </a:r>
            <a:endParaRPr kumimoji="0" lang="en-US" sz="1800" b="0" i="0" u="none" strike="noStrike" kern="0" cap="none" spc="0" normalizeH="0" baseline="0" noProof="0" dirty="0">
              <a:ln>
                <a:noFill/>
              </a:ln>
              <a:solidFill>
                <a:srgbClr val="000000"/>
              </a:solidFill>
              <a:effectLst/>
              <a:uLnTx/>
              <a:uFillTx/>
              <a:latin typeface="+mn-lt"/>
              <a:ea typeface="ＭＳ Ｐゴシック" charset="0"/>
              <a:cs typeface="Geneva" charset="-128"/>
            </a:endParaRPr>
          </a:p>
        </p:txBody>
      </p:sp>
    </p:spTree>
    <p:extLst>
      <p:ext uri="{BB962C8B-B14F-4D97-AF65-F5344CB8AC3E}">
        <p14:creationId xmlns:p14="http://schemas.microsoft.com/office/powerpoint/2010/main" val="274870199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bight_zoom_3km_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27" y="0"/>
            <a:ext cx="7715250" cy="6858000"/>
          </a:xfrm>
          <a:prstGeom prst="rect">
            <a:avLst/>
          </a:prstGeom>
        </p:spPr>
      </p:pic>
    </p:spTree>
    <p:extLst>
      <p:ext uri="{BB962C8B-B14F-4D97-AF65-F5344CB8AC3E}">
        <p14:creationId xmlns:p14="http://schemas.microsoft.com/office/powerpoint/2010/main" val="186668998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0" y="2192855"/>
            <a:ext cx="9144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smtClean="0">
                <a:solidFill>
                  <a:srgbClr val="FF0000"/>
                </a:solidFill>
                <a:latin typeface="Calibri"/>
                <a:cs typeface="Calibri"/>
              </a:rPr>
              <a:t>Part III </a:t>
            </a:r>
            <a:br>
              <a:rPr lang="en-US" sz="4400" b="1" dirty="0" smtClean="0">
                <a:solidFill>
                  <a:srgbClr val="FF0000"/>
                </a:solidFill>
                <a:latin typeface="Calibri"/>
                <a:cs typeface="Calibri"/>
              </a:rPr>
            </a:br>
            <a:r>
              <a:rPr lang="en-US" sz="4400" b="1" i="1" dirty="0">
                <a:solidFill>
                  <a:srgbClr val="000000"/>
                </a:solidFill>
                <a:latin typeface="Calibri"/>
                <a:cs typeface="Calibri"/>
              </a:rPr>
              <a:t>E</a:t>
            </a:r>
            <a:r>
              <a:rPr lang="en-US" sz="4400" b="1" i="1" dirty="0" smtClean="0">
                <a:solidFill>
                  <a:srgbClr val="000000"/>
                </a:solidFill>
                <a:latin typeface="Calibri"/>
                <a:cs typeface="Calibri"/>
              </a:rPr>
              <a:t>xample 2:</a:t>
            </a:r>
            <a:r>
              <a:rPr lang="en-US" sz="4400" b="1" dirty="0" smtClean="0">
                <a:solidFill>
                  <a:srgbClr val="000000"/>
                </a:solidFill>
                <a:latin typeface="Calibri"/>
                <a:cs typeface="Calibri"/>
              </a:rPr>
              <a:t> Hurricanes</a:t>
            </a:r>
            <a:endParaRPr lang="en-US" sz="4400" b="1" dirty="0">
              <a:solidFill>
                <a:srgbClr val="000000"/>
              </a:solidFill>
              <a:latin typeface="Calibri"/>
              <a:cs typeface="Calibri"/>
            </a:endParaRPr>
          </a:p>
        </p:txBody>
      </p:sp>
    </p:spTree>
    <p:extLst>
      <p:ext uri="{BB962C8B-B14F-4D97-AF65-F5344CB8AC3E}">
        <p14:creationId xmlns:p14="http://schemas.microsoft.com/office/powerpoint/2010/main" val="351201029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489" y="869431"/>
            <a:ext cx="9147489" cy="5988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5055" t="19292" r="5438" b="30371"/>
          <a:stretch/>
        </p:blipFill>
        <p:spPr>
          <a:xfrm>
            <a:off x="-3490" y="1001138"/>
            <a:ext cx="9147489" cy="5856863"/>
          </a:xfrm>
          <a:prstGeom prst="rect">
            <a:avLst/>
          </a:prstGeom>
          <a:ln>
            <a:noFill/>
          </a:ln>
          <a:effectLst>
            <a:outerShdw blurRad="292100" dist="139700" dir="2700000" algn="tl" rotWithShape="0">
              <a:srgbClr val="333333">
                <a:alpha val="65000"/>
              </a:srgbClr>
            </a:outerShdw>
          </a:effectLst>
        </p:spPr>
      </p:pic>
      <p:pic>
        <p:nvPicPr>
          <p:cNvPr id="2050" name="Picture 2" descr="http://www.aoml.noaa.gov/general/lib/lib1/nhclib/120px-Hurricane_north.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8418" y="2623521"/>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zimomravenie.sk/images/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1414" y="1959149"/>
            <a:ext cx="571499" cy="6414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2.iconfinder.com/data/icons/freecns-cumulus/32/519909-102_Tornado-12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0996" y="3296698"/>
            <a:ext cx="760532" cy="7605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impleicon.com/wp-content/uploads/ra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3980" y="1583375"/>
            <a:ext cx="980952" cy="98095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cdn.flaticon.com/png/256/16800.png"/>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2430" y="2411549"/>
            <a:ext cx="1205548"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5990294" y="4433509"/>
            <a:ext cx="760532" cy="7605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H</a:t>
            </a:r>
            <a:endParaRPr lang="en-US" sz="4800" b="1" dirty="0">
              <a:solidFill>
                <a:schemeClr val="tx1"/>
              </a:solidFill>
            </a:endParaRPr>
          </a:p>
        </p:txBody>
      </p:sp>
      <p:sp>
        <p:nvSpPr>
          <p:cNvPr id="16" name="Oval 15"/>
          <p:cNvSpPr/>
          <p:nvPr/>
        </p:nvSpPr>
        <p:spPr>
          <a:xfrm>
            <a:off x="2718401" y="2016088"/>
            <a:ext cx="760532" cy="7605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L</a:t>
            </a:r>
            <a:endParaRPr lang="en-US" sz="4800" b="1" dirty="0">
              <a:solidFill>
                <a:schemeClr val="tx1"/>
              </a:solidFill>
            </a:endParaRPr>
          </a:p>
        </p:txBody>
      </p:sp>
      <p:pic>
        <p:nvPicPr>
          <p:cNvPr id="2064" name="Picture 16" descr="http://www.clipartbest.com/cliparts/ncX/4X4/ncX4X4ocB.png"/>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2647150" y="3880110"/>
            <a:ext cx="1046502" cy="106785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cons.iconarchive.com/icons/fasticon/beach/128/wave-icon.png"/>
          <p:cNvPicPr>
            <a:picLocks noChangeAspect="1" noChangeArrowheads="1"/>
          </p:cNvPicPr>
          <p:nvPr/>
        </p:nvPicPr>
        <p:blipFill>
          <a:blip r:embed="rId12">
            <a:biLevel thresh="75000"/>
            <a:extLst>
              <a:ext uri="{28A0092B-C50C-407E-A947-70E740481C1C}">
                <a14:useLocalDpi xmlns:a14="http://schemas.microsoft.com/office/drawing/2010/main" val="0"/>
              </a:ext>
            </a:extLst>
          </a:blip>
          <a:srcRect/>
          <a:stretch>
            <a:fillRect/>
          </a:stretch>
        </p:blipFill>
        <p:spPr bwMode="auto">
          <a:xfrm>
            <a:off x="336326" y="4915535"/>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479769" y="3777283"/>
            <a:ext cx="1858968" cy="691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39467" y="5202508"/>
            <a:ext cx="1335393" cy="794833"/>
          </a:xfrm>
          <a:prstGeom prst="rect">
            <a:avLst/>
          </a:prstGeom>
          <a:noFill/>
        </p:spPr>
        <p:txBody>
          <a:bodyPr wrap="square" rtlCol="0">
            <a:spAutoFit/>
          </a:bodyPr>
          <a:lstStyle/>
          <a:p>
            <a:pPr algn="ctr">
              <a:lnSpc>
                <a:spcPct val="75000"/>
              </a:lnSpc>
            </a:pPr>
            <a:r>
              <a:rPr lang="en-US" sz="2000" b="1" dirty="0" smtClean="0"/>
              <a:t>High Pressure Systems</a:t>
            </a:r>
            <a:endParaRPr lang="en-US" sz="2000" b="1" dirty="0"/>
          </a:p>
        </p:txBody>
      </p:sp>
      <p:sp>
        <p:nvSpPr>
          <p:cNvPr id="21" name="TextBox 20"/>
          <p:cNvSpPr txBox="1"/>
          <p:nvPr/>
        </p:nvSpPr>
        <p:spPr>
          <a:xfrm>
            <a:off x="759502" y="3972767"/>
            <a:ext cx="1335393" cy="333168"/>
          </a:xfrm>
          <a:prstGeom prst="rect">
            <a:avLst/>
          </a:prstGeom>
          <a:noFill/>
        </p:spPr>
        <p:txBody>
          <a:bodyPr wrap="square" rtlCol="0">
            <a:spAutoFit/>
          </a:bodyPr>
          <a:lstStyle/>
          <a:p>
            <a:pPr algn="ctr">
              <a:lnSpc>
                <a:spcPct val="75000"/>
              </a:lnSpc>
            </a:pPr>
            <a:r>
              <a:rPr lang="en-US" sz="2000" b="1" dirty="0" smtClean="0">
                <a:solidFill>
                  <a:schemeClr val="bg1"/>
                </a:solidFill>
              </a:rPr>
              <a:t>El Nino</a:t>
            </a:r>
            <a:endParaRPr lang="en-US" sz="2000" b="1" dirty="0">
              <a:solidFill>
                <a:schemeClr val="bg1"/>
              </a:solidFill>
            </a:endParaRPr>
          </a:p>
        </p:txBody>
      </p:sp>
      <p:sp>
        <p:nvSpPr>
          <p:cNvPr id="22" name="TextBox 21"/>
          <p:cNvSpPr txBox="1"/>
          <p:nvPr/>
        </p:nvSpPr>
        <p:spPr>
          <a:xfrm>
            <a:off x="5613839" y="4045850"/>
            <a:ext cx="1802961" cy="333168"/>
          </a:xfrm>
          <a:prstGeom prst="rect">
            <a:avLst/>
          </a:prstGeom>
          <a:noFill/>
        </p:spPr>
        <p:txBody>
          <a:bodyPr wrap="square" rtlCol="0">
            <a:spAutoFit/>
          </a:bodyPr>
          <a:lstStyle/>
          <a:p>
            <a:pPr algn="ctr">
              <a:lnSpc>
                <a:spcPct val="75000"/>
              </a:lnSpc>
            </a:pPr>
            <a:r>
              <a:rPr lang="en-US" sz="2000" b="1" dirty="0" smtClean="0"/>
              <a:t>Waterspouts</a:t>
            </a:r>
            <a:endParaRPr lang="en-US" sz="2000" b="1" dirty="0"/>
          </a:p>
        </p:txBody>
      </p:sp>
      <p:sp>
        <p:nvSpPr>
          <p:cNvPr id="23" name="TextBox 22"/>
          <p:cNvSpPr txBox="1"/>
          <p:nvPr/>
        </p:nvSpPr>
        <p:spPr>
          <a:xfrm>
            <a:off x="2777065" y="4873884"/>
            <a:ext cx="2186644" cy="564001"/>
          </a:xfrm>
          <a:prstGeom prst="rect">
            <a:avLst/>
          </a:prstGeom>
          <a:noFill/>
        </p:spPr>
        <p:txBody>
          <a:bodyPr wrap="square" rtlCol="0">
            <a:spAutoFit/>
          </a:bodyPr>
          <a:lstStyle/>
          <a:p>
            <a:pPr algn="ctr">
              <a:lnSpc>
                <a:spcPct val="75000"/>
              </a:lnSpc>
            </a:pPr>
            <a:r>
              <a:rPr lang="en-US" sz="2000" b="1" dirty="0" smtClean="0"/>
              <a:t>Thunderstorms</a:t>
            </a:r>
          </a:p>
          <a:p>
            <a:pPr algn="ctr">
              <a:lnSpc>
                <a:spcPct val="75000"/>
              </a:lnSpc>
            </a:pPr>
            <a:r>
              <a:rPr lang="en-US" sz="2000" b="1" dirty="0" smtClean="0"/>
              <a:t>&amp; Lightning</a:t>
            </a:r>
            <a:endParaRPr lang="en-US" sz="2000" b="1" dirty="0"/>
          </a:p>
        </p:txBody>
      </p:sp>
      <p:sp>
        <p:nvSpPr>
          <p:cNvPr id="24" name="TextBox 23"/>
          <p:cNvSpPr txBox="1"/>
          <p:nvPr/>
        </p:nvSpPr>
        <p:spPr>
          <a:xfrm>
            <a:off x="220133" y="5968152"/>
            <a:ext cx="1335393" cy="333168"/>
          </a:xfrm>
          <a:prstGeom prst="rect">
            <a:avLst/>
          </a:prstGeom>
          <a:noFill/>
        </p:spPr>
        <p:txBody>
          <a:bodyPr wrap="square" rtlCol="0">
            <a:spAutoFit/>
          </a:bodyPr>
          <a:lstStyle/>
          <a:p>
            <a:pPr algn="ctr">
              <a:lnSpc>
                <a:spcPct val="75000"/>
              </a:lnSpc>
            </a:pPr>
            <a:r>
              <a:rPr lang="en-US" sz="2000" b="1" dirty="0" smtClean="0"/>
              <a:t>Sea Spray</a:t>
            </a:r>
            <a:endParaRPr lang="en-US" sz="2000" b="1" dirty="0"/>
          </a:p>
        </p:txBody>
      </p:sp>
      <p:sp>
        <p:nvSpPr>
          <p:cNvPr id="25" name="TextBox 24"/>
          <p:cNvSpPr txBox="1"/>
          <p:nvPr/>
        </p:nvSpPr>
        <p:spPr>
          <a:xfrm>
            <a:off x="2553981" y="1705213"/>
            <a:ext cx="1653954" cy="335989"/>
          </a:xfrm>
          <a:prstGeom prst="rect">
            <a:avLst/>
          </a:prstGeom>
          <a:noFill/>
        </p:spPr>
        <p:txBody>
          <a:bodyPr wrap="square" rtlCol="0">
            <a:spAutoFit/>
          </a:bodyPr>
          <a:lstStyle/>
          <a:p>
            <a:pPr algn="ctr">
              <a:lnSpc>
                <a:spcPct val="75000"/>
              </a:lnSpc>
            </a:pPr>
            <a:r>
              <a:rPr lang="en-US" sz="2000" b="1" dirty="0" smtClean="0"/>
              <a:t>Nor’easters</a:t>
            </a:r>
            <a:endParaRPr lang="en-US" sz="2000" b="1" dirty="0"/>
          </a:p>
        </p:txBody>
      </p:sp>
      <p:sp>
        <p:nvSpPr>
          <p:cNvPr id="26" name="TextBox 25"/>
          <p:cNvSpPr txBox="1"/>
          <p:nvPr/>
        </p:nvSpPr>
        <p:spPr>
          <a:xfrm>
            <a:off x="1079155" y="1918426"/>
            <a:ext cx="1122234" cy="784830"/>
          </a:xfrm>
          <a:prstGeom prst="rect">
            <a:avLst/>
          </a:prstGeom>
          <a:noFill/>
        </p:spPr>
        <p:txBody>
          <a:bodyPr wrap="square" rtlCol="0">
            <a:spAutoFit/>
          </a:bodyPr>
          <a:lstStyle/>
          <a:p>
            <a:pPr algn="ctr">
              <a:lnSpc>
                <a:spcPct val="75000"/>
              </a:lnSpc>
            </a:pPr>
            <a:r>
              <a:rPr lang="en-US" sz="2000" b="1" dirty="0" smtClean="0"/>
              <a:t>Lake Effect Snow</a:t>
            </a:r>
            <a:endParaRPr lang="en-US" sz="2000" b="1" dirty="0"/>
          </a:p>
        </p:txBody>
      </p:sp>
      <p:sp>
        <p:nvSpPr>
          <p:cNvPr id="27" name="TextBox 26"/>
          <p:cNvSpPr txBox="1"/>
          <p:nvPr/>
        </p:nvSpPr>
        <p:spPr>
          <a:xfrm>
            <a:off x="4079778" y="1323947"/>
            <a:ext cx="1335393" cy="333168"/>
          </a:xfrm>
          <a:prstGeom prst="rect">
            <a:avLst/>
          </a:prstGeom>
          <a:noFill/>
        </p:spPr>
        <p:txBody>
          <a:bodyPr wrap="square" rtlCol="0">
            <a:spAutoFit/>
          </a:bodyPr>
          <a:lstStyle/>
          <a:p>
            <a:pPr algn="ctr">
              <a:lnSpc>
                <a:spcPct val="75000"/>
              </a:lnSpc>
            </a:pPr>
            <a:r>
              <a:rPr lang="en-US" sz="2000" b="1" dirty="0" smtClean="0"/>
              <a:t>Rainfall</a:t>
            </a:r>
            <a:endParaRPr lang="en-US" sz="2000" b="1" dirty="0"/>
          </a:p>
        </p:txBody>
      </p:sp>
      <p:sp>
        <p:nvSpPr>
          <p:cNvPr id="28" name="TextBox 27"/>
          <p:cNvSpPr txBox="1"/>
          <p:nvPr/>
        </p:nvSpPr>
        <p:spPr>
          <a:xfrm>
            <a:off x="7416800" y="3710838"/>
            <a:ext cx="1672541" cy="333168"/>
          </a:xfrm>
          <a:prstGeom prst="rect">
            <a:avLst/>
          </a:prstGeom>
          <a:noFill/>
        </p:spPr>
        <p:txBody>
          <a:bodyPr wrap="square" rtlCol="0">
            <a:spAutoFit/>
          </a:bodyPr>
          <a:lstStyle/>
          <a:p>
            <a:pPr algn="ctr">
              <a:lnSpc>
                <a:spcPct val="75000"/>
              </a:lnSpc>
            </a:pPr>
            <a:r>
              <a:rPr lang="en-US" sz="2000" b="1" dirty="0" smtClean="0"/>
              <a:t>Hurricanes</a:t>
            </a:r>
            <a:endParaRPr lang="en-US" sz="2000" b="1" dirty="0"/>
          </a:p>
        </p:txBody>
      </p:sp>
      <p:sp>
        <p:nvSpPr>
          <p:cNvPr id="29" name="TextBox 28"/>
          <p:cNvSpPr txBox="1"/>
          <p:nvPr/>
        </p:nvSpPr>
        <p:spPr>
          <a:xfrm>
            <a:off x="276" y="2991693"/>
            <a:ext cx="1193524" cy="566822"/>
          </a:xfrm>
          <a:prstGeom prst="rect">
            <a:avLst/>
          </a:prstGeom>
          <a:noFill/>
        </p:spPr>
        <p:txBody>
          <a:bodyPr wrap="square" rtlCol="0">
            <a:spAutoFit/>
          </a:bodyPr>
          <a:lstStyle/>
          <a:p>
            <a:pPr algn="ctr">
              <a:lnSpc>
                <a:spcPct val="75000"/>
              </a:lnSpc>
            </a:pPr>
            <a:r>
              <a:rPr lang="en-US" sz="2000" b="1" dirty="0" smtClean="0"/>
              <a:t>Sea Breeze</a:t>
            </a:r>
            <a:endParaRPr lang="en-US" sz="2000" b="1" dirty="0"/>
          </a:p>
        </p:txBody>
      </p:sp>
      <p:sp>
        <p:nvSpPr>
          <p:cNvPr id="30" name="Rectangle 29"/>
          <p:cNvSpPr/>
          <p:nvPr/>
        </p:nvSpPr>
        <p:spPr>
          <a:xfrm>
            <a:off x="-1" y="-23811"/>
            <a:ext cx="9143999" cy="769441"/>
          </a:xfrm>
          <a:prstGeom prst="rect">
            <a:avLst/>
          </a:prstGeom>
        </p:spPr>
        <p:txBody>
          <a:bodyPr wrap="square">
            <a:spAutoFit/>
          </a:bodyPr>
          <a:lstStyle/>
          <a:p>
            <a:pPr algn="ctr"/>
            <a:r>
              <a:rPr lang="en-US" sz="4400" b="1" dirty="0" smtClean="0">
                <a:latin typeface="Calibri"/>
                <a:cs typeface="Calibri"/>
              </a:rPr>
              <a:t>Air-sea weather processes</a:t>
            </a:r>
            <a:endParaRPr lang="en-US" sz="4400" b="1" dirty="0">
              <a:latin typeface="Calibri"/>
              <a:cs typeface="Calibri"/>
            </a:endParaRPr>
          </a:p>
        </p:txBody>
      </p:sp>
      <p:sp>
        <p:nvSpPr>
          <p:cNvPr id="32" name="Rectangle 31"/>
          <p:cNvSpPr/>
          <p:nvPr/>
        </p:nvSpPr>
        <p:spPr>
          <a:xfrm>
            <a:off x="7416799" y="2600579"/>
            <a:ext cx="1672541" cy="1456652"/>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923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r>
              <a:rPr lang="en-US" sz="4200" b="1" dirty="0" smtClean="0">
                <a:solidFill>
                  <a:srgbClr val="000000"/>
                </a:solidFill>
                <a:latin typeface="Calibri"/>
                <a:cs typeface="Calibri"/>
              </a:rPr>
              <a:t>Motivation</a:t>
            </a:r>
            <a:endParaRPr lang="en-US" sz="4200" b="1" dirty="0">
              <a:solidFill>
                <a:srgbClr val="000000"/>
              </a:solidFill>
              <a:latin typeface="Calibri"/>
              <a:cs typeface="Calibri"/>
            </a:endParaRPr>
          </a:p>
        </p:txBody>
      </p:sp>
      <p:sp>
        <p:nvSpPr>
          <p:cNvPr id="3" name="TextBox 2"/>
          <p:cNvSpPr txBox="1"/>
          <p:nvPr/>
        </p:nvSpPr>
        <p:spPr>
          <a:xfrm>
            <a:off x="0" y="2099734"/>
            <a:ext cx="9144000" cy="1384995"/>
          </a:xfrm>
          <a:prstGeom prst="rect">
            <a:avLst/>
          </a:prstGeom>
          <a:noFill/>
        </p:spPr>
        <p:txBody>
          <a:bodyPr wrap="square" rtlCol="0">
            <a:spAutoFit/>
          </a:bodyPr>
          <a:lstStyle/>
          <a:p>
            <a:pPr marL="457200" indent="-457200">
              <a:spcAft>
                <a:spcPts val="1200"/>
              </a:spcAft>
              <a:buFont typeface="Arial"/>
              <a:buChar char="•"/>
            </a:pPr>
            <a:r>
              <a:rPr lang="en-US" sz="2800" dirty="0" smtClean="0">
                <a:solidFill>
                  <a:srgbClr val="000000"/>
                </a:solidFill>
                <a:latin typeface="Calibri" panose="020F0502020204030204" pitchFamily="34" charset="0"/>
                <a:cs typeface="Franklin Gothic Book"/>
              </a:rPr>
              <a:t>In August 2011</a:t>
            </a:r>
            <a:r>
              <a:rPr lang="en-US" sz="2800" dirty="0">
                <a:solidFill>
                  <a:srgbClr val="000000"/>
                </a:solidFill>
                <a:latin typeface="Calibri" panose="020F0502020204030204" pitchFamily="34" charset="0"/>
                <a:cs typeface="Franklin Gothic Book"/>
              </a:rPr>
              <a:t>, Hurricane Irene’s intensity was over-predicted by several hurricane models </a:t>
            </a:r>
            <a:r>
              <a:rPr lang="en-US" sz="2800" dirty="0" smtClean="0">
                <a:solidFill>
                  <a:srgbClr val="000000"/>
                </a:solidFill>
                <a:latin typeface="Calibri" panose="020F0502020204030204" pitchFamily="34" charset="0"/>
                <a:cs typeface="Franklin Gothic Book"/>
              </a:rPr>
              <a:t>and </a:t>
            </a:r>
            <a:r>
              <a:rPr lang="en-US" sz="2800" dirty="0">
                <a:solidFill>
                  <a:srgbClr val="000000"/>
                </a:solidFill>
                <a:latin typeface="Calibri" panose="020F0502020204030204" pitchFamily="34" charset="0"/>
                <a:cs typeface="Franklin Gothic Book"/>
              </a:rPr>
              <a:t>over-forecast by the National Hurricane </a:t>
            </a:r>
            <a:r>
              <a:rPr lang="en-US" sz="2800" dirty="0" smtClean="0">
                <a:solidFill>
                  <a:srgbClr val="000000"/>
                </a:solidFill>
                <a:latin typeface="Calibri" panose="020F0502020204030204" pitchFamily="34" charset="0"/>
                <a:cs typeface="Franklin Gothic Book"/>
              </a:rPr>
              <a:t>Center (NHC)</a:t>
            </a:r>
          </a:p>
        </p:txBody>
      </p:sp>
      <p:sp>
        <p:nvSpPr>
          <p:cNvPr id="4" name="TextBox 3"/>
          <p:cNvSpPr txBox="1"/>
          <p:nvPr/>
        </p:nvSpPr>
        <p:spPr>
          <a:xfrm>
            <a:off x="4755852" y="-18529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425088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6388" y="152400"/>
            <a:ext cx="8763000" cy="762000"/>
          </a:xfrm>
        </p:spPr>
        <p:txBody>
          <a:bodyPr/>
          <a:lstStyle/>
          <a:p>
            <a:pPr algn="l"/>
            <a:r>
              <a:rPr lang="en-US" sz="4000" b="1" dirty="0" smtClean="0">
                <a:solidFill>
                  <a:srgbClr val="000000"/>
                </a:solidFill>
                <a:latin typeface="Calibri"/>
                <a:cs typeface="Calibri"/>
              </a:rPr>
              <a:t>Governing factors of hurricane intensity</a:t>
            </a:r>
            <a:endParaRPr lang="en-US" sz="4000" b="1" dirty="0">
              <a:solidFill>
                <a:srgbClr val="000000"/>
              </a:solidFill>
              <a:latin typeface="Calibri"/>
              <a:cs typeface="Calibri"/>
            </a:endParaRPr>
          </a:p>
        </p:txBody>
      </p:sp>
      <p:sp>
        <p:nvSpPr>
          <p:cNvPr id="4" name="Rectangle 3"/>
          <p:cNvSpPr/>
          <p:nvPr/>
        </p:nvSpPr>
        <p:spPr>
          <a:xfrm>
            <a:off x="457200" y="874014"/>
            <a:ext cx="5136454" cy="5136454"/>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a:cs typeface="Calibri"/>
            </a:endParaRPr>
          </a:p>
        </p:txBody>
      </p:sp>
      <p:pic>
        <p:nvPicPr>
          <p:cNvPr id="5" name="Picture 4"/>
          <p:cNvPicPr>
            <a:picLocks/>
          </p:cNvPicPr>
          <p:nvPr/>
        </p:nvPicPr>
        <p:blipFill rotWithShape="1">
          <a:blip r:embed="rId2"/>
          <a:srcRect l="9791" t="56816" r="17875" b="32884"/>
          <a:stretch/>
        </p:blipFill>
        <p:spPr>
          <a:xfrm>
            <a:off x="2296989" y="2755032"/>
            <a:ext cx="1628597" cy="156152"/>
          </a:xfrm>
          <a:prstGeom prst="rect">
            <a:avLst/>
          </a:prstGeom>
        </p:spPr>
      </p:pic>
      <p:pic>
        <p:nvPicPr>
          <p:cNvPr id="6" name="Picture 5"/>
          <p:cNvPicPr>
            <a:picLocks noChangeAspect="1"/>
          </p:cNvPicPr>
          <p:nvPr/>
        </p:nvPicPr>
        <p:blipFill rotWithShape="1">
          <a:blip r:embed="rId3"/>
          <a:srcRect l="73527" t="36265"/>
          <a:stretch/>
        </p:blipFill>
        <p:spPr>
          <a:xfrm>
            <a:off x="457200" y="874014"/>
            <a:ext cx="3259527" cy="4878465"/>
          </a:xfrm>
          <a:prstGeom prst="rect">
            <a:avLst/>
          </a:prstGeom>
        </p:spPr>
      </p:pic>
      <p:sp>
        <p:nvSpPr>
          <p:cNvPr id="7" name="Freeform 6"/>
          <p:cNvSpPr/>
          <p:nvPr/>
        </p:nvSpPr>
        <p:spPr>
          <a:xfrm>
            <a:off x="1901328" y="1265228"/>
            <a:ext cx="1999462" cy="4392218"/>
          </a:xfrm>
          <a:custGeom>
            <a:avLst/>
            <a:gdLst>
              <a:gd name="connsiteX0" fmla="*/ 1395244 w 1395244"/>
              <a:gd name="connsiteY0" fmla="*/ 3064933 h 3064933"/>
              <a:gd name="connsiteX1" fmla="*/ 6711 w 1395244"/>
              <a:gd name="connsiteY1" fmla="*/ 1896533 h 3064933"/>
              <a:gd name="connsiteX2" fmla="*/ 853377 w 1395244"/>
              <a:gd name="connsiteY2" fmla="*/ 660400 h 3064933"/>
              <a:gd name="connsiteX3" fmla="*/ 531644 w 1395244"/>
              <a:gd name="connsiteY3" fmla="*/ 0 h 3064933"/>
              <a:gd name="connsiteX4" fmla="*/ 531644 w 1395244"/>
              <a:gd name="connsiteY4" fmla="*/ 0 h 306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244" h="3064933">
                <a:moveTo>
                  <a:pt x="1395244" y="3064933"/>
                </a:moveTo>
                <a:cubicBezTo>
                  <a:pt x="746133" y="2681110"/>
                  <a:pt x="97022" y="2297288"/>
                  <a:pt x="6711" y="1896533"/>
                </a:cubicBezTo>
                <a:cubicBezTo>
                  <a:pt x="-83600" y="1495778"/>
                  <a:pt x="765888" y="976489"/>
                  <a:pt x="853377" y="660400"/>
                </a:cubicBezTo>
                <a:cubicBezTo>
                  <a:pt x="940866" y="344311"/>
                  <a:pt x="531644" y="0"/>
                  <a:pt x="531644" y="0"/>
                </a:cubicBezTo>
                <a:lnTo>
                  <a:pt x="531644" y="0"/>
                </a:lnTo>
              </a:path>
            </a:pathLst>
          </a:custGeom>
          <a:ln w="76200" cmpd="sng">
            <a:solidFill>
              <a:srgbClr val="00800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8000"/>
              </a:solidFill>
              <a:latin typeface="Calibri"/>
              <a:cs typeface="Calibri"/>
            </a:endParaRPr>
          </a:p>
        </p:txBody>
      </p:sp>
      <p:pic>
        <p:nvPicPr>
          <p:cNvPr id="8" name="Picture 7"/>
          <p:cNvPicPr>
            <a:picLocks noChangeAspect="1"/>
          </p:cNvPicPr>
          <p:nvPr/>
        </p:nvPicPr>
        <p:blipFill>
          <a:blip r:embed="rId4">
            <a:alphaModFix amt="51000"/>
          </a:blip>
          <a:stretch>
            <a:fillRect/>
          </a:stretch>
        </p:blipFill>
        <p:spPr>
          <a:xfrm>
            <a:off x="1901329" y="2913640"/>
            <a:ext cx="687849" cy="553718"/>
          </a:xfrm>
          <a:prstGeom prst="rect">
            <a:avLst/>
          </a:prstGeom>
        </p:spPr>
      </p:pic>
      <p:pic>
        <p:nvPicPr>
          <p:cNvPr id="9" name="Picture 8"/>
          <p:cNvPicPr>
            <a:picLocks noChangeAspect="1"/>
          </p:cNvPicPr>
          <p:nvPr/>
        </p:nvPicPr>
        <p:blipFill>
          <a:blip r:embed="rId4">
            <a:alphaModFix amt="51000"/>
          </a:blip>
          <a:stretch>
            <a:fillRect/>
          </a:stretch>
        </p:blipFill>
        <p:spPr>
          <a:xfrm>
            <a:off x="2878471" y="5018399"/>
            <a:ext cx="687849" cy="553718"/>
          </a:xfrm>
          <a:prstGeom prst="rect">
            <a:avLst/>
          </a:prstGeom>
        </p:spPr>
      </p:pic>
      <p:pic>
        <p:nvPicPr>
          <p:cNvPr id="10" name="Picture 9"/>
          <p:cNvPicPr>
            <a:picLocks noChangeAspect="1"/>
          </p:cNvPicPr>
          <p:nvPr/>
        </p:nvPicPr>
        <p:blipFill>
          <a:blip r:embed="rId4">
            <a:alphaModFix amt="51000"/>
          </a:blip>
          <a:stretch>
            <a:fillRect/>
          </a:stretch>
        </p:blipFill>
        <p:spPr>
          <a:xfrm>
            <a:off x="2101440" y="4464681"/>
            <a:ext cx="687849" cy="553718"/>
          </a:xfrm>
          <a:prstGeom prst="rect">
            <a:avLst/>
          </a:prstGeom>
        </p:spPr>
      </p:pic>
      <p:pic>
        <p:nvPicPr>
          <p:cNvPr id="11" name="Picture 10"/>
          <p:cNvPicPr>
            <a:picLocks noChangeAspect="1"/>
          </p:cNvPicPr>
          <p:nvPr/>
        </p:nvPicPr>
        <p:blipFill>
          <a:blip r:embed="rId4">
            <a:alphaModFix amt="51000"/>
          </a:blip>
          <a:stretch>
            <a:fillRect/>
          </a:stretch>
        </p:blipFill>
        <p:spPr>
          <a:xfrm>
            <a:off x="1557405" y="3726806"/>
            <a:ext cx="687849" cy="553718"/>
          </a:xfrm>
          <a:prstGeom prst="rect">
            <a:avLst/>
          </a:prstGeom>
        </p:spPr>
      </p:pic>
      <p:pic>
        <p:nvPicPr>
          <p:cNvPr id="12" name="Picture 11"/>
          <p:cNvPicPr>
            <a:picLocks noChangeAspect="1"/>
          </p:cNvPicPr>
          <p:nvPr/>
        </p:nvPicPr>
        <p:blipFill>
          <a:blip r:embed="rId4"/>
          <a:stretch>
            <a:fillRect/>
          </a:stretch>
        </p:blipFill>
        <p:spPr>
          <a:xfrm>
            <a:off x="1886833" y="1841620"/>
            <a:ext cx="2489156" cy="735622"/>
          </a:xfrm>
          <a:prstGeom prst="rect">
            <a:avLst/>
          </a:prstGeom>
        </p:spPr>
      </p:pic>
      <p:sp>
        <p:nvSpPr>
          <p:cNvPr id="13" name="TextBox 12"/>
          <p:cNvSpPr txBox="1"/>
          <p:nvPr/>
        </p:nvSpPr>
        <p:spPr>
          <a:xfrm>
            <a:off x="3983567" y="5195984"/>
            <a:ext cx="1578890" cy="707886"/>
          </a:xfrm>
          <a:prstGeom prst="rect">
            <a:avLst/>
          </a:prstGeom>
          <a:noFill/>
        </p:spPr>
        <p:txBody>
          <a:bodyPr wrap="square" rtlCol="0">
            <a:spAutoFit/>
          </a:bodyPr>
          <a:lstStyle/>
          <a:p>
            <a:r>
              <a:rPr lang="en-US" sz="2000" dirty="0" smtClean="0">
                <a:solidFill>
                  <a:srgbClr val="008000"/>
                </a:solidFill>
                <a:latin typeface="Calibri"/>
                <a:cs typeface="Calibri"/>
              </a:rPr>
              <a:t>hurricane track</a:t>
            </a:r>
            <a:endParaRPr lang="en-US" sz="2000" dirty="0">
              <a:solidFill>
                <a:srgbClr val="008000"/>
              </a:solidFill>
              <a:latin typeface="Calibri"/>
              <a:cs typeface="Calibri"/>
            </a:endParaRPr>
          </a:p>
        </p:txBody>
      </p:sp>
      <p:sp>
        <p:nvSpPr>
          <p:cNvPr id="14" name="Freeform 13"/>
          <p:cNvSpPr/>
          <p:nvPr/>
        </p:nvSpPr>
        <p:spPr>
          <a:xfrm flipH="1">
            <a:off x="3195654" y="1320273"/>
            <a:ext cx="1364285" cy="737127"/>
          </a:xfrm>
          <a:custGeom>
            <a:avLst/>
            <a:gdLst>
              <a:gd name="connsiteX0" fmla="*/ 657322 w 1199189"/>
              <a:gd name="connsiteY0" fmla="*/ 0 h 694267"/>
              <a:gd name="connsiteX1" fmla="*/ 13856 w 1199189"/>
              <a:gd name="connsiteY1" fmla="*/ 558800 h 694267"/>
              <a:gd name="connsiteX2" fmla="*/ 1199189 w 1199189"/>
              <a:gd name="connsiteY2" fmla="*/ 694267 h 694267"/>
              <a:gd name="connsiteX3" fmla="*/ 1199189 w 1199189"/>
              <a:gd name="connsiteY3" fmla="*/ 694267 h 694267"/>
            </a:gdLst>
            <a:ahLst/>
            <a:cxnLst>
              <a:cxn ang="0">
                <a:pos x="connsiteX0" y="connsiteY0"/>
              </a:cxn>
              <a:cxn ang="0">
                <a:pos x="connsiteX1" y="connsiteY1"/>
              </a:cxn>
              <a:cxn ang="0">
                <a:pos x="connsiteX2" y="connsiteY2"/>
              </a:cxn>
              <a:cxn ang="0">
                <a:pos x="connsiteX3" y="connsiteY3"/>
              </a:cxn>
            </a:cxnLst>
            <a:rect l="l" t="t" r="r" b="b"/>
            <a:pathLst>
              <a:path w="1199189" h="694267">
                <a:moveTo>
                  <a:pt x="657322" y="0"/>
                </a:moveTo>
                <a:cubicBezTo>
                  <a:pt x="290433" y="221544"/>
                  <a:pt x="-76455" y="443089"/>
                  <a:pt x="13856" y="558800"/>
                </a:cubicBezTo>
                <a:cubicBezTo>
                  <a:pt x="104167" y="674511"/>
                  <a:pt x="1199189" y="694267"/>
                  <a:pt x="1199189" y="694267"/>
                </a:cubicBezTo>
                <a:lnTo>
                  <a:pt x="1199189" y="694267"/>
                </a:lnTo>
              </a:path>
            </a:pathLst>
          </a:custGeom>
          <a:ln w="76200" cmpd="sng">
            <a:solidFill>
              <a:srgbClr val="00009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Calibri"/>
              <a:cs typeface="Calibri"/>
            </a:endParaRPr>
          </a:p>
        </p:txBody>
      </p:sp>
      <p:cxnSp>
        <p:nvCxnSpPr>
          <p:cNvPr id="15" name="Straight Arrow Connector 14"/>
          <p:cNvCxnSpPr/>
          <p:nvPr/>
        </p:nvCxnSpPr>
        <p:spPr>
          <a:xfrm>
            <a:off x="3057696" y="2960620"/>
            <a:ext cx="0" cy="797984"/>
          </a:xfrm>
          <a:prstGeom prst="straightConnector1">
            <a:avLst/>
          </a:prstGeom>
          <a:ln w="76200" cmpd="sng">
            <a:solidFill>
              <a:srgbClr val="8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265872" y="3683418"/>
            <a:ext cx="3372928" cy="707886"/>
          </a:xfrm>
          <a:prstGeom prst="rect">
            <a:avLst/>
          </a:prstGeom>
          <a:noFill/>
        </p:spPr>
        <p:txBody>
          <a:bodyPr wrap="square" rtlCol="0">
            <a:spAutoFit/>
          </a:bodyPr>
          <a:lstStyle/>
          <a:p>
            <a:r>
              <a:rPr lang="en-US" sz="2000" dirty="0">
                <a:solidFill>
                  <a:srgbClr val="800000"/>
                </a:solidFill>
                <a:latin typeface="Calibri"/>
                <a:cs typeface="Calibri"/>
              </a:rPr>
              <a:t>u</a:t>
            </a:r>
            <a:r>
              <a:rPr lang="en-US" sz="2000" dirty="0" smtClean="0">
                <a:solidFill>
                  <a:srgbClr val="800000"/>
                </a:solidFill>
                <a:latin typeface="Calibri"/>
                <a:cs typeface="Calibri"/>
              </a:rPr>
              <a:t>pper ocean thermal structure and evolution</a:t>
            </a:r>
            <a:endParaRPr lang="en-US" sz="2000" dirty="0">
              <a:solidFill>
                <a:srgbClr val="800000"/>
              </a:solidFill>
              <a:latin typeface="Calibri"/>
              <a:cs typeface="Calibri"/>
            </a:endParaRPr>
          </a:p>
        </p:txBody>
      </p:sp>
      <p:sp>
        <p:nvSpPr>
          <p:cNvPr id="17" name="TextBox 16"/>
          <p:cNvSpPr txBox="1"/>
          <p:nvPr/>
        </p:nvSpPr>
        <p:spPr>
          <a:xfrm>
            <a:off x="3174209" y="917676"/>
            <a:ext cx="2262552" cy="400110"/>
          </a:xfrm>
          <a:prstGeom prst="rect">
            <a:avLst/>
          </a:prstGeom>
          <a:noFill/>
        </p:spPr>
        <p:txBody>
          <a:bodyPr wrap="square" rtlCol="0">
            <a:spAutoFit/>
          </a:bodyPr>
          <a:lstStyle/>
          <a:p>
            <a:r>
              <a:rPr lang="en-US" sz="2000" dirty="0">
                <a:solidFill>
                  <a:srgbClr val="000090"/>
                </a:solidFill>
                <a:latin typeface="Calibri"/>
                <a:cs typeface="Calibri"/>
              </a:rPr>
              <a:t>d</a:t>
            </a:r>
            <a:r>
              <a:rPr lang="en-US" sz="2000" dirty="0" smtClean="0">
                <a:solidFill>
                  <a:srgbClr val="000090"/>
                </a:solidFill>
                <a:latin typeface="Calibri"/>
                <a:cs typeface="Calibri"/>
              </a:rPr>
              <a:t>ry air intrusion</a:t>
            </a:r>
            <a:endParaRPr lang="en-US" sz="2000" dirty="0">
              <a:solidFill>
                <a:srgbClr val="000090"/>
              </a:solidFill>
              <a:latin typeface="Calibri"/>
              <a:cs typeface="Calibri"/>
            </a:endParaRPr>
          </a:p>
        </p:txBody>
      </p:sp>
      <p:cxnSp>
        <p:nvCxnSpPr>
          <p:cNvPr id="18" name="Straight Arrow Connector 17"/>
          <p:cNvCxnSpPr/>
          <p:nvPr/>
        </p:nvCxnSpPr>
        <p:spPr>
          <a:xfrm>
            <a:off x="2512534" y="1734319"/>
            <a:ext cx="977142" cy="0"/>
          </a:xfrm>
          <a:prstGeom prst="straightConnector1">
            <a:avLst/>
          </a:prstGeom>
          <a:ln w="76200" cmpd="sng">
            <a:solidFill>
              <a:srgbClr val="66006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2941741" y="2669374"/>
            <a:ext cx="977142" cy="0"/>
          </a:xfrm>
          <a:prstGeom prst="straightConnector1">
            <a:avLst/>
          </a:prstGeom>
          <a:ln w="76200" cmpd="sng">
            <a:solidFill>
              <a:srgbClr val="660066"/>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983568" y="2431199"/>
            <a:ext cx="1453194" cy="707886"/>
          </a:xfrm>
          <a:prstGeom prst="rect">
            <a:avLst/>
          </a:prstGeom>
          <a:noFill/>
        </p:spPr>
        <p:txBody>
          <a:bodyPr wrap="square" rtlCol="0">
            <a:spAutoFit/>
          </a:bodyPr>
          <a:lstStyle/>
          <a:p>
            <a:r>
              <a:rPr lang="en-US" sz="2000" dirty="0" smtClean="0">
                <a:solidFill>
                  <a:srgbClr val="660066"/>
                </a:solidFill>
                <a:latin typeface="Calibri"/>
                <a:cs typeface="Calibri"/>
              </a:rPr>
              <a:t>vertical wind shear</a:t>
            </a:r>
            <a:endParaRPr lang="en-US" sz="2000" dirty="0">
              <a:solidFill>
                <a:srgbClr val="660066"/>
              </a:solidFill>
              <a:latin typeface="Calibri"/>
              <a:cs typeface="Calibri"/>
            </a:endParaRPr>
          </a:p>
        </p:txBody>
      </p:sp>
      <p:sp>
        <p:nvSpPr>
          <p:cNvPr id="21" name="TextBox 20"/>
          <p:cNvSpPr txBox="1"/>
          <p:nvPr/>
        </p:nvSpPr>
        <p:spPr>
          <a:xfrm>
            <a:off x="-36636" y="5926666"/>
            <a:ext cx="2779836" cy="369332"/>
          </a:xfrm>
          <a:prstGeom prst="rect">
            <a:avLst/>
          </a:prstGeom>
          <a:noFill/>
        </p:spPr>
        <p:txBody>
          <a:bodyPr wrap="square" rtlCol="0">
            <a:spAutoFit/>
          </a:bodyPr>
          <a:lstStyle/>
          <a:p>
            <a:r>
              <a:rPr lang="en-US" dirty="0" smtClean="0">
                <a:latin typeface="Calibri"/>
                <a:cs typeface="Calibri"/>
              </a:rPr>
              <a:t>After Emanuel et al. (2004)</a:t>
            </a:r>
            <a:endParaRPr lang="en-US" dirty="0">
              <a:latin typeface="Calibri"/>
              <a:cs typeface="Calibri"/>
            </a:endParaRPr>
          </a:p>
        </p:txBody>
      </p:sp>
      <p:sp>
        <p:nvSpPr>
          <p:cNvPr id="22" name="TextBox 21"/>
          <p:cNvSpPr txBox="1"/>
          <p:nvPr/>
        </p:nvSpPr>
        <p:spPr>
          <a:xfrm>
            <a:off x="5715000" y="1601083"/>
            <a:ext cx="3352801" cy="1938992"/>
          </a:xfrm>
          <a:prstGeom prst="rect">
            <a:avLst/>
          </a:prstGeom>
          <a:noFill/>
        </p:spPr>
        <p:txBody>
          <a:bodyPr wrap="square" rtlCol="0">
            <a:spAutoFit/>
          </a:bodyPr>
          <a:lstStyle/>
          <a:p>
            <a:pPr>
              <a:spcAft>
                <a:spcPts val="2400"/>
              </a:spcAft>
            </a:pPr>
            <a:r>
              <a:rPr lang="en-US" sz="2400" dirty="0" smtClean="0">
                <a:solidFill>
                  <a:srgbClr val="000000"/>
                </a:solidFill>
                <a:latin typeface="Calibri"/>
                <a:cs typeface="Calibri"/>
              </a:rPr>
              <a:t>Did the </a:t>
            </a:r>
            <a:r>
              <a:rPr lang="en-US" sz="2400" dirty="0" smtClean="0">
                <a:solidFill>
                  <a:srgbClr val="C00000"/>
                </a:solidFill>
                <a:latin typeface="Calibri"/>
                <a:cs typeface="Calibri"/>
              </a:rPr>
              <a:t>upper ocean thermal structure and evolution </a:t>
            </a:r>
            <a:r>
              <a:rPr lang="en-US" sz="2400" dirty="0" smtClean="0">
                <a:solidFill>
                  <a:srgbClr val="000000"/>
                </a:solidFill>
                <a:latin typeface="Calibri"/>
                <a:cs typeface="Calibri"/>
              </a:rPr>
              <a:t>contribute to Irene’s intensity over-prediction?</a:t>
            </a:r>
            <a:endParaRPr lang="en-US" sz="2400" dirty="0">
              <a:solidFill>
                <a:srgbClr val="000000"/>
              </a:solidFill>
              <a:latin typeface="Calibri"/>
              <a:cs typeface="Calibri"/>
            </a:endParaRPr>
          </a:p>
        </p:txBody>
      </p:sp>
      <p:sp>
        <p:nvSpPr>
          <p:cNvPr id="23" name="Title 1"/>
          <p:cNvSpPr txBox="1">
            <a:spLocks/>
          </p:cNvSpPr>
          <p:nvPr/>
        </p:nvSpPr>
        <p:spPr bwMode="auto">
          <a:xfrm>
            <a:off x="5614376" y="921879"/>
            <a:ext cx="2590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algn="l"/>
            <a:r>
              <a:rPr lang="en-US" sz="3200" b="1" dirty="0" smtClean="0">
                <a:solidFill>
                  <a:srgbClr val="000000"/>
                </a:solidFill>
                <a:latin typeface="Calibri"/>
                <a:cs typeface="Calibri"/>
              </a:rPr>
              <a:t>Question:</a:t>
            </a:r>
            <a:endParaRPr lang="en-US" sz="3200" b="1" dirty="0">
              <a:solidFill>
                <a:srgbClr val="000000"/>
              </a:solidFill>
              <a:latin typeface="Calibri"/>
              <a:cs typeface="Calibri"/>
            </a:endParaRPr>
          </a:p>
        </p:txBody>
      </p:sp>
      <p:sp>
        <p:nvSpPr>
          <p:cNvPr id="26" name="Title 1"/>
          <p:cNvSpPr txBox="1">
            <a:spLocks/>
          </p:cNvSpPr>
          <p:nvPr/>
        </p:nvSpPr>
        <p:spPr bwMode="auto">
          <a:xfrm>
            <a:off x="5610588" y="3495148"/>
            <a:ext cx="2590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algn="l"/>
            <a:r>
              <a:rPr lang="en-US" sz="3200" b="1" dirty="0" smtClean="0">
                <a:solidFill>
                  <a:srgbClr val="000000"/>
                </a:solidFill>
                <a:latin typeface="Calibri"/>
                <a:cs typeface="Calibri"/>
              </a:rPr>
              <a:t>Hypothesis:</a:t>
            </a:r>
            <a:endParaRPr lang="en-US" sz="3200" b="1" dirty="0">
              <a:solidFill>
                <a:srgbClr val="000000"/>
              </a:solidFill>
              <a:latin typeface="Calibri"/>
              <a:cs typeface="Calibri"/>
            </a:endParaRPr>
          </a:p>
        </p:txBody>
      </p:sp>
      <p:sp>
        <p:nvSpPr>
          <p:cNvPr id="25" name="Rectangle 24"/>
          <p:cNvSpPr/>
          <p:nvPr/>
        </p:nvSpPr>
        <p:spPr>
          <a:xfrm>
            <a:off x="5715000" y="4148874"/>
            <a:ext cx="4572000" cy="2754600"/>
          </a:xfrm>
          <a:prstGeom prst="rect">
            <a:avLst/>
          </a:prstGeom>
        </p:spPr>
        <p:txBody>
          <a:bodyPr>
            <a:spAutoFit/>
          </a:bodyPr>
          <a:lstStyle/>
          <a:p>
            <a:pPr>
              <a:spcAft>
                <a:spcPts val="600"/>
              </a:spcAft>
            </a:pPr>
            <a:r>
              <a:rPr lang="en-US" sz="2400" dirty="0" smtClean="0">
                <a:solidFill>
                  <a:srgbClr val="000000"/>
                </a:solidFill>
                <a:latin typeface="Calibri" panose="020F0502020204030204" pitchFamily="34" charset="0"/>
                <a:cs typeface="Franklin Gothic Book"/>
              </a:rPr>
              <a:t>Models </a:t>
            </a:r>
            <a:r>
              <a:rPr lang="en-US" sz="2400" dirty="0">
                <a:solidFill>
                  <a:srgbClr val="000000"/>
                </a:solidFill>
                <a:latin typeface="Calibri" panose="020F0502020204030204" pitchFamily="34" charset="0"/>
                <a:cs typeface="Franklin Gothic Book"/>
              </a:rPr>
              <a:t>handled well: </a:t>
            </a:r>
          </a:p>
          <a:p>
            <a:pPr marL="342900" indent="-342900">
              <a:buFont typeface="Arial"/>
              <a:buChar char="•"/>
            </a:pPr>
            <a:r>
              <a:rPr lang="en-US" sz="2400" dirty="0">
                <a:solidFill>
                  <a:srgbClr val="008000"/>
                </a:solidFill>
                <a:latin typeface="Calibri" panose="020F0502020204030204" pitchFamily="34" charset="0"/>
                <a:cs typeface="Franklin Gothic Book"/>
              </a:rPr>
              <a:t>hurricane </a:t>
            </a:r>
            <a:r>
              <a:rPr lang="en-US" sz="2400" dirty="0" smtClean="0">
                <a:solidFill>
                  <a:srgbClr val="008000"/>
                </a:solidFill>
                <a:latin typeface="Calibri" panose="020F0502020204030204" pitchFamily="34" charset="0"/>
                <a:cs typeface="Franklin Gothic Book"/>
              </a:rPr>
              <a:t>track</a:t>
            </a:r>
            <a:endParaRPr lang="en-US" sz="2400" dirty="0">
              <a:solidFill>
                <a:srgbClr val="000000"/>
              </a:solidFill>
              <a:latin typeface="Calibri" panose="020F0502020204030204" pitchFamily="34" charset="0"/>
              <a:cs typeface="Franklin Gothic Book"/>
            </a:endParaRPr>
          </a:p>
          <a:p>
            <a:pPr marL="342900" indent="-342900">
              <a:buFont typeface="Arial"/>
              <a:buChar char="•"/>
            </a:pPr>
            <a:r>
              <a:rPr lang="en-US" sz="2400" dirty="0">
                <a:solidFill>
                  <a:srgbClr val="660066"/>
                </a:solidFill>
                <a:latin typeface="Calibri" panose="020F0502020204030204" pitchFamily="34" charset="0"/>
                <a:cs typeface="Franklin Gothic Book"/>
              </a:rPr>
              <a:t>vertical wind </a:t>
            </a:r>
            <a:r>
              <a:rPr lang="en-US" sz="2400" dirty="0" smtClean="0">
                <a:solidFill>
                  <a:srgbClr val="660066"/>
                </a:solidFill>
                <a:latin typeface="Calibri" panose="020F0502020204030204" pitchFamily="34" charset="0"/>
                <a:cs typeface="Franklin Gothic Book"/>
              </a:rPr>
              <a:t>shear</a:t>
            </a:r>
          </a:p>
          <a:p>
            <a:pPr marL="342900" indent="-342900">
              <a:buFont typeface="Arial"/>
              <a:buChar char="•"/>
            </a:pPr>
            <a:r>
              <a:rPr lang="en-US" sz="2400" dirty="0" smtClean="0">
                <a:solidFill>
                  <a:srgbClr val="000090"/>
                </a:solidFill>
                <a:latin typeface="Calibri" panose="020F0502020204030204" pitchFamily="34" charset="0"/>
                <a:cs typeface="Franklin Gothic Book"/>
              </a:rPr>
              <a:t>dry </a:t>
            </a:r>
            <a:r>
              <a:rPr lang="en-US" sz="2400" dirty="0">
                <a:solidFill>
                  <a:srgbClr val="000090"/>
                </a:solidFill>
                <a:latin typeface="Calibri" panose="020F0502020204030204" pitchFamily="34" charset="0"/>
                <a:cs typeface="Franklin Gothic Book"/>
              </a:rPr>
              <a:t>air </a:t>
            </a:r>
            <a:r>
              <a:rPr lang="en-US" sz="2400" dirty="0" smtClean="0">
                <a:solidFill>
                  <a:srgbClr val="000090"/>
                </a:solidFill>
                <a:latin typeface="Calibri" panose="020F0502020204030204" pitchFamily="34" charset="0"/>
                <a:cs typeface="Franklin Gothic Book"/>
              </a:rPr>
              <a:t>intrusion</a:t>
            </a:r>
          </a:p>
          <a:p>
            <a:r>
              <a:rPr lang="en-US" sz="2400" dirty="0" smtClean="0">
                <a:latin typeface="Calibri" panose="020F0502020204030204" pitchFamily="34" charset="0"/>
                <a:cs typeface="Franklin Gothic Book"/>
              </a:rPr>
              <a:t>But not:</a:t>
            </a:r>
          </a:p>
          <a:p>
            <a:pPr marL="285750" indent="-285750">
              <a:buFont typeface="Arial"/>
              <a:buChar char="•"/>
            </a:pPr>
            <a:r>
              <a:rPr lang="en-US" dirty="0">
                <a:solidFill>
                  <a:srgbClr val="C00000"/>
                </a:solidFill>
                <a:latin typeface="Calibri"/>
                <a:cs typeface="Calibri"/>
              </a:rPr>
              <a:t>upper ocean thermal </a:t>
            </a:r>
            <a:r>
              <a:rPr lang="en-US" dirty="0" smtClean="0">
                <a:solidFill>
                  <a:srgbClr val="C00000"/>
                </a:solidFill>
                <a:latin typeface="Calibri"/>
                <a:cs typeface="Calibri"/>
              </a:rPr>
              <a:t/>
            </a:r>
            <a:br>
              <a:rPr lang="en-US" dirty="0" smtClean="0">
                <a:solidFill>
                  <a:srgbClr val="C00000"/>
                </a:solidFill>
                <a:latin typeface="Calibri"/>
                <a:cs typeface="Calibri"/>
              </a:rPr>
            </a:br>
            <a:r>
              <a:rPr lang="en-US" dirty="0" smtClean="0">
                <a:solidFill>
                  <a:srgbClr val="C00000"/>
                </a:solidFill>
                <a:latin typeface="Calibri"/>
                <a:cs typeface="Calibri"/>
              </a:rPr>
              <a:t>structure </a:t>
            </a:r>
            <a:r>
              <a:rPr lang="en-US" dirty="0">
                <a:solidFill>
                  <a:srgbClr val="C00000"/>
                </a:solidFill>
                <a:latin typeface="Calibri"/>
                <a:cs typeface="Calibri"/>
              </a:rPr>
              <a:t>and evolution </a:t>
            </a:r>
            <a:endParaRPr lang="en-US" sz="2400" dirty="0" smtClean="0">
              <a:solidFill>
                <a:srgbClr val="C00000"/>
              </a:solidFill>
              <a:latin typeface="Calibri" panose="020F0502020204030204" pitchFamily="34" charset="0"/>
              <a:cs typeface="Franklin Gothic Book"/>
            </a:endParaRPr>
          </a:p>
        </p:txBody>
      </p:sp>
    </p:spTree>
    <p:extLst>
      <p:ext uri="{BB962C8B-B14F-4D97-AF65-F5344CB8AC3E}">
        <p14:creationId xmlns:p14="http://schemas.microsoft.com/office/powerpoint/2010/main" val="482256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sz="4000" b="1" dirty="0" smtClean="0">
                <a:solidFill>
                  <a:srgbClr val="000000"/>
                </a:solidFill>
                <a:latin typeface="Calibri"/>
                <a:cs typeface="Calibri"/>
              </a:rPr>
              <a:t>Methods – Observations and Model</a:t>
            </a:r>
            <a:endParaRPr lang="en-US" sz="4000" b="1" dirty="0">
              <a:solidFill>
                <a:srgbClr val="000000"/>
              </a:solidFill>
              <a:latin typeface="Calibri"/>
              <a:cs typeface="Calibri"/>
            </a:endParaRPr>
          </a:p>
        </p:txBody>
      </p:sp>
      <p:sp>
        <p:nvSpPr>
          <p:cNvPr id="3" name="TextBox 2"/>
          <p:cNvSpPr txBox="1"/>
          <p:nvPr/>
        </p:nvSpPr>
        <p:spPr>
          <a:xfrm>
            <a:off x="1449532" y="1546139"/>
            <a:ext cx="4011431" cy="3277820"/>
          </a:xfrm>
          <a:prstGeom prst="rect">
            <a:avLst/>
          </a:prstGeom>
          <a:noFill/>
        </p:spPr>
        <p:txBody>
          <a:bodyPr wrap="square" rtlCol="0">
            <a:spAutoFit/>
          </a:bodyPr>
          <a:lstStyle/>
          <a:p>
            <a:pPr>
              <a:spcAft>
                <a:spcPts val="1800"/>
              </a:spcAft>
            </a:pPr>
            <a:r>
              <a:rPr lang="en-US" sz="2400" b="1" dirty="0">
                <a:solidFill>
                  <a:srgbClr val="000000"/>
                </a:solidFill>
                <a:latin typeface="Calibri" panose="020F0502020204030204" pitchFamily="34" charset="0"/>
                <a:cs typeface="Franklin Gothic Book"/>
              </a:rPr>
              <a:t>RU16 </a:t>
            </a:r>
            <a:r>
              <a:rPr lang="en-US" sz="2400" b="1" dirty="0" smtClean="0">
                <a:solidFill>
                  <a:srgbClr val="000000"/>
                </a:solidFill>
                <a:latin typeface="Calibri" panose="020F0502020204030204" pitchFamily="34" charset="0"/>
                <a:cs typeface="Franklin Gothic Book"/>
              </a:rPr>
              <a:t>Glider</a:t>
            </a:r>
          </a:p>
          <a:p>
            <a:pPr>
              <a:spcAft>
                <a:spcPts val="1800"/>
              </a:spcAft>
            </a:pPr>
            <a:r>
              <a:rPr lang="en-US" sz="2400" b="1" dirty="0">
                <a:solidFill>
                  <a:srgbClr val="000000"/>
                </a:solidFill>
                <a:latin typeface="Calibri" panose="020F0502020204030204" pitchFamily="34" charset="0"/>
                <a:cs typeface="Franklin Gothic Book"/>
              </a:rPr>
              <a:t/>
            </a:r>
            <a:br>
              <a:rPr lang="en-US" sz="2400" b="1" dirty="0">
                <a:solidFill>
                  <a:srgbClr val="000000"/>
                </a:solidFill>
                <a:latin typeface="Calibri" panose="020F0502020204030204" pitchFamily="34" charset="0"/>
                <a:cs typeface="Franklin Gothic Book"/>
              </a:rPr>
            </a:br>
            <a:r>
              <a:rPr lang="en-US" sz="2400" b="1" dirty="0" smtClean="0">
                <a:solidFill>
                  <a:srgbClr val="000000"/>
                </a:solidFill>
                <a:latin typeface="Calibri" panose="020F0502020204030204" pitchFamily="34" charset="0"/>
                <a:cs typeface="Franklin Gothic Book"/>
              </a:rPr>
              <a:t/>
            </a:r>
            <a:br>
              <a:rPr lang="en-US" sz="2400" b="1" dirty="0" smtClean="0">
                <a:solidFill>
                  <a:srgbClr val="000000"/>
                </a:solidFill>
                <a:latin typeface="Calibri" panose="020F0502020204030204" pitchFamily="34" charset="0"/>
                <a:cs typeface="Franklin Gothic Book"/>
              </a:rPr>
            </a:br>
            <a:r>
              <a:rPr lang="en-US" sz="2400" b="1" dirty="0" smtClean="0">
                <a:solidFill>
                  <a:srgbClr val="000000"/>
                </a:solidFill>
                <a:latin typeface="Calibri" panose="020F0502020204030204" pitchFamily="34" charset="0"/>
                <a:cs typeface="Franklin Gothic Book"/>
              </a:rPr>
              <a:t>Satellite </a:t>
            </a:r>
            <a:r>
              <a:rPr lang="en-US" sz="2400" dirty="0" smtClean="0">
                <a:solidFill>
                  <a:srgbClr val="000000"/>
                </a:solidFill>
                <a:latin typeface="Calibri" panose="020F0502020204030204" pitchFamily="34" charset="0"/>
                <a:cs typeface="Franklin Gothic Book"/>
              </a:rPr>
              <a:t>(New sea surface temperature, SST)</a:t>
            </a:r>
            <a:br>
              <a:rPr lang="en-US" sz="2400" dirty="0" smtClean="0">
                <a:solidFill>
                  <a:srgbClr val="000000"/>
                </a:solidFill>
                <a:latin typeface="Calibri" panose="020F0502020204030204" pitchFamily="34" charset="0"/>
                <a:cs typeface="Franklin Gothic Book"/>
              </a:rPr>
            </a:br>
            <a:r>
              <a:rPr lang="en-US" sz="2400" dirty="0" smtClean="0">
                <a:solidFill>
                  <a:srgbClr val="000000"/>
                </a:solidFill>
                <a:latin typeface="Calibri" panose="020F0502020204030204" pitchFamily="34" charset="0"/>
                <a:cs typeface="Franklin Gothic Book"/>
              </a:rPr>
              <a:t/>
            </a:r>
            <a:br>
              <a:rPr lang="en-US" sz="2400" dirty="0" smtClean="0">
                <a:solidFill>
                  <a:srgbClr val="000000"/>
                </a:solidFill>
                <a:latin typeface="Calibri" panose="020F0502020204030204" pitchFamily="34" charset="0"/>
                <a:cs typeface="Franklin Gothic Book"/>
              </a:rPr>
            </a:br>
            <a:r>
              <a:rPr lang="en-US" sz="2400" dirty="0" smtClean="0">
                <a:solidFill>
                  <a:srgbClr val="000000"/>
                </a:solidFill>
                <a:latin typeface="Calibri" panose="020F0502020204030204" pitchFamily="34" charset="0"/>
                <a:cs typeface="Franklin Gothic Book"/>
              </a:rPr>
              <a:t/>
            </a:r>
            <a:br>
              <a:rPr lang="en-US" sz="2400" dirty="0" smtClean="0">
                <a:solidFill>
                  <a:srgbClr val="000000"/>
                </a:solidFill>
                <a:latin typeface="Calibri" panose="020F0502020204030204" pitchFamily="34" charset="0"/>
                <a:cs typeface="Franklin Gothic Book"/>
              </a:rPr>
            </a:br>
            <a:r>
              <a:rPr lang="en-US" sz="2400" b="1" dirty="0" smtClean="0">
                <a:solidFill>
                  <a:srgbClr val="000000"/>
                </a:solidFill>
                <a:latin typeface="Calibri" panose="020F0502020204030204" pitchFamily="34" charset="0"/>
                <a:cs typeface="Franklin Gothic Book"/>
              </a:rPr>
              <a:t>Model</a:t>
            </a:r>
            <a:r>
              <a:rPr lang="en-US" sz="2400" dirty="0">
                <a:solidFill>
                  <a:srgbClr val="000000"/>
                </a:solidFill>
                <a:latin typeface="Calibri" panose="020F0502020204030204" pitchFamily="34" charset="0"/>
                <a:cs typeface="Franklin Gothic Book"/>
              </a:rPr>
              <a:t>: </a:t>
            </a:r>
            <a:r>
              <a:rPr lang="en-US" sz="2400" dirty="0" smtClean="0">
                <a:solidFill>
                  <a:srgbClr val="000000"/>
                </a:solidFill>
                <a:latin typeface="Calibri" panose="020F0502020204030204" pitchFamily="34" charset="0"/>
                <a:cs typeface="Franklin Gothic Book"/>
              </a:rPr>
              <a:t>WRF</a:t>
            </a:r>
            <a:endParaRPr lang="en-US" sz="2400" dirty="0">
              <a:solidFill>
                <a:srgbClr val="000000"/>
              </a:solidFill>
              <a:latin typeface="Calibri" panose="020F0502020204030204" pitchFamily="34" charset="0"/>
              <a:cs typeface="Franklin Gothic Book"/>
            </a:endParaRPr>
          </a:p>
        </p:txBody>
      </p:sp>
      <p:pic>
        <p:nvPicPr>
          <p:cNvPr id="4" name="Picture 3"/>
          <p:cNvPicPr>
            <a:picLocks noChangeAspect="1"/>
          </p:cNvPicPr>
          <p:nvPr/>
        </p:nvPicPr>
        <p:blipFill>
          <a:blip r:embed="rId3"/>
          <a:stretch>
            <a:fillRect/>
          </a:stretch>
        </p:blipFill>
        <p:spPr>
          <a:xfrm>
            <a:off x="452046" y="4368813"/>
            <a:ext cx="997486" cy="730982"/>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685" b="100000" l="10000" r="90000"/>
                    </a14:imgEffect>
                  </a14:imgLayer>
                </a14:imgProps>
              </a:ext>
            </a:extLst>
          </a:blip>
          <a:stretch>
            <a:fillRect/>
          </a:stretch>
        </p:blipFill>
        <p:spPr>
          <a:xfrm>
            <a:off x="408497" y="1320813"/>
            <a:ext cx="1041035" cy="675516"/>
          </a:xfrm>
          <a:prstGeom prst="rect">
            <a:avLst/>
          </a:prstGeom>
        </p:spPr>
      </p:pic>
      <p:pic>
        <p:nvPicPr>
          <p:cNvPr id="6" name="Picture 5"/>
          <p:cNvPicPr>
            <a:picLocks noChangeAspect="1"/>
          </p:cNvPicPr>
          <p:nvPr/>
        </p:nvPicPr>
        <p:blipFill>
          <a:blip r:embed="rId6"/>
          <a:stretch>
            <a:fillRect/>
          </a:stretch>
        </p:blipFill>
        <p:spPr>
          <a:xfrm>
            <a:off x="228600" y="2751694"/>
            <a:ext cx="1220932" cy="857250"/>
          </a:xfrm>
          <a:prstGeom prst="rect">
            <a:avLst/>
          </a:prstGeom>
        </p:spPr>
      </p:pic>
      <p:pic>
        <p:nvPicPr>
          <p:cNvPr id="7" name="Picture 6" descr="irene_track_with_glider.png"/>
          <p:cNvPicPr>
            <a:picLocks noChangeAspect="1"/>
          </p:cNvPicPr>
          <p:nvPr/>
        </p:nvPicPr>
        <p:blipFill rotWithShape="1">
          <a:blip r:embed="rId7" cstate="email">
            <a:extLst>
              <a:ext uri="{28A0092B-C50C-407E-A947-70E740481C1C}">
                <a14:useLocalDpi xmlns:a14="http://schemas.microsoft.com/office/drawing/2010/main" val="0"/>
              </a:ext>
            </a:extLst>
          </a:blip>
          <a:srcRect l="11776" r="11447" b="6183"/>
          <a:stretch/>
        </p:blipFill>
        <p:spPr>
          <a:xfrm>
            <a:off x="5460963" y="1194973"/>
            <a:ext cx="3291566" cy="4022101"/>
          </a:xfrm>
          <a:prstGeom prst="rect">
            <a:avLst/>
          </a:prstGeom>
        </p:spPr>
      </p:pic>
      <p:sp>
        <p:nvSpPr>
          <p:cNvPr id="8" name="TextBox 7"/>
          <p:cNvSpPr txBox="1"/>
          <p:nvPr/>
        </p:nvSpPr>
        <p:spPr>
          <a:xfrm>
            <a:off x="6072026" y="5294293"/>
            <a:ext cx="2534679" cy="954107"/>
          </a:xfrm>
          <a:prstGeom prst="rect">
            <a:avLst/>
          </a:prstGeom>
          <a:noFill/>
          <a:ln w="38100" cmpd="sng">
            <a:noFill/>
          </a:ln>
        </p:spPr>
        <p:txBody>
          <a:bodyPr wrap="square" rtlCol="0">
            <a:spAutoFit/>
          </a:bodyPr>
          <a:lstStyle/>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Full RU16 Glider Track</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Irene RU16 Glider Track</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40m isobath</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200m isobath (shelf break)</a:t>
            </a:r>
          </a:p>
        </p:txBody>
      </p:sp>
      <p:cxnSp>
        <p:nvCxnSpPr>
          <p:cNvPr id="9" name="Straight Connector 8"/>
          <p:cNvCxnSpPr/>
          <p:nvPr/>
        </p:nvCxnSpPr>
        <p:spPr>
          <a:xfrm>
            <a:off x="6019800" y="5446583"/>
            <a:ext cx="411310"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019800" y="5656752"/>
            <a:ext cx="41131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019800" y="5866921"/>
            <a:ext cx="411310" cy="0"/>
          </a:xfrm>
          <a:prstGeom prst="line">
            <a:avLst/>
          </a:prstGeom>
          <a:ln w="571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019800" y="6077091"/>
            <a:ext cx="41131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650498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r>
              <a:rPr lang="en-US" sz="4200" b="1" dirty="0" smtClean="0">
                <a:solidFill>
                  <a:srgbClr val="000000"/>
                </a:solidFill>
                <a:latin typeface="Calibri"/>
                <a:cs typeface="Calibri"/>
              </a:rPr>
              <a:t>Results</a:t>
            </a:r>
            <a:endParaRPr lang="en-US" sz="4200" b="1" dirty="0">
              <a:solidFill>
                <a:srgbClr val="000000"/>
              </a:solidFill>
              <a:latin typeface="Calibri"/>
              <a:cs typeface="Calibri"/>
            </a:endParaRPr>
          </a:p>
        </p:txBody>
      </p:sp>
      <p:sp>
        <p:nvSpPr>
          <p:cNvPr id="3" name="TextBox 2"/>
          <p:cNvSpPr txBox="1"/>
          <p:nvPr/>
        </p:nvSpPr>
        <p:spPr>
          <a:xfrm>
            <a:off x="381001" y="1371600"/>
            <a:ext cx="8458200" cy="1431161"/>
          </a:xfrm>
          <a:prstGeom prst="rect">
            <a:avLst/>
          </a:prstGeom>
          <a:noFill/>
        </p:spPr>
        <p:txBody>
          <a:bodyPr wrap="square" rtlCol="0">
            <a:spAutoFit/>
          </a:bodyPr>
          <a:lstStyle/>
          <a:p>
            <a:pPr marL="742950" indent="-742950">
              <a:spcAft>
                <a:spcPts val="1800"/>
              </a:spcAft>
              <a:buFont typeface="+mj-lt"/>
              <a:buAutoNum type="arabicPeriod"/>
            </a:pPr>
            <a:r>
              <a:rPr lang="en-US" sz="2400" dirty="0" smtClean="0">
                <a:solidFill>
                  <a:srgbClr val="000000"/>
                </a:solidFill>
                <a:latin typeface="Calibri" panose="020F0502020204030204" pitchFamily="34" charset="0"/>
                <a:cs typeface="Franklin Gothic Book"/>
              </a:rPr>
              <a:t>Glider data </a:t>
            </a:r>
            <a:r>
              <a:rPr lang="en-US" sz="2400" dirty="0">
                <a:solidFill>
                  <a:srgbClr val="000000"/>
                </a:solidFill>
                <a:latin typeface="Calibri" panose="020F0502020204030204" pitchFamily="34" charset="0"/>
                <a:cs typeface="Franklin Gothic Book"/>
              </a:rPr>
              <a:t>revealed </a:t>
            </a:r>
            <a:r>
              <a:rPr lang="en-US" sz="2400" dirty="0" smtClean="0">
                <a:solidFill>
                  <a:srgbClr val="000000"/>
                </a:solidFill>
                <a:latin typeface="Calibri" panose="020F0502020204030204" pitchFamily="34" charset="0"/>
                <a:cs typeface="Franklin Gothic Book"/>
              </a:rPr>
              <a:t>surface </a:t>
            </a:r>
            <a:r>
              <a:rPr lang="en-US" sz="2400" dirty="0">
                <a:solidFill>
                  <a:srgbClr val="000000"/>
                </a:solidFill>
                <a:latin typeface="Calibri" panose="020F0502020204030204" pitchFamily="34" charset="0"/>
                <a:cs typeface="Franklin Gothic Book"/>
              </a:rPr>
              <a:t>cooling </a:t>
            </a:r>
            <a:r>
              <a:rPr lang="en-US" sz="2400" dirty="0" smtClean="0">
                <a:solidFill>
                  <a:srgbClr val="000000"/>
                </a:solidFill>
                <a:latin typeface="Calibri" panose="020F0502020204030204" pitchFamily="34" charset="0"/>
                <a:cs typeface="Franklin Gothic Book"/>
              </a:rPr>
              <a:t>before passage </a:t>
            </a:r>
            <a:r>
              <a:rPr lang="en-US" sz="2400" dirty="0">
                <a:solidFill>
                  <a:srgbClr val="000000"/>
                </a:solidFill>
                <a:latin typeface="Calibri" panose="020F0502020204030204" pitchFamily="34" charset="0"/>
                <a:cs typeface="Franklin Gothic Book"/>
              </a:rPr>
              <a:t>of </a:t>
            </a:r>
            <a:r>
              <a:rPr lang="en-US" sz="2400" dirty="0" smtClean="0">
                <a:solidFill>
                  <a:srgbClr val="000000"/>
                </a:solidFill>
                <a:latin typeface="Calibri" panose="020F0502020204030204" pitchFamily="34" charset="0"/>
                <a:cs typeface="Franklin Gothic Book"/>
              </a:rPr>
              <a:t>hurricane eye</a:t>
            </a:r>
          </a:p>
          <a:p>
            <a:pPr marL="742950" indent="-742950">
              <a:spcAft>
                <a:spcPts val="1800"/>
              </a:spcAft>
              <a:buFont typeface="+mj-lt"/>
              <a:buAutoNum type="arabicPeriod"/>
            </a:pPr>
            <a:endParaRPr lang="en-US" sz="2400" dirty="0">
              <a:solidFill>
                <a:srgbClr val="000000"/>
              </a:solidFill>
              <a:latin typeface="Calibri" panose="020F0502020204030204" pitchFamily="34" charset="0"/>
              <a:cs typeface="Franklin Gothic Book"/>
            </a:endParaRPr>
          </a:p>
        </p:txBody>
      </p:sp>
    </p:spTree>
    <p:extLst>
      <p:ext uri="{BB962C8B-B14F-4D97-AF65-F5344CB8AC3E}">
        <p14:creationId xmlns:p14="http://schemas.microsoft.com/office/powerpoint/2010/main" val="128014823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irene_track_with_glider.png"/>
          <p:cNvPicPr>
            <a:picLocks noChangeAspect="1"/>
          </p:cNvPicPr>
          <p:nvPr/>
        </p:nvPicPr>
        <p:blipFill rotWithShape="1">
          <a:blip r:embed="rId3" cstate="email">
            <a:extLst>
              <a:ext uri="{28A0092B-C50C-407E-A947-70E740481C1C}">
                <a14:useLocalDpi xmlns:a14="http://schemas.microsoft.com/office/drawing/2010/main" val="0"/>
              </a:ext>
            </a:extLst>
          </a:blip>
          <a:srcRect l="29498" t="12507" r="38237" b="53339"/>
          <a:stretch/>
        </p:blipFill>
        <p:spPr>
          <a:xfrm>
            <a:off x="6453865" y="4010443"/>
            <a:ext cx="2690135" cy="2847557"/>
          </a:xfrm>
          <a:prstGeom prst="rect">
            <a:avLst/>
          </a:prstGeom>
        </p:spPr>
      </p:pic>
      <p:sp>
        <p:nvSpPr>
          <p:cNvPr id="2" name="Title 1"/>
          <p:cNvSpPr>
            <a:spLocks noGrp="1"/>
          </p:cNvSpPr>
          <p:nvPr>
            <p:ph type="title"/>
          </p:nvPr>
        </p:nvSpPr>
        <p:spPr>
          <a:xfrm>
            <a:off x="1066800" y="152400"/>
            <a:ext cx="8229600" cy="762000"/>
          </a:xfrm>
        </p:spPr>
        <p:txBody>
          <a:bodyPr/>
          <a:lstStyle/>
          <a:p>
            <a:pPr algn="l"/>
            <a:r>
              <a:rPr lang="en-US" sz="3600" b="1" dirty="0" smtClean="0">
                <a:solidFill>
                  <a:srgbClr val="000000"/>
                </a:solidFill>
                <a:latin typeface="Calibri"/>
                <a:cs typeface="Calibri"/>
              </a:rPr>
              <a:t>1. Glider revealed “ahead-of-eye” cooling</a:t>
            </a:r>
            <a:endParaRPr lang="en-US" sz="3600" b="1" dirty="0">
              <a:solidFill>
                <a:srgbClr val="000000"/>
              </a:solidFill>
              <a:latin typeface="Calibri"/>
              <a:cs typeface="Calibri"/>
            </a:endParaRPr>
          </a:p>
        </p:txBody>
      </p:sp>
      <p:pic>
        <p:nvPicPr>
          <p:cNvPr id="4" name="Picture 3" descr="science_Irene_temp_cbar_off.png"/>
          <p:cNvPicPr>
            <a:picLocks noChangeAspect="1"/>
          </p:cNvPicPr>
          <p:nvPr/>
        </p:nvPicPr>
        <p:blipFill rotWithShape="1">
          <a:blip r:embed="rId4" cstate="email">
            <a:extLst>
              <a:ext uri="{28A0092B-C50C-407E-A947-70E740481C1C}">
                <a14:useLocalDpi xmlns:a14="http://schemas.microsoft.com/office/drawing/2010/main" val="0"/>
              </a:ext>
            </a:extLst>
          </a:blip>
          <a:srcRect l="7213" t="13738" r="12065"/>
          <a:stretch/>
        </p:blipFill>
        <p:spPr>
          <a:xfrm>
            <a:off x="177966" y="1631891"/>
            <a:ext cx="7547363" cy="4027277"/>
          </a:xfrm>
          <a:prstGeom prst="rect">
            <a:avLst/>
          </a:prstGeom>
        </p:spPr>
      </p:pic>
      <p:cxnSp>
        <p:nvCxnSpPr>
          <p:cNvPr id="5" name="Straight Arrow Connector 4"/>
          <p:cNvCxnSpPr/>
          <p:nvPr/>
        </p:nvCxnSpPr>
        <p:spPr>
          <a:xfrm flipH="1">
            <a:off x="4572155" y="1269742"/>
            <a:ext cx="174803" cy="362148"/>
          </a:xfrm>
          <a:prstGeom prst="straightConnector1">
            <a:avLst/>
          </a:prstGeom>
          <a:ln w="762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746957" y="853075"/>
            <a:ext cx="2439344" cy="400110"/>
          </a:xfrm>
          <a:prstGeom prst="rect">
            <a:avLst/>
          </a:prstGeom>
          <a:noFill/>
        </p:spPr>
        <p:txBody>
          <a:bodyPr wrap="square" rtlCol="0">
            <a:spAutoFit/>
          </a:bodyPr>
          <a:lstStyle/>
          <a:p>
            <a:r>
              <a:rPr lang="en-US" sz="2000" dirty="0">
                <a:solidFill>
                  <a:srgbClr val="FF0000"/>
                </a:solidFill>
                <a:latin typeface="Calibri" panose="020F0502020204030204" pitchFamily="34" charset="0"/>
                <a:cs typeface="Franklin Gothic Book"/>
              </a:rPr>
              <a:t>p</a:t>
            </a:r>
            <a:r>
              <a:rPr lang="en-US" sz="2000" dirty="0" smtClean="0">
                <a:solidFill>
                  <a:srgbClr val="FF0000"/>
                </a:solidFill>
                <a:latin typeface="Calibri" panose="020F0502020204030204" pitchFamily="34" charset="0"/>
                <a:cs typeface="Franklin Gothic Book"/>
              </a:rPr>
              <a:t>assage of eye</a:t>
            </a:r>
          </a:p>
        </p:txBody>
      </p:sp>
      <p:cxnSp>
        <p:nvCxnSpPr>
          <p:cNvPr id="7" name="Straight Arrow Connector 6"/>
          <p:cNvCxnSpPr/>
          <p:nvPr/>
        </p:nvCxnSpPr>
        <p:spPr>
          <a:xfrm flipH="1">
            <a:off x="2544803" y="1271120"/>
            <a:ext cx="174803" cy="362148"/>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75953" y="853075"/>
            <a:ext cx="3502668" cy="400110"/>
          </a:xfrm>
          <a:prstGeom prst="rect">
            <a:avLst/>
          </a:prstGeom>
          <a:noFill/>
        </p:spPr>
        <p:txBody>
          <a:bodyPr wrap="square" rtlCol="0">
            <a:spAutoFit/>
          </a:bodyPr>
          <a:lstStyle/>
          <a:p>
            <a:r>
              <a:rPr lang="en-US" sz="2000" dirty="0">
                <a:latin typeface="Calibri" panose="020F0502020204030204" pitchFamily="34" charset="0"/>
                <a:cs typeface="Franklin Gothic Book"/>
              </a:rPr>
              <a:t>w</a:t>
            </a:r>
            <a:r>
              <a:rPr lang="en-US" sz="2000" dirty="0" smtClean="0">
                <a:latin typeface="Calibri" panose="020F0502020204030204" pitchFamily="34" charset="0"/>
                <a:cs typeface="Franklin Gothic Book"/>
              </a:rPr>
              <a:t>arm SSTs before storm</a:t>
            </a:r>
          </a:p>
        </p:txBody>
      </p:sp>
      <p:sp>
        <p:nvSpPr>
          <p:cNvPr id="20" name="TextBox 19"/>
          <p:cNvSpPr txBox="1"/>
          <p:nvPr/>
        </p:nvSpPr>
        <p:spPr>
          <a:xfrm>
            <a:off x="6864167" y="1207152"/>
            <a:ext cx="1267698" cy="400110"/>
          </a:xfrm>
          <a:prstGeom prst="rect">
            <a:avLst/>
          </a:prstGeom>
          <a:noFill/>
        </p:spPr>
        <p:txBody>
          <a:bodyPr wrap="square" rtlCol="0">
            <a:spAutoFit/>
          </a:bodyPr>
          <a:lstStyle/>
          <a:p>
            <a:r>
              <a:rPr lang="en-US" sz="2000" b="1" dirty="0" smtClean="0">
                <a:latin typeface="Calibri" panose="020F0502020204030204" pitchFamily="34" charset="0"/>
                <a:cs typeface="Franklin Gothic Book"/>
              </a:rPr>
              <a:t>T (°C)</a:t>
            </a: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685" b="100000" l="10000" r="90000"/>
                    </a14:imgEffect>
                  </a14:imgLayer>
                </a14:imgProps>
              </a:ext>
            </a:extLst>
          </a:blip>
          <a:stretch>
            <a:fillRect/>
          </a:stretch>
        </p:blipFill>
        <p:spPr>
          <a:xfrm>
            <a:off x="76200" y="152400"/>
            <a:ext cx="1041035" cy="675516"/>
          </a:xfrm>
          <a:prstGeom prst="rect">
            <a:avLst/>
          </a:prstGeom>
        </p:spPr>
      </p:pic>
    </p:spTree>
    <p:extLst>
      <p:ext uri="{BB962C8B-B14F-4D97-AF65-F5344CB8AC3E}">
        <p14:creationId xmlns:p14="http://schemas.microsoft.com/office/powerpoint/2010/main" val="19747643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l="39502" t="24418" r="24487" b="16558"/>
          <a:stretch/>
        </p:blipFill>
        <p:spPr bwMode="auto">
          <a:xfrm>
            <a:off x="5254669" y="2724827"/>
            <a:ext cx="3746500" cy="3733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3" name="Text Box 3"/>
          <p:cNvSpPr txBox="1">
            <a:spLocks noChangeArrowheads="1"/>
          </p:cNvSpPr>
          <p:nvPr/>
        </p:nvSpPr>
        <p:spPr bwMode="auto">
          <a:xfrm>
            <a:off x="304800" y="2842747"/>
            <a:ext cx="473068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400" b="1" dirty="0">
                <a:solidFill>
                  <a:srgbClr val="000000"/>
                </a:solidFill>
                <a:latin typeface="Calibri"/>
                <a:cs typeface="Calibri"/>
              </a:rPr>
              <a:t>Our Global Ocean…</a:t>
            </a:r>
          </a:p>
        </p:txBody>
      </p:sp>
      <p:sp>
        <p:nvSpPr>
          <p:cNvPr id="10245" name="Text Box 5"/>
          <p:cNvSpPr txBox="1">
            <a:spLocks noChangeArrowheads="1"/>
          </p:cNvSpPr>
          <p:nvPr/>
        </p:nvSpPr>
        <p:spPr bwMode="auto">
          <a:xfrm>
            <a:off x="279400" y="3690037"/>
            <a:ext cx="6553200" cy="4601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Aft>
                <a:spcPts val="3000"/>
              </a:spcAft>
            </a:pPr>
            <a:r>
              <a:rPr lang="en-US" sz="2400" b="1" dirty="0" smtClean="0">
                <a:latin typeface="Calibri"/>
                <a:cs typeface="Calibri"/>
              </a:rPr>
              <a:t>Covers </a:t>
            </a:r>
            <a:r>
              <a:rPr lang="en-US" sz="2400" b="1" dirty="0">
                <a:latin typeface="Calibri"/>
                <a:cs typeface="Calibri"/>
              </a:rPr>
              <a:t>71% of the Earth's surface. </a:t>
            </a:r>
          </a:p>
          <a:p>
            <a:pPr>
              <a:spcAft>
                <a:spcPts val="3000"/>
              </a:spcAft>
            </a:pPr>
            <a:r>
              <a:rPr lang="en-US" sz="2400" b="1" dirty="0" smtClean="0">
                <a:latin typeface="Calibri"/>
                <a:cs typeface="Calibri"/>
              </a:rPr>
              <a:t>Contains </a:t>
            </a:r>
            <a:r>
              <a:rPr lang="en-US" sz="2400" b="1" dirty="0">
                <a:latin typeface="Calibri"/>
                <a:cs typeface="Calibri"/>
              </a:rPr>
              <a:t>97% of the Earth's </a:t>
            </a:r>
            <a:r>
              <a:rPr lang="en-US" sz="2400" b="1" dirty="0" smtClean="0">
                <a:latin typeface="Calibri"/>
                <a:cs typeface="Calibri"/>
              </a:rPr>
              <a:t>water.</a:t>
            </a:r>
            <a:endParaRPr lang="en-US" sz="2400" b="1" dirty="0">
              <a:latin typeface="Calibri"/>
              <a:cs typeface="Calibri"/>
            </a:endParaRPr>
          </a:p>
          <a:p>
            <a:pPr>
              <a:spcAft>
                <a:spcPts val="3000"/>
              </a:spcAft>
            </a:pPr>
            <a:r>
              <a:rPr lang="en-US" sz="2400" b="1" dirty="0" smtClean="0">
                <a:latin typeface="Calibri"/>
                <a:cs typeface="Calibri"/>
              </a:rPr>
              <a:t>Supports </a:t>
            </a:r>
            <a:r>
              <a:rPr lang="en-US" sz="2400" b="1" dirty="0">
                <a:latin typeface="Calibri"/>
                <a:cs typeface="Calibri"/>
              </a:rPr>
              <a:t>a great diversity of </a:t>
            </a:r>
            <a:r>
              <a:rPr lang="en-US" sz="2400" b="1" dirty="0" smtClean="0">
                <a:latin typeface="Calibri"/>
                <a:cs typeface="Calibri"/>
              </a:rPr>
              <a:t>life. </a:t>
            </a:r>
            <a:endParaRPr lang="en-US" sz="2400" b="1" dirty="0">
              <a:latin typeface="Calibri"/>
              <a:cs typeface="Calibri"/>
            </a:endParaRPr>
          </a:p>
          <a:p>
            <a:pPr>
              <a:spcAft>
                <a:spcPts val="3000"/>
              </a:spcAft>
            </a:pPr>
            <a:r>
              <a:rPr lang="en-US" sz="2400" b="1" i="1" dirty="0">
                <a:latin typeface="Calibri"/>
                <a:cs typeface="Calibri"/>
              </a:rPr>
              <a:t>I</a:t>
            </a:r>
            <a:r>
              <a:rPr lang="en-US" sz="2400" b="1" i="1" dirty="0" smtClean="0">
                <a:latin typeface="Calibri"/>
                <a:cs typeface="Calibri"/>
              </a:rPr>
              <a:t>s </a:t>
            </a:r>
            <a:r>
              <a:rPr lang="en-US" sz="2400" b="1" i="1" dirty="0">
                <a:latin typeface="Calibri"/>
                <a:cs typeface="Calibri"/>
              </a:rPr>
              <a:t>a major influence on weather and climate, making earth habitable.</a:t>
            </a:r>
          </a:p>
          <a:p>
            <a:pPr>
              <a:spcAft>
                <a:spcPts val="3000"/>
              </a:spcAft>
            </a:pPr>
            <a:endParaRPr lang="en-US" sz="2400" b="1" dirty="0">
              <a:latin typeface="Calibri"/>
              <a:cs typeface="Calibri"/>
            </a:endParaRPr>
          </a:p>
          <a:p>
            <a:pPr>
              <a:spcAft>
                <a:spcPts val="3000"/>
              </a:spcAft>
            </a:pPr>
            <a:endParaRPr lang="en-US" sz="2400" b="1" dirty="0">
              <a:latin typeface="Calibri"/>
              <a:cs typeface="Calibri"/>
            </a:endParaRPr>
          </a:p>
        </p:txBody>
      </p:sp>
      <p:pic>
        <p:nvPicPr>
          <p:cNvPr id="10246" name="Picture 6"/>
          <p:cNvPicPr>
            <a:picLocks noChangeAspect="1" noChangeArrowheads="1"/>
          </p:cNvPicPr>
          <p:nvPr/>
        </p:nvPicPr>
        <p:blipFill rotWithShape="1">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39537" t="23825" r="24360" b="17384"/>
          <a:stretch/>
        </p:blipFill>
        <p:spPr bwMode="auto">
          <a:xfrm>
            <a:off x="5247929" y="2719968"/>
            <a:ext cx="3784600" cy="3746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7" name="Picture 7"/>
          <p:cNvPicPr>
            <a:picLocks noChangeAspect="1" noChangeArrowheads="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39893" t="24442" r="24399" b="17034"/>
          <a:stretch/>
        </p:blipFill>
        <p:spPr bwMode="auto">
          <a:xfrm>
            <a:off x="5278189" y="2748347"/>
            <a:ext cx="3746500" cy="3733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2" descr="Blue_Marble_Geographic_br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3960" y="774789"/>
            <a:ext cx="4299045" cy="214952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
          <p:cNvSpPr txBox="1">
            <a:spLocks noChangeArrowheads="1"/>
          </p:cNvSpPr>
          <p:nvPr/>
        </p:nvSpPr>
        <p:spPr bwMode="auto">
          <a:xfrm>
            <a:off x="0" y="5641"/>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a:solidFill>
                  <a:srgbClr val="000000"/>
                </a:solidFill>
                <a:latin typeface="Calibri"/>
                <a:cs typeface="Calibri"/>
              </a:rPr>
              <a:t>How Many Oceans Are </a:t>
            </a:r>
            <a:r>
              <a:rPr lang="en-US" sz="4400" b="1" dirty="0" smtClean="0">
                <a:solidFill>
                  <a:srgbClr val="000000"/>
                </a:solidFill>
                <a:latin typeface="Calibri"/>
                <a:cs typeface="Calibri"/>
              </a:rPr>
              <a:t>There</a:t>
            </a:r>
            <a:r>
              <a:rPr lang="en-US" sz="4400" b="1" dirty="0">
                <a:solidFill>
                  <a:srgbClr val="000000"/>
                </a:solidFill>
                <a:latin typeface="Calibri"/>
                <a:cs typeface="Calibri"/>
              </a:rPr>
              <a:t>? </a:t>
            </a:r>
          </a:p>
        </p:txBody>
      </p:sp>
    </p:spTree>
    <p:extLst>
      <p:ext uri="{BB962C8B-B14F-4D97-AF65-F5344CB8AC3E}">
        <p14:creationId xmlns:p14="http://schemas.microsoft.com/office/powerpoint/2010/main" val="1024526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10246"/>
                                        </p:tgtEl>
                                        <p:attrNameLst>
                                          <p:attrName>style.visibility</p:attrName>
                                        </p:attrNameLst>
                                      </p:cBhvr>
                                      <p:to>
                                        <p:strVal val="visible"/>
                                      </p:to>
                                    </p:set>
                                    <p:animEffect transition="in" filter="wedge">
                                      <p:cBhvr>
                                        <p:cTn id="15" dur="2000"/>
                                        <p:tgtEl>
                                          <p:spTgt spid="10246"/>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10247"/>
                                        </p:tgtEl>
                                        <p:attrNameLst>
                                          <p:attrName>style.visibility</p:attrName>
                                        </p:attrNameLst>
                                      </p:cBhvr>
                                      <p:to>
                                        <p:strVal val="visible"/>
                                      </p:to>
                                    </p:set>
                                    <p:animEffect transition="in" filter="wedge">
                                      <p:cBhvr>
                                        <p:cTn id="20" dur="20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5"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sz="4200" b="1" dirty="0" smtClean="0">
                <a:solidFill>
                  <a:srgbClr val="000000"/>
                </a:solidFill>
                <a:latin typeface="Calibri"/>
                <a:cs typeface="Calibri"/>
              </a:rPr>
              <a:t>Results</a:t>
            </a:r>
            <a:endParaRPr lang="en-US" sz="4200" b="1" dirty="0">
              <a:solidFill>
                <a:srgbClr val="000000"/>
              </a:solidFill>
              <a:latin typeface="Calibri"/>
              <a:cs typeface="Calibri"/>
            </a:endParaRPr>
          </a:p>
        </p:txBody>
      </p:sp>
      <p:sp>
        <p:nvSpPr>
          <p:cNvPr id="3" name="TextBox 2"/>
          <p:cNvSpPr txBox="1"/>
          <p:nvPr/>
        </p:nvSpPr>
        <p:spPr>
          <a:xfrm>
            <a:off x="381001" y="1371600"/>
            <a:ext cx="8458200" cy="3970318"/>
          </a:xfrm>
          <a:prstGeom prst="rect">
            <a:avLst/>
          </a:prstGeom>
          <a:noFill/>
        </p:spPr>
        <p:txBody>
          <a:bodyPr wrap="square" rtlCol="0">
            <a:spAutoFit/>
          </a:bodyPr>
          <a:lstStyle/>
          <a:p>
            <a:pPr marL="742950" indent="-742950">
              <a:spcAft>
                <a:spcPts val="1800"/>
              </a:spcAft>
              <a:buFont typeface="+mj-lt"/>
              <a:buAutoNum type="arabicPeriod"/>
            </a:pPr>
            <a:r>
              <a:rPr lang="en-US" sz="2400" dirty="0" smtClean="0">
                <a:solidFill>
                  <a:srgbClr val="000000"/>
                </a:solidFill>
                <a:latin typeface="Calibri" panose="020F0502020204030204" pitchFamily="34" charset="0"/>
                <a:cs typeface="Franklin Gothic Book"/>
              </a:rPr>
              <a:t>Glider data </a:t>
            </a:r>
            <a:r>
              <a:rPr lang="en-US" sz="2400" dirty="0">
                <a:solidFill>
                  <a:srgbClr val="000000"/>
                </a:solidFill>
                <a:latin typeface="Calibri" panose="020F0502020204030204" pitchFamily="34" charset="0"/>
                <a:cs typeface="Franklin Gothic Book"/>
              </a:rPr>
              <a:t>revealed </a:t>
            </a:r>
            <a:r>
              <a:rPr lang="en-US" sz="2400" dirty="0" smtClean="0">
                <a:solidFill>
                  <a:srgbClr val="000000"/>
                </a:solidFill>
                <a:latin typeface="Calibri" panose="020F0502020204030204" pitchFamily="34" charset="0"/>
                <a:cs typeface="Franklin Gothic Book"/>
              </a:rPr>
              <a:t>surface </a:t>
            </a:r>
            <a:r>
              <a:rPr lang="en-US" sz="2400" dirty="0">
                <a:solidFill>
                  <a:srgbClr val="000000"/>
                </a:solidFill>
                <a:latin typeface="Calibri" panose="020F0502020204030204" pitchFamily="34" charset="0"/>
                <a:cs typeface="Franklin Gothic Book"/>
              </a:rPr>
              <a:t>cooling </a:t>
            </a:r>
            <a:r>
              <a:rPr lang="en-US" sz="2400" dirty="0" smtClean="0">
                <a:solidFill>
                  <a:srgbClr val="000000"/>
                </a:solidFill>
                <a:latin typeface="Calibri" panose="020F0502020204030204" pitchFamily="34" charset="0"/>
                <a:cs typeface="Franklin Gothic Book"/>
              </a:rPr>
              <a:t>before passage </a:t>
            </a:r>
            <a:r>
              <a:rPr lang="en-US" sz="2400" dirty="0">
                <a:solidFill>
                  <a:srgbClr val="000000"/>
                </a:solidFill>
                <a:latin typeface="Calibri" panose="020F0502020204030204" pitchFamily="34" charset="0"/>
                <a:cs typeface="Franklin Gothic Book"/>
              </a:rPr>
              <a:t>of </a:t>
            </a:r>
            <a:r>
              <a:rPr lang="en-US" sz="2400" dirty="0" smtClean="0">
                <a:solidFill>
                  <a:srgbClr val="000000"/>
                </a:solidFill>
                <a:latin typeface="Calibri" panose="020F0502020204030204" pitchFamily="34" charset="0"/>
                <a:cs typeface="Franklin Gothic Book"/>
              </a:rPr>
              <a:t>hurricane eye</a:t>
            </a:r>
          </a:p>
          <a:p>
            <a:pPr marL="742950" indent="-742950">
              <a:spcAft>
                <a:spcPts val="1800"/>
              </a:spcAft>
              <a:buFont typeface="+mj-lt"/>
              <a:buAutoNum type="arabicPeriod"/>
            </a:pPr>
            <a:r>
              <a:rPr lang="en-US" sz="2400" dirty="0">
                <a:solidFill>
                  <a:srgbClr val="000000"/>
                </a:solidFill>
                <a:latin typeface="Calibri" panose="020F0502020204030204" pitchFamily="34" charset="0"/>
                <a:cs typeface="Franklin Gothic Book"/>
              </a:rPr>
              <a:t>Improved satellite SST product revealed that this surface ocean cooling was </a:t>
            </a:r>
            <a:r>
              <a:rPr lang="en-US" sz="2400" u="sng" dirty="0">
                <a:solidFill>
                  <a:srgbClr val="000000"/>
                </a:solidFill>
                <a:latin typeface="Calibri" panose="020F0502020204030204" pitchFamily="34" charset="0"/>
                <a:cs typeface="Franklin Gothic Book"/>
              </a:rPr>
              <a:t>not</a:t>
            </a:r>
            <a:r>
              <a:rPr lang="en-US" sz="2400" dirty="0">
                <a:solidFill>
                  <a:srgbClr val="000000"/>
                </a:solidFill>
                <a:latin typeface="Calibri" panose="020F0502020204030204" pitchFamily="34" charset="0"/>
                <a:cs typeface="Franklin Gothic Book"/>
              </a:rPr>
              <a:t> captured </a:t>
            </a:r>
            <a:r>
              <a:rPr lang="en-US" sz="2400" dirty="0" smtClean="0">
                <a:solidFill>
                  <a:srgbClr val="000000"/>
                </a:solidFill>
                <a:latin typeface="Calibri" panose="020F0502020204030204" pitchFamily="34" charset="0"/>
                <a:cs typeface="Franklin Gothic Book"/>
              </a:rPr>
              <a:t>by:</a:t>
            </a:r>
          </a:p>
          <a:p>
            <a:pPr marL="1200150" lvl="1" indent="-285750">
              <a:spcAft>
                <a:spcPts val="0"/>
              </a:spcAft>
              <a:buFont typeface="Arial" panose="020B0604020202020204" pitchFamily="34" charset="0"/>
              <a:buChar char="•"/>
            </a:pPr>
            <a:r>
              <a:rPr lang="en-US" sz="2400" dirty="0" smtClean="0">
                <a:solidFill>
                  <a:srgbClr val="000000"/>
                </a:solidFill>
                <a:latin typeface="Calibri"/>
                <a:cs typeface="Calibri"/>
              </a:rPr>
              <a:t>Basic satellite products</a:t>
            </a:r>
          </a:p>
          <a:p>
            <a:pPr marL="1200150" lvl="1" indent="-285750">
              <a:spcAft>
                <a:spcPts val="1800"/>
              </a:spcAft>
              <a:buFont typeface="Arial" panose="020B0604020202020204" pitchFamily="34" charset="0"/>
              <a:buChar char="•"/>
            </a:pPr>
            <a:r>
              <a:rPr lang="en-US" sz="2400" dirty="0">
                <a:solidFill>
                  <a:srgbClr val="000000"/>
                </a:solidFill>
                <a:latin typeface="Calibri"/>
                <a:cs typeface="Calibri"/>
              </a:rPr>
              <a:t>O</a:t>
            </a:r>
            <a:r>
              <a:rPr lang="en-US" sz="2400" dirty="0" smtClean="0">
                <a:solidFill>
                  <a:srgbClr val="000000"/>
                </a:solidFill>
                <a:latin typeface="Calibri"/>
                <a:cs typeface="Calibri"/>
              </a:rPr>
              <a:t>cean </a:t>
            </a:r>
            <a:r>
              <a:rPr lang="en-US" sz="2400" dirty="0">
                <a:solidFill>
                  <a:srgbClr val="000000"/>
                </a:solidFill>
                <a:latin typeface="Calibri"/>
                <a:cs typeface="Calibri"/>
              </a:rPr>
              <a:t>models used for forecasting hurricane </a:t>
            </a:r>
            <a:r>
              <a:rPr lang="en-US" sz="2400" dirty="0" smtClean="0">
                <a:solidFill>
                  <a:srgbClr val="000000"/>
                </a:solidFill>
                <a:latin typeface="Calibri"/>
                <a:cs typeface="Calibri"/>
              </a:rPr>
              <a:t>intensity</a:t>
            </a:r>
            <a:endParaRPr lang="en-US" sz="2400" dirty="0">
              <a:solidFill>
                <a:srgbClr val="000000"/>
              </a:solidFill>
              <a:latin typeface="Calibri"/>
              <a:cs typeface="Calibri"/>
            </a:endParaRPr>
          </a:p>
          <a:p>
            <a:pPr>
              <a:spcAft>
                <a:spcPts val="1800"/>
              </a:spcAft>
            </a:pPr>
            <a:endParaRPr lang="en-US" sz="2400" dirty="0" smtClean="0">
              <a:solidFill>
                <a:srgbClr val="000000"/>
              </a:solidFill>
              <a:latin typeface="Calibri" panose="020F0502020204030204" pitchFamily="34" charset="0"/>
              <a:cs typeface="Franklin Gothic Book"/>
            </a:endParaRPr>
          </a:p>
          <a:p>
            <a:pPr marL="742950" indent="-742950">
              <a:spcAft>
                <a:spcPts val="1800"/>
              </a:spcAft>
              <a:buFont typeface="+mj-lt"/>
              <a:buAutoNum type="arabicPeriod"/>
            </a:pPr>
            <a:endParaRPr lang="en-US" sz="2400" dirty="0">
              <a:solidFill>
                <a:srgbClr val="000000"/>
              </a:solidFill>
              <a:latin typeface="Calibri" panose="020F0502020204030204" pitchFamily="34" charset="0"/>
              <a:cs typeface="Franklin Gothic Book"/>
            </a:endParaRPr>
          </a:p>
        </p:txBody>
      </p:sp>
    </p:spTree>
    <p:extLst>
      <p:ext uri="{BB962C8B-B14F-4D97-AF65-F5344CB8AC3E}">
        <p14:creationId xmlns:p14="http://schemas.microsoft.com/office/powerpoint/2010/main" val="392577890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900"/>
            <a:ext cx="8229600" cy="762000"/>
          </a:xfrm>
        </p:spPr>
        <p:txBody>
          <a:bodyPr/>
          <a:lstStyle/>
          <a:p>
            <a:pPr algn="l"/>
            <a:r>
              <a:rPr lang="en-US" sz="3300" b="1" dirty="0" smtClean="0">
                <a:solidFill>
                  <a:srgbClr val="000000"/>
                </a:solidFill>
                <a:latin typeface="Calibri"/>
                <a:cs typeface="Calibri"/>
              </a:rPr>
              <a:t>2. Improved satellite SST product revealed that this cooling was not captured by:</a:t>
            </a:r>
            <a:endParaRPr lang="en-US" sz="3300" b="1" dirty="0">
              <a:solidFill>
                <a:srgbClr val="000000"/>
              </a:solidFill>
              <a:latin typeface="Calibri"/>
              <a:cs typeface="Calibri"/>
            </a:endParaRPr>
          </a:p>
        </p:txBody>
      </p:sp>
      <p:sp>
        <p:nvSpPr>
          <p:cNvPr id="38" name="TextBox 37"/>
          <p:cNvSpPr txBox="1"/>
          <p:nvPr/>
        </p:nvSpPr>
        <p:spPr>
          <a:xfrm>
            <a:off x="588071" y="2931139"/>
            <a:ext cx="1577729"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BEFORE IRENE</a:t>
            </a:r>
          </a:p>
        </p:txBody>
      </p:sp>
      <p:sp>
        <p:nvSpPr>
          <p:cNvPr id="39" name="TextBox 38"/>
          <p:cNvSpPr txBox="1"/>
          <p:nvPr/>
        </p:nvSpPr>
        <p:spPr>
          <a:xfrm>
            <a:off x="712303" y="4770146"/>
            <a:ext cx="1329267"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AFTER IRENE</a:t>
            </a:r>
          </a:p>
        </p:txBody>
      </p:sp>
      <p:sp>
        <p:nvSpPr>
          <p:cNvPr id="21" name="Rectangle 20"/>
          <p:cNvSpPr/>
          <p:nvPr/>
        </p:nvSpPr>
        <p:spPr>
          <a:xfrm>
            <a:off x="3595394"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4" name="Rectangle 23"/>
          <p:cNvSpPr/>
          <p:nvPr/>
        </p:nvSpPr>
        <p:spPr>
          <a:xfrm>
            <a:off x="5166174" y="2241687"/>
            <a:ext cx="2860912"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5" name="Rectangle 24"/>
          <p:cNvSpPr/>
          <p:nvPr/>
        </p:nvSpPr>
        <p:spPr>
          <a:xfrm>
            <a:off x="2041570"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53" name="Picture 52"/>
          <p:cNvPicPr>
            <a:picLocks noChangeAspect="1"/>
          </p:cNvPicPr>
          <p:nvPr/>
        </p:nvPicPr>
        <p:blipFill>
          <a:blip r:embed="rId3"/>
          <a:stretch>
            <a:fillRect/>
          </a:stretch>
        </p:blipFill>
        <p:spPr>
          <a:xfrm>
            <a:off x="211810" y="152400"/>
            <a:ext cx="933991" cy="655781"/>
          </a:xfrm>
          <a:prstGeom prst="rect">
            <a:avLst/>
          </a:prstGeom>
        </p:spPr>
      </p:pic>
      <p:sp>
        <p:nvSpPr>
          <p:cNvPr id="29" name="TextBox 28"/>
          <p:cNvSpPr txBox="1"/>
          <p:nvPr/>
        </p:nvSpPr>
        <p:spPr>
          <a:xfrm>
            <a:off x="4780246" y="2205408"/>
            <a:ext cx="2073029" cy="553998"/>
          </a:xfrm>
          <a:prstGeom prst="rect">
            <a:avLst/>
          </a:prstGeom>
          <a:noFill/>
        </p:spPr>
        <p:txBody>
          <a:bodyPr wrap="square" rtlCol="0">
            <a:spAutoFit/>
          </a:bodyPr>
          <a:lstStyle/>
          <a:p>
            <a:pPr algn="ctr"/>
            <a:r>
              <a:rPr lang="en-US" sz="1800" dirty="0" smtClean="0">
                <a:latin typeface="Calibri" panose="020F0502020204030204" pitchFamily="34" charset="0"/>
                <a:cs typeface="Franklin Gothic Book"/>
              </a:rPr>
              <a:t>HWRF-POM</a:t>
            </a:r>
          </a:p>
          <a:p>
            <a:pPr algn="ctr"/>
            <a:r>
              <a:rPr lang="en-US" sz="1200" i="1" dirty="0" smtClean="0">
                <a:latin typeface="Calibri" panose="020F0502020204030204" pitchFamily="34" charset="0"/>
                <a:cs typeface="Franklin Gothic Book"/>
              </a:rPr>
              <a:t>low res</a:t>
            </a:r>
          </a:p>
        </p:txBody>
      </p:sp>
      <p:sp>
        <p:nvSpPr>
          <p:cNvPr id="30" name="TextBox 29"/>
          <p:cNvSpPr txBox="1"/>
          <p:nvPr/>
        </p:nvSpPr>
        <p:spPr>
          <a:xfrm>
            <a:off x="2062447" y="2321077"/>
            <a:ext cx="1422399" cy="769441"/>
          </a:xfrm>
          <a:prstGeom prst="rect">
            <a:avLst/>
          </a:prstGeom>
          <a:noFill/>
        </p:spPr>
        <p:txBody>
          <a:bodyPr wrap="square" rtlCol="0">
            <a:spAutoFit/>
          </a:bodyPr>
          <a:lstStyle/>
          <a:p>
            <a:pPr algn="ctr"/>
            <a:r>
              <a:rPr lang="en-US" sz="2000" dirty="0" smtClean="0">
                <a:latin typeface="Calibri" panose="020F0502020204030204" pitchFamily="34" charset="0"/>
                <a:cs typeface="Franklin Gothic Book"/>
              </a:rPr>
              <a:t>Rutgers SST</a:t>
            </a:r>
          </a:p>
          <a:p>
            <a:pPr algn="ctr"/>
            <a:endParaRPr lang="en-US" dirty="0">
              <a:latin typeface="Calibri" panose="020F0502020204030204" pitchFamily="34" charset="0"/>
              <a:cs typeface="Franklin Gothic Book"/>
            </a:endParaRPr>
          </a:p>
        </p:txBody>
      </p:sp>
      <p:sp>
        <p:nvSpPr>
          <p:cNvPr id="35" name="TextBox 34"/>
          <p:cNvSpPr txBox="1"/>
          <p:nvPr/>
        </p:nvSpPr>
        <p:spPr>
          <a:xfrm>
            <a:off x="3332446" y="2199455"/>
            <a:ext cx="1970491" cy="615553"/>
          </a:xfrm>
          <a:prstGeom prst="rect">
            <a:avLst/>
          </a:prstGeom>
          <a:noFill/>
        </p:spPr>
        <p:txBody>
          <a:bodyPr wrap="square" rtlCol="0">
            <a:spAutoFit/>
          </a:bodyPr>
          <a:lstStyle/>
          <a:p>
            <a:pPr algn="ctr"/>
            <a:r>
              <a:rPr lang="en-US" sz="2000" dirty="0" smtClean="0">
                <a:latin typeface="Calibri" panose="020F0502020204030204" pitchFamily="34" charset="0"/>
                <a:cs typeface="Franklin Gothic Book"/>
              </a:rPr>
              <a:t>RTG HR SST </a:t>
            </a:r>
          </a:p>
          <a:p>
            <a:pPr algn="ctr"/>
            <a:r>
              <a:rPr lang="en-US" sz="1400" i="1" dirty="0" smtClean="0">
                <a:latin typeface="Calibri" panose="020F0502020204030204" pitchFamily="34" charset="0"/>
                <a:cs typeface="Franklin Gothic Book"/>
              </a:rPr>
              <a:t>NAM model</a:t>
            </a:r>
            <a:endParaRPr lang="en-US" sz="1400" i="1" dirty="0">
              <a:latin typeface="Calibri" panose="020F0502020204030204" pitchFamily="34" charset="0"/>
              <a:cs typeface="Franklin Gothic Book"/>
            </a:endParaRPr>
          </a:p>
        </p:txBody>
      </p:sp>
      <p:sp>
        <p:nvSpPr>
          <p:cNvPr id="40" name="Rectangle 39"/>
          <p:cNvSpPr/>
          <p:nvPr/>
        </p:nvSpPr>
        <p:spPr>
          <a:xfrm>
            <a:off x="3054614" y="1135929"/>
            <a:ext cx="1801832"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basic satellite product </a:t>
            </a:r>
            <a:endParaRPr lang="en-US" sz="2000" dirty="0">
              <a:latin typeface="Calibri" panose="020F0502020204030204" pitchFamily="34" charset="0"/>
            </a:endParaRPr>
          </a:p>
        </p:txBody>
      </p:sp>
      <p:sp>
        <p:nvSpPr>
          <p:cNvPr id="41" name="Rectangle 40"/>
          <p:cNvSpPr/>
          <p:nvPr/>
        </p:nvSpPr>
        <p:spPr>
          <a:xfrm>
            <a:off x="4780246" y="1135929"/>
            <a:ext cx="3449354"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ocean models used for forecasting hurricane intensity</a:t>
            </a:r>
          </a:p>
        </p:txBody>
      </p:sp>
      <p:cxnSp>
        <p:nvCxnSpPr>
          <p:cNvPr id="42" name="Straight Arrow Connector 41"/>
          <p:cNvCxnSpPr>
            <a:stCxn id="40" idx="2"/>
            <a:endCxn id="21" idx="0"/>
          </p:cNvCxnSpPr>
          <p:nvPr/>
        </p:nvCxnSpPr>
        <p:spPr>
          <a:xfrm>
            <a:off x="3955530" y="1843815"/>
            <a:ext cx="369604" cy="397872"/>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1" idx="2"/>
          </p:cNvCxnSpPr>
          <p:nvPr/>
        </p:nvCxnSpPr>
        <p:spPr>
          <a:xfrm flipH="1">
            <a:off x="6002619" y="1843815"/>
            <a:ext cx="502304"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41" idx="2"/>
          </p:cNvCxnSpPr>
          <p:nvPr/>
        </p:nvCxnSpPr>
        <p:spPr>
          <a:xfrm>
            <a:off x="6504923" y="1843815"/>
            <a:ext cx="794955"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304246" y="2205408"/>
            <a:ext cx="1805018" cy="553998"/>
          </a:xfrm>
          <a:prstGeom prst="rect">
            <a:avLst/>
          </a:prstGeom>
          <a:noFill/>
        </p:spPr>
        <p:txBody>
          <a:bodyPr wrap="square" rtlCol="0">
            <a:spAutoFit/>
          </a:bodyPr>
          <a:lstStyle/>
          <a:p>
            <a:pPr algn="ctr"/>
            <a:r>
              <a:rPr lang="en-US" sz="1800" dirty="0" smtClean="0">
                <a:latin typeface="Calibri" panose="020F0502020204030204" pitchFamily="34" charset="0"/>
                <a:cs typeface="Franklin Gothic Book"/>
              </a:rPr>
              <a:t>HWRF-HYCOM</a:t>
            </a:r>
          </a:p>
          <a:p>
            <a:pPr algn="ctr"/>
            <a:r>
              <a:rPr lang="en-US" sz="1200" i="1" dirty="0">
                <a:latin typeface="Calibri" panose="020F0502020204030204" pitchFamily="34" charset="0"/>
                <a:cs typeface="Franklin Gothic Book"/>
              </a:rPr>
              <a:t>m</a:t>
            </a:r>
            <a:r>
              <a:rPr lang="en-US" sz="1200" i="1" dirty="0" smtClean="0">
                <a:latin typeface="Calibri" panose="020F0502020204030204" pitchFamily="34" charset="0"/>
                <a:cs typeface="Franklin Gothic Book"/>
              </a:rPr>
              <a:t>edium res</a:t>
            </a:r>
          </a:p>
        </p:txBody>
      </p:sp>
      <p:pic>
        <p:nvPicPr>
          <p:cNvPr id="34" name="Picture 33" descr="composite_20110827T070000_flat.png"/>
          <p:cNvPicPr>
            <a:picLocks noChangeAspect="1"/>
          </p:cNvPicPr>
          <p:nvPr/>
        </p:nvPicPr>
        <p:blipFill rotWithShape="1">
          <a:blip r:embed="rId4" cstate="print">
            <a:extLst>
              <a:ext uri="{28A0092B-C50C-407E-A947-70E740481C1C}">
                <a14:useLocalDpi xmlns:a14="http://schemas.microsoft.com/office/drawing/2010/main" val="0"/>
              </a:ext>
            </a:extLst>
          </a:blip>
          <a:srcRect l="20743" t="3548" r="19852" b="7769"/>
          <a:stretch/>
        </p:blipFill>
        <p:spPr>
          <a:xfrm>
            <a:off x="2081892" y="2743200"/>
            <a:ext cx="1388009" cy="1553633"/>
          </a:xfrm>
          <a:prstGeom prst="rect">
            <a:avLst/>
          </a:prstGeom>
        </p:spPr>
      </p:pic>
      <p:pic>
        <p:nvPicPr>
          <p:cNvPr id="46" name="Picture 45" descr="composite_20110831T070000_flat.png"/>
          <p:cNvPicPr>
            <a:picLocks noChangeAspect="1"/>
          </p:cNvPicPr>
          <p:nvPr/>
        </p:nvPicPr>
        <p:blipFill rotWithShape="1">
          <a:blip r:embed="rId5" cstate="print">
            <a:extLst>
              <a:ext uri="{28A0092B-C50C-407E-A947-70E740481C1C}">
                <a14:useLocalDpi xmlns:a14="http://schemas.microsoft.com/office/drawing/2010/main" val="0"/>
              </a:ext>
            </a:extLst>
          </a:blip>
          <a:srcRect l="20585" t="3268" r="20088" b="7895"/>
          <a:stretch/>
        </p:blipFill>
        <p:spPr>
          <a:xfrm>
            <a:off x="2086428" y="4408713"/>
            <a:ext cx="1380010" cy="1549401"/>
          </a:xfrm>
          <a:prstGeom prst="rect">
            <a:avLst/>
          </a:prstGeom>
        </p:spPr>
      </p:pic>
      <p:pic>
        <p:nvPicPr>
          <p:cNvPr id="47" name="Picture 46" descr="rtg_20110827T000000_flat.png"/>
          <p:cNvPicPr>
            <a:picLocks noChangeAspect="1"/>
          </p:cNvPicPr>
          <p:nvPr/>
        </p:nvPicPr>
        <p:blipFill rotWithShape="1">
          <a:blip r:embed="rId6" cstate="print">
            <a:extLst>
              <a:ext uri="{28A0092B-C50C-407E-A947-70E740481C1C}">
                <a14:useLocalDpi xmlns:a14="http://schemas.microsoft.com/office/drawing/2010/main" val="0"/>
              </a:ext>
            </a:extLst>
          </a:blip>
          <a:srcRect l="20627" t="3393" r="19926" b="7153"/>
          <a:stretch/>
        </p:blipFill>
        <p:spPr>
          <a:xfrm>
            <a:off x="3643813" y="2746828"/>
            <a:ext cx="1370873" cy="1546702"/>
          </a:xfrm>
          <a:prstGeom prst="rect">
            <a:avLst/>
          </a:prstGeom>
        </p:spPr>
      </p:pic>
      <p:pic>
        <p:nvPicPr>
          <p:cNvPr id="48" name="Picture 47" descr="rtg_20110831T000000_flat.png"/>
          <p:cNvPicPr>
            <a:picLocks noChangeAspect="1"/>
          </p:cNvPicPr>
          <p:nvPr/>
        </p:nvPicPr>
        <p:blipFill rotWithShape="1">
          <a:blip r:embed="rId7" cstate="print">
            <a:extLst>
              <a:ext uri="{28A0092B-C50C-407E-A947-70E740481C1C}">
                <a14:useLocalDpi xmlns:a14="http://schemas.microsoft.com/office/drawing/2010/main" val="0"/>
              </a:ext>
            </a:extLst>
          </a:blip>
          <a:srcRect l="20469" t="3298" r="18769" b="7402"/>
          <a:stretch/>
        </p:blipFill>
        <p:spPr>
          <a:xfrm>
            <a:off x="3633570" y="4405085"/>
            <a:ext cx="1388373" cy="1529894"/>
          </a:xfrm>
          <a:prstGeom prst="rect">
            <a:avLst/>
          </a:prstGeom>
        </p:spPr>
      </p:pic>
      <p:pic>
        <p:nvPicPr>
          <p:cNvPr id="55" name="Picture 54" descr="pom_20110827T000000_flat.png"/>
          <p:cNvPicPr>
            <a:picLocks noChangeAspect="1"/>
          </p:cNvPicPr>
          <p:nvPr/>
        </p:nvPicPr>
        <p:blipFill rotWithShape="1">
          <a:blip r:embed="rId8" cstate="print">
            <a:extLst>
              <a:ext uri="{28A0092B-C50C-407E-A947-70E740481C1C}">
                <a14:useLocalDpi xmlns:a14="http://schemas.microsoft.com/office/drawing/2010/main" val="0"/>
              </a:ext>
            </a:extLst>
          </a:blip>
          <a:srcRect l="20511" t="3548" r="20256" b="7769"/>
          <a:stretch/>
        </p:blipFill>
        <p:spPr>
          <a:xfrm>
            <a:off x="5210629" y="2746060"/>
            <a:ext cx="1374426" cy="1542911"/>
          </a:xfrm>
          <a:prstGeom prst="rect">
            <a:avLst/>
          </a:prstGeom>
        </p:spPr>
      </p:pic>
      <p:pic>
        <p:nvPicPr>
          <p:cNvPr id="56" name="Picture 55" descr="pom_20110831T000000_flat.png"/>
          <p:cNvPicPr>
            <a:picLocks noChangeAspect="1"/>
          </p:cNvPicPr>
          <p:nvPr/>
        </p:nvPicPr>
        <p:blipFill rotWithShape="1">
          <a:blip r:embed="rId9" cstate="print">
            <a:extLst>
              <a:ext uri="{28A0092B-C50C-407E-A947-70E740481C1C}">
                <a14:useLocalDpi xmlns:a14="http://schemas.microsoft.com/office/drawing/2010/main" val="0"/>
              </a:ext>
            </a:extLst>
          </a:blip>
          <a:srcRect l="20467" t="3547" r="20146" b="7463"/>
          <a:stretch/>
        </p:blipFill>
        <p:spPr>
          <a:xfrm>
            <a:off x="5210628" y="4405085"/>
            <a:ext cx="1382226" cy="1553029"/>
          </a:xfrm>
          <a:prstGeom prst="rect">
            <a:avLst/>
          </a:prstGeom>
        </p:spPr>
      </p:pic>
      <p:pic>
        <p:nvPicPr>
          <p:cNvPr id="58" name="Picture 57" descr="hycom_20110827T000000_flat_correct.png"/>
          <p:cNvPicPr>
            <a:picLocks noChangeAspect="1"/>
          </p:cNvPicPr>
          <p:nvPr/>
        </p:nvPicPr>
        <p:blipFill rotWithShape="1">
          <a:blip r:embed="rId10" cstate="print">
            <a:extLst>
              <a:ext uri="{28A0092B-C50C-407E-A947-70E740481C1C}">
                <a14:useLocalDpi xmlns:a14="http://schemas.microsoft.com/office/drawing/2010/main" val="0"/>
              </a:ext>
            </a:extLst>
          </a:blip>
          <a:srcRect l="20511" t="3547" r="19973" b="7463"/>
          <a:stretch/>
        </p:blipFill>
        <p:spPr>
          <a:xfrm>
            <a:off x="6611257" y="2746043"/>
            <a:ext cx="1382692" cy="1550185"/>
          </a:xfrm>
          <a:prstGeom prst="rect">
            <a:avLst/>
          </a:prstGeom>
        </p:spPr>
      </p:pic>
      <p:pic>
        <p:nvPicPr>
          <p:cNvPr id="59" name="Picture 58" descr="hycom_20110831T000000_flat.png"/>
          <p:cNvPicPr>
            <a:picLocks noChangeAspect="1"/>
          </p:cNvPicPr>
          <p:nvPr/>
        </p:nvPicPr>
        <p:blipFill rotWithShape="1">
          <a:blip r:embed="rId11" cstate="print">
            <a:extLst>
              <a:ext uri="{28A0092B-C50C-407E-A947-70E740481C1C}">
                <a14:useLocalDpi xmlns:a14="http://schemas.microsoft.com/office/drawing/2010/main" val="0"/>
              </a:ext>
            </a:extLst>
          </a:blip>
          <a:srcRect l="20352" t="3268" r="20083" b="7741"/>
          <a:stretch/>
        </p:blipFill>
        <p:spPr>
          <a:xfrm>
            <a:off x="6614885" y="4405085"/>
            <a:ext cx="1366953" cy="1531257"/>
          </a:xfrm>
          <a:prstGeom prst="rect">
            <a:avLst/>
          </a:prstGeom>
        </p:spPr>
      </p:pic>
    </p:spTree>
    <p:extLst>
      <p:ext uri="{BB962C8B-B14F-4D97-AF65-F5344CB8AC3E}">
        <p14:creationId xmlns:p14="http://schemas.microsoft.com/office/powerpoint/2010/main" val="233293682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sz="4200" b="1" dirty="0" smtClean="0">
                <a:solidFill>
                  <a:srgbClr val="000000"/>
                </a:solidFill>
                <a:latin typeface="Calibri"/>
                <a:cs typeface="Calibri"/>
              </a:rPr>
              <a:t>Results</a:t>
            </a:r>
            <a:endParaRPr lang="en-US" sz="4200" b="1" dirty="0">
              <a:solidFill>
                <a:srgbClr val="000000"/>
              </a:solidFill>
              <a:latin typeface="Calibri"/>
              <a:cs typeface="Calibri"/>
            </a:endParaRPr>
          </a:p>
        </p:txBody>
      </p:sp>
      <p:sp>
        <p:nvSpPr>
          <p:cNvPr id="3" name="TextBox 2"/>
          <p:cNvSpPr txBox="1"/>
          <p:nvPr/>
        </p:nvSpPr>
        <p:spPr>
          <a:xfrm>
            <a:off x="381001" y="1371600"/>
            <a:ext cx="8458200" cy="5309145"/>
          </a:xfrm>
          <a:prstGeom prst="rect">
            <a:avLst/>
          </a:prstGeom>
          <a:noFill/>
        </p:spPr>
        <p:txBody>
          <a:bodyPr wrap="square" rtlCol="0">
            <a:spAutoFit/>
          </a:bodyPr>
          <a:lstStyle/>
          <a:p>
            <a:pPr marL="742950" indent="-742950">
              <a:spcAft>
                <a:spcPts val="1800"/>
              </a:spcAft>
              <a:buFont typeface="+mj-lt"/>
              <a:buAutoNum type="arabicPeriod"/>
            </a:pPr>
            <a:r>
              <a:rPr lang="en-US" sz="2400" dirty="0" smtClean="0">
                <a:solidFill>
                  <a:srgbClr val="000000"/>
                </a:solidFill>
                <a:latin typeface="Calibri" panose="020F0502020204030204" pitchFamily="34" charset="0"/>
                <a:cs typeface="Franklin Gothic Book"/>
              </a:rPr>
              <a:t>Glider data </a:t>
            </a:r>
            <a:r>
              <a:rPr lang="en-US" sz="2400" dirty="0">
                <a:solidFill>
                  <a:srgbClr val="000000"/>
                </a:solidFill>
                <a:latin typeface="Calibri" panose="020F0502020204030204" pitchFamily="34" charset="0"/>
                <a:cs typeface="Franklin Gothic Book"/>
              </a:rPr>
              <a:t>revealed </a:t>
            </a:r>
            <a:r>
              <a:rPr lang="en-US" sz="2400" dirty="0" smtClean="0">
                <a:solidFill>
                  <a:srgbClr val="000000"/>
                </a:solidFill>
                <a:latin typeface="Calibri" panose="020F0502020204030204" pitchFamily="34" charset="0"/>
                <a:cs typeface="Franklin Gothic Book"/>
              </a:rPr>
              <a:t>surface </a:t>
            </a:r>
            <a:r>
              <a:rPr lang="en-US" sz="2400" dirty="0">
                <a:solidFill>
                  <a:srgbClr val="000000"/>
                </a:solidFill>
                <a:latin typeface="Calibri" panose="020F0502020204030204" pitchFamily="34" charset="0"/>
                <a:cs typeface="Franklin Gothic Book"/>
              </a:rPr>
              <a:t>cooling </a:t>
            </a:r>
            <a:r>
              <a:rPr lang="en-US" sz="2400" dirty="0" smtClean="0">
                <a:solidFill>
                  <a:srgbClr val="000000"/>
                </a:solidFill>
                <a:latin typeface="Calibri" panose="020F0502020204030204" pitchFamily="34" charset="0"/>
                <a:cs typeface="Franklin Gothic Book"/>
              </a:rPr>
              <a:t>before passage </a:t>
            </a:r>
            <a:r>
              <a:rPr lang="en-US" sz="2400" dirty="0">
                <a:solidFill>
                  <a:srgbClr val="000000"/>
                </a:solidFill>
                <a:latin typeface="Calibri" panose="020F0502020204030204" pitchFamily="34" charset="0"/>
                <a:cs typeface="Franklin Gothic Book"/>
              </a:rPr>
              <a:t>of </a:t>
            </a:r>
            <a:r>
              <a:rPr lang="en-US" sz="2400" dirty="0" smtClean="0">
                <a:solidFill>
                  <a:srgbClr val="000000"/>
                </a:solidFill>
                <a:latin typeface="Calibri" panose="020F0502020204030204" pitchFamily="34" charset="0"/>
                <a:cs typeface="Franklin Gothic Book"/>
              </a:rPr>
              <a:t>hurricane eye</a:t>
            </a:r>
          </a:p>
          <a:p>
            <a:pPr marL="742950" indent="-742950">
              <a:spcAft>
                <a:spcPts val="1800"/>
              </a:spcAft>
              <a:buFont typeface="+mj-lt"/>
              <a:buAutoNum type="arabicPeriod"/>
            </a:pPr>
            <a:r>
              <a:rPr lang="en-US" sz="2400" dirty="0">
                <a:solidFill>
                  <a:srgbClr val="000000"/>
                </a:solidFill>
                <a:latin typeface="Calibri" panose="020F0502020204030204" pitchFamily="34" charset="0"/>
                <a:cs typeface="Franklin Gothic Book"/>
              </a:rPr>
              <a:t>Improved satellite SST product revealed that this surface ocean cooling was </a:t>
            </a:r>
            <a:r>
              <a:rPr lang="en-US" sz="2400" u="sng" dirty="0">
                <a:solidFill>
                  <a:srgbClr val="000000"/>
                </a:solidFill>
                <a:latin typeface="Calibri" panose="020F0502020204030204" pitchFamily="34" charset="0"/>
                <a:cs typeface="Franklin Gothic Book"/>
              </a:rPr>
              <a:t>not</a:t>
            </a:r>
            <a:r>
              <a:rPr lang="en-US" sz="2400" dirty="0">
                <a:solidFill>
                  <a:srgbClr val="000000"/>
                </a:solidFill>
                <a:latin typeface="Calibri" panose="020F0502020204030204" pitchFamily="34" charset="0"/>
                <a:cs typeface="Franklin Gothic Book"/>
              </a:rPr>
              <a:t> captured </a:t>
            </a:r>
            <a:r>
              <a:rPr lang="en-US" sz="2400" dirty="0" smtClean="0">
                <a:solidFill>
                  <a:srgbClr val="000000"/>
                </a:solidFill>
                <a:latin typeface="Calibri" panose="020F0502020204030204" pitchFamily="34" charset="0"/>
                <a:cs typeface="Franklin Gothic Book"/>
              </a:rPr>
              <a:t>by:</a:t>
            </a:r>
          </a:p>
          <a:p>
            <a:pPr marL="1200150" lvl="1" indent="-285750">
              <a:spcAft>
                <a:spcPts val="0"/>
              </a:spcAft>
              <a:buFont typeface="Arial" panose="020B0604020202020204" pitchFamily="34" charset="0"/>
              <a:buChar char="•"/>
            </a:pPr>
            <a:r>
              <a:rPr lang="en-US" sz="2400" dirty="0" smtClean="0">
                <a:solidFill>
                  <a:srgbClr val="000000"/>
                </a:solidFill>
                <a:latin typeface="Calibri"/>
                <a:cs typeface="Calibri"/>
              </a:rPr>
              <a:t>Basic satellite products</a:t>
            </a:r>
          </a:p>
          <a:p>
            <a:pPr marL="1200150" lvl="1" indent="-285750">
              <a:spcAft>
                <a:spcPts val="1800"/>
              </a:spcAft>
              <a:buFont typeface="Arial" panose="020B0604020202020204" pitchFamily="34" charset="0"/>
              <a:buChar char="•"/>
            </a:pPr>
            <a:r>
              <a:rPr lang="en-US" sz="2400" dirty="0">
                <a:solidFill>
                  <a:srgbClr val="000000"/>
                </a:solidFill>
                <a:latin typeface="Calibri"/>
                <a:cs typeface="Calibri"/>
              </a:rPr>
              <a:t>O</a:t>
            </a:r>
            <a:r>
              <a:rPr lang="en-US" sz="2400" dirty="0" smtClean="0">
                <a:solidFill>
                  <a:srgbClr val="000000"/>
                </a:solidFill>
                <a:latin typeface="Calibri"/>
                <a:cs typeface="Calibri"/>
              </a:rPr>
              <a:t>cean </a:t>
            </a:r>
            <a:r>
              <a:rPr lang="en-US" sz="2400" dirty="0">
                <a:solidFill>
                  <a:srgbClr val="000000"/>
                </a:solidFill>
                <a:latin typeface="Calibri"/>
                <a:cs typeface="Calibri"/>
              </a:rPr>
              <a:t>models used for forecasting hurricane </a:t>
            </a:r>
            <a:r>
              <a:rPr lang="en-US" sz="2400" dirty="0" smtClean="0">
                <a:solidFill>
                  <a:srgbClr val="000000"/>
                </a:solidFill>
                <a:latin typeface="Calibri"/>
                <a:cs typeface="Calibri"/>
              </a:rPr>
              <a:t>intensity</a:t>
            </a:r>
            <a:endParaRPr lang="en-US" sz="2400" dirty="0">
              <a:solidFill>
                <a:srgbClr val="000000"/>
              </a:solidFill>
              <a:latin typeface="Calibri"/>
              <a:cs typeface="Calibri"/>
            </a:endParaRPr>
          </a:p>
          <a:p>
            <a:pPr marL="742950" indent="-742950">
              <a:spcAft>
                <a:spcPts val="1800"/>
              </a:spcAft>
              <a:buFont typeface="+mj-lt"/>
              <a:buAutoNum type="arabicPeriod"/>
            </a:pPr>
            <a:r>
              <a:rPr lang="en-US" sz="2400" dirty="0">
                <a:solidFill>
                  <a:srgbClr val="000000"/>
                </a:solidFill>
                <a:latin typeface="Calibri" panose="020F0502020204030204" pitchFamily="34" charset="0"/>
                <a:cs typeface="Franklin Gothic Book"/>
              </a:rPr>
              <a:t>Over 100 sensitivity tests </a:t>
            </a:r>
            <a:r>
              <a:rPr lang="en-US" sz="2400" dirty="0" smtClean="0">
                <a:solidFill>
                  <a:srgbClr val="000000"/>
                </a:solidFill>
                <a:latin typeface="Calibri" panose="020F0502020204030204" pitchFamily="34" charset="0"/>
                <a:cs typeface="Franklin Gothic Book"/>
              </a:rPr>
              <a:t>with model showed </a:t>
            </a:r>
            <a:r>
              <a:rPr lang="en-US" sz="2400" dirty="0">
                <a:solidFill>
                  <a:srgbClr val="000000"/>
                </a:solidFill>
                <a:latin typeface="Calibri" panose="020F0502020204030204" pitchFamily="34" charset="0"/>
                <a:cs typeface="Franklin Gothic Book"/>
              </a:rPr>
              <a:t>that Hurricane Irene intensity is very sensitive to this “ahead-of-eye” SST cooling</a:t>
            </a:r>
          </a:p>
          <a:p>
            <a:pPr marL="742950" indent="-742950">
              <a:spcAft>
                <a:spcPts val="1800"/>
              </a:spcAft>
              <a:buFont typeface="+mj-lt"/>
              <a:buAutoNum type="arabicPeriod"/>
            </a:pPr>
            <a:endParaRPr lang="en-US" sz="2400" dirty="0" smtClean="0">
              <a:solidFill>
                <a:srgbClr val="000000"/>
              </a:solidFill>
              <a:latin typeface="Calibri" panose="020F0502020204030204" pitchFamily="34" charset="0"/>
              <a:cs typeface="Franklin Gothic Book"/>
            </a:endParaRPr>
          </a:p>
          <a:p>
            <a:pPr marL="742950" indent="-742950">
              <a:spcAft>
                <a:spcPts val="1800"/>
              </a:spcAft>
              <a:buFont typeface="+mj-lt"/>
              <a:buAutoNum type="arabicPeriod"/>
            </a:pPr>
            <a:endParaRPr lang="en-US" sz="2400" dirty="0">
              <a:solidFill>
                <a:srgbClr val="000000"/>
              </a:solidFill>
              <a:latin typeface="Calibri" panose="020F0502020204030204" pitchFamily="34" charset="0"/>
              <a:cs typeface="Franklin Gothic Book"/>
            </a:endParaRPr>
          </a:p>
        </p:txBody>
      </p:sp>
    </p:spTree>
    <p:extLst>
      <p:ext uri="{BB962C8B-B14F-4D97-AF65-F5344CB8AC3E}">
        <p14:creationId xmlns:p14="http://schemas.microsoft.com/office/powerpoint/2010/main" val="392577890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304800" y="228600"/>
            <a:ext cx="845086" cy="619300"/>
          </a:xfrm>
          <a:prstGeom prst="rect">
            <a:avLst/>
          </a:prstGeom>
        </p:spPr>
      </p:pic>
      <p:sp>
        <p:nvSpPr>
          <p:cNvPr id="2" name="Title 1"/>
          <p:cNvSpPr>
            <a:spLocks noGrp="1"/>
          </p:cNvSpPr>
          <p:nvPr>
            <p:ph type="title"/>
          </p:nvPr>
        </p:nvSpPr>
        <p:spPr>
          <a:xfrm>
            <a:off x="1143000" y="254000"/>
            <a:ext cx="8229600" cy="762000"/>
          </a:xfrm>
        </p:spPr>
        <p:txBody>
          <a:bodyPr/>
          <a:lstStyle/>
          <a:p>
            <a:pPr algn="l">
              <a:spcAft>
                <a:spcPts val="1800"/>
              </a:spcAft>
            </a:pPr>
            <a:r>
              <a:rPr lang="en-US" sz="3100" b="1" dirty="0" smtClean="0">
                <a:solidFill>
                  <a:srgbClr val="000000"/>
                </a:solidFill>
                <a:latin typeface="Calibri"/>
                <a:cs typeface="Calibri"/>
              </a:rPr>
              <a:t>3. </a:t>
            </a:r>
            <a:r>
              <a:rPr lang="en-US" sz="3100" b="1" dirty="0">
                <a:solidFill>
                  <a:srgbClr val="000000"/>
                </a:solidFill>
                <a:latin typeface="Calibri" panose="020F0502020204030204" pitchFamily="34" charset="0"/>
                <a:cs typeface="Franklin Gothic Book"/>
              </a:rPr>
              <a:t>&gt;</a:t>
            </a:r>
            <a:r>
              <a:rPr lang="en-US" sz="3100" b="1" dirty="0" smtClean="0">
                <a:solidFill>
                  <a:srgbClr val="000000"/>
                </a:solidFill>
                <a:latin typeface="Calibri" panose="020F0502020204030204" pitchFamily="34" charset="0"/>
                <a:cs typeface="Franklin Gothic Book"/>
              </a:rPr>
              <a:t>100 </a:t>
            </a:r>
            <a:r>
              <a:rPr lang="en-US" sz="3100" b="1" dirty="0">
                <a:solidFill>
                  <a:srgbClr val="000000"/>
                </a:solidFill>
                <a:latin typeface="Calibri" panose="020F0502020204030204" pitchFamily="34" charset="0"/>
                <a:cs typeface="Franklin Gothic Book"/>
              </a:rPr>
              <a:t>sensitivity tests showed </a:t>
            </a:r>
            <a:r>
              <a:rPr lang="en-US" sz="3100" b="1" dirty="0" smtClean="0">
                <a:solidFill>
                  <a:srgbClr val="000000"/>
                </a:solidFill>
                <a:latin typeface="Calibri" panose="020F0502020204030204" pitchFamily="34" charset="0"/>
                <a:cs typeface="Franklin Gothic Book"/>
              </a:rPr>
              <a:t>Irene intensity </a:t>
            </a:r>
            <a:r>
              <a:rPr lang="en-US" sz="3100" b="1" dirty="0">
                <a:solidFill>
                  <a:srgbClr val="000000"/>
                </a:solidFill>
                <a:latin typeface="Calibri" panose="020F0502020204030204" pitchFamily="34" charset="0"/>
                <a:cs typeface="Franklin Gothic Book"/>
              </a:rPr>
              <a:t>very sensitive to </a:t>
            </a:r>
            <a:r>
              <a:rPr lang="en-US" sz="3100" b="1" dirty="0" smtClean="0">
                <a:solidFill>
                  <a:srgbClr val="000000"/>
                </a:solidFill>
                <a:latin typeface="Calibri" panose="020F0502020204030204" pitchFamily="34" charset="0"/>
                <a:cs typeface="Franklin Gothic Book"/>
              </a:rPr>
              <a:t>this “ahead-of-eye</a:t>
            </a:r>
            <a:r>
              <a:rPr lang="en-US" sz="3100" b="1" dirty="0">
                <a:solidFill>
                  <a:srgbClr val="000000"/>
                </a:solidFill>
                <a:latin typeface="Calibri" panose="020F0502020204030204" pitchFamily="34" charset="0"/>
                <a:cs typeface="Franklin Gothic Book"/>
              </a:rPr>
              <a:t>” </a:t>
            </a:r>
            <a:r>
              <a:rPr lang="en-US" sz="3100" b="1" dirty="0" smtClean="0">
                <a:solidFill>
                  <a:srgbClr val="000000"/>
                </a:solidFill>
                <a:latin typeface="Calibri" panose="020F0502020204030204" pitchFamily="34" charset="0"/>
                <a:cs typeface="Franklin Gothic Book"/>
              </a:rPr>
              <a:t>SST cooling</a:t>
            </a:r>
            <a:endParaRPr lang="en-US" sz="3100" b="1" dirty="0">
              <a:solidFill>
                <a:srgbClr val="000000"/>
              </a:solidFill>
              <a:latin typeface="Calibri" panose="020F0502020204030204" pitchFamily="34" charset="0"/>
              <a:cs typeface="Franklin Gothic Book"/>
            </a:endParaRPr>
          </a:p>
        </p:txBody>
      </p:sp>
      <p:pic>
        <p:nvPicPr>
          <p:cNvPr id="47" name="Picture 46"/>
          <p:cNvPicPr/>
          <p:nvPr/>
        </p:nvPicPr>
        <p:blipFill rotWithShape="1">
          <a:blip r:embed="rId4">
            <a:extLst>
              <a:ext uri="{28A0092B-C50C-407E-A947-70E740481C1C}">
                <a14:useLocalDpi xmlns:a14="http://schemas.microsoft.com/office/drawing/2010/main" val="0"/>
              </a:ext>
            </a:extLst>
          </a:blip>
          <a:srcRect l="37654" t="11509" r="17126" b="50225"/>
          <a:stretch/>
        </p:blipFill>
        <p:spPr bwMode="auto">
          <a:xfrm>
            <a:off x="3001149" y="1933426"/>
            <a:ext cx="4114715" cy="4557474"/>
          </a:xfrm>
          <a:prstGeom prst="rect">
            <a:avLst/>
          </a:prstGeom>
          <a:ln>
            <a:noFill/>
          </a:ln>
          <a:extLst>
            <a:ext uri="{53640926-AAD7-44d8-BBD7-CCE9431645EC}">
              <a14:shadowObscured xmlns:a14="http://schemas.microsoft.com/office/drawing/2010/main"/>
            </a:ext>
          </a:extLst>
        </p:spPr>
      </p:pic>
      <p:sp>
        <p:nvSpPr>
          <p:cNvPr id="48" name="Title 1"/>
          <p:cNvSpPr txBox="1">
            <a:spLocks/>
          </p:cNvSpPr>
          <p:nvPr/>
        </p:nvSpPr>
        <p:spPr bwMode="auto">
          <a:xfrm>
            <a:off x="2453423" y="1082580"/>
            <a:ext cx="448437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sz="2600" b="1" dirty="0" smtClean="0">
                <a:solidFill>
                  <a:schemeClr val="tx1"/>
                </a:solidFill>
                <a:latin typeface="Calibri"/>
                <a:cs typeface="Calibri"/>
              </a:rPr>
              <a:t>Minimum pressure</a:t>
            </a:r>
            <a:endParaRPr lang="en-US" sz="2600" b="1" dirty="0">
              <a:solidFill>
                <a:schemeClr val="tx1"/>
              </a:solidFill>
              <a:latin typeface="Calibri"/>
              <a:cs typeface="Calibri"/>
            </a:endParaRPr>
          </a:p>
        </p:txBody>
      </p:sp>
      <p:sp>
        <p:nvSpPr>
          <p:cNvPr id="49" name="Rectangle 48"/>
          <p:cNvSpPr/>
          <p:nvPr/>
        </p:nvSpPr>
        <p:spPr>
          <a:xfrm>
            <a:off x="4736730" y="5503332"/>
            <a:ext cx="2379134" cy="550335"/>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p:nvPr/>
        </p:nvPicPr>
        <p:blipFill rotWithShape="1">
          <a:blip r:embed="rId4">
            <a:extLst>
              <a:ext uri="{28A0092B-C50C-407E-A947-70E740481C1C}">
                <a14:useLocalDpi xmlns:a14="http://schemas.microsoft.com/office/drawing/2010/main" val="0"/>
              </a:ext>
            </a:extLst>
          </a:blip>
          <a:srcRect l="8065" t="11791" r="79933" b="50225"/>
          <a:stretch/>
        </p:blipFill>
        <p:spPr bwMode="auto">
          <a:xfrm>
            <a:off x="1926174" y="1969717"/>
            <a:ext cx="1092092" cy="4523812"/>
          </a:xfrm>
          <a:prstGeom prst="rect">
            <a:avLst/>
          </a:prstGeom>
          <a:ln>
            <a:noFill/>
          </a:ln>
          <a:extLst>
            <a:ext uri="{53640926-AAD7-44d8-BBD7-CCE9431645EC}">
              <a14:shadowObscured xmlns:a14="http://schemas.microsoft.com/office/drawing/2010/main"/>
            </a:ext>
          </a:extLst>
        </p:spPr>
      </p:pic>
      <p:pic>
        <p:nvPicPr>
          <p:cNvPr id="9" name="Picture 2" descr="http://www.aoml.noaa.gov/general/lib/lib1/nhclib/120px-Hurricane_north.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1394" y="1337267"/>
            <a:ext cx="1623544" cy="162354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7701062" y="2038592"/>
            <a:ext cx="218413" cy="218413"/>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7773867" y="2163980"/>
            <a:ext cx="558164" cy="68763"/>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10733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304800" y="228600"/>
            <a:ext cx="845086" cy="619300"/>
          </a:xfrm>
          <a:prstGeom prst="rect">
            <a:avLst/>
          </a:prstGeom>
        </p:spPr>
      </p:pic>
      <p:sp>
        <p:nvSpPr>
          <p:cNvPr id="2" name="Title 1"/>
          <p:cNvSpPr>
            <a:spLocks noGrp="1"/>
          </p:cNvSpPr>
          <p:nvPr>
            <p:ph type="title"/>
          </p:nvPr>
        </p:nvSpPr>
        <p:spPr>
          <a:xfrm>
            <a:off x="1143000" y="254000"/>
            <a:ext cx="8229600" cy="762000"/>
          </a:xfrm>
        </p:spPr>
        <p:txBody>
          <a:bodyPr/>
          <a:lstStyle/>
          <a:p>
            <a:pPr algn="l">
              <a:spcAft>
                <a:spcPts val="1800"/>
              </a:spcAft>
            </a:pPr>
            <a:r>
              <a:rPr lang="en-US" sz="3100" b="1" dirty="0" smtClean="0">
                <a:solidFill>
                  <a:srgbClr val="000000"/>
                </a:solidFill>
                <a:latin typeface="Calibri"/>
                <a:cs typeface="Calibri"/>
              </a:rPr>
              <a:t>3. </a:t>
            </a:r>
            <a:r>
              <a:rPr lang="en-US" sz="3100" b="1" dirty="0">
                <a:solidFill>
                  <a:srgbClr val="000000"/>
                </a:solidFill>
                <a:latin typeface="Calibri" panose="020F0502020204030204" pitchFamily="34" charset="0"/>
                <a:cs typeface="Franklin Gothic Book"/>
              </a:rPr>
              <a:t>&gt;</a:t>
            </a:r>
            <a:r>
              <a:rPr lang="en-US" sz="3100" b="1" dirty="0" smtClean="0">
                <a:solidFill>
                  <a:srgbClr val="000000"/>
                </a:solidFill>
                <a:latin typeface="Calibri" panose="020F0502020204030204" pitchFamily="34" charset="0"/>
                <a:cs typeface="Franklin Gothic Book"/>
              </a:rPr>
              <a:t>100 </a:t>
            </a:r>
            <a:r>
              <a:rPr lang="en-US" sz="3100" b="1" dirty="0">
                <a:solidFill>
                  <a:srgbClr val="000000"/>
                </a:solidFill>
                <a:latin typeface="Calibri" panose="020F0502020204030204" pitchFamily="34" charset="0"/>
                <a:cs typeface="Franklin Gothic Book"/>
              </a:rPr>
              <a:t>sensitivity tests showed </a:t>
            </a:r>
            <a:r>
              <a:rPr lang="en-US" sz="3100" b="1" dirty="0" smtClean="0">
                <a:solidFill>
                  <a:srgbClr val="000000"/>
                </a:solidFill>
                <a:latin typeface="Calibri" panose="020F0502020204030204" pitchFamily="34" charset="0"/>
                <a:cs typeface="Franklin Gothic Book"/>
              </a:rPr>
              <a:t>Irene intensity </a:t>
            </a:r>
            <a:r>
              <a:rPr lang="en-US" sz="3100" b="1" dirty="0">
                <a:solidFill>
                  <a:srgbClr val="000000"/>
                </a:solidFill>
                <a:latin typeface="Calibri" panose="020F0502020204030204" pitchFamily="34" charset="0"/>
                <a:cs typeface="Franklin Gothic Book"/>
              </a:rPr>
              <a:t>very sensitive to </a:t>
            </a:r>
            <a:r>
              <a:rPr lang="en-US" sz="3100" b="1" dirty="0" smtClean="0">
                <a:solidFill>
                  <a:srgbClr val="000000"/>
                </a:solidFill>
                <a:latin typeface="Calibri" panose="020F0502020204030204" pitchFamily="34" charset="0"/>
                <a:cs typeface="Franklin Gothic Book"/>
              </a:rPr>
              <a:t>this “ahead-of-eye</a:t>
            </a:r>
            <a:r>
              <a:rPr lang="en-US" sz="3100" b="1" dirty="0">
                <a:solidFill>
                  <a:srgbClr val="000000"/>
                </a:solidFill>
                <a:latin typeface="Calibri" panose="020F0502020204030204" pitchFamily="34" charset="0"/>
                <a:cs typeface="Franklin Gothic Book"/>
              </a:rPr>
              <a:t>” </a:t>
            </a:r>
            <a:r>
              <a:rPr lang="en-US" sz="3100" b="1" dirty="0" smtClean="0">
                <a:solidFill>
                  <a:srgbClr val="000000"/>
                </a:solidFill>
                <a:latin typeface="Calibri" panose="020F0502020204030204" pitchFamily="34" charset="0"/>
                <a:cs typeface="Franklin Gothic Book"/>
              </a:rPr>
              <a:t>SST cooling</a:t>
            </a:r>
            <a:endParaRPr lang="en-US" sz="3100" b="1" dirty="0">
              <a:solidFill>
                <a:srgbClr val="000000"/>
              </a:solidFill>
              <a:latin typeface="Calibri" panose="020F0502020204030204" pitchFamily="34" charset="0"/>
              <a:cs typeface="Franklin Gothic Book"/>
            </a:endParaRPr>
          </a:p>
        </p:txBody>
      </p:sp>
      <p:pic>
        <p:nvPicPr>
          <p:cNvPr id="33" name="Picture 32"/>
          <p:cNvPicPr/>
          <p:nvPr/>
        </p:nvPicPr>
        <p:blipFill rotWithShape="1">
          <a:blip r:embed="rId4">
            <a:extLst>
              <a:ext uri="{28A0092B-C50C-407E-A947-70E740481C1C}">
                <a14:useLocalDpi xmlns:a14="http://schemas.microsoft.com/office/drawing/2010/main" val="0"/>
              </a:ext>
            </a:extLst>
          </a:blip>
          <a:srcRect l="38832" t="11698" r="13692" b="47720"/>
          <a:stretch/>
        </p:blipFill>
        <p:spPr bwMode="auto">
          <a:xfrm>
            <a:off x="3041597" y="1892975"/>
            <a:ext cx="4085306" cy="4519304"/>
          </a:xfrm>
          <a:prstGeom prst="rect">
            <a:avLst/>
          </a:prstGeom>
          <a:ln>
            <a:noFill/>
          </a:ln>
          <a:extLst>
            <a:ext uri="{53640926-AAD7-44d8-BBD7-CCE9431645EC}">
              <a14:shadowObscured xmlns:a14="http://schemas.microsoft.com/office/drawing/2010/main"/>
            </a:ext>
          </a:extLst>
        </p:spPr>
      </p:pic>
      <p:sp>
        <p:nvSpPr>
          <p:cNvPr id="45" name="Title 1"/>
          <p:cNvSpPr txBox="1">
            <a:spLocks/>
          </p:cNvSpPr>
          <p:nvPr/>
        </p:nvSpPr>
        <p:spPr bwMode="auto">
          <a:xfrm>
            <a:off x="2350772" y="1083030"/>
            <a:ext cx="4659628" cy="75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sz="2600" b="1" dirty="0" smtClean="0">
                <a:solidFill>
                  <a:schemeClr val="tx1"/>
                </a:solidFill>
                <a:latin typeface="Calibri"/>
                <a:cs typeface="Calibri"/>
              </a:rPr>
              <a:t>Maximum wind</a:t>
            </a:r>
            <a:endParaRPr lang="en-US" sz="2600" b="1" dirty="0">
              <a:solidFill>
                <a:schemeClr val="tx1"/>
              </a:solidFill>
              <a:latin typeface="Calibri"/>
              <a:cs typeface="Calibri"/>
            </a:endParaRPr>
          </a:p>
        </p:txBody>
      </p:sp>
      <p:sp>
        <p:nvSpPr>
          <p:cNvPr id="12" name="Rectangle 11"/>
          <p:cNvSpPr/>
          <p:nvPr/>
        </p:nvSpPr>
        <p:spPr>
          <a:xfrm>
            <a:off x="4817624" y="5472480"/>
            <a:ext cx="2379134" cy="550335"/>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p:nvPr/>
        </p:nvPicPr>
        <p:blipFill rotWithShape="1">
          <a:blip r:embed="rId4">
            <a:extLst>
              <a:ext uri="{28A0092B-C50C-407E-A947-70E740481C1C}">
                <a14:useLocalDpi xmlns:a14="http://schemas.microsoft.com/office/drawing/2010/main" val="0"/>
              </a:ext>
            </a:extLst>
          </a:blip>
          <a:srcRect l="7879" t="11638" r="79391" b="47720"/>
          <a:stretch/>
        </p:blipFill>
        <p:spPr bwMode="auto">
          <a:xfrm>
            <a:off x="1962337" y="1884885"/>
            <a:ext cx="1095437" cy="4526090"/>
          </a:xfrm>
          <a:prstGeom prst="rect">
            <a:avLst/>
          </a:prstGeom>
          <a:ln>
            <a:noFill/>
          </a:ln>
          <a:extLst>
            <a:ext uri="{53640926-AAD7-44d8-BBD7-CCE9431645EC}">
              <a14:shadowObscured xmlns:a14="http://schemas.microsoft.com/office/drawing/2010/main"/>
            </a:ext>
          </a:extLst>
        </p:spPr>
      </p:pic>
      <p:pic>
        <p:nvPicPr>
          <p:cNvPr id="10" name="Picture 2" descr="http://www.aoml.noaa.gov/general/lib/lib1/nhclib/120px-Hurricane_north.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1394" y="1337267"/>
            <a:ext cx="1623544" cy="1623545"/>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7701062" y="2038592"/>
            <a:ext cx="218413" cy="218413"/>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7571633" y="1917246"/>
            <a:ext cx="137518" cy="230555"/>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7959921" y="2146498"/>
            <a:ext cx="184758" cy="239949"/>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7870938" y="1868709"/>
            <a:ext cx="169877" cy="177972"/>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7578425" y="2263798"/>
            <a:ext cx="187352" cy="155007"/>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866423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3600" b="1" dirty="0">
                <a:solidFill>
                  <a:srgbClr val="000000"/>
                </a:solidFill>
                <a:latin typeface="Calibri"/>
                <a:cs typeface="Calibri"/>
                <a:sym typeface="Wingdings"/>
              </a:rPr>
              <a:t>Ocean is critical </a:t>
            </a:r>
            <a:r>
              <a:rPr lang="en-US" sz="3600" b="1" dirty="0" smtClean="0">
                <a:solidFill>
                  <a:srgbClr val="000000"/>
                </a:solidFill>
                <a:latin typeface="Calibri"/>
                <a:cs typeface="Calibri"/>
                <a:sym typeface="Wingdings"/>
              </a:rPr>
              <a:t>element in </a:t>
            </a:r>
            <a:r>
              <a:rPr lang="en-US" sz="3600" b="1" dirty="0">
                <a:solidFill>
                  <a:srgbClr val="000000"/>
                </a:solidFill>
                <a:latin typeface="Calibri"/>
                <a:cs typeface="Calibri"/>
                <a:sym typeface="Wingdings"/>
              </a:rPr>
              <a:t>forecasting hurricanes!</a:t>
            </a:r>
            <a:endParaRPr lang="en-US" sz="3600" b="1" dirty="0">
              <a:solidFill>
                <a:srgbClr val="000000"/>
              </a:solidFill>
              <a:latin typeface="Calibri"/>
              <a:cs typeface="Calibri"/>
            </a:endParaRPr>
          </a:p>
          <a:p>
            <a:pPr marL="0" indent="0">
              <a:buNone/>
            </a:pPr>
            <a:endParaRPr lang="en-US" dirty="0"/>
          </a:p>
        </p:txBody>
      </p:sp>
      <p:sp>
        <p:nvSpPr>
          <p:cNvPr id="4" name="Title 1"/>
          <p:cNvSpPr>
            <a:spLocks noGrp="1"/>
          </p:cNvSpPr>
          <p:nvPr>
            <p:ph type="title"/>
          </p:nvPr>
        </p:nvSpPr>
        <p:spPr>
          <a:xfrm>
            <a:off x="228600" y="152400"/>
            <a:ext cx="8229600" cy="762000"/>
          </a:xfrm>
        </p:spPr>
        <p:txBody>
          <a:bodyPr/>
          <a:lstStyle/>
          <a:p>
            <a:pPr algn="l"/>
            <a:r>
              <a:rPr lang="en-US" sz="4200" b="1" dirty="0" smtClean="0">
                <a:solidFill>
                  <a:srgbClr val="000000"/>
                </a:solidFill>
                <a:latin typeface="Calibri"/>
                <a:cs typeface="Calibri"/>
              </a:rPr>
              <a:t>Conclusion</a:t>
            </a:r>
            <a:endParaRPr lang="en-US" sz="4200" b="1" dirty="0">
              <a:solidFill>
                <a:srgbClr val="000000"/>
              </a:solidFill>
              <a:latin typeface="Calibri"/>
              <a:cs typeface="Calibri"/>
            </a:endParaRPr>
          </a:p>
        </p:txBody>
      </p:sp>
    </p:spTree>
    <p:extLst>
      <p:ext uri="{BB962C8B-B14F-4D97-AF65-F5344CB8AC3E}">
        <p14:creationId xmlns:p14="http://schemas.microsoft.com/office/powerpoint/2010/main" val="220667778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a:xfrm>
            <a:off x="406400" y="4762500"/>
            <a:ext cx="8331200" cy="1752600"/>
          </a:xfrm>
        </p:spPr>
        <p:txBody>
          <a:bodyPr anchor="ctr">
            <a:normAutofit/>
          </a:bodyPr>
          <a:lstStyle/>
          <a:p>
            <a:r>
              <a:rPr lang="en-US" sz="6600" dirty="0" smtClean="0"/>
              <a:t>http://</a:t>
            </a:r>
            <a:r>
              <a:rPr lang="en-US" sz="6600" dirty="0" err="1" smtClean="0"/>
              <a:t>coseenow.net</a:t>
            </a:r>
            <a:r>
              <a:rPr lang="en-US" sz="6600" dirty="0" smtClean="0"/>
              <a:t>/</a:t>
            </a:r>
            <a:endParaRPr lang="en-US" sz="6600" dirty="0"/>
          </a:p>
        </p:txBody>
      </p:sp>
      <p:pic>
        <p:nvPicPr>
          <p:cNvPr id="6" name="Picture 5" descr="Screen Shot 2014-10-13 at 9.48.43 AM.png"/>
          <p:cNvPicPr>
            <a:picLocks noChangeAspect="1"/>
          </p:cNvPicPr>
          <p:nvPr/>
        </p:nvPicPr>
        <p:blipFill>
          <a:blip r:embed="rId2"/>
          <a:stretch>
            <a:fillRect/>
          </a:stretch>
        </p:blipFill>
        <p:spPr>
          <a:xfrm>
            <a:off x="0" y="190500"/>
            <a:ext cx="9144000" cy="4572000"/>
          </a:xfrm>
          <a:prstGeom prst="rect">
            <a:avLst/>
          </a:prstGeom>
        </p:spPr>
      </p:pic>
    </p:spTree>
    <p:extLst>
      <p:ext uri="{BB962C8B-B14F-4D97-AF65-F5344CB8AC3E}">
        <p14:creationId xmlns:p14="http://schemas.microsoft.com/office/powerpoint/2010/main" val="275553671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Appreciation Event</a:t>
            </a:r>
            <a:endParaRPr lang="en-US" dirty="0"/>
          </a:p>
        </p:txBody>
      </p:sp>
      <p:sp>
        <p:nvSpPr>
          <p:cNvPr id="3" name="Content Placeholder 2"/>
          <p:cNvSpPr>
            <a:spLocks noGrp="1"/>
          </p:cNvSpPr>
          <p:nvPr>
            <p:ph idx="1"/>
          </p:nvPr>
        </p:nvSpPr>
        <p:spPr>
          <a:xfrm>
            <a:off x="457200" y="1524000"/>
            <a:ext cx="8153400" cy="5054600"/>
          </a:xfrm>
        </p:spPr>
        <p:txBody>
          <a:bodyPr>
            <a:noAutofit/>
          </a:bodyPr>
          <a:lstStyle/>
          <a:p>
            <a:r>
              <a:rPr lang="en-US" sz="2800" dirty="0" smtClean="0"/>
              <a:t>Come share your thoughts, suggestions, and opinions!</a:t>
            </a:r>
          </a:p>
          <a:p>
            <a:r>
              <a:rPr lang="en-US" sz="2800" dirty="0" smtClean="0"/>
              <a:t>Tuesday October 28</a:t>
            </a:r>
            <a:r>
              <a:rPr lang="en-US" sz="2800" baseline="30000" dirty="0" smtClean="0"/>
              <a:t>th</a:t>
            </a:r>
            <a:r>
              <a:rPr lang="en-US" sz="2800" dirty="0" smtClean="0"/>
              <a:t> 5-7pm</a:t>
            </a:r>
          </a:p>
          <a:p>
            <a:r>
              <a:rPr lang="en-US" sz="2800" dirty="0" smtClean="0"/>
              <a:t>Marine Science Building (71DudleyRd., New Brunswick, NJ)</a:t>
            </a:r>
          </a:p>
          <a:p>
            <a:r>
              <a:rPr lang="en-US" sz="2800" dirty="0" smtClean="0"/>
              <a:t>We will provide appetizers, capture your feedback, and give tours of the Rutgers Glider Lab</a:t>
            </a:r>
          </a:p>
          <a:p>
            <a:r>
              <a:rPr lang="en-US" sz="2800" dirty="0" smtClean="0">
                <a:hlinkClick r:id="rId2"/>
              </a:rPr>
              <a:t>https://rutgers.qualtrics.com/SE/?SID=SV_4JASiwaDodvIcl</a:t>
            </a:r>
            <a:r>
              <a:rPr lang="en-US" sz="2800" dirty="0" smtClean="0"/>
              <a:t> </a:t>
            </a:r>
            <a:endParaRPr lang="en-US" sz="2800" dirty="0"/>
          </a:p>
        </p:txBody>
      </p:sp>
    </p:spTree>
    <p:extLst>
      <p:ext uri="{BB962C8B-B14F-4D97-AF65-F5344CB8AC3E}">
        <p14:creationId xmlns:p14="http://schemas.microsoft.com/office/powerpoint/2010/main" val="36388572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478222" y="262462"/>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smtClean="0">
                <a:solidFill>
                  <a:srgbClr val="000000"/>
                </a:solidFill>
                <a:latin typeface="Calibri"/>
                <a:cs typeface="Calibri"/>
              </a:rPr>
              <a:t>Air-Sea </a:t>
            </a:r>
            <a:r>
              <a:rPr lang="en-US" sz="4400" b="1" dirty="0">
                <a:solidFill>
                  <a:srgbClr val="000000"/>
                </a:solidFill>
                <a:latin typeface="Calibri"/>
                <a:cs typeface="Calibri"/>
              </a:rPr>
              <a:t>I</a:t>
            </a:r>
            <a:r>
              <a:rPr lang="en-US" sz="4400" b="1" dirty="0" smtClean="0">
                <a:solidFill>
                  <a:srgbClr val="000000"/>
                </a:solidFill>
                <a:latin typeface="Calibri"/>
                <a:cs typeface="Calibri"/>
              </a:rPr>
              <a:t>nteraction</a:t>
            </a:r>
            <a:endParaRPr lang="en-US" sz="4400" b="1" dirty="0">
              <a:solidFill>
                <a:srgbClr val="000000"/>
              </a:solidFill>
              <a:latin typeface="Calibri"/>
              <a:cs typeface="Calibri"/>
            </a:endParaRPr>
          </a:p>
        </p:txBody>
      </p:sp>
      <p:pic>
        <p:nvPicPr>
          <p:cNvPr id="2" name="Picture 1"/>
          <p:cNvPicPr>
            <a:picLocks noChangeAspect="1"/>
          </p:cNvPicPr>
          <p:nvPr/>
        </p:nvPicPr>
        <p:blipFill>
          <a:blip r:embed="rId2"/>
          <a:stretch>
            <a:fillRect/>
          </a:stretch>
        </p:blipFill>
        <p:spPr>
          <a:xfrm>
            <a:off x="1240980" y="1269998"/>
            <a:ext cx="6523567" cy="4834725"/>
          </a:xfrm>
          <a:prstGeom prst="rect">
            <a:avLst/>
          </a:prstGeom>
        </p:spPr>
      </p:pic>
      <p:cxnSp>
        <p:nvCxnSpPr>
          <p:cNvPr id="4" name="Straight Arrow Connector 3"/>
          <p:cNvCxnSpPr/>
          <p:nvPr/>
        </p:nvCxnSpPr>
        <p:spPr>
          <a:xfrm>
            <a:off x="3692081" y="4038600"/>
            <a:ext cx="0" cy="1083733"/>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206067" y="6581001"/>
            <a:ext cx="2937931" cy="276999"/>
          </a:xfrm>
          <a:prstGeom prst="rect">
            <a:avLst/>
          </a:prstGeom>
        </p:spPr>
        <p:txBody>
          <a:bodyPr wrap="square">
            <a:spAutoFit/>
          </a:bodyPr>
          <a:lstStyle/>
          <a:p>
            <a:pPr algn="ctr"/>
            <a:r>
              <a:rPr lang="en-US" sz="1200" dirty="0" smtClean="0">
                <a:latin typeface="Calibri"/>
                <a:cs typeface="Calibri"/>
              </a:rPr>
              <a:t>Source: National Oceanography Centre (UK)</a:t>
            </a:r>
            <a:endParaRPr lang="en-US" sz="1200" dirty="0">
              <a:latin typeface="Calibri"/>
              <a:cs typeface="Calibri"/>
            </a:endParaRPr>
          </a:p>
        </p:txBody>
      </p:sp>
      <p:sp>
        <p:nvSpPr>
          <p:cNvPr id="3" name="TextBox 2"/>
          <p:cNvSpPr txBox="1"/>
          <p:nvPr/>
        </p:nvSpPr>
        <p:spPr>
          <a:xfrm>
            <a:off x="1364094" y="5017570"/>
            <a:ext cx="2046155" cy="615553"/>
          </a:xfrm>
          <a:prstGeom prst="rect">
            <a:avLst/>
          </a:prstGeom>
          <a:noFill/>
        </p:spPr>
        <p:txBody>
          <a:bodyPr wrap="square" rtlCol="0">
            <a:spAutoFit/>
          </a:bodyPr>
          <a:lstStyle/>
          <a:p>
            <a:r>
              <a:rPr lang="en-US" sz="1700" b="1" dirty="0" smtClean="0">
                <a:latin typeface="Calibri"/>
                <a:cs typeface="Calibri"/>
              </a:rPr>
              <a:t>Gases (CO2, methane, etc.)</a:t>
            </a:r>
            <a:endParaRPr lang="en-US" sz="1700" b="1" dirty="0">
              <a:latin typeface="Calibri"/>
              <a:cs typeface="Calibri"/>
            </a:endParaRPr>
          </a:p>
        </p:txBody>
      </p:sp>
      <p:pic>
        <p:nvPicPr>
          <p:cNvPr id="6" name="Picture 5"/>
          <p:cNvPicPr>
            <a:picLocks noChangeAspect="1"/>
          </p:cNvPicPr>
          <p:nvPr/>
        </p:nvPicPr>
        <p:blipFill rotWithShape="1">
          <a:blip r:embed="rId3"/>
          <a:srcRect l="22610" t="27132" r="22611" b="26406"/>
          <a:stretch/>
        </p:blipFill>
        <p:spPr>
          <a:xfrm>
            <a:off x="1659168" y="4462367"/>
            <a:ext cx="313616" cy="185501"/>
          </a:xfrm>
          <a:prstGeom prst="rect">
            <a:avLst/>
          </a:prstGeom>
        </p:spPr>
      </p:pic>
      <p:pic>
        <p:nvPicPr>
          <p:cNvPr id="7" name="Picture 6"/>
          <p:cNvPicPr>
            <a:picLocks noChangeAspect="1"/>
          </p:cNvPicPr>
          <p:nvPr/>
        </p:nvPicPr>
        <p:blipFill rotWithShape="1">
          <a:blip r:embed="rId4"/>
          <a:srcRect l="7614" t="4833" r="14909" b="5590"/>
          <a:stretch/>
        </p:blipFill>
        <p:spPr>
          <a:xfrm>
            <a:off x="2010837" y="4344861"/>
            <a:ext cx="371627" cy="429672"/>
          </a:xfrm>
          <a:prstGeom prst="rect">
            <a:avLst/>
          </a:prstGeom>
        </p:spPr>
      </p:pic>
      <p:cxnSp>
        <p:nvCxnSpPr>
          <p:cNvPr id="9" name="Straight Arrow Connector 8"/>
          <p:cNvCxnSpPr/>
          <p:nvPr/>
        </p:nvCxnSpPr>
        <p:spPr>
          <a:xfrm>
            <a:off x="1944228" y="4680453"/>
            <a:ext cx="10893" cy="359082"/>
          </a:xfrm>
          <a:prstGeom prst="straightConnector1">
            <a:avLst/>
          </a:prstGeom>
          <a:ln>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060482" y="4682339"/>
            <a:ext cx="0" cy="366591"/>
          </a:xfrm>
          <a:prstGeom prst="straightConnector1">
            <a:avLst/>
          </a:prstGeom>
          <a:ln>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0561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0" y="262462"/>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smtClean="0">
                <a:solidFill>
                  <a:srgbClr val="000000"/>
                </a:solidFill>
                <a:latin typeface="Calibri"/>
                <a:cs typeface="Calibri"/>
              </a:rPr>
              <a:t>Why are these important? </a:t>
            </a:r>
            <a:endParaRPr lang="en-US" sz="4400" b="1" dirty="0">
              <a:solidFill>
                <a:srgbClr val="000000"/>
              </a:solidFill>
              <a:latin typeface="Calibri"/>
              <a:cs typeface="Calibri"/>
            </a:endParaRPr>
          </a:p>
        </p:txBody>
      </p:sp>
      <p:pic>
        <p:nvPicPr>
          <p:cNvPr id="2" name="Picture 1"/>
          <p:cNvPicPr>
            <a:picLocks noChangeAspect="1"/>
          </p:cNvPicPr>
          <p:nvPr/>
        </p:nvPicPr>
        <p:blipFill>
          <a:blip r:embed="rId2"/>
          <a:stretch>
            <a:fillRect/>
          </a:stretch>
        </p:blipFill>
        <p:spPr>
          <a:xfrm>
            <a:off x="368464" y="1908039"/>
            <a:ext cx="4636529" cy="3436209"/>
          </a:xfrm>
          <a:prstGeom prst="rect">
            <a:avLst/>
          </a:prstGeom>
        </p:spPr>
      </p:pic>
      <p:cxnSp>
        <p:nvCxnSpPr>
          <p:cNvPr id="4" name="Straight Arrow Connector 3"/>
          <p:cNvCxnSpPr/>
          <p:nvPr/>
        </p:nvCxnSpPr>
        <p:spPr>
          <a:xfrm flipH="1">
            <a:off x="2139839" y="3875777"/>
            <a:ext cx="1" cy="749797"/>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206067" y="6581001"/>
            <a:ext cx="2937931" cy="276999"/>
          </a:xfrm>
          <a:prstGeom prst="rect">
            <a:avLst/>
          </a:prstGeom>
        </p:spPr>
        <p:txBody>
          <a:bodyPr wrap="square">
            <a:spAutoFit/>
          </a:bodyPr>
          <a:lstStyle/>
          <a:p>
            <a:pPr algn="ctr"/>
            <a:r>
              <a:rPr lang="en-US" sz="1200" dirty="0" smtClean="0">
                <a:latin typeface="Calibri"/>
                <a:cs typeface="Calibri"/>
              </a:rPr>
              <a:t>Source: National Oceanography Centre (UK)</a:t>
            </a:r>
            <a:endParaRPr lang="en-US" sz="1200" dirty="0">
              <a:latin typeface="Calibri"/>
              <a:cs typeface="Calibri"/>
            </a:endParaRPr>
          </a:p>
        </p:txBody>
      </p:sp>
      <p:sp>
        <p:nvSpPr>
          <p:cNvPr id="3" name="TextBox 2"/>
          <p:cNvSpPr txBox="1"/>
          <p:nvPr/>
        </p:nvSpPr>
        <p:spPr>
          <a:xfrm>
            <a:off x="380211" y="4560593"/>
            <a:ext cx="1454274" cy="492443"/>
          </a:xfrm>
          <a:prstGeom prst="rect">
            <a:avLst/>
          </a:prstGeom>
          <a:noFill/>
        </p:spPr>
        <p:txBody>
          <a:bodyPr wrap="square" rtlCol="0">
            <a:spAutoFit/>
          </a:bodyPr>
          <a:lstStyle/>
          <a:p>
            <a:r>
              <a:rPr lang="en-US" sz="1300" b="1" dirty="0" smtClean="0">
                <a:latin typeface="Calibri"/>
                <a:cs typeface="Calibri"/>
              </a:rPr>
              <a:t>Gases (CO2, methane, etc.)</a:t>
            </a:r>
            <a:endParaRPr lang="en-US" sz="1300" b="1" dirty="0">
              <a:latin typeface="Calibri"/>
              <a:cs typeface="Calibri"/>
            </a:endParaRPr>
          </a:p>
        </p:txBody>
      </p:sp>
      <p:pic>
        <p:nvPicPr>
          <p:cNvPr id="6" name="Picture 5"/>
          <p:cNvPicPr>
            <a:picLocks noChangeAspect="1"/>
          </p:cNvPicPr>
          <p:nvPr/>
        </p:nvPicPr>
        <p:blipFill rotWithShape="1">
          <a:blip r:embed="rId3"/>
          <a:srcRect l="22610" t="27132" r="22611" b="26406"/>
          <a:stretch/>
        </p:blipFill>
        <p:spPr>
          <a:xfrm>
            <a:off x="699382" y="4155388"/>
            <a:ext cx="222898" cy="131842"/>
          </a:xfrm>
          <a:prstGeom prst="rect">
            <a:avLst/>
          </a:prstGeom>
        </p:spPr>
      </p:pic>
      <p:pic>
        <p:nvPicPr>
          <p:cNvPr id="7" name="Picture 6"/>
          <p:cNvPicPr>
            <a:picLocks noChangeAspect="1"/>
          </p:cNvPicPr>
          <p:nvPr/>
        </p:nvPicPr>
        <p:blipFill rotWithShape="1">
          <a:blip r:embed="rId4"/>
          <a:srcRect l="7614" t="4833" r="14909" b="5590"/>
          <a:stretch/>
        </p:blipFill>
        <p:spPr>
          <a:xfrm>
            <a:off x="950237" y="4124192"/>
            <a:ext cx="264128" cy="305383"/>
          </a:xfrm>
          <a:prstGeom prst="rect">
            <a:avLst/>
          </a:prstGeom>
        </p:spPr>
      </p:pic>
      <p:cxnSp>
        <p:nvCxnSpPr>
          <p:cNvPr id="9" name="Straight Arrow Connector 8"/>
          <p:cNvCxnSpPr/>
          <p:nvPr/>
        </p:nvCxnSpPr>
        <p:spPr>
          <a:xfrm>
            <a:off x="810638" y="4353128"/>
            <a:ext cx="7742" cy="255211"/>
          </a:xfrm>
          <a:prstGeom prst="straightConnector1">
            <a:avLst/>
          </a:prstGeom>
          <a:ln>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947260" y="4353064"/>
            <a:ext cx="1" cy="248990"/>
          </a:xfrm>
          <a:prstGeom prst="straightConnector1">
            <a:avLst/>
          </a:prstGeom>
          <a:ln>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111468" y="1442552"/>
            <a:ext cx="3935516" cy="4893647"/>
          </a:xfrm>
          <a:prstGeom prst="rect">
            <a:avLst/>
          </a:prstGeom>
          <a:noFill/>
        </p:spPr>
        <p:txBody>
          <a:bodyPr wrap="square" rtlCol="0">
            <a:spAutoFit/>
          </a:bodyPr>
          <a:lstStyle/>
          <a:p>
            <a:pPr marL="342900" indent="-342900">
              <a:buFont typeface="Arial"/>
              <a:buChar char="•"/>
            </a:pPr>
            <a:r>
              <a:rPr lang="en-US" dirty="0" smtClean="0">
                <a:latin typeface="Calibri"/>
                <a:cs typeface="Calibri"/>
              </a:rPr>
              <a:t>Transfer energy, water, and gases between ocean and atmosphere</a:t>
            </a:r>
          </a:p>
          <a:p>
            <a:endParaRPr lang="en-US" dirty="0" smtClean="0">
              <a:latin typeface="Calibri"/>
              <a:cs typeface="Calibri"/>
            </a:endParaRPr>
          </a:p>
          <a:p>
            <a:pPr marL="342900" indent="-342900">
              <a:buFont typeface="Arial"/>
              <a:buChar char="•"/>
            </a:pPr>
            <a:r>
              <a:rPr lang="en-US" dirty="0" smtClean="0">
                <a:latin typeface="Calibri"/>
                <a:cs typeface="Calibri"/>
              </a:rPr>
              <a:t>Transfers shape weather and climate</a:t>
            </a:r>
          </a:p>
          <a:p>
            <a:pPr marL="800100" lvl="1" indent="-342900">
              <a:buFont typeface="Arial"/>
              <a:buChar char="•"/>
            </a:pPr>
            <a:r>
              <a:rPr lang="en-US" dirty="0" smtClean="0">
                <a:latin typeface="Calibri"/>
                <a:cs typeface="Calibri"/>
              </a:rPr>
              <a:t>Hurricanes</a:t>
            </a:r>
          </a:p>
          <a:p>
            <a:pPr marL="800100" lvl="1" indent="-342900">
              <a:buFont typeface="Arial"/>
              <a:buChar char="•"/>
            </a:pPr>
            <a:r>
              <a:rPr lang="en-US" dirty="0" smtClean="0">
                <a:latin typeface="Calibri"/>
                <a:cs typeface="Calibri"/>
              </a:rPr>
              <a:t>Storms</a:t>
            </a:r>
          </a:p>
          <a:p>
            <a:pPr marL="800100" lvl="1" indent="-342900">
              <a:buFont typeface="Arial"/>
              <a:buChar char="•"/>
            </a:pPr>
            <a:r>
              <a:rPr lang="en-US" dirty="0" smtClean="0">
                <a:latin typeface="Calibri"/>
                <a:cs typeface="Calibri"/>
              </a:rPr>
              <a:t>Ocean currents</a:t>
            </a:r>
          </a:p>
          <a:p>
            <a:pPr marL="800100" lvl="1" indent="-342900">
              <a:buFont typeface="Arial"/>
              <a:buChar char="•"/>
            </a:pPr>
            <a:r>
              <a:rPr lang="en-US" dirty="0" smtClean="0">
                <a:latin typeface="Calibri"/>
                <a:cs typeface="Calibri"/>
              </a:rPr>
              <a:t>Climate change</a:t>
            </a:r>
          </a:p>
          <a:p>
            <a:pPr marL="800100" lvl="1" indent="-342900">
              <a:buFont typeface="Arial"/>
              <a:buChar char="•"/>
            </a:pPr>
            <a:endParaRPr lang="en-US" dirty="0" smtClean="0">
              <a:latin typeface="Calibri"/>
              <a:cs typeface="Calibri"/>
            </a:endParaRPr>
          </a:p>
          <a:p>
            <a:pPr marL="800100" lvl="1" indent="-342900">
              <a:buFont typeface="Arial"/>
              <a:buChar char="•"/>
            </a:pPr>
            <a:endParaRPr lang="en-US" dirty="0" smtClean="0">
              <a:latin typeface="Calibri"/>
              <a:cs typeface="Calibri"/>
            </a:endParaRPr>
          </a:p>
          <a:p>
            <a:pPr marL="800100" lvl="1" indent="-342900">
              <a:buFont typeface="Arial"/>
              <a:buChar char="•"/>
            </a:pPr>
            <a:endParaRPr lang="en-US" dirty="0">
              <a:latin typeface="Calibri"/>
              <a:cs typeface="Calibri"/>
            </a:endParaRPr>
          </a:p>
        </p:txBody>
      </p:sp>
    </p:spTree>
    <p:extLst>
      <p:ext uri="{BB962C8B-B14F-4D97-AF65-F5344CB8AC3E}">
        <p14:creationId xmlns:p14="http://schemas.microsoft.com/office/powerpoint/2010/main" val="13281883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 y="-23811"/>
            <a:ext cx="9143999" cy="769441"/>
          </a:xfrm>
          <a:prstGeom prst="rect">
            <a:avLst/>
          </a:prstGeom>
        </p:spPr>
        <p:txBody>
          <a:bodyPr wrap="square">
            <a:spAutoFit/>
          </a:bodyPr>
          <a:lstStyle/>
          <a:p>
            <a:pPr algn="ctr"/>
            <a:r>
              <a:rPr lang="en-US" sz="4400" b="1" dirty="0" smtClean="0">
                <a:latin typeface="Calibri"/>
                <a:cs typeface="Calibri"/>
              </a:rPr>
              <a:t>Air-sea fluxes</a:t>
            </a:r>
            <a:endParaRPr lang="en-US" sz="4400" b="1" dirty="0">
              <a:latin typeface="Calibri"/>
              <a:cs typeface="Calibri"/>
            </a:endParaRPr>
          </a:p>
        </p:txBody>
      </p:sp>
      <p:sp>
        <p:nvSpPr>
          <p:cNvPr id="14" name="Rectangle 13"/>
          <p:cNvSpPr/>
          <p:nvPr/>
        </p:nvSpPr>
        <p:spPr>
          <a:xfrm>
            <a:off x="6273803" y="6606402"/>
            <a:ext cx="2937931" cy="276999"/>
          </a:xfrm>
          <a:prstGeom prst="rect">
            <a:avLst/>
          </a:prstGeom>
        </p:spPr>
        <p:txBody>
          <a:bodyPr wrap="square">
            <a:spAutoFit/>
          </a:bodyPr>
          <a:lstStyle/>
          <a:p>
            <a:pPr algn="ctr"/>
            <a:r>
              <a:rPr lang="en-US" sz="1200" dirty="0" smtClean="0">
                <a:latin typeface="Calibri"/>
                <a:cs typeface="Calibri"/>
              </a:rPr>
              <a:t>Source: National Oceanography Centre (UK)</a:t>
            </a:r>
            <a:endParaRPr lang="en-US" sz="1200" dirty="0">
              <a:latin typeface="Calibri"/>
              <a:cs typeface="Calibri"/>
            </a:endParaRPr>
          </a:p>
        </p:txBody>
      </p:sp>
      <p:sp>
        <p:nvSpPr>
          <p:cNvPr id="13" name="Rounded Rectangle 12"/>
          <p:cNvSpPr/>
          <p:nvPr/>
        </p:nvSpPr>
        <p:spPr>
          <a:xfrm>
            <a:off x="152403" y="728682"/>
            <a:ext cx="2734733" cy="541302"/>
          </a:xfrm>
          <a:prstGeom prst="round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latin typeface="Calibri"/>
                <a:cs typeface="Calibri"/>
              </a:rPr>
              <a:t>What’s exchanged</a:t>
            </a:r>
            <a:endParaRPr lang="en-US" b="1" dirty="0">
              <a:solidFill>
                <a:schemeClr val="tx1"/>
              </a:solidFill>
              <a:latin typeface="Calibri"/>
              <a:cs typeface="Calibri"/>
            </a:endParaRPr>
          </a:p>
        </p:txBody>
      </p:sp>
      <p:sp>
        <p:nvSpPr>
          <p:cNvPr id="17" name="Rounded Rectangle 16"/>
          <p:cNvSpPr/>
          <p:nvPr/>
        </p:nvSpPr>
        <p:spPr>
          <a:xfrm>
            <a:off x="2929471" y="737163"/>
            <a:ext cx="3810000" cy="541302"/>
          </a:xfrm>
          <a:prstGeom prst="round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latin typeface="Calibri"/>
                <a:cs typeface="Calibri"/>
              </a:rPr>
              <a:t>Diagram</a:t>
            </a:r>
            <a:endParaRPr lang="en-US" b="1" dirty="0">
              <a:solidFill>
                <a:schemeClr val="tx1"/>
              </a:solidFill>
              <a:latin typeface="Calibri"/>
              <a:cs typeface="Calibri"/>
            </a:endParaRPr>
          </a:p>
        </p:txBody>
      </p:sp>
      <p:sp>
        <p:nvSpPr>
          <p:cNvPr id="18" name="Rounded Rectangle 17"/>
          <p:cNvSpPr/>
          <p:nvPr/>
        </p:nvSpPr>
        <p:spPr>
          <a:xfrm>
            <a:off x="6790267" y="729262"/>
            <a:ext cx="2269066" cy="541302"/>
          </a:xfrm>
          <a:prstGeom prst="round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latin typeface="Calibri"/>
                <a:cs typeface="Calibri"/>
              </a:rPr>
              <a:t>Why it’s important</a:t>
            </a:r>
            <a:endParaRPr lang="en-US" sz="2000" b="1" dirty="0">
              <a:solidFill>
                <a:schemeClr val="tx1"/>
              </a:solidFill>
              <a:latin typeface="Calibri"/>
              <a:cs typeface="Calibri"/>
            </a:endParaRPr>
          </a:p>
        </p:txBody>
      </p:sp>
      <p:grpSp>
        <p:nvGrpSpPr>
          <p:cNvPr id="3" name="Group 2"/>
          <p:cNvGrpSpPr/>
          <p:nvPr/>
        </p:nvGrpSpPr>
        <p:grpSpPr>
          <a:xfrm>
            <a:off x="110067" y="1277126"/>
            <a:ext cx="8952596" cy="1334034"/>
            <a:chOff x="110067" y="1277126"/>
            <a:chExt cx="8952596" cy="1334034"/>
          </a:xfrm>
        </p:grpSpPr>
        <p:sp>
          <p:nvSpPr>
            <p:cNvPr id="42" name="Rounded Rectangle 41"/>
            <p:cNvSpPr/>
            <p:nvPr/>
          </p:nvSpPr>
          <p:spPr>
            <a:xfrm>
              <a:off x="6796997" y="1311988"/>
              <a:ext cx="2265666" cy="1283037"/>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1" name="Rounded Rectangle 40"/>
            <p:cNvSpPr/>
            <p:nvPr/>
          </p:nvSpPr>
          <p:spPr>
            <a:xfrm>
              <a:off x="2935797" y="1324227"/>
              <a:ext cx="3806324" cy="1286933"/>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35" name="Group 34"/>
            <p:cNvGrpSpPr/>
            <p:nvPr/>
          </p:nvGrpSpPr>
          <p:grpSpPr>
            <a:xfrm>
              <a:off x="110067" y="1277126"/>
              <a:ext cx="8949267" cy="1330593"/>
              <a:chOff x="110067" y="1344862"/>
              <a:chExt cx="8949267" cy="1330593"/>
            </a:xfrm>
          </p:grpSpPr>
          <p:sp>
            <p:nvSpPr>
              <p:cNvPr id="2" name="Rounded Rectangle 1"/>
              <p:cNvSpPr/>
              <p:nvPr/>
            </p:nvSpPr>
            <p:spPr>
              <a:xfrm>
                <a:off x="110067" y="1388522"/>
                <a:ext cx="2774933" cy="1286933"/>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l="41207" t="32748" r="34783" b="16818"/>
              <a:stretch/>
            </p:blipFill>
            <p:spPr>
              <a:xfrm>
                <a:off x="4950653" y="1380055"/>
                <a:ext cx="826676" cy="1286933"/>
              </a:xfrm>
              <a:prstGeom prst="rect">
                <a:avLst/>
              </a:prstGeom>
            </p:spPr>
          </p:pic>
          <p:pic>
            <p:nvPicPr>
              <p:cNvPr id="6" name="Picture 5"/>
              <p:cNvPicPr>
                <a:picLocks noChangeAspect="1"/>
              </p:cNvPicPr>
              <p:nvPr/>
            </p:nvPicPr>
            <p:blipFill rotWithShape="1">
              <a:blip r:embed="rId2"/>
              <a:srcRect l="17975" t="52187" r="61389" b="15066"/>
              <a:stretch/>
            </p:blipFill>
            <p:spPr>
              <a:xfrm>
                <a:off x="3718051" y="1380055"/>
                <a:ext cx="1094238" cy="1286933"/>
              </a:xfrm>
              <a:prstGeom prst="rect">
                <a:avLst/>
              </a:prstGeom>
            </p:spPr>
          </p:pic>
          <p:sp>
            <p:nvSpPr>
              <p:cNvPr id="19" name="TextBox 18"/>
              <p:cNvSpPr txBox="1"/>
              <p:nvPr/>
            </p:nvSpPr>
            <p:spPr>
              <a:xfrm>
                <a:off x="338667" y="1810266"/>
                <a:ext cx="2302933" cy="369332"/>
              </a:xfrm>
              <a:prstGeom prst="rect">
                <a:avLst/>
              </a:prstGeom>
              <a:noFill/>
            </p:spPr>
            <p:txBody>
              <a:bodyPr wrap="square" rtlCol="0">
                <a:spAutoFit/>
              </a:bodyPr>
              <a:lstStyle/>
              <a:p>
                <a:r>
                  <a:rPr lang="en-US" b="1" dirty="0" smtClean="0">
                    <a:latin typeface="Calibri"/>
                    <a:cs typeface="Calibri"/>
                  </a:rPr>
                  <a:t>Heat</a:t>
                </a:r>
                <a:endParaRPr lang="en-US" b="1" dirty="0">
                  <a:latin typeface="Calibri"/>
                  <a:cs typeface="Calibri"/>
                </a:endParaRPr>
              </a:p>
            </p:txBody>
          </p:sp>
          <p:sp>
            <p:nvSpPr>
              <p:cNvPr id="20" name="TextBox 19"/>
              <p:cNvSpPr txBox="1"/>
              <p:nvPr/>
            </p:nvSpPr>
            <p:spPr>
              <a:xfrm>
                <a:off x="6790267" y="1344862"/>
                <a:ext cx="2269067" cy="1323439"/>
              </a:xfrm>
              <a:prstGeom prst="rect">
                <a:avLst/>
              </a:prstGeom>
              <a:noFill/>
            </p:spPr>
            <p:txBody>
              <a:bodyPr wrap="square" rtlCol="0">
                <a:spAutoFit/>
              </a:bodyPr>
              <a:lstStyle/>
              <a:p>
                <a:pPr algn="ctr"/>
                <a:r>
                  <a:rPr lang="en-US" sz="2000" b="1" dirty="0" smtClean="0">
                    <a:latin typeface="Calibri"/>
                    <a:cs typeface="Calibri"/>
                  </a:rPr>
                  <a:t>Storms &amp; hurricanes, ocean circulation, general weather</a:t>
                </a:r>
                <a:endParaRPr lang="en-US" sz="2000" b="1" dirty="0">
                  <a:latin typeface="Calibri"/>
                  <a:cs typeface="Calibri"/>
                </a:endParaRPr>
              </a:p>
            </p:txBody>
          </p:sp>
        </p:grpSp>
      </p:grpSp>
      <p:grpSp>
        <p:nvGrpSpPr>
          <p:cNvPr id="15" name="Group 14"/>
          <p:cNvGrpSpPr/>
          <p:nvPr/>
        </p:nvGrpSpPr>
        <p:grpSpPr>
          <a:xfrm>
            <a:off x="118535" y="2657553"/>
            <a:ext cx="8947573" cy="825684"/>
            <a:chOff x="118535" y="2657553"/>
            <a:chExt cx="8947573" cy="825684"/>
          </a:xfrm>
        </p:grpSpPr>
        <p:sp>
          <p:nvSpPr>
            <p:cNvPr id="44" name="Rounded Rectangle 43"/>
            <p:cNvSpPr/>
            <p:nvPr/>
          </p:nvSpPr>
          <p:spPr>
            <a:xfrm>
              <a:off x="6796997" y="2657553"/>
              <a:ext cx="2269111" cy="821285"/>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3" name="Rounded Rectangle 42"/>
            <p:cNvSpPr/>
            <p:nvPr/>
          </p:nvSpPr>
          <p:spPr>
            <a:xfrm>
              <a:off x="2928584" y="2661952"/>
              <a:ext cx="3813536" cy="821285"/>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36" name="Group 35"/>
            <p:cNvGrpSpPr/>
            <p:nvPr/>
          </p:nvGrpSpPr>
          <p:grpSpPr>
            <a:xfrm>
              <a:off x="118535" y="2658512"/>
              <a:ext cx="8906930" cy="821285"/>
              <a:chOff x="152403" y="2726248"/>
              <a:chExt cx="8906930" cy="821285"/>
            </a:xfrm>
          </p:grpSpPr>
          <p:sp>
            <p:nvSpPr>
              <p:cNvPr id="21" name="Rounded Rectangle 20"/>
              <p:cNvSpPr/>
              <p:nvPr/>
            </p:nvSpPr>
            <p:spPr>
              <a:xfrm>
                <a:off x="152403" y="2726248"/>
                <a:ext cx="2766465" cy="821285"/>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srcRect l="1233" t="21594" r="68267" b="49542"/>
              <a:stretch/>
            </p:blipFill>
            <p:spPr>
              <a:xfrm>
                <a:off x="4199470" y="2743200"/>
                <a:ext cx="1091098" cy="765262"/>
              </a:xfrm>
              <a:prstGeom prst="rect">
                <a:avLst/>
              </a:prstGeom>
            </p:spPr>
          </p:pic>
          <p:pic>
            <p:nvPicPr>
              <p:cNvPr id="8" name="Picture 7"/>
              <p:cNvPicPr>
                <a:picLocks noChangeAspect="1"/>
              </p:cNvPicPr>
              <p:nvPr/>
            </p:nvPicPr>
            <p:blipFill rotWithShape="1">
              <a:blip r:embed="rId2"/>
              <a:srcRect l="74822" t="64270" r="8566" b="17868"/>
              <a:stretch/>
            </p:blipFill>
            <p:spPr>
              <a:xfrm>
                <a:off x="3439906" y="2891088"/>
                <a:ext cx="604729" cy="481893"/>
              </a:xfrm>
              <a:prstGeom prst="rect">
                <a:avLst/>
              </a:prstGeom>
            </p:spPr>
          </p:pic>
          <p:pic>
            <p:nvPicPr>
              <p:cNvPr id="9" name="Picture 8"/>
              <p:cNvPicPr>
                <a:picLocks noChangeAspect="1"/>
              </p:cNvPicPr>
              <p:nvPr/>
            </p:nvPicPr>
            <p:blipFill rotWithShape="1">
              <a:blip r:embed="rId2"/>
              <a:srcRect l="17975" t="52187" r="61389" b="15066"/>
              <a:stretch/>
            </p:blipFill>
            <p:spPr>
              <a:xfrm>
                <a:off x="5444069" y="2743200"/>
                <a:ext cx="626533" cy="736865"/>
              </a:xfrm>
              <a:prstGeom prst="rect">
                <a:avLst/>
              </a:prstGeom>
            </p:spPr>
          </p:pic>
          <p:sp>
            <p:nvSpPr>
              <p:cNvPr id="24" name="TextBox 23"/>
              <p:cNvSpPr txBox="1"/>
              <p:nvPr/>
            </p:nvSpPr>
            <p:spPr>
              <a:xfrm>
                <a:off x="381001" y="2916489"/>
                <a:ext cx="2302933" cy="369332"/>
              </a:xfrm>
              <a:prstGeom prst="rect">
                <a:avLst/>
              </a:prstGeom>
              <a:noFill/>
            </p:spPr>
            <p:txBody>
              <a:bodyPr wrap="square" rtlCol="0">
                <a:spAutoFit/>
              </a:bodyPr>
              <a:lstStyle/>
              <a:p>
                <a:r>
                  <a:rPr lang="en-US" b="1" dirty="0" smtClean="0">
                    <a:latin typeface="Calibri"/>
                    <a:cs typeface="Calibri"/>
                  </a:rPr>
                  <a:t>Fresh water</a:t>
                </a:r>
                <a:endParaRPr lang="en-US" b="1" dirty="0">
                  <a:latin typeface="Calibri"/>
                  <a:cs typeface="Calibri"/>
                </a:endParaRPr>
              </a:p>
            </p:txBody>
          </p:sp>
          <p:sp>
            <p:nvSpPr>
              <p:cNvPr id="25" name="TextBox 24"/>
              <p:cNvSpPr txBox="1"/>
              <p:nvPr/>
            </p:nvSpPr>
            <p:spPr>
              <a:xfrm>
                <a:off x="6790267" y="2748688"/>
                <a:ext cx="2269066" cy="707886"/>
              </a:xfrm>
              <a:prstGeom prst="rect">
                <a:avLst/>
              </a:prstGeom>
              <a:noFill/>
            </p:spPr>
            <p:txBody>
              <a:bodyPr wrap="square" rtlCol="0">
                <a:spAutoFit/>
              </a:bodyPr>
              <a:lstStyle/>
              <a:p>
                <a:pPr algn="ctr"/>
                <a:r>
                  <a:rPr lang="en-US" sz="2000" b="1" dirty="0" smtClean="0">
                    <a:latin typeface="Calibri"/>
                    <a:cs typeface="Calibri"/>
                  </a:rPr>
                  <a:t>Storms &amp; hurricanes, clouds </a:t>
                </a:r>
                <a:endParaRPr lang="en-US" sz="2000" b="1" dirty="0">
                  <a:latin typeface="Calibri"/>
                  <a:cs typeface="Calibri"/>
                </a:endParaRPr>
              </a:p>
            </p:txBody>
          </p:sp>
        </p:grpSp>
      </p:grpSp>
      <p:grpSp>
        <p:nvGrpSpPr>
          <p:cNvPr id="16" name="Group 15"/>
          <p:cNvGrpSpPr/>
          <p:nvPr/>
        </p:nvGrpSpPr>
        <p:grpSpPr>
          <a:xfrm>
            <a:off x="118534" y="3493729"/>
            <a:ext cx="8949266" cy="1015663"/>
            <a:chOff x="118534" y="3493729"/>
            <a:chExt cx="8949266" cy="1015663"/>
          </a:xfrm>
        </p:grpSpPr>
        <p:sp>
          <p:nvSpPr>
            <p:cNvPr id="46" name="Rounded Rectangle 45"/>
            <p:cNvSpPr/>
            <p:nvPr/>
          </p:nvSpPr>
          <p:spPr>
            <a:xfrm>
              <a:off x="6789158" y="3535997"/>
              <a:ext cx="2276950" cy="967309"/>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5" name="Rounded Rectangle 44"/>
            <p:cNvSpPr/>
            <p:nvPr/>
          </p:nvSpPr>
          <p:spPr>
            <a:xfrm>
              <a:off x="2928582" y="3540396"/>
              <a:ext cx="3813537" cy="967309"/>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37" name="Group 36"/>
            <p:cNvGrpSpPr/>
            <p:nvPr/>
          </p:nvGrpSpPr>
          <p:grpSpPr>
            <a:xfrm>
              <a:off x="118534" y="3493729"/>
              <a:ext cx="8949266" cy="1015663"/>
              <a:chOff x="110067" y="3561465"/>
              <a:chExt cx="8949266" cy="1015663"/>
            </a:xfrm>
          </p:grpSpPr>
          <p:sp>
            <p:nvSpPr>
              <p:cNvPr id="22" name="Rounded Rectangle 21"/>
              <p:cNvSpPr/>
              <p:nvPr/>
            </p:nvSpPr>
            <p:spPr>
              <a:xfrm>
                <a:off x="110067" y="3604691"/>
                <a:ext cx="2766466" cy="967309"/>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srcRect l="22610" t="27132" r="22611" b="26406"/>
              <a:stretch/>
            </p:blipFill>
            <p:spPr>
              <a:xfrm>
                <a:off x="4112371" y="3926425"/>
                <a:ext cx="490429" cy="290084"/>
              </a:xfrm>
              <a:prstGeom prst="rect">
                <a:avLst/>
              </a:prstGeom>
            </p:spPr>
          </p:pic>
          <p:sp>
            <p:nvSpPr>
              <p:cNvPr id="27" name="TextBox 26"/>
              <p:cNvSpPr txBox="1"/>
              <p:nvPr/>
            </p:nvSpPr>
            <p:spPr>
              <a:xfrm>
                <a:off x="338666" y="3691321"/>
                <a:ext cx="2537867" cy="830997"/>
              </a:xfrm>
              <a:prstGeom prst="rect">
                <a:avLst/>
              </a:prstGeom>
              <a:noFill/>
            </p:spPr>
            <p:txBody>
              <a:bodyPr wrap="square" rtlCol="0">
                <a:spAutoFit/>
              </a:bodyPr>
              <a:lstStyle/>
              <a:p>
                <a:r>
                  <a:rPr lang="en-US" b="1" dirty="0" smtClean="0">
                    <a:latin typeface="Calibri"/>
                    <a:cs typeface="Calibri"/>
                  </a:rPr>
                  <a:t>Gases (CO2, </a:t>
                </a:r>
                <a:br>
                  <a:rPr lang="en-US" b="1" dirty="0" smtClean="0">
                    <a:latin typeface="Calibri"/>
                    <a:cs typeface="Calibri"/>
                  </a:rPr>
                </a:br>
                <a:r>
                  <a:rPr lang="en-US" b="1" dirty="0" smtClean="0">
                    <a:latin typeface="Calibri"/>
                    <a:cs typeface="Calibri"/>
                  </a:rPr>
                  <a:t>methane, </a:t>
                </a:r>
                <a:r>
                  <a:rPr lang="en-US" b="1" dirty="0" err="1" smtClean="0">
                    <a:latin typeface="Calibri"/>
                    <a:cs typeface="Calibri"/>
                  </a:rPr>
                  <a:t>etc</a:t>
                </a:r>
                <a:r>
                  <a:rPr lang="en-US" b="1" dirty="0" smtClean="0">
                    <a:latin typeface="Calibri"/>
                    <a:cs typeface="Calibri"/>
                  </a:rPr>
                  <a:t>)</a:t>
                </a:r>
                <a:endParaRPr lang="en-US" b="1" dirty="0">
                  <a:latin typeface="Calibri"/>
                  <a:cs typeface="Calibri"/>
                </a:endParaRPr>
              </a:p>
            </p:txBody>
          </p:sp>
          <p:sp>
            <p:nvSpPr>
              <p:cNvPr id="28" name="TextBox 27"/>
              <p:cNvSpPr txBox="1"/>
              <p:nvPr/>
            </p:nvSpPr>
            <p:spPr>
              <a:xfrm>
                <a:off x="6790267" y="3561465"/>
                <a:ext cx="2269066" cy="1015663"/>
              </a:xfrm>
              <a:prstGeom prst="rect">
                <a:avLst/>
              </a:prstGeom>
              <a:noFill/>
            </p:spPr>
            <p:txBody>
              <a:bodyPr wrap="square" rtlCol="0">
                <a:spAutoFit/>
              </a:bodyPr>
              <a:lstStyle/>
              <a:p>
                <a:pPr algn="ctr"/>
                <a:r>
                  <a:rPr lang="en-US" sz="2000" b="1" dirty="0" smtClean="0">
                    <a:latin typeface="Calibri"/>
                    <a:cs typeface="Calibri"/>
                  </a:rPr>
                  <a:t>Ocean acidification, climate change, photosynthesis</a:t>
                </a:r>
                <a:endParaRPr lang="en-US" sz="2000" b="1" dirty="0">
                  <a:latin typeface="Calibri"/>
                  <a:cs typeface="Calibri"/>
                </a:endParaRPr>
              </a:p>
            </p:txBody>
          </p:sp>
          <p:pic>
            <p:nvPicPr>
              <p:cNvPr id="29" name="Picture 28"/>
              <p:cNvPicPr>
                <a:picLocks noChangeAspect="1"/>
              </p:cNvPicPr>
              <p:nvPr/>
            </p:nvPicPr>
            <p:blipFill rotWithShape="1">
              <a:blip r:embed="rId4"/>
              <a:srcRect l="7614" t="4833" r="14909" b="5590"/>
              <a:stretch/>
            </p:blipFill>
            <p:spPr>
              <a:xfrm>
                <a:off x="4769788" y="3754040"/>
                <a:ext cx="581144" cy="671914"/>
              </a:xfrm>
              <a:prstGeom prst="rect">
                <a:avLst/>
              </a:prstGeom>
            </p:spPr>
          </p:pic>
        </p:grpSp>
      </p:grpSp>
      <p:grpSp>
        <p:nvGrpSpPr>
          <p:cNvPr id="34" name="Group 33"/>
          <p:cNvGrpSpPr/>
          <p:nvPr/>
        </p:nvGrpSpPr>
        <p:grpSpPr>
          <a:xfrm>
            <a:off x="110067" y="4563531"/>
            <a:ext cx="8952596" cy="1175278"/>
            <a:chOff x="110067" y="4563531"/>
            <a:chExt cx="8952596" cy="1175278"/>
          </a:xfrm>
        </p:grpSpPr>
        <p:sp>
          <p:nvSpPr>
            <p:cNvPr id="48" name="Rounded Rectangle 47"/>
            <p:cNvSpPr/>
            <p:nvPr/>
          </p:nvSpPr>
          <p:spPr>
            <a:xfrm>
              <a:off x="6796998" y="4570412"/>
              <a:ext cx="2265665" cy="1168397"/>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7" name="Rounded Rectangle 46"/>
            <p:cNvSpPr/>
            <p:nvPr/>
          </p:nvSpPr>
          <p:spPr>
            <a:xfrm>
              <a:off x="2935796" y="4566971"/>
              <a:ext cx="3822003" cy="1168397"/>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38" name="Group 37"/>
            <p:cNvGrpSpPr/>
            <p:nvPr/>
          </p:nvGrpSpPr>
          <p:grpSpPr>
            <a:xfrm>
              <a:off x="110067" y="4563531"/>
              <a:ext cx="8949266" cy="1168397"/>
              <a:chOff x="110067" y="4631267"/>
              <a:chExt cx="8949266" cy="1168397"/>
            </a:xfrm>
          </p:grpSpPr>
          <p:sp>
            <p:nvSpPr>
              <p:cNvPr id="26" name="Rounded Rectangle 25"/>
              <p:cNvSpPr/>
              <p:nvPr/>
            </p:nvSpPr>
            <p:spPr>
              <a:xfrm>
                <a:off x="110067" y="4631267"/>
                <a:ext cx="2774933" cy="1168397"/>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2"/>
              <a:srcRect l="65088" t="20664" b="31703"/>
              <a:stretch/>
            </p:blipFill>
            <p:spPr>
              <a:xfrm>
                <a:off x="4226109" y="4695370"/>
                <a:ext cx="1033492" cy="1045019"/>
              </a:xfrm>
              <a:prstGeom prst="rect">
                <a:avLst/>
              </a:prstGeom>
            </p:spPr>
          </p:pic>
          <p:sp>
            <p:nvSpPr>
              <p:cNvPr id="30" name="TextBox 29"/>
              <p:cNvSpPr txBox="1"/>
              <p:nvPr/>
            </p:nvSpPr>
            <p:spPr>
              <a:xfrm>
                <a:off x="338666" y="4947841"/>
                <a:ext cx="2302933" cy="369332"/>
              </a:xfrm>
              <a:prstGeom prst="rect">
                <a:avLst/>
              </a:prstGeom>
              <a:noFill/>
            </p:spPr>
            <p:txBody>
              <a:bodyPr wrap="square" rtlCol="0">
                <a:spAutoFit/>
              </a:bodyPr>
              <a:lstStyle/>
              <a:p>
                <a:r>
                  <a:rPr lang="en-US" b="1" dirty="0" smtClean="0">
                    <a:latin typeface="Calibri"/>
                    <a:cs typeface="Calibri"/>
                  </a:rPr>
                  <a:t>Momentum</a:t>
                </a:r>
                <a:endParaRPr lang="en-US" b="1" dirty="0">
                  <a:latin typeface="Calibri"/>
                  <a:cs typeface="Calibri"/>
                </a:endParaRPr>
              </a:p>
            </p:txBody>
          </p:sp>
          <p:sp>
            <p:nvSpPr>
              <p:cNvPr id="31" name="TextBox 30"/>
              <p:cNvSpPr txBox="1"/>
              <p:nvPr/>
            </p:nvSpPr>
            <p:spPr>
              <a:xfrm>
                <a:off x="6790267" y="4702895"/>
                <a:ext cx="2269066" cy="1015663"/>
              </a:xfrm>
              <a:prstGeom prst="rect">
                <a:avLst/>
              </a:prstGeom>
              <a:noFill/>
            </p:spPr>
            <p:txBody>
              <a:bodyPr wrap="square" rtlCol="0">
                <a:spAutoFit/>
              </a:bodyPr>
              <a:lstStyle/>
              <a:p>
                <a:pPr algn="ctr"/>
                <a:r>
                  <a:rPr lang="en-US" sz="2000" b="1" dirty="0" smtClean="0">
                    <a:latin typeface="Calibri"/>
                    <a:cs typeface="Calibri"/>
                  </a:rPr>
                  <a:t>Currents and waves, storms, hurricanes </a:t>
                </a:r>
                <a:endParaRPr lang="en-US" sz="2000" b="1" dirty="0">
                  <a:latin typeface="Calibri"/>
                  <a:cs typeface="Calibri"/>
                </a:endParaRPr>
              </a:p>
            </p:txBody>
          </p:sp>
        </p:grpSp>
      </p:grpSp>
      <p:grpSp>
        <p:nvGrpSpPr>
          <p:cNvPr id="51" name="Group 50"/>
          <p:cNvGrpSpPr/>
          <p:nvPr/>
        </p:nvGrpSpPr>
        <p:grpSpPr>
          <a:xfrm>
            <a:off x="110067" y="5798705"/>
            <a:ext cx="8963883" cy="842580"/>
            <a:chOff x="110067" y="5798705"/>
            <a:chExt cx="8963883" cy="842580"/>
          </a:xfrm>
        </p:grpSpPr>
        <p:sp>
          <p:nvSpPr>
            <p:cNvPr id="50" name="Rounded Rectangle 49"/>
            <p:cNvSpPr/>
            <p:nvPr/>
          </p:nvSpPr>
          <p:spPr>
            <a:xfrm>
              <a:off x="6789158" y="5798705"/>
              <a:ext cx="2284792" cy="838181"/>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9" name="Rounded Rectangle 48"/>
            <p:cNvSpPr/>
            <p:nvPr/>
          </p:nvSpPr>
          <p:spPr>
            <a:xfrm>
              <a:off x="2943635" y="5803104"/>
              <a:ext cx="3814164" cy="838181"/>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39" name="Group 38"/>
            <p:cNvGrpSpPr/>
            <p:nvPr/>
          </p:nvGrpSpPr>
          <p:grpSpPr>
            <a:xfrm>
              <a:off x="110067" y="5799664"/>
              <a:ext cx="8949266" cy="838181"/>
              <a:chOff x="110067" y="5867400"/>
              <a:chExt cx="8949266" cy="838181"/>
            </a:xfrm>
          </p:grpSpPr>
          <p:sp>
            <p:nvSpPr>
              <p:cNvPr id="23" name="Rounded Rectangle 22"/>
              <p:cNvSpPr/>
              <p:nvPr/>
            </p:nvSpPr>
            <p:spPr>
              <a:xfrm>
                <a:off x="110067" y="5867400"/>
                <a:ext cx="2774933" cy="838181"/>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srcRect l="74822" t="64270" r="8566" b="17868"/>
              <a:stretch/>
            </p:blipFill>
            <p:spPr>
              <a:xfrm>
                <a:off x="4231538" y="5879597"/>
                <a:ext cx="1036530" cy="825984"/>
              </a:xfrm>
              <a:prstGeom prst="rect">
                <a:avLst/>
              </a:prstGeom>
            </p:spPr>
          </p:pic>
          <p:sp>
            <p:nvSpPr>
              <p:cNvPr id="32" name="TextBox 31"/>
              <p:cNvSpPr txBox="1"/>
              <p:nvPr/>
            </p:nvSpPr>
            <p:spPr>
              <a:xfrm>
                <a:off x="338666" y="6049645"/>
                <a:ext cx="2302933" cy="369332"/>
              </a:xfrm>
              <a:prstGeom prst="rect">
                <a:avLst/>
              </a:prstGeom>
              <a:noFill/>
            </p:spPr>
            <p:txBody>
              <a:bodyPr wrap="square" rtlCol="0">
                <a:spAutoFit/>
              </a:bodyPr>
              <a:lstStyle/>
              <a:p>
                <a:r>
                  <a:rPr lang="en-US" b="1" dirty="0" smtClean="0">
                    <a:latin typeface="Calibri"/>
                    <a:cs typeface="Calibri"/>
                  </a:rPr>
                  <a:t>Sea spray</a:t>
                </a:r>
                <a:endParaRPr lang="en-US" b="1" dirty="0">
                  <a:latin typeface="Calibri"/>
                  <a:cs typeface="Calibri"/>
                </a:endParaRPr>
              </a:p>
            </p:txBody>
          </p:sp>
          <p:sp>
            <p:nvSpPr>
              <p:cNvPr id="33" name="TextBox 32"/>
              <p:cNvSpPr txBox="1"/>
              <p:nvPr/>
            </p:nvSpPr>
            <p:spPr>
              <a:xfrm>
                <a:off x="6790267" y="6048049"/>
                <a:ext cx="2269066" cy="400110"/>
              </a:xfrm>
              <a:prstGeom prst="rect">
                <a:avLst/>
              </a:prstGeom>
              <a:noFill/>
            </p:spPr>
            <p:txBody>
              <a:bodyPr wrap="square" rtlCol="0">
                <a:spAutoFit/>
              </a:bodyPr>
              <a:lstStyle/>
              <a:p>
                <a:pPr algn="ctr"/>
                <a:r>
                  <a:rPr lang="en-US" sz="2000" b="1" dirty="0" smtClean="0">
                    <a:latin typeface="Calibri"/>
                    <a:cs typeface="Calibri"/>
                  </a:rPr>
                  <a:t>Clouds, hurricanes</a:t>
                </a:r>
                <a:endParaRPr lang="en-US" sz="2000" b="1" dirty="0">
                  <a:latin typeface="Calibri"/>
                  <a:cs typeface="Calibri"/>
                </a:endParaRPr>
              </a:p>
            </p:txBody>
          </p:sp>
        </p:grpSp>
      </p:grpSp>
      <p:sp>
        <p:nvSpPr>
          <p:cNvPr id="40" name="TextBox 39"/>
          <p:cNvSpPr txBox="1"/>
          <p:nvPr/>
        </p:nvSpPr>
        <p:spPr>
          <a:xfrm>
            <a:off x="-414867" y="476673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29999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489" y="869431"/>
            <a:ext cx="9147489" cy="5988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5055" t="19292" r="5438" b="30371"/>
          <a:stretch/>
        </p:blipFill>
        <p:spPr>
          <a:xfrm>
            <a:off x="-3490" y="1001138"/>
            <a:ext cx="9147489" cy="5856863"/>
          </a:xfrm>
          <a:prstGeom prst="rect">
            <a:avLst/>
          </a:prstGeom>
          <a:ln>
            <a:noFill/>
          </a:ln>
          <a:effectLst>
            <a:outerShdw blurRad="292100" dist="139700" dir="2700000" algn="tl" rotWithShape="0">
              <a:srgbClr val="333333">
                <a:alpha val="65000"/>
              </a:srgbClr>
            </a:outerShdw>
          </a:effectLst>
        </p:spPr>
      </p:pic>
      <p:pic>
        <p:nvPicPr>
          <p:cNvPr id="2050" name="Picture 2" descr="http://www.aoml.noaa.gov/general/lib/lib1/nhclib/120px-Hurricane_north.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8418" y="2623521"/>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zimomravenie.sk/images/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1414" y="1959149"/>
            <a:ext cx="571499" cy="6414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2.iconfinder.com/data/icons/freecns-cumulus/32/519909-102_Tornado-12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0996" y="3296698"/>
            <a:ext cx="760532" cy="7605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impleicon.com/wp-content/uploads/ra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3980" y="1583375"/>
            <a:ext cx="980952" cy="98095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cdn.flaticon.com/png/256/16800.png"/>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2430" y="2411549"/>
            <a:ext cx="1205548"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5990294" y="4433509"/>
            <a:ext cx="760532" cy="7605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H</a:t>
            </a:r>
            <a:endParaRPr lang="en-US" sz="4800" b="1" dirty="0">
              <a:solidFill>
                <a:schemeClr val="tx1"/>
              </a:solidFill>
            </a:endParaRPr>
          </a:p>
        </p:txBody>
      </p:sp>
      <p:sp>
        <p:nvSpPr>
          <p:cNvPr id="16" name="Oval 15"/>
          <p:cNvSpPr/>
          <p:nvPr/>
        </p:nvSpPr>
        <p:spPr>
          <a:xfrm>
            <a:off x="2718401" y="2016088"/>
            <a:ext cx="760532" cy="7605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rPr>
              <a:t>L</a:t>
            </a:r>
            <a:endParaRPr lang="en-US" sz="4800" b="1" dirty="0">
              <a:solidFill>
                <a:schemeClr val="tx1"/>
              </a:solidFill>
            </a:endParaRPr>
          </a:p>
        </p:txBody>
      </p:sp>
      <p:pic>
        <p:nvPicPr>
          <p:cNvPr id="2064" name="Picture 16" descr="http://www.clipartbest.com/cliparts/ncX/4X4/ncX4X4ocB.png"/>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2647150" y="3880110"/>
            <a:ext cx="1046502" cy="106785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icons.iconarchive.com/icons/fasticon/beach/128/wave-icon.png"/>
          <p:cNvPicPr>
            <a:picLocks noChangeAspect="1" noChangeArrowheads="1"/>
          </p:cNvPicPr>
          <p:nvPr/>
        </p:nvPicPr>
        <p:blipFill>
          <a:blip r:embed="rId12">
            <a:biLevel thresh="75000"/>
            <a:extLst>
              <a:ext uri="{28A0092B-C50C-407E-A947-70E740481C1C}">
                <a14:useLocalDpi xmlns:a14="http://schemas.microsoft.com/office/drawing/2010/main" val="0"/>
              </a:ext>
            </a:extLst>
          </a:blip>
          <a:srcRect/>
          <a:stretch>
            <a:fillRect/>
          </a:stretch>
        </p:blipFill>
        <p:spPr bwMode="auto">
          <a:xfrm>
            <a:off x="336326" y="4915535"/>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479769" y="3777283"/>
            <a:ext cx="1858968" cy="691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39467" y="5202508"/>
            <a:ext cx="1335393" cy="794833"/>
          </a:xfrm>
          <a:prstGeom prst="rect">
            <a:avLst/>
          </a:prstGeom>
          <a:noFill/>
        </p:spPr>
        <p:txBody>
          <a:bodyPr wrap="square" rtlCol="0">
            <a:spAutoFit/>
          </a:bodyPr>
          <a:lstStyle/>
          <a:p>
            <a:pPr algn="ctr">
              <a:lnSpc>
                <a:spcPct val="75000"/>
              </a:lnSpc>
            </a:pPr>
            <a:r>
              <a:rPr lang="en-US" sz="2000" b="1" dirty="0" smtClean="0"/>
              <a:t>High Pressure Systems</a:t>
            </a:r>
            <a:endParaRPr lang="en-US" sz="2000" b="1" dirty="0"/>
          </a:p>
        </p:txBody>
      </p:sp>
      <p:sp>
        <p:nvSpPr>
          <p:cNvPr id="21" name="TextBox 20"/>
          <p:cNvSpPr txBox="1"/>
          <p:nvPr/>
        </p:nvSpPr>
        <p:spPr>
          <a:xfrm>
            <a:off x="759502" y="3972767"/>
            <a:ext cx="1335393" cy="333168"/>
          </a:xfrm>
          <a:prstGeom prst="rect">
            <a:avLst/>
          </a:prstGeom>
          <a:noFill/>
        </p:spPr>
        <p:txBody>
          <a:bodyPr wrap="square" rtlCol="0">
            <a:spAutoFit/>
          </a:bodyPr>
          <a:lstStyle/>
          <a:p>
            <a:pPr algn="ctr">
              <a:lnSpc>
                <a:spcPct val="75000"/>
              </a:lnSpc>
            </a:pPr>
            <a:r>
              <a:rPr lang="en-US" sz="2000" b="1" dirty="0" smtClean="0">
                <a:solidFill>
                  <a:schemeClr val="bg1"/>
                </a:solidFill>
              </a:rPr>
              <a:t>El Nino</a:t>
            </a:r>
            <a:endParaRPr lang="en-US" sz="2000" b="1" dirty="0">
              <a:solidFill>
                <a:schemeClr val="bg1"/>
              </a:solidFill>
            </a:endParaRPr>
          </a:p>
        </p:txBody>
      </p:sp>
      <p:sp>
        <p:nvSpPr>
          <p:cNvPr id="22" name="TextBox 21"/>
          <p:cNvSpPr txBox="1"/>
          <p:nvPr/>
        </p:nvSpPr>
        <p:spPr>
          <a:xfrm>
            <a:off x="5613839" y="4045850"/>
            <a:ext cx="1802961" cy="333168"/>
          </a:xfrm>
          <a:prstGeom prst="rect">
            <a:avLst/>
          </a:prstGeom>
          <a:noFill/>
        </p:spPr>
        <p:txBody>
          <a:bodyPr wrap="square" rtlCol="0">
            <a:spAutoFit/>
          </a:bodyPr>
          <a:lstStyle/>
          <a:p>
            <a:pPr algn="ctr">
              <a:lnSpc>
                <a:spcPct val="75000"/>
              </a:lnSpc>
            </a:pPr>
            <a:r>
              <a:rPr lang="en-US" sz="2000" b="1" dirty="0" smtClean="0"/>
              <a:t>Waterspouts</a:t>
            </a:r>
            <a:endParaRPr lang="en-US" sz="2000" b="1" dirty="0"/>
          </a:p>
        </p:txBody>
      </p:sp>
      <p:sp>
        <p:nvSpPr>
          <p:cNvPr id="23" name="TextBox 22"/>
          <p:cNvSpPr txBox="1"/>
          <p:nvPr/>
        </p:nvSpPr>
        <p:spPr>
          <a:xfrm>
            <a:off x="2777065" y="4873884"/>
            <a:ext cx="2186644" cy="564001"/>
          </a:xfrm>
          <a:prstGeom prst="rect">
            <a:avLst/>
          </a:prstGeom>
          <a:noFill/>
        </p:spPr>
        <p:txBody>
          <a:bodyPr wrap="square" rtlCol="0">
            <a:spAutoFit/>
          </a:bodyPr>
          <a:lstStyle/>
          <a:p>
            <a:pPr algn="ctr">
              <a:lnSpc>
                <a:spcPct val="75000"/>
              </a:lnSpc>
            </a:pPr>
            <a:r>
              <a:rPr lang="en-US" sz="2000" b="1" dirty="0" smtClean="0"/>
              <a:t>Thunderstorms</a:t>
            </a:r>
          </a:p>
          <a:p>
            <a:pPr algn="ctr">
              <a:lnSpc>
                <a:spcPct val="75000"/>
              </a:lnSpc>
            </a:pPr>
            <a:r>
              <a:rPr lang="en-US" sz="2000" b="1" dirty="0" smtClean="0"/>
              <a:t>&amp; Lightning</a:t>
            </a:r>
            <a:endParaRPr lang="en-US" sz="2000" b="1" dirty="0"/>
          </a:p>
        </p:txBody>
      </p:sp>
      <p:sp>
        <p:nvSpPr>
          <p:cNvPr id="24" name="TextBox 23"/>
          <p:cNvSpPr txBox="1"/>
          <p:nvPr/>
        </p:nvSpPr>
        <p:spPr>
          <a:xfrm>
            <a:off x="220133" y="5968152"/>
            <a:ext cx="1335393" cy="333168"/>
          </a:xfrm>
          <a:prstGeom prst="rect">
            <a:avLst/>
          </a:prstGeom>
          <a:noFill/>
        </p:spPr>
        <p:txBody>
          <a:bodyPr wrap="square" rtlCol="0">
            <a:spAutoFit/>
          </a:bodyPr>
          <a:lstStyle/>
          <a:p>
            <a:pPr algn="ctr">
              <a:lnSpc>
                <a:spcPct val="75000"/>
              </a:lnSpc>
            </a:pPr>
            <a:r>
              <a:rPr lang="en-US" sz="2000" b="1" dirty="0" smtClean="0"/>
              <a:t>Sea Spray</a:t>
            </a:r>
            <a:endParaRPr lang="en-US" sz="2000" b="1" dirty="0"/>
          </a:p>
        </p:txBody>
      </p:sp>
      <p:sp>
        <p:nvSpPr>
          <p:cNvPr id="25" name="TextBox 24"/>
          <p:cNvSpPr txBox="1"/>
          <p:nvPr/>
        </p:nvSpPr>
        <p:spPr>
          <a:xfrm>
            <a:off x="2553981" y="1705213"/>
            <a:ext cx="1653954" cy="335989"/>
          </a:xfrm>
          <a:prstGeom prst="rect">
            <a:avLst/>
          </a:prstGeom>
          <a:noFill/>
        </p:spPr>
        <p:txBody>
          <a:bodyPr wrap="square" rtlCol="0">
            <a:spAutoFit/>
          </a:bodyPr>
          <a:lstStyle/>
          <a:p>
            <a:pPr algn="ctr">
              <a:lnSpc>
                <a:spcPct val="75000"/>
              </a:lnSpc>
            </a:pPr>
            <a:r>
              <a:rPr lang="en-US" sz="2000" b="1" dirty="0" smtClean="0"/>
              <a:t>Nor’easters</a:t>
            </a:r>
            <a:endParaRPr lang="en-US" sz="2000" b="1" dirty="0"/>
          </a:p>
        </p:txBody>
      </p:sp>
      <p:sp>
        <p:nvSpPr>
          <p:cNvPr id="26" name="TextBox 25"/>
          <p:cNvSpPr txBox="1"/>
          <p:nvPr/>
        </p:nvSpPr>
        <p:spPr>
          <a:xfrm>
            <a:off x="1079155" y="1918426"/>
            <a:ext cx="1122234" cy="784830"/>
          </a:xfrm>
          <a:prstGeom prst="rect">
            <a:avLst/>
          </a:prstGeom>
          <a:noFill/>
        </p:spPr>
        <p:txBody>
          <a:bodyPr wrap="square" rtlCol="0">
            <a:spAutoFit/>
          </a:bodyPr>
          <a:lstStyle/>
          <a:p>
            <a:pPr algn="ctr">
              <a:lnSpc>
                <a:spcPct val="75000"/>
              </a:lnSpc>
            </a:pPr>
            <a:r>
              <a:rPr lang="en-US" sz="2000" b="1" dirty="0" smtClean="0"/>
              <a:t>Lake Effect Snow</a:t>
            </a:r>
            <a:endParaRPr lang="en-US" sz="2000" b="1" dirty="0"/>
          </a:p>
        </p:txBody>
      </p:sp>
      <p:sp>
        <p:nvSpPr>
          <p:cNvPr id="27" name="TextBox 26"/>
          <p:cNvSpPr txBox="1"/>
          <p:nvPr/>
        </p:nvSpPr>
        <p:spPr>
          <a:xfrm>
            <a:off x="4079778" y="1323947"/>
            <a:ext cx="1335393" cy="333168"/>
          </a:xfrm>
          <a:prstGeom prst="rect">
            <a:avLst/>
          </a:prstGeom>
          <a:noFill/>
        </p:spPr>
        <p:txBody>
          <a:bodyPr wrap="square" rtlCol="0">
            <a:spAutoFit/>
          </a:bodyPr>
          <a:lstStyle/>
          <a:p>
            <a:pPr algn="ctr">
              <a:lnSpc>
                <a:spcPct val="75000"/>
              </a:lnSpc>
            </a:pPr>
            <a:r>
              <a:rPr lang="en-US" sz="2000" b="1" dirty="0" smtClean="0"/>
              <a:t>Rainfall</a:t>
            </a:r>
            <a:endParaRPr lang="en-US" sz="2000" b="1" dirty="0"/>
          </a:p>
        </p:txBody>
      </p:sp>
      <p:sp>
        <p:nvSpPr>
          <p:cNvPr id="28" name="TextBox 27"/>
          <p:cNvSpPr txBox="1"/>
          <p:nvPr/>
        </p:nvSpPr>
        <p:spPr>
          <a:xfrm>
            <a:off x="7416800" y="3710838"/>
            <a:ext cx="1672541" cy="333168"/>
          </a:xfrm>
          <a:prstGeom prst="rect">
            <a:avLst/>
          </a:prstGeom>
          <a:noFill/>
        </p:spPr>
        <p:txBody>
          <a:bodyPr wrap="square" rtlCol="0">
            <a:spAutoFit/>
          </a:bodyPr>
          <a:lstStyle/>
          <a:p>
            <a:pPr algn="ctr">
              <a:lnSpc>
                <a:spcPct val="75000"/>
              </a:lnSpc>
            </a:pPr>
            <a:r>
              <a:rPr lang="en-US" sz="2000" b="1" dirty="0" smtClean="0"/>
              <a:t>Hurricanes</a:t>
            </a:r>
            <a:endParaRPr lang="en-US" sz="2000" b="1" dirty="0"/>
          </a:p>
        </p:txBody>
      </p:sp>
      <p:sp>
        <p:nvSpPr>
          <p:cNvPr id="29" name="TextBox 28"/>
          <p:cNvSpPr txBox="1"/>
          <p:nvPr/>
        </p:nvSpPr>
        <p:spPr>
          <a:xfrm>
            <a:off x="276" y="2991693"/>
            <a:ext cx="1193524" cy="566822"/>
          </a:xfrm>
          <a:prstGeom prst="rect">
            <a:avLst/>
          </a:prstGeom>
          <a:noFill/>
        </p:spPr>
        <p:txBody>
          <a:bodyPr wrap="square" rtlCol="0">
            <a:spAutoFit/>
          </a:bodyPr>
          <a:lstStyle/>
          <a:p>
            <a:pPr algn="ctr">
              <a:lnSpc>
                <a:spcPct val="75000"/>
              </a:lnSpc>
            </a:pPr>
            <a:r>
              <a:rPr lang="en-US" sz="2000" b="1" dirty="0" smtClean="0"/>
              <a:t>Sea Breeze</a:t>
            </a:r>
            <a:endParaRPr lang="en-US" sz="2000" b="1" dirty="0"/>
          </a:p>
        </p:txBody>
      </p:sp>
      <p:sp>
        <p:nvSpPr>
          <p:cNvPr id="30" name="Rectangle 29"/>
          <p:cNvSpPr/>
          <p:nvPr/>
        </p:nvSpPr>
        <p:spPr>
          <a:xfrm>
            <a:off x="-1" y="-23811"/>
            <a:ext cx="9143999" cy="769441"/>
          </a:xfrm>
          <a:prstGeom prst="rect">
            <a:avLst/>
          </a:prstGeom>
        </p:spPr>
        <p:txBody>
          <a:bodyPr wrap="square">
            <a:spAutoFit/>
          </a:bodyPr>
          <a:lstStyle/>
          <a:p>
            <a:pPr algn="ctr"/>
            <a:r>
              <a:rPr lang="en-US" sz="4400" b="1" dirty="0" smtClean="0">
                <a:latin typeface="Calibri"/>
                <a:cs typeface="Calibri"/>
              </a:rPr>
              <a:t>Air-sea weather processes</a:t>
            </a:r>
            <a:endParaRPr lang="en-US" sz="4400" b="1" dirty="0">
              <a:latin typeface="Calibri"/>
              <a:cs typeface="Calibri"/>
            </a:endParaRPr>
          </a:p>
        </p:txBody>
      </p:sp>
    </p:spTree>
    <p:extLst>
      <p:ext uri="{BB962C8B-B14F-4D97-AF65-F5344CB8AC3E}">
        <p14:creationId xmlns:p14="http://schemas.microsoft.com/office/powerpoint/2010/main" val="847562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6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6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5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8" grpId="0" animBg="1"/>
      <p:bldP spid="9" grpId="0"/>
      <p:bldP spid="21" grpId="0"/>
      <p:bldP spid="22" grpId="0"/>
      <p:bldP spid="23" grpId="0"/>
      <p:bldP spid="24" grpId="0"/>
      <p:bldP spid="25" grpId="0"/>
      <p:bldP spid="26" grpId="0"/>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0" y="-135487"/>
            <a:ext cx="9144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4400" b="1" dirty="0" smtClean="0">
                <a:solidFill>
                  <a:srgbClr val="000000"/>
                </a:solidFill>
                <a:latin typeface="Calibri"/>
                <a:cs typeface="Calibri"/>
              </a:rPr>
              <a:t>Surface observations </a:t>
            </a:r>
            <a:br>
              <a:rPr lang="en-US" sz="4400" b="1" dirty="0" smtClean="0">
                <a:solidFill>
                  <a:srgbClr val="000000"/>
                </a:solidFill>
                <a:latin typeface="Calibri"/>
                <a:cs typeface="Calibri"/>
              </a:rPr>
            </a:br>
            <a:r>
              <a:rPr lang="en-US" sz="4400" b="1" dirty="0" smtClean="0">
                <a:solidFill>
                  <a:srgbClr val="000000"/>
                </a:solidFill>
                <a:latin typeface="Calibri"/>
                <a:cs typeface="Calibri"/>
              </a:rPr>
              <a:t>over ocean are plentiful</a:t>
            </a:r>
            <a:endParaRPr lang="en-US" sz="4400" b="1" dirty="0">
              <a:solidFill>
                <a:srgbClr val="000000"/>
              </a:solidFill>
              <a:latin typeface="Calibri"/>
              <a:cs typeface="Calibri"/>
            </a:endParaRPr>
          </a:p>
        </p:txBody>
      </p:sp>
      <p:pic>
        <p:nvPicPr>
          <p:cNvPr id="2" name="Picture 1"/>
          <p:cNvPicPr>
            <a:picLocks noChangeAspect="1"/>
          </p:cNvPicPr>
          <p:nvPr/>
        </p:nvPicPr>
        <p:blipFill>
          <a:blip r:embed="rId2"/>
          <a:stretch>
            <a:fillRect/>
          </a:stretch>
        </p:blipFill>
        <p:spPr>
          <a:xfrm>
            <a:off x="0" y="1637274"/>
            <a:ext cx="9144000" cy="4225666"/>
          </a:xfrm>
          <a:prstGeom prst="rect">
            <a:avLst/>
          </a:prstGeom>
        </p:spPr>
      </p:pic>
      <p:pic>
        <p:nvPicPr>
          <p:cNvPr id="5" name="Picture 4"/>
          <p:cNvPicPr>
            <a:picLocks noChangeAspect="1"/>
          </p:cNvPicPr>
          <p:nvPr/>
        </p:nvPicPr>
        <p:blipFill rotWithShape="1">
          <a:blip r:embed="rId2"/>
          <a:srcRect l="68681" t="11891" r="18730" b="63354"/>
          <a:stretch/>
        </p:blipFill>
        <p:spPr>
          <a:xfrm>
            <a:off x="1828800" y="1479615"/>
            <a:ext cx="5367866" cy="4877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Multiply 2"/>
          <p:cNvSpPr/>
          <p:nvPr/>
        </p:nvSpPr>
        <p:spPr>
          <a:xfrm>
            <a:off x="5486400" y="659374"/>
            <a:ext cx="1540933" cy="744041"/>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315054" y="274653"/>
            <a:ext cx="1828946" cy="769441"/>
          </a:xfrm>
          <a:prstGeom prst="rect">
            <a:avLst/>
          </a:prstGeom>
        </p:spPr>
        <p:txBody>
          <a:bodyPr wrap="none">
            <a:spAutoFit/>
          </a:bodyPr>
          <a:lstStyle/>
          <a:p>
            <a:r>
              <a:rPr lang="en-US" sz="4400" b="1" dirty="0">
                <a:solidFill>
                  <a:srgbClr val="FF0000"/>
                </a:solidFill>
                <a:latin typeface="Calibri"/>
                <a:cs typeface="Calibri"/>
              </a:rPr>
              <a:t>s</a:t>
            </a:r>
            <a:r>
              <a:rPr lang="en-US" sz="4400" b="1" dirty="0" smtClean="0">
                <a:solidFill>
                  <a:srgbClr val="FF0000"/>
                </a:solidFill>
                <a:latin typeface="Calibri"/>
                <a:cs typeface="Calibri"/>
              </a:rPr>
              <a:t>carce!</a:t>
            </a:r>
            <a:endParaRPr lang="en-US" sz="4400" dirty="0">
              <a:solidFill>
                <a:srgbClr val="FF0000"/>
              </a:solidFill>
            </a:endParaRPr>
          </a:p>
        </p:txBody>
      </p:sp>
    </p:spTree>
    <p:extLst>
      <p:ext uri="{BB962C8B-B14F-4D97-AF65-F5344CB8AC3E}">
        <p14:creationId xmlns:p14="http://schemas.microsoft.com/office/powerpoint/2010/main" val="1689826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RU_Template_Red_Arial_B">
  <a:themeElements>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RU_Template_Red_Arial_B.pot</Template>
  <TotalTime>258</TotalTime>
  <Words>1780</Words>
  <Application>Microsoft Macintosh PowerPoint</Application>
  <PresentationFormat>On-screen Show (4:3)</PresentationFormat>
  <Paragraphs>326</Paragraphs>
  <Slides>47</Slides>
  <Notes>21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RU_Template_Red_Arial_B</vt:lpstr>
      <vt:lpstr>RU Earth Science 2U: Ocean Data and NGSS Science Practices in Your Classroom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 breeze</vt:lpstr>
      <vt:lpstr>PowerPoint Presentation</vt:lpstr>
      <vt:lpstr>PowerPoint Presentation</vt:lpstr>
      <vt:lpstr>PowerPoint Presentation</vt:lpstr>
      <vt:lpstr>Sea breeze</vt:lpstr>
      <vt:lpstr>PowerPoint Presentation</vt:lpstr>
      <vt:lpstr>Model Setup</vt:lpstr>
      <vt:lpstr>Case Study: Sept. 12, 2012: Upwelling</vt:lpstr>
      <vt:lpstr>Case Study: Sept. 12, 2012: Sea breeze</vt:lpstr>
      <vt:lpstr>Sea Surface Temperature (SST)</vt:lpstr>
      <vt:lpstr>SST Difference:  New SST– Control SST</vt:lpstr>
      <vt:lpstr>Wind Speeds at 10 m</vt:lpstr>
      <vt:lpstr>Wind Speed Difference: New SST– Control SST </vt:lpstr>
      <vt:lpstr>PowerPoint Presentation</vt:lpstr>
      <vt:lpstr>Sea breeze</vt:lpstr>
      <vt:lpstr>PowerPoint Presentation</vt:lpstr>
      <vt:lpstr>PowerPoint Presentation</vt:lpstr>
      <vt:lpstr>PowerPoint Presentation</vt:lpstr>
      <vt:lpstr>PowerPoint Presentation</vt:lpstr>
      <vt:lpstr>Motivation</vt:lpstr>
      <vt:lpstr>Governing factors of hurricane intensity</vt:lpstr>
      <vt:lpstr>Methods – Observations and Model</vt:lpstr>
      <vt:lpstr>Results</vt:lpstr>
      <vt:lpstr>1. Glider revealed “ahead-of-eye” cooling</vt:lpstr>
      <vt:lpstr>Results</vt:lpstr>
      <vt:lpstr>2. Improved satellite SST product revealed that this cooling was not captured by:</vt:lpstr>
      <vt:lpstr>Results</vt:lpstr>
      <vt:lpstr>3. &gt;100 sensitivity tests showed Irene intensity very sensitive to this “ahead-of-eye” SST cooling</vt:lpstr>
      <vt:lpstr>3. &gt;100 sensitivity tests showed Irene intensity very sensitive to this “ahead-of-eye” SST cooling</vt:lpstr>
      <vt:lpstr>Conclusion</vt:lpstr>
      <vt:lpstr>PowerPoint Presentation</vt:lpstr>
      <vt:lpstr>Teacher Appreciation Event</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Kristin Hunter-Thomson</dc:creator>
  <cp:lastModifiedBy>Greg</cp:lastModifiedBy>
  <cp:revision>107</cp:revision>
  <dcterms:created xsi:type="dcterms:W3CDTF">2014-10-13T16:20:25Z</dcterms:created>
  <dcterms:modified xsi:type="dcterms:W3CDTF">2014-10-14T11:45:55Z</dcterms:modified>
</cp:coreProperties>
</file>