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36576000"/>
  <p:notesSz cx="6858000" cy="9144000"/>
  <p:defaultTextStyle>
    <a:defPPr>
      <a:defRPr lang="en-US"/>
    </a:defPPr>
    <a:lvl1pPr marL="0" algn="l" defTabSz="2090044" rtl="0" eaLnBrk="1" latinLnBrk="0" hangingPunct="1">
      <a:defRPr sz="8200" kern="1200">
        <a:solidFill>
          <a:schemeClr val="tx1"/>
        </a:solidFill>
        <a:latin typeface="+mn-lt"/>
        <a:ea typeface="+mn-ea"/>
        <a:cs typeface="+mn-cs"/>
      </a:defRPr>
    </a:lvl1pPr>
    <a:lvl2pPr marL="2090044" algn="l" defTabSz="2090044" rtl="0" eaLnBrk="1" latinLnBrk="0" hangingPunct="1">
      <a:defRPr sz="8200" kern="1200">
        <a:solidFill>
          <a:schemeClr val="tx1"/>
        </a:solidFill>
        <a:latin typeface="+mn-lt"/>
        <a:ea typeface="+mn-ea"/>
        <a:cs typeface="+mn-cs"/>
      </a:defRPr>
    </a:lvl2pPr>
    <a:lvl3pPr marL="4180088" algn="l" defTabSz="2090044" rtl="0" eaLnBrk="1" latinLnBrk="0" hangingPunct="1">
      <a:defRPr sz="8200" kern="1200">
        <a:solidFill>
          <a:schemeClr val="tx1"/>
        </a:solidFill>
        <a:latin typeface="+mn-lt"/>
        <a:ea typeface="+mn-ea"/>
        <a:cs typeface="+mn-cs"/>
      </a:defRPr>
    </a:lvl3pPr>
    <a:lvl4pPr marL="6270132" algn="l" defTabSz="2090044" rtl="0" eaLnBrk="1" latinLnBrk="0" hangingPunct="1">
      <a:defRPr sz="8200" kern="1200">
        <a:solidFill>
          <a:schemeClr val="tx1"/>
        </a:solidFill>
        <a:latin typeface="+mn-lt"/>
        <a:ea typeface="+mn-ea"/>
        <a:cs typeface="+mn-cs"/>
      </a:defRPr>
    </a:lvl4pPr>
    <a:lvl5pPr marL="8360176" algn="l" defTabSz="2090044" rtl="0" eaLnBrk="1" latinLnBrk="0" hangingPunct="1">
      <a:defRPr sz="8200" kern="1200">
        <a:solidFill>
          <a:schemeClr val="tx1"/>
        </a:solidFill>
        <a:latin typeface="+mn-lt"/>
        <a:ea typeface="+mn-ea"/>
        <a:cs typeface="+mn-cs"/>
      </a:defRPr>
    </a:lvl5pPr>
    <a:lvl6pPr marL="10450220" algn="l" defTabSz="2090044" rtl="0" eaLnBrk="1" latinLnBrk="0" hangingPunct="1">
      <a:defRPr sz="8200" kern="1200">
        <a:solidFill>
          <a:schemeClr val="tx1"/>
        </a:solidFill>
        <a:latin typeface="+mn-lt"/>
        <a:ea typeface="+mn-ea"/>
        <a:cs typeface="+mn-cs"/>
      </a:defRPr>
    </a:lvl6pPr>
    <a:lvl7pPr marL="12540264" algn="l" defTabSz="2090044" rtl="0" eaLnBrk="1" latinLnBrk="0" hangingPunct="1">
      <a:defRPr sz="8200" kern="1200">
        <a:solidFill>
          <a:schemeClr val="tx1"/>
        </a:solidFill>
        <a:latin typeface="+mn-lt"/>
        <a:ea typeface="+mn-ea"/>
        <a:cs typeface="+mn-cs"/>
      </a:defRPr>
    </a:lvl7pPr>
    <a:lvl8pPr marL="14630309" algn="l" defTabSz="2090044" rtl="0" eaLnBrk="1" latinLnBrk="0" hangingPunct="1">
      <a:defRPr sz="8200" kern="1200">
        <a:solidFill>
          <a:schemeClr val="tx1"/>
        </a:solidFill>
        <a:latin typeface="+mn-lt"/>
        <a:ea typeface="+mn-ea"/>
        <a:cs typeface="+mn-cs"/>
      </a:defRPr>
    </a:lvl8pPr>
    <a:lvl9pPr marL="16720353" algn="l" defTabSz="2090044"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40" y="-80"/>
      </p:cViewPr>
      <p:guideLst>
        <p:guide orient="horz" pos="1152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C9A55-F042-5F48-A864-39E204452A76}" type="datetimeFigureOut">
              <a:rPr lang="en-US" smtClean="0"/>
              <a:t>9/17/13</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18C57-D2F1-B844-BBE1-C516B869F311}" type="slidenum">
              <a:rPr lang="en-US" smtClean="0"/>
              <a:t>‹#›</a:t>
            </a:fld>
            <a:endParaRPr lang="en-US"/>
          </a:p>
        </p:txBody>
      </p:sp>
    </p:spTree>
    <p:extLst>
      <p:ext uri="{BB962C8B-B14F-4D97-AF65-F5344CB8AC3E}">
        <p14:creationId xmlns:p14="http://schemas.microsoft.com/office/powerpoint/2010/main" val="427574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18C57-D2F1-B844-BBE1-C516B869F311}" type="slidenum">
              <a:rPr lang="en-US" smtClean="0"/>
              <a:t>1</a:t>
            </a:fld>
            <a:endParaRPr lang="en-US"/>
          </a:p>
        </p:txBody>
      </p:sp>
    </p:spTree>
    <p:extLst>
      <p:ext uri="{BB962C8B-B14F-4D97-AF65-F5344CB8AC3E}">
        <p14:creationId xmlns:p14="http://schemas.microsoft.com/office/powerpoint/2010/main" val="391079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1362270"/>
            <a:ext cx="310896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20726400"/>
            <a:ext cx="25603200" cy="9347200"/>
          </a:xfrm>
        </p:spPr>
        <p:txBody>
          <a:bodyPr/>
          <a:lstStyle>
            <a:lvl1pPr marL="0" indent="0" algn="ctr">
              <a:buNone/>
              <a:defRPr>
                <a:solidFill>
                  <a:schemeClr val="tx1">
                    <a:tint val="75000"/>
                  </a:schemeClr>
                </a:solidFill>
              </a:defRPr>
            </a:lvl1pPr>
            <a:lvl2pPr marL="2090044" indent="0" algn="ctr">
              <a:buNone/>
              <a:defRPr>
                <a:solidFill>
                  <a:schemeClr val="tx1">
                    <a:tint val="75000"/>
                  </a:schemeClr>
                </a:solidFill>
              </a:defRPr>
            </a:lvl2pPr>
            <a:lvl3pPr marL="4180088" indent="0" algn="ctr">
              <a:buNone/>
              <a:defRPr>
                <a:solidFill>
                  <a:schemeClr val="tx1">
                    <a:tint val="75000"/>
                  </a:schemeClr>
                </a:solidFill>
              </a:defRPr>
            </a:lvl3pPr>
            <a:lvl4pPr marL="6270132" indent="0" algn="ctr">
              <a:buNone/>
              <a:defRPr>
                <a:solidFill>
                  <a:schemeClr val="tx1">
                    <a:tint val="75000"/>
                  </a:schemeClr>
                </a:solidFill>
              </a:defRPr>
            </a:lvl4pPr>
            <a:lvl5pPr marL="8360176" indent="0" algn="ctr">
              <a:buNone/>
              <a:defRPr>
                <a:solidFill>
                  <a:schemeClr val="tx1">
                    <a:tint val="75000"/>
                  </a:schemeClr>
                </a:solidFill>
              </a:defRPr>
            </a:lvl5pPr>
            <a:lvl6pPr marL="10450220" indent="0" algn="ctr">
              <a:buNone/>
              <a:defRPr>
                <a:solidFill>
                  <a:schemeClr val="tx1">
                    <a:tint val="75000"/>
                  </a:schemeClr>
                </a:solidFill>
              </a:defRPr>
            </a:lvl6pPr>
            <a:lvl7pPr marL="12540264" indent="0" algn="ctr">
              <a:buNone/>
              <a:defRPr>
                <a:solidFill>
                  <a:schemeClr val="tx1">
                    <a:tint val="75000"/>
                  </a:schemeClr>
                </a:solidFill>
              </a:defRPr>
            </a:lvl7pPr>
            <a:lvl8pPr marL="14630309" indent="0" algn="ctr">
              <a:buNone/>
              <a:defRPr>
                <a:solidFill>
                  <a:schemeClr val="tx1">
                    <a:tint val="75000"/>
                  </a:schemeClr>
                </a:solidFill>
              </a:defRPr>
            </a:lvl8pPr>
            <a:lvl9pPr marL="1672035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E312C8-5AB2-6244-8333-C8C942748267}" type="datetimeFigureOut">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312C8-5AB2-6244-8333-C8C942748267}" type="datetimeFigureOut">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7814739"/>
            <a:ext cx="329184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7814739"/>
            <a:ext cx="98145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312C8-5AB2-6244-8333-C8C942748267}" type="datetimeFigureOut">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312C8-5AB2-6244-8333-C8C942748267}" type="datetimeFigureOut">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23503469"/>
            <a:ext cx="31089600" cy="7264400"/>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5502472"/>
            <a:ext cx="31089600" cy="8000997"/>
          </a:xfrm>
        </p:spPr>
        <p:txBody>
          <a:bodyPr anchor="b"/>
          <a:lstStyle>
            <a:lvl1pPr marL="0" indent="0">
              <a:buNone/>
              <a:defRPr sz="9100">
                <a:solidFill>
                  <a:schemeClr val="tx1">
                    <a:tint val="75000"/>
                  </a:schemeClr>
                </a:solidFill>
              </a:defRPr>
            </a:lvl1pPr>
            <a:lvl2pPr marL="2090044" indent="0">
              <a:buNone/>
              <a:defRPr sz="8200">
                <a:solidFill>
                  <a:schemeClr val="tx1">
                    <a:tint val="75000"/>
                  </a:schemeClr>
                </a:solidFill>
              </a:defRPr>
            </a:lvl2pPr>
            <a:lvl3pPr marL="4180088" indent="0">
              <a:buNone/>
              <a:defRPr sz="7300">
                <a:solidFill>
                  <a:schemeClr val="tx1">
                    <a:tint val="75000"/>
                  </a:schemeClr>
                </a:solidFill>
              </a:defRPr>
            </a:lvl3pPr>
            <a:lvl4pPr marL="6270132" indent="0">
              <a:buNone/>
              <a:defRPr sz="6400">
                <a:solidFill>
                  <a:schemeClr val="tx1">
                    <a:tint val="75000"/>
                  </a:schemeClr>
                </a:solidFill>
              </a:defRPr>
            </a:lvl4pPr>
            <a:lvl5pPr marL="8360176" indent="0">
              <a:buNone/>
              <a:defRPr sz="6400">
                <a:solidFill>
                  <a:schemeClr val="tx1">
                    <a:tint val="75000"/>
                  </a:schemeClr>
                </a:solidFill>
              </a:defRPr>
            </a:lvl5pPr>
            <a:lvl6pPr marL="10450220" indent="0">
              <a:buNone/>
              <a:defRPr sz="6400">
                <a:solidFill>
                  <a:schemeClr val="tx1">
                    <a:tint val="75000"/>
                  </a:schemeClr>
                </a:solidFill>
              </a:defRPr>
            </a:lvl6pPr>
            <a:lvl7pPr marL="12540264" indent="0">
              <a:buNone/>
              <a:defRPr sz="6400">
                <a:solidFill>
                  <a:schemeClr val="tx1">
                    <a:tint val="75000"/>
                  </a:schemeClr>
                </a:solidFill>
              </a:defRPr>
            </a:lvl7pPr>
            <a:lvl8pPr marL="14630309" indent="0">
              <a:buNone/>
              <a:defRPr sz="6400">
                <a:solidFill>
                  <a:schemeClr val="tx1">
                    <a:tint val="75000"/>
                  </a:schemeClr>
                </a:solidFill>
              </a:defRPr>
            </a:lvl8pPr>
            <a:lvl9pPr marL="16720353"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312C8-5AB2-6244-8333-C8C942748267}" type="datetimeFigureOut">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45516800"/>
            <a:ext cx="65532000" cy="12873566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45516800"/>
            <a:ext cx="65532000" cy="12873566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E312C8-5AB2-6244-8333-C8C942748267}" type="datetimeFigureOut">
              <a:rPr lang="en-US" smtClean="0"/>
              <a:t>9/17/13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464736"/>
            <a:ext cx="329184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8187269"/>
            <a:ext cx="16160752" cy="3412064"/>
          </a:xfrm>
        </p:spPr>
        <p:txBody>
          <a:bodyPr anchor="b"/>
          <a:lstStyle>
            <a:lvl1pPr marL="0" indent="0">
              <a:buNone/>
              <a:defRPr sz="11000" b="1"/>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828800" y="11599333"/>
            <a:ext cx="16160752" cy="21073536"/>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8187269"/>
            <a:ext cx="16167100" cy="3412064"/>
          </a:xfrm>
        </p:spPr>
        <p:txBody>
          <a:bodyPr anchor="b"/>
          <a:lstStyle>
            <a:lvl1pPr marL="0" indent="0">
              <a:buNone/>
              <a:defRPr sz="11000" b="1"/>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8580102" y="11599333"/>
            <a:ext cx="16167100" cy="21073536"/>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E312C8-5AB2-6244-8333-C8C942748267}" type="datetimeFigureOut">
              <a:rPr lang="en-US" smtClean="0"/>
              <a:t>9/17/13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312C8-5AB2-6244-8333-C8C942748267}" type="datetimeFigureOut">
              <a:rPr lang="en-US" smtClean="0"/>
              <a:t>9/17/13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312C8-5AB2-6244-8333-C8C942748267}" type="datetimeFigureOut">
              <a:rPr lang="en-US" smtClean="0"/>
              <a:t>9/17/13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456267"/>
            <a:ext cx="12033252" cy="619760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4300200" y="1456269"/>
            <a:ext cx="20447000" cy="31216603"/>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7653869"/>
            <a:ext cx="12033252" cy="25019003"/>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312C8-5AB2-6244-8333-C8C942748267}" type="datetimeFigureOut">
              <a:rPr lang="en-US" smtClean="0"/>
              <a:t>9/17/13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5603200"/>
            <a:ext cx="21945600" cy="3022603"/>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7169152" y="3268133"/>
            <a:ext cx="21945600" cy="21945600"/>
          </a:xfrm>
        </p:spPr>
        <p:txBody>
          <a:bodyPr/>
          <a:lstStyle>
            <a:lvl1pPr marL="0" indent="0">
              <a:buNone/>
              <a:defRPr sz="14600"/>
            </a:lvl1pPr>
            <a:lvl2pPr marL="2090044" indent="0">
              <a:buNone/>
              <a:defRPr sz="12800"/>
            </a:lvl2pPr>
            <a:lvl3pPr marL="4180088" indent="0">
              <a:buNone/>
              <a:defRPr sz="11000"/>
            </a:lvl3pPr>
            <a:lvl4pPr marL="6270132" indent="0">
              <a:buNone/>
              <a:defRPr sz="9100"/>
            </a:lvl4pPr>
            <a:lvl5pPr marL="8360176" indent="0">
              <a:buNone/>
              <a:defRPr sz="9100"/>
            </a:lvl5pPr>
            <a:lvl6pPr marL="10450220" indent="0">
              <a:buNone/>
              <a:defRPr sz="9100"/>
            </a:lvl6pPr>
            <a:lvl7pPr marL="12540264" indent="0">
              <a:buNone/>
              <a:defRPr sz="9100"/>
            </a:lvl7pPr>
            <a:lvl8pPr marL="14630309" indent="0">
              <a:buNone/>
              <a:defRPr sz="9100"/>
            </a:lvl8pPr>
            <a:lvl9pPr marL="16720353" indent="0">
              <a:buNone/>
              <a:defRPr sz="9100"/>
            </a:lvl9pPr>
          </a:lstStyle>
          <a:p>
            <a:endParaRPr lang="en-US"/>
          </a:p>
        </p:txBody>
      </p:sp>
      <p:sp>
        <p:nvSpPr>
          <p:cNvPr id="4" name="Text Placeholder 3"/>
          <p:cNvSpPr>
            <a:spLocks noGrp="1"/>
          </p:cNvSpPr>
          <p:nvPr>
            <p:ph type="body" sz="half" idx="2"/>
          </p:nvPr>
        </p:nvSpPr>
        <p:spPr>
          <a:xfrm>
            <a:off x="7169152" y="28625803"/>
            <a:ext cx="21945600" cy="4292597"/>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312C8-5AB2-6244-8333-C8C942748267}" type="datetimeFigureOut">
              <a:rPr lang="en-US" smtClean="0"/>
              <a:t>9/17/13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B2CF2-9E60-3A45-9B18-762F91EE3E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464736"/>
            <a:ext cx="32918400" cy="6096000"/>
          </a:xfrm>
          <a:prstGeom prst="rect">
            <a:avLst/>
          </a:prstGeom>
        </p:spPr>
        <p:txBody>
          <a:bodyPr vert="horz" lIns="418009" tIns="209004" rIns="418009" bIns="2090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8534403"/>
            <a:ext cx="32918400" cy="24138469"/>
          </a:xfrm>
          <a:prstGeom prst="rect">
            <a:avLst/>
          </a:prstGeom>
        </p:spPr>
        <p:txBody>
          <a:bodyPr vert="horz" lIns="418009" tIns="209004" rIns="418009" bIns="2090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33900536"/>
            <a:ext cx="8534400" cy="1947333"/>
          </a:xfrm>
          <a:prstGeom prst="rect">
            <a:avLst/>
          </a:prstGeom>
        </p:spPr>
        <p:txBody>
          <a:bodyPr vert="horz" lIns="418009" tIns="209004" rIns="418009" bIns="209004" rtlCol="0" anchor="ctr"/>
          <a:lstStyle>
            <a:lvl1pPr algn="l">
              <a:defRPr sz="5500">
                <a:solidFill>
                  <a:schemeClr val="tx1">
                    <a:tint val="75000"/>
                  </a:schemeClr>
                </a:solidFill>
              </a:defRPr>
            </a:lvl1pPr>
          </a:lstStyle>
          <a:p>
            <a:fld id="{91E312C8-5AB2-6244-8333-C8C942748267}" type="datetimeFigureOut">
              <a:rPr lang="en-US" smtClean="0"/>
              <a:t>9/17/13</a:t>
            </a:fld>
            <a:endParaRPr lang="en-US"/>
          </a:p>
        </p:txBody>
      </p:sp>
      <p:sp>
        <p:nvSpPr>
          <p:cNvPr id="5" name="Footer Placeholder 4"/>
          <p:cNvSpPr>
            <a:spLocks noGrp="1"/>
          </p:cNvSpPr>
          <p:nvPr>
            <p:ph type="ftr" sz="quarter" idx="3"/>
          </p:nvPr>
        </p:nvSpPr>
        <p:spPr>
          <a:xfrm>
            <a:off x="12496800" y="33900536"/>
            <a:ext cx="11582400" cy="1947333"/>
          </a:xfrm>
          <a:prstGeom prst="rect">
            <a:avLst/>
          </a:prstGeom>
        </p:spPr>
        <p:txBody>
          <a:bodyPr vert="horz" lIns="418009" tIns="209004" rIns="418009" bIns="20900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33900536"/>
            <a:ext cx="8534400" cy="1947333"/>
          </a:xfrm>
          <a:prstGeom prst="rect">
            <a:avLst/>
          </a:prstGeom>
        </p:spPr>
        <p:txBody>
          <a:bodyPr vert="horz" lIns="418009" tIns="209004" rIns="418009" bIns="209004" rtlCol="0" anchor="ctr"/>
          <a:lstStyle>
            <a:lvl1pPr algn="r">
              <a:defRPr sz="5500">
                <a:solidFill>
                  <a:schemeClr val="tx1">
                    <a:tint val="75000"/>
                  </a:schemeClr>
                </a:solidFill>
              </a:defRPr>
            </a:lvl1pPr>
          </a:lstStyle>
          <a:p>
            <a:fld id="{AA3B2CF2-9E60-3A45-9B18-762F91EE3E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90044" rtl="0" eaLnBrk="1" latinLnBrk="0" hangingPunct="1">
        <a:spcBef>
          <a:spcPct val="0"/>
        </a:spcBef>
        <a:buNone/>
        <a:defRPr sz="20100" kern="1200">
          <a:solidFill>
            <a:schemeClr val="tx1"/>
          </a:solidFill>
          <a:latin typeface="+mj-lt"/>
          <a:ea typeface="+mj-ea"/>
          <a:cs typeface="+mj-cs"/>
        </a:defRPr>
      </a:lvl1pPr>
    </p:titleStyle>
    <p:bodyStyle>
      <a:lvl1pPr marL="1567533" indent="-1567533" algn="l" defTabSz="2090044" rtl="0" eaLnBrk="1" latinLnBrk="0" hangingPunct="1">
        <a:spcBef>
          <a:spcPct val="20000"/>
        </a:spcBef>
        <a:buFont typeface="Arial"/>
        <a:buChar char="•"/>
        <a:defRPr sz="14600" kern="1200">
          <a:solidFill>
            <a:schemeClr val="tx1"/>
          </a:solidFill>
          <a:latin typeface="+mn-lt"/>
          <a:ea typeface="+mn-ea"/>
          <a:cs typeface="+mn-cs"/>
        </a:defRPr>
      </a:lvl1pPr>
      <a:lvl2pPr marL="3396322" indent="-1306278" algn="l" defTabSz="2090044" rtl="0" eaLnBrk="1" latinLnBrk="0" hangingPunct="1">
        <a:spcBef>
          <a:spcPct val="20000"/>
        </a:spcBef>
        <a:buFont typeface="Arial"/>
        <a:buChar char="–"/>
        <a:defRPr sz="12800" kern="1200">
          <a:solidFill>
            <a:schemeClr val="tx1"/>
          </a:solidFill>
          <a:latin typeface="+mn-lt"/>
          <a:ea typeface="+mn-ea"/>
          <a:cs typeface="+mn-cs"/>
        </a:defRPr>
      </a:lvl2pPr>
      <a:lvl3pPr marL="5225110" indent="-1045022" algn="l" defTabSz="2090044" rtl="0" eaLnBrk="1" latinLnBrk="0" hangingPunct="1">
        <a:spcBef>
          <a:spcPct val="20000"/>
        </a:spcBef>
        <a:buFont typeface="Arial"/>
        <a:buChar char="•"/>
        <a:defRPr sz="11000" kern="1200">
          <a:solidFill>
            <a:schemeClr val="tx1"/>
          </a:solidFill>
          <a:latin typeface="+mn-lt"/>
          <a:ea typeface="+mn-ea"/>
          <a:cs typeface="+mn-cs"/>
        </a:defRPr>
      </a:lvl3pPr>
      <a:lvl4pPr marL="7315154" indent="-1045022" algn="l" defTabSz="2090044" rtl="0" eaLnBrk="1" latinLnBrk="0" hangingPunct="1">
        <a:spcBef>
          <a:spcPct val="20000"/>
        </a:spcBef>
        <a:buFont typeface="Arial"/>
        <a:buChar char="–"/>
        <a:defRPr sz="9100" kern="1200">
          <a:solidFill>
            <a:schemeClr val="tx1"/>
          </a:solidFill>
          <a:latin typeface="+mn-lt"/>
          <a:ea typeface="+mn-ea"/>
          <a:cs typeface="+mn-cs"/>
        </a:defRPr>
      </a:lvl4pPr>
      <a:lvl5pPr marL="9405198" indent="-1045022" algn="l" defTabSz="2090044" rtl="0" eaLnBrk="1" latinLnBrk="0" hangingPunct="1">
        <a:spcBef>
          <a:spcPct val="20000"/>
        </a:spcBef>
        <a:buFont typeface="Arial"/>
        <a:buChar char="»"/>
        <a:defRPr sz="9100" kern="1200">
          <a:solidFill>
            <a:schemeClr val="tx1"/>
          </a:solidFill>
          <a:latin typeface="+mn-lt"/>
          <a:ea typeface="+mn-ea"/>
          <a:cs typeface="+mn-cs"/>
        </a:defRPr>
      </a:lvl5pPr>
      <a:lvl6pPr marL="11495242" indent="-1045022" algn="l" defTabSz="2090044" rtl="0" eaLnBrk="1" latinLnBrk="0" hangingPunct="1">
        <a:spcBef>
          <a:spcPct val="20000"/>
        </a:spcBef>
        <a:buFont typeface="Arial"/>
        <a:buChar char="•"/>
        <a:defRPr sz="9100" kern="1200">
          <a:solidFill>
            <a:schemeClr val="tx1"/>
          </a:solidFill>
          <a:latin typeface="+mn-lt"/>
          <a:ea typeface="+mn-ea"/>
          <a:cs typeface="+mn-cs"/>
        </a:defRPr>
      </a:lvl6pPr>
      <a:lvl7pPr marL="13585287" indent="-1045022" algn="l" defTabSz="2090044" rtl="0" eaLnBrk="1" latinLnBrk="0" hangingPunct="1">
        <a:spcBef>
          <a:spcPct val="20000"/>
        </a:spcBef>
        <a:buFont typeface="Arial"/>
        <a:buChar char="•"/>
        <a:defRPr sz="9100" kern="1200">
          <a:solidFill>
            <a:schemeClr val="tx1"/>
          </a:solidFill>
          <a:latin typeface="+mn-lt"/>
          <a:ea typeface="+mn-ea"/>
          <a:cs typeface="+mn-cs"/>
        </a:defRPr>
      </a:lvl7pPr>
      <a:lvl8pPr marL="15675331" indent="-1045022" algn="l" defTabSz="2090044" rtl="0" eaLnBrk="1" latinLnBrk="0" hangingPunct="1">
        <a:spcBef>
          <a:spcPct val="20000"/>
        </a:spcBef>
        <a:buFont typeface="Arial"/>
        <a:buChar char="•"/>
        <a:defRPr sz="9100" kern="1200">
          <a:solidFill>
            <a:schemeClr val="tx1"/>
          </a:solidFill>
          <a:latin typeface="+mn-lt"/>
          <a:ea typeface="+mn-ea"/>
          <a:cs typeface="+mn-cs"/>
        </a:defRPr>
      </a:lvl8pPr>
      <a:lvl9pPr marL="17765375" indent="-1045022" algn="l" defTabSz="2090044"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90044" rtl="0" eaLnBrk="1" latinLnBrk="0" hangingPunct="1">
        <a:defRPr sz="8200" kern="1200">
          <a:solidFill>
            <a:schemeClr val="tx1"/>
          </a:solidFill>
          <a:latin typeface="+mn-lt"/>
          <a:ea typeface="+mn-ea"/>
          <a:cs typeface="+mn-cs"/>
        </a:defRPr>
      </a:lvl1pPr>
      <a:lvl2pPr marL="2090044" algn="l" defTabSz="2090044" rtl="0" eaLnBrk="1" latinLnBrk="0" hangingPunct="1">
        <a:defRPr sz="8200" kern="1200">
          <a:solidFill>
            <a:schemeClr val="tx1"/>
          </a:solidFill>
          <a:latin typeface="+mn-lt"/>
          <a:ea typeface="+mn-ea"/>
          <a:cs typeface="+mn-cs"/>
        </a:defRPr>
      </a:lvl2pPr>
      <a:lvl3pPr marL="4180088" algn="l" defTabSz="2090044" rtl="0" eaLnBrk="1" latinLnBrk="0" hangingPunct="1">
        <a:defRPr sz="8200" kern="1200">
          <a:solidFill>
            <a:schemeClr val="tx1"/>
          </a:solidFill>
          <a:latin typeface="+mn-lt"/>
          <a:ea typeface="+mn-ea"/>
          <a:cs typeface="+mn-cs"/>
        </a:defRPr>
      </a:lvl3pPr>
      <a:lvl4pPr marL="6270132" algn="l" defTabSz="2090044" rtl="0" eaLnBrk="1" latinLnBrk="0" hangingPunct="1">
        <a:defRPr sz="8200" kern="1200">
          <a:solidFill>
            <a:schemeClr val="tx1"/>
          </a:solidFill>
          <a:latin typeface="+mn-lt"/>
          <a:ea typeface="+mn-ea"/>
          <a:cs typeface="+mn-cs"/>
        </a:defRPr>
      </a:lvl4pPr>
      <a:lvl5pPr marL="8360176" algn="l" defTabSz="2090044" rtl="0" eaLnBrk="1" latinLnBrk="0" hangingPunct="1">
        <a:defRPr sz="8200" kern="1200">
          <a:solidFill>
            <a:schemeClr val="tx1"/>
          </a:solidFill>
          <a:latin typeface="+mn-lt"/>
          <a:ea typeface="+mn-ea"/>
          <a:cs typeface="+mn-cs"/>
        </a:defRPr>
      </a:lvl5pPr>
      <a:lvl6pPr marL="10450220" algn="l" defTabSz="2090044" rtl="0" eaLnBrk="1" latinLnBrk="0" hangingPunct="1">
        <a:defRPr sz="8200" kern="1200">
          <a:solidFill>
            <a:schemeClr val="tx1"/>
          </a:solidFill>
          <a:latin typeface="+mn-lt"/>
          <a:ea typeface="+mn-ea"/>
          <a:cs typeface="+mn-cs"/>
        </a:defRPr>
      </a:lvl6pPr>
      <a:lvl7pPr marL="12540264" algn="l" defTabSz="2090044" rtl="0" eaLnBrk="1" latinLnBrk="0" hangingPunct="1">
        <a:defRPr sz="8200" kern="1200">
          <a:solidFill>
            <a:schemeClr val="tx1"/>
          </a:solidFill>
          <a:latin typeface="+mn-lt"/>
          <a:ea typeface="+mn-ea"/>
          <a:cs typeface="+mn-cs"/>
        </a:defRPr>
      </a:lvl7pPr>
      <a:lvl8pPr marL="14630309" algn="l" defTabSz="2090044" rtl="0" eaLnBrk="1" latinLnBrk="0" hangingPunct="1">
        <a:defRPr sz="8200" kern="1200">
          <a:solidFill>
            <a:schemeClr val="tx1"/>
          </a:solidFill>
          <a:latin typeface="+mn-lt"/>
          <a:ea typeface="+mn-ea"/>
          <a:cs typeface="+mn-cs"/>
        </a:defRPr>
      </a:lvl8pPr>
      <a:lvl9pPr marL="16720353" algn="l" defTabSz="209004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20" Type="http://schemas.openxmlformats.org/officeDocument/2006/relationships/image" Target="../media/image14.png"/><Relationship Id="rId21" Type="http://schemas.openxmlformats.org/officeDocument/2006/relationships/image" Target="../media/image15.gif"/><Relationship Id="rId22" Type="http://schemas.openxmlformats.org/officeDocument/2006/relationships/image" Target="../media/image16.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hyperlink" Target="http://cosee.umaine.edu/climb/index.cfm" TargetMode="External"/><Relationship Id="rId13" Type="http://schemas.openxmlformats.org/officeDocument/2006/relationships/image" Target="../media/image8.png"/><Relationship Id="rId14" Type="http://schemas.openxmlformats.org/officeDocument/2006/relationships/image" Target="../media/image9.jpe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www.usc.edu/org/cosee-west/resources.html%23co2" TargetMode="External"/><Relationship Id="rId19"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hyperlink" Target="http://epe.marine.rutgers.edu/r3ui/llb_view_hurricane.php" TargetMode="External"/><Relationship Id="rId7" Type="http://schemas.openxmlformats.org/officeDocument/2006/relationships/image" Target="../media/image4.png"/><Relationship Id="rId8" Type="http://schemas.openxmlformats.org/officeDocument/2006/relationships/hyperlink" Target="http://epe.marine.rutgers.edu/r3ui/llb_view_oa.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06 at 1.57.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136" y="19141330"/>
            <a:ext cx="4343400" cy="4791339"/>
          </a:xfrm>
          <a:prstGeom prst="rect">
            <a:avLst/>
          </a:prstGeom>
        </p:spPr>
      </p:pic>
      <p:sp>
        <p:nvSpPr>
          <p:cNvPr id="32" name="TextBox 31"/>
          <p:cNvSpPr txBox="1"/>
          <p:nvPr/>
        </p:nvSpPr>
        <p:spPr>
          <a:xfrm>
            <a:off x="5243514" y="90718"/>
            <a:ext cx="25064974" cy="3354765"/>
          </a:xfrm>
          <a:prstGeom prst="rect">
            <a:avLst/>
          </a:prstGeom>
          <a:noFill/>
        </p:spPr>
        <p:txBody>
          <a:bodyPr wrap="none" rtlCol="0">
            <a:spAutoFit/>
          </a:bodyPr>
          <a:lstStyle/>
          <a:p>
            <a:pPr algn="ctr"/>
            <a:r>
              <a:rPr lang="en-US" b="1" dirty="0" smtClean="0">
                <a:solidFill>
                  <a:srgbClr val="FF0000"/>
                </a:solidFill>
                <a:effectLst>
                  <a:outerShdw blurRad="50800" dist="38100" dir="2700000">
                    <a:srgbClr val="000000">
                      <a:alpha val="43000"/>
                    </a:srgbClr>
                  </a:outerShdw>
                </a:effectLst>
              </a:rPr>
              <a:t>Developing a Range of Ocean Acidification Learning Tools</a:t>
            </a:r>
          </a:p>
          <a:p>
            <a:pPr algn="ctr"/>
            <a:r>
              <a:rPr lang="en-US" sz="6500" dirty="0" smtClean="0">
                <a:solidFill>
                  <a:srgbClr val="FF0000"/>
                </a:solidFill>
                <a:effectLst>
                  <a:outerShdw blurRad="50800" dist="38100" dir="2700000">
                    <a:srgbClr val="000000">
                      <a:alpha val="43000"/>
                    </a:srgbClr>
                  </a:outerShdw>
                </a:effectLst>
              </a:rPr>
              <a:t>Oscar Schofield, Paul </a:t>
            </a:r>
            <a:r>
              <a:rPr lang="en-US" sz="6500" dirty="0" err="1" smtClean="0">
                <a:solidFill>
                  <a:srgbClr val="FF0000"/>
                </a:solidFill>
                <a:effectLst>
                  <a:outerShdw blurRad="50800" dist="38100" dir="2700000">
                    <a:srgbClr val="000000">
                      <a:alpha val="43000"/>
                    </a:srgbClr>
                  </a:outerShdw>
                </a:effectLst>
              </a:rPr>
              <a:t>Falkowski</a:t>
            </a:r>
            <a:r>
              <a:rPr lang="en-US" sz="6500" dirty="0" smtClean="0">
                <a:solidFill>
                  <a:srgbClr val="FF0000"/>
                </a:solidFill>
                <a:effectLst>
                  <a:outerShdw blurRad="50800" dist="38100" dir="2700000">
                    <a:srgbClr val="000000">
                      <a:alpha val="43000"/>
                    </a:srgbClr>
                  </a:outerShdw>
                </a:effectLst>
              </a:rPr>
              <a:t>, Kyle Richter, Janice McDonnell</a:t>
            </a:r>
          </a:p>
          <a:p>
            <a:pPr algn="ctr"/>
            <a:r>
              <a:rPr lang="en-US" sz="6500" dirty="0" smtClean="0">
                <a:solidFill>
                  <a:srgbClr val="FF0000"/>
                </a:solidFill>
                <a:effectLst>
                  <a:outerShdw blurRad="50800" dist="38100" dir="2700000">
                    <a:srgbClr val="000000">
                      <a:alpha val="43000"/>
                    </a:srgbClr>
                  </a:outerShdw>
                </a:effectLst>
              </a:rPr>
              <a:t>Rutgers University</a:t>
            </a:r>
            <a:endParaRPr lang="en-US" sz="6500" dirty="0">
              <a:solidFill>
                <a:srgbClr val="FF0000"/>
              </a:solidFill>
              <a:effectLst>
                <a:outerShdw blurRad="50800" dist="38100" dir="2700000">
                  <a:srgbClr val="000000">
                    <a:alpha val="43000"/>
                  </a:srgbClr>
                </a:outerShdw>
              </a:effectLst>
            </a:endParaRPr>
          </a:p>
        </p:txBody>
      </p:sp>
      <p:sp>
        <p:nvSpPr>
          <p:cNvPr id="33" name="TextBox 32"/>
          <p:cNvSpPr txBox="1"/>
          <p:nvPr/>
        </p:nvSpPr>
        <p:spPr>
          <a:xfrm>
            <a:off x="731664" y="3839537"/>
            <a:ext cx="12536872" cy="14603998"/>
          </a:xfrm>
          <a:prstGeom prst="rect">
            <a:avLst/>
          </a:prstGeom>
          <a:noFill/>
        </p:spPr>
        <p:txBody>
          <a:bodyPr wrap="square" rtlCol="0">
            <a:spAutoFit/>
          </a:bodyPr>
          <a:lstStyle/>
          <a:p>
            <a:pPr algn="just"/>
            <a:r>
              <a:rPr lang="en-US" sz="5000" b="1" dirty="0" smtClean="0"/>
              <a:t>The Challenge</a:t>
            </a:r>
            <a:r>
              <a:rPr lang="en-US" sz="5000" dirty="0" smtClean="0"/>
              <a:t>: </a:t>
            </a:r>
            <a:r>
              <a:rPr lang="en-US" sz="4000" dirty="0"/>
              <a:t>Responding to a changing climate is a defining challenge for the </a:t>
            </a:r>
            <a:r>
              <a:rPr lang="en-US" sz="4000" dirty="0" smtClean="0"/>
              <a:t>next generation. </a:t>
            </a:r>
            <a:r>
              <a:rPr lang="en-US" sz="4000" dirty="0"/>
              <a:t>This will require a scientifically </a:t>
            </a:r>
            <a:r>
              <a:rPr lang="en-US" sz="4000" dirty="0" smtClean="0"/>
              <a:t>literate population, requiring a strong focus on improving the public’s ocean literacy of environmental problems and solutions. Ocean acidification provides </a:t>
            </a:r>
            <a:r>
              <a:rPr lang="en-US" sz="4000" dirty="0" smtClean="0"/>
              <a:t>an </a:t>
            </a:r>
            <a:r>
              <a:rPr lang="en-US" sz="4000" dirty="0" smtClean="0"/>
              <a:t>unique focus for such efforts given the inherent interdisciplinary nature of the problem.  We have focused on developing undergraduate teaching materials that can be utilized and shared to increase understanding and applications of scientific data.</a:t>
            </a:r>
          </a:p>
          <a:p>
            <a:pPr algn="just"/>
            <a:endParaRPr lang="en-US" sz="4500" dirty="0" smtClean="0"/>
          </a:p>
          <a:p>
            <a:pPr algn="just"/>
            <a:r>
              <a:rPr lang="en-US" sz="4800" b="1" dirty="0" smtClean="0"/>
              <a:t>Our Strategy</a:t>
            </a:r>
            <a:r>
              <a:rPr lang="en-US" sz="4800" dirty="0" smtClean="0"/>
              <a:t>: </a:t>
            </a:r>
            <a:r>
              <a:rPr lang="en-US" sz="4000" dirty="0" smtClean="0"/>
              <a:t>To meet a growing need for quality undergraduate teaching materials, we focused on developing blended </a:t>
            </a:r>
            <a:r>
              <a:rPr lang="en-US" sz="4000" dirty="0"/>
              <a:t>learning</a:t>
            </a:r>
            <a:r>
              <a:rPr lang="en-US" sz="4000" dirty="0" smtClean="0"/>
              <a:t> tools to provide cost </a:t>
            </a:r>
            <a:r>
              <a:rPr lang="en-US" sz="4000" dirty="0"/>
              <a:t>effective educational </a:t>
            </a:r>
            <a:r>
              <a:rPr lang="en-US" sz="4000" dirty="0" smtClean="0"/>
              <a:t>platforms that combines classroom </a:t>
            </a:r>
            <a:r>
              <a:rPr lang="en-US" sz="4000" dirty="0"/>
              <a:t>training, e-learning, mentoring, </a:t>
            </a:r>
            <a:r>
              <a:rPr lang="en-US" sz="4000" dirty="0" smtClean="0"/>
              <a:t>and information sharing capability. With a focus on developing ocean acidification materials we have leveraged </a:t>
            </a:r>
            <a:r>
              <a:rPr lang="en-US" sz="4000" dirty="0"/>
              <a:t>opportunities through existing programs, including the NSF-funded Centers for Ocean </a:t>
            </a:r>
            <a:r>
              <a:rPr lang="en-US" sz="4000" dirty="0" smtClean="0"/>
              <a:t>Science Education </a:t>
            </a:r>
            <a:r>
              <a:rPr lang="en-US" sz="4000" dirty="0"/>
              <a:t>Excellence Networked Ocean World (COSEE NOW),</a:t>
            </a:r>
            <a:r>
              <a:rPr lang="en-US" sz="4000" dirty="0" smtClean="0"/>
              <a:t> the Rutgers University 4-H Youth Development program, and the </a:t>
            </a:r>
            <a:r>
              <a:rPr lang="en-US" sz="4000" dirty="0"/>
              <a:t>Ocean Observing </a:t>
            </a:r>
            <a:r>
              <a:rPr lang="en-US" sz="4000" dirty="0" smtClean="0"/>
              <a:t>Initiative Education </a:t>
            </a:r>
            <a:r>
              <a:rPr lang="en-US" sz="4000" dirty="0"/>
              <a:t>and Public Engagement Program (OOI EPE</a:t>
            </a:r>
            <a:r>
              <a:rPr lang="en-US" sz="4000" dirty="0" smtClean="0"/>
              <a:t>).</a:t>
            </a:r>
            <a:endParaRPr lang="en-US" sz="4000" dirty="0"/>
          </a:p>
        </p:txBody>
      </p:sp>
      <p:sp>
        <p:nvSpPr>
          <p:cNvPr id="34" name="Rectangle 33"/>
          <p:cNvSpPr/>
          <p:nvPr/>
        </p:nvSpPr>
        <p:spPr>
          <a:xfrm>
            <a:off x="830969" y="19232048"/>
            <a:ext cx="7877871" cy="5139869"/>
          </a:xfrm>
          <a:prstGeom prst="rect">
            <a:avLst/>
          </a:prstGeom>
        </p:spPr>
        <p:txBody>
          <a:bodyPr wrap="square">
            <a:spAutoFit/>
          </a:bodyPr>
          <a:lstStyle/>
          <a:p>
            <a:pPr algn="just"/>
            <a:r>
              <a:rPr lang="en-US" sz="4800" b="1" dirty="0" smtClean="0"/>
              <a:t>OOI EPE Tools</a:t>
            </a:r>
            <a:r>
              <a:rPr lang="en-US" sz="4800" dirty="0" smtClean="0"/>
              <a:t>:</a:t>
            </a:r>
            <a:r>
              <a:rPr lang="en-US" sz="4000" dirty="0" smtClean="0"/>
              <a:t> The EPE team is currently in the construction phase. Our group is an “Early Adopter” for the OOI EPE team, allowing us to utilize and “test” the learning tools being constructed by OOI.  The three major tools being developed by the OOI include:</a:t>
            </a:r>
            <a:endParaRPr lang="en-US" sz="4000" dirty="0"/>
          </a:p>
        </p:txBody>
      </p:sp>
      <p:pic>
        <p:nvPicPr>
          <p:cNvPr id="37" name="Picture 1" descr="pixels.php.jpeg"/>
          <p:cNvPicPr>
            <a:picLocks noChangeAspect="1"/>
          </p:cNvPicPr>
          <p:nvPr/>
        </p:nvPicPr>
        <p:blipFill>
          <a:blip r:embed="rId4"/>
          <a:srcRect l="11967" r="5385"/>
          <a:stretch>
            <a:fillRect/>
          </a:stretch>
        </p:blipFill>
        <p:spPr bwMode="auto">
          <a:xfrm>
            <a:off x="875582" y="27831537"/>
            <a:ext cx="4438645" cy="4026485"/>
          </a:xfrm>
          <a:prstGeom prst="rect">
            <a:avLst/>
          </a:prstGeom>
          <a:ln>
            <a:noFill/>
          </a:ln>
          <a:effectLst>
            <a:outerShdw blurRad="292100" dist="139700" dir="2700000" algn="tl" rotWithShape="0">
              <a:srgbClr val="333333">
                <a:alpha val="65000"/>
              </a:srgbClr>
            </a:outerShdw>
          </a:effectLst>
        </p:spPr>
      </p:pic>
      <p:sp>
        <p:nvSpPr>
          <p:cNvPr id="38" name="TextBox 37"/>
          <p:cNvSpPr txBox="1"/>
          <p:nvPr/>
        </p:nvSpPr>
        <p:spPr>
          <a:xfrm>
            <a:off x="446003" y="24807079"/>
            <a:ext cx="5374011" cy="2554545"/>
          </a:xfrm>
          <a:prstGeom prst="rect">
            <a:avLst/>
          </a:prstGeom>
          <a:noFill/>
        </p:spPr>
        <p:txBody>
          <a:bodyPr wrap="square" rtlCol="0">
            <a:spAutoFit/>
          </a:bodyPr>
          <a:lstStyle/>
          <a:p>
            <a:pPr algn="ctr"/>
            <a:r>
              <a:rPr lang="en-US" sz="4000" i="1" dirty="0" smtClean="0"/>
              <a:t>Online </a:t>
            </a:r>
            <a:r>
              <a:rPr lang="en-US" sz="4000" i="1" u="sng" dirty="0" smtClean="0"/>
              <a:t>concept mapping </a:t>
            </a:r>
            <a:r>
              <a:rPr lang="en-US" sz="4000" i="1" dirty="0" smtClean="0"/>
              <a:t>tools allow student to visually define critical concepts.</a:t>
            </a:r>
            <a:endParaRPr lang="en-US" sz="4000" i="1" dirty="0"/>
          </a:p>
        </p:txBody>
      </p:sp>
      <p:pic>
        <p:nvPicPr>
          <p:cNvPr id="39" name="Picture 38" descr="C:\Users\crowley\Desktop\timeseries_january_comparison_09-12.jpg"/>
          <p:cNvPicPr>
            <a:picLocks noChangeAspect="1" noChangeArrowheads="1"/>
          </p:cNvPicPr>
          <p:nvPr/>
        </p:nvPicPr>
        <p:blipFill>
          <a:blip r:embed="rId5"/>
          <a:srcRect l="1969" t="29825" r="2543" b="8772"/>
          <a:stretch>
            <a:fillRect/>
          </a:stretch>
        </p:blipFill>
        <p:spPr bwMode="auto">
          <a:xfrm>
            <a:off x="731664" y="32275669"/>
            <a:ext cx="6744568" cy="2433788"/>
          </a:xfrm>
          <a:prstGeom prst="rect">
            <a:avLst/>
          </a:prstGeom>
          <a:ln>
            <a:noFill/>
          </a:ln>
          <a:effectLst>
            <a:outerShdw blurRad="292100" dist="139700" dir="2700000" algn="tl" rotWithShape="0">
              <a:srgbClr val="333333">
                <a:alpha val="65000"/>
              </a:srgbClr>
            </a:outerShdw>
          </a:effectLst>
        </p:spPr>
      </p:pic>
      <p:pic>
        <p:nvPicPr>
          <p:cNvPr id="41" name="Picture 1">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92439" y="27860573"/>
            <a:ext cx="7400304" cy="402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6947400" y="24778043"/>
            <a:ext cx="5374011" cy="3170099"/>
          </a:xfrm>
          <a:prstGeom prst="rect">
            <a:avLst/>
          </a:prstGeom>
          <a:noFill/>
        </p:spPr>
        <p:txBody>
          <a:bodyPr wrap="square" rtlCol="0">
            <a:spAutoFit/>
          </a:bodyPr>
          <a:lstStyle/>
          <a:p>
            <a:pPr algn="ctr"/>
            <a:r>
              <a:rPr lang="en-US" sz="4000" i="1" dirty="0" smtClean="0"/>
              <a:t>A </a:t>
            </a:r>
            <a:r>
              <a:rPr lang="en-US" sz="4000" i="1" u="sng" dirty="0" smtClean="0"/>
              <a:t>Lab Lesson Builde</a:t>
            </a:r>
            <a:r>
              <a:rPr lang="en-US" sz="4000" i="1" dirty="0" smtClean="0"/>
              <a:t>r provides an integrated online tool to assist the development of online curricula  </a:t>
            </a:r>
            <a:endParaRPr lang="en-US" sz="4000" i="1" dirty="0"/>
          </a:p>
        </p:txBody>
      </p:sp>
      <p:sp>
        <p:nvSpPr>
          <p:cNvPr id="44" name="TextBox 43"/>
          <p:cNvSpPr txBox="1"/>
          <p:nvPr/>
        </p:nvSpPr>
        <p:spPr>
          <a:xfrm>
            <a:off x="7664376" y="32244000"/>
            <a:ext cx="5374011" cy="2554545"/>
          </a:xfrm>
          <a:prstGeom prst="rect">
            <a:avLst/>
          </a:prstGeom>
          <a:noFill/>
        </p:spPr>
        <p:txBody>
          <a:bodyPr wrap="square" rtlCol="0">
            <a:spAutoFit/>
          </a:bodyPr>
          <a:lstStyle/>
          <a:p>
            <a:pPr algn="ctr"/>
            <a:r>
              <a:rPr lang="en-US" sz="4000" i="1" dirty="0" smtClean="0"/>
              <a:t>Data visualization tools allowing time series and spatial data be explored by undergraduates.</a:t>
            </a:r>
            <a:endParaRPr lang="en-US" sz="4000" i="1" dirty="0"/>
          </a:p>
        </p:txBody>
      </p:sp>
      <p:sp>
        <p:nvSpPr>
          <p:cNvPr id="45" name="Rectangle 44"/>
          <p:cNvSpPr/>
          <p:nvPr/>
        </p:nvSpPr>
        <p:spPr>
          <a:xfrm>
            <a:off x="446003" y="3810112"/>
            <a:ext cx="13041398" cy="1460399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46003" y="18927542"/>
            <a:ext cx="13041398" cy="166759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13892936" y="3811789"/>
            <a:ext cx="11654064" cy="21042326"/>
            <a:chOff x="13792156" y="3764753"/>
            <a:chExt cx="11654064" cy="21042326"/>
          </a:xfrm>
        </p:grpSpPr>
        <p:pic>
          <p:nvPicPr>
            <p:cNvPr id="8" name="Picture 3">
              <a:hlinkClick r:id="rId8"/>
            </p:cNvPr>
            <p:cNvPicPr>
              <a:picLocks noChangeAspect="1"/>
            </p:cNvPicPr>
            <p:nvPr/>
          </p:nvPicPr>
          <p:blipFill>
            <a:blip r:embed="rId9"/>
            <a:srcRect/>
            <a:stretch>
              <a:fillRect/>
            </a:stretch>
          </p:blipFill>
          <p:spPr bwMode="auto">
            <a:xfrm>
              <a:off x="14936045" y="9576477"/>
              <a:ext cx="9133264" cy="6403212"/>
            </a:xfrm>
            <a:prstGeom prst="rect">
              <a:avLst/>
            </a:prstGeom>
            <a:noFill/>
            <a:ln w="9525">
              <a:noFill/>
              <a:miter lim="800000"/>
              <a:headEnd/>
              <a:tailEnd/>
            </a:ln>
          </p:spPr>
        </p:pic>
        <p:pic>
          <p:nvPicPr>
            <p:cNvPr id="9" name="Content Placeholder 3"/>
            <p:cNvPicPr>
              <a:picLocks noChangeAspect="1"/>
            </p:cNvPicPr>
            <p:nvPr/>
          </p:nvPicPr>
          <p:blipFill>
            <a:blip r:embed="rId10"/>
            <a:srcRect t="2672" b="2672"/>
            <a:stretch>
              <a:fillRect/>
            </a:stretch>
          </p:blipFill>
          <p:spPr bwMode="auto">
            <a:xfrm>
              <a:off x="15097791" y="19304697"/>
              <a:ext cx="8992156" cy="5251860"/>
            </a:xfrm>
            <a:prstGeom prst="rect">
              <a:avLst/>
            </a:prstGeom>
            <a:noFill/>
            <a:ln w="12700">
              <a:noFill/>
              <a:miter lim="800000"/>
              <a:headEnd/>
              <a:tailEnd/>
            </a:ln>
          </p:spPr>
        </p:pic>
        <p:pic>
          <p:nvPicPr>
            <p:cNvPr id="10" name="Content Placeholder 3"/>
            <p:cNvPicPr>
              <a:picLocks noChangeAspect="1"/>
            </p:cNvPicPr>
            <p:nvPr/>
          </p:nvPicPr>
          <p:blipFill>
            <a:blip r:embed="rId11"/>
            <a:srcRect t="2248" b="2248"/>
            <a:stretch>
              <a:fillRect/>
            </a:stretch>
          </p:blipFill>
          <p:spPr bwMode="auto">
            <a:xfrm>
              <a:off x="19546833" y="16215085"/>
              <a:ext cx="5252103" cy="3067354"/>
            </a:xfrm>
            <a:prstGeom prst="rect">
              <a:avLst/>
            </a:prstGeom>
            <a:noFill/>
            <a:ln w="12700">
              <a:noFill/>
              <a:miter lim="800000"/>
              <a:headEnd/>
              <a:tailEnd/>
            </a:ln>
          </p:spPr>
        </p:pic>
        <p:sp>
          <p:nvSpPr>
            <p:cNvPr id="12" name="TextBox 11"/>
            <p:cNvSpPr txBox="1"/>
            <p:nvPr/>
          </p:nvSpPr>
          <p:spPr>
            <a:xfrm>
              <a:off x="14309551" y="3764753"/>
              <a:ext cx="10766781" cy="5786199"/>
            </a:xfrm>
            <a:prstGeom prst="rect">
              <a:avLst/>
            </a:prstGeom>
            <a:noFill/>
          </p:spPr>
          <p:txBody>
            <a:bodyPr wrap="square" rtlCol="0">
              <a:spAutoFit/>
            </a:bodyPr>
            <a:lstStyle/>
            <a:p>
              <a:pPr algn="just"/>
              <a:r>
                <a:rPr lang="en-US" sz="5000" b="1" dirty="0" smtClean="0"/>
                <a:t>Web-based learning OA products: </a:t>
              </a:r>
              <a:r>
                <a:rPr lang="en-US" sz="4000" dirty="0" smtClean="0"/>
                <a:t>Our tools provide 1) </a:t>
              </a:r>
              <a:r>
                <a:rPr lang="en-US" sz="4000" u="sng" dirty="0" smtClean="0"/>
                <a:t>context </a:t>
              </a:r>
              <a:r>
                <a:rPr lang="en-US" sz="4000" dirty="0" smtClean="0"/>
                <a:t>with online video lecture modules for ocean acidification, 2) </a:t>
              </a:r>
              <a:r>
                <a:rPr lang="en-US" sz="4000" u="sng" dirty="0" smtClean="0"/>
                <a:t>engage </a:t>
              </a:r>
              <a:r>
                <a:rPr lang="en-US" sz="4000" dirty="0" smtClean="0"/>
                <a:t>the students using the concept mapping, 3) have students </a:t>
              </a:r>
              <a:r>
                <a:rPr lang="en-US" sz="4000" u="sng" dirty="0" smtClean="0"/>
                <a:t>explore </a:t>
              </a:r>
              <a:r>
                <a:rPr lang="en-US" sz="4000" dirty="0" smtClean="0"/>
                <a:t>using a series of data visualization modules, and 4) </a:t>
              </a:r>
              <a:r>
                <a:rPr lang="en-US" sz="4000" u="sng" dirty="0" smtClean="0"/>
                <a:t>synthesize </a:t>
              </a:r>
              <a:r>
                <a:rPr lang="en-US" sz="4000" dirty="0" smtClean="0"/>
                <a:t>the materials through a series of guided inquiry materials.  The entire system is integrated into a single online lab lesson.  </a:t>
              </a:r>
            </a:p>
            <a:p>
              <a:pPr algn="just"/>
              <a:endParaRPr lang="en-US" sz="4000" b="1" dirty="0"/>
            </a:p>
          </p:txBody>
        </p:sp>
        <p:pic>
          <p:nvPicPr>
            <p:cNvPr id="13" name="Content Placeholder 3">
              <a:hlinkClick r:id="rId12"/>
            </p:cNvPr>
            <p:cNvPicPr>
              <a:picLocks noChangeAspect="1"/>
            </p:cNvPicPr>
            <p:nvPr/>
          </p:nvPicPr>
          <p:blipFill>
            <a:blip r:embed="rId13"/>
            <a:srcRect t="3117" b="3117"/>
            <a:stretch>
              <a:fillRect/>
            </a:stretch>
          </p:blipFill>
          <p:spPr bwMode="auto">
            <a:xfrm>
              <a:off x="14190822" y="16168048"/>
              <a:ext cx="4885651" cy="2853566"/>
            </a:xfrm>
            <a:prstGeom prst="rect">
              <a:avLst/>
            </a:prstGeom>
            <a:noFill/>
            <a:ln w="12700">
              <a:noFill/>
              <a:miter lim="800000"/>
              <a:headEnd/>
              <a:tailEnd/>
            </a:ln>
          </p:spPr>
        </p:pic>
        <p:sp>
          <p:nvSpPr>
            <p:cNvPr id="49" name="Rectangle 48"/>
            <p:cNvSpPr/>
            <p:nvPr/>
          </p:nvSpPr>
          <p:spPr>
            <a:xfrm>
              <a:off x="13792156" y="3764753"/>
              <a:ext cx="11654064" cy="2104232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Rectangle 50"/>
          <p:cNvSpPr/>
          <p:nvPr/>
        </p:nvSpPr>
        <p:spPr>
          <a:xfrm>
            <a:off x="14027336" y="25114979"/>
            <a:ext cx="11654064" cy="2554545"/>
          </a:xfrm>
          <a:prstGeom prst="rect">
            <a:avLst/>
          </a:prstGeom>
        </p:spPr>
        <p:txBody>
          <a:bodyPr wrap="square">
            <a:spAutoFit/>
          </a:bodyPr>
          <a:lstStyle/>
          <a:p>
            <a:pPr algn="just"/>
            <a:r>
              <a:rPr lang="en-US" sz="4000" b="1" dirty="0" smtClean="0"/>
              <a:t>Testing and iterating the online OA products: </a:t>
            </a:r>
            <a:r>
              <a:rPr lang="en-US" sz="4000" dirty="0" smtClean="0"/>
              <a:t>We have tested online OA materials in a series of educational workshops.  The information is being used to refine the materials before general release in early 2014. </a:t>
            </a:r>
            <a:endParaRPr lang="en-US" sz="4000" dirty="0"/>
          </a:p>
        </p:txBody>
      </p:sp>
      <p:pic>
        <p:nvPicPr>
          <p:cNvPr id="52" name="Picture 51" descr="6761082895_db19bdef61_b.jpg"/>
          <p:cNvPicPr>
            <a:picLocks noChangeAspect="1"/>
          </p:cNvPicPr>
          <p:nvPr/>
        </p:nvPicPr>
        <p:blipFill>
          <a:blip r:embed="rId14"/>
          <a:stretch>
            <a:fillRect/>
          </a:stretch>
        </p:blipFill>
        <p:spPr>
          <a:xfrm>
            <a:off x="14168443" y="27861754"/>
            <a:ext cx="4748497" cy="3167211"/>
          </a:xfrm>
          <a:prstGeom prst="rect">
            <a:avLst/>
          </a:prstGeom>
        </p:spPr>
      </p:pic>
      <p:sp>
        <p:nvSpPr>
          <p:cNvPr id="53" name="Rectangle 52"/>
          <p:cNvSpPr/>
          <p:nvPr/>
        </p:nvSpPr>
        <p:spPr>
          <a:xfrm>
            <a:off x="19058049" y="27716316"/>
            <a:ext cx="6258283" cy="3170099"/>
          </a:xfrm>
          <a:prstGeom prst="rect">
            <a:avLst/>
          </a:prstGeom>
        </p:spPr>
        <p:txBody>
          <a:bodyPr wrap="square">
            <a:spAutoFit/>
          </a:bodyPr>
          <a:lstStyle/>
          <a:p>
            <a:pPr algn="just"/>
            <a:r>
              <a:rPr lang="en-US" sz="4000" b="1" i="1" dirty="0" smtClean="0"/>
              <a:t>Venue 1</a:t>
            </a:r>
            <a:r>
              <a:rPr lang="en-US" sz="4000" i="1" dirty="0" smtClean="0"/>
              <a:t>: Ocean observatory class (75 students/term) is a class focused on having student work with data.  The OA module was assigned. </a:t>
            </a:r>
            <a:endParaRPr lang="en-US" sz="4000" i="1" dirty="0"/>
          </a:p>
        </p:txBody>
      </p:sp>
      <p:sp>
        <p:nvSpPr>
          <p:cNvPr id="54" name="Rectangle 53"/>
          <p:cNvSpPr/>
          <p:nvPr/>
        </p:nvSpPr>
        <p:spPr>
          <a:xfrm>
            <a:off x="13792156" y="30980004"/>
            <a:ext cx="5566534" cy="5016758"/>
          </a:xfrm>
          <a:prstGeom prst="rect">
            <a:avLst/>
          </a:prstGeom>
        </p:spPr>
        <p:txBody>
          <a:bodyPr wrap="square">
            <a:spAutoFit/>
          </a:bodyPr>
          <a:lstStyle/>
          <a:p>
            <a:pPr algn="ctr"/>
            <a:r>
              <a:rPr lang="en-US" sz="4000" b="1" i="1" dirty="0" smtClean="0"/>
              <a:t>Venue 2</a:t>
            </a:r>
            <a:r>
              <a:rPr lang="en-US" sz="4000" i="1" dirty="0" smtClean="0"/>
              <a:t>: “Teaching Oceanography” workshop (San Francisco June 2013, 65 teaching faculty from around the US) tested the OA tools.  Response was positive with suggested improvements.</a:t>
            </a:r>
            <a:endParaRPr lang="en-US" sz="4000" i="1" dirty="0"/>
          </a:p>
        </p:txBody>
      </p:sp>
      <p:sp>
        <p:nvSpPr>
          <p:cNvPr id="55" name="Rectangle 54"/>
          <p:cNvSpPr/>
          <p:nvPr/>
        </p:nvSpPr>
        <p:spPr>
          <a:xfrm>
            <a:off x="19791254" y="30978327"/>
            <a:ext cx="5572634" cy="5016758"/>
          </a:xfrm>
          <a:prstGeom prst="rect">
            <a:avLst/>
          </a:prstGeom>
        </p:spPr>
        <p:txBody>
          <a:bodyPr wrap="square">
            <a:spAutoFit/>
          </a:bodyPr>
          <a:lstStyle/>
          <a:p>
            <a:pPr algn="ctr"/>
            <a:r>
              <a:rPr lang="en-US" sz="4000" b="1" i="1" dirty="0" smtClean="0"/>
              <a:t>Venue 3</a:t>
            </a:r>
            <a:r>
              <a:rPr lang="en-US" sz="4000" i="1" dirty="0" smtClean="0"/>
              <a:t>: “COSEE-PP Summer 2013 Community College Faculty Institute (Charleston OR, July 2013) tested the OA tools.  Response was positive with another list of suggested improvements.</a:t>
            </a:r>
            <a:endParaRPr lang="en-US" sz="4000" i="1" dirty="0"/>
          </a:p>
        </p:txBody>
      </p:sp>
      <p:sp>
        <p:nvSpPr>
          <p:cNvPr id="63" name="Rectangle 62"/>
          <p:cNvSpPr/>
          <p:nvPr/>
        </p:nvSpPr>
        <p:spPr>
          <a:xfrm>
            <a:off x="13792155" y="25114978"/>
            <a:ext cx="11936281" cy="1100382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26016913" y="3735717"/>
            <a:ext cx="9879706" cy="5170646"/>
          </a:xfrm>
          <a:prstGeom prst="rect">
            <a:avLst/>
          </a:prstGeom>
          <a:noFill/>
        </p:spPr>
        <p:txBody>
          <a:bodyPr wrap="square" rtlCol="0">
            <a:spAutoFit/>
          </a:bodyPr>
          <a:lstStyle/>
          <a:p>
            <a:pPr algn="just"/>
            <a:r>
              <a:rPr lang="en-US" sz="5000" b="1" dirty="0" smtClean="0"/>
              <a:t>In class learning OA products: </a:t>
            </a:r>
            <a:r>
              <a:rPr lang="en-US" sz="4000" dirty="0" smtClean="0"/>
              <a:t>In collaboration with the Lawrence Hall of Science (Berkeley, CA) and  the Rutgers 4-H  Youth Development Department an inexpensive ocean acidification lesson activity was developed with complementary reader to guide teachers.</a:t>
            </a:r>
          </a:p>
          <a:p>
            <a:pPr algn="just"/>
            <a:endParaRPr lang="en-US" sz="4000" b="1" dirty="0"/>
          </a:p>
        </p:txBody>
      </p:sp>
      <p:sp>
        <p:nvSpPr>
          <p:cNvPr id="67" name="Rectangle 66"/>
          <p:cNvSpPr/>
          <p:nvPr/>
        </p:nvSpPr>
        <p:spPr>
          <a:xfrm>
            <a:off x="25880836" y="3826435"/>
            <a:ext cx="10133852" cy="2259219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15"/>
          <a:stretch>
            <a:fillRect/>
          </a:stretch>
        </p:blipFill>
        <p:spPr>
          <a:xfrm>
            <a:off x="26080030" y="12745769"/>
            <a:ext cx="2032000" cy="8394700"/>
          </a:xfrm>
          <a:prstGeom prst="rect">
            <a:avLst/>
          </a:prstGeom>
        </p:spPr>
      </p:pic>
      <p:pic>
        <p:nvPicPr>
          <p:cNvPr id="72" name="Picture 71"/>
          <p:cNvPicPr>
            <a:picLocks noChangeAspect="1"/>
          </p:cNvPicPr>
          <p:nvPr/>
        </p:nvPicPr>
        <p:blipFill>
          <a:blip r:embed="rId16"/>
          <a:stretch>
            <a:fillRect/>
          </a:stretch>
        </p:blipFill>
        <p:spPr>
          <a:xfrm>
            <a:off x="28020308" y="11934684"/>
            <a:ext cx="7784589" cy="10082742"/>
          </a:xfrm>
          <a:prstGeom prst="rect">
            <a:avLst/>
          </a:prstGeom>
        </p:spPr>
      </p:pic>
      <p:pic>
        <p:nvPicPr>
          <p:cNvPr id="73" name="Picture 72"/>
          <p:cNvPicPr>
            <a:picLocks noChangeAspect="1"/>
          </p:cNvPicPr>
          <p:nvPr/>
        </p:nvPicPr>
        <p:blipFill>
          <a:blip r:embed="rId17"/>
          <a:stretch>
            <a:fillRect/>
          </a:stretch>
        </p:blipFill>
        <p:spPr>
          <a:xfrm>
            <a:off x="26663420" y="8418909"/>
            <a:ext cx="8313409" cy="3457061"/>
          </a:xfrm>
          <a:prstGeom prst="rect">
            <a:avLst/>
          </a:prstGeom>
        </p:spPr>
      </p:pic>
      <p:sp>
        <p:nvSpPr>
          <p:cNvPr id="74" name="Rectangle 73"/>
          <p:cNvSpPr/>
          <p:nvPr/>
        </p:nvSpPr>
        <p:spPr>
          <a:xfrm>
            <a:off x="26080030" y="22017426"/>
            <a:ext cx="9934658" cy="4401205"/>
          </a:xfrm>
          <a:prstGeom prst="rect">
            <a:avLst/>
          </a:prstGeom>
        </p:spPr>
        <p:txBody>
          <a:bodyPr wrap="square">
            <a:spAutoFit/>
          </a:bodyPr>
          <a:lstStyle/>
          <a:p>
            <a:pPr algn="just"/>
            <a:r>
              <a:rPr lang="en-US" sz="4000" dirty="0"/>
              <a:t>This lesson was adapted from a lesson developed by the NSF sponsored Centers for Ocean Science Education Excellence West</a:t>
            </a:r>
            <a:r>
              <a:rPr lang="en-US" sz="4000" dirty="0" smtClean="0"/>
              <a:t>  </a:t>
            </a:r>
            <a:r>
              <a:rPr lang="en-US" sz="4000" dirty="0" smtClean="0">
                <a:hlinkClick r:id="rId18"/>
              </a:rPr>
              <a:t>http</a:t>
            </a:r>
            <a:r>
              <a:rPr lang="en-US" sz="4000" dirty="0">
                <a:hlinkClick r:id="rId18"/>
              </a:rPr>
              <a:t>://www.usc.edu/org/cosee-west/resources.html#co2</a:t>
            </a:r>
            <a:r>
              <a:rPr lang="en-US" sz="4000" dirty="0"/>
              <a:t> with additional materials and information provided by the Lawrence Hall of Science.</a:t>
            </a:r>
          </a:p>
        </p:txBody>
      </p:sp>
      <p:sp>
        <p:nvSpPr>
          <p:cNvPr id="2" name="TextBox 1"/>
          <p:cNvSpPr txBox="1"/>
          <p:nvPr/>
        </p:nvSpPr>
        <p:spPr>
          <a:xfrm>
            <a:off x="25892841" y="26745517"/>
            <a:ext cx="10003778" cy="93256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4000" b="1" dirty="0" smtClean="0"/>
              <a:t>Scaling the Products for Alternative Audiences:</a:t>
            </a:r>
            <a:r>
              <a:rPr lang="en-US" sz="4000" dirty="0"/>
              <a:t> </a:t>
            </a:r>
            <a:r>
              <a:rPr lang="en-US" sz="4000" dirty="0" smtClean="0"/>
              <a:t>Our team is working on repurposing the lesson for use in additional learning environments including in and out of school programs for middle and high school age students, informal learning centers such as the Liberty Science Center, and in teacher professional development workshops. Our goal is to increase the use of scientific data in teaching and learning.</a:t>
            </a:r>
          </a:p>
          <a:p>
            <a:endParaRPr lang="en-US" sz="4000" dirty="0" smtClean="0"/>
          </a:p>
          <a:p>
            <a:endParaRPr lang="en-US" sz="4000" dirty="0" smtClean="0"/>
          </a:p>
          <a:p>
            <a:endParaRPr lang="en-US" sz="4000" dirty="0"/>
          </a:p>
          <a:p>
            <a:r>
              <a:rPr lang="en-US" sz="4000" dirty="0" smtClean="0"/>
              <a:t> </a:t>
            </a:r>
            <a:endParaRPr lang="en-US" sz="4000" dirty="0"/>
          </a:p>
          <a:p>
            <a:endParaRPr lang="en-US" sz="4000" dirty="0"/>
          </a:p>
        </p:txBody>
      </p:sp>
      <p:pic>
        <p:nvPicPr>
          <p:cNvPr id="16" name="Picture 12" descr="IMG_1441"/>
          <p:cNvPicPr>
            <a:picLocks noChangeAspect="1" noChangeArrowheads="1"/>
          </p:cNvPicPr>
          <p:nvPr/>
        </p:nvPicPr>
        <p:blipFill>
          <a:blip r:embed="rId19"/>
          <a:srcRect/>
          <a:stretch>
            <a:fillRect/>
          </a:stretch>
        </p:blipFill>
        <p:spPr bwMode="auto">
          <a:xfrm>
            <a:off x="27156722" y="33088928"/>
            <a:ext cx="2608263" cy="2514600"/>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p:cNvPicPr>
          <p:nvPr/>
        </p:nvPicPr>
        <p:blipFill>
          <a:blip r:embed="rId20"/>
          <a:srcRect/>
          <a:stretch>
            <a:fillRect/>
          </a:stretch>
        </p:blipFill>
        <p:spPr bwMode="auto">
          <a:xfrm>
            <a:off x="30808806" y="33117783"/>
            <a:ext cx="3733800" cy="2492375"/>
          </a:xfrm>
          <a:prstGeom prst="rect">
            <a:avLst/>
          </a:prstGeom>
          <a:ln>
            <a:noFill/>
          </a:ln>
          <a:effectLst>
            <a:outerShdw blurRad="292100" dist="139700" dir="2700000" algn="tl" rotWithShape="0">
              <a:srgbClr val="333333">
                <a:alpha val="65000"/>
              </a:srgbClr>
            </a:outerShdw>
          </a:effectLst>
        </p:spPr>
      </p:pic>
      <p:pic>
        <p:nvPicPr>
          <p:cNvPr id="3" name="Picture 2" descr="nsf1.gi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54208" y="94122"/>
            <a:ext cx="3633501" cy="3655389"/>
          </a:xfrm>
          <a:prstGeom prst="rect">
            <a:avLst/>
          </a:prstGeom>
        </p:spPr>
      </p:pic>
      <p:pic>
        <p:nvPicPr>
          <p:cNvPr id="4" name="Picture 3" descr="ooi_logo-300x153.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962750" y="625703"/>
            <a:ext cx="5205882" cy="265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TotalTime>
  <Words>669</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Rutgers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Oscar Schofield</dc:creator>
  <cp:lastModifiedBy>Oscar Schofield</cp:lastModifiedBy>
  <cp:revision>6</cp:revision>
  <dcterms:created xsi:type="dcterms:W3CDTF">2013-09-17T10:53:41Z</dcterms:created>
  <dcterms:modified xsi:type="dcterms:W3CDTF">2013-09-17T15:54:47Z</dcterms:modified>
</cp:coreProperties>
</file>