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mp4" ContentType="video/unknown"/>
  <Default Extension="vml" ContentType="application/vnd.openxmlformats-officedocument.vmlDrawing"/>
  <Default Extension="wdp" ContentType="image/vnd.ms-photo"/>
  <Default Extension="bin" ContentType="application/vnd.openxmlformats-officedocument.presentationml.printerSettings"/>
  <Default Extension="wmf" ContentType="image/x-wmf"/>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5"/>
  </p:notesMasterIdLst>
  <p:sldIdLst>
    <p:sldId id="678" r:id="rId3"/>
    <p:sldId id="713" r:id="rId4"/>
    <p:sldId id="714" r:id="rId5"/>
    <p:sldId id="490" r:id="rId6"/>
    <p:sldId id="715" r:id="rId7"/>
    <p:sldId id="716" r:id="rId8"/>
    <p:sldId id="719" r:id="rId9"/>
    <p:sldId id="722" r:id="rId10"/>
    <p:sldId id="723" r:id="rId11"/>
    <p:sldId id="724" r:id="rId12"/>
    <p:sldId id="757" r:id="rId13"/>
    <p:sldId id="758" r:id="rId14"/>
    <p:sldId id="755" r:id="rId15"/>
    <p:sldId id="756" r:id="rId16"/>
    <p:sldId id="751" r:id="rId17"/>
    <p:sldId id="729" r:id="rId18"/>
    <p:sldId id="735" r:id="rId19"/>
    <p:sldId id="731" r:id="rId20"/>
    <p:sldId id="764" r:id="rId21"/>
    <p:sldId id="765" r:id="rId22"/>
    <p:sldId id="766" r:id="rId23"/>
    <p:sldId id="737" r:id="rId24"/>
    <p:sldId id="738" r:id="rId25"/>
    <p:sldId id="740" r:id="rId26"/>
    <p:sldId id="741" r:id="rId27"/>
    <p:sldId id="742" r:id="rId28"/>
    <p:sldId id="743" r:id="rId29"/>
    <p:sldId id="744" r:id="rId30"/>
    <p:sldId id="745" r:id="rId31"/>
    <p:sldId id="746" r:id="rId32"/>
    <p:sldId id="747" r:id="rId33"/>
    <p:sldId id="748" r:id="rId34"/>
    <p:sldId id="749" r:id="rId35"/>
    <p:sldId id="767" r:id="rId36"/>
    <p:sldId id="769" r:id="rId37"/>
    <p:sldId id="754" r:id="rId38"/>
    <p:sldId id="629" r:id="rId39"/>
    <p:sldId id="673" r:id="rId40"/>
    <p:sldId id="652" r:id="rId41"/>
    <p:sldId id="655" r:id="rId42"/>
    <p:sldId id="708" r:id="rId43"/>
    <p:sldId id="598" r:id="rId44"/>
    <p:sldId id="697" r:id="rId45"/>
    <p:sldId id="595" r:id="rId46"/>
    <p:sldId id="597" r:id="rId47"/>
    <p:sldId id="656" r:id="rId48"/>
    <p:sldId id="759" r:id="rId49"/>
    <p:sldId id="762" r:id="rId50"/>
    <p:sldId id="760" r:id="rId51"/>
    <p:sldId id="763" r:id="rId52"/>
    <p:sldId id="692" r:id="rId53"/>
    <p:sldId id="608"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ott Glenn" initials="SG" lastIdx="0" clrIdx="0"/>
  <p:cmAuthor id="1" name="Scott Glenn"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00000"/>
    <a:srgbClr val="615200"/>
    <a:srgbClr val="0C214F"/>
    <a:srgbClr val="95B9C6"/>
    <a:srgbClr val="C68939"/>
    <a:srgbClr val="FBF063"/>
    <a:srgbClr val="00FF99"/>
    <a:srgbClr val="66FF33"/>
    <a:srgbClr val="66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07" autoAdjust="0"/>
    <p:restoredTop sz="99810" autoAdjust="0"/>
  </p:normalViewPr>
  <p:slideViewPr>
    <p:cSldViewPr snapToGrid="0">
      <p:cViewPr>
        <p:scale>
          <a:sx n="75" d="100"/>
          <a:sy n="75" d="100"/>
        </p:scale>
        <p:origin x="-1224"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commentAuthors" Target="commentAuthors.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lenn:Desktop:OceanObservatoryResearchCourseChart.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Ocean</a:t>
            </a:r>
            <a:r>
              <a:rPr lang="en-US" baseline="0" dirty="0"/>
              <a:t> Observatories Course</a:t>
            </a:r>
            <a:endParaRPr lang="en-US" dirty="0"/>
          </a:p>
        </c:rich>
      </c:tx>
      <c:layout>
        <c:manualLayout>
          <c:xMode val="edge"/>
          <c:yMode val="edge"/>
          <c:x val="0.26973914102498"/>
          <c:y val="0.0439444585555838"/>
        </c:manualLayout>
      </c:layout>
      <c:overlay val="0"/>
    </c:title>
    <c:autoTitleDeleted val="0"/>
    <c:plotArea>
      <c:layout>
        <c:manualLayout>
          <c:layoutTarget val="inner"/>
          <c:xMode val="edge"/>
          <c:yMode val="edge"/>
          <c:x val="0.13518743530051"/>
          <c:y val="0.209032258064516"/>
          <c:w val="0.823033908387864"/>
          <c:h val="0.581609347218694"/>
        </c:manualLayout>
      </c:layout>
      <c:scatterChart>
        <c:scatterStyle val="lineMarker"/>
        <c:varyColors val="0"/>
        <c:ser>
          <c:idx val="1"/>
          <c:order val="1"/>
          <c:spPr>
            <a:ln w="28575">
              <a:solidFill>
                <a:schemeClr val="bg1"/>
              </a:solidFill>
            </a:ln>
          </c:spPr>
          <c:xVal>
            <c:numRef>
              <c:f>Sheet1!$A$1:$A$12</c:f>
            </c:numRef>
          </c:xVal>
          <c:yVal>
            <c:numRef>
              <c:f>Sheet1!$B$1:$B$12</c:f>
            </c:numRef>
          </c:yVal>
          <c:smooth val="0"/>
        </c:ser>
        <c:ser>
          <c:idx val="0"/>
          <c:order val="0"/>
          <c:spPr>
            <a:ln w="28575">
              <a:solidFill>
                <a:schemeClr val="bg1"/>
              </a:solidFill>
            </a:ln>
          </c:spPr>
          <c:marker>
            <c:symbol val="circle"/>
            <c:size val="8"/>
            <c:spPr>
              <a:solidFill>
                <a:srgbClr val="FFFF00"/>
              </a:solidFill>
              <a:ln>
                <a:solidFill>
                  <a:sysClr val="windowText" lastClr="000000"/>
                </a:solidFill>
              </a:ln>
            </c:spPr>
          </c:marker>
          <c:xVal>
            <c:numRef>
              <c:f>Sheet1!$A$1:$A$12</c:f>
              <c:numCache>
                <c:formatCode>General</c:formatCode>
                <c:ptCount val="12"/>
                <c:pt idx="0">
                  <c:v>2012.25</c:v>
                </c:pt>
                <c:pt idx="1">
                  <c:v>2011.75</c:v>
                </c:pt>
                <c:pt idx="2">
                  <c:v>2011.25</c:v>
                </c:pt>
                <c:pt idx="3">
                  <c:v>2010.75</c:v>
                </c:pt>
                <c:pt idx="4">
                  <c:v>2010.25</c:v>
                </c:pt>
                <c:pt idx="5">
                  <c:v>2009.75</c:v>
                </c:pt>
                <c:pt idx="6">
                  <c:v>2009.25</c:v>
                </c:pt>
                <c:pt idx="7">
                  <c:v>2008.75</c:v>
                </c:pt>
                <c:pt idx="8">
                  <c:v>2008.25</c:v>
                </c:pt>
                <c:pt idx="9">
                  <c:v>2007.75</c:v>
                </c:pt>
                <c:pt idx="10">
                  <c:v>2007.25</c:v>
                </c:pt>
                <c:pt idx="11">
                  <c:v>2006.75</c:v>
                </c:pt>
              </c:numCache>
            </c:numRef>
          </c:xVal>
          <c:yVal>
            <c:numRef>
              <c:f>Sheet1!$B$1:$B$12</c:f>
              <c:numCache>
                <c:formatCode>General</c:formatCode>
                <c:ptCount val="12"/>
                <c:pt idx="0">
                  <c:v>70.0</c:v>
                </c:pt>
                <c:pt idx="1">
                  <c:v>46.0</c:v>
                </c:pt>
                <c:pt idx="2">
                  <c:v>32.0</c:v>
                </c:pt>
                <c:pt idx="3">
                  <c:v>36.0</c:v>
                </c:pt>
                <c:pt idx="4">
                  <c:v>26.0</c:v>
                </c:pt>
                <c:pt idx="5">
                  <c:v>18.0</c:v>
                </c:pt>
                <c:pt idx="6">
                  <c:v>22.0</c:v>
                </c:pt>
                <c:pt idx="7">
                  <c:v>12.0</c:v>
                </c:pt>
                <c:pt idx="8">
                  <c:v>10.0</c:v>
                </c:pt>
                <c:pt idx="9">
                  <c:v>7.0</c:v>
                </c:pt>
                <c:pt idx="10">
                  <c:v>1.0</c:v>
                </c:pt>
                <c:pt idx="11">
                  <c:v>1.0</c:v>
                </c:pt>
              </c:numCache>
            </c:numRef>
          </c:yVal>
          <c:smooth val="0"/>
        </c:ser>
        <c:dLbls>
          <c:showLegendKey val="0"/>
          <c:showVal val="0"/>
          <c:showCatName val="0"/>
          <c:showSerName val="0"/>
          <c:showPercent val="0"/>
          <c:showBubbleSize val="0"/>
        </c:dLbls>
        <c:axId val="1065377160"/>
        <c:axId val="1065678088"/>
      </c:scatterChart>
      <c:valAx>
        <c:axId val="1065377160"/>
        <c:scaling>
          <c:orientation val="minMax"/>
        </c:scaling>
        <c:delete val="0"/>
        <c:axPos val="b"/>
        <c:title>
          <c:tx>
            <c:rich>
              <a:bodyPr/>
              <a:lstStyle/>
              <a:p>
                <a:pPr>
                  <a:defRPr sz="1200"/>
                </a:pPr>
                <a:r>
                  <a:rPr lang="en-US" sz="1600" dirty="0"/>
                  <a:t>Years</a:t>
                </a:r>
              </a:p>
            </c:rich>
          </c:tx>
          <c:layout/>
          <c:overlay val="0"/>
        </c:title>
        <c:numFmt formatCode="General" sourceLinked="1"/>
        <c:majorTickMark val="out"/>
        <c:minorTickMark val="none"/>
        <c:tickLblPos val="nextTo"/>
        <c:txPr>
          <a:bodyPr/>
          <a:lstStyle/>
          <a:p>
            <a:pPr>
              <a:defRPr sz="1200"/>
            </a:pPr>
            <a:endParaRPr lang="en-US"/>
          </a:p>
        </c:txPr>
        <c:crossAx val="1065678088"/>
        <c:crosses val="autoZero"/>
        <c:crossBetween val="midCat"/>
      </c:valAx>
      <c:valAx>
        <c:axId val="1065678088"/>
        <c:scaling>
          <c:orientation val="minMax"/>
        </c:scaling>
        <c:delete val="0"/>
        <c:axPos val="l"/>
        <c:majorGridlines/>
        <c:title>
          <c:tx>
            <c:rich>
              <a:bodyPr/>
              <a:lstStyle/>
              <a:p>
                <a:pPr>
                  <a:defRPr sz="1600"/>
                </a:pPr>
                <a:r>
                  <a:rPr lang="en-US" sz="1600" dirty="0" smtClean="0"/>
                  <a:t># of </a:t>
                </a:r>
                <a:r>
                  <a:rPr lang="en-US" sz="1600" dirty="0"/>
                  <a:t>Students</a:t>
                </a:r>
              </a:p>
            </c:rich>
          </c:tx>
          <c:layout>
            <c:manualLayout>
              <c:xMode val="edge"/>
              <c:yMode val="edge"/>
              <c:x val="0.0191277220627017"/>
              <c:y val="0.298041825416984"/>
            </c:manualLayout>
          </c:layout>
          <c:overlay val="0"/>
        </c:title>
        <c:numFmt formatCode="General" sourceLinked="1"/>
        <c:majorTickMark val="out"/>
        <c:minorTickMark val="none"/>
        <c:tickLblPos val="nextTo"/>
        <c:txPr>
          <a:bodyPr/>
          <a:lstStyle/>
          <a:p>
            <a:pPr>
              <a:defRPr sz="1200"/>
            </a:pPr>
            <a:endParaRPr lang="en-US"/>
          </a:p>
        </c:txPr>
        <c:crossAx val="1065377160"/>
        <c:crosses val="autoZero"/>
        <c:crossBetween val="midCat"/>
      </c:valAx>
      <c:spPr>
        <a:gradFill>
          <a:gsLst>
            <a:gs pos="25000">
              <a:srgbClr val="1F497D">
                <a:lumMod val="40000"/>
                <a:lumOff val="60000"/>
              </a:srgbClr>
            </a:gs>
            <a:gs pos="100000">
              <a:schemeClr val="tx2"/>
            </a:gs>
          </a:gsLst>
          <a:lin ang="5400000" scaled="0"/>
        </a:gradFill>
        <a:ln>
          <a:solidFill>
            <a:schemeClr val="accent1"/>
          </a:solidFill>
        </a:ln>
      </c:spPr>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8.wmf"/></Relationships>
</file>

<file path=ppt/drawings/drawing1.xml><?xml version="1.0" encoding="utf-8"?>
<c:userShapes xmlns:c="http://schemas.openxmlformats.org/drawingml/2006/chart">
  <cdr:relSizeAnchor xmlns:cdr="http://schemas.openxmlformats.org/drawingml/2006/chartDrawing">
    <cdr:from>
      <cdr:x>0.21527</cdr:x>
      <cdr:y>0.61216</cdr:y>
    </cdr:from>
    <cdr:to>
      <cdr:x>0.23795</cdr:x>
      <cdr:y>0.76891</cdr:y>
    </cdr:to>
    <cdr:sp macro="" textlink="">
      <cdr:nvSpPr>
        <cdr:cNvPr id="3" name="Straight Arrow Connector 2"/>
        <cdr:cNvSpPr/>
      </cdr:nvSpPr>
      <cdr:spPr>
        <a:xfrm xmlns:a="http://schemas.openxmlformats.org/drawingml/2006/main" flipH="1">
          <a:off x="1148940" y="1807549"/>
          <a:ext cx="121060" cy="462850"/>
        </a:xfrm>
        <a:prstGeom xmlns:a="http://schemas.openxmlformats.org/drawingml/2006/main" prst="straightConnector1">
          <a:avLst/>
        </a:prstGeom>
        <a:ln xmlns:a="http://schemas.openxmlformats.org/drawingml/2006/main">
          <a:solidFill>
            <a:srgbClr val="FFFFFF"/>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0"/>
                <a:cs typeface="Geneva"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0"/>
                <a:cs typeface="Geneva"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0"/>
                <a:cs typeface="Geneva"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Geneva" charset="0"/>
                <a:cs typeface="Geneva" charset="0"/>
              </a:defRPr>
            </a:lvl1pPr>
          </a:lstStyle>
          <a:p>
            <a:fld id="{45018390-19C9-164D-906B-1E144A313501}" type="slidenum">
              <a:rPr lang="en-US"/>
              <a:pPr/>
              <a:t>‹#›</a:t>
            </a:fld>
            <a:endParaRPr lang="en-US"/>
          </a:p>
        </p:txBody>
      </p:sp>
    </p:spTree>
    <p:extLst>
      <p:ext uri="{BB962C8B-B14F-4D97-AF65-F5344CB8AC3E}">
        <p14:creationId xmlns:p14="http://schemas.microsoft.com/office/powerpoint/2010/main" val="28178782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pitchFamily="-65" charset="-128"/>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8" tIns="45719" rIns="91438" bIns="45719" anchor="b">
            <a:prstTxWarp prst="textNoShape">
              <a:avLst/>
            </a:prstTxWarp>
          </a:bodyPr>
          <a:lstStyle/>
          <a:p>
            <a:pPr algn="r" defTabSz="904875"/>
            <a:fld id="{36BD2F2D-D09F-4741-B16C-CE959BFC7ADA}" type="slidenum">
              <a:rPr lang="en-US" sz="1200">
                <a:latin typeface="Calibri" charset="0"/>
              </a:rPr>
              <a:pPr algn="r" defTabSz="904875"/>
              <a:t>4</a:t>
            </a:fld>
            <a:endParaRPr lang="en-US" sz="1200">
              <a:latin typeface="Calibri"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lIns="91438" tIns="45719" rIns="91438" bIns="45719"/>
          <a:lstStyle/>
          <a:p>
            <a:pPr>
              <a:spcBef>
                <a:spcPct val="0"/>
              </a:spcBef>
            </a:pPr>
            <a:endParaRPr lang="en-US">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to</a:t>
            </a:r>
            <a:r>
              <a:rPr lang="en-US" baseline="0" dirty="0" smtClean="0"/>
              <a:t> cut off cold pool in south and bend offshore</a:t>
            </a:r>
          </a:p>
          <a:p>
            <a:r>
              <a:rPr lang="en-US" baseline="0" dirty="0" smtClean="0"/>
              <a:t>Need to experiment with dulling down the colors in the pop density. Maybe orange/tan to white like the box I put in?</a:t>
            </a:r>
          </a:p>
          <a:p>
            <a:r>
              <a:rPr lang="en-US" dirty="0" smtClean="0"/>
              <a:t>Put</a:t>
            </a:r>
            <a:r>
              <a:rPr lang="en-US" baseline="0" dirty="0" smtClean="0"/>
              <a:t> gliders just below the lines in 3 of them, and increase their angles facing up and down randomly. I stuck in cheesy examples</a:t>
            </a:r>
          </a:p>
          <a:p>
            <a:r>
              <a:rPr lang="en-US" baseline="0" smtClean="0"/>
              <a:t>I </a:t>
            </a:r>
            <a:r>
              <a:rPr lang="en-US" baseline="0" dirty="0" smtClean="0"/>
              <a:t>already put the shadow and 80% clear line around the two new maps in the upper right, so we are good there.</a:t>
            </a:r>
          </a:p>
          <a:p>
            <a:endParaRPr lang="en-US" dirty="0"/>
          </a:p>
        </p:txBody>
      </p:sp>
      <p:sp>
        <p:nvSpPr>
          <p:cNvPr id="4" name="Slide Number Placeholder 3"/>
          <p:cNvSpPr>
            <a:spLocks noGrp="1"/>
          </p:cNvSpPr>
          <p:nvPr>
            <p:ph type="sldNum" sz="quarter" idx="10"/>
          </p:nvPr>
        </p:nvSpPr>
        <p:spPr/>
        <p:txBody>
          <a:bodyPr/>
          <a:lstStyle/>
          <a:p>
            <a:fld id="{55C88DC4-2867-4ADC-8D25-9985DE635467}"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a:fld id="{345E6C78-BE92-D24C-811C-0E8BA2E94712}" type="slidenum">
              <a:rPr lang="en-US" sz="1200">
                <a:latin typeface="Calibri" charset="0"/>
              </a:rPr>
              <a:pPr algn="r"/>
              <a:t>16</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8" tIns="45719" rIns="91438" bIns="45719"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39883D-6D0B-324D-8942-93B080CC1FD1}" type="slidenum">
              <a:rPr lang="en-US" smtClean="0"/>
              <a:pPr>
                <a:defRPr/>
              </a:pPr>
              <a:t>29</a:t>
            </a:fld>
            <a:endParaRPr lang="en-US"/>
          </a:p>
        </p:txBody>
      </p:sp>
    </p:spTree>
    <p:extLst>
      <p:ext uri="{BB962C8B-B14F-4D97-AF65-F5344CB8AC3E}">
        <p14:creationId xmlns:p14="http://schemas.microsoft.com/office/powerpoint/2010/main" val="869676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B32E8C4-0C84-0C46-AB0F-B6EBFE09236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7438F18-5A63-224E-AD7E-467AEAFD65F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DF489F5-04F0-AC44-9759-F1C3F9FE2E6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userDrawn="1"/>
        </p:nvPicPr>
        <p:blipFill>
          <a:blip r:embed="rId2">
            <a:extLst>
              <a:ext uri="{28A0092B-C50C-407E-A947-70E740481C1C}">
                <a14:useLocalDpi xmlns:a14="http://schemas.microsoft.com/office/drawing/2010/main" val="0"/>
              </a:ext>
            </a:extLst>
          </a:blip>
          <a:srcRect t="90649"/>
          <a:stretch>
            <a:fillRect/>
          </a:stretch>
        </p:blipFill>
        <p:spPr bwMode="auto">
          <a:xfrm>
            <a:off x="0" y="6218238"/>
            <a:ext cx="91455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E4BE7DD9-B280-E64C-8067-1846316E4E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3502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FD1F95-D55A-084C-8E60-177990ABDD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016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C88383-AC1C-5648-8681-564BA89E3A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094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D024A4-AC2B-A548-AC20-D0BB7FA4BB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709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B00CF7C-E49A-0D4C-8D25-AAE4254922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999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D0B3A24-07E6-C84C-92BF-8A27546A67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0707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056E45-4796-8142-842A-9F31743FD3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803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09B190-D96A-434C-8326-B164DB09A4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406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BE226E-BC82-AC40-8940-A3C7164B252E}"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A71159-7DD4-874D-9803-B7E64143D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713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1F41A4-F3AA-0F41-A2C1-49351DF23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7042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159C47-D56B-1443-827F-75CCB755D9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94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BFF04EC-5A88-054B-B33C-03AD3E10633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8640B0F-B557-F046-96CA-45728E15BB3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9C4ECB9-17C3-294B-B225-B29E73C27FD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95C1809-BEFF-894C-80A0-B6A59719E33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B73AC39-1037-E846-9DB2-FFFA980FAFD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9BD1183-992B-DD4D-8E33-0769BBEC219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CB9E21-149D-0744-88A3-31B8BADB1A0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ea typeface="ＭＳ Ｐゴシック" charset="0"/>
                <a:cs typeface="Geneva"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ea typeface="ＭＳ Ｐゴシック" charset="0"/>
                <a:cs typeface="Geneva"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ea typeface="Geneva" charset="0"/>
                <a:cs typeface="Geneva" charset="0"/>
              </a:defRPr>
            </a:lvl1pPr>
          </a:lstStyle>
          <a:p>
            <a:fld id="{3E5036DC-8C7F-E74A-943A-98D39A208BFB}" type="slidenum">
              <a:rPr lang="en-US"/>
              <a:pPr/>
              <a:t>‹#›</a:t>
            </a:fld>
            <a:endParaRPr lang="en-US"/>
          </a:p>
        </p:txBody>
      </p:sp>
      <p:pic>
        <p:nvPicPr>
          <p:cNvPr id="1031" name="Picture 3" descr="banner_ioos_1024.jpg"/>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6197600"/>
            <a:ext cx="9150350" cy="762000"/>
          </a:xfrm>
          <a:prstGeom prst="rect">
            <a:avLst/>
          </a:prstGeom>
          <a:noFill/>
          <a:ln w="9525">
            <a:noFill/>
            <a:miter lim="800000"/>
            <a:headEnd/>
            <a:tailEnd/>
          </a:ln>
        </p:spPr>
      </p:pic>
      <p:pic>
        <p:nvPicPr>
          <p:cNvPr id="1032" name="Picture 2" descr="IOOS_white.gif"/>
          <p:cNvPicPr>
            <a:picLocks noChangeAspect="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332663" y="6211888"/>
            <a:ext cx="1676400" cy="6540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tx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tx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tx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tx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June 09 text whit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76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9144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7162800" y="6324600"/>
            <a:ext cx="1143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400">
                <a:ea typeface="ＭＳ Ｐゴシック" pitchFamily="1" charset="-128"/>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2209800" y="6324600"/>
            <a:ext cx="4800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400">
                <a:ea typeface="ＭＳ Ｐゴシック" pitchFamily="1" charset="-128"/>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400"/>
            </a:lvl1pPr>
          </a:lstStyle>
          <a:p>
            <a:pPr eaLnBrk="0" hangingPunct="0">
              <a:defRPr/>
            </a:pPr>
            <a:fld id="{1021415C-65E3-BE47-8EA5-52304AC3FA91}" type="slidenum">
              <a:rPr lang="en-US">
                <a:solidFill>
                  <a:srgbClr val="000000"/>
                </a:solidFill>
                <a:ea typeface="ＭＳ Ｐゴシック" charset="0"/>
                <a:cs typeface="ＭＳ Ｐゴシック" charset="0"/>
              </a:rPr>
              <a:pPr eaLnBrk="0" hangingPunct="0">
                <a:defRPr/>
              </a:pPr>
              <a:t>‹#›</a:t>
            </a:fld>
            <a:endParaRPr lang="en-US">
              <a:solidFill>
                <a:srgbClr val="000000"/>
              </a:solidFill>
              <a:ea typeface="ＭＳ Ｐゴシック" charset="0"/>
              <a:cs typeface="ＭＳ Ｐゴシック" charset="0"/>
            </a:endParaRPr>
          </a:p>
        </p:txBody>
      </p:sp>
      <p:cxnSp>
        <p:nvCxnSpPr>
          <p:cNvPr id="9" name="Straight Connector 8"/>
          <p:cNvCxnSpPr>
            <a:cxnSpLocks noChangeShapeType="1"/>
          </p:cNvCxnSpPr>
          <p:nvPr/>
        </p:nvCxnSpPr>
        <p:spPr bwMode="auto">
          <a:xfrm>
            <a:off x="0" y="762000"/>
            <a:ext cx="9144000"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033" name="Picture 4" descr="June 09 text whit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291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7"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12.xml.rels><?xml version="1.0" encoding="UTF-8" standalone="yes"?>
<Relationships xmlns="http://schemas.openxmlformats.org/package/2006/relationships"><Relationship Id="rId11" Type="http://schemas.openxmlformats.org/officeDocument/2006/relationships/image" Target="../media/image96.jpeg"/><Relationship Id="rId12" Type="http://schemas.openxmlformats.org/officeDocument/2006/relationships/image" Target="../media/image97.jpeg"/><Relationship Id="rId13" Type="http://schemas.openxmlformats.org/officeDocument/2006/relationships/hyperlink" Target="http://marine.rutgers.edu/cool/glider/webpage/glider-surface.jpg" TargetMode="External"/><Relationship Id="rId14" Type="http://schemas.openxmlformats.org/officeDocument/2006/relationships/image" Target="../media/image98.jpeg"/><Relationship Id="rId15" Type="http://schemas.openxmlformats.org/officeDocument/2006/relationships/image" Target="../media/image99.jpeg"/><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88.jpeg"/><Relationship Id="rId4" Type="http://schemas.openxmlformats.org/officeDocument/2006/relationships/image" Target="../media/image89.wmf"/><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image" Target="../media/image92.png"/><Relationship Id="rId8" Type="http://schemas.openxmlformats.org/officeDocument/2006/relationships/image" Target="../media/image93.jpeg"/><Relationship Id="rId9" Type="http://schemas.openxmlformats.org/officeDocument/2006/relationships/image" Target="../media/image94.jpeg"/><Relationship Id="rId10" Type="http://schemas.openxmlformats.org/officeDocument/2006/relationships/image" Target="../media/image95.jpeg"/></Relationships>
</file>

<file path=ppt/slides/_rels/slide13.xml.rels><?xml version="1.0" encoding="UTF-8" standalone="yes"?>
<Relationships xmlns="http://schemas.openxmlformats.org/package/2006/relationships"><Relationship Id="rId3" Type="http://schemas.openxmlformats.org/officeDocument/2006/relationships/image" Target="../media/image101.jpg"/><Relationship Id="rId4" Type="http://schemas.openxmlformats.org/officeDocument/2006/relationships/image" Target="../media/image102.png"/><Relationship Id="rId5" Type="http://schemas.openxmlformats.org/officeDocument/2006/relationships/image" Target="../media/image103.gif"/><Relationship Id="rId6" Type="http://schemas.openxmlformats.org/officeDocument/2006/relationships/image" Target="../media/image104.jpeg"/><Relationship Id="rId7" Type="http://schemas.openxmlformats.org/officeDocument/2006/relationships/image" Target="../media/image105.png"/><Relationship Id="rId8" Type="http://schemas.openxmlformats.org/officeDocument/2006/relationships/image" Target="../media/image106.gif"/><Relationship Id="rId9" Type="http://schemas.openxmlformats.org/officeDocument/2006/relationships/image" Target="../media/image107.png"/><Relationship Id="rId10" Type="http://schemas.openxmlformats.org/officeDocument/2006/relationships/image" Target="../media/image108.jpeg"/><Relationship Id="rId1" Type="http://schemas.openxmlformats.org/officeDocument/2006/relationships/slideLayout" Target="../slideLayouts/slideLayout6.xml"/><Relationship Id="rId2" Type="http://schemas.openxmlformats.org/officeDocument/2006/relationships/image" Target="../media/image100.jpeg"/></Relationships>
</file>

<file path=ppt/slides/_rels/slide14.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gif"/><Relationship Id="rId1" Type="http://schemas.openxmlformats.org/officeDocument/2006/relationships/slideLayout" Target="../slideLayouts/slideLayout6.xml"/><Relationship Id="rId2" Type="http://schemas.openxmlformats.org/officeDocument/2006/relationships/image" Target="../media/image109.jpeg"/></Relationships>
</file>

<file path=ppt/slides/_rels/slide15.xml.rels><?xml version="1.0" encoding="UTF-8" standalone="yes"?>
<Relationships xmlns="http://schemas.openxmlformats.org/package/2006/relationships"><Relationship Id="rId11" Type="http://schemas.openxmlformats.org/officeDocument/2006/relationships/image" Target="../media/image116.gif"/><Relationship Id="rId12" Type="http://schemas.openxmlformats.org/officeDocument/2006/relationships/image" Target="../media/image117.jpg"/><Relationship Id="rId1" Type="http://schemas.openxmlformats.org/officeDocument/2006/relationships/slideLayout" Target="../slideLayouts/slideLayout6.xml"/><Relationship Id="rId2" Type="http://schemas.openxmlformats.org/officeDocument/2006/relationships/image" Target="../media/image102.png"/><Relationship Id="rId3" Type="http://schemas.openxmlformats.org/officeDocument/2006/relationships/image" Target="../media/image103.gif"/><Relationship Id="rId4" Type="http://schemas.openxmlformats.org/officeDocument/2006/relationships/image" Target="../media/image110.jpe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png"/><Relationship Id="rId8" Type="http://schemas.openxmlformats.org/officeDocument/2006/relationships/image" Target="../media/image114.png"/><Relationship Id="rId9" Type="http://schemas.openxmlformats.org/officeDocument/2006/relationships/image" Target="../media/image115.jpeg"/><Relationship Id="rId10" Type="http://schemas.microsoft.com/office/2007/relationships/hdphoto" Target="../media/hdphoto1.wdp"/></Relationships>
</file>

<file path=ppt/slides/_rels/slide16.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121.png"/><Relationship Id="rId16" Type="http://schemas.openxmlformats.org/officeDocument/2006/relationships/image" Target="../media/image74.png"/><Relationship Id="rId17" Type="http://schemas.openxmlformats.org/officeDocument/2006/relationships/image" Target="../media/image42.png"/><Relationship Id="rId18" Type="http://schemas.openxmlformats.org/officeDocument/2006/relationships/image" Target="../media/image122.png"/><Relationship Id="rId19" Type="http://schemas.openxmlformats.org/officeDocument/2006/relationships/image" Target="../media/image123.jp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18.jpeg"/><Relationship Id="rId4" Type="http://schemas.openxmlformats.org/officeDocument/2006/relationships/image" Target="../media/image119.png"/><Relationship Id="rId5" Type="http://schemas.openxmlformats.org/officeDocument/2006/relationships/image" Target="../media/image30.png"/><Relationship Id="rId6" Type="http://schemas.openxmlformats.org/officeDocument/2006/relationships/image" Target="../media/image120.png"/><Relationship Id="rId7" Type="http://schemas.openxmlformats.org/officeDocument/2006/relationships/image" Target="../media/image73.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4.png"/><Relationship Id="rId3" Type="http://schemas.openxmlformats.org/officeDocument/2006/relationships/image" Target="../media/image1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png"/><Relationship Id="rId3" Type="http://schemas.openxmlformats.org/officeDocument/2006/relationships/image" Target="../media/image127.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28.wmf"/><Relationship Id="rId5" Type="http://schemas.openxmlformats.org/officeDocument/2006/relationships/image" Target="../media/image129.png"/><Relationship Id="rId6" Type="http://schemas.openxmlformats.org/officeDocument/2006/relationships/image" Target="../media/image130.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28.wmf"/><Relationship Id="rId5" Type="http://schemas.openxmlformats.org/officeDocument/2006/relationships/image" Target="../media/image131.png"/><Relationship Id="rId6" Type="http://schemas.openxmlformats.org/officeDocument/2006/relationships/image" Target="../media/image132.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28.wmf"/><Relationship Id="rId5" Type="http://schemas.openxmlformats.org/officeDocument/2006/relationships/image" Target="../media/image133.png"/><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 Id="rId1" Type="http://schemas.microsoft.com/office/2007/relationships/media" Target="../media/media1.mp4"/><Relationship Id="rId2" Type="http://schemas.openxmlformats.org/officeDocument/2006/relationships/video" Target="../media/media1.mp4"/></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png"/></Relationships>
</file>

<file path=ppt/slides/_rels/slide25.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43.png"/><Relationship Id="rId7"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image" Target="../media/image139.png"/></Relationships>
</file>

<file path=ppt/slides/_rels/slide26.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5"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27.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28.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29.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9" Type="http://schemas.openxmlformats.org/officeDocument/2006/relationships/image" Target="../media/image14.gif"/><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image" Target="../media/image27.jpg"/><Relationship Id="rId10" Type="http://schemas.openxmlformats.org/officeDocument/2006/relationships/image" Target="../media/image15.gif"/><Relationship Id="rId11" Type="http://schemas.openxmlformats.org/officeDocument/2006/relationships/image" Target="../media/image16.gif"/><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gif"/><Relationship Id="rId16" Type="http://schemas.openxmlformats.org/officeDocument/2006/relationships/image" Target="../media/image21.gif"/><Relationship Id="rId17" Type="http://schemas.openxmlformats.org/officeDocument/2006/relationships/image" Target="../media/image22.gif"/><Relationship Id="rId18" Type="http://schemas.openxmlformats.org/officeDocument/2006/relationships/image" Target="../media/image23.gif"/><Relationship Id="rId19" Type="http://schemas.openxmlformats.org/officeDocument/2006/relationships/image" Target="../media/image24.gif"/><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gif"/><Relationship Id="rId4" Type="http://schemas.openxmlformats.org/officeDocument/2006/relationships/image" Target="../media/image9.gif"/><Relationship Id="rId5" Type="http://schemas.openxmlformats.org/officeDocument/2006/relationships/image" Target="../media/image10.gif"/><Relationship Id="rId6" Type="http://schemas.openxmlformats.org/officeDocument/2006/relationships/image" Target="../media/image11.gif"/><Relationship Id="rId7" Type="http://schemas.openxmlformats.org/officeDocument/2006/relationships/image" Target="../media/image12.gif"/><Relationship Id="rId8"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60.emf"/><Relationship Id="rId4" Type="http://schemas.openxmlformats.org/officeDocument/2006/relationships/image" Target="../media/image161.emf"/><Relationship Id="rId1" Type="http://schemas.openxmlformats.org/officeDocument/2006/relationships/slideLayout" Target="../slideLayouts/slideLayout2.xml"/><Relationship Id="rId2" Type="http://schemas.openxmlformats.org/officeDocument/2006/relationships/image" Target="../media/image15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png"/><Relationship Id="rId3" Type="http://schemas.openxmlformats.org/officeDocument/2006/relationships/image" Target="../media/image1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png"/><Relationship Id="rId3" Type="http://schemas.openxmlformats.org/officeDocument/2006/relationships/image" Target="../media/image165.png"/></Relationships>
</file>

<file path=ppt/slides/_rels/slide33.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image" Target="../media/image1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jpg"/><Relationship Id="rId3" Type="http://schemas.openxmlformats.org/officeDocument/2006/relationships/image" Target="../media/image1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png"/></Relationships>
</file>

<file path=ppt/slides/_rels/slide37.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jpeg"/><Relationship Id="rId1" Type="http://schemas.openxmlformats.org/officeDocument/2006/relationships/slideLayout" Target="../slideLayouts/slideLayout7.xml"/><Relationship Id="rId2" Type="http://schemas.openxmlformats.org/officeDocument/2006/relationships/image" Target="../media/image174.jpeg"/></Relationships>
</file>

<file path=ppt/slides/_rels/slide38.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179.jpeg"/><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39.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1" Type="http://schemas.openxmlformats.org/officeDocument/2006/relationships/slideLayout" Target="../slideLayouts/slideLayout2.xml"/><Relationship Id="rId2" Type="http://schemas.openxmlformats.org/officeDocument/2006/relationships/image" Target="../media/image180.png"/></Relationships>
</file>

<file path=ppt/slides/_rels/slide4.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186.jpeg"/><Relationship Id="rId4" Type="http://schemas.openxmlformats.org/officeDocument/2006/relationships/image" Target="../media/image187.jpeg"/><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89.jpeg"/><Relationship Id="rId1" Type="http://schemas.openxmlformats.org/officeDocument/2006/relationships/slideLayout" Target="../slideLayouts/slideLayout2.xml"/><Relationship Id="rId2" Type="http://schemas.openxmlformats.org/officeDocument/2006/relationships/image" Target="../media/image188.png"/></Relationships>
</file>

<file path=ppt/slides/_rels/slide42.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92.png"/><Relationship Id="rId5" Type="http://schemas.openxmlformats.org/officeDocument/2006/relationships/image" Target="../media/image193.png"/><Relationship Id="rId6" Type="http://schemas.openxmlformats.org/officeDocument/2006/relationships/image" Target="../media/image194.jpeg"/><Relationship Id="rId1" Type="http://schemas.openxmlformats.org/officeDocument/2006/relationships/slideLayout" Target="../slideLayouts/slideLayout2.xml"/><Relationship Id="rId2" Type="http://schemas.openxmlformats.org/officeDocument/2006/relationships/image" Target="../media/image190.png"/></Relationships>
</file>

<file path=ppt/slides/_rels/slide43.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hyperlink" Target="http://polar.ncep.noaa.gov" TargetMode="External"/><Relationship Id="rId1" Type="http://schemas.openxmlformats.org/officeDocument/2006/relationships/slideLayout" Target="../slideLayouts/slideLayout2.xml"/><Relationship Id="rId2" Type="http://schemas.openxmlformats.org/officeDocument/2006/relationships/image" Target="../media/image195.png"/></Relationships>
</file>

<file path=ppt/slides/_rels/slide44.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jpeg"/><Relationship Id="rId1" Type="http://schemas.openxmlformats.org/officeDocument/2006/relationships/slideLayout" Target="../slideLayouts/slideLayout2.xml"/><Relationship Id="rId2" Type="http://schemas.openxmlformats.org/officeDocument/2006/relationships/image" Target="../media/image197.png"/></Relationships>
</file>

<file path=ppt/slides/_rels/slide45.xml.rels><?xml version="1.0" encoding="UTF-8" standalone="yes"?>
<Relationships xmlns="http://schemas.openxmlformats.org/package/2006/relationships"><Relationship Id="rId3" Type="http://schemas.openxmlformats.org/officeDocument/2006/relationships/image" Target="../media/image201.jpeg"/><Relationship Id="rId4" Type="http://schemas.openxmlformats.org/officeDocument/2006/relationships/image" Target="../media/image202.png"/><Relationship Id="rId5" Type="http://schemas.openxmlformats.org/officeDocument/2006/relationships/image" Target="../media/image203.jpeg"/><Relationship Id="rId1" Type="http://schemas.openxmlformats.org/officeDocument/2006/relationships/slideLayout" Target="../slideLayouts/slideLayout2.xml"/><Relationship Id="rId2" Type="http://schemas.openxmlformats.org/officeDocument/2006/relationships/image" Target="../media/image200.png"/></Relationships>
</file>

<file path=ppt/slides/_rels/slide46.xml.rels><?xml version="1.0" encoding="UTF-8" standalone="yes"?>
<Relationships xmlns="http://schemas.openxmlformats.org/package/2006/relationships"><Relationship Id="rId3" Type="http://schemas.openxmlformats.org/officeDocument/2006/relationships/image" Target="../media/image205.jpeg"/><Relationship Id="rId4" Type="http://schemas.openxmlformats.org/officeDocument/2006/relationships/image" Target="../media/image206.jpeg"/><Relationship Id="rId5" Type="http://schemas.openxmlformats.org/officeDocument/2006/relationships/image" Target="../media/image207.jpeg"/><Relationship Id="rId6" Type="http://schemas.openxmlformats.org/officeDocument/2006/relationships/image" Target="../media/image208.jpeg"/><Relationship Id="rId7" Type="http://schemas.openxmlformats.org/officeDocument/2006/relationships/image" Target="../media/image209.jpeg"/><Relationship Id="rId8" Type="http://schemas.openxmlformats.org/officeDocument/2006/relationships/image" Target="../media/image210.jpeg"/><Relationship Id="rId1" Type="http://schemas.openxmlformats.org/officeDocument/2006/relationships/slideLayout" Target="../slideLayouts/slideLayout1.xml"/><Relationship Id="rId2" Type="http://schemas.openxmlformats.org/officeDocument/2006/relationships/image" Target="../media/image20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png"/></Relationships>
</file>

<file path=ppt/slides/_rels/slide48.xml.rels><?xml version="1.0" encoding="UTF-8" standalone="yes"?>
<Relationships xmlns="http://schemas.openxmlformats.org/package/2006/relationships"><Relationship Id="rId3" Type="http://schemas.openxmlformats.org/officeDocument/2006/relationships/image" Target="../media/image213.png"/><Relationship Id="rId4" Type="http://schemas.openxmlformats.org/officeDocument/2006/relationships/image" Target="../media/image214.png"/><Relationship Id="rId1" Type="http://schemas.openxmlformats.org/officeDocument/2006/relationships/slideLayout" Target="../slideLayouts/slideLayout2.xml"/><Relationship Id="rId2" Type="http://schemas.openxmlformats.org/officeDocument/2006/relationships/image" Target="../media/image21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50.xml.rels><?xml version="1.0" encoding="UTF-8" standalone="yes"?>
<Relationships xmlns="http://schemas.openxmlformats.org/package/2006/relationships"><Relationship Id="rId3" Type="http://schemas.openxmlformats.org/officeDocument/2006/relationships/image" Target="../media/image217.png"/><Relationship Id="rId4" Type="http://schemas.openxmlformats.org/officeDocument/2006/relationships/image" Target="../media/image218.png"/><Relationship Id="rId1" Type="http://schemas.openxmlformats.org/officeDocument/2006/relationships/slideLayout" Target="../slideLayouts/slideLayout2.xml"/><Relationship Id="rId2" Type="http://schemas.openxmlformats.org/officeDocument/2006/relationships/image" Target="../media/image216.png"/></Relationships>
</file>

<file path=ppt/slides/_rels/slide51.xml.rels><?xml version="1.0" encoding="UTF-8" standalone="yes"?>
<Relationships xmlns="http://schemas.openxmlformats.org/package/2006/relationships"><Relationship Id="rId3" Type="http://schemas.openxmlformats.org/officeDocument/2006/relationships/image" Target="../media/image220.jpeg"/><Relationship Id="rId4" Type="http://schemas.openxmlformats.org/officeDocument/2006/relationships/image" Target="../media/image221.png"/><Relationship Id="rId5" Type="http://schemas.openxmlformats.org/officeDocument/2006/relationships/image" Target="../media/image102.png"/><Relationship Id="rId6" Type="http://schemas.openxmlformats.org/officeDocument/2006/relationships/image" Target="../media/image103.gif"/><Relationship Id="rId7" Type="http://schemas.openxmlformats.org/officeDocument/2006/relationships/image" Target="../media/image222.png"/><Relationship Id="rId8" Type="http://schemas.openxmlformats.org/officeDocument/2006/relationships/image" Target="../media/image223.gif"/><Relationship Id="rId1" Type="http://schemas.openxmlformats.org/officeDocument/2006/relationships/slideLayout" Target="../slideLayouts/slideLayout2.xml"/><Relationship Id="rId2" Type="http://schemas.openxmlformats.org/officeDocument/2006/relationships/image" Target="../media/image21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4.jpe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jpe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jpeg"/><Relationship Id="rId10" Type="http://schemas.openxmlformats.org/officeDocument/2006/relationships/image" Target="../media/image57.png"/><Relationship Id="rId11" Type="http://schemas.openxmlformats.org/officeDocument/2006/relationships/image" Target="../media/image58.gi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png"/><Relationship Id="rId6" Type="http://schemas.openxmlformats.org/officeDocument/2006/relationships/image" Target="../media/image63.jpeg"/><Relationship Id="rId7" Type="http://schemas.openxmlformats.org/officeDocument/2006/relationships/image" Target="../media/image64.jpeg"/><Relationship Id="rId8" Type="http://schemas.openxmlformats.org/officeDocument/2006/relationships/image" Target="../media/image65.png"/><Relationship Id="rId9"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9.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7" Type="http://schemas.openxmlformats.org/officeDocument/2006/relationships/image" Target="../media/image72.jpeg"/><Relationship Id="rId8" Type="http://schemas.openxmlformats.org/officeDocument/2006/relationships/image" Target="../media/image73.png"/><Relationship Id="rId9" Type="http://schemas.openxmlformats.org/officeDocument/2006/relationships/image" Target="../media/image37.png"/><Relationship Id="rId10" Type="http://schemas.openxmlformats.org/officeDocument/2006/relationships/image" Target="../media/image74.png"/><Relationship Id="rId11"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GliderImag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1799" y="-42333"/>
            <a:ext cx="9155799" cy="6248400"/>
          </a:xfrm>
          <a:prstGeom prst="rect">
            <a:avLst/>
          </a:prstGeom>
        </p:spPr>
      </p:pic>
      <p:sp>
        <p:nvSpPr>
          <p:cNvPr id="5" name="TextBox 4"/>
          <p:cNvSpPr txBox="1"/>
          <p:nvPr/>
        </p:nvSpPr>
        <p:spPr>
          <a:xfrm>
            <a:off x="2116667" y="152400"/>
            <a:ext cx="7027333" cy="2092881"/>
          </a:xfrm>
          <a:prstGeom prst="rect">
            <a:avLst/>
          </a:prstGeom>
          <a:noFill/>
        </p:spPr>
        <p:txBody>
          <a:bodyPr wrap="square" rtlCol="0">
            <a:spAutoFit/>
          </a:bodyPr>
          <a:lstStyle/>
          <a:p>
            <a:pPr algn="ctr"/>
            <a:r>
              <a:rPr lang="en-US" sz="3600" b="1" dirty="0" smtClean="0"/>
              <a:t>The Challenger Glider Mission:</a:t>
            </a:r>
            <a:endParaRPr lang="en-US" sz="3600" b="1" i="1" dirty="0" smtClean="0"/>
          </a:p>
          <a:p>
            <a:pPr algn="ctr"/>
            <a:endParaRPr lang="en-US" sz="1200" b="1" i="1" dirty="0" smtClean="0"/>
          </a:p>
          <a:p>
            <a:pPr algn="ctr"/>
            <a:r>
              <a:rPr lang="en-US" sz="3200" b="1" dirty="0" smtClean="0"/>
              <a:t>A Collaborative Global </a:t>
            </a:r>
            <a:r>
              <a:rPr lang="en-US" sz="3200" b="1" dirty="0"/>
              <a:t>N</a:t>
            </a:r>
            <a:r>
              <a:rPr lang="en-US" sz="3200" b="1" dirty="0" smtClean="0"/>
              <a:t>etwork for Ocean Science and Education</a:t>
            </a:r>
          </a:p>
          <a:p>
            <a:r>
              <a:rPr lang="en-US" dirty="0" smtClean="0"/>
              <a:t> </a:t>
            </a:r>
            <a:endParaRPr lang="en-US" dirty="0"/>
          </a:p>
        </p:txBody>
      </p:sp>
      <p:sp>
        <p:nvSpPr>
          <p:cNvPr id="7" name="TextBox 6"/>
          <p:cNvSpPr txBox="1"/>
          <p:nvPr/>
        </p:nvSpPr>
        <p:spPr>
          <a:xfrm>
            <a:off x="211667" y="3160889"/>
            <a:ext cx="4640637" cy="3046988"/>
          </a:xfrm>
          <a:prstGeom prst="rect">
            <a:avLst/>
          </a:prstGeom>
          <a:noFill/>
        </p:spPr>
        <p:txBody>
          <a:bodyPr wrap="none" rtlCol="0">
            <a:spAutoFit/>
          </a:bodyPr>
          <a:lstStyle/>
          <a:p>
            <a:r>
              <a:rPr lang="en-US" sz="2400" dirty="0" smtClean="0">
                <a:solidFill>
                  <a:schemeClr val="bg1"/>
                </a:solidFill>
              </a:rPr>
              <a:t>Scott Glenn,</a:t>
            </a:r>
          </a:p>
          <a:p>
            <a:r>
              <a:rPr lang="en-US" sz="2400" dirty="0" smtClean="0">
                <a:solidFill>
                  <a:schemeClr val="bg1"/>
                </a:solidFill>
              </a:rPr>
              <a:t>Oscar Schofield,</a:t>
            </a:r>
          </a:p>
          <a:p>
            <a:r>
              <a:rPr lang="en-US" sz="2400" dirty="0" smtClean="0">
                <a:solidFill>
                  <a:schemeClr val="bg1"/>
                </a:solidFill>
              </a:rPr>
              <a:t>Josh </a:t>
            </a:r>
            <a:r>
              <a:rPr lang="en-US" sz="2400" dirty="0" err="1" smtClean="0">
                <a:solidFill>
                  <a:schemeClr val="bg1"/>
                </a:solidFill>
              </a:rPr>
              <a:t>Kobut</a:t>
            </a:r>
            <a:r>
              <a:rPr lang="en-US" sz="2400" dirty="0" smtClean="0">
                <a:solidFill>
                  <a:schemeClr val="bg1"/>
                </a:solidFill>
              </a:rPr>
              <a:t> &amp;</a:t>
            </a:r>
          </a:p>
          <a:p>
            <a:r>
              <a:rPr lang="en-US" sz="2400" dirty="0" smtClean="0">
                <a:solidFill>
                  <a:schemeClr val="bg1"/>
                </a:solidFill>
              </a:rPr>
              <a:t>Janice McDonnell</a:t>
            </a:r>
          </a:p>
          <a:p>
            <a:endParaRPr lang="en-US" sz="1200" dirty="0" smtClean="0">
              <a:solidFill>
                <a:schemeClr val="bg1"/>
              </a:solidFill>
            </a:endParaRPr>
          </a:p>
          <a:p>
            <a:r>
              <a:rPr lang="en-US" sz="2400" i="1" dirty="0" smtClean="0">
                <a:solidFill>
                  <a:schemeClr val="bg1"/>
                </a:solidFill>
              </a:rPr>
              <a:t>Rutgers University</a:t>
            </a:r>
          </a:p>
          <a:p>
            <a:r>
              <a:rPr lang="en-US" sz="2400" i="1" dirty="0" smtClean="0">
                <a:solidFill>
                  <a:schemeClr val="bg1"/>
                </a:solidFill>
              </a:rPr>
              <a:t>Coastal Ocean Observation Lab</a:t>
            </a:r>
          </a:p>
          <a:p>
            <a:endParaRPr lang="en-US" sz="1200" dirty="0" smtClean="0">
              <a:solidFill>
                <a:schemeClr val="bg1"/>
              </a:solidFill>
            </a:endParaRPr>
          </a:p>
          <a:p>
            <a:r>
              <a:rPr lang="en-US" sz="2400" dirty="0" smtClean="0">
                <a:solidFill>
                  <a:schemeClr val="bg1"/>
                </a:solidFill>
              </a:rPr>
              <a:t>http://</a:t>
            </a:r>
            <a:r>
              <a:rPr lang="en-US" sz="2400" dirty="0" err="1" smtClean="0">
                <a:solidFill>
                  <a:schemeClr val="bg1"/>
                </a:solidFill>
              </a:rPr>
              <a:t>rucool.marine.rutgers.edu</a:t>
            </a:r>
            <a:r>
              <a:rPr lang="en-US" sz="2400" dirty="0" smtClean="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26794053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7"/>
          <p:cNvSpPr txBox="1">
            <a:spLocks noChangeArrowheads="1"/>
          </p:cNvSpPr>
          <p:nvPr/>
        </p:nvSpPr>
        <p:spPr bwMode="auto">
          <a:xfrm>
            <a:off x="0" y="0"/>
            <a:ext cx="9144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200" b="1" dirty="0" smtClean="0">
                <a:solidFill>
                  <a:srgbClr val="0000FF"/>
                </a:solidFill>
                <a:latin typeface="Times New Roman"/>
                <a:cs typeface="Times New Roman"/>
                <a:sym typeface="Gill Sans" charset="0"/>
              </a:rPr>
              <a:t>Mid-Atlantic Glider </a:t>
            </a:r>
            <a:r>
              <a:rPr lang="en-US" sz="4200" b="1" dirty="0">
                <a:solidFill>
                  <a:srgbClr val="0000FF"/>
                </a:solidFill>
                <a:latin typeface="Times New Roman"/>
                <a:cs typeface="Times New Roman"/>
                <a:sym typeface="Gill Sans" charset="0"/>
              </a:rPr>
              <a:t>Network</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l="59766" t="6667" r="12537" b="8148"/>
          <a:stretch>
            <a:fillRect/>
          </a:stretch>
        </p:blipFill>
        <p:spPr bwMode="auto">
          <a:xfrm>
            <a:off x="4821238" y="2357438"/>
            <a:ext cx="4338637" cy="40941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5" name="Picture 5" descr="marcoos_glider_sst_chl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83" t="5562"/>
          <a:stretch>
            <a:fillRect/>
          </a:stretch>
        </p:blipFill>
        <p:spPr bwMode="auto">
          <a:xfrm>
            <a:off x="347663" y="2497138"/>
            <a:ext cx="393858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763" y="2411413"/>
            <a:ext cx="2219326" cy="280987"/>
          </a:xfrm>
          <a:prstGeom prst="rect">
            <a:avLst/>
          </a:prstGeom>
          <a:noFill/>
        </p:spPr>
        <p:txBody>
          <a:bodyPr lIns="64291" tIns="32146" rIns="64291" bIns="32146">
            <a:spAutoFit/>
          </a:bodyPr>
          <a:lstStyle/>
          <a:p>
            <a:pPr>
              <a:defRPr/>
            </a:pPr>
            <a:r>
              <a:rPr lang="en-US" sz="1400" dirty="0">
                <a:latin typeface="+mn-lt"/>
              </a:rPr>
              <a:t>Satellite Ocean Color</a:t>
            </a:r>
          </a:p>
        </p:txBody>
      </p:sp>
      <p:sp>
        <p:nvSpPr>
          <p:cNvPr id="9" name="TextBox 8"/>
          <p:cNvSpPr txBox="1"/>
          <p:nvPr/>
        </p:nvSpPr>
        <p:spPr>
          <a:xfrm>
            <a:off x="0" y="3322638"/>
            <a:ext cx="1416050" cy="280987"/>
          </a:xfrm>
          <a:prstGeom prst="rect">
            <a:avLst/>
          </a:prstGeom>
          <a:noFill/>
        </p:spPr>
        <p:txBody>
          <a:bodyPr lIns="64291" tIns="32146" rIns="64291" bIns="32146">
            <a:spAutoFit/>
          </a:bodyPr>
          <a:lstStyle/>
          <a:p>
            <a:pPr>
              <a:defRPr/>
            </a:pPr>
            <a:r>
              <a:rPr lang="en-US" sz="1400" dirty="0">
                <a:latin typeface="+mn-lt"/>
              </a:rPr>
              <a:t>Satellite SST</a:t>
            </a:r>
          </a:p>
        </p:txBody>
      </p:sp>
      <p:sp>
        <p:nvSpPr>
          <p:cNvPr id="10" name="TextBox 9"/>
          <p:cNvSpPr txBox="1"/>
          <p:nvPr/>
        </p:nvSpPr>
        <p:spPr>
          <a:xfrm>
            <a:off x="-4763" y="4125913"/>
            <a:ext cx="1201738" cy="714375"/>
          </a:xfrm>
          <a:prstGeom prst="rect">
            <a:avLst/>
          </a:prstGeom>
          <a:noFill/>
        </p:spPr>
        <p:txBody>
          <a:bodyPr lIns="64291" tIns="32146" rIns="64291" bIns="32146">
            <a:spAutoFit/>
          </a:bodyPr>
          <a:lstStyle/>
          <a:p>
            <a:pPr>
              <a:defRPr/>
            </a:pPr>
            <a:r>
              <a:rPr lang="en-US" sz="1400" dirty="0">
                <a:latin typeface="+mn-lt"/>
              </a:rPr>
              <a:t>Subsurface </a:t>
            </a:r>
          </a:p>
          <a:p>
            <a:pPr>
              <a:defRPr/>
            </a:pPr>
            <a:r>
              <a:rPr lang="en-US" sz="1400" dirty="0">
                <a:latin typeface="+mn-lt"/>
              </a:rPr>
              <a:t>Glider </a:t>
            </a:r>
          </a:p>
          <a:p>
            <a:pPr>
              <a:defRPr/>
            </a:pPr>
            <a:r>
              <a:rPr lang="en-US" sz="1400" dirty="0">
                <a:latin typeface="+mn-lt"/>
              </a:rPr>
              <a:t>Data</a:t>
            </a:r>
          </a:p>
        </p:txBody>
      </p:sp>
      <p:pic>
        <p:nvPicPr>
          <p:cNvPr id="23559" name="Picture 5"/>
          <p:cNvPicPr>
            <a:picLocks noChangeAspect="1" noChangeArrowheads="1"/>
          </p:cNvPicPr>
          <p:nvPr/>
        </p:nvPicPr>
        <p:blipFill>
          <a:blip r:embed="rId4">
            <a:extLst>
              <a:ext uri="{28A0092B-C50C-407E-A947-70E740481C1C}">
                <a14:useLocalDpi xmlns:a14="http://schemas.microsoft.com/office/drawing/2010/main" val="0"/>
              </a:ext>
            </a:extLst>
          </a:blip>
          <a:srcRect t="43533" b="3500"/>
          <a:stretch>
            <a:fillRect/>
          </a:stretch>
        </p:blipFill>
        <p:spPr bwMode="auto">
          <a:xfrm>
            <a:off x="2332038" y="733425"/>
            <a:ext cx="3883025" cy="1558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0" name="TextBox 21"/>
          <p:cNvSpPr txBox="1">
            <a:spLocks noChangeArrowheads="1"/>
          </p:cNvSpPr>
          <p:nvPr/>
        </p:nvSpPr>
        <p:spPr bwMode="auto">
          <a:xfrm>
            <a:off x="4891088" y="2498725"/>
            <a:ext cx="1071562" cy="1449388"/>
          </a:xfrm>
          <a:prstGeom prst="rect">
            <a:avLst/>
          </a:prstGeom>
          <a:solidFill>
            <a:srgbClr val="2151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solidFill>
                  <a:schemeClr val="bg1"/>
                </a:solidFill>
                <a:latin typeface="Gill Sans" charset="0"/>
                <a:ea typeface="ヒラギノ角ゴ ProN W3" charset="0"/>
                <a:cs typeface="ヒラギノ角ゴ ProN W3" charset="0"/>
                <a:sym typeface="Gill Sans" charset="0"/>
              </a:rPr>
              <a:t>MARACOOS</a:t>
            </a:r>
          </a:p>
          <a:p>
            <a:pPr eaLnBrk="1" hangingPunct="1"/>
            <a:r>
              <a:rPr lang="en-US" sz="1100">
                <a:solidFill>
                  <a:srgbClr val="00FFFF"/>
                </a:solidFill>
                <a:latin typeface="Gill Sans" charset="0"/>
                <a:ea typeface="ヒラギノ角ゴ ProN W3" charset="0"/>
                <a:cs typeface="ヒラギノ角ゴ ProN W3" charset="0"/>
                <a:sym typeface="Gill Sans" charset="0"/>
              </a:rPr>
              <a:t>MURI</a:t>
            </a:r>
          </a:p>
          <a:p>
            <a:pPr eaLnBrk="1" hangingPunct="1"/>
            <a:r>
              <a:rPr lang="en-US" sz="1100">
                <a:solidFill>
                  <a:srgbClr val="FF0066"/>
                </a:solidFill>
                <a:latin typeface="Gill Sans" charset="0"/>
                <a:ea typeface="ヒラギノ角ゴ ProN W3" charset="0"/>
                <a:cs typeface="ヒラギノ角ゴ ProN W3" charset="0"/>
                <a:sym typeface="Gill Sans" charset="0"/>
              </a:rPr>
              <a:t>Intl. Missions</a:t>
            </a:r>
          </a:p>
          <a:p>
            <a:pPr eaLnBrk="1" hangingPunct="1"/>
            <a:r>
              <a:rPr lang="en-US" sz="1100">
                <a:solidFill>
                  <a:srgbClr val="FFFF00"/>
                </a:solidFill>
                <a:latin typeface="Gill Sans" charset="0"/>
                <a:ea typeface="ヒラギノ角ゴ ProN W3" charset="0"/>
                <a:cs typeface="ヒラギノ角ゴ ProN W3" charset="0"/>
                <a:sym typeface="Gill Sans" charset="0"/>
              </a:rPr>
              <a:t>EPA &amp; NJDEP</a:t>
            </a:r>
          </a:p>
          <a:p>
            <a:pPr eaLnBrk="1" hangingPunct="1"/>
            <a:r>
              <a:rPr lang="en-US" sz="1100">
                <a:solidFill>
                  <a:srgbClr val="00FF00"/>
                </a:solidFill>
                <a:latin typeface="Gill Sans" charset="0"/>
                <a:ea typeface="ヒラギノ角ゴ ProN W3" charset="0"/>
                <a:cs typeface="ヒラギノ角ゴ ProN W3" charset="0"/>
                <a:sym typeface="Gill Sans" charset="0"/>
              </a:rPr>
              <a:t>Cblast</a:t>
            </a:r>
          </a:p>
          <a:p>
            <a:pPr eaLnBrk="1" hangingPunct="1"/>
            <a:r>
              <a:rPr lang="en-US" sz="1100">
                <a:solidFill>
                  <a:srgbClr val="0000FF"/>
                </a:solidFill>
                <a:latin typeface="Gill Sans" charset="0"/>
                <a:ea typeface="ヒラギノ角ゴ ProN W3" charset="0"/>
                <a:cs typeface="ヒラギノ角ゴ ProN W3" charset="0"/>
                <a:sym typeface="Gill Sans" charset="0"/>
              </a:rPr>
              <a:t>Endurance</a:t>
            </a:r>
          </a:p>
          <a:p>
            <a:pPr eaLnBrk="1" hangingPunct="1"/>
            <a:r>
              <a:rPr lang="en-US" sz="1100">
                <a:solidFill>
                  <a:srgbClr val="FF0000"/>
                </a:solidFill>
                <a:latin typeface="Gill Sans" charset="0"/>
                <a:ea typeface="ヒラギノ角ゴ ProN W3" charset="0"/>
                <a:cs typeface="ヒラギノ角ゴ ProN W3" charset="0"/>
                <a:sym typeface="Gill Sans" charset="0"/>
              </a:rPr>
              <a:t>OSSE</a:t>
            </a:r>
          </a:p>
          <a:p>
            <a:pPr eaLnBrk="1" hangingPunct="1"/>
            <a:r>
              <a:rPr lang="en-US" sz="1100">
                <a:solidFill>
                  <a:srgbClr val="FF33CC"/>
                </a:solidFill>
                <a:latin typeface="Gill Sans" charset="0"/>
                <a:ea typeface="ヒラギノ角ゴ ProN W3" charset="0"/>
                <a:cs typeface="ヒラギノ角ゴ ProN W3" charset="0"/>
                <a:sym typeface="Gill Sans" charset="0"/>
              </a:rPr>
              <a:t>SW06</a:t>
            </a:r>
            <a:endParaRPr lang="en-US" sz="1100">
              <a:solidFill>
                <a:srgbClr val="00FF00"/>
              </a:solidFill>
              <a:latin typeface="Gill Sans" charset="0"/>
              <a:ea typeface="ヒラギノ角ゴ ProN W3" charset="0"/>
              <a:cs typeface="ヒラギノ角ゴ ProN W3" charset="0"/>
              <a:sym typeface="Gill Sans" charset="0"/>
            </a:endParaRPr>
          </a:p>
        </p:txBody>
      </p:sp>
      <p:sp>
        <p:nvSpPr>
          <p:cNvPr id="23561" name="TextBox 1"/>
          <p:cNvSpPr txBox="1">
            <a:spLocks noChangeArrowheads="1"/>
          </p:cNvSpPr>
          <p:nvPr/>
        </p:nvSpPr>
        <p:spPr bwMode="auto">
          <a:xfrm>
            <a:off x="6532563" y="5638800"/>
            <a:ext cx="2301456" cy="92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FFFFFF"/>
                </a:solidFill>
                <a:latin typeface="Gill Sans" charset="0"/>
                <a:ea typeface="ヒラギノ角ゴ ProN W3" charset="0"/>
                <a:cs typeface="ヒラギノ角ゴ ProN W3" charset="0"/>
                <a:sym typeface="Gill Sans" charset="0"/>
              </a:rPr>
              <a:t>Many Missions,</a:t>
            </a:r>
          </a:p>
          <a:p>
            <a:pPr eaLnBrk="1" hangingPunct="1"/>
            <a:r>
              <a:rPr lang="en-US" sz="2800" dirty="0">
                <a:solidFill>
                  <a:srgbClr val="FFFFFF"/>
                </a:solidFill>
                <a:latin typeface="Gill Sans" charset="0"/>
                <a:ea typeface="ヒラギノ角ゴ ProN W3" charset="0"/>
                <a:cs typeface="ヒラギノ角ゴ ProN W3" charset="0"/>
                <a:sym typeface="Gill Sans" charset="0"/>
              </a:rPr>
              <a:t>Many Agencies</a:t>
            </a:r>
          </a:p>
        </p:txBody>
      </p:sp>
      <p:pic>
        <p:nvPicPr>
          <p:cNvPr id="23562" name="Picture 12" descr="SideBySideGlider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744538"/>
            <a:ext cx="1795463" cy="1511300"/>
          </a:xfrm>
          <a:prstGeom prst="rect">
            <a:avLst/>
          </a:prstGeom>
          <a:noFill/>
          <a:ln w="28575">
            <a:solidFill>
              <a:srgbClr val="336699"/>
            </a:solidFill>
            <a:miter lim="800000"/>
            <a:headEnd/>
            <a:tailEnd/>
          </a:ln>
          <a:extLst>
            <a:ext uri="{909E8E84-426E-40dd-AFC4-6F175D3DCCD1}">
              <a14:hiddenFill xmlns:a14="http://schemas.microsoft.com/office/drawing/2010/main">
                <a:solidFill>
                  <a:srgbClr val="FFFFFF"/>
                </a:solidFill>
              </a14:hiddenFill>
            </a:ext>
          </a:extLst>
        </p:spPr>
      </p:pic>
      <p:pic>
        <p:nvPicPr>
          <p:cNvPr id="23563" name="Picture 5"/>
          <p:cNvPicPr>
            <a:picLocks noChangeAspect="1"/>
          </p:cNvPicPr>
          <p:nvPr/>
        </p:nvPicPr>
        <p:blipFill>
          <a:blip r:embed="rId6">
            <a:extLst>
              <a:ext uri="{28A0092B-C50C-407E-A947-70E740481C1C}">
                <a14:useLocalDpi xmlns:a14="http://schemas.microsoft.com/office/drawing/2010/main" val="0"/>
              </a:ext>
            </a:extLst>
          </a:blip>
          <a:srcRect l="8661" t="21931"/>
          <a:stretch>
            <a:fillRect/>
          </a:stretch>
        </p:blipFill>
        <p:spPr bwMode="auto">
          <a:xfrm>
            <a:off x="6438900" y="677863"/>
            <a:ext cx="2519363" cy="161448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3567" name="TextBox 2"/>
          <p:cNvSpPr txBox="1">
            <a:spLocks noChangeArrowheads="1"/>
          </p:cNvSpPr>
          <p:nvPr/>
        </p:nvSpPr>
        <p:spPr bwMode="auto">
          <a:xfrm>
            <a:off x="120155" y="5791200"/>
            <a:ext cx="46042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Industry Partner: Teledyne Webb Researc</a:t>
            </a:r>
            <a:r>
              <a:rPr lang="en-US" sz="2000" dirty="0"/>
              <a:t>h</a:t>
            </a:r>
          </a:p>
        </p:txBody>
      </p:sp>
    </p:spTree>
    <p:extLst>
      <p:ext uri="{BB962C8B-B14F-4D97-AF65-F5344CB8AC3E}">
        <p14:creationId xmlns:p14="http://schemas.microsoft.com/office/powerpoint/2010/main" val="11744362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79513"/>
            <a:ext cx="8767762" cy="3098800"/>
          </a:xfrm>
          <a:prstGeom prst="rect">
            <a:avLst/>
          </a:pr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24578" name="Text Box 3"/>
          <p:cNvSpPr txBox="1">
            <a:spLocks noChangeArrowheads="1"/>
          </p:cNvSpPr>
          <p:nvPr/>
        </p:nvSpPr>
        <p:spPr bwMode="auto">
          <a:xfrm>
            <a:off x="3232150" y="5894388"/>
            <a:ext cx="2036763"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latin typeface="Calibri" charset="0"/>
                <a:ea typeface="ヒラギノ角ゴ ProN W3" charset="0"/>
                <a:cs typeface="ヒラギノ角ゴ ProN W3" charset="0"/>
                <a:sym typeface="Gill Sans" charset="0"/>
              </a:rPr>
              <a:t>CODAR Network</a:t>
            </a:r>
          </a:p>
        </p:txBody>
      </p:sp>
      <p:sp>
        <p:nvSpPr>
          <p:cNvPr id="24579" name="Text Box 4"/>
          <p:cNvSpPr txBox="1">
            <a:spLocks noChangeArrowheads="1"/>
          </p:cNvSpPr>
          <p:nvPr/>
        </p:nvSpPr>
        <p:spPr bwMode="auto">
          <a:xfrm>
            <a:off x="5106988" y="5894388"/>
            <a:ext cx="1876425"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latin typeface="Calibri" charset="0"/>
                <a:ea typeface="ヒラギノ角ゴ ProN W3" charset="0"/>
                <a:cs typeface="ヒラギノ角ゴ ProN W3" charset="0"/>
                <a:sym typeface="Gill Sans" charset="0"/>
              </a:rPr>
              <a:t>Glider Fleet</a:t>
            </a:r>
          </a:p>
        </p:txBody>
      </p:sp>
      <p:sp>
        <p:nvSpPr>
          <p:cNvPr id="24580" name="Text Box 5"/>
          <p:cNvSpPr txBox="1">
            <a:spLocks noChangeArrowheads="1"/>
          </p:cNvSpPr>
          <p:nvPr/>
        </p:nvSpPr>
        <p:spPr bwMode="auto">
          <a:xfrm>
            <a:off x="0" y="5894388"/>
            <a:ext cx="3179763"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latin typeface="Calibri" charset="0"/>
                <a:ea typeface="ヒラギノ角ゴ ProN W3" charset="0"/>
                <a:cs typeface="ヒラギノ角ゴ ProN W3" charset="0"/>
                <a:sym typeface="Gill Sans" charset="0"/>
              </a:rPr>
              <a:t>Satellite Data Acquisition Stations</a:t>
            </a:r>
          </a:p>
        </p:txBody>
      </p:sp>
      <p:pic>
        <p:nvPicPr>
          <p:cNvPr id="6" name="Picture 8" descr="SideBySideGliders1"/>
          <p:cNvPicPr>
            <a:picLocks noChangeAspect="1" noChangeArrowheads="1"/>
          </p:cNvPicPr>
          <p:nvPr/>
        </p:nvPicPr>
        <p:blipFill>
          <a:blip r:embed="rId3"/>
          <a:stretch>
            <a:fillRect/>
          </a:stretch>
        </p:blipFill>
        <p:spPr bwMode="auto">
          <a:xfrm>
            <a:off x="5106988" y="4446588"/>
            <a:ext cx="1876425" cy="1416050"/>
          </a:xfrm>
          <a:prstGeom prst="rect">
            <a:avLst/>
          </a:prstGeom>
          <a:noFill/>
          <a:ln w="25400">
            <a:solidFill>
              <a:schemeClr val="tx1">
                <a:lumMod val="85000"/>
              </a:schemeClr>
            </a:solidFill>
            <a:miter lim="800000"/>
            <a:headEnd/>
            <a:tailEnd/>
          </a:ln>
        </p:spPr>
      </p:pic>
      <p:sp>
        <p:nvSpPr>
          <p:cNvPr id="24582" name="Text Box 10"/>
          <p:cNvSpPr txBox="1">
            <a:spLocks noChangeArrowheads="1"/>
          </p:cNvSpPr>
          <p:nvPr/>
        </p:nvSpPr>
        <p:spPr bwMode="auto">
          <a:xfrm>
            <a:off x="7089775" y="5894388"/>
            <a:ext cx="184943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latin typeface="Calibri" charset="0"/>
                <a:ea typeface="ヒラギノ角ゴ ProN W3" charset="0"/>
                <a:cs typeface="ヒラギノ角ゴ ProN W3" charset="0"/>
                <a:sym typeface="Gill Sans" charset="0"/>
              </a:rPr>
              <a:t>3-D Forecasts</a:t>
            </a:r>
          </a:p>
        </p:txBody>
      </p:sp>
      <p:sp>
        <p:nvSpPr>
          <p:cNvPr id="8" name="Text Box 18"/>
          <p:cNvSpPr txBox="1">
            <a:spLocks noChangeArrowheads="1"/>
          </p:cNvSpPr>
          <p:nvPr/>
        </p:nvSpPr>
        <p:spPr bwMode="auto">
          <a:xfrm>
            <a:off x="0" y="0"/>
            <a:ext cx="9144000" cy="1147763"/>
          </a:xfrm>
          <a:prstGeom prst="rect">
            <a:avLst/>
          </a:prstGeom>
          <a:noFill/>
          <a:ln w="9525">
            <a:noFill/>
            <a:miter lim="800000"/>
            <a:headEnd/>
            <a:tailEnd/>
          </a:ln>
        </p:spPr>
        <p:txBody>
          <a:bodyPr lIns="64291" tIns="32146" rIns="64291" bIns="32146">
            <a:spAutoFit/>
          </a:bodyPr>
          <a:lstStyle/>
          <a:p>
            <a:pPr algn="ctr">
              <a:defRPr/>
            </a:pPr>
            <a:r>
              <a:rPr lang="en-US" sz="4200" dirty="0">
                <a:solidFill>
                  <a:srgbClr val="0000FF"/>
                </a:solidFill>
                <a:latin typeface="Times New Roman"/>
                <a:cs typeface="Times New Roman"/>
              </a:rPr>
              <a:t>MARACOOS Operations Center</a:t>
            </a:r>
          </a:p>
          <a:p>
            <a:pPr algn="ctr">
              <a:defRPr/>
            </a:pPr>
            <a:r>
              <a:rPr lang="en-US" sz="2800" dirty="0">
                <a:solidFill>
                  <a:srgbClr val="0000FF"/>
                </a:solidFill>
                <a:latin typeface="Times New Roman"/>
                <a:cs typeface="Times New Roman"/>
              </a:rPr>
              <a:t>Rutgers University - Coastal Ocean Observation Lab</a:t>
            </a:r>
            <a:r>
              <a:rPr lang="en-US" sz="2000" b="1" dirty="0">
                <a:solidFill>
                  <a:srgbClr val="0000FF"/>
                </a:solidFill>
                <a:latin typeface="Times New Roman"/>
                <a:cs typeface="Times New Roman"/>
              </a:rPr>
              <a:t> </a:t>
            </a:r>
          </a:p>
        </p:txBody>
      </p:sp>
      <p:pic>
        <p:nvPicPr>
          <p:cNvPr id="9" name="Picture 34" descr="XBand_SatelliteDish"/>
          <p:cNvPicPr>
            <a:picLocks noChangeAspect="1" noChangeArrowheads="1"/>
          </p:cNvPicPr>
          <p:nvPr/>
        </p:nvPicPr>
        <p:blipFill>
          <a:blip r:embed="rId4"/>
          <a:stretch>
            <a:fillRect/>
          </a:stretch>
        </p:blipFill>
        <p:spPr bwMode="auto">
          <a:xfrm>
            <a:off x="1303338" y="4446588"/>
            <a:ext cx="1903412" cy="1419225"/>
          </a:xfrm>
          <a:prstGeom prst="rect">
            <a:avLst/>
          </a:prstGeom>
          <a:noFill/>
          <a:ln w="25400">
            <a:solidFill>
              <a:schemeClr val="tx1">
                <a:lumMod val="85000"/>
              </a:schemeClr>
            </a:solidFill>
            <a:miter lim="800000"/>
            <a:headEnd/>
            <a:tailEnd/>
          </a:ln>
        </p:spPr>
      </p:pic>
      <p:pic>
        <p:nvPicPr>
          <p:cNvPr id="10" name="Picture 35" descr="1468414560_d638cdb7d2_o"/>
          <p:cNvPicPr>
            <a:picLocks noChangeAspect="1" noChangeArrowheads="1"/>
          </p:cNvPicPr>
          <p:nvPr/>
        </p:nvPicPr>
        <p:blipFill>
          <a:blip r:embed="rId5"/>
          <a:stretch>
            <a:fillRect/>
          </a:stretch>
        </p:blipFill>
        <p:spPr bwMode="auto">
          <a:xfrm>
            <a:off x="3232150" y="4446588"/>
            <a:ext cx="1882775" cy="1412875"/>
          </a:xfrm>
          <a:prstGeom prst="rect">
            <a:avLst/>
          </a:prstGeom>
          <a:noFill/>
          <a:ln w="25400">
            <a:solidFill>
              <a:schemeClr val="tx1">
                <a:lumMod val="85000"/>
              </a:schemeClr>
            </a:solidFill>
            <a:miter lim="800000"/>
            <a:headEnd/>
            <a:tailEnd/>
          </a:ln>
        </p:spPr>
      </p:pic>
      <p:pic>
        <p:nvPicPr>
          <p:cNvPr id="11" name="Picture 36" descr="20070928 093"/>
          <p:cNvPicPr>
            <a:picLocks noChangeAspect="1" noChangeArrowheads="1"/>
          </p:cNvPicPr>
          <p:nvPr/>
        </p:nvPicPr>
        <p:blipFill>
          <a:blip r:embed="rId6"/>
          <a:stretch>
            <a:fillRect/>
          </a:stretch>
        </p:blipFill>
        <p:spPr bwMode="auto">
          <a:xfrm>
            <a:off x="6983413" y="4446588"/>
            <a:ext cx="1892300" cy="1419225"/>
          </a:xfrm>
          <a:prstGeom prst="rect">
            <a:avLst/>
          </a:prstGeom>
          <a:noFill/>
          <a:ln w="25400">
            <a:solidFill>
              <a:schemeClr val="tx1">
                <a:lumMod val="85000"/>
              </a:schemeClr>
            </a:solidFill>
            <a:miter lim="800000"/>
            <a:headEnd/>
            <a:tailEnd/>
          </a:ln>
        </p:spPr>
      </p:pic>
      <p:pic>
        <p:nvPicPr>
          <p:cNvPr id="12" name="Picture 6" descr="jen"/>
          <p:cNvPicPr>
            <a:picLocks noChangeAspect="1" noChangeArrowheads="1"/>
          </p:cNvPicPr>
          <p:nvPr/>
        </p:nvPicPr>
        <p:blipFill>
          <a:blip r:embed="rId7"/>
          <a:stretch>
            <a:fillRect/>
          </a:stretch>
        </p:blipFill>
        <p:spPr bwMode="auto">
          <a:xfrm>
            <a:off x="107950" y="4446588"/>
            <a:ext cx="1165225" cy="1419225"/>
          </a:xfrm>
          <a:prstGeom prst="rect">
            <a:avLst/>
          </a:prstGeom>
          <a:noFill/>
          <a:ln w="25400">
            <a:solidFill>
              <a:schemeClr val="tx1">
                <a:lumMod val="85000"/>
              </a:schemeClr>
            </a:solidFill>
            <a:miter lim="800000"/>
            <a:headEnd/>
            <a:tailEnd/>
          </a:ln>
        </p:spPr>
      </p:pic>
    </p:spTree>
    <p:extLst>
      <p:ext uri="{BB962C8B-B14F-4D97-AF65-F5344CB8AC3E}">
        <p14:creationId xmlns:p14="http://schemas.microsoft.com/office/powerpoint/2010/main" val="342696406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0"/>
            <a:ext cx="9144000" cy="29935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2"/>
          <a:srcRect l="21606" t="5229" b="18102"/>
          <a:stretch>
            <a:fillRect/>
          </a:stretch>
        </p:blipFill>
        <p:spPr bwMode="auto">
          <a:xfrm>
            <a:off x="0" y="175753"/>
            <a:ext cx="9144000" cy="5980112"/>
          </a:xfrm>
          <a:prstGeom prst="rect">
            <a:avLst/>
          </a:prstGeom>
          <a:noFill/>
          <a:ln w="38100">
            <a:solidFill>
              <a:schemeClr val="tx1"/>
            </a:solidFill>
            <a:miter lim="800000"/>
            <a:headEnd/>
            <a:tailEnd/>
          </a:ln>
          <a:effectLst/>
        </p:spPr>
      </p:pic>
      <p:pic>
        <p:nvPicPr>
          <p:cNvPr id="5" name="Picture 4" descr="Science and Technology Ocean Battlespace Sensing (Code 32) "/>
          <p:cNvPicPr>
            <a:picLocks noChangeAspect="1" noChangeArrowheads="1"/>
          </p:cNvPicPr>
          <p:nvPr/>
        </p:nvPicPr>
        <p:blipFill>
          <a:blip r:embed="rId3"/>
          <a:srcRect t="-3102" r="8000"/>
          <a:stretch>
            <a:fillRect/>
          </a:stretch>
        </p:blipFill>
        <p:spPr bwMode="auto">
          <a:xfrm>
            <a:off x="0" y="498928"/>
            <a:ext cx="1981200" cy="388938"/>
          </a:xfrm>
          <a:prstGeom prst="rect">
            <a:avLst/>
          </a:prstGeom>
          <a:noFill/>
        </p:spPr>
      </p:pic>
      <p:sp>
        <p:nvSpPr>
          <p:cNvPr id="6" name="Rectangle 5"/>
          <p:cNvSpPr>
            <a:spLocks noChangeArrowheads="1"/>
          </p:cNvSpPr>
          <p:nvPr/>
        </p:nvSpPr>
        <p:spPr bwMode="auto">
          <a:xfrm>
            <a:off x="2971800" y="3336465"/>
            <a:ext cx="304800" cy="304800"/>
          </a:xfrm>
          <a:prstGeom prst="rect">
            <a:avLst/>
          </a:prstGeom>
          <a:noFill/>
          <a:ln w="38100">
            <a:solidFill>
              <a:schemeClr val="accent1"/>
            </a:solidFill>
            <a:miter lim="800000"/>
            <a:headEnd/>
            <a:tailEnd/>
          </a:ln>
          <a:effectLst/>
        </p:spPr>
        <p:txBody>
          <a:bodyPr wrap="none" anchor="ctr">
            <a:prstTxWarp prst="textNoShape">
              <a:avLst/>
            </a:prstTxWarp>
          </a:bodyPr>
          <a:lstStyle/>
          <a:p>
            <a:endParaRPr lang="en-US"/>
          </a:p>
        </p:txBody>
      </p:sp>
      <p:pic>
        <p:nvPicPr>
          <p:cNvPr id="7" name="Picture 6"/>
          <p:cNvPicPr>
            <a:picLocks noChangeAspect="1" noChangeArrowheads="1"/>
          </p:cNvPicPr>
          <p:nvPr/>
        </p:nvPicPr>
        <p:blipFill>
          <a:blip r:embed="rId4"/>
          <a:srcRect l="7339" t="6221" r="34557" b="9349"/>
          <a:stretch>
            <a:fillRect/>
          </a:stretch>
        </p:blipFill>
        <p:spPr bwMode="auto">
          <a:xfrm>
            <a:off x="5791200" y="3326940"/>
            <a:ext cx="3352800" cy="2828925"/>
          </a:xfrm>
          <a:prstGeom prst="rect">
            <a:avLst/>
          </a:prstGeom>
          <a:noFill/>
          <a:ln w="9525">
            <a:noFill/>
            <a:miter lim="800000"/>
            <a:headEnd/>
            <a:tailEnd/>
          </a:ln>
          <a:effectLst/>
        </p:spPr>
      </p:pic>
      <p:sp>
        <p:nvSpPr>
          <p:cNvPr id="8" name="Line 7"/>
          <p:cNvSpPr>
            <a:spLocks noChangeShapeType="1"/>
          </p:cNvSpPr>
          <p:nvPr/>
        </p:nvSpPr>
        <p:spPr bwMode="auto">
          <a:xfrm flipV="1">
            <a:off x="3276600" y="3336465"/>
            <a:ext cx="2514600" cy="0"/>
          </a:xfrm>
          <a:prstGeom prst="line">
            <a:avLst/>
          </a:prstGeom>
          <a:noFill/>
          <a:ln w="38100">
            <a:solidFill>
              <a:schemeClr val="accent1"/>
            </a:solidFill>
            <a:prstDash val="sysDot"/>
            <a:round/>
            <a:headEnd/>
            <a:tailEnd/>
          </a:ln>
          <a:effectLst/>
        </p:spPr>
        <p:txBody>
          <a:bodyPr>
            <a:prstTxWarp prst="textNoShape">
              <a:avLst/>
            </a:prstTxWarp>
          </a:bodyPr>
          <a:lstStyle/>
          <a:p>
            <a:endParaRPr lang="en-US"/>
          </a:p>
        </p:txBody>
      </p:sp>
      <p:sp>
        <p:nvSpPr>
          <p:cNvPr id="9" name="Line 8"/>
          <p:cNvSpPr>
            <a:spLocks noChangeShapeType="1"/>
          </p:cNvSpPr>
          <p:nvPr/>
        </p:nvSpPr>
        <p:spPr bwMode="auto">
          <a:xfrm>
            <a:off x="3276600" y="3641265"/>
            <a:ext cx="2438400" cy="2514600"/>
          </a:xfrm>
          <a:prstGeom prst="line">
            <a:avLst/>
          </a:prstGeom>
          <a:noFill/>
          <a:ln w="38100">
            <a:solidFill>
              <a:schemeClr val="accent1"/>
            </a:solidFill>
            <a:prstDash val="sysDot"/>
            <a:round/>
            <a:headEnd/>
            <a:tailEnd/>
          </a:ln>
          <a:effectLst/>
        </p:spPr>
        <p:txBody>
          <a:bodyPr>
            <a:prstTxWarp prst="textNoShape">
              <a:avLst/>
            </a:prstTxWarp>
          </a:bodyPr>
          <a:lstStyle/>
          <a:p>
            <a:endParaRPr lang="en-US"/>
          </a:p>
        </p:txBody>
      </p:sp>
      <p:pic>
        <p:nvPicPr>
          <p:cNvPr id="10" name="Picture 9" descr="agor172"/>
          <p:cNvPicPr>
            <a:picLocks noChangeAspect="1" noChangeArrowheads="1"/>
          </p:cNvPicPr>
          <p:nvPr/>
        </p:nvPicPr>
        <p:blipFill>
          <a:blip r:embed="rId5"/>
          <a:srcRect/>
          <a:stretch>
            <a:fillRect/>
          </a:stretch>
        </p:blipFill>
        <p:spPr bwMode="auto">
          <a:xfrm>
            <a:off x="3648529" y="391880"/>
            <a:ext cx="1143000" cy="692150"/>
          </a:xfrm>
          <a:prstGeom prst="rect">
            <a:avLst/>
          </a:prstGeom>
          <a:noFill/>
        </p:spPr>
      </p:pic>
      <p:pic>
        <p:nvPicPr>
          <p:cNvPr id="11" name="Picture 10" descr="Knorr_550_64256"/>
          <p:cNvPicPr>
            <a:picLocks noChangeAspect="1" noChangeArrowheads="1"/>
          </p:cNvPicPr>
          <p:nvPr/>
        </p:nvPicPr>
        <p:blipFill>
          <a:blip r:embed="rId6"/>
          <a:srcRect/>
          <a:stretch>
            <a:fillRect/>
          </a:stretch>
        </p:blipFill>
        <p:spPr bwMode="auto">
          <a:xfrm>
            <a:off x="2057400" y="400951"/>
            <a:ext cx="1524000" cy="850900"/>
          </a:xfrm>
          <a:prstGeom prst="rect">
            <a:avLst/>
          </a:prstGeom>
          <a:noFill/>
        </p:spPr>
      </p:pic>
      <p:pic>
        <p:nvPicPr>
          <p:cNvPr id="12" name="Picture 11" descr="oceanus"/>
          <p:cNvPicPr>
            <a:picLocks noChangeAspect="1" noChangeArrowheads="1"/>
          </p:cNvPicPr>
          <p:nvPr/>
        </p:nvPicPr>
        <p:blipFill>
          <a:blip r:embed="rId7"/>
          <a:srcRect/>
          <a:stretch>
            <a:fillRect/>
          </a:stretch>
        </p:blipFill>
        <p:spPr bwMode="auto">
          <a:xfrm>
            <a:off x="1447800" y="1279065"/>
            <a:ext cx="914400" cy="600075"/>
          </a:xfrm>
          <a:prstGeom prst="rect">
            <a:avLst/>
          </a:prstGeom>
          <a:noFill/>
        </p:spPr>
      </p:pic>
      <p:pic>
        <p:nvPicPr>
          <p:cNvPr id="13" name="Picture 12" descr="Endeavor0"/>
          <p:cNvPicPr>
            <a:picLocks noChangeAspect="1" noChangeArrowheads="1"/>
          </p:cNvPicPr>
          <p:nvPr/>
        </p:nvPicPr>
        <p:blipFill>
          <a:blip r:embed="rId8"/>
          <a:srcRect/>
          <a:stretch>
            <a:fillRect/>
          </a:stretch>
        </p:blipFill>
        <p:spPr bwMode="auto">
          <a:xfrm>
            <a:off x="1219200" y="1964865"/>
            <a:ext cx="1219200" cy="765175"/>
          </a:xfrm>
          <a:prstGeom prst="rect">
            <a:avLst/>
          </a:prstGeom>
          <a:noFill/>
        </p:spPr>
      </p:pic>
      <p:pic>
        <p:nvPicPr>
          <p:cNvPr id="14" name="Picture 13" descr="Hugh%20R"/>
          <p:cNvPicPr>
            <a:picLocks noChangeAspect="1" noChangeArrowheads="1"/>
          </p:cNvPicPr>
          <p:nvPr/>
        </p:nvPicPr>
        <p:blipFill>
          <a:blip r:embed="rId9"/>
          <a:srcRect/>
          <a:stretch>
            <a:fillRect/>
          </a:stretch>
        </p:blipFill>
        <p:spPr bwMode="auto">
          <a:xfrm>
            <a:off x="533400" y="3946065"/>
            <a:ext cx="1219200" cy="914400"/>
          </a:xfrm>
          <a:prstGeom prst="rect">
            <a:avLst/>
          </a:prstGeom>
          <a:noFill/>
        </p:spPr>
      </p:pic>
      <p:pic>
        <p:nvPicPr>
          <p:cNvPr id="15" name="Picture 14" descr="Tioga"/>
          <p:cNvPicPr>
            <a:picLocks noChangeAspect="1" noChangeArrowheads="1"/>
          </p:cNvPicPr>
          <p:nvPr/>
        </p:nvPicPr>
        <p:blipFill>
          <a:blip r:embed="rId10"/>
          <a:srcRect/>
          <a:stretch>
            <a:fillRect/>
          </a:stretch>
        </p:blipFill>
        <p:spPr bwMode="auto">
          <a:xfrm>
            <a:off x="2438400" y="1279065"/>
            <a:ext cx="838200" cy="603250"/>
          </a:xfrm>
          <a:prstGeom prst="rect">
            <a:avLst/>
          </a:prstGeom>
          <a:noFill/>
        </p:spPr>
      </p:pic>
      <p:pic>
        <p:nvPicPr>
          <p:cNvPr id="16" name="Picture 15" descr="twin_otter"/>
          <p:cNvPicPr>
            <a:picLocks noChangeAspect="1" noChangeArrowheads="1"/>
          </p:cNvPicPr>
          <p:nvPr/>
        </p:nvPicPr>
        <p:blipFill>
          <a:blip r:embed="rId11"/>
          <a:srcRect/>
          <a:stretch>
            <a:fillRect/>
          </a:stretch>
        </p:blipFill>
        <p:spPr bwMode="auto">
          <a:xfrm>
            <a:off x="685800" y="5395453"/>
            <a:ext cx="1266825" cy="760412"/>
          </a:xfrm>
          <a:prstGeom prst="rect">
            <a:avLst/>
          </a:prstGeom>
          <a:noFill/>
        </p:spPr>
      </p:pic>
      <p:pic>
        <p:nvPicPr>
          <p:cNvPr id="17" name="Picture 16" descr="radarsat"/>
          <p:cNvPicPr>
            <a:picLocks noChangeAspect="1" noChangeArrowheads="1"/>
          </p:cNvPicPr>
          <p:nvPr/>
        </p:nvPicPr>
        <p:blipFill>
          <a:blip r:embed="rId12"/>
          <a:srcRect/>
          <a:stretch>
            <a:fillRect/>
          </a:stretch>
        </p:blipFill>
        <p:spPr bwMode="auto">
          <a:xfrm>
            <a:off x="7786688" y="517065"/>
            <a:ext cx="1357312" cy="1174750"/>
          </a:xfrm>
          <a:prstGeom prst="rect">
            <a:avLst/>
          </a:prstGeom>
          <a:noFill/>
        </p:spPr>
      </p:pic>
      <p:pic>
        <p:nvPicPr>
          <p:cNvPr id="18" name="Picture 17" descr="glider-surface_sm">
            <a:hlinkClick r:id="rId13"/>
          </p:cNvPr>
          <p:cNvPicPr>
            <a:picLocks noChangeAspect="1" noChangeArrowheads="1"/>
          </p:cNvPicPr>
          <p:nvPr/>
        </p:nvPicPr>
        <p:blipFill>
          <a:blip r:embed="rId14"/>
          <a:srcRect/>
          <a:stretch>
            <a:fillRect/>
          </a:stretch>
        </p:blipFill>
        <p:spPr bwMode="auto">
          <a:xfrm>
            <a:off x="152400" y="2803065"/>
            <a:ext cx="1295400" cy="1008063"/>
          </a:xfrm>
          <a:prstGeom prst="rect">
            <a:avLst/>
          </a:prstGeom>
          <a:noFill/>
        </p:spPr>
      </p:pic>
      <p:sp>
        <p:nvSpPr>
          <p:cNvPr id="19" name="Text Box 18"/>
          <p:cNvSpPr txBox="1">
            <a:spLocks noChangeArrowheads="1"/>
          </p:cNvSpPr>
          <p:nvPr/>
        </p:nvSpPr>
        <p:spPr bwMode="auto">
          <a:xfrm>
            <a:off x="6003925" y="5582778"/>
            <a:ext cx="1441450" cy="366712"/>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rPr>
              <a:t>62 Moorings</a:t>
            </a:r>
          </a:p>
        </p:txBody>
      </p:sp>
      <p:sp>
        <p:nvSpPr>
          <p:cNvPr id="20" name="Text Box 19"/>
          <p:cNvSpPr txBox="1">
            <a:spLocks noChangeArrowheads="1"/>
          </p:cNvSpPr>
          <p:nvPr/>
        </p:nvSpPr>
        <p:spPr bwMode="auto">
          <a:xfrm>
            <a:off x="152400" y="1571165"/>
            <a:ext cx="1009650" cy="366713"/>
          </a:xfrm>
          <a:prstGeom prst="rect">
            <a:avLst/>
          </a:prstGeom>
          <a:noFill/>
          <a:ln w="9525">
            <a:noFill/>
            <a:miter lim="800000"/>
            <a:headEnd/>
            <a:tailEnd/>
          </a:ln>
          <a:effectLst/>
        </p:spPr>
        <p:txBody>
          <a:bodyPr wrap="none">
            <a:prstTxWarp prst="textNoShape">
              <a:avLst/>
            </a:prstTxWarp>
            <a:spAutoFit/>
          </a:bodyPr>
          <a:lstStyle/>
          <a:p>
            <a:r>
              <a:rPr lang="en-US" dirty="0">
                <a:solidFill>
                  <a:schemeClr val="bg1"/>
                </a:solidFill>
              </a:rPr>
              <a:t>7 Ships </a:t>
            </a:r>
          </a:p>
        </p:txBody>
      </p:sp>
      <p:sp>
        <p:nvSpPr>
          <p:cNvPr id="21" name="Text Box 20"/>
          <p:cNvSpPr txBox="1">
            <a:spLocks noChangeArrowheads="1"/>
          </p:cNvSpPr>
          <p:nvPr/>
        </p:nvSpPr>
        <p:spPr bwMode="auto">
          <a:xfrm>
            <a:off x="152400" y="5012865"/>
            <a:ext cx="1098550" cy="366713"/>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rPr>
              <a:t>1 Aircraft</a:t>
            </a:r>
          </a:p>
        </p:txBody>
      </p:sp>
      <p:sp>
        <p:nvSpPr>
          <p:cNvPr id="22" name="Text Box 21"/>
          <p:cNvSpPr txBox="1">
            <a:spLocks noChangeArrowheads="1"/>
          </p:cNvSpPr>
          <p:nvPr/>
        </p:nvSpPr>
        <p:spPr bwMode="auto">
          <a:xfrm>
            <a:off x="0" y="2422065"/>
            <a:ext cx="1225550" cy="366713"/>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rPr>
              <a:t>10 Gliders</a:t>
            </a:r>
          </a:p>
        </p:txBody>
      </p:sp>
      <p:sp>
        <p:nvSpPr>
          <p:cNvPr id="23" name="Text Box 22"/>
          <p:cNvSpPr txBox="1">
            <a:spLocks noChangeArrowheads="1"/>
          </p:cNvSpPr>
          <p:nvPr/>
        </p:nvSpPr>
        <p:spPr bwMode="auto">
          <a:xfrm>
            <a:off x="7239000" y="152400"/>
            <a:ext cx="1625600" cy="366713"/>
          </a:xfrm>
          <a:prstGeom prst="rect">
            <a:avLst/>
          </a:prstGeom>
          <a:noFill/>
          <a:ln w="9525">
            <a:noFill/>
            <a:miter lim="800000"/>
            <a:headEnd/>
            <a:tailEnd/>
          </a:ln>
          <a:effectLst/>
        </p:spPr>
        <p:txBody>
          <a:bodyPr wrap="none">
            <a:prstTxWarp prst="textNoShape">
              <a:avLst/>
            </a:prstTxWarp>
            <a:spAutoFit/>
          </a:bodyPr>
          <a:lstStyle/>
          <a:p>
            <a:r>
              <a:rPr lang="en-US" dirty="0">
                <a:solidFill>
                  <a:schemeClr val="bg1"/>
                </a:solidFill>
              </a:rPr>
              <a:t>&gt;12 Satellites </a:t>
            </a:r>
          </a:p>
        </p:txBody>
      </p:sp>
      <p:sp>
        <p:nvSpPr>
          <p:cNvPr id="24" name="Text Box 23"/>
          <p:cNvSpPr txBox="1">
            <a:spLocks noChangeArrowheads="1"/>
          </p:cNvSpPr>
          <p:nvPr/>
        </p:nvSpPr>
        <p:spPr bwMode="auto">
          <a:xfrm>
            <a:off x="7848600" y="1736265"/>
            <a:ext cx="1295400" cy="1200328"/>
          </a:xfrm>
          <a:prstGeom prst="rect">
            <a:avLst/>
          </a:prstGeom>
          <a:noFill/>
          <a:ln w="9525">
            <a:noFill/>
            <a:miter lim="800000"/>
            <a:headEnd/>
            <a:tailEnd/>
          </a:ln>
          <a:effectLst/>
        </p:spPr>
        <p:txBody>
          <a:bodyPr>
            <a:prstTxWarp prst="textNoShape">
              <a:avLst/>
            </a:prstTxWarp>
            <a:spAutoFit/>
          </a:bodyPr>
          <a:lstStyle/>
          <a:p>
            <a:pPr algn="ctr"/>
            <a:r>
              <a:rPr lang="en-US" dirty="0">
                <a:solidFill>
                  <a:schemeClr val="bg1"/>
                </a:solidFill>
              </a:rPr>
              <a:t>3 </a:t>
            </a:r>
            <a:r>
              <a:rPr lang="en-US" dirty="0" err="1" smtClean="0">
                <a:solidFill>
                  <a:schemeClr val="bg1"/>
                </a:solidFill>
              </a:rPr>
              <a:t>Groundstations</a:t>
            </a:r>
            <a:r>
              <a:rPr lang="en-US" dirty="0" smtClean="0">
                <a:solidFill>
                  <a:schemeClr val="bg1"/>
                </a:solidFill>
              </a:rPr>
              <a:t> </a:t>
            </a:r>
            <a:endParaRPr lang="en-US" dirty="0">
              <a:solidFill>
                <a:schemeClr val="bg1"/>
              </a:solidFill>
            </a:endParaRPr>
          </a:p>
        </p:txBody>
      </p:sp>
      <p:sp>
        <p:nvSpPr>
          <p:cNvPr id="25" name="Text Box 24"/>
          <p:cNvSpPr txBox="1">
            <a:spLocks noChangeArrowheads="1"/>
          </p:cNvSpPr>
          <p:nvPr/>
        </p:nvSpPr>
        <p:spPr bwMode="auto">
          <a:xfrm>
            <a:off x="0" y="825494"/>
            <a:ext cx="1352550" cy="641350"/>
          </a:xfrm>
          <a:prstGeom prst="rect">
            <a:avLst/>
          </a:prstGeom>
          <a:noFill/>
          <a:ln w="9525">
            <a:noFill/>
            <a:miter lim="800000"/>
            <a:headEnd/>
            <a:tailEnd/>
          </a:ln>
          <a:effectLst/>
        </p:spPr>
        <p:txBody>
          <a:bodyPr wrap="none">
            <a:prstTxWarp prst="textNoShape">
              <a:avLst/>
            </a:prstTxWarp>
            <a:spAutoFit/>
          </a:bodyPr>
          <a:lstStyle/>
          <a:p>
            <a:r>
              <a:rPr lang="en-US" dirty="0">
                <a:solidFill>
                  <a:schemeClr val="bg1"/>
                </a:solidFill>
              </a:rPr>
              <a:t>48 Senior</a:t>
            </a:r>
          </a:p>
          <a:p>
            <a:r>
              <a:rPr lang="en-US" dirty="0" err="1">
                <a:solidFill>
                  <a:schemeClr val="bg1"/>
                </a:solidFill>
              </a:rPr>
              <a:t>PI’s</a:t>
            </a:r>
            <a:r>
              <a:rPr lang="en-US" dirty="0">
                <a:solidFill>
                  <a:schemeClr val="bg1"/>
                </a:solidFill>
              </a:rPr>
              <a:t> &amp; </a:t>
            </a:r>
            <a:r>
              <a:rPr lang="en-US" dirty="0" err="1">
                <a:solidFill>
                  <a:schemeClr val="bg1"/>
                </a:solidFill>
              </a:rPr>
              <a:t>PM’s</a:t>
            </a:r>
            <a:endParaRPr lang="en-US" dirty="0">
              <a:solidFill>
                <a:schemeClr val="bg1"/>
              </a:solidFill>
            </a:endParaRPr>
          </a:p>
        </p:txBody>
      </p:sp>
      <p:pic>
        <p:nvPicPr>
          <p:cNvPr id="26" name="Picture 25" descr="satmex5_hirez"/>
          <p:cNvPicPr>
            <a:picLocks noChangeAspect="1" noChangeArrowheads="1"/>
          </p:cNvPicPr>
          <p:nvPr/>
        </p:nvPicPr>
        <p:blipFill>
          <a:blip r:embed="rId15"/>
          <a:srcRect/>
          <a:stretch>
            <a:fillRect/>
          </a:stretch>
        </p:blipFill>
        <p:spPr bwMode="auto">
          <a:xfrm>
            <a:off x="5867400" y="517065"/>
            <a:ext cx="1062038" cy="1371600"/>
          </a:xfrm>
          <a:prstGeom prst="rect">
            <a:avLst/>
          </a:prstGeom>
          <a:noFill/>
        </p:spPr>
      </p:pic>
      <p:sp>
        <p:nvSpPr>
          <p:cNvPr id="27" name="Line 26"/>
          <p:cNvSpPr>
            <a:spLocks noChangeShapeType="1"/>
          </p:cNvSpPr>
          <p:nvPr/>
        </p:nvSpPr>
        <p:spPr bwMode="auto">
          <a:xfrm>
            <a:off x="6400800" y="898065"/>
            <a:ext cx="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8" name="Text Box 27"/>
          <p:cNvSpPr txBox="1">
            <a:spLocks noChangeArrowheads="1"/>
          </p:cNvSpPr>
          <p:nvPr/>
        </p:nvSpPr>
        <p:spPr bwMode="auto">
          <a:xfrm>
            <a:off x="5562600" y="152400"/>
            <a:ext cx="1276350" cy="366713"/>
          </a:xfrm>
          <a:prstGeom prst="rect">
            <a:avLst/>
          </a:prstGeom>
          <a:noFill/>
          <a:ln w="9525">
            <a:noFill/>
            <a:miter lim="800000"/>
            <a:headEnd/>
            <a:tailEnd/>
          </a:ln>
          <a:effectLst/>
        </p:spPr>
        <p:txBody>
          <a:bodyPr wrap="none">
            <a:prstTxWarp prst="textNoShape">
              <a:avLst/>
            </a:prstTxWarp>
            <a:spAutoFit/>
          </a:bodyPr>
          <a:lstStyle/>
          <a:p>
            <a:r>
              <a:rPr lang="en-US" dirty="0" err="1">
                <a:solidFill>
                  <a:schemeClr val="bg1"/>
                </a:solidFill>
              </a:rPr>
              <a:t>HiSeasNet</a:t>
            </a:r>
            <a:endParaRPr lang="en-US" dirty="0">
              <a:solidFill>
                <a:schemeClr val="bg1"/>
              </a:solidFill>
            </a:endParaRPr>
          </a:p>
        </p:txBody>
      </p:sp>
      <p:sp>
        <p:nvSpPr>
          <p:cNvPr id="34" name="Line 6"/>
          <p:cNvSpPr>
            <a:spLocks noChangeShapeType="1"/>
          </p:cNvSpPr>
          <p:nvPr/>
        </p:nvSpPr>
        <p:spPr bwMode="auto">
          <a:xfrm flipV="1">
            <a:off x="2514600" y="3488865"/>
            <a:ext cx="381000" cy="152400"/>
          </a:xfrm>
          <a:prstGeom prst="line">
            <a:avLst/>
          </a:prstGeom>
          <a:noFill/>
          <a:ln w="38100">
            <a:solidFill>
              <a:schemeClr val="accent1"/>
            </a:solidFill>
            <a:round/>
            <a:headEnd/>
            <a:tailEnd type="triangle" w="med" len="med"/>
          </a:ln>
          <a:effectLst/>
        </p:spPr>
        <p:txBody>
          <a:bodyPr>
            <a:prstTxWarp prst="textNoShape">
              <a:avLst/>
            </a:prstTxWarp>
          </a:bodyPr>
          <a:lstStyle/>
          <a:p>
            <a:endParaRPr lang="en-US"/>
          </a:p>
        </p:txBody>
      </p:sp>
      <p:sp>
        <p:nvSpPr>
          <p:cNvPr id="35" name="Line 7"/>
          <p:cNvSpPr>
            <a:spLocks noChangeShapeType="1"/>
          </p:cNvSpPr>
          <p:nvPr/>
        </p:nvSpPr>
        <p:spPr bwMode="auto">
          <a:xfrm flipH="1">
            <a:off x="3352800" y="1279065"/>
            <a:ext cx="990600" cy="1981200"/>
          </a:xfrm>
          <a:prstGeom prst="line">
            <a:avLst/>
          </a:prstGeom>
          <a:noFill/>
          <a:ln w="38100">
            <a:solidFill>
              <a:schemeClr val="accent1"/>
            </a:solidFill>
            <a:round/>
            <a:headEnd/>
            <a:tailEnd type="triangle" w="med" len="med"/>
          </a:ln>
          <a:effectLst/>
        </p:spPr>
        <p:txBody>
          <a:bodyPr>
            <a:prstTxWarp prst="textNoShape">
              <a:avLst/>
            </a:prstTxWarp>
          </a:bodyPr>
          <a:lstStyle/>
          <a:p>
            <a:endParaRPr lang="en-US"/>
          </a:p>
        </p:txBody>
      </p:sp>
      <p:sp>
        <p:nvSpPr>
          <p:cNvPr id="36" name="Line 8"/>
          <p:cNvSpPr>
            <a:spLocks noChangeShapeType="1"/>
          </p:cNvSpPr>
          <p:nvPr/>
        </p:nvSpPr>
        <p:spPr bwMode="auto">
          <a:xfrm>
            <a:off x="3048000" y="2498265"/>
            <a:ext cx="0" cy="762000"/>
          </a:xfrm>
          <a:prstGeom prst="line">
            <a:avLst/>
          </a:prstGeom>
          <a:noFill/>
          <a:ln w="38100">
            <a:solidFill>
              <a:schemeClr val="accent1"/>
            </a:solidFill>
            <a:round/>
            <a:headEnd/>
            <a:tailEnd type="triangle" w="med" len="med"/>
          </a:ln>
          <a:effectLst/>
        </p:spPr>
        <p:txBody>
          <a:bodyPr>
            <a:prstTxWarp prst="textNoShape">
              <a:avLst/>
            </a:prstTxWarp>
          </a:bodyPr>
          <a:lstStyle/>
          <a:p>
            <a:endParaRPr lang="en-US"/>
          </a:p>
        </p:txBody>
      </p:sp>
      <p:sp>
        <p:nvSpPr>
          <p:cNvPr id="37" name="Line 9"/>
          <p:cNvSpPr>
            <a:spLocks noChangeShapeType="1"/>
          </p:cNvSpPr>
          <p:nvPr/>
        </p:nvSpPr>
        <p:spPr bwMode="auto">
          <a:xfrm flipH="1">
            <a:off x="3200400" y="2345865"/>
            <a:ext cx="152400" cy="914400"/>
          </a:xfrm>
          <a:prstGeom prst="line">
            <a:avLst/>
          </a:prstGeom>
          <a:noFill/>
          <a:ln w="38100">
            <a:solidFill>
              <a:schemeClr val="accent1"/>
            </a:solidFill>
            <a:round/>
            <a:headEnd/>
            <a:tailEnd type="triangle" w="med" len="med"/>
          </a:ln>
          <a:effectLst/>
        </p:spPr>
        <p:txBody>
          <a:bodyPr>
            <a:prstTxWarp prst="textNoShape">
              <a:avLst/>
            </a:prstTxWarp>
          </a:bodyPr>
          <a:lstStyle/>
          <a:p>
            <a:endParaRPr lang="en-US"/>
          </a:p>
        </p:txBody>
      </p:sp>
      <p:sp>
        <p:nvSpPr>
          <p:cNvPr id="38" name="Line 10"/>
          <p:cNvSpPr>
            <a:spLocks noChangeShapeType="1"/>
          </p:cNvSpPr>
          <p:nvPr/>
        </p:nvSpPr>
        <p:spPr bwMode="auto">
          <a:xfrm flipV="1">
            <a:off x="2286000" y="3717465"/>
            <a:ext cx="609600" cy="457200"/>
          </a:xfrm>
          <a:prstGeom prst="line">
            <a:avLst/>
          </a:prstGeom>
          <a:noFill/>
          <a:ln w="38100">
            <a:solidFill>
              <a:schemeClr val="accent1"/>
            </a:solidFill>
            <a:round/>
            <a:headEnd/>
            <a:tailEnd type="triangle" w="med" len="med"/>
          </a:ln>
          <a:effectLst/>
        </p:spPr>
        <p:txBody>
          <a:bodyPr>
            <a:prstTxWarp prst="textNoShape">
              <a:avLst/>
            </a:prstTxWarp>
          </a:bodyPr>
          <a:lstStyle/>
          <a:p>
            <a:endParaRPr lang="en-US"/>
          </a:p>
        </p:txBody>
      </p:sp>
      <p:sp>
        <p:nvSpPr>
          <p:cNvPr id="39" name="Line 22"/>
          <p:cNvSpPr>
            <a:spLocks noChangeShapeType="1"/>
          </p:cNvSpPr>
          <p:nvPr/>
        </p:nvSpPr>
        <p:spPr bwMode="auto">
          <a:xfrm flipV="1">
            <a:off x="2362200" y="3717465"/>
            <a:ext cx="762000" cy="1524000"/>
          </a:xfrm>
          <a:prstGeom prst="line">
            <a:avLst/>
          </a:prstGeom>
          <a:noFill/>
          <a:ln w="38100">
            <a:solidFill>
              <a:schemeClr val="accent1"/>
            </a:solidFill>
            <a:round/>
            <a:headEnd/>
            <a:tailEnd type="triangle" w="med" len="med"/>
          </a:ln>
          <a:effectLst/>
        </p:spPr>
        <p:txBody>
          <a:bodyPr>
            <a:prstTxWarp prst="textNoShape">
              <a:avLst/>
            </a:prstTxWarp>
          </a:bodyPr>
          <a:lstStyle/>
          <a:p>
            <a:endParaRPr lang="en-US"/>
          </a:p>
        </p:txBody>
      </p:sp>
      <p:sp>
        <p:nvSpPr>
          <p:cNvPr id="40" name="Line 24"/>
          <p:cNvSpPr>
            <a:spLocks noChangeShapeType="1"/>
          </p:cNvSpPr>
          <p:nvPr/>
        </p:nvSpPr>
        <p:spPr bwMode="auto">
          <a:xfrm flipH="1">
            <a:off x="3352800" y="1736265"/>
            <a:ext cx="4267200" cy="1752600"/>
          </a:xfrm>
          <a:prstGeom prst="line">
            <a:avLst/>
          </a:prstGeom>
          <a:noFill/>
          <a:ln w="38100">
            <a:solidFill>
              <a:schemeClr val="accent1"/>
            </a:solidFill>
            <a:round/>
            <a:headEnd/>
            <a:tailEnd type="triangle" w="med" len="med"/>
          </a:ln>
          <a:effectLst/>
        </p:spPr>
        <p:txBody>
          <a:bodyPr>
            <a:prstTxWarp prst="textNoShape">
              <a:avLst/>
            </a:prstTxWarp>
          </a:bodyPr>
          <a:lstStyle/>
          <a:p>
            <a:endParaRPr lang="en-US"/>
          </a:p>
        </p:txBody>
      </p:sp>
      <p:sp>
        <p:nvSpPr>
          <p:cNvPr id="29" name="Line 28"/>
          <p:cNvSpPr>
            <a:spLocks noChangeShapeType="1"/>
          </p:cNvSpPr>
          <p:nvPr/>
        </p:nvSpPr>
        <p:spPr bwMode="auto">
          <a:xfrm flipH="1">
            <a:off x="3352800" y="1202865"/>
            <a:ext cx="2895600" cy="1143000"/>
          </a:xfrm>
          <a:prstGeom prst="line">
            <a:avLst/>
          </a:prstGeom>
          <a:noFill/>
          <a:ln w="38100">
            <a:solidFill>
              <a:srgbClr val="FFFF00"/>
            </a:solidFill>
            <a:round/>
            <a:headEnd type="triangle" w="med" len="med"/>
            <a:tailEnd type="triangle" w="med" len="med"/>
          </a:ln>
          <a:effectLst/>
        </p:spPr>
        <p:txBody>
          <a:bodyPr>
            <a:prstTxWarp prst="textNoShape">
              <a:avLst/>
            </a:prstTxWarp>
          </a:bodyPr>
          <a:lstStyle/>
          <a:p>
            <a:endParaRPr lang="en-US"/>
          </a:p>
        </p:txBody>
      </p:sp>
      <p:sp>
        <p:nvSpPr>
          <p:cNvPr id="30" name="Line 29"/>
          <p:cNvSpPr>
            <a:spLocks noChangeShapeType="1"/>
          </p:cNvSpPr>
          <p:nvPr/>
        </p:nvSpPr>
        <p:spPr bwMode="auto">
          <a:xfrm flipH="1">
            <a:off x="3124200" y="1431465"/>
            <a:ext cx="3200400" cy="2057400"/>
          </a:xfrm>
          <a:prstGeom prst="line">
            <a:avLst/>
          </a:prstGeom>
          <a:noFill/>
          <a:ln w="38100">
            <a:solidFill>
              <a:srgbClr val="FFFF00"/>
            </a:solidFill>
            <a:round/>
            <a:headEnd type="triangle" w="med" len="med"/>
            <a:tailEnd type="triangle" w="med" len="med"/>
          </a:ln>
          <a:effectLst/>
        </p:spPr>
        <p:txBody>
          <a:bodyPr>
            <a:prstTxWarp prst="textNoShape">
              <a:avLst/>
            </a:prstTxWarp>
          </a:bodyPr>
          <a:lstStyle/>
          <a:p>
            <a:endParaRPr lang="en-US"/>
          </a:p>
        </p:txBody>
      </p:sp>
      <p:sp>
        <p:nvSpPr>
          <p:cNvPr id="31" name="Line 30"/>
          <p:cNvSpPr>
            <a:spLocks noChangeShapeType="1"/>
          </p:cNvSpPr>
          <p:nvPr/>
        </p:nvSpPr>
        <p:spPr bwMode="auto">
          <a:xfrm flipH="1">
            <a:off x="2057400" y="1355265"/>
            <a:ext cx="4191000" cy="1981200"/>
          </a:xfrm>
          <a:prstGeom prst="line">
            <a:avLst/>
          </a:prstGeom>
          <a:noFill/>
          <a:ln w="38100">
            <a:solidFill>
              <a:srgbClr val="FFFF00"/>
            </a:solidFill>
            <a:round/>
            <a:headEnd type="triangle" w="med" len="med"/>
            <a:tailEnd type="triangle" w="med" len="med"/>
          </a:ln>
          <a:effectLst/>
        </p:spPr>
        <p:txBody>
          <a:bodyPr>
            <a:prstTxWarp prst="textNoShape">
              <a:avLst/>
            </a:prstTxWarp>
          </a:bodyPr>
          <a:lstStyle/>
          <a:p>
            <a:endParaRPr lang="en-US"/>
          </a:p>
        </p:txBody>
      </p:sp>
      <p:sp>
        <p:nvSpPr>
          <p:cNvPr id="32" name="Line 31"/>
          <p:cNvSpPr>
            <a:spLocks noChangeShapeType="1"/>
          </p:cNvSpPr>
          <p:nvPr/>
        </p:nvSpPr>
        <p:spPr bwMode="auto">
          <a:xfrm flipH="1">
            <a:off x="4953000" y="1431465"/>
            <a:ext cx="1447800" cy="4724400"/>
          </a:xfrm>
          <a:prstGeom prst="line">
            <a:avLst/>
          </a:prstGeom>
          <a:noFill/>
          <a:ln w="38100">
            <a:solidFill>
              <a:srgbClr val="FFFF00"/>
            </a:solidFill>
            <a:round/>
            <a:headEnd type="triangle" w="med" len="med"/>
            <a:tailEnd type="triangle" w="med" len="med"/>
          </a:ln>
          <a:effectLst/>
        </p:spPr>
        <p:txBody>
          <a:bodyPr>
            <a:prstTxWarp prst="textNoShape">
              <a:avLst/>
            </a:prstTxWarp>
          </a:bodyPr>
          <a:lstStyle/>
          <a:p>
            <a:endParaRPr lang="en-US"/>
          </a:p>
        </p:txBody>
      </p:sp>
      <p:sp>
        <p:nvSpPr>
          <p:cNvPr id="33" name="Text Box 32"/>
          <p:cNvSpPr txBox="1">
            <a:spLocks noChangeArrowheads="1"/>
          </p:cNvSpPr>
          <p:nvPr/>
        </p:nvSpPr>
        <p:spPr bwMode="auto">
          <a:xfrm rot="20380711">
            <a:off x="4046232" y="1267309"/>
            <a:ext cx="2122546" cy="400110"/>
          </a:xfrm>
          <a:prstGeom prst="rect">
            <a:avLst/>
          </a:prstGeom>
          <a:noFill/>
          <a:ln w="9525">
            <a:noFill/>
            <a:miter lim="800000"/>
            <a:headEnd/>
            <a:tailEnd/>
          </a:ln>
          <a:effectLst/>
        </p:spPr>
        <p:txBody>
          <a:bodyPr wrap="none">
            <a:prstTxWarp prst="textNoShape">
              <a:avLst/>
            </a:prstTxWarp>
            <a:spAutoFit/>
          </a:bodyPr>
          <a:lstStyle/>
          <a:p>
            <a:r>
              <a:rPr lang="en-US" sz="2000" b="1" dirty="0">
                <a:solidFill>
                  <a:srgbClr val="FFFF00"/>
                </a:solidFill>
              </a:rPr>
              <a:t>Communication</a:t>
            </a:r>
          </a:p>
        </p:txBody>
      </p:sp>
      <p:sp>
        <p:nvSpPr>
          <p:cNvPr id="42" name="TextBox 41"/>
          <p:cNvSpPr txBox="1"/>
          <p:nvPr/>
        </p:nvSpPr>
        <p:spPr>
          <a:xfrm>
            <a:off x="0" y="0"/>
            <a:ext cx="5363117" cy="400110"/>
          </a:xfrm>
          <a:prstGeom prst="rect">
            <a:avLst/>
          </a:prstGeom>
          <a:solidFill>
            <a:schemeClr val="tx1"/>
          </a:solidFill>
        </p:spPr>
        <p:txBody>
          <a:bodyPr wrap="none" rtlCol="0">
            <a:spAutoFit/>
          </a:bodyPr>
          <a:lstStyle/>
          <a:p>
            <a:r>
              <a:rPr lang="en-US" sz="2000" b="1" dirty="0" smtClean="0">
                <a:solidFill>
                  <a:srgbClr val="FFFF00"/>
                </a:solidFill>
              </a:rPr>
              <a:t>ONR Shallow Water 2006 Joint Experiment</a:t>
            </a:r>
            <a:endParaRPr lang="en-US" sz="2000" b="1" dirty="0">
              <a:solidFill>
                <a:srgbClr val="FFFF00"/>
              </a:solidFill>
            </a:endParaRPr>
          </a:p>
        </p:txBody>
      </p:sp>
    </p:spTree>
    <p:extLst>
      <p:ext uri="{BB962C8B-B14F-4D97-AF65-F5344CB8AC3E}">
        <p14:creationId xmlns:p14="http://schemas.microsoft.com/office/powerpoint/2010/main" val="29802838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Korea &amp; United States </a:t>
            </a:r>
            <a:br>
              <a:rPr lang="en-US" dirty="0" smtClean="0"/>
            </a:br>
            <a:r>
              <a:rPr lang="en-US" dirty="0" smtClean="0"/>
              <a:t>HF Radar Collaboration</a:t>
            </a:r>
            <a:endParaRPr lang="en-US" dirty="0"/>
          </a:p>
        </p:txBody>
      </p:sp>
      <p:pic>
        <p:nvPicPr>
          <p:cNvPr id="7" name="Picture 6" descr="ORCA_group_meeting.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3276600"/>
            <a:ext cx="8077200" cy="2930351"/>
          </a:xfrm>
          <a:prstGeom prst="rect">
            <a:avLst/>
          </a:prstGeom>
          <a:ln>
            <a:solidFill>
              <a:srgbClr val="000000"/>
            </a:solidFill>
          </a:ln>
        </p:spPr>
      </p:pic>
      <p:pic>
        <p:nvPicPr>
          <p:cNvPr id="6" name="Picture 5" descr="Korea_HF_Radar_Network.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1600200"/>
            <a:ext cx="1884231" cy="2209800"/>
          </a:xfrm>
          <a:prstGeom prst="rect">
            <a:avLst/>
          </a:prstGeom>
          <a:ln>
            <a:solidFill>
              <a:schemeClr val="tx1"/>
            </a:solidFill>
          </a:ln>
        </p:spPr>
      </p:pic>
      <p:pic>
        <p:nvPicPr>
          <p:cNvPr id="9" name="Picture 8" descr="americanflag.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3800" y="152400"/>
            <a:ext cx="1472469" cy="1472469"/>
          </a:xfrm>
          <a:prstGeom prst="rect">
            <a:avLst/>
          </a:prstGeom>
        </p:spPr>
      </p:pic>
      <p:pic>
        <p:nvPicPr>
          <p:cNvPr id="10" name="Picture 9" descr="south-korea-flag.gi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02" y="304800"/>
            <a:ext cx="1524000" cy="1035539"/>
          </a:xfrm>
          <a:prstGeom prst="rect">
            <a:avLst/>
          </a:prstGeom>
        </p:spPr>
      </p:pic>
      <p:pic>
        <p:nvPicPr>
          <p:cNvPr id="11" name="Picture 10" descr="IMG_2920.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05600" y="1539502"/>
            <a:ext cx="2209800" cy="2333473"/>
          </a:xfrm>
          <a:prstGeom prst="rect">
            <a:avLst/>
          </a:prstGeom>
          <a:ln>
            <a:solidFill>
              <a:srgbClr val="000000"/>
            </a:solidFill>
          </a:ln>
        </p:spPr>
      </p:pic>
      <p:pic>
        <p:nvPicPr>
          <p:cNvPr id="12" name="Picture 11" descr="ORCA_collaborator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09800" y="1600200"/>
            <a:ext cx="4419600" cy="1116152"/>
          </a:xfrm>
          <a:prstGeom prst="rect">
            <a:avLst/>
          </a:prstGeom>
        </p:spPr>
      </p:pic>
      <p:pic>
        <p:nvPicPr>
          <p:cNvPr id="13" name="Picture 12" descr="COOL_redgray_on_light_lg.gi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09800" y="2743200"/>
            <a:ext cx="868541" cy="381000"/>
          </a:xfrm>
          <a:prstGeom prst="rect">
            <a:avLst/>
          </a:prstGeom>
        </p:spPr>
      </p:pic>
      <p:pic>
        <p:nvPicPr>
          <p:cNvPr id="14" name="Picture 13" descr="MARACOOS_Logo.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24200" y="2743200"/>
            <a:ext cx="2133600" cy="368005"/>
          </a:xfrm>
          <a:prstGeom prst="rect">
            <a:avLst/>
          </a:prstGeom>
        </p:spPr>
      </p:pic>
      <p:pic>
        <p:nvPicPr>
          <p:cNvPr id="15" name="Picture 14" descr="IOOS2.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10200" y="2743200"/>
            <a:ext cx="1016000" cy="410437"/>
          </a:xfrm>
          <a:prstGeom prst="rect">
            <a:avLst/>
          </a:prstGeom>
        </p:spPr>
      </p:pic>
    </p:spTree>
    <p:extLst>
      <p:ext uri="{BB962C8B-B14F-4D97-AF65-F5344CB8AC3E}">
        <p14:creationId xmlns:p14="http://schemas.microsoft.com/office/powerpoint/2010/main" val="42897204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oup_Photos_v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1672166"/>
            <a:ext cx="5842000" cy="4381500"/>
          </a:xfrm>
          <a:prstGeom prst="rect">
            <a:avLst/>
          </a:prstGeom>
        </p:spPr>
      </p:pic>
      <p:sp>
        <p:nvSpPr>
          <p:cNvPr id="4" name="Title 3"/>
          <p:cNvSpPr>
            <a:spLocks noGrp="1"/>
          </p:cNvSpPr>
          <p:nvPr>
            <p:ph type="title"/>
          </p:nvPr>
        </p:nvSpPr>
        <p:spPr>
          <a:xfrm>
            <a:off x="457200" y="274638"/>
            <a:ext cx="8229600" cy="1143000"/>
          </a:xfrm>
        </p:spPr>
        <p:txBody>
          <a:bodyPr/>
          <a:lstStyle/>
          <a:p>
            <a:r>
              <a:rPr lang="en-US" dirty="0" smtClean="0"/>
              <a:t>Korea &amp; United States </a:t>
            </a:r>
            <a:br>
              <a:rPr lang="en-US" dirty="0" smtClean="0"/>
            </a:br>
            <a:r>
              <a:rPr lang="en-US" dirty="0" smtClean="0"/>
              <a:t>HF Radar Collaboration</a:t>
            </a:r>
            <a:endParaRPr lang="en-US" dirty="0"/>
          </a:p>
        </p:txBody>
      </p:sp>
      <p:pic>
        <p:nvPicPr>
          <p:cNvPr id="5" name="Picture 4" descr="americanfla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43800" y="152400"/>
            <a:ext cx="1472469" cy="1472469"/>
          </a:xfrm>
          <a:prstGeom prst="rect">
            <a:avLst/>
          </a:prstGeom>
        </p:spPr>
      </p:pic>
      <p:pic>
        <p:nvPicPr>
          <p:cNvPr id="6" name="Picture 5" descr="south-korea-flag.g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202" y="304800"/>
            <a:ext cx="1524000" cy="1035539"/>
          </a:xfrm>
          <a:prstGeom prst="rect">
            <a:avLst/>
          </a:prstGeom>
        </p:spPr>
      </p:pic>
      <p:sp>
        <p:nvSpPr>
          <p:cNvPr id="7" name="TextBox 6"/>
          <p:cNvSpPr txBox="1"/>
          <p:nvPr/>
        </p:nvSpPr>
        <p:spPr>
          <a:xfrm>
            <a:off x="7230534" y="2523067"/>
            <a:ext cx="1676400" cy="1200328"/>
          </a:xfrm>
          <a:prstGeom prst="rect">
            <a:avLst/>
          </a:prstGeom>
          <a:noFill/>
        </p:spPr>
        <p:txBody>
          <a:bodyPr wrap="square" rtlCol="0">
            <a:spAutoFit/>
          </a:bodyPr>
          <a:lstStyle/>
          <a:p>
            <a:r>
              <a:rPr lang="en-US" sz="2400" dirty="0" smtClean="0"/>
              <a:t>July 2013</a:t>
            </a:r>
          </a:p>
          <a:p>
            <a:r>
              <a:rPr lang="en-US" sz="2400" dirty="0" smtClean="0"/>
              <a:t>Planning Meetings</a:t>
            </a:r>
            <a:endParaRPr lang="en-US" sz="2400" dirty="0"/>
          </a:p>
        </p:txBody>
      </p:sp>
    </p:spTree>
    <p:extLst>
      <p:ext uri="{BB962C8B-B14F-4D97-AF65-F5344CB8AC3E}">
        <p14:creationId xmlns:p14="http://schemas.microsoft.com/office/powerpoint/2010/main" val="24495399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Korea &amp; United States </a:t>
            </a:r>
            <a:br>
              <a:rPr lang="en-US" dirty="0" smtClean="0"/>
            </a:br>
            <a:r>
              <a:rPr lang="en-US" sz="3600" dirty="0" smtClean="0"/>
              <a:t>Antarctic Glider Collaboration</a:t>
            </a:r>
            <a:endParaRPr lang="en-US" sz="3600" dirty="0"/>
          </a:p>
        </p:txBody>
      </p:sp>
      <p:pic>
        <p:nvPicPr>
          <p:cNvPr id="9" name="Picture 8" descr="americanflag.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43800" y="152400"/>
            <a:ext cx="1472469" cy="1472469"/>
          </a:xfrm>
          <a:prstGeom prst="rect">
            <a:avLst/>
          </a:prstGeom>
        </p:spPr>
      </p:pic>
      <p:pic>
        <p:nvPicPr>
          <p:cNvPr id="10" name="Picture 9" descr="south-korea-flag.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02" y="304800"/>
            <a:ext cx="1524000" cy="1035539"/>
          </a:xfrm>
          <a:prstGeom prst="rect">
            <a:avLst/>
          </a:prstGeom>
        </p:spPr>
      </p:pic>
      <p:pic>
        <p:nvPicPr>
          <p:cNvPr id="16" name="Picture 3" descr="antarctica_gliders_wideview.jpg"/>
          <p:cNvPicPr>
            <a:picLocks noChangeAspect="1"/>
          </p:cNvPicPr>
          <p:nvPr/>
        </p:nvPicPr>
        <p:blipFill rotWithShape="1">
          <a:blip r:embed="rId4" cstate="print">
            <a:extLst>
              <a:ext uri="{28A0092B-C50C-407E-A947-70E740481C1C}">
                <a14:useLocalDpi xmlns:a14="http://schemas.microsoft.com/office/drawing/2010/main"/>
              </a:ext>
            </a:extLst>
          </a:blip>
          <a:srcRect t="-942" r="-1"/>
          <a:stretch/>
        </p:blipFill>
        <p:spPr bwMode="auto">
          <a:xfrm>
            <a:off x="141112" y="3845795"/>
            <a:ext cx="6477000" cy="226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6001" y="1580444"/>
            <a:ext cx="2822220" cy="2116666"/>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42073" y="1552220"/>
            <a:ext cx="2803409" cy="2102557"/>
          </a:xfrm>
          <a:prstGeom prst="rect">
            <a:avLst/>
          </a:prstGeom>
        </p:spPr>
      </p:pic>
      <p:pic>
        <p:nvPicPr>
          <p:cNvPr id="19" name="Picture 18"/>
          <p:cNvPicPr>
            <a:picLocks noChangeAspect="1"/>
          </p:cNvPicPr>
          <p:nvPr/>
        </p:nvPicPr>
        <p:blipFill>
          <a:blip r:embed="rId7"/>
          <a:stretch>
            <a:fillRect/>
          </a:stretch>
        </p:blipFill>
        <p:spPr>
          <a:xfrm>
            <a:off x="224365" y="1534236"/>
            <a:ext cx="2795411" cy="2097964"/>
          </a:xfrm>
          <a:prstGeom prst="rect">
            <a:avLst/>
          </a:prstGeom>
        </p:spPr>
      </p:pic>
      <p:pic>
        <p:nvPicPr>
          <p:cNvPr id="21" name="Picture 20" descr="TS_fv-fm-diagram.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18111" y="3872208"/>
            <a:ext cx="2525889" cy="2223647"/>
          </a:xfrm>
          <a:prstGeom prst="rect">
            <a:avLst/>
          </a:prstGeom>
        </p:spPr>
      </p:pic>
      <p:pic>
        <p:nvPicPr>
          <p:cNvPr id="20" name="Picture 19" descr="ru06_fv-fm_ribbon_black_200m.png"/>
          <p:cNvPicPr>
            <a:picLocks noChangeAspect="1"/>
          </p:cNvPicPr>
          <p:nvPr/>
        </p:nvPicPr>
        <p:blipFill rotWithShape="1">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colorTemperature colorTemp="4700"/>
                    </a14:imgEffect>
                    <a14:imgEffect>
                      <a14:saturation sat="400000"/>
                    </a14:imgEffect>
                  </a14:imgLayer>
                </a14:imgProps>
              </a:ext>
              <a:ext uri="{28A0092B-C50C-407E-A947-70E740481C1C}">
                <a14:useLocalDpi xmlns:a14="http://schemas.microsoft.com/office/drawing/2010/main"/>
              </a:ext>
            </a:extLst>
          </a:blip>
          <a:srcRect/>
          <a:stretch/>
        </p:blipFill>
        <p:spPr>
          <a:xfrm>
            <a:off x="6829778" y="4897386"/>
            <a:ext cx="1140439" cy="886455"/>
          </a:xfrm>
          <a:prstGeom prst="rect">
            <a:avLst/>
          </a:prstGeom>
        </p:spPr>
      </p:pic>
      <p:sp>
        <p:nvSpPr>
          <p:cNvPr id="22" name="Rectangle 21"/>
          <p:cNvSpPr/>
          <p:nvPr/>
        </p:nvSpPr>
        <p:spPr>
          <a:xfrm>
            <a:off x="3838222" y="4176889"/>
            <a:ext cx="1030111" cy="5229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2878668" y="4303890"/>
            <a:ext cx="451554" cy="3527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1552223" y="5432778"/>
            <a:ext cx="691444" cy="5503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descr="eng_araon_info.gif"/>
          <p:cNvPicPr>
            <a:picLocks noChangeAspect="1"/>
          </p:cNvPicPr>
          <p:nvPr/>
        </p:nvPicPr>
        <p:blipFill rotWithShape="1">
          <a:blip r:embed="rId11" cstate="print">
            <a:extLst>
              <a:ext uri="{28A0092B-C50C-407E-A947-70E740481C1C}">
                <a14:useLocalDpi xmlns:a14="http://schemas.microsoft.com/office/drawing/2010/main"/>
              </a:ext>
            </a:extLst>
          </a:blip>
          <a:srcRect r="54840"/>
          <a:stretch/>
        </p:blipFill>
        <p:spPr>
          <a:xfrm>
            <a:off x="1127478" y="3908778"/>
            <a:ext cx="1371161" cy="777522"/>
          </a:xfrm>
          <a:prstGeom prst="rect">
            <a:avLst/>
          </a:prstGeom>
        </p:spPr>
      </p:pic>
      <p:pic>
        <p:nvPicPr>
          <p:cNvPr id="3" name="Picture 2" descr="logo_e.jp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21544" y="1538111"/>
            <a:ext cx="1181100" cy="508000"/>
          </a:xfrm>
          <a:prstGeom prst="rect">
            <a:avLst/>
          </a:prstGeom>
        </p:spPr>
      </p:pic>
      <p:sp>
        <p:nvSpPr>
          <p:cNvPr id="5" name="TextBox 4"/>
          <p:cNvSpPr txBox="1"/>
          <p:nvPr/>
        </p:nvSpPr>
        <p:spPr>
          <a:xfrm>
            <a:off x="3160889" y="3245556"/>
            <a:ext cx="2014757" cy="369332"/>
          </a:xfrm>
          <a:prstGeom prst="rect">
            <a:avLst/>
          </a:prstGeom>
          <a:noFill/>
        </p:spPr>
        <p:txBody>
          <a:bodyPr wrap="none" rtlCol="0">
            <a:spAutoFit/>
          </a:bodyPr>
          <a:lstStyle/>
          <a:p>
            <a:r>
              <a:rPr lang="en-US" dirty="0" smtClean="0"/>
              <a:t>RU Glider w/ ADP</a:t>
            </a:r>
            <a:endParaRPr lang="en-US" dirty="0"/>
          </a:p>
        </p:txBody>
      </p:sp>
      <p:sp>
        <p:nvSpPr>
          <p:cNvPr id="6" name="TextBox 5"/>
          <p:cNvSpPr txBox="1"/>
          <p:nvPr/>
        </p:nvSpPr>
        <p:spPr>
          <a:xfrm>
            <a:off x="6110111" y="1594555"/>
            <a:ext cx="1993116" cy="369332"/>
          </a:xfrm>
          <a:prstGeom prst="rect">
            <a:avLst/>
          </a:prstGeom>
          <a:noFill/>
        </p:spPr>
        <p:txBody>
          <a:bodyPr wrap="none" rtlCol="0">
            <a:spAutoFit/>
          </a:bodyPr>
          <a:lstStyle/>
          <a:p>
            <a:r>
              <a:rPr lang="en-US" dirty="0" smtClean="0"/>
              <a:t>RU Glider w/</a:t>
            </a:r>
            <a:r>
              <a:rPr lang="en-US" dirty="0" err="1" smtClean="0"/>
              <a:t>FIRe</a:t>
            </a:r>
            <a:endParaRPr lang="en-US" dirty="0"/>
          </a:p>
        </p:txBody>
      </p:sp>
    </p:spTree>
    <p:extLst>
      <p:ext uri="{BB962C8B-B14F-4D97-AF65-F5344CB8AC3E}">
        <p14:creationId xmlns:p14="http://schemas.microsoft.com/office/powerpoint/2010/main" val="3749919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rPr>
              <a:t>U..</a:t>
            </a:r>
          </a:p>
        </p:txBody>
      </p:sp>
      <p:pic>
        <p:nvPicPr>
          <p:cNvPr id="14338" name="Picture 2" descr="mab_vue7c"/>
          <p:cNvPicPr>
            <a:picLocks noChangeAspect="1" noChangeArrowheads="1"/>
          </p:cNvPicPr>
          <p:nvPr/>
        </p:nvPicPr>
        <p:blipFill>
          <a:blip r:embed="rId3">
            <a:extLst>
              <a:ext uri="{28A0092B-C50C-407E-A947-70E740481C1C}">
                <a14:useLocalDpi xmlns:a14="http://schemas.microsoft.com/office/drawing/2010/main" val="0"/>
              </a:ext>
            </a:extLst>
          </a:blip>
          <a:srcRect l="9773" t="6015" b="3760"/>
          <a:stretch>
            <a:fillRect/>
          </a:stretch>
        </p:blipFill>
        <p:spPr bwMode="auto">
          <a:xfrm>
            <a:off x="812800" y="25400"/>
            <a:ext cx="8331200" cy="6223000"/>
          </a:xfrm>
          <a:prstGeom prst="rect">
            <a:avLst/>
          </a:prstGeom>
          <a:solidFill>
            <a:srgbClr val="D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39" name="Text Box 7"/>
          <p:cNvSpPr txBox="1">
            <a:spLocks noChangeArrowheads="1"/>
          </p:cNvSpPr>
          <p:nvPr/>
        </p:nvSpPr>
        <p:spPr bwMode="auto">
          <a:xfrm>
            <a:off x="7316788" y="0"/>
            <a:ext cx="654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latin typeface="Calibri" charset="0"/>
              </a:rPr>
              <a:t>Cape</a:t>
            </a:r>
          </a:p>
          <a:p>
            <a:pPr algn="ctr"/>
            <a:r>
              <a:rPr lang="en-US" b="1">
                <a:solidFill>
                  <a:schemeClr val="bg1"/>
                </a:solidFill>
                <a:latin typeface="Calibri" charset="0"/>
              </a:rPr>
              <a:t>Cod</a:t>
            </a:r>
          </a:p>
        </p:txBody>
      </p:sp>
      <p:sp>
        <p:nvSpPr>
          <p:cNvPr id="14340" name="Text Box 8"/>
          <p:cNvSpPr txBox="1">
            <a:spLocks noChangeArrowheads="1"/>
          </p:cNvSpPr>
          <p:nvPr/>
        </p:nvSpPr>
        <p:spPr bwMode="auto">
          <a:xfrm>
            <a:off x="1522413" y="5410200"/>
            <a:ext cx="908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chemeClr val="bg1"/>
                </a:solidFill>
                <a:latin typeface="Calibri" charset="0"/>
              </a:rPr>
              <a:t>Cape</a:t>
            </a:r>
          </a:p>
          <a:p>
            <a:pPr algn="ctr"/>
            <a:r>
              <a:rPr lang="en-US" sz="1600" b="1">
                <a:solidFill>
                  <a:schemeClr val="bg1"/>
                </a:solidFill>
                <a:latin typeface="Calibri" charset="0"/>
              </a:rPr>
              <a:t>Hatteras</a:t>
            </a:r>
          </a:p>
        </p:txBody>
      </p:sp>
      <p:sp>
        <p:nvSpPr>
          <p:cNvPr id="14341" name="Text Box 9"/>
          <p:cNvSpPr txBox="1">
            <a:spLocks noChangeArrowheads="1"/>
          </p:cNvSpPr>
          <p:nvPr/>
        </p:nvSpPr>
        <p:spPr bwMode="auto">
          <a:xfrm>
            <a:off x="3579813" y="1219200"/>
            <a:ext cx="411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latin typeface="Calibri" charset="0"/>
              </a:rPr>
              <a:t>NJ</a:t>
            </a:r>
          </a:p>
        </p:txBody>
      </p:sp>
      <p:sp>
        <p:nvSpPr>
          <p:cNvPr id="14342" name="Text Box 9"/>
          <p:cNvSpPr txBox="1">
            <a:spLocks noChangeArrowheads="1"/>
          </p:cNvSpPr>
          <p:nvPr/>
        </p:nvSpPr>
        <p:spPr bwMode="auto">
          <a:xfrm>
            <a:off x="6553200" y="152400"/>
            <a:ext cx="522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chemeClr val="bg1"/>
                </a:solidFill>
                <a:latin typeface="Calibri" charset="0"/>
              </a:rPr>
              <a:t>MA</a:t>
            </a:r>
          </a:p>
        </p:txBody>
      </p:sp>
      <p:sp>
        <p:nvSpPr>
          <p:cNvPr id="14343" name="Text Box 9"/>
          <p:cNvSpPr txBox="1">
            <a:spLocks noChangeArrowheads="1"/>
          </p:cNvSpPr>
          <p:nvPr/>
        </p:nvSpPr>
        <p:spPr bwMode="auto">
          <a:xfrm>
            <a:off x="5053013" y="55563"/>
            <a:ext cx="417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latin typeface="Calibri" charset="0"/>
              </a:rPr>
              <a:t>CT</a:t>
            </a:r>
          </a:p>
        </p:txBody>
      </p:sp>
      <p:sp>
        <p:nvSpPr>
          <p:cNvPr id="14344" name="Text Box 9"/>
          <p:cNvSpPr txBox="1">
            <a:spLocks noChangeArrowheads="1"/>
          </p:cNvSpPr>
          <p:nvPr/>
        </p:nvSpPr>
        <p:spPr bwMode="auto">
          <a:xfrm>
            <a:off x="1143000" y="426720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latin typeface="Calibri" charset="0"/>
              </a:rPr>
              <a:t>VA</a:t>
            </a:r>
          </a:p>
        </p:txBody>
      </p:sp>
      <p:sp>
        <p:nvSpPr>
          <p:cNvPr id="14345" name="Text Box 9"/>
          <p:cNvSpPr txBox="1">
            <a:spLocks noChangeArrowheads="1"/>
          </p:cNvSpPr>
          <p:nvPr/>
        </p:nvSpPr>
        <p:spPr bwMode="auto">
          <a:xfrm>
            <a:off x="2897188" y="2133600"/>
            <a:ext cx="43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latin typeface="Calibri" charset="0"/>
              </a:rPr>
              <a:t>DE</a:t>
            </a:r>
          </a:p>
        </p:txBody>
      </p:sp>
      <p:sp>
        <p:nvSpPr>
          <p:cNvPr id="14346" name="Text Box 9"/>
          <p:cNvSpPr txBox="1">
            <a:spLocks noChangeArrowheads="1"/>
          </p:cNvSpPr>
          <p:nvPr/>
        </p:nvSpPr>
        <p:spPr bwMode="auto">
          <a:xfrm>
            <a:off x="4497388" y="685800"/>
            <a:ext cx="454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latin typeface="Calibri" charset="0"/>
              </a:rPr>
              <a:t>NY</a:t>
            </a:r>
          </a:p>
        </p:txBody>
      </p:sp>
      <p:sp>
        <p:nvSpPr>
          <p:cNvPr id="14347" name="Text Box 9"/>
          <p:cNvSpPr txBox="1">
            <a:spLocks noChangeArrowheads="1"/>
          </p:cNvSpPr>
          <p:nvPr/>
        </p:nvSpPr>
        <p:spPr bwMode="auto">
          <a:xfrm>
            <a:off x="992188" y="5029200"/>
            <a:ext cx="455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latin typeface="Calibri" charset="0"/>
              </a:rPr>
              <a:t>NC</a:t>
            </a:r>
          </a:p>
        </p:txBody>
      </p:sp>
      <p:sp>
        <p:nvSpPr>
          <p:cNvPr id="14348" name="Text Box 9"/>
          <p:cNvSpPr txBox="1">
            <a:spLocks noChangeArrowheads="1"/>
          </p:cNvSpPr>
          <p:nvPr/>
        </p:nvSpPr>
        <p:spPr bwMode="auto">
          <a:xfrm>
            <a:off x="6026150" y="-80963"/>
            <a:ext cx="60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latin typeface="Calibri" charset="0"/>
              </a:rPr>
              <a:t>RI</a:t>
            </a:r>
          </a:p>
        </p:txBody>
      </p:sp>
      <p:sp>
        <p:nvSpPr>
          <p:cNvPr id="14349" name="Text Box 9"/>
          <p:cNvSpPr txBox="1">
            <a:spLocks noChangeArrowheads="1"/>
          </p:cNvSpPr>
          <p:nvPr/>
        </p:nvSpPr>
        <p:spPr bwMode="auto">
          <a:xfrm>
            <a:off x="2211388" y="2209800"/>
            <a:ext cx="5286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latin typeface="Calibri" charset="0"/>
              </a:rPr>
              <a:t>MD</a:t>
            </a:r>
          </a:p>
        </p:txBody>
      </p:sp>
      <p:sp>
        <p:nvSpPr>
          <p:cNvPr id="14350" name="Text Box 9"/>
          <p:cNvSpPr txBox="1">
            <a:spLocks noChangeArrowheads="1"/>
          </p:cNvSpPr>
          <p:nvPr/>
        </p:nvSpPr>
        <p:spPr bwMode="auto">
          <a:xfrm>
            <a:off x="2660650" y="9906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latin typeface="Calibri" charset="0"/>
              </a:rPr>
              <a:t>PA</a:t>
            </a:r>
          </a:p>
        </p:txBody>
      </p:sp>
      <p:sp>
        <p:nvSpPr>
          <p:cNvPr id="14351" name="Text Box 9"/>
          <p:cNvSpPr txBox="1">
            <a:spLocks noChangeArrowheads="1"/>
          </p:cNvSpPr>
          <p:nvPr/>
        </p:nvSpPr>
        <p:spPr bwMode="auto">
          <a:xfrm>
            <a:off x="1295400" y="76200"/>
            <a:ext cx="381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chemeClr val="bg1"/>
                </a:solidFill>
                <a:latin typeface="Calibri" charset="0"/>
              </a:rPr>
              <a:t>10 States</a:t>
            </a:r>
          </a:p>
          <a:p>
            <a:pPr algn="ctr"/>
            <a:r>
              <a:rPr lang="en-US" sz="2000" b="1" dirty="0" smtClean="0">
                <a:solidFill>
                  <a:schemeClr val="bg1"/>
                </a:solidFill>
                <a:latin typeface="Calibri" charset="0"/>
              </a:rPr>
              <a:t>76 </a:t>
            </a:r>
            <a:r>
              <a:rPr lang="en-US" sz="2000" b="1" dirty="0">
                <a:solidFill>
                  <a:schemeClr val="bg1"/>
                </a:solidFill>
                <a:latin typeface="Calibri" charset="0"/>
              </a:rPr>
              <a:t>Million People</a:t>
            </a:r>
          </a:p>
        </p:txBody>
      </p:sp>
      <p:sp>
        <p:nvSpPr>
          <p:cNvPr id="19" name="TextBox 18"/>
          <p:cNvSpPr txBox="1"/>
          <p:nvPr/>
        </p:nvSpPr>
        <p:spPr>
          <a:xfrm>
            <a:off x="0" y="0"/>
            <a:ext cx="2405063" cy="3046413"/>
          </a:xfrm>
          <a:prstGeom prst="rect">
            <a:avLst/>
          </a:prstGeom>
          <a:noFill/>
        </p:spPr>
        <p:txBody>
          <a:bodyPr>
            <a:spAutoFit/>
          </a:bodyPr>
          <a:lstStyle/>
          <a:p>
            <a:pPr fontAlgn="auto">
              <a:spcBef>
                <a:spcPts val="0"/>
              </a:spcBef>
              <a:spcAft>
                <a:spcPts val="0"/>
              </a:spcAft>
              <a:defRPr/>
            </a:pPr>
            <a:r>
              <a:rPr lang="en-US" b="1" u="sng" cap="small" dirty="0">
                <a:solidFill>
                  <a:srgbClr val="FFFF00"/>
                </a:solidFill>
                <a:latin typeface="+mn-lt"/>
                <a:ea typeface="+mn-ea"/>
                <a:cs typeface="+mn-cs"/>
              </a:rPr>
              <a:t>M</a:t>
            </a:r>
            <a:r>
              <a:rPr lang="en-US" cap="small" dirty="0">
                <a:solidFill>
                  <a:srgbClr val="FF0000"/>
                </a:solidFill>
                <a:latin typeface="+mn-lt"/>
                <a:ea typeface="+mn-ea"/>
                <a:cs typeface="+mn-cs"/>
              </a:rPr>
              <a:t>iddle </a:t>
            </a:r>
            <a:r>
              <a:rPr lang="en-US" b="1" u="sng" cap="small" dirty="0">
                <a:solidFill>
                  <a:srgbClr val="FFFF00"/>
                </a:solidFill>
                <a:latin typeface="+mn-lt"/>
                <a:ea typeface="+mn-ea"/>
                <a:cs typeface="+mn-cs"/>
              </a:rPr>
              <a:t>A</a:t>
            </a:r>
            <a:r>
              <a:rPr lang="en-US" cap="small" dirty="0">
                <a:solidFill>
                  <a:srgbClr val="FF0000"/>
                </a:solidFill>
                <a:latin typeface="+mn-lt"/>
                <a:ea typeface="+mn-ea"/>
                <a:cs typeface="+mn-cs"/>
              </a:rPr>
              <a:t>tlantic</a:t>
            </a:r>
          </a:p>
          <a:p>
            <a:pPr fontAlgn="auto">
              <a:spcBef>
                <a:spcPts val="0"/>
              </a:spcBef>
              <a:spcAft>
                <a:spcPts val="0"/>
              </a:spcAft>
              <a:defRPr/>
            </a:pPr>
            <a:r>
              <a:rPr lang="en-US" b="1" u="sng" cap="small" dirty="0">
                <a:solidFill>
                  <a:srgbClr val="FFFF00"/>
                </a:solidFill>
                <a:latin typeface="+mn-lt"/>
                <a:ea typeface="+mn-ea"/>
                <a:cs typeface="+mn-cs"/>
              </a:rPr>
              <a:t>R</a:t>
            </a:r>
            <a:r>
              <a:rPr lang="en-US" cap="small" dirty="0">
                <a:solidFill>
                  <a:srgbClr val="FF0000"/>
                </a:solidFill>
                <a:latin typeface="+mn-lt"/>
                <a:ea typeface="+mn-ea"/>
                <a:cs typeface="+mn-cs"/>
              </a:rPr>
              <a:t>egional </a:t>
            </a:r>
            <a:r>
              <a:rPr lang="en-US" b="1" u="sng" cap="small" dirty="0">
                <a:solidFill>
                  <a:srgbClr val="FFFF00"/>
                </a:solidFill>
                <a:latin typeface="+mn-lt"/>
                <a:ea typeface="+mn-ea"/>
                <a:cs typeface="+mn-cs"/>
              </a:rPr>
              <a:t>A</a:t>
            </a:r>
            <a:r>
              <a:rPr lang="en-US" cap="small" dirty="0">
                <a:solidFill>
                  <a:srgbClr val="FF0000"/>
                </a:solidFill>
                <a:latin typeface="+mn-lt"/>
                <a:ea typeface="+mn-ea"/>
                <a:cs typeface="+mn-cs"/>
              </a:rPr>
              <a:t>ssociation </a:t>
            </a:r>
          </a:p>
          <a:p>
            <a:pPr fontAlgn="auto">
              <a:spcBef>
                <a:spcPts val="0"/>
              </a:spcBef>
              <a:spcAft>
                <a:spcPts val="0"/>
              </a:spcAft>
              <a:defRPr/>
            </a:pPr>
            <a:r>
              <a:rPr lang="en-US" b="1" u="sng" cap="small" dirty="0">
                <a:solidFill>
                  <a:srgbClr val="FFFF00"/>
                </a:solidFill>
                <a:latin typeface="+mn-lt"/>
                <a:ea typeface="+mn-ea"/>
                <a:cs typeface="+mn-cs"/>
              </a:rPr>
              <a:t>C</a:t>
            </a:r>
            <a:r>
              <a:rPr lang="en-US" cap="small" dirty="0">
                <a:solidFill>
                  <a:srgbClr val="FF0000"/>
                </a:solidFill>
                <a:latin typeface="+mn-lt"/>
                <a:ea typeface="+mn-ea"/>
                <a:cs typeface="+mn-cs"/>
              </a:rPr>
              <a:t>oastal </a:t>
            </a:r>
          </a:p>
          <a:p>
            <a:pPr fontAlgn="auto">
              <a:spcBef>
                <a:spcPts val="0"/>
              </a:spcBef>
              <a:spcAft>
                <a:spcPts val="0"/>
              </a:spcAft>
              <a:defRPr/>
            </a:pPr>
            <a:r>
              <a:rPr lang="en-US" b="1" u="sng" cap="small" dirty="0">
                <a:solidFill>
                  <a:srgbClr val="FFFF00"/>
                </a:solidFill>
                <a:latin typeface="+mn-lt"/>
                <a:ea typeface="+mn-ea"/>
                <a:cs typeface="+mn-cs"/>
              </a:rPr>
              <a:t>O</a:t>
            </a:r>
            <a:r>
              <a:rPr lang="en-US" cap="small" dirty="0">
                <a:solidFill>
                  <a:srgbClr val="FF0000"/>
                </a:solidFill>
                <a:latin typeface="+mn-lt"/>
                <a:ea typeface="+mn-ea"/>
                <a:cs typeface="+mn-cs"/>
              </a:rPr>
              <a:t>cean </a:t>
            </a:r>
            <a:r>
              <a:rPr lang="en-US" b="1" u="sng" cap="small" dirty="0">
                <a:solidFill>
                  <a:srgbClr val="FFFF00"/>
                </a:solidFill>
                <a:latin typeface="+mn-lt"/>
                <a:ea typeface="+mn-ea"/>
                <a:cs typeface="+mn-cs"/>
              </a:rPr>
              <a:t>O</a:t>
            </a:r>
            <a:r>
              <a:rPr lang="en-US" cap="small" dirty="0">
                <a:solidFill>
                  <a:srgbClr val="FF0000"/>
                </a:solidFill>
                <a:latin typeface="+mn-lt"/>
                <a:ea typeface="+mn-ea"/>
                <a:cs typeface="+mn-cs"/>
              </a:rPr>
              <a:t>bserving </a:t>
            </a:r>
            <a:r>
              <a:rPr lang="en-US" b="1" u="sng" cap="small" dirty="0">
                <a:solidFill>
                  <a:srgbClr val="FFFF00"/>
                </a:solidFill>
                <a:latin typeface="+mn-lt"/>
                <a:ea typeface="+mn-ea"/>
                <a:cs typeface="+mn-cs"/>
              </a:rPr>
              <a:t>S</a:t>
            </a:r>
            <a:r>
              <a:rPr lang="en-US" cap="small" dirty="0">
                <a:solidFill>
                  <a:srgbClr val="FF0000"/>
                </a:solidFill>
                <a:latin typeface="+mn-lt"/>
                <a:ea typeface="+mn-ea"/>
                <a:cs typeface="+mn-cs"/>
              </a:rPr>
              <a:t>ystem</a:t>
            </a:r>
          </a:p>
        </p:txBody>
      </p:sp>
      <p:sp>
        <p:nvSpPr>
          <p:cNvPr id="14353" name="Text Box 3"/>
          <p:cNvSpPr txBox="1">
            <a:spLocks noChangeArrowheads="1"/>
          </p:cNvSpPr>
          <p:nvPr/>
        </p:nvSpPr>
        <p:spPr bwMode="auto">
          <a:xfrm>
            <a:off x="700088" y="3508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latin typeface="Calibri" charset="0"/>
            </a:endParaRPr>
          </a:p>
        </p:txBody>
      </p:sp>
      <p:sp>
        <p:nvSpPr>
          <p:cNvPr id="14354" name="TextBox 26"/>
          <p:cNvSpPr txBox="1">
            <a:spLocks noChangeArrowheads="1"/>
          </p:cNvSpPr>
          <p:nvPr/>
        </p:nvSpPr>
        <p:spPr bwMode="auto">
          <a:xfrm>
            <a:off x="5326063" y="65452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14355" name="TextBox 41"/>
          <p:cNvSpPr txBox="1">
            <a:spLocks noChangeArrowheads="1"/>
          </p:cNvSpPr>
          <p:nvPr/>
        </p:nvSpPr>
        <p:spPr bwMode="auto">
          <a:xfrm>
            <a:off x="4953000" y="1828800"/>
            <a:ext cx="4191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chemeClr val="bg1"/>
                </a:solidFill>
              </a:rPr>
              <a:t>U.S. IOOS</a:t>
            </a:r>
          </a:p>
          <a:p>
            <a:pPr algn="ctr"/>
            <a:r>
              <a:rPr lang="en-US" sz="3200" b="1" dirty="0">
                <a:solidFill>
                  <a:schemeClr val="bg1"/>
                </a:solidFill>
              </a:rPr>
              <a:t>Responds to</a:t>
            </a:r>
          </a:p>
          <a:p>
            <a:pPr algn="ctr"/>
            <a:r>
              <a:rPr lang="en-US" sz="3200" b="1" dirty="0">
                <a:solidFill>
                  <a:schemeClr val="bg1"/>
                </a:solidFill>
              </a:rPr>
              <a:t>Hurricanes Irene</a:t>
            </a:r>
          </a:p>
          <a:p>
            <a:pPr algn="ctr"/>
            <a:r>
              <a:rPr lang="en-US" sz="3200" b="1" dirty="0">
                <a:solidFill>
                  <a:schemeClr val="bg1"/>
                </a:solidFill>
              </a:rPr>
              <a:t> and Sandy</a:t>
            </a:r>
          </a:p>
        </p:txBody>
      </p:sp>
      <p:pic>
        <p:nvPicPr>
          <p:cNvPr id="43" name="Picture 41" descr="13"/>
          <p:cNvPicPr>
            <a:picLocks noChangeAspect="1" noChangeArrowheads="1"/>
          </p:cNvPicPr>
          <p:nvPr/>
        </p:nvPicPr>
        <p:blipFill>
          <a:blip r:embed="rId4"/>
          <a:stretch>
            <a:fillRect/>
          </a:stretch>
        </p:blipFill>
        <p:spPr bwMode="auto">
          <a:xfrm>
            <a:off x="6251575" y="5610225"/>
            <a:ext cx="506413"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4" name="Picture 42" descr="1"/>
          <p:cNvPicPr>
            <a:picLocks noChangeAspect="1" noChangeArrowheads="1"/>
          </p:cNvPicPr>
          <p:nvPr/>
        </p:nvPicPr>
        <p:blipFill>
          <a:blip r:embed="rId5"/>
          <a:srcRect/>
          <a:stretch>
            <a:fillRect/>
          </a:stretch>
        </p:blipFill>
        <p:spPr bwMode="auto">
          <a:xfrm>
            <a:off x="7712075" y="4259263"/>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5" name="Picture 43" descr="2"/>
          <p:cNvPicPr>
            <a:picLocks noChangeAspect="1" noChangeArrowheads="1"/>
          </p:cNvPicPr>
          <p:nvPr/>
        </p:nvPicPr>
        <p:blipFill>
          <a:blip r:embed="rId6"/>
          <a:stretch>
            <a:fillRect/>
          </a:stretch>
        </p:blipFill>
        <p:spPr bwMode="auto">
          <a:xfrm>
            <a:off x="4229100" y="5595938"/>
            <a:ext cx="882650" cy="531812"/>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6" name="Picture 44" descr="3"/>
          <p:cNvPicPr>
            <a:picLocks noChangeAspect="1" noChangeArrowheads="1"/>
          </p:cNvPicPr>
          <p:nvPr/>
        </p:nvPicPr>
        <p:blipFill>
          <a:blip r:embed="rId7"/>
          <a:stretch>
            <a:fillRect/>
          </a:stretch>
        </p:blipFill>
        <p:spPr bwMode="auto">
          <a:xfrm>
            <a:off x="7069138" y="4286250"/>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7" name="Picture 45" descr="4"/>
          <p:cNvPicPr>
            <a:picLocks noChangeAspect="1" noChangeArrowheads="1"/>
          </p:cNvPicPr>
          <p:nvPr/>
        </p:nvPicPr>
        <p:blipFill>
          <a:blip r:embed="rId8"/>
          <a:srcRect/>
          <a:stretch>
            <a:fillRect/>
          </a:stretch>
        </p:blipFill>
        <p:spPr bwMode="auto">
          <a:xfrm>
            <a:off x="7697788" y="4879975"/>
            <a:ext cx="1119187"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8" name="Picture 46" descr="5"/>
          <p:cNvPicPr>
            <a:picLocks noChangeAspect="1" noChangeArrowheads="1"/>
          </p:cNvPicPr>
          <p:nvPr/>
        </p:nvPicPr>
        <p:blipFill>
          <a:blip r:embed="rId9"/>
          <a:srcRect/>
          <a:stretch>
            <a:fillRect/>
          </a:stretch>
        </p:blipFill>
        <p:spPr bwMode="auto">
          <a:xfrm>
            <a:off x="7759700" y="5610225"/>
            <a:ext cx="1117600" cy="54133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9" name="Picture 47" descr="6"/>
          <p:cNvPicPr>
            <a:picLocks noChangeAspect="1" noChangeArrowheads="1"/>
          </p:cNvPicPr>
          <p:nvPr/>
        </p:nvPicPr>
        <p:blipFill>
          <a:blip r:embed="rId10"/>
          <a:srcRect/>
          <a:stretch>
            <a:fillRect/>
          </a:stretch>
        </p:blipFill>
        <p:spPr bwMode="auto">
          <a:xfrm>
            <a:off x="6176963" y="4186238"/>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0" name="Picture 48" descr="7"/>
          <p:cNvPicPr>
            <a:picLocks noChangeAspect="1" noChangeArrowheads="1"/>
          </p:cNvPicPr>
          <p:nvPr/>
        </p:nvPicPr>
        <p:blipFill>
          <a:blip r:embed="rId11"/>
          <a:srcRect/>
          <a:stretch>
            <a:fillRect/>
          </a:stretch>
        </p:blipFill>
        <p:spPr bwMode="auto">
          <a:xfrm>
            <a:off x="6188075" y="4857750"/>
            <a:ext cx="614363"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1" name="Picture 49" descr="8"/>
          <p:cNvPicPr>
            <a:picLocks noChangeAspect="1" noChangeArrowheads="1"/>
          </p:cNvPicPr>
          <p:nvPr/>
        </p:nvPicPr>
        <p:blipFill>
          <a:blip r:embed="rId12"/>
          <a:srcRect/>
          <a:stretch>
            <a:fillRect/>
          </a:stretch>
        </p:blipFill>
        <p:spPr bwMode="auto">
          <a:xfrm>
            <a:off x="5334000" y="4221163"/>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2" name="Picture 52" descr="11"/>
          <p:cNvPicPr>
            <a:picLocks noChangeAspect="1" noChangeArrowheads="1"/>
          </p:cNvPicPr>
          <p:nvPr/>
        </p:nvPicPr>
        <p:blipFill>
          <a:blip r:embed="rId13"/>
          <a:srcRect/>
          <a:stretch>
            <a:fillRect/>
          </a:stretch>
        </p:blipFill>
        <p:spPr bwMode="auto">
          <a:xfrm>
            <a:off x="7100888" y="5607050"/>
            <a:ext cx="533400"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3" name="Picture 53" descr="12"/>
          <p:cNvPicPr>
            <a:picLocks noChangeAspect="1" noChangeArrowheads="1"/>
          </p:cNvPicPr>
          <p:nvPr/>
        </p:nvPicPr>
        <p:blipFill>
          <a:blip r:embed="rId14"/>
          <a:srcRect/>
          <a:stretch>
            <a:fillRect/>
          </a:stretch>
        </p:blipFill>
        <p:spPr bwMode="auto">
          <a:xfrm>
            <a:off x="5367338" y="4857750"/>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4367" name="Picture 30" descr="2.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67338" y="5610225"/>
            <a:ext cx="5397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Picture 31" descr="IOOS_logo_white.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148138" y="4306888"/>
            <a:ext cx="1012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55" descr="Screen shot 2012-02-19 at 1.29.16 PM.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321175" y="4933950"/>
            <a:ext cx="7413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p:cNvPicPr>
            <a:picLocks noChangeAspect="1"/>
          </p:cNvPicPr>
          <p:nvPr/>
        </p:nvPicPr>
        <p:blipFill>
          <a:blip r:embed="rId18"/>
          <a:stretch>
            <a:fillRect/>
          </a:stretch>
        </p:blipFill>
        <p:spPr>
          <a:xfrm>
            <a:off x="7141021" y="4942798"/>
            <a:ext cx="455385" cy="455385"/>
          </a:xfrm>
          <a:prstGeom prst="ellipse">
            <a:avLst/>
          </a:prstGeom>
        </p:spPr>
      </p:pic>
      <p:sp>
        <p:nvSpPr>
          <p:cNvPr id="14371" name="TextBox 1"/>
          <p:cNvSpPr txBox="1">
            <a:spLocks noChangeArrowheads="1"/>
          </p:cNvSpPr>
          <p:nvPr/>
        </p:nvSpPr>
        <p:spPr bwMode="auto">
          <a:xfrm>
            <a:off x="0" y="3048000"/>
            <a:ext cx="1808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bg1"/>
                </a:solidFill>
              </a:rPr>
              <a:t>&gt;40 PIs</a:t>
            </a:r>
          </a:p>
          <a:p>
            <a:r>
              <a:rPr lang="en-US" sz="1800">
                <a:solidFill>
                  <a:schemeClr val="bg1"/>
                </a:solidFill>
              </a:rPr>
              <a:t>&gt;20 Institutions</a:t>
            </a:r>
          </a:p>
          <a:p>
            <a:r>
              <a:rPr lang="en-US" sz="1800">
                <a:solidFill>
                  <a:schemeClr val="bg1"/>
                </a:solidFill>
              </a:rPr>
              <a:t>&gt;50 Members</a:t>
            </a:r>
          </a:p>
          <a:p>
            <a:r>
              <a:rPr lang="en-US" sz="1800">
                <a:solidFill>
                  <a:schemeClr val="bg1"/>
                </a:solidFill>
              </a:rPr>
              <a:t>&gt;2000 Contacts</a:t>
            </a:r>
          </a:p>
        </p:txBody>
      </p:sp>
      <p:sp>
        <p:nvSpPr>
          <p:cNvPr id="14372" name="Freeform 10"/>
          <p:cNvSpPr>
            <a:spLocks/>
          </p:cNvSpPr>
          <p:nvPr/>
        </p:nvSpPr>
        <p:spPr bwMode="auto">
          <a:xfrm>
            <a:off x="4343400" y="1752600"/>
            <a:ext cx="1236663" cy="1608138"/>
          </a:xfrm>
          <a:custGeom>
            <a:avLst/>
            <a:gdLst>
              <a:gd name="T0" fmla="*/ 0 w 1236134"/>
              <a:gd name="T1" fmla="*/ 1607610 h 1608666"/>
              <a:gd name="T2" fmla="*/ 898235 w 1236134"/>
              <a:gd name="T3" fmla="*/ 524589 h 1608666"/>
              <a:gd name="T4" fmla="*/ 1237192 w 1236134"/>
              <a:gd name="T5" fmla="*/ 0 h 1608666"/>
              <a:gd name="T6" fmla="*/ 0 60000 65536"/>
              <a:gd name="T7" fmla="*/ 0 60000 65536"/>
              <a:gd name="T8" fmla="*/ 0 60000 65536"/>
            </a:gdLst>
            <a:ahLst/>
            <a:cxnLst>
              <a:cxn ang="T6">
                <a:pos x="T0" y="T1"/>
              </a:cxn>
              <a:cxn ang="T7">
                <a:pos x="T2" y="T3"/>
              </a:cxn>
              <a:cxn ang="T8">
                <a:pos x="T4" y="T5"/>
              </a:cxn>
            </a:cxnLst>
            <a:rect l="0" t="0" r="r" b="b"/>
            <a:pathLst>
              <a:path w="1236134" h="1608666">
                <a:moveTo>
                  <a:pt x="0" y="1608666"/>
                </a:moveTo>
                <a:cubicBezTo>
                  <a:pt x="345722" y="1200855"/>
                  <a:pt x="691445" y="793044"/>
                  <a:pt x="897467" y="524933"/>
                </a:cubicBezTo>
                <a:cubicBezTo>
                  <a:pt x="1103489" y="256822"/>
                  <a:pt x="1236134" y="0"/>
                  <a:pt x="1236134"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3" name="Right Arrow 12"/>
          <p:cNvSpPr>
            <a:spLocks noChangeArrowheads="1"/>
          </p:cNvSpPr>
          <p:nvPr/>
        </p:nvSpPr>
        <p:spPr bwMode="auto">
          <a:xfrm rot="-3248988">
            <a:off x="2489200" y="2852738"/>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4" name="Right Arrow 53"/>
          <p:cNvSpPr>
            <a:spLocks noChangeArrowheads="1"/>
          </p:cNvSpPr>
          <p:nvPr/>
        </p:nvSpPr>
        <p:spPr bwMode="auto">
          <a:xfrm rot="-8200802">
            <a:off x="4081463" y="2159000"/>
            <a:ext cx="1357312" cy="439738"/>
          </a:xfrm>
          <a:prstGeom prst="rightArrow">
            <a:avLst>
              <a:gd name="adj1" fmla="val 41546"/>
              <a:gd name="adj2" fmla="val 50101"/>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5" name="TextBox 14"/>
          <p:cNvSpPr txBox="1">
            <a:spLocks noChangeArrowheads="1"/>
          </p:cNvSpPr>
          <p:nvPr/>
        </p:nvSpPr>
        <p:spPr bwMode="auto">
          <a:xfrm rot="-3305857">
            <a:off x="3195638" y="2998787"/>
            <a:ext cx="908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Irene</a:t>
            </a:r>
          </a:p>
        </p:txBody>
      </p:sp>
      <p:sp>
        <p:nvSpPr>
          <p:cNvPr id="14376" name="TextBox 54"/>
          <p:cNvSpPr txBox="1">
            <a:spLocks noChangeArrowheads="1"/>
          </p:cNvSpPr>
          <p:nvPr/>
        </p:nvSpPr>
        <p:spPr bwMode="auto">
          <a:xfrm rot="2539117">
            <a:off x="4056063" y="2519363"/>
            <a:ext cx="1136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Sandy</a:t>
            </a:r>
          </a:p>
        </p:txBody>
      </p:sp>
      <p:pic>
        <p:nvPicPr>
          <p:cNvPr id="2" name="Picture 1" descr="eastcoastMap.jpg"/>
          <p:cNvPicPr>
            <a:picLocks noChangeAspect="1"/>
          </p:cNvPicPr>
          <p:nvPr/>
        </p:nvPicPr>
        <p:blipFill rotWithShape="1">
          <a:blip r:embed="rId19">
            <a:extLst>
              <a:ext uri="{28A0092B-C50C-407E-A947-70E740481C1C}">
                <a14:useLocalDpi xmlns:a14="http://schemas.microsoft.com/office/drawing/2010/main" val="0"/>
              </a:ext>
            </a:extLst>
          </a:blip>
          <a:srcRect l="19696" t="14412" r="28349" b="17073"/>
          <a:stretch/>
        </p:blipFill>
        <p:spPr>
          <a:xfrm>
            <a:off x="7162800" y="0"/>
            <a:ext cx="1981200" cy="1715069"/>
          </a:xfrm>
          <a:prstGeom prst="rect">
            <a:avLst/>
          </a:prstGeom>
          <a:ln>
            <a:solidFill>
              <a:srgbClr val="FF0000"/>
            </a:solidFill>
          </a:ln>
        </p:spPr>
      </p:pic>
      <p:sp>
        <p:nvSpPr>
          <p:cNvPr id="3" name="Rectangle 2"/>
          <p:cNvSpPr/>
          <p:nvPr/>
        </p:nvSpPr>
        <p:spPr bwMode="auto">
          <a:xfrm rot="1620613">
            <a:off x="7772400" y="457200"/>
            <a:ext cx="381000" cy="533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4143789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Macintosh HD:Users:new_user:Desktop:irene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94338"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4" descr="Macintosh HD:Users:new_user:Desktop:sandy1029c_clou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590800"/>
            <a:ext cx="548640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5"/>
          <p:cNvSpPr txBox="1">
            <a:spLocks noChangeArrowheads="1"/>
          </p:cNvSpPr>
          <p:nvPr/>
        </p:nvSpPr>
        <p:spPr bwMode="auto">
          <a:xfrm>
            <a:off x="5443538" y="0"/>
            <a:ext cx="35369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0000FF"/>
                </a:solidFill>
              </a:rPr>
              <a:t>Hurricane Irene</a:t>
            </a:r>
          </a:p>
          <a:p>
            <a:pPr algn="ctr"/>
            <a:r>
              <a:rPr lang="en-US" dirty="0"/>
              <a:t>August 26, 2011</a:t>
            </a:r>
          </a:p>
          <a:p>
            <a:pPr algn="ctr"/>
            <a:endParaRPr lang="en-US" sz="800" dirty="0"/>
          </a:p>
          <a:p>
            <a:pPr algn="ctr"/>
            <a:r>
              <a:rPr lang="en-US" dirty="0"/>
              <a:t>NOAA/NHC Damage: </a:t>
            </a:r>
          </a:p>
          <a:p>
            <a:pPr algn="ctr"/>
            <a:r>
              <a:rPr lang="en-US" dirty="0"/>
              <a:t>#8 with &gt;$15 Billion.</a:t>
            </a:r>
          </a:p>
          <a:p>
            <a:pPr algn="ctr"/>
            <a:endParaRPr lang="en-US" sz="800" dirty="0"/>
          </a:p>
          <a:p>
            <a:pPr algn="ctr"/>
            <a:r>
              <a:rPr lang="en-US" dirty="0"/>
              <a:t>Track Accurate;</a:t>
            </a:r>
          </a:p>
          <a:p>
            <a:pPr algn="ctr"/>
            <a:r>
              <a:rPr lang="en-US" dirty="0"/>
              <a:t>Intensity Over-predicted.</a:t>
            </a:r>
          </a:p>
        </p:txBody>
      </p:sp>
      <p:sp>
        <p:nvSpPr>
          <p:cNvPr id="17412" name="TextBox 6"/>
          <p:cNvSpPr txBox="1">
            <a:spLocks noChangeArrowheads="1"/>
          </p:cNvSpPr>
          <p:nvPr/>
        </p:nvSpPr>
        <p:spPr bwMode="auto">
          <a:xfrm>
            <a:off x="0" y="3733800"/>
            <a:ext cx="3810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0000FF"/>
                </a:solidFill>
              </a:rPr>
              <a:t>Hurricane Sandy</a:t>
            </a:r>
          </a:p>
          <a:p>
            <a:pPr algn="ctr"/>
            <a:r>
              <a:rPr lang="en-US" dirty="0"/>
              <a:t>October 29, 2012</a:t>
            </a:r>
          </a:p>
          <a:p>
            <a:pPr algn="ctr"/>
            <a:endParaRPr lang="en-US" sz="800" dirty="0"/>
          </a:p>
          <a:p>
            <a:pPr algn="ctr"/>
            <a:r>
              <a:rPr lang="en-US" dirty="0"/>
              <a:t>NOAA/NHC Damage: </a:t>
            </a:r>
          </a:p>
          <a:p>
            <a:pPr algn="ctr"/>
            <a:r>
              <a:rPr lang="en-US" dirty="0"/>
              <a:t>#2 with &gt;$60 Billion.</a:t>
            </a:r>
          </a:p>
          <a:p>
            <a:pPr algn="ctr"/>
            <a:endParaRPr lang="en-US" sz="800" dirty="0"/>
          </a:p>
          <a:p>
            <a:pPr algn="ctr"/>
            <a:r>
              <a:rPr lang="en-US" dirty="0"/>
              <a:t>Track Accurate;</a:t>
            </a:r>
          </a:p>
          <a:p>
            <a:pPr algn="ctr"/>
            <a:r>
              <a:rPr lang="en-US" dirty="0"/>
              <a:t>Intensity Under-predicted.</a:t>
            </a:r>
          </a:p>
        </p:txBody>
      </p:sp>
      <p:sp>
        <p:nvSpPr>
          <p:cNvPr id="17413" name="Left Arrow 4"/>
          <p:cNvSpPr>
            <a:spLocks noChangeArrowheads="1"/>
          </p:cNvSpPr>
          <p:nvPr/>
        </p:nvSpPr>
        <p:spPr bwMode="auto">
          <a:xfrm>
            <a:off x="5486400" y="1524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endParaRPr lang="en-US"/>
          </a:p>
        </p:txBody>
      </p:sp>
      <p:sp>
        <p:nvSpPr>
          <p:cNvPr id="17414" name="Left Arrow 9"/>
          <p:cNvSpPr>
            <a:spLocks noChangeArrowheads="1"/>
          </p:cNvSpPr>
          <p:nvPr/>
        </p:nvSpPr>
        <p:spPr bwMode="auto">
          <a:xfrm flipH="1">
            <a:off x="3200400" y="38862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38662413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miami_herald.png"/>
          <p:cNvPicPr>
            <a:picLocks noChangeAspect="1"/>
          </p:cNvPicPr>
          <p:nvPr/>
        </p:nvPicPr>
        <p:blipFill>
          <a:blip r:embed="rId2">
            <a:extLst>
              <a:ext uri="{28A0092B-C50C-407E-A947-70E740481C1C}">
                <a14:useLocalDpi xmlns:a14="http://schemas.microsoft.com/office/drawing/2010/main" val="0"/>
              </a:ext>
            </a:extLst>
          </a:blip>
          <a:srcRect l="4628"/>
          <a:stretch>
            <a:fillRect/>
          </a:stretch>
        </p:blipFill>
        <p:spPr bwMode="auto">
          <a:xfrm>
            <a:off x="0" y="1851025"/>
            <a:ext cx="7440613" cy="4398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nytim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2513" y="0"/>
            <a:ext cx="4281487" cy="4310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613" y="263525"/>
            <a:ext cx="4725987" cy="1570038"/>
          </a:xfrm>
          <a:prstGeom prst="rect">
            <a:avLst/>
          </a:prstGeom>
          <a:noFill/>
        </p:spPr>
        <p:txBody>
          <a:bodyPr>
            <a:spAutoFit/>
          </a:bodyPr>
          <a:lstStyle/>
          <a:p>
            <a:pPr>
              <a:defRPr/>
            </a:pPr>
            <a:r>
              <a:rPr lang="en-US" b="1" dirty="0"/>
              <a:t>Hurricane Irene in the News:</a:t>
            </a:r>
          </a:p>
          <a:p>
            <a:pPr marL="285750" indent="-285750">
              <a:buFont typeface="Arial"/>
              <a:buChar char="•"/>
              <a:defRPr/>
            </a:pPr>
            <a:r>
              <a:rPr lang="en-US" dirty="0"/>
              <a:t>Track accurately forecast days in advance.</a:t>
            </a:r>
          </a:p>
          <a:p>
            <a:pPr marL="285750" indent="-285750">
              <a:buFont typeface="Arial"/>
              <a:buChar char="•"/>
              <a:defRPr/>
            </a:pPr>
            <a:r>
              <a:rPr lang="en-US" dirty="0"/>
              <a:t>Intensity was over-predicted.</a:t>
            </a:r>
          </a:p>
        </p:txBody>
      </p:sp>
      <p:sp>
        <p:nvSpPr>
          <p:cNvPr id="6" name="Rectangle 5"/>
          <p:cNvSpPr/>
          <p:nvPr/>
        </p:nvSpPr>
        <p:spPr>
          <a:xfrm>
            <a:off x="581025" y="5119688"/>
            <a:ext cx="2324100" cy="1905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98325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3" name="Object 6"/>
          <p:cNvGraphicFramePr>
            <a:graphicFrameLocks/>
          </p:cNvGraphicFramePr>
          <p:nvPr/>
        </p:nvGraphicFramePr>
        <p:xfrm>
          <a:off x="0" y="5791200"/>
          <a:ext cx="2038350" cy="1066800"/>
        </p:xfrm>
        <a:graphic>
          <a:graphicData uri="http://schemas.openxmlformats.org/presentationml/2006/ole">
            <mc:AlternateContent xmlns:mc="http://schemas.openxmlformats.org/markup-compatibility/2006">
              <mc:Choice xmlns:v="urn:schemas-microsoft-com:vml" Requires="v">
                <p:oleObj spid="_x0000_s15377" name="Drawing" r:id="rId3" imgW="2857500" imgH="1569720" progId="WPDraw30.Drawing">
                  <p:embed/>
                </p:oleObj>
              </mc:Choice>
              <mc:Fallback>
                <p:oleObj name="Drawing" r:id="rId3" imgW="2857500" imgH="1569720" progId="WPDraw30.Drawing">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1200"/>
                        <a:ext cx="2038350" cy="1066800"/>
                      </a:xfrm>
                      <a:prstGeom prst="rect">
                        <a:avLst/>
                      </a:prstGeom>
                      <a:solidFill>
                        <a:srgbClr val="3E558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4" name="TextBox 5"/>
          <p:cNvSpPr txBox="1">
            <a:spLocks noChangeArrowheads="1"/>
          </p:cNvSpPr>
          <p:nvPr/>
        </p:nvSpPr>
        <p:spPr bwMode="auto">
          <a:xfrm>
            <a:off x="2286000" y="6248400"/>
            <a:ext cx="6581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a:solidFill>
                  <a:srgbClr val="FFFFFF"/>
                </a:solidFill>
              </a:rPr>
              <a:t>Production Suite Review: December 4, 2012</a:t>
            </a:r>
          </a:p>
        </p:txBody>
      </p:sp>
      <p:sp>
        <p:nvSpPr>
          <p:cNvPr id="18435" name="TextBox 9"/>
          <p:cNvSpPr txBox="1">
            <a:spLocks noChangeArrowheads="1"/>
          </p:cNvSpPr>
          <p:nvPr/>
        </p:nvSpPr>
        <p:spPr bwMode="auto">
          <a:xfrm>
            <a:off x="0" y="3651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sz="2800" dirty="0">
                <a:solidFill>
                  <a:srgbClr val="0000FF"/>
                </a:solidFill>
                <a:latin typeface="Times New Roman"/>
                <a:cs typeface="Times New Roman"/>
              </a:rPr>
              <a:t>Report from National Hurricane Center:</a:t>
            </a:r>
            <a:r>
              <a:rPr lang="en-US" sz="2800" b="1" dirty="0">
                <a:solidFill>
                  <a:srgbClr val="0000FF"/>
                </a:solidFill>
                <a:latin typeface="Times New Roman"/>
                <a:cs typeface="Times New Roman"/>
              </a:rPr>
              <a:t> </a:t>
            </a:r>
            <a:r>
              <a:rPr lang="en-US" sz="2800" b="1" u="sng" dirty="0">
                <a:solidFill>
                  <a:srgbClr val="0000FF"/>
                </a:solidFill>
                <a:latin typeface="Times New Roman"/>
                <a:cs typeface="Times New Roman"/>
              </a:rPr>
              <a:t>Track</a:t>
            </a:r>
            <a:r>
              <a:rPr lang="en-US" sz="2800" b="1" dirty="0">
                <a:solidFill>
                  <a:srgbClr val="0000FF"/>
                </a:solidFill>
                <a:latin typeface="Times New Roman"/>
                <a:cs typeface="Times New Roman"/>
              </a:rPr>
              <a:t> Error &amp; Skill</a:t>
            </a:r>
          </a:p>
        </p:txBody>
      </p:sp>
      <p:pic>
        <p:nvPicPr>
          <p:cNvPr id="18436" name="Picture 3" descr="Screen Shot 2013-03-11 at 3.08.48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8" y="609600"/>
            <a:ext cx="4576762"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Screen Shot 2013-03-11 at 3.18.33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3588" y="609600"/>
            <a:ext cx="45831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7"/>
          <p:cNvSpPr txBox="1">
            <a:spLocks noChangeArrowheads="1"/>
          </p:cNvSpPr>
          <p:nvPr/>
        </p:nvSpPr>
        <p:spPr bwMode="auto">
          <a:xfrm>
            <a:off x="76200" y="4114800"/>
            <a:ext cx="9067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dirty="0">
                <a:solidFill>
                  <a:srgbClr val="000000"/>
                </a:solidFill>
                <a:latin typeface="Times New Roman"/>
                <a:cs typeface="Times New Roman"/>
              </a:rPr>
              <a:t>Reduction in forecast track error &amp; Increase in forecast track skill </a:t>
            </a:r>
          </a:p>
          <a:p>
            <a:pPr algn="ctr" eaLnBrk="0" hangingPunct="0"/>
            <a:r>
              <a:rPr lang="en-US" dirty="0">
                <a:solidFill>
                  <a:srgbClr val="000000"/>
                </a:solidFill>
                <a:latin typeface="Times New Roman"/>
                <a:cs typeface="Times New Roman"/>
              </a:rPr>
              <a:t>over the last 2 decades.</a:t>
            </a:r>
          </a:p>
          <a:p>
            <a:pPr eaLnBrk="0" hangingPunct="0"/>
            <a:endParaRPr lang="en-US" dirty="0">
              <a:solidFill>
                <a:srgbClr val="000000"/>
              </a:solidFill>
              <a:latin typeface="Times New Roman"/>
              <a:cs typeface="Times New Roman"/>
            </a:endParaRPr>
          </a:p>
          <a:p>
            <a:pPr eaLnBrk="0" hangingPunct="0"/>
            <a:r>
              <a:rPr lang="en-US" i="1" dirty="0">
                <a:solidFill>
                  <a:srgbClr val="000000"/>
                </a:solidFill>
                <a:latin typeface="Times New Roman"/>
                <a:cs typeface="Times New Roman"/>
              </a:rPr>
              <a:t>Significant </a:t>
            </a:r>
            <a:r>
              <a:rPr lang="en-US" i="1" dirty="0" smtClean="0">
                <a:solidFill>
                  <a:srgbClr val="000000"/>
                </a:solidFill>
                <a:latin typeface="Times New Roman"/>
                <a:cs typeface="Times New Roman"/>
              </a:rPr>
              <a:t>Drivers: 1) </a:t>
            </a:r>
            <a:r>
              <a:rPr lang="en-US" i="1" dirty="0">
                <a:solidFill>
                  <a:srgbClr val="000000"/>
                </a:solidFill>
                <a:latin typeface="Times New Roman"/>
                <a:cs typeface="Times New Roman"/>
              </a:rPr>
              <a:t>Improvement in Global Forecast Models</a:t>
            </a:r>
          </a:p>
          <a:p>
            <a:pPr eaLnBrk="0" hangingPunct="0"/>
            <a:r>
              <a:rPr lang="en-US" i="1" dirty="0">
                <a:solidFill>
                  <a:srgbClr val="000000"/>
                </a:solidFill>
                <a:latin typeface="Times New Roman"/>
                <a:cs typeface="Times New Roman"/>
              </a:rPr>
              <a:t>                               </a:t>
            </a:r>
            <a:r>
              <a:rPr lang="en-US" i="1" dirty="0" smtClean="0">
                <a:solidFill>
                  <a:srgbClr val="000000"/>
                </a:solidFill>
                <a:latin typeface="Times New Roman"/>
                <a:cs typeface="Times New Roman"/>
              </a:rPr>
              <a:t> 2) Super</a:t>
            </a:r>
            <a:r>
              <a:rPr lang="en-US" i="1" dirty="0">
                <a:solidFill>
                  <a:srgbClr val="000000"/>
                </a:solidFill>
                <a:latin typeface="Times New Roman"/>
                <a:cs typeface="Times New Roman"/>
              </a:rPr>
              <a:t>-Ensemble</a:t>
            </a:r>
            <a:r>
              <a:rPr lang="en-US" dirty="0">
                <a:solidFill>
                  <a:srgbClr val="000000"/>
                </a:solidFill>
                <a:latin typeface="Times New Roman"/>
                <a:cs typeface="Times New Roman"/>
              </a:rPr>
              <a:t> </a:t>
            </a:r>
          </a:p>
        </p:txBody>
      </p:sp>
    </p:spTree>
    <p:extLst>
      <p:ext uri="{BB962C8B-B14F-4D97-AF65-F5344CB8AC3E}">
        <p14:creationId xmlns:p14="http://schemas.microsoft.com/office/powerpoint/2010/main" val="19238724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GliderImag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1799" y="-42333"/>
            <a:ext cx="9155799" cy="6248400"/>
          </a:xfrm>
          <a:prstGeom prst="rect">
            <a:avLst/>
          </a:prstGeom>
        </p:spPr>
      </p:pic>
      <p:sp>
        <p:nvSpPr>
          <p:cNvPr id="5" name="TextBox 4"/>
          <p:cNvSpPr txBox="1"/>
          <p:nvPr/>
        </p:nvSpPr>
        <p:spPr>
          <a:xfrm>
            <a:off x="2116667" y="152400"/>
            <a:ext cx="7027333" cy="2092881"/>
          </a:xfrm>
          <a:prstGeom prst="rect">
            <a:avLst/>
          </a:prstGeom>
          <a:noFill/>
        </p:spPr>
        <p:txBody>
          <a:bodyPr wrap="square" rtlCol="0">
            <a:spAutoFit/>
          </a:bodyPr>
          <a:lstStyle/>
          <a:p>
            <a:pPr algn="ctr"/>
            <a:r>
              <a:rPr lang="en-US" sz="3600" b="1" dirty="0" smtClean="0"/>
              <a:t>The Challenger Glider Mission:</a:t>
            </a:r>
            <a:endParaRPr lang="en-US" sz="3600" b="1" i="1" dirty="0" smtClean="0"/>
          </a:p>
          <a:p>
            <a:pPr algn="ctr"/>
            <a:endParaRPr lang="en-US" sz="1200" b="1" i="1" dirty="0" smtClean="0"/>
          </a:p>
          <a:p>
            <a:pPr algn="ctr"/>
            <a:r>
              <a:rPr lang="en-US" sz="3200" b="1" dirty="0" smtClean="0"/>
              <a:t>A Collaborative Global </a:t>
            </a:r>
            <a:r>
              <a:rPr lang="en-US" sz="3200" b="1" dirty="0"/>
              <a:t>N</a:t>
            </a:r>
            <a:r>
              <a:rPr lang="en-US" sz="3200" b="1" dirty="0" smtClean="0"/>
              <a:t>etwork for Ocean Science and Education</a:t>
            </a:r>
          </a:p>
          <a:p>
            <a:r>
              <a:rPr lang="en-US" dirty="0" smtClean="0"/>
              <a:t> </a:t>
            </a:r>
            <a:endParaRPr lang="en-US" dirty="0"/>
          </a:p>
        </p:txBody>
      </p:sp>
      <p:sp>
        <p:nvSpPr>
          <p:cNvPr id="7" name="TextBox 6"/>
          <p:cNvSpPr txBox="1"/>
          <p:nvPr/>
        </p:nvSpPr>
        <p:spPr>
          <a:xfrm>
            <a:off x="211667" y="3160889"/>
            <a:ext cx="4640637" cy="3046988"/>
          </a:xfrm>
          <a:prstGeom prst="rect">
            <a:avLst/>
          </a:prstGeom>
          <a:noFill/>
        </p:spPr>
        <p:txBody>
          <a:bodyPr wrap="none" rtlCol="0">
            <a:spAutoFit/>
          </a:bodyPr>
          <a:lstStyle/>
          <a:p>
            <a:r>
              <a:rPr lang="en-US" sz="2400" dirty="0" smtClean="0">
                <a:solidFill>
                  <a:schemeClr val="bg1"/>
                </a:solidFill>
              </a:rPr>
              <a:t>Scott Glenn,</a:t>
            </a:r>
          </a:p>
          <a:p>
            <a:r>
              <a:rPr lang="en-US" sz="2400" dirty="0" smtClean="0">
                <a:solidFill>
                  <a:schemeClr val="bg1"/>
                </a:solidFill>
              </a:rPr>
              <a:t>Oscar Schofield,</a:t>
            </a:r>
          </a:p>
          <a:p>
            <a:r>
              <a:rPr lang="en-US" sz="2400" dirty="0" smtClean="0">
                <a:solidFill>
                  <a:schemeClr val="bg1"/>
                </a:solidFill>
              </a:rPr>
              <a:t>Josh </a:t>
            </a:r>
            <a:r>
              <a:rPr lang="en-US" sz="2400" dirty="0" err="1" smtClean="0">
                <a:solidFill>
                  <a:schemeClr val="bg1"/>
                </a:solidFill>
              </a:rPr>
              <a:t>Kobut</a:t>
            </a:r>
            <a:r>
              <a:rPr lang="en-US" sz="2400" dirty="0" smtClean="0">
                <a:solidFill>
                  <a:schemeClr val="bg1"/>
                </a:solidFill>
              </a:rPr>
              <a:t> &amp;</a:t>
            </a:r>
          </a:p>
          <a:p>
            <a:r>
              <a:rPr lang="en-US" sz="2400" dirty="0" smtClean="0">
                <a:solidFill>
                  <a:schemeClr val="bg1"/>
                </a:solidFill>
              </a:rPr>
              <a:t>Janice McDonnell</a:t>
            </a:r>
          </a:p>
          <a:p>
            <a:endParaRPr lang="en-US" sz="1200" dirty="0" smtClean="0">
              <a:solidFill>
                <a:schemeClr val="bg1"/>
              </a:solidFill>
            </a:endParaRPr>
          </a:p>
          <a:p>
            <a:r>
              <a:rPr lang="en-US" sz="2400" i="1" dirty="0" smtClean="0">
                <a:solidFill>
                  <a:schemeClr val="bg1"/>
                </a:solidFill>
              </a:rPr>
              <a:t>Rutgers University</a:t>
            </a:r>
          </a:p>
          <a:p>
            <a:r>
              <a:rPr lang="en-US" sz="2400" i="1" dirty="0" smtClean="0">
                <a:solidFill>
                  <a:schemeClr val="bg1"/>
                </a:solidFill>
              </a:rPr>
              <a:t>Coastal Ocean Observation Lab</a:t>
            </a:r>
          </a:p>
          <a:p>
            <a:endParaRPr lang="en-US" sz="1200" dirty="0" smtClean="0">
              <a:solidFill>
                <a:schemeClr val="bg1"/>
              </a:solidFill>
            </a:endParaRPr>
          </a:p>
          <a:p>
            <a:r>
              <a:rPr lang="en-US" sz="2400" dirty="0" smtClean="0">
                <a:solidFill>
                  <a:schemeClr val="bg1"/>
                </a:solidFill>
              </a:rPr>
              <a:t>http://</a:t>
            </a:r>
            <a:r>
              <a:rPr lang="en-US" sz="2400" dirty="0" err="1" smtClean="0">
                <a:solidFill>
                  <a:schemeClr val="bg1"/>
                </a:solidFill>
              </a:rPr>
              <a:t>rucool.marine.rutgers.edu</a:t>
            </a:r>
            <a:r>
              <a:rPr lang="en-US" sz="2400" dirty="0" smtClean="0">
                <a:solidFill>
                  <a:schemeClr val="bg1"/>
                </a:solidFill>
              </a:rPr>
              <a:t>/</a:t>
            </a:r>
            <a:endParaRPr lang="en-US" sz="2400" dirty="0">
              <a:solidFill>
                <a:schemeClr val="bg1"/>
              </a:solidFill>
            </a:endParaRPr>
          </a:p>
        </p:txBody>
      </p:sp>
      <p:pic>
        <p:nvPicPr>
          <p:cNvPr id="3" name="Picture 2"/>
          <p:cNvPicPr>
            <a:picLocks noChangeAspect="1"/>
          </p:cNvPicPr>
          <p:nvPr/>
        </p:nvPicPr>
        <p:blipFill>
          <a:blip r:embed="rId3"/>
          <a:stretch>
            <a:fillRect/>
          </a:stretch>
        </p:blipFill>
        <p:spPr>
          <a:xfrm rot="5400000">
            <a:off x="4787896" y="2637367"/>
            <a:ext cx="4978404" cy="3733803"/>
          </a:xfrm>
          <a:prstGeom prst="rect">
            <a:avLst/>
          </a:prstGeom>
        </p:spPr>
      </p:pic>
    </p:spTree>
    <p:extLst>
      <p:ext uri="{BB962C8B-B14F-4D97-AF65-F5344CB8AC3E}">
        <p14:creationId xmlns:p14="http://schemas.microsoft.com/office/powerpoint/2010/main" val="30457152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7" name="Object 6"/>
          <p:cNvGraphicFramePr>
            <a:graphicFrameLocks/>
          </p:cNvGraphicFramePr>
          <p:nvPr/>
        </p:nvGraphicFramePr>
        <p:xfrm>
          <a:off x="0" y="5791200"/>
          <a:ext cx="2038350" cy="1066800"/>
        </p:xfrm>
        <a:graphic>
          <a:graphicData uri="http://schemas.openxmlformats.org/presentationml/2006/ole">
            <mc:AlternateContent xmlns:mc="http://schemas.openxmlformats.org/markup-compatibility/2006">
              <mc:Choice xmlns:v="urn:schemas-microsoft-com:vml" Requires="v">
                <p:oleObj spid="_x0000_s16401" name="Drawing" r:id="rId3" imgW="2857500" imgH="1569720" progId="WPDraw30.Drawing">
                  <p:embed/>
                </p:oleObj>
              </mc:Choice>
              <mc:Fallback>
                <p:oleObj name="Drawing" r:id="rId3" imgW="2857500" imgH="1569720" progId="WPDraw30.Drawing">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1200"/>
                        <a:ext cx="2038350" cy="1066800"/>
                      </a:xfrm>
                      <a:prstGeom prst="rect">
                        <a:avLst/>
                      </a:prstGeom>
                      <a:solidFill>
                        <a:srgbClr val="3E558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58" name="TextBox 5"/>
          <p:cNvSpPr txBox="1">
            <a:spLocks noChangeArrowheads="1"/>
          </p:cNvSpPr>
          <p:nvPr/>
        </p:nvSpPr>
        <p:spPr bwMode="auto">
          <a:xfrm>
            <a:off x="2286000" y="6248400"/>
            <a:ext cx="6581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a:solidFill>
                  <a:srgbClr val="FFFFFF"/>
                </a:solidFill>
              </a:rPr>
              <a:t>Production Suite Review: December 4, 2012</a:t>
            </a:r>
          </a:p>
        </p:txBody>
      </p:sp>
      <p:sp>
        <p:nvSpPr>
          <p:cNvPr id="19459" name="TextBox 8"/>
          <p:cNvSpPr txBox="1">
            <a:spLocks noChangeArrowheads="1"/>
          </p:cNvSpPr>
          <p:nvPr/>
        </p:nvSpPr>
        <p:spPr bwMode="auto">
          <a:xfrm>
            <a:off x="0" y="36513"/>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sz="2600" dirty="0">
                <a:solidFill>
                  <a:srgbClr val="0000FF"/>
                </a:solidFill>
                <a:latin typeface="Times New Roman"/>
                <a:cs typeface="Times New Roman"/>
              </a:rPr>
              <a:t>Report from National Hurricane Center:</a:t>
            </a:r>
            <a:r>
              <a:rPr lang="en-US" sz="2600" b="1" u="sng" dirty="0">
                <a:solidFill>
                  <a:srgbClr val="0000FF"/>
                </a:solidFill>
                <a:latin typeface="Times New Roman"/>
                <a:cs typeface="Times New Roman"/>
              </a:rPr>
              <a:t> Intensity</a:t>
            </a:r>
            <a:r>
              <a:rPr lang="en-US" sz="2600" b="1" dirty="0">
                <a:solidFill>
                  <a:srgbClr val="0000FF"/>
                </a:solidFill>
                <a:latin typeface="Times New Roman"/>
                <a:cs typeface="Times New Roman"/>
              </a:rPr>
              <a:t> Error &amp; Skill</a:t>
            </a:r>
          </a:p>
        </p:txBody>
      </p:sp>
      <p:pic>
        <p:nvPicPr>
          <p:cNvPr id="19460" name="Picture 6" descr="Screen Shot 2013-03-11 at 3.26.01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700" y="685800"/>
            <a:ext cx="4597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Screen Shot 2013-03-11 at 3.25.46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685800"/>
            <a:ext cx="45720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3"/>
          <p:cNvSpPr txBox="1">
            <a:spLocks noChangeArrowheads="1"/>
          </p:cNvSpPr>
          <p:nvPr/>
        </p:nvSpPr>
        <p:spPr bwMode="auto">
          <a:xfrm>
            <a:off x="533400" y="4267200"/>
            <a:ext cx="86388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600" dirty="0">
                <a:solidFill>
                  <a:srgbClr val="000000"/>
                </a:solidFill>
                <a:latin typeface="Times New Roman"/>
                <a:cs typeface="Times New Roman"/>
              </a:rPr>
              <a:t>“Long-term trend is flat.”            “Skill trend is flat, little skill.”</a:t>
            </a:r>
          </a:p>
        </p:txBody>
      </p:sp>
    </p:spTree>
    <p:extLst>
      <p:ext uri="{BB962C8B-B14F-4D97-AF65-F5344CB8AC3E}">
        <p14:creationId xmlns:p14="http://schemas.microsoft.com/office/powerpoint/2010/main" val="13427926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1" name="Object 6"/>
          <p:cNvGraphicFramePr>
            <a:graphicFrameLocks/>
          </p:cNvGraphicFramePr>
          <p:nvPr/>
        </p:nvGraphicFramePr>
        <p:xfrm>
          <a:off x="0" y="5791200"/>
          <a:ext cx="2038350" cy="1066800"/>
        </p:xfrm>
        <a:graphic>
          <a:graphicData uri="http://schemas.openxmlformats.org/presentationml/2006/ole">
            <mc:AlternateContent xmlns:mc="http://schemas.openxmlformats.org/markup-compatibility/2006">
              <mc:Choice xmlns:v="urn:schemas-microsoft-com:vml" Requires="v">
                <p:oleObj spid="_x0000_s17425" name="Drawing" r:id="rId3" imgW="2857500" imgH="1569720" progId="WPDraw30.Drawing">
                  <p:embed/>
                </p:oleObj>
              </mc:Choice>
              <mc:Fallback>
                <p:oleObj name="Drawing" r:id="rId3" imgW="2857500" imgH="1569720" progId="WPDraw30.Drawing">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1200"/>
                        <a:ext cx="2038350" cy="1066800"/>
                      </a:xfrm>
                      <a:prstGeom prst="rect">
                        <a:avLst/>
                      </a:prstGeom>
                      <a:solidFill>
                        <a:srgbClr val="3E558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2" name="TextBox 5"/>
          <p:cNvSpPr txBox="1">
            <a:spLocks noChangeArrowheads="1"/>
          </p:cNvSpPr>
          <p:nvPr/>
        </p:nvSpPr>
        <p:spPr bwMode="auto">
          <a:xfrm>
            <a:off x="2286000" y="6248400"/>
            <a:ext cx="6581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a:solidFill>
                  <a:srgbClr val="FFFFFF"/>
                </a:solidFill>
              </a:rPr>
              <a:t>Production Suite Review: December 4, 2012</a:t>
            </a:r>
          </a:p>
        </p:txBody>
      </p:sp>
      <p:sp>
        <p:nvSpPr>
          <p:cNvPr id="20483" name="TextBox 8"/>
          <p:cNvSpPr txBox="1">
            <a:spLocks noChangeArrowheads="1"/>
          </p:cNvSpPr>
          <p:nvPr/>
        </p:nvSpPr>
        <p:spPr bwMode="auto">
          <a:xfrm>
            <a:off x="0" y="36513"/>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sz="2600" dirty="0">
                <a:solidFill>
                  <a:srgbClr val="0000FF"/>
                </a:solidFill>
                <a:latin typeface="Times New Roman"/>
                <a:cs typeface="Times New Roman"/>
              </a:rPr>
              <a:t>Report from National Hurricane Center:</a:t>
            </a:r>
            <a:r>
              <a:rPr lang="en-US" sz="2600" b="1" u="sng" dirty="0">
                <a:solidFill>
                  <a:srgbClr val="0000FF"/>
                </a:solidFill>
                <a:latin typeface="Times New Roman"/>
                <a:cs typeface="Times New Roman"/>
              </a:rPr>
              <a:t> Intensity</a:t>
            </a:r>
            <a:r>
              <a:rPr lang="en-US" sz="2600" b="1" dirty="0">
                <a:solidFill>
                  <a:srgbClr val="0000FF"/>
                </a:solidFill>
                <a:latin typeface="Times New Roman"/>
                <a:cs typeface="Times New Roman"/>
              </a:rPr>
              <a:t> Skill in 2012</a:t>
            </a:r>
          </a:p>
        </p:txBody>
      </p:sp>
      <p:pic>
        <p:nvPicPr>
          <p:cNvPr id="20484" name="Picture 9" descr="Screen Shot 2013-03-11 at 3.23.52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6096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1"/>
          <p:cNvSpPr txBox="1">
            <a:spLocks noChangeArrowheads="1"/>
          </p:cNvSpPr>
          <p:nvPr/>
        </p:nvSpPr>
        <p:spPr bwMode="auto">
          <a:xfrm>
            <a:off x="2209800" y="5715000"/>
            <a:ext cx="67884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dirty="0" smtClean="0">
                <a:solidFill>
                  <a:srgbClr val="FF0000"/>
                </a:solidFill>
              </a:rPr>
              <a:t>Coupled atmosphere-ocean model </a:t>
            </a:r>
            <a:r>
              <a:rPr lang="en-US" dirty="0">
                <a:solidFill>
                  <a:srgbClr val="FF0000"/>
                </a:solidFill>
              </a:rPr>
              <a:t>reduced skill!</a:t>
            </a:r>
          </a:p>
        </p:txBody>
      </p:sp>
      <p:sp>
        <p:nvSpPr>
          <p:cNvPr id="20486" name="Oval 1"/>
          <p:cNvSpPr>
            <a:spLocks noChangeArrowheads="1"/>
          </p:cNvSpPr>
          <p:nvPr/>
        </p:nvSpPr>
        <p:spPr bwMode="auto">
          <a:xfrm>
            <a:off x="6019800" y="3124200"/>
            <a:ext cx="1828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a:solidFill>
                <a:srgbClr val="000000"/>
              </a:solidFill>
              <a:ea typeface="ＭＳ Ｐゴシック" charset="0"/>
              <a:cs typeface="ＭＳ Ｐゴシック" charset="0"/>
            </a:endParaRPr>
          </a:p>
        </p:txBody>
      </p:sp>
      <p:cxnSp>
        <p:nvCxnSpPr>
          <p:cNvPr id="20487" name="Straight Arrow Connector 3"/>
          <p:cNvCxnSpPr>
            <a:cxnSpLocks noChangeShapeType="1"/>
          </p:cNvCxnSpPr>
          <p:nvPr/>
        </p:nvCxnSpPr>
        <p:spPr bwMode="auto">
          <a:xfrm flipV="1">
            <a:off x="6553200" y="3733800"/>
            <a:ext cx="304800" cy="20574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0488" name="Straight Arrow Connector 9"/>
          <p:cNvCxnSpPr>
            <a:cxnSpLocks noChangeShapeType="1"/>
          </p:cNvCxnSpPr>
          <p:nvPr/>
        </p:nvCxnSpPr>
        <p:spPr bwMode="auto">
          <a:xfrm flipH="1" flipV="1">
            <a:off x="5105400" y="4572000"/>
            <a:ext cx="1447800" cy="12192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144082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1" descr="mab110826d_irenw.jpg"/>
          <p:cNvPicPr>
            <a:picLocks noChangeAspect="1"/>
          </p:cNvPicPr>
          <p:nvPr/>
        </p:nvPicPr>
        <p:blipFill rotWithShape="1">
          <a:blip r:embed="rId2">
            <a:extLst>
              <a:ext uri="{28A0092B-C50C-407E-A947-70E740481C1C}">
                <a14:useLocalDpi xmlns:a14="http://schemas.microsoft.com/office/drawing/2010/main" val="0"/>
              </a:ext>
            </a:extLst>
          </a:blip>
          <a:srcRect t="12251"/>
          <a:stretch/>
        </p:blipFill>
        <p:spPr bwMode="auto">
          <a:xfrm>
            <a:off x="0" y="-1"/>
            <a:ext cx="91440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0"/>
            <a:ext cx="3978275" cy="954107"/>
          </a:xfrm>
          <a:prstGeom prst="rect">
            <a:avLst/>
          </a:prstGeom>
          <a:noFill/>
          <a:effectLst>
            <a:outerShdw blurRad="50800" dist="38100" dir="2700000">
              <a:schemeClr val="tx1">
                <a:alpha val="43000"/>
              </a:schemeClr>
            </a:outerShdw>
          </a:effectLst>
        </p:spPr>
        <p:txBody>
          <a:bodyPr>
            <a:spAutoFit/>
          </a:bodyPr>
          <a:lstStyle/>
          <a:p>
            <a:pPr algn="ctr">
              <a:defRPr/>
            </a:pPr>
            <a:r>
              <a:rPr lang="en-US" sz="2800" b="1" dirty="0" smtClean="0">
                <a:solidFill>
                  <a:srgbClr val="FFFF00"/>
                </a:solidFill>
                <a:latin typeface="Times New Roman"/>
                <a:cs typeface="Times New Roman"/>
              </a:rPr>
              <a:t>Hurricane Irene: Track (August 2011)</a:t>
            </a:r>
            <a:endParaRPr lang="en-US" sz="2800" b="1" dirty="0">
              <a:solidFill>
                <a:srgbClr val="FFFF00"/>
              </a:solidFill>
              <a:latin typeface="Times New Roman"/>
              <a:cs typeface="Times New Roman"/>
            </a:endParaRPr>
          </a:p>
        </p:txBody>
      </p:sp>
    </p:spTree>
    <p:extLst>
      <p:ext uri="{BB962C8B-B14F-4D97-AF65-F5344CB8AC3E}">
        <p14:creationId xmlns:p14="http://schemas.microsoft.com/office/powerpoint/2010/main" val="372082872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964113" y="558800"/>
            <a:ext cx="3194050" cy="5618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Action Button: Movie 6"/>
          <p:cNvSpPr/>
          <p:nvPr/>
        </p:nvSpPr>
        <p:spPr>
          <a:xfrm>
            <a:off x="-3200400" y="762000"/>
            <a:ext cx="1790700" cy="1042988"/>
          </a:xfrm>
          <a:prstGeom prst="actionButtonMovi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6627" name="Picture 2" descr="Irene_Currents.png"/>
          <p:cNvPicPr>
            <a:picLocks noChangeAspect="1"/>
          </p:cNvPicPr>
          <p:nvPr/>
        </p:nvPicPr>
        <p:blipFill>
          <a:blip r:embed="rId4">
            <a:extLst>
              <a:ext uri="{28A0092B-C50C-407E-A947-70E740481C1C}">
                <a14:useLocalDpi xmlns:a14="http://schemas.microsoft.com/office/drawing/2010/main" val="0"/>
              </a:ext>
            </a:extLst>
          </a:blip>
          <a:srcRect l="5559" t="2594" b="5420"/>
          <a:stretch>
            <a:fillRect/>
          </a:stretch>
        </p:blipFill>
        <p:spPr bwMode="auto">
          <a:xfrm>
            <a:off x="5143500" y="787400"/>
            <a:ext cx="40640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descr="Irene_waves.png"/>
          <p:cNvPicPr>
            <a:picLocks noChangeAspect="1"/>
          </p:cNvPicPr>
          <p:nvPr/>
        </p:nvPicPr>
        <p:blipFill>
          <a:blip r:embed="rId5">
            <a:extLst>
              <a:ext uri="{28A0092B-C50C-407E-A947-70E740481C1C}">
                <a14:useLocalDpi xmlns:a14="http://schemas.microsoft.com/office/drawing/2010/main" val="0"/>
              </a:ext>
            </a:extLst>
          </a:blip>
          <a:srcRect l="4279" t="3082" r="5669" b="35956"/>
          <a:stretch>
            <a:fillRect/>
          </a:stretch>
        </p:blipFill>
        <p:spPr bwMode="auto">
          <a:xfrm>
            <a:off x="5060950" y="4160838"/>
            <a:ext cx="39306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6"/>
          <p:cNvSpPr txBox="1">
            <a:spLocks noChangeArrowheads="1"/>
          </p:cNvSpPr>
          <p:nvPr/>
        </p:nvSpPr>
        <p:spPr bwMode="auto">
          <a:xfrm>
            <a:off x="5029200" y="317500"/>
            <a:ext cx="3873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t>39.5N 73W Surface Current Time Series</a:t>
            </a:r>
          </a:p>
          <a:p>
            <a:pPr algn="ctr"/>
            <a:r>
              <a:rPr lang="en-US" sz="1600">
                <a:solidFill>
                  <a:srgbClr val="0000FF"/>
                </a:solidFill>
              </a:rPr>
              <a:t>Total Current</a:t>
            </a:r>
            <a:r>
              <a:rPr lang="en-US" sz="1600"/>
              <a:t>   </a:t>
            </a:r>
            <a:r>
              <a:rPr lang="en-US" sz="1600">
                <a:solidFill>
                  <a:srgbClr val="FF0000"/>
                </a:solidFill>
              </a:rPr>
              <a:t>Near-Inertial Current</a:t>
            </a:r>
          </a:p>
        </p:txBody>
      </p:sp>
      <p:sp>
        <p:nvSpPr>
          <p:cNvPr id="26630" name="TextBox 5"/>
          <p:cNvSpPr txBox="1">
            <a:spLocks noChangeArrowheads="1"/>
          </p:cNvSpPr>
          <p:nvPr/>
        </p:nvSpPr>
        <p:spPr bwMode="auto">
          <a:xfrm>
            <a:off x="5380038" y="3843338"/>
            <a:ext cx="34258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Wave &amp; Wind Direction Time Series</a:t>
            </a:r>
          </a:p>
        </p:txBody>
      </p:sp>
      <p:sp>
        <p:nvSpPr>
          <p:cNvPr id="26631" name="TextBox 8"/>
          <p:cNvSpPr txBox="1">
            <a:spLocks noChangeArrowheads="1"/>
          </p:cNvSpPr>
          <p:nvPr/>
        </p:nvSpPr>
        <p:spPr bwMode="auto">
          <a:xfrm>
            <a:off x="1455738" y="144463"/>
            <a:ext cx="2443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Hurricane Irene</a:t>
            </a:r>
          </a:p>
        </p:txBody>
      </p:sp>
      <p:sp>
        <p:nvSpPr>
          <p:cNvPr id="26633" name="TextBox 11"/>
          <p:cNvSpPr txBox="1">
            <a:spLocks noChangeArrowheads="1"/>
          </p:cNvSpPr>
          <p:nvPr/>
        </p:nvSpPr>
        <p:spPr bwMode="auto">
          <a:xfrm>
            <a:off x="6350" y="5791200"/>
            <a:ext cx="497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Eye crosses NJ mid-day on Aug 28 </a:t>
            </a:r>
          </a:p>
        </p:txBody>
      </p:sp>
      <p:pic>
        <p:nvPicPr>
          <p:cNvPr id="3" name="irene_currents_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7640" y="762000"/>
            <a:ext cx="4861560" cy="5029200"/>
          </a:xfrm>
          <a:prstGeom prst="rect">
            <a:avLst/>
          </a:prstGeom>
        </p:spPr>
      </p:pic>
    </p:spTree>
    <p:extLst>
      <p:ext uri="{BB962C8B-B14F-4D97-AF65-F5344CB8AC3E}">
        <p14:creationId xmlns:p14="http://schemas.microsoft.com/office/powerpoint/2010/main" val="282523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2100"/>
            <a:ext cx="91440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Box 2"/>
          <p:cNvSpPr txBox="1">
            <a:spLocks noChangeArrowheads="1"/>
          </p:cNvSpPr>
          <p:nvPr/>
        </p:nvSpPr>
        <p:spPr bwMode="auto">
          <a:xfrm>
            <a:off x="0" y="0"/>
            <a:ext cx="404653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00"/>
                </a:solidFill>
              </a:rPr>
              <a:t>Two Gliders </a:t>
            </a:r>
          </a:p>
          <a:p>
            <a:pPr algn="ctr"/>
            <a:r>
              <a:rPr lang="en-US" sz="2000" b="1">
                <a:solidFill>
                  <a:srgbClr val="FFFF00"/>
                </a:solidFill>
              </a:rPr>
              <a:t>Deployed by MARACOOS </a:t>
            </a:r>
          </a:p>
          <a:p>
            <a:pPr algn="ctr"/>
            <a:r>
              <a:rPr lang="en-US" sz="2000" b="1">
                <a:solidFill>
                  <a:srgbClr val="FFFF00"/>
                </a:solidFill>
              </a:rPr>
              <a:t>in Hurricane Irene</a:t>
            </a:r>
          </a:p>
          <a:p>
            <a:pPr algn="ctr"/>
            <a:endParaRPr lang="en-US">
              <a:solidFill>
                <a:srgbClr val="FFFF00"/>
              </a:solidFill>
            </a:endParaRPr>
          </a:p>
        </p:txBody>
      </p:sp>
      <p:sp>
        <p:nvSpPr>
          <p:cNvPr id="66563" name="TextBox 3"/>
          <p:cNvSpPr txBox="1">
            <a:spLocks noChangeArrowheads="1"/>
          </p:cNvSpPr>
          <p:nvPr/>
        </p:nvSpPr>
        <p:spPr bwMode="auto">
          <a:xfrm>
            <a:off x="2514600" y="4343400"/>
            <a:ext cx="3048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FF00"/>
                </a:solidFill>
              </a:rPr>
              <a:t>RU16 </a:t>
            </a:r>
          </a:p>
          <a:p>
            <a:pPr>
              <a:buFont typeface="Arial" charset="0"/>
              <a:buChar char="•"/>
            </a:pPr>
            <a:r>
              <a:rPr lang="en-US" sz="2000" dirty="0">
                <a:solidFill>
                  <a:srgbClr val="FFFF00"/>
                </a:solidFill>
              </a:rPr>
              <a:t> Deployed for EPA.</a:t>
            </a:r>
          </a:p>
          <a:p>
            <a:pPr>
              <a:buFont typeface="Arial" charset="0"/>
              <a:buChar char="•"/>
            </a:pPr>
            <a:r>
              <a:rPr lang="en-US" sz="2000" dirty="0">
                <a:solidFill>
                  <a:srgbClr val="FFFF00"/>
                </a:solidFill>
              </a:rPr>
              <a:t> Map bottom dissolved oxygen.</a:t>
            </a:r>
          </a:p>
          <a:p>
            <a:pPr>
              <a:buFont typeface="Arial" charset="0"/>
              <a:buChar char="•"/>
            </a:pPr>
            <a:r>
              <a:rPr lang="en-US" sz="2000" dirty="0">
                <a:solidFill>
                  <a:srgbClr val="FFFF00"/>
                </a:solidFill>
              </a:rPr>
              <a:t> Provided data on mixing during storm.</a:t>
            </a:r>
          </a:p>
          <a:p>
            <a:endParaRPr lang="en-US" dirty="0">
              <a:solidFill>
                <a:srgbClr val="FFFF00"/>
              </a:solidFill>
            </a:endParaRPr>
          </a:p>
          <a:p>
            <a:pPr algn="ctr"/>
            <a:endParaRPr lang="en-US" dirty="0">
              <a:solidFill>
                <a:srgbClr val="FFFF00"/>
              </a:solidFill>
            </a:endParaRPr>
          </a:p>
        </p:txBody>
      </p:sp>
      <p:sp>
        <p:nvSpPr>
          <p:cNvPr id="66564" name="TextBox 4"/>
          <p:cNvSpPr txBox="1">
            <a:spLocks noChangeArrowheads="1"/>
          </p:cNvSpPr>
          <p:nvPr/>
        </p:nvSpPr>
        <p:spPr bwMode="auto">
          <a:xfrm>
            <a:off x="5486400" y="3572932"/>
            <a:ext cx="39624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FF00"/>
                </a:solidFill>
              </a:rPr>
              <a:t>RU23 </a:t>
            </a:r>
          </a:p>
          <a:p>
            <a:pPr>
              <a:buFont typeface="Arial" charset="0"/>
              <a:buChar char="•"/>
            </a:pPr>
            <a:r>
              <a:rPr lang="en-US" sz="2000" dirty="0">
                <a:solidFill>
                  <a:srgbClr val="FFFF00"/>
                </a:solidFill>
              </a:rPr>
              <a:t> Deployed for MARACOOS.</a:t>
            </a:r>
          </a:p>
          <a:p>
            <a:pPr>
              <a:buFont typeface="Arial" charset="0"/>
              <a:buChar char="•"/>
            </a:pPr>
            <a:r>
              <a:rPr lang="en-US" sz="2000" dirty="0">
                <a:solidFill>
                  <a:srgbClr val="FFFF00"/>
                </a:solidFill>
              </a:rPr>
              <a:t> Map subsurface T/S structure for fisheries. </a:t>
            </a:r>
          </a:p>
          <a:p>
            <a:pPr>
              <a:buFont typeface="Arial" charset="0"/>
              <a:buChar char="•"/>
            </a:pPr>
            <a:r>
              <a:rPr lang="en-US" sz="2000" dirty="0">
                <a:solidFill>
                  <a:srgbClr val="FFFF00"/>
                </a:solidFill>
              </a:rPr>
              <a:t> Damaged early -  drifter</a:t>
            </a:r>
          </a:p>
          <a:p>
            <a:pPr>
              <a:buFont typeface="Arial" charset="0"/>
              <a:buChar char="•"/>
            </a:pPr>
            <a:r>
              <a:rPr lang="en-US" sz="2000" dirty="0">
                <a:solidFill>
                  <a:srgbClr val="FFFF00"/>
                </a:solidFill>
              </a:rPr>
              <a:t> Recovered by fisherman</a:t>
            </a:r>
          </a:p>
          <a:p>
            <a:pPr>
              <a:buFont typeface="Arial" charset="0"/>
              <a:buChar char="•"/>
            </a:pPr>
            <a:r>
              <a:rPr lang="en-US" sz="2000" dirty="0">
                <a:solidFill>
                  <a:srgbClr val="FFFF00"/>
                </a:solidFill>
              </a:rPr>
              <a:t> Provided data on inertial currents during storm.</a:t>
            </a:r>
          </a:p>
          <a:p>
            <a:pPr algn="ctr"/>
            <a:endParaRPr lang="en-US" dirty="0">
              <a:solidFill>
                <a:srgbClr val="FFFF00"/>
              </a:solidFill>
            </a:endParaRPr>
          </a:p>
        </p:txBody>
      </p:sp>
    </p:spTree>
    <p:extLst>
      <p:ext uri="{BB962C8B-B14F-4D97-AF65-F5344CB8AC3E}">
        <p14:creationId xmlns:p14="http://schemas.microsoft.com/office/powerpoint/2010/main" val="7060987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p:cNvPicPr>
          <p:nvPr/>
        </p:nvPicPr>
        <p:blipFill rotWithShape="1">
          <a:blip r:embed="rId2">
            <a:extLst>
              <a:ext uri="{28A0092B-C50C-407E-A947-70E740481C1C}">
                <a14:useLocalDpi xmlns:a14="http://schemas.microsoft.com/office/drawing/2010/main" val="0"/>
              </a:ext>
            </a:extLst>
          </a:blip>
          <a:srcRect r="3640"/>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698" name="Group 37"/>
          <p:cNvGrpSpPr>
            <a:grpSpLocks/>
          </p:cNvGrpSpPr>
          <p:nvPr/>
        </p:nvGrpSpPr>
        <p:grpSpPr bwMode="auto">
          <a:xfrm>
            <a:off x="5365750" y="762000"/>
            <a:ext cx="3778250" cy="5373713"/>
            <a:chOff x="4918130" y="505476"/>
            <a:chExt cx="3778207" cy="5374132"/>
          </a:xfrm>
        </p:grpSpPr>
        <p:pic>
          <p:nvPicPr>
            <p:cNvPr id="297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3880" y="880128"/>
              <a:ext cx="32385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3880" y="4093229"/>
              <a:ext cx="3238500" cy="160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3880" y="2493029"/>
              <a:ext cx="3238500" cy="160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283592" y="886506"/>
              <a:ext cx="330196" cy="480097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709" name="TextBox 8"/>
            <p:cNvSpPr txBox="1">
              <a:spLocks noChangeArrowheads="1"/>
            </p:cNvSpPr>
            <p:nvPr/>
          </p:nvSpPr>
          <p:spPr bwMode="auto">
            <a:xfrm>
              <a:off x="8188380" y="213742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14</a:t>
              </a:r>
            </a:p>
          </p:txBody>
        </p:sp>
        <p:sp>
          <p:nvSpPr>
            <p:cNvPr id="29710" name="TextBox 9"/>
            <p:cNvSpPr txBox="1">
              <a:spLocks noChangeArrowheads="1"/>
            </p:cNvSpPr>
            <p:nvPr/>
          </p:nvSpPr>
          <p:spPr bwMode="auto">
            <a:xfrm>
              <a:off x="8201080" y="242952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33</a:t>
              </a:r>
            </a:p>
          </p:txBody>
        </p:sp>
        <p:sp>
          <p:nvSpPr>
            <p:cNvPr id="29711" name="TextBox 10"/>
            <p:cNvSpPr txBox="1">
              <a:spLocks noChangeArrowheads="1"/>
            </p:cNvSpPr>
            <p:nvPr/>
          </p:nvSpPr>
          <p:spPr bwMode="auto">
            <a:xfrm>
              <a:off x="8207430" y="369317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29</a:t>
              </a:r>
            </a:p>
          </p:txBody>
        </p:sp>
        <p:sp>
          <p:nvSpPr>
            <p:cNvPr id="29712" name="TextBox 11"/>
            <p:cNvSpPr txBox="1">
              <a:spLocks noChangeArrowheads="1"/>
            </p:cNvSpPr>
            <p:nvPr/>
          </p:nvSpPr>
          <p:spPr bwMode="auto">
            <a:xfrm>
              <a:off x="8169330" y="4048778"/>
              <a:ext cx="5270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105</a:t>
              </a:r>
            </a:p>
          </p:txBody>
        </p:sp>
        <p:sp>
          <p:nvSpPr>
            <p:cNvPr id="29713" name="TextBox 12"/>
            <p:cNvSpPr txBox="1">
              <a:spLocks noChangeArrowheads="1"/>
            </p:cNvSpPr>
            <p:nvPr/>
          </p:nvSpPr>
          <p:spPr bwMode="auto">
            <a:xfrm>
              <a:off x="8201080" y="533147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60</a:t>
              </a:r>
            </a:p>
          </p:txBody>
        </p:sp>
        <p:sp>
          <p:nvSpPr>
            <p:cNvPr id="29714" name="TextBox 13"/>
            <p:cNvSpPr txBox="1">
              <a:spLocks noChangeArrowheads="1"/>
            </p:cNvSpPr>
            <p:nvPr/>
          </p:nvSpPr>
          <p:spPr bwMode="auto">
            <a:xfrm>
              <a:off x="5400730" y="3553478"/>
              <a:ext cx="857416" cy="3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FFFFFF"/>
                  </a:solidFill>
                  <a:latin typeface="Times New Roman"/>
                  <a:cs typeface="Times New Roman"/>
                </a:rPr>
                <a:t>S</a:t>
              </a:r>
              <a:r>
                <a:rPr lang="en-US" sz="1600" b="1" dirty="0" smtClean="0">
                  <a:solidFill>
                    <a:srgbClr val="FFFFFF"/>
                  </a:solidFill>
                  <a:latin typeface="Times New Roman"/>
                  <a:cs typeface="Times New Roman"/>
                </a:rPr>
                <a:t>alinity</a:t>
              </a:r>
              <a:endParaRPr lang="en-US" sz="1600" b="1" dirty="0">
                <a:solidFill>
                  <a:srgbClr val="FFFFFF"/>
                </a:solidFill>
                <a:latin typeface="Times New Roman"/>
                <a:cs typeface="Times New Roman"/>
              </a:endParaRPr>
            </a:p>
          </p:txBody>
        </p:sp>
        <p:sp>
          <p:nvSpPr>
            <p:cNvPr id="29715" name="TextBox 14"/>
            <p:cNvSpPr txBox="1">
              <a:spLocks noChangeArrowheads="1"/>
            </p:cNvSpPr>
            <p:nvPr/>
          </p:nvSpPr>
          <p:spPr bwMode="auto">
            <a:xfrm>
              <a:off x="5375330" y="4925421"/>
              <a:ext cx="1375982" cy="58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FFFFFF"/>
                  </a:solidFill>
                  <a:latin typeface="Times New Roman"/>
                  <a:cs typeface="Times New Roman"/>
                </a:rPr>
                <a:t>% </a:t>
              </a:r>
              <a:r>
                <a:rPr lang="en-US" sz="1600" b="1" dirty="0" smtClean="0">
                  <a:solidFill>
                    <a:srgbClr val="FFFFFF"/>
                  </a:solidFill>
                  <a:latin typeface="Times New Roman"/>
                  <a:cs typeface="Times New Roman"/>
                </a:rPr>
                <a:t>Saturation </a:t>
              </a:r>
            </a:p>
            <a:p>
              <a:r>
                <a:rPr lang="en-US" sz="1600" b="1" dirty="0" smtClean="0">
                  <a:solidFill>
                    <a:srgbClr val="FFFFFF"/>
                  </a:solidFill>
                  <a:latin typeface="Times New Roman"/>
                  <a:cs typeface="Times New Roman"/>
                </a:rPr>
                <a:t>(DO)</a:t>
              </a:r>
              <a:endParaRPr lang="en-US" sz="1600" b="1" dirty="0">
                <a:solidFill>
                  <a:srgbClr val="FFFFFF"/>
                </a:solidFill>
                <a:latin typeface="Times New Roman"/>
                <a:cs typeface="Times New Roman"/>
              </a:endParaRPr>
            </a:p>
          </p:txBody>
        </p:sp>
        <p:sp>
          <p:nvSpPr>
            <p:cNvPr id="29716" name="TextBox 5"/>
            <p:cNvSpPr txBox="1">
              <a:spLocks noChangeArrowheads="1"/>
            </p:cNvSpPr>
            <p:nvPr/>
          </p:nvSpPr>
          <p:spPr bwMode="auto">
            <a:xfrm>
              <a:off x="5406372" y="1955967"/>
              <a:ext cx="1325989" cy="3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smtClean="0">
                  <a:solidFill>
                    <a:schemeClr val="bg1"/>
                  </a:solidFill>
                  <a:latin typeface="Times New Roman"/>
                  <a:cs typeface="Times New Roman"/>
                </a:rPr>
                <a:t>Temperature</a:t>
              </a:r>
              <a:endParaRPr lang="en-US" sz="1600" b="1" dirty="0">
                <a:solidFill>
                  <a:schemeClr val="bg1"/>
                </a:solidFill>
                <a:latin typeface="Times New Roman"/>
                <a:cs typeface="Times New Roman"/>
              </a:endParaRPr>
            </a:p>
          </p:txBody>
        </p:sp>
        <p:sp>
          <p:nvSpPr>
            <p:cNvPr id="22" name="Rectangle 21"/>
            <p:cNvSpPr/>
            <p:nvPr/>
          </p:nvSpPr>
          <p:spPr>
            <a:xfrm>
              <a:off x="4918130" y="886506"/>
              <a:ext cx="425445" cy="480097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718" name="TextBox 16"/>
            <p:cNvSpPr txBox="1">
              <a:spLocks noChangeArrowheads="1"/>
            </p:cNvSpPr>
            <p:nvPr/>
          </p:nvSpPr>
          <p:spPr bwMode="auto">
            <a:xfrm>
              <a:off x="4962580" y="214377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55</a:t>
              </a:r>
            </a:p>
          </p:txBody>
        </p:sp>
        <p:sp>
          <p:nvSpPr>
            <p:cNvPr id="29719" name="TextBox 18"/>
            <p:cNvSpPr txBox="1">
              <a:spLocks noChangeArrowheads="1"/>
            </p:cNvSpPr>
            <p:nvPr/>
          </p:nvSpPr>
          <p:spPr bwMode="auto">
            <a:xfrm>
              <a:off x="4981630" y="373127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55</a:t>
              </a:r>
            </a:p>
          </p:txBody>
        </p:sp>
        <p:sp>
          <p:nvSpPr>
            <p:cNvPr id="29720" name="TextBox 15"/>
            <p:cNvSpPr txBox="1">
              <a:spLocks noChangeArrowheads="1"/>
            </p:cNvSpPr>
            <p:nvPr/>
          </p:nvSpPr>
          <p:spPr bwMode="auto">
            <a:xfrm>
              <a:off x="5095930" y="2410478"/>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0</a:t>
              </a:r>
            </a:p>
          </p:txBody>
        </p:sp>
        <p:sp>
          <p:nvSpPr>
            <p:cNvPr id="29721" name="TextBox 19"/>
            <p:cNvSpPr txBox="1">
              <a:spLocks noChangeArrowheads="1"/>
            </p:cNvSpPr>
            <p:nvPr/>
          </p:nvSpPr>
          <p:spPr bwMode="auto">
            <a:xfrm>
              <a:off x="5089580" y="4010678"/>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0</a:t>
              </a:r>
            </a:p>
          </p:txBody>
        </p:sp>
        <p:sp>
          <p:nvSpPr>
            <p:cNvPr id="29722" name="TextBox 20"/>
            <p:cNvSpPr txBox="1">
              <a:spLocks noChangeArrowheads="1"/>
            </p:cNvSpPr>
            <p:nvPr/>
          </p:nvSpPr>
          <p:spPr bwMode="auto">
            <a:xfrm>
              <a:off x="4956230" y="532512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55</a:t>
              </a:r>
            </a:p>
          </p:txBody>
        </p:sp>
        <p:sp>
          <p:nvSpPr>
            <p:cNvPr id="29723" name="TextBox 22"/>
            <p:cNvSpPr txBox="1">
              <a:spLocks noChangeArrowheads="1"/>
            </p:cNvSpPr>
            <p:nvPr/>
          </p:nvSpPr>
          <p:spPr bwMode="auto">
            <a:xfrm rot="16200000">
              <a:off x="4763266" y="1423540"/>
              <a:ext cx="754542"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depth</a:t>
              </a:r>
            </a:p>
          </p:txBody>
        </p:sp>
        <p:sp>
          <p:nvSpPr>
            <p:cNvPr id="29724" name="TextBox 23"/>
            <p:cNvSpPr txBox="1">
              <a:spLocks noChangeArrowheads="1"/>
            </p:cNvSpPr>
            <p:nvPr/>
          </p:nvSpPr>
          <p:spPr bwMode="auto">
            <a:xfrm rot="16200000">
              <a:off x="4769616" y="3030090"/>
              <a:ext cx="754542"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depth</a:t>
              </a:r>
            </a:p>
          </p:txBody>
        </p:sp>
        <p:sp>
          <p:nvSpPr>
            <p:cNvPr id="29725" name="TextBox 24"/>
            <p:cNvSpPr txBox="1">
              <a:spLocks noChangeArrowheads="1"/>
            </p:cNvSpPr>
            <p:nvPr/>
          </p:nvSpPr>
          <p:spPr bwMode="auto">
            <a:xfrm rot="16200000">
              <a:off x="4775966" y="4636640"/>
              <a:ext cx="754542"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depth</a:t>
              </a:r>
            </a:p>
          </p:txBody>
        </p:sp>
        <p:sp>
          <p:nvSpPr>
            <p:cNvPr id="28" name="Rectangle 27"/>
            <p:cNvSpPr/>
            <p:nvPr/>
          </p:nvSpPr>
          <p:spPr>
            <a:xfrm>
              <a:off x="4918130" y="5585872"/>
              <a:ext cx="3702008" cy="27942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727" name="TextBox 25"/>
            <p:cNvSpPr txBox="1">
              <a:spLocks noChangeArrowheads="1"/>
            </p:cNvSpPr>
            <p:nvPr/>
          </p:nvSpPr>
          <p:spPr bwMode="auto">
            <a:xfrm>
              <a:off x="5254680" y="5541028"/>
              <a:ext cx="834974" cy="3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smtClean="0"/>
                <a:t>Aug 12</a:t>
              </a:r>
              <a:endParaRPr lang="en-US" sz="1600" dirty="0"/>
            </a:p>
          </p:txBody>
        </p:sp>
        <p:sp>
          <p:nvSpPr>
            <p:cNvPr id="29728" name="TextBox 26"/>
            <p:cNvSpPr txBox="1">
              <a:spLocks noChangeArrowheads="1"/>
            </p:cNvSpPr>
            <p:nvPr/>
          </p:nvSpPr>
          <p:spPr bwMode="auto">
            <a:xfrm>
              <a:off x="7477151" y="5541028"/>
              <a:ext cx="834974" cy="3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smtClean="0"/>
                <a:t>Sep 07</a:t>
              </a:r>
              <a:endParaRPr lang="en-US" sz="1600" dirty="0"/>
            </a:p>
          </p:txBody>
        </p:sp>
        <p:sp>
          <p:nvSpPr>
            <p:cNvPr id="29729" name="TextBox 28"/>
            <p:cNvSpPr txBox="1">
              <a:spLocks noChangeArrowheads="1"/>
            </p:cNvSpPr>
            <p:nvPr/>
          </p:nvSpPr>
          <p:spPr bwMode="auto">
            <a:xfrm>
              <a:off x="6416731" y="5509277"/>
              <a:ext cx="633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date</a:t>
              </a:r>
            </a:p>
          </p:txBody>
        </p:sp>
        <p:sp>
          <p:nvSpPr>
            <p:cNvPr id="30" name="Rectangle 29"/>
            <p:cNvSpPr/>
            <p:nvPr/>
          </p:nvSpPr>
          <p:spPr>
            <a:xfrm>
              <a:off x="5356275" y="3966496"/>
              <a:ext cx="2774918" cy="19051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ectangle 30"/>
            <p:cNvSpPr/>
            <p:nvPr/>
          </p:nvSpPr>
          <p:spPr>
            <a:xfrm>
              <a:off x="5368975" y="2366171"/>
              <a:ext cx="2774918" cy="19051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p:cNvSpPr/>
            <p:nvPr/>
          </p:nvSpPr>
          <p:spPr>
            <a:xfrm>
              <a:off x="4919718" y="592795"/>
              <a:ext cx="3698833" cy="33816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 name="Straight Arrow Connector 34"/>
            <p:cNvCxnSpPr/>
            <p:nvPr/>
          </p:nvCxnSpPr>
          <p:spPr>
            <a:xfrm>
              <a:off x="6967570" y="880155"/>
              <a:ext cx="273047" cy="1587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9734" name="TextBox 7"/>
            <p:cNvSpPr txBox="1">
              <a:spLocks noChangeArrowheads="1"/>
            </p:cNvSpPr>
            <p:nvPr/>
          </p:nvSpPr>
          <p:spPr bwMode="auto">
            <a:xfrm>
              <a:off x="8213780" y="81662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26</a:t>
              </a:r>
            </a:p>
          </p:txBody>
        </p:sp>
        <p:sp>
          <p:nvSpPr>
            <p:cNvPr id="29735" name="TextBox 17"/>
            <p:cNvSpPr txBox="1">
              <a:spLocks noChangeArrowheads="1"/>
            </p:cNvSpPr>
            <p:nvPr/>
          </p:nvSpPr>
          <p:spPr bwMode="auto">
            <a:xfrm>
              <a:off x="5095930" y="816628"/>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0</a:t>
              </a:r>
            </a:p>
          </p:txBody>
        </p:sp>
        <p:sp>
          <p:nvSpPr>
            <p:cNvPr id="29736" name="TextBox 35"/>
            <p:cNvSpPr txBox="1">
              <a:spLocks noChangeArrowheads="1"/>
            </p:cNvSpPr>
            <p:nvPr/>
          </p:nvSpPr>
          <p:spPr bwMode="auto">
            <a:xfrm>
              <a:off x="6365932" y="505476"/>
              <a:ext cx="1967734" cy="40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latin typeface="Times New Roman"/>
                  <a:cs typeface="Times New Roman"/>
                </a:rPr>
                <a:t>Hurricane Irene</a:t>
              </a:r>
            </a:p>
          </p:txBody>
        </p:sp>
      </p:grpSp>
      <p:pic>
        <p:nvPicPr>
          <p:cNvPr id="29699" name="Picture 38" descr="ru16-221_deploymentTrackZoomContours.png"/>
          <p:cNvPicPr>
            <a:picLocks noChangeAspect="1"/>
          </p:cNvPicPr>
          <p:nvPr/>
        </p:nvPicPr>
        <p:blipFill>
          <a:blip r:embed="rId6">
            <a:extLst>
              <a:ext uri="{28A0092B-C50C-407E-A947-70E740481C1C}">
                <a14:useLocalDpi xmlns:a14="http://schemas.microsoft.com/office/drawing/2010/main" val="0"/>
              </a:ext>
            </a:extLst>
          </a:blip>
          <a:srcRect l="5994" t="5458" r="5849" b="5067"/>
          <a:stretch>
            <a:fillRect/>
          </a:stretch>
        </p:blipFill>
        <p:spPr bwMode="auto">
          <a:xfrm>
            <a:off x="127000" y="533400"/>
            <a:ext cx="2552700" cy="1943100"/>
          </a:xfrm>
          <a:prstGeom prst="rect">
            <a:avLst/>
          </a:prstGeom>
          <a:noFill/>
          <a:ln w="3810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0" name="Freeform 39"/>
          <p:cNvSpPr/>
          <p:nvPr/>
        </p:nvSpPr>
        <p:spPr>
          <a:xfrm>
            <a:off x="3048000" y="5181600"/>
            <a:ext cx="304800" cy="203200"/>
          </a:xfrm>
          <a:custGeom>
            <a:avLst/>
            <a:gdLst>
              <a:gd name="connsiteX0" fmla="*/ 0 w 300567"/>
              <a:gd name="connsiteY0" fmla="*/ 0 h 203200"/>
              <a:gd name="connsiteX1" fmla="*/ 80434 w 300567"/>
              <a:gd name="connsiteY1" fmla="*/ 59266 h 203200"/>
              <a:gd name="connsiteX2" fmla="*/ 131234 w 300567"/>
              <a:gd name="connsiteY2" fmla="*/ 97366 h 203200"/>
              <a:gd name="connsiteX3" fmla="*/ 182034 w 300567"/>
              <a:gd name="connsiteY3" fmla="*/ 160866 h 203200"/>
              <a:gd name="connsiteX4" fmla="*/ 211667 w 300567"/>
              <a:gd name="connsiteY4" fmla="*/ 203200 h 203200"/>
              <a:gd name="connsiteX5" fmla="*/ 211667 w 300567"/>
              <a:gd name="connsiteY5" fmla="*/ 203200 h 203200"/>
              <a:gd name="connsiteX6" fmla="*/ 254000 w 300567"/>
              <a:gd name="connsiteY6" fmla="*/ 148166 h 203200"/>
              <a:gd name="connsiteX7" fmla="*/ 300567 w 300567"/>
              <a:gd name="connsiteY7" fmla="*/ 143933 h 203200"/>
              <a:gd name="connsiteX8" fmla="*/ 300567 w 300567"/>
              <a:gd name="connsiteY8" fmla="*/ 143933 h 203200"/>
              <a:gd name="connsiteX9" fmla="*/ 232834 w 300567"/>
              <a:gd name="connsiteY9" fmla="*/ 88900 h 203200"/>
              <a:gd name="connsiteX10" fmla="*/ 203200 w 300567"/>
              <a:gd name="connsiteY10" fmla="*/ 3810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567" h="203200">
                <a:moveTo>
                  <a:pt x="0" y="0"/>
                </a:moveTo>
                <a:lnTo>
                  <a:pt x="80434" y="59266"/>
                </a:lnTo>
                <a:lnTo>
                  <a:pt x="131234" y="97366"/>
                </a:lnTo>
                <a:lnTo>
                  <a:pt x="182034" y="160866"/>
                </a:lnTo>
                <a:lnTo>
                  <a:pt x="211667" y="203200"/>
                </a:lnTo>
                <a:lnTo>
                  <a:pt x="211667" y="203200"/>
                </a:lnTo>
                <a:lnTo>
                  <a:pt x="254000" y="148166"/>
                </a:lnTo>
                <a:lnTo>
                  <a:pt x="300567" y="143933"/>
                </a:lnTo>
                <a:lnTo>
                  <a:pt x="300567" y="143933"/>
                </a:lnTo>
                <a:lnTo>
                  <a:pt x="232834" y="88900"/>
                </a:lnTo>
                <a:lnTo>
                  <a:pt x="203200" y="3810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1" name="Freeform 40"/>
          <p:cNvSpPr/>
          <p:nvPr/>
        </p:nvSpPr>
        <p:spPr>
          <a:xfrm>
            <a:off x="3078163" y="5270500"/>
            <a:ext cx="58737" cy="42863"/>
          </a:xfrm>
          <a:custGeom>
            <a:avLst/>
            <a:gdLst>
              <a:gd name="connsiteX0" fmla="*/ 0 w 59267"/>
              <a:gd name="connsiteY0" fmla="*/ 0 h 42334"/>
              <a:gd name="connsiteX1" fmla="*/ 59267 w 59267"/>
              <a:gd name="connsiteY1" fmla="*/ 42334 h 42334"/>
              <a:gd name="connsiteX2" fmla="*/ 59267 w 59267"/>
              <a:gd name="connsiteY2" fmla="*/ 42334 h 42334"/>
              <a:gd name="connsiteX3" fmla="*/ 59267 w 59267"/>
              <a:gd name="connsiteY3" fmla="*/ 42334 h 42334"/>
            </a:gdLst>
            <a:ahLst/>
            <a:cxnLst>
              <a:cxn ang="0">
                <a:pos x="connsiteX0" y="connsiteY0"/>
              </a:cxn>
              <a:cxn ang="0">
                <a:pos x="connsiteX1" y="connsiteY1"/>
              </a:cxn>
              <a:cxn ang="0">
                <a:pos x="connsiteX2" y="connsiteY2"/>
              </a:cxn>
              <a:cxn ang="0">
                <a:pos x="connsiteX3" y="connsiteY3"/>
              </a:cxn>
            </a:cxnLst>
            <a:rect l="l" t="t" r="r" b="b"/>
            <a:pathLst>
              <a:path w="59267" h="42334">
                <a:moveTo>
                  <a:pt x="0" y="0"/>
                </a:moveTo>
                <a:lnTo>
                  <a:pt x="59267" y="42334"/>
                </a:lnTo>
                <a:lnTo>
                  <a:pt x="59267" y="42334"/>
                </a:lnTo>
                <a:lnTo>
                  <a:pt x="59267" y="42334"/>
                </a:lnTo>
              </a:path>
            </a:pathLst>
          </a:cu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3" name="Rounded Rectangle 42"/>
          <p:cNvSpPr/>
          <p:nvPr/>
        </p:nvSpPr>
        <p:spPr>
          <a:xfrm rot="19380000">
            <a:off x="1449388" y="1584325"/>
            <a:ext cx="484187" cy="242888"/>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7" name="Straight Connector 46"/>
          <p:cNvCxnSpPr>
            <a:stCxn id="43" idx="3"/>
          </p:cNvCxnSpPr>
          <p:nvPr/>
        </p:nvCxnSpPr>
        <p:spPr>
          <a:xfrm flipV="1">
            <a:off x="1884363" y="920750"/>
            <a:ext cx="839787" cy="639763"/>
          </a:xfrm>
          <a:prstGeom prst="line">
            <a:avLst/>
          </a:prstGeom>
          <a:ln>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sp>
        <p:nvSpPr>
          <p:cNvPr id="42" name="TextBox 3"/>
          <p:cNvSpPr txBox="1">
            <a:spLocks noChangeArrowheads="1"/>
          </p:cNvSpPr>
          <p:nvPr/>
        </p:nvSpPr>
        <p:spPr bwMode="auto">
          <a:xfrm>
            <a:off x="0" y="2514600"/>
            <a:ext cx="3048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FFFF00"/>
                </a:solidFill>
                <a:latin typeface="Times New Roman"/>
                <a:cs typeface="Times New Roman"/>
              </a:rPr>
              <a:t>RU16 </a:t>
            </a:r>
          </a:p>
          <a:p>
            <a:pPr>
              <a:buFont typeface="Arial" charset="0"/>
              <a:buChar char="•"/>
            </a:pPr>
            <a:r>
              <a:rPr lang="en-US" sz="1800" b="1" dirty="0">
                <a:solidFill>
                  <a:srgbClr val="FFFF00"/>
                </a:solidFill>
                <a:latin typeface="Times New Roman"/>
                <a:cs typeface="Times New Roman"/>
              </a:rPr>
              <a:t> Deployed for EPA.</a:t>
            </a:r>
          </a:p>
          <a:p>
            <a:pPr>
              <a:buFont typeface="Arial" charset="0"/>
              <a:buChar char="•"/>
            </a:pPr>
            <a:r>
              <a:rPr lang="en-US" sz="1800" b="1" dirty="0">
                <a:solidFill>
                  <a:srgbClr val="FFFF00"/>
                </a:solidFill>
                <a:latin typeface="Times New Roman"/>
                <a:cs typeface="Times New Roman"/>
              </a:rPr>
              <a:t> Map bottom dissolved </a:t>
            </a:r>
            <a:r>
              <a:rPr lang="en-US" sz="1800" b="1" dirty="0" smtClean="0">
                <a:solidFill>
                  <a:srgbClr val="FFFF00"/>
                </a:solidFill>
                <a:latin typeface="Times New Roman"/>
                <a:cs typeface="Times New Roman"/>
              </a:rPr>
              <a:t>	oxygen</a:t>
            </a:r>
            <a:r>
              <a:rPr lang="en-US" sz="1800" b="1" dirty="0">
                <a:solidFill>
                  <a:srgbClr val="FFFF00"/>
                </a:solidFill>
                <a:latin typeface="Times New Roman"/>
                <a:cs typeface="Times New Roman"/>
              </a:rPr>
              <a:t>.</a:t>
            </a:r>
          </a:p>
          <a:p>
            <a:pPr>
              <a:buFont typeface="Arial" charset="0"/>
              <a:buChar char="•"/>
            </a:pPr>
            <a:r>
              <a:rPr lang="en-US" sz="1800" b="1" dirty="0">
                <a:solidFill>
                  <a:srgbClr val="FFFF00"/>
                </a:solidFill>
                <a:latin typeface="Times New Roman"/>
                <a:cs typeface="Times New Roman"/>
              </a:rPr>
              <a:t> Provided data on mixing </a:t>
            </a:r>
            <a:r>
              <a:rPr lang="en-US" sz="1800" b="1" dirty="0" smtClean="0">
                <a:solidFill>
                  <a:srgbClr val="FFFF00"/>
                </a:solidFill>
                <a:latin typeface="Times New Roman"/>
                <a:cs typeface="Times New Roman"/>
              </a:rPr>
              <a:t>	during </a:t>
            </a:r>
            <a:r>
              <a:rPr lang="en-US" sz="1800" b="1" dirty="0">
                <a:solidFill>
                  <a:srgbClr val="FFFF00"/>
                </a:solidFill>
                <a:latin typeface="Times New Roman"/>
                <a:cs typeface="Times New Roman"/>
              </a:rPr>
              <a:t>storm.</a:t>
            </a:r>
          </a:p>
          <a:p>
            <a:endParaRPr lang="en-US" sz="1800" b="1" dirty="0">
              <a:solidFill>
                <a:srgbClr val="FFFF00"/>
              </a:solidFill>
              <a:latin typeface="Times New Roman"/>
              <a:cs typeface="Times New Roman"/>
            </a:endParaRPr>
          </a:p>
          <a:p>
            <a:pPr algn="ctr"/>
            <a:endParaRPr lang="en-US" sz="1800" b="1" dirty="0">
              <a:solidFill>
                <a:srgbClr val="FFFF00"/>
              </a:solidFill>
              <a:latin typeface="Times New Roman"/>
              <a:cs typeface="Times New Roman"/>
            </a:endParaRPr>
          </a:p>
        </p:txBody>
      </p:sp>
      <p:sp>
        <p:nvSpPr>
          <p:cNvPr id="44" name="TextBox 43"/>
          <p:cNvSpPr txBox="1"/>
          <p:nvPr/>
        </p:nvSpPr>
        <p:spPr>
          <a:xfrm>
            <a:off x="457200" y="16933"/>
            <a:ext cx="8477000" cy="523220"/>
          </a:xfrm>
          <a:prstGeom prst="rect">
            <a:avLst/>
          </a:prstGeom>
          <a:noFill/>
        </p:spPr>
        <p:txBody>
          <a:bodyPr wrap="none" rtlCol="0">
            <a:spAutoFit/>
          </a:bodyPr>
          <a:lstStyle/>
          <a:p>
            <a:r>
              <a:rPr lang="en-US" sz="2800" b="1" dirty="0" smtClean="0">
                <a:solidFill>
                  <a:srgbClr val="FFFF00"/>
                </a:solidFill>
                <a:latin typeface="Times New Roman"/>
                <a:cs typeface="Times New Roman"/>
              </a:rPr>
              <a:t>Hurricane Irene: Glider Sampling Through the Storm</a:t>
            </a:r>
            <a:endParaRPr lang="en-US" sz="2800" b="1" dirty="0">
              <a:solidFill>
                <a:srgbClr val="FFFF00"/>
              </a:solidFill>
              <a:latin typeface="Times New Roman"/>
              <a:cs typeface="Times New Roman"/>
            </a:endParaRPr>
          </a:p>
        </p:txBody>
      </p:sp>
      <p:pic>
        <p:nvPicPr>
          <p:cNvPr id="45" name="Picture 5"/>
          <p:cNvPicPr>
            <a:picLocks noChangeAspect="1" noChangeArrowheads="1"/>
          </p:cNvPicPr>
          <p:nvPr/>
        </p:nvPicPr>
        <p:blipFill>
          <a:blip r:embed="rId7">
            <a:extLst>
              <a:ext uri="{28A0092B-C50C-407E-A947-70E740481C1C}">
                <a14:useLocalDpi xmlns:a14="http://schemas.microsoft.com/office/drawing/2010/main" val="0"/>
              </a:ext>
            </a:extLst>
          </a:blip>
          <a:srcRect t="43533" b="3500"/>
          <a:stretch>
            <a:fillRect/>
          </a:stretch>
        </p:blipFill>
        <p:spPr bwMode="auto">
          <a:xfrm>
            <a:off x="-12699" y="5222875"/>
            <a:ext cx="2554414" cy="1025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2743200" y="4953000"/>
            <a:ext cx="8382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 name="Rectangle 2"/>
          <p:cNvSpPr/>
          <p:nvPr/>
        </p:nvSpPr>
        <p:spPr bwMode="auto">
          <a:xfrm>
            <a:off x="7391400" y="1219200"/>
            <a:ext cx="304800" cy="45720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2567186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ience_Irene_temp.png"/>
          <p:cNvPicPr>
            <a:picLocks noChangeAspect="1"/>
          </p:cNvPicPr>
          <p:nvPr/>
        </p:nvPicPr>
        <p:blipFill rotWithShape="1">
          <a:blip r:embed="rId2">
            <a:extLst>
              <a:ext uri="{28A0092B-C50C-407E-A947-70E740481C1C}">
                <a14:useLocalDpi xmlns:a14="http://schemas.microsoft.com/office/drawing/2010/main" val="0"/>
              </a:ext>
            </a:extLst>
          </a:blip>
          <a:srcRect l="11985" t="11636" b="7660"/>
          <a:stretch/>
        </p:blipFill>
        <p:spPr>
          <a:xfrm>
            <a:off x="12700" y="711200"/>
            <a:ext cx="4756584" cy="2730501"/>
          </a:xfrm>
          <a:prstGeom prst="rect">
            <a:avLst/>
          </a:prstGeom>
        </p:spPr>
      </p:pic>
      <p:pic>
        <p:nvPicPr>
          <p:cNvPr id="9" name="Picture 8" descr="science_Irene_N2_temp.png"/>
          <p:cNvPicPr>
            <a:picLocks noChangeAspect="1"/>
          </p:cNvPicPr>
          <p:nvPr/>
        </p:nvPicPr>
        <p:blipFill rotWithShape="1">
          <a:blip r:embed="rId3">
            <a:extLst>
              <a:ext uri="{28A0092B-C50C-407E-A947-70E740481C1C}">
                <a14:useLocalDpi xmlns:a14="http://schemas.microsoft.com/office/drawing/2010/main" val="0"/>
              </a:ext>
            </a:extLst>
          </a:blip>
          <a:srcRect l="11985" t="11213" b="5831"/>
          <a:stretch/>
        </p:blipFill>
        <p:spPr>
          <a:xfrm>
            <a:off x="25400" y="3035301"/>
            <a:ext cx="4756584" cy="2806700"/>
          </a:xfrm>
          <a:prstGeom prst="rect">
            <a:avLst/>
          </a:prstGeom>
        </p:spPr>
      </p:pic>
      <p:pic>
        <p:nvPicPr>
          <p:cNvPr id="18" name="Picture 17" descr="science_time_series.png"/>
          <p:cNvPicPr>
            <a:picLocks noChangeAspect="1"/>
          </p:cNvPicPr>
          <p:nvPr/>
        </p:nvPicPr>
        <p:blipFill rotWithShape="1">
          <a:blip r:embed="rId4">
            <a:extLst>
              <a:ext uri="{28A0092B-C50C-407E-A947-70E740481C1C}">
                <a14:useLocalDpi xmlns:a14="http://schemas.microsoft.com/office/drawing/2010/main" val="0"/>
              </a:ext>
            </a:extLst>
          </a:blip>
          <a:srcRect l="8117" r="15204"/>
          <a:stretch/>
        </p:blipFill>
        <p:spPr>
          <a:xfrm>
            <a:off x="5302684" y="685800"/>
            <a:ext cx="3650816" cy="2926178"/>
          </a:xfrm>
          <a:prstGeom prst="rect">
            <a:avLst/>
          </a:prstGeom>
        </p:spPr>
      </p:pic>
      <p:pic>
        <p:nvPicPr>
          <p:cNvPr id="19" name="Picture 18" descr="science_oxygen_time_series.png"/>
          <p:cNvPicPr>
            <a:picLocks noChangeAspect="1"/>
          </p:cNvPicPr>
          <p:nvPr/>
        </p:nvPicPr>
        <p:blipFill rotWithShape="1">
          <a:blip r:embed="rId5">
            <a:extLst>
              <a:ext uri="{28A0092B-C50C-407E-A947-70E740481C1C}">
                <a14:useLocalDpi xmlns:a14="http://schemas.microsoft.com/office/drawing/2010/main" val="0"/>
              </a:ext>
            </a:extLst>
          </a:blip>
          <a:srcRect l="8383" r="15205"/>
          <a:stretch/>
        </p:blipFill>
        <p:spPr>
          <a:xfrm>
            <a:off x="5315384" y="2819400"/>
            <a:ext cx="3638116" cy="2926178"/>
          </a:xfrm>
          <a:prstGeom prst="rect">
            <a:avLst/>
          </a:prstGeom>
        </p:spPr>
      </p:pic>
      <p:sp>
        <p:nvSpPr>
          <p:cNvPr id="3" name="TextBox 2"/>
          <p:cNvSpPr txBox="1"/>
          <p:nvPr/>
        </p:nvSpPr>
        <p:spPr>
          <a:xfrm>
            <a:off x="457200" y="16933"/>
            <a:ext cx="8477000" cy="523220"/>
          </a:xfrm>
          <a:prstGeom prst="rect">
            <a:avLst/>
          </a:prstGeom>
          <a:noFill/>
        </p:spPr>
        <p:txBody>
          <a:bodyPr wrap="none" rtlCol="0">
            <a:spAutoFit/>
          </a:bodyPr>
          <a:lstStyle/>
          <a:p>
            <a:r>
              <a:rPr lang="en-US" sz="2800" b="1" dirty="0" smtClean="0">
                <a:solidFill>
                  <a:srgbClr val="0000FF"/>
                </a:solidFill>
                <a:latin typeface="Times New Roman"/>
                <a:cs typeface="Times New Roman"/>
              </a:rPr>
              <a:t>Hurricane Irene: Glider Sampling Through the Storm</a:t>
            </a:r>
            <a:endParaRPr lang="en-US" sz="2800" b="1" dirty="0">
              <a:solidFill>
                <a:srgbClr val="0000FF"/>
              </a:solidFill>
              <a:latin typeface="Times New Roman"/>
              <a:cs typeface="Times New Roman"/>
            </a:endParaRPr>
          </a:p>
        </p:txBody>
      </p:sp>
      <p:cxnSp>
        <p:nvCxnSpPr>
          <p:cNvPr id="7" name="Straight Connector 6"/>
          <p:cNvCxnSpPr/>
          <p:nvPr/>
        </p:nvCxnSpPr>
        <p:spPr bwMode="auto">
          <a:xfrm>
            <a:off x="2438400" y="3289518"/>
            <a:ext cx="0" cy="2044482"/>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8" name="Straight Connector 7"/>
          <p:cNvCxnSpPr/>
          <p:nvPr/>
        </p:nvCxnSpPr>
        <p:spPr bwMode="auto">
          <a:xfrm>
            <a:off x="2438400" y="914400"/>
            <a:ext cx="0" cy="2044482"/>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10" name="Straight Connector 9"/>
          <p:cNvCxnSpPr/>
          <p:nvPr/>
        </p:nvCxnSpPr>
        <p:spPr bwMode="auto">
          <a:xfrm>
            <a:off x="7848600" y="3733800"/>
            <a:ext cx="0" cy="1206282"/>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11" name="Straight Connector 10"/>
          <p:cNvCxnSpPr/>
          <p:nvPr/>
        </p:nvCxnSpPr>
        <p:spPr bwMode="auto">
          <a:xfrm>
            <a:off x="7848600" y="1600200"/>
            <a:ext cx="0" cy="1206282"/>
          </a:xfrm>
          <a:prstGeom prst="line">
            <a:avLst/>
          </a:prstGeom>
          <a:solidFill>
            <a:schemeClr val="accent1"/>
          </a:solidFill>
          <a:ln w="28575"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20622942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ience_irene_bottom_current_calcs.png"/>
          <p:cNvPicPr>
            <a:picLocks noChangeAspect="1"/>
          </p:cNvPicPr>
          <p:nvPr/>
        </p:nvPicPr>
        <p:blipFill rotWithShape="1">
          <a:blip r:embed="rId2">
            <a:extLst>
              <a:ext uri="{28A0092B-C50C-407E-A947-70E740481C1C}">
                <a14:useLocalDpi xmlns:a14="http://schemas.microsoft.com/office/drawing/2010/main" val="0"/>
              </a:ext>
            </a:extLst>
          </a:blip>
          <a:srcRect l="13832" t="5388" r="11667" b="51701"/>
          <a:stretch/>
        </p:blipFill>
        <p:spPr>
          <a:xfrm>
            <a:off x="228600" y="3174325"/>
            <a:ext cx="4711700" cy="2777239"/>
          </a:xfrm>
          <a:prstGeom prst="rect">
            <a:avLst/>
          </a:prstGeom>
        </p:spPr>
      </p:pic>
      <p:pic>
        <p:nvPicPr>
          <p:cNvPr id="9" name="Picture 1" descr="mts_codar.png"/>
          <p:cNvPicPr>
            <a:picLocks noChangeAspect="1"/>
          </p:cNvPicPr>
          <p:nvPr/>
        </p:nvPicPr>
        <p:blipFill rotWithShape="1">
          <a:blip r:embed="rId3">
            <a:extLst>
              <a:ext uri="{28A0092B-C50C-407E-A947-70E740481C1C}">
                <a14:useLocalDpi xmlns:a14="http://schemas.microsoft.com/office/drawing/2010/main" val="0"/>
              </a:ext>
            </a:extLst>
          </a:blip>
          <a:srcRect l="10022" t="5724" r="51262" b="51729"/>
          <a:stretch/>
        </p:blipFill>
        <p:spPr bwMode="auto">
          <a:xfrm>
            <a:off x="304800" y="25400"/>
            <a:ext cx="3543472"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
          <p:cNvSpPr txBox="1">
            <a:spLocks noChangeArrowheads="1"/>
          </p:cNvSpPr>
          <p:nvPr/>
        </p:nvSpPr>
        <p:spPr bwMode="auto">
          <a:xfrm>
            <a:off x="381000" y="304800"/>
            <a:ext cx="10505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latin typeface="Times New Roman"/>
                <a:cs typeface="Times New Roman"/>
              </a:rPr>
              <a:t>Before</a:t>
            </a:r>
          </a:p>
        </p:txBody>
      </p:sp>
      <p:pic>
        <p:nvPicPr>
          <p:cNvPr id="13" name="Picture 1" descr="mts_codar.png"/>
          <p:cNvPicPr>
            <a:picLocks noChangeAspect="1"/>
          </p:cNvPicPr>
          <p:nvPr/>
        </p:nvPicPr>
        <p:blipFill rotWithShape="1">
          <a:blip r:embed="rId3">
            <a:extLst>
              <a:ext uri="{28A0092B-C50C-407E-A947-70E740481C1C}">
                <a14:useLocalDpi xmlns:a14="http://schemas.microsoft.com/office/drawing/2010/main" val="0"/>
              </a:ext>
            </a:extLst>
          </a:blip>
          <a:srcRect l="29000" t="53232" r="32130" b="4221"/>
          <a:stretch/>
        </p:blipFill>
        <p:spPr bwMode="auto">
          <a:xfrm>
            <a:off x="5029200" y="96242"/>
            <a:ext cx="3505200" cy="305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5181600" y="317500"/>
            <a:ext cx="8795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latin typeface="Times New Roman"/>
                <a:cs typeface="Times New Roman"/>
              </a:rPr>
              <a:t>After</a:t>
            </a:r>
          </a:p>
        </p:txBody>
      </p:sp>
      <p:sp>
        <p:nvSpPr>
          <p:cNvPr id="2" name="TextBox 1"/>
          <p:cNvSpPr txBox="1"/>
          <p:nvPr/>
        </p:nvSpPr>
        <p:spPr>
          <a:xfrm>
            <a:off x="0" y="5867400"/>
            <a:ext cx="5257800" cy="307777"/>
          </a:xfrm>
          <a:prstGeom prst="rect">
            <a:avLst/>
          </a:prstGeom>
          <a:noFill/>
        </p:spPr>
        <p:txBody>
          <a:bodyPr wrap="square" rtlCol="0">
            <a:spAutoFit/>
          </a:bodyPr>
          <a:lstStyle/>
          <a:p>
            <a:r>
              <a:rPr lang="en-US" sz="1400" b="1" dirty="0" smtClean="0">
                <a:solidFill>
                  <a:srgbClr val="FF0000"/>
                </a:solidFill>
                <a:latin typeface="Times New Roman"/>
                <a:cs typeface="Times New Roman"/>
              </a:rPr>
              <a:t>Surface (CODAR)       </a:t>
            </a:r>
            <a:r>
              <a:rPr lang="en-US" sz="1400" b="1" dirty="0" smtClean="0">
                <a:solidFill>
                  <a:srgbClr val="0000FF"/>
                </a:solidFill>
                <a:latin typeface="Times New Roman"/>
                <a:cs typeface="Times New Roman"/>
              </a:rPr>
              <a:t>Depth </a:t>
            </a:r>
            <a:r>
              <a:rPr lang="en-US" sz="1400" b="1" dirty="0" err="1" smtClean="0">
                <a:solidFill>
                  <a:srgbClr val="0000FF"/>
                </a:solidFill>
                <a:latin typeface="Times New Roman"/>
                <a:cs typeface="Times New Roman"/>
              </a:rPr>
              <a:t>Avg</a:t>
            </a:r>
            <a:r>
              <a:rPr lang="en-US" sz="1400" b="1" dirty="0" smtClean="0">
                <a:solidFill>
                  <a:srgbClr val="0000FF"/>
                </a:solidFill>
                <a:latin typeface="Times New Roman"/>
                <a:cs typeface="Times New Roman"/>
              </a:rPr>
              <a:t> (Glider)         </a:t>
            </a:r>
            <a:r>
              <a:rPr lang="en-US" sz="1400" b="1" dirty="0" smtClean="0">
                <a:solidFill>
                  <a:srgbClr val="FF6FCF"/>
                </a:solidFill>
                <a:latin typeface="Times New Roman"/>
                <a:cs typeface="Times New Roman"/>
              </a:rPr>
              <a:t>Bottom (Difference)</a:t>
            </a:r>
            <a:endParaRPr lang="en-US" sz="1400" b="1" dirty="0">
              <a:solidFill>
                <a:srgbClr val="FF6FCF"/>
              </a:solidFill>
              <a:latin typeface="Times New Roman"/>
              <a:cs typeface="Times New Roman"/>
            </a:endParaRPr>
          </a:p>
        </p:txBody>
      </p:sp>
      <p:sp>
        <p:nvSpPr>
          <p:cNvPr id="16" name="TextBox 15"/>
          <p:cNvSpPr txBox="1"/>
          <p:nvPr/>
        </p:nvSpPr>
        <p:spPr>
          <a:xfrm>
            <a:off x="673100" y="3505200"/>
            <a:ext cx="4114800" cy="1815882"/>
          </a:xfrm>
          <a:prstGeom prst="rect">
            <a:avLst/>
          </a:prstGeom>
          <a:noFill/>
        </p:spPr>
        <p:txBody>
          <a:bodyPr wrap="square" rtlCol="0">
            <a:spAutoFit/>
          </a:bodyPr>
          <a:lstStyle/>
          <a:p>
            <a:r>
              <a:rPr lang="en-US" sz="1400" b="1" dirty="0" smtClean="0">
                <a:latin typeface="Times New Roman"/>
                <a:cs typeface="Times New Roman"/>
              </a:rPr>
              <a:t>Offshore</a:t>
            </a:r>
          </a:p>
          <a:p>
            <a:endParaRPr lang="en-US" sz="1400" b="1" dirty="0">
              <a:latin typeface="Times New Roman"/>
              <a:cs typeface="Times New Roman"/>
            </a:endParaRPr>
          </a:p>
          <a:p>
            <a:endParaRPr lang="en-US" sz="1400" b="1" dirty="0" smtClean="0">
              <a:latin typeface="Times New Roman"/>
              <a:cs typeface="Times New Roman"/>
            </a:endParaRPr>
          </a:p>
          <a:p>
            <a:endParaRPr lang="en-US" sz="1400" b="1" dirty="0">
              <a:latin typeface="Times New Roman"/>
              <a:cs typeface="Times New Roman"/>
            </a:endParaRPr>
          </a:p>
          <a:p>
            <a:endParaRPr lang="en-US" sz="1400" b="1" dirty="0" smtClean="0">
              <a:latin typeface="Times New Roman"/>
              <a:cs typeface="Times New Roman"/>
            </a:endParaRPr>
          </a:p>
          <a:p>
            <a:endParaRPr lang="en-US" sz="1400" b="1" dirty="0">
              <a:latin typeface="Times New Roman"/>
              <a:cs typeface="Times New Roman"/>
            </a:endParaRPr>
          </a:p>
          <a:p>
            <a:endParaRPr lang="en-US" sz="1400" b="1" dirty="0" smtClean="0">
              <a:latin typeface="Times New Roman"/>
              <a:cs typeface="Times New Roman"/>
            </a:endParaRPr>
          </a:p>
          <a:p>
            <a:r>
              <a:rPr lang="en-US" sz="1400" b="1" dirty="0" smtClean="0">
                <a:latin typeface="Times New Roman"/>
                <a:cs typeface="Times New Roman"/>
              </a:rPr>
              <a:t>Onshore</a:t>
            </a:r>
            <a:endParaRPr lang="en-US" sz="1400" b="1" dirty="0">
              <a:latin typeface="Times New Roman"/>
              <a:cs typeface="Times New Roman"/>
            </a:endParaRPr>
          </a:p>
        </p:txBody>
      </p:sp>
      <p:cxnSp>
        <p:nvCxnSpPr>
          <p:cNvPr id="17" name="Straight Connector 16"/>
          <p:cNvCxnSpPr/>
          <p:nvPr/>
        </p:nvCxnSpPr>
        <p:spPr bwMode="auto">
          <a:xfrm>
            <a:off x="596900" y="4393525"/>
            <a:ext cx="40386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3308350" y="3505200"/>
            <a:ext cx="0" cy="1815882"/>
          </a:xfrm>
          <a:prstGeom prst="line">
            <a:avLst/>
          </a:prstGeom>
          <a:solidFill>
            <a:schemeClr val="accent1"/>
          </a:solidFill>
          <a:ln w="28575" cap="flat" cmpd="sng" algn="ctr">
            <a:solidFill>
              <a:schemeClr val="tx1"/>
            </a:solidFill>
            <a:prstDash val="dash"/>
            <a:round/>
            <a:headEnd type="none" w="med" len="med"/>
            <a:tailEnd type="none" w="med" len="med"/>
          </a:ln>
          <a:effectLst/>
        </p:spPr>
      </p:cxnSp>
      <p:pic>
        <p:nvPicPr>
          <p:cNvPr id="18" name="Picture 17" descr="science_Irene_temp.png"/>
          <p:cNvPicPr>
            <a:picLocks noChangeAspect="1"/>
          </p:cNvPicPr>
          <p:nvPr/>
        </p:nvPicPr>
        <p:blipFill rotWithShape="1">
          <a:blip r:embed="rId4">
            <a:extLst>
              <a:ext uri="{28A0092B-C50C-407E-A947-70E740481C1C}">
                <a14:useLocalDpi xmlns:a14="http://schemas.microsoft.com/office/drawing/2010/main" val="0"/>
              </a:ext>
            </a:extLst>
          </a:blip>
          <a:srcRect l="11985" t="11636" r="24331" b="7660"/>
          <a:stretch/>
        </p:blipFill>
        <p:spPr>
          <a:xfrm>
            <a:off x="4876800" y="3200400"/>
            <a:ext cx="3441700" cy="2730501"/>
          </a:xfrm>
          <a:prstGeom prst="rect">
            <a:avLst/>
          </a:prstGeom>
        </p:spPr>
      </p:pic>
      <p:pic>
        <p:nvPicPr>
          <p:cNvPr id="20" name="Picture 19" descr="science_Irene_temp.png"/>
          <p:cNvPicPr>
            <a:picLocks noChangeAspect="1"/>
          </p:cNvPicPr>
          <p:nvPr/>
        </p:nvPicPr>
        <p:blipFill rotWithShape="1">
          <a:blip r:embed="rId4">
            <a:extLst>
              <a:ext uri="{28A0092B-C50C-407E-A947-70E740481C1C}">
                <a14:useLocalDpi xmlns:a14="http://schemas.microsoft.com/office/drawing/2010/main" val="0"/>
              </a:ext>
            </a:extLst>
          </a:blip>
          <a:srcRect l="85069" t="11636" r="4592" b="7660"/>
          <a:stretch/>
        </p:blipFill>
        <p:spPr>
          <a:xfrm>
            <a:off x="8382000" y="3200400"/>
            <a:ext cx="558800" cy="2730501"/>
          </a:xfrm>
          <a:prstGeom prst="rect">
            <a:avLst/>
          </a:prstGeom>
        </p:spPr>
      </p:pic>
      <p:grpSp>
        <p:nvGrpSpPr>
          <p:cNvPr id="26" name="Group 25"/>
          <p:cNvGrpSpPr/>
          <p:nvPr/>
        </p:nvGrpSpPr>
        <p:grpSpPr>
          <a:xfrm>
            <a:off x="6477000" y="3657600"/>
            <a:ext cx="609600" cy="1219200"/>
            <a:chOff x="6400800" y="3657600"/>
            <a:chExt cx="609600" cy="1219200"/>
          </a:xfrm>
        </p:grpSpPr>
        <p:cxnSp>
          <p:nvCxnSpPr>
            <p:cNvPr id="4" name="Straight Arrow Connector 3"/>
            <p:cNvCxnSpPr/>
            <p:nvPr/>
          </p:nvCxnSpPr>
          <p:spPr bwMode="auto">
            <a:xfrm flipH="1">
              <a:off x="6400800" y="3657600"/>
              <a:ext cx="533400" cy="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21" name="Straight Arrow Connector 20"/>
            <p:cNvCxnSpPr/>
            <p:nvPr/>
          </p:nvCxnSpPr>
          <p:spPr bwMode="auto">
            <a:xfrm>
              <a:off x="6477000" y="4876800"/>
              <a:ext cx="533400" cy="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grpSp>
      <p:cxnSp>
        <p:nvCxnSpPr>
          <p:cNvPr id="28" name="Straight Arrow Connector 27"/>
          <p:cNvCxnSpPr/>
          <p:nvPr/>
        </p:nvCxnSpPr>
        <p:spPr bwMode="auto">
          <a:xfrm flipH="1">
            <a:off x="6477000" y="3657600"/>
            <a:ext cx="533400" cy="0"/>
          </a:xfrm>
          <a:prstGeom prst="straightConnector1">
            <a:avLst/>
          </a:prstGeom>
          <a:solidFill>
            <a:schemeClr val="accent1"/>
          </a:solidFill>
          <a:ln w="38100" cap="flat" cmpd="sng" algn="ctr">
            <a:solidFill>
              <a:schemeClr val="bg1">
                <a:alpha val="51000"/>
              </a:schemeClr>
            </a:solidFill>
            <a:prstDash val="solid"/>
            <a:round/>
            <a:headEnd type="none" w="med" len="med"/>
            <a:tailEnd type="arrow"/>
          </a:ln>
          <a:effectLst/>
        </p:spPr>
      </p:cxnSp>
      <p:cxnSp>
        <p:nvCxnSpPr>
          <p:cNvPr id="29" name="Straight Arrow Connector 28"/>
          <p:cNvCxnSpPr/>
          <p:nvPr/>
        </p:nvCxnSpPr>
        <p:spPr bwMode="auto">
          <a:xfrm>
            <a:off x="6553200" y="4876800"/>
            <a:ext cx="533400" cy="0"/>
          </a:xfrm>
          <a:prstGeom prst="straightConnector1">
            <a:avLst/>
          </a:prstGeom>
          <a:solidFill>
            <a:schemeClr val="accent1"/>
          </a:solidFill>
          <a:ln w="38100" cap="flat" cmpd="sng" algn="ctr">
            <a:solidFill>
              <a:schemeClr val="bg1">
                <a:alpha val="51000"/>
              </a:schemeClr>
            </a:solidFill>
            <a:prstDash val="solid"/>
            <a:round/>
            <a:headEnd type="none" w="med" len="med"/>
            <a:tailEnd type="arrow"/>
          </a:ln>
          <a:effectLst/>
        </p:spPr>
      </p:cxnSp>
      <p:cxnSp>
        <p:nvCxnSpPr>
          <p:cNvPr id="30" name="Straight Connector 29"/>
          <p:cNvCxnSpPr/>
          <p:nvPr/>
        </p:nvCxnSpPr>
        <p:spPr bwMode="auto">
          <a:xfrm>
            <a:off x="7315200" y="3429000"/>
            <a:ext cx="0" cy="2044482"/>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5" name="Straight Arrow Connector 4"/>
          <p:cNvCxnSpPr/>
          <p:nvPr/>
        </p:nvCxnSpPr>
        <p:spPr bwMode="auto">
          <a:xfrm flipH="1" flipV="1">
            <a:off x="2590800" y="1219200"/>
            <a:ext cx="762000" cy="914400"/>
          </a:xfrm>
          <a:prstGeom prst="straightConnector1">
            <a:avLst/>
          </a:prstGeom>
          <a:solidFill>
            <a:schemeClr val="accent1"/>
          </a:solidFill>
          <a:ln w="76200" cap="flat" cmpd="sng" algn="ctr">
            <a:solidFill>
              <a:schemeClr val="tx1"/>
            </a:solidFill>
            <a:prstDash val="solid"/>
            <a:round/>
            <a:headEnd type="none" w="med" len="med"/>
            <a:tailEnd type="arrow"/>
          </a:ln>
          <a:effectLst/>
        </p:spPr>
      </p:cxnSp>
      <p:grpSp>
        <p:nvGrpSpPr>
          <p:cNvPr id="11" name="Group 10"/>
          <p:cNvGrpSpPr/>
          <p:nvPr/>
        </p:nvGrpSpPr>
        <p:grpSpPr>
          <a:xfrm>
            <a:off x="7315200" y="1600200"/>
            <a:ext cx="914400" cy="3276600"/>
            <a:chOff x="7315200" y="1600200"/>
            <a:chExt cx="914400" cy="3276600"/>
          </a:xfrm>
        </p:grpSpPr>
        <p:grpSp>
          <p:nvGrpSpPr>
            <p:cNvPr id="25" name="Group 24"/>
            <p:cNvGrpSpPr/>
            <p:nvPr/>
          </p:nvGrpSpPr>
          <p:grpSpPr>
            <a:xfrm>
              <a:off x="7467600" y="3657600"/>
              <a:ext cx="533400" cy="1219200"/>
              <a:chOff x="7315200" y="3657600"/>
              <a:chExt cx="533400" cy="1219200"/>
            </a:xfrm>
          </p:grpSpPr>
          <p:cxnSp>
            <p:nvCxnSpPr>
              <p:cNvPr id="23" name="Straight Arrow Connector 22"/>
              <p:cNvCxnSpPr/>
              <p:nvPr/>
            </p:nvCxnSpPr>
            <p:spPr bwMode="auto">
              <a:xfrm flipH="1">
                <a:off x="7315200" y="3657600"/>
                <a:ext cx="533400" cy="0"/>
              </a:xfrm>
              <a:prstGeom prst="straightConnector1">
                <a:avLst/>
              </a:prstGeom>
              <a:solidFill>
                <a:schemeClr val="accent1"/>
              </a:solidFill>
              <a:ln w="38100" cap="flat" cmpd="sng" algn="ctr">
                <a:solidFill>
                  <a:srgbClr val="FF0000"/>
                </a:solidFill>
                <a:prstDash val="solid"/>
                <a:round/>
                <a:headEnd type="arrow" w="med" len="med"/>
                <a:tailEnd type="none"/>
              </a:ln>
              <a:effectLst/>
            </p:spPr>
          </p:cxnSp>
          <p:cxnSp>
            <p:nvCxnSpPr>
              <p:cNvPr id="24" name="Straight Arrow Connector 23"/>
              <p:cNvCxnSpPr/>
              <p:nvPr/>
            </p:nvCxnSpPr>
            <p:spPr bwMode="auto">
              <a:xfrm>
                <a:off x="7315200" y="4876800"/>
                <a:ext cx="533400" cy="0"/>
              </a:xfrm>
              <a:prstGeom prst="straightConnector1">
                <a:avLst/>
              </a:prstGeom>
              <a:solidFill>
                <a:schemeClr val="accent1"/>
              </a:solidFill>
              <a:ln w="38100" cap="flat" cmpd="sng" algn="ctr">
                <a:solidFill>
                  <a:srgbClr val="FF0000"/>
                </a:solidFill>
                <a:prstDash val="solid"/>
                <a:round/>
                <a:headEnd type="arrow" w="med" len="med"/>
                <a:tailEnd type="none"/>
              </a:ln>
              <a:effectLst/>
            </p:spPr>
          </p:cxnSp>
        </p:grpSp>
        <p:cxnSp>
          <p:nvCxnSpPr>
            <p:cNvPr id="27" name="Straight Arrow Connector 26"/>
            <p:cNvCxnSpPr/>
            <p:nvPr/>
          </p:nvCxnSpPr>
          <p:spPr bwMode="auto">
            <a:xfrm>
              <a:off x="7315200" y="1600200"/>
              <a:ext cx="914400" cy="533400"/>
            </a:xfrm>
            <a:prstGeom prst="straightConnector1">
              <a:avLst/>
            </a:prstGeom>
            <a:solidFill>
              <a:schemeClr val="accent1"/>
            </a:solidFill>
            <a:ln w="76200"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1632691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ts_Irene_ROMS_temp.png"/>
          <p:cNvPicPr>
            <a:picLocks noChangeAspect="1"/>
          </p:cNvPicPr>
          <p:nvPr/>
        </p:nvPicPr>
        <p:blipFill rotWithShape="1">
          <a:blip r:embed="rId2">
            <a:extLst>
              <a:ext uri="{28A0092B-C50C-407E-A947-70E740481C1C}">
                <a14:useLocalDpi xmlns:a14="http://schemas.microsoft.com/office/drawing/2010/main" val="0"/>
              </a:ext>
            </a:extLst>
          </a:blip>
          <a:srcRect l="13160" r="16886"/>
          <a:stretch/>
        </p:blipFill>
        <p:spPr>
          <a:xfrm>
            <a:off x="76200" y="2895600"/>
            <a:ext cx="4051300" cy="3276600"/>
          </a:xfrm>
          <a:prstGeom prst="rect">
            <a:avLst/>
          </a:prstGeom>
        </p:spPr>
      </p:pic>
      <p:pic>
        <p:nvPicPr>
          <p:cNvPr id="11" name="Picture 10" descr="mts_Irene_ROMS_cross.png"/>
          <p:cNvPicPr>
            <a:picLocks noChangeAspect="1"/>
          </p:cNvPicPr>
          <p:nvPr/>
        </p:nvPicPr>
        <p:blipFill rotWithShape="1">
          <a:blip r:embed="rId3">
            <a:extLst>
              <a:ext uri="{28A0092B-C50C-407E-A947-70E740481C1C}">
                <a14:useLocalDpi xmlns:a14="http://schemas.microsoft.com/office/drawing/2010/main" val="0"/>
              </a:ext>
            </a:extLst>
          </a:blip>
          <a:srcRect l="13866" t="18012" r="24980"/>
          <a:stretch/>
        </p:blipFill>
        <p:spPr>
          <a:xfrm>
            <a:off x="3962400" y="3479800"/>
            <a:ext cx="4724400" cy="2659150"/>
          </a:xfrm>
          <a:prstGeom prst="rect">
            <a:avLst/>
          </a:prstGeom>
        </p:spPr>
      </p:pic>
      <p:pic>
        <p:nvPicPr>
          <p:cNvPr id="33793" name="Picture 1" descr="irene_merged_1x4.png"/>
          <p:cNvPicPr>
            <a:picLocks noChangeAspect="1"/>
          </p:cNvPicPr>
          <p:nvPr/>
        </p:nvPicPr>
        <p:blipFill rotWithShape="1">
          <a:blip r:embed="rId4">
            <a:extLst>
              <a:ext uri="{28A0092B-C50C-407E-A947-70E740481C1C}">
                <a14:useLocalDpi xmlns:a14="http://schemas.microsoft.com/office/drawing/2010/main" val="0"/>
              </a:ext>
            </a:extLst>
          </a:blip>
          <a:srcRect b="74583"/>
          <a:stretch/>
        </p:blipFill>
        <p:spPr bwMode="auto">
          <a:xfrm>
            <a:off x="76200" y="636588"/>
            <a:ext cx="4800600" cy="237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3"/>
          <p:cNvSpPr txBox="1">
            <a:spLocks noChangeArrowheads="1"/>
          </p:cNvSpPr>
          <p:nvPr/>
        </p:nvSpPr>
        <p:spPr bwMode="auto">
          <a:xfrm>
            <a:off x="539750" y="2514600"/>
            <a:ext cx="21595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latin typeface="Times New Roman"/>
                <a:cs typeface="Times New Roman"/>
              </a:rPr>
              <a:t>Glider Temperature</a:t>
            </a:r>
          </a:p>
        </p:txBody>
      </p:sp>
      <p:sp>
        <p:nvSpPr>
          <p:cNvPr id="33797" name="TextBox 5"/>
          <p:cNvSpPr txBox="1">
            <a:spLocks noChangeArrowheads="1"/>
          </p:cNvSpPr>
          <p:nvPr/>
        </p:nvSpPr>
        <p:spPr bwMode="auto">
          <a:xfrm>
            <a:off x="533400" y="5105400"/>
            <a:ext cx="22129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latin typeface="Times New Roman"/>
                <a:cs typeface="Times New Roman"/>
              </a:rPr>
              <a:t>ROMS Temperature</a:t>
            </a:r>
          </a:p>
        </p:txBody>
      </p:sp>
      <p:sp>
        <p:nvSpPr>
          <p:cNvPr id="33798" name="TextBox 6"/>
          <p:cNvSpPr txBox="1">
            <a:spLocks noChangeArrowheads="1"/>
          </p:cNvSpPr>
          <p:nvPr/>
        </p:nvSpPr>
        <p:spPr bwMode="auto">
          <a:xfrm>
            <a:off x="4800600" y="5105400"/>
            <a:ext cx="2146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latin typeface="Times New Roman"/>
                <a:cs typeface="Times New Roman"/>
              </a:rPr>
              <a:t>ROMS Cross-Shore</a:t>
            </a:r>
          </a:p>
        </p:txBody>
      </p:sp>
      <p:sp>
        <p:nvSpPr>
          <p:cNvPr id="13" name="TextBox 12"/>
          <p:cNvSpPr txBox="1"/>
          <p:nvPr/>
        </p:nvSpPr>
        <p:spPr>
          <a:xfrm>
            <a:off x="457200" y="16933"/>
            <a:ext cx="7421523" cy="523220"/>
          </a:xfrm>
          <a:prstGeom prst="rect">
            <a:avLst/>
          </a:prstGeom>
          <a:noFill/>
        </p:spPr>
        <p:txBody>
          <a:bodyPr wrap="none" rtlCol="0">
            <a:spAutoFit/>
          </a:bodyPr>
          <a:lstStyle/>
          <a:p>
            <a:r>
              <a:rPr lang="en-US" sz="2800" b="1" dirty="0" smtClean="0">
                <a:solidFill>
                  <a:srgbClr val="0000FF"/>
                </a:solidFill>
                <a:latin typeface="Times New Roman"/>
                <a:cs typeface="Times New Roman"/>
              </a:rPr>
              <a:t>Hurricane Irene: Our Modeled Ocean (ROMS)</a:t>
            </a:r>
            <a:endParaRPr lang="en-US" sz="2800" b="1" dirty="0">
              <a:solidFill>
                <a:srgbClr val="0000FF"/>
              </a:solidFill>
              <a:latin typeface="Times New Roman"/>
              <a:cs typeface="Times New Roman"/>
            </a:endParaRPr>
          </a:p>
        </p:txBody>
      </p:sp>
      <p:pic>
        <p:nvPicPr>
          <p:cNvPr id="14" name="Picture 1" descr="irene_merged_1x4.png"/>
          <p:cNvPicPr>
            <a:picLocks noChangeAspect="1"/>
          </p:cNvPicPr>
          <p:nvPr/>
        </p:nvPicPr>
        <p:blipFill rotWithShape="1">
          <a:blip r:embed="rId4">
            <a:extLst>
              <a:ext uri="{28A0092B-C50C-407E-A947-70E740481C1C}">
                <a14:useLocalDpi xmlns:a14="http://schemas.microsoft.com/office/drawing/2010/main" val="0"/>
              </a:ext>
            </a:extLst>
          </a:blip>
          <a:srcRect l="84656" b="74583"/>
          <a:stretch/>
        </p:blipFill>
        <p:spPr bwMode="auto">
          <a:xfrm>
            <a:off x="3810000" y="670455"/>
            <a:ext cx="736600" cy="237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mts_Irene_ROMS_temp.png"/>
          <p:cNvPicPr>
            <a:picLocks noChangeAspect="1"/>
          </p:cNvPicPr>
          <p:nvPr/>
        </p:nvPicPr>
        <p:blipFill rotWithShape="1">
          <a:blip r:embed="rId2">
            <a:extLst>
              <a:ext uri="{28A0092B-C50C-407E-A947-70E740481C1C}">
                <a14:useLocalDpi xmlns:a14="http://schemas.microsoft.com/office/drawing/2010/main" val="0"/>
              </a:ext>
            </a:extLst>
          </a:blip>
          <a:srcRect l="85527" r="5482"/>
          <a:stretch/>
        </p:blipFill>
        <p:spPr>
          <a:xfrm>
            <a:off x="3733800" y="2895600"/>
            <a:ext cx="520700" cy="3276600"/>
          </a:xfrm>
          <a:prstGeom prst="rect">
            <a:avLst/>
          </a:prstGeom>
        </p:spPr>
      </p:pic>
      <p:pic>
        <p:nvPicPr>
          <p:cNvPr id="20" name="Picture 19" descr="science_irene_bottom_current_calcs.png"/>
          <p:cNvPicPr>
            <a:picLocks noChangeAspect="1"/>
          </p:cNvPicPr>
          <p:nvPr/>
        </p:nvPicPr>
        <p:blipFill rotWithShape="1">
          <a:blip r:embed="rId5">
            <a:extLst>
              <a:ext uri="{28A0092B-C50C-407E-A947-70E740481C1C}">
                <a14:useLocalDpi xmlns:a14="http://schemas.microsoft.com/office/drawing/2010/main" val="0"/>
              </a:ext>
            </a:extLst>
          </a:blip>
          <a:srcRect l="13832" t="5388" r="11667" b="51701"/>
          <a:stretch/>
        </p:blipFill>
        <p:spPr>
          <a:xfrm>
            <a:off x="4203700" y="431125"/>
            <a:ext cx="4711700" cy="2777239"/>
          </a:xfrm>
          <a:prstGeom prst="rect">
            <a:avLst/>
          </a:prstGeom>
        </p:spPr>
      </p:pic>
      <p:sp>
        <p:nvSpPr>
          <p:cNvPr id="22" name="TextBox 21"/>
          <p:cNvSpPr txBox="1"/>
          <p:nvPr/>
        </p:nvSpPr>
        <p:spPr>
          <a:xfrm>
            <a:off x="4648200" y="762000"/>
            <a:ext cx="4114800" cy="1815882"/>
          </a:xfrm>
          <a:prstGeom prst="rect">
            <a:avLst/>
          </a:prstGeom>
          <a:noFill/>
        </p:spPr>
        <p:txBody>
          <a:bodyPr wrap="square" rtlCol="0">
            <a:spAutoFit/>
          </a:bodyPr>
          <a:lstStyle/>
          <a:p>
            <a:r>
              <a:rPr lang="en-US" sz="1400" b="1" dirty="0" smtClean="0">
                <a:latin typeface="Times New Roman"/>
                <a:cs typeface="Times New Roman"/>
              </a:rPr>
              <a:t>Offshore</a:t>
            </a:r>
          </a:p>
          <a:p>
            <a:endParaRPr lang="en-US" sz="1400" b="1" dirty="0">
              <a:latin typeface="Times New Roman"/>
              <a:cs typeface="Times New Roman"/>
            </a:endParaRPr>
          </a:p>
          <a:p>
            <a:endParaRPr lang="en-US" sz="1400" b="1" dirty="0" smtClean="0">
              <a:latin typeface="Times New Roman"/>
              <a:cs typeface="Times New Roman"/>
            </a:endParaRPr>
          </a:p>
          <a:p>
            <a:endParaRPr lang="en-US" sz="1400" b="1" dirty="0">
              <a:latin typeface="Times New Roman"/>
              <a:cs typeface="Times New Roman"/>
            </a:endParaRPr>
          </a:p>
          <a:p>
            <a:endParaRPr lang="en-US" sz="1400" b="1" dirty="0" smtClean="0">
              <a:latin typeface="Times New Roman"/>
              <a:cs typeface="Times New Roman"/>
            </a:endParaRPr>
          </a:p>
          <a:p>
            <a:endParaRPr lang="en-US" sz="1400" b="1" dirty="0">
              <a:latin typeface="Times New Roman"/>
              <a:cs typeface="Times New Roman"/>
            </a:endParaRPr>
          </a:p>
          <a:p>
            <a:endParaRPr lang="en-US" sz="1400" b="1" dirty="0" smtClean="0">
              <a:latin typeface="Times New Roman"/>
              <a:cs typeface="Times New Roman"/>
            </a:endParaRPr>
          </a:p>
          <a:p>
            <a:r>
              <a:rPr lang="en-US" sz="1400" b="1" dirty="0" smtClean="0">
                <a:latin typeface="Times New Roman"/>
                <a:cs typeface="Times New Roman"/>
              </a:rPr>
              <a:t>Onshore</a:t>
            </a:r>
            <a:endParaRPr lang="en-US" sz="1400" b="1" dirty="0">
              <a:latin typeface="Times New Roman"/>
              <a:cs typeface="Times New Roman"/>
            </a:endParaRPr>
          </a:p>
        </p:txBody>
      </p:sp>
      <p:cxnSp>
        <p:nvCxnSpPr>
          <p:cNvPr id="23" name="Straight Connector 22"/>
          <p:cNvCxnSpPr/>
          <p:nvPr/>
        </p:nvCxnSpPr>
        <p:spPr bwMode="auto">
          <a:xfrm>
            <a:off x="4572000" y="1650325"/>
            <a:ext cx="40386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7283450" y="762000"/>
            <a:ext cx="0" cy="1815882"/>
          </a:xfrm>
          <a:prstGeom prst="line">
            <a:avLst/>
          </a:prstGeom>
          <a:solidFill>
            <a:schemeClr val="accent1"/>
          </a:solidFill>
          <a:ln w="28575" cap="flat" cmpd="sng" algn="ctr">
            <a:solidFill>
              <a:schemeClr val="tx1"/>
            </a:solidFill>
            <a:prstDash val="dash"/>
            <a:round/>
            <a:headEnd type="none" w="med" len="med"/>
            <a:tailEnd type="none" w="med" len="med"/>
          </a:ln>
          <a:effectLst/>
        </p:spPr>
      </p:cxnSp>
      <p:pic>
        <p:nvPicPr>
          <p:cNvPr id="25" name="Picture 24" descr="mts_Irene_ROMS_cross.png"/>
          <p:cNvPicPr>
            <a:picLocks noChangeAspect="1"/>
          </p:cNvPicPr>
          <p:nvPr/>
        </p:nvPicPr>
        <p:blipFill rotWithShape="1">
          <a:blip r:embed="rId3">
            <a:extLst>
              <a:ext uri="{28A0092B-C50C-407E-A947-70E740481C1C}">
                <a14:useLocalDpi xmlns:a14="http://schemas.microsoft.com/office/drawing/2010/main" val="0"/>
              </a:ext>
            </a:extLst>
          </a:blip>
          <a:srcRect l="86198" r="4268"/>
          <a:stretch/>
        </p:blipFill>
        <p:spPr>
          <a:xfrm>
            <a:off x="8686801" y="2971800"/>
            <a:ext cx="457200" cy="3048000"/>
          </a:xfrm>
          <a:prstGeom prst="rect">
            <a:avLst/>
          </a:prstGeom>
        </p:spPr>
      </p:pic>
      <p:cxnSp>
        <p:nvCxnSpPr>
          <p:cNvPr id="26" name="Straight Connector 25"/>
          <p:cNvCxnSpPr/>
          <p:nvPr/>
        </p:nvCxnSpPr>
        <p:spPr bwMode="auto">
          <a:xfrm>
            <a:off x="7239000" y="3429000"/>
            <a:ext cx="0" cy="2120682"/>
          </a:xfrm>
          <a:prstGeom prst="line">
            <a:avLst/>
          </a:prstGeom>
          <a:solidFill>
            <a:schemeClr val="accent1"/>
          </a:solidFill>
          <a:ln w="28575" cap="flat" cmpd="sng" algn="ctr">
            <a:solidFill>
              <a:schemeClr val="bg1"/>
            </a:solidFill>
            <a:prstDash val="dash"/>
            <a:round/>
            <a:headEnd type="none" w="med" len="med"/>
            <a:tailEnd type="none" w="med" len="med"/>
          </a:ln>
          <a:effectLst/>
        </p:spPr>
      </p:cxnSp>
      <p:cxnSp>
        <p:nvCxnSpPr>
          <p:cNvPr id="27" name="Straight Arrow Connector 26"/>
          <p:cNvCxnSpPr/>
          <p:nvPr/>
        </p:nvCxnSpPr>
        <p:spPr bwMode="auto">
          <a:xfrm flipH="1">
            <a:off x="6629400" y="3657600"/>
            <a:ext cx="533400"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8" name="Straight Arrow Connector 27"/>
          <p:cNvCxnSpPr/>
          <p:nvPr/>
        </p:nvCxnSpPr>
        <p:spPr bwMode="auto">
          <a:xfrm>
            <a:off x="6629400" y="4648200"/>
            <a:ext cx="533400" cy="0"/>
          </a:xfrm>
          <a:prstGeom prst="straightConnector1">
            <a:avLst/>
          </a:prstGeom>
          <a:solidFill>
            <a:schemeClr val="accent1"/>
          </a:solidFill>
          <a:ln w="38100" cap="flat" cmpd="sng" algn="ctr">
            <a:solidFill>
              <a:srgbClr val="FF6FCF"/>
            </a:solidFill>
            <a:prstDash val="solid"/>
            <a:round/>
            <a:headEnd type="none" w="med" len="med"/>
            <a:tailEnd type="arrow"/>
          </a:ln>
          <a:effectLst/>
        </p:spPr>
      </p:cxnSp>
      <p:cxnSp>
        <p:nvCxnSpPr>
          <p:cNvPr id="29" name="Straight Arrow Connector 28"/>
          <p:cNvCxnSpPr/>
          <p:nvPr/>
        </p:nvCxnSpPr>
        <p:spPr bwMode="auto">
          <a:xfrm flipH="1">
            <a:off x="7696200" y="3657600"/>
            <a:ext cx="533400" cy="0"/>
          </a:xfrm>
          <a:prstGeom prst="straightConnector1">
            <a:avLst/>
          </a:prstGeom>
          <a:solidFill>
            <a:schemeClr val="accent1"/>
          </a:solidFill>
          <a:ln w="38100" cap="flat" cmpd="sng" algn="ctr">
            <a:solidFill>
              <a:srgbClr val="FF0000"/>
            </a:solidFill>
            <a:prstDash val="solid"/>
            <a:round/>
            <a:headEnd type="arrow" w="med" len="med"/>
            <a:tailEnd type="none"/>
          </a:ln>
          <a:effectLst/>
        </p:spPr>
      </p:cxnSp>
      <p:cxnSp>
        <p:nvCxnSpPr>
          <p:cNvPr id="30" name="Straight Arrow Connector 29"/>
          <p:cNvCxnSpPr/>
          <p:nvPr/>
        </p:nvCxnSpPr>
        <p:spPr bwMode="auto">
          <a:xfrm>
            <a:off x="7696200" y="4648200"/>
            <a:ext cx="533400" cy="0"/>
          </a:xfrm>
          <a:prstGeom prst="straightConnector1">
            <a:avLst/>
          </a:prstGeom>
          <a:solidFill>
            <a:schemeClr val="accent1"/>
          </a:solidFill>
          <a:ln w="38100" cap="flat" cmpd="sng" algn="ctr">
            <a:solidFill>
              <a:srgbClr val="FF6FCF"/>
            </a:solidFill>
            <a:prstDash val="solid"/>
            <a:round/>
            <a:headEnd type="arrow" w="med" len="med"/>
            <a:tailEnd type="none"/>
          </a:ln>
          <a:effectLst/>
        </p:spPr>
      </p:cxnSp>
      <p:cxnSp>
        <p:nvCxnSpPr>
          <p:cNvPr id="31" name="Straight Connector 30"/>
          <p:cNvCxnSpPr/>
          <p:nvPr/>
        </p:nvCxnSpPr>
        <p:spPr bwMode="auto">
          <a:xfrm>
            <a:off x="2590800" y="838200"/>
            <a:ext cx="0" cy="1815882"/>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32" name="Straight Connector 31"/>
          <p:cNvCxnSpPr/>
          <p:nvPr/>
        </p:nvCxnSpPr>
        <p:spPr bwMode="auto">
          <a:xfrm>
            <a:off x="2590800" y="3505200"/>
            <a:ext cx="0" cy="1815882"/>
          </a:xfrm>
          <a:prstGeom prst="line">
            <a:avLst/>
          </a:prstGeom>
          <a:solidFill>
            <a:schemeClr val="accent1"/>
          </a:solidFill>
          <a:ln w="28575"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8706035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975" b="20846"/>
          <a:stretch/>
        </p:blipFill>
        <p:spPr>
          <a:xfrm>
            <a:off x="457200" y="1600200"/>
            <a:ext cx="3471104" cy="1660884"/>
          </a:xfrm>
          <a:prstGeom prst="rect">
            <a:avLst/>
          </a:prstGeom>
        </p:spPr>
      </p:pic>
      <p:sp>
        <p:nvSpPr>
          <p:cNvPr id="8" name="TextBox 7"/>
          <p:cNvSpPr txBox="1"/>
          <p:nvPr/>
        </p:nvSpPr>
        <p:spPr>
          <a:xfrm>
            <a:off x="156404" y="1346000"/>
            <a:ext cx="4740701" cy="584776"/>
          </a:xfrm>
          <a:prstGeom prst="rect">
            <a:avLst/>
          </a:prstGeom>
          <a:noFill/>
        </p:spPr>
        <p:txBody>
          <a:bodyPr wrap="none" rtlCol="0">
            <a:spAutoFit/>
          </a:bodyPr>
          <a:lstStyle/>
          <a:p>
            <a:r>
              <a:rPr lang="en-US" sz="1600" b="1" dirty="0" smtClean="0"/>
              <a:t>Depth-averaged across-shelf momentum terms(m s</a:t>
            </a:r>
            <a:r>
              <a:rPr lang="en-US" sz="1600" b="1" baseline="30000" dirty="0" smtClean="0"/>
              <a:t>-2</a:t>
            </a:r>
            <a:r>
              <a:rPr lang="en-US" sz="1600" b="1" dirty="0" smtClean="0"/>
              <a:t>)</a:t>
            </a:r>
          </a:p>
          <a:p>
            <a:endParaRPr lang="en-US" sz="1600" b="1" dirty="0"/>
          </a:p>
        </p:txBody>
      </p:sp>
      <p:pic>
        <p:nvPicPr>
          <p:cNvPr id="10" name="Picture 9"/>
          <p:cNvPicPr>
            <a:picLocks noChangeAspect="1"/>
          </p:cNvPicPr>
          <p:nvPr/>
        </p:nvPicPr>
        <p:blipFill rotWithShape="1">
          <a:blip r:embed="rId4"/>
          <a:srcRect l="4652"/>
          <a:stretch/>
        </p:blipFill>
        <p:spPr>
          <a:xfrm>
            <a:off x="365965" y="3845306"/>
            <a:ext cx="3596435" cy="2098294"/>
          </a:xfrm>
          <a:prstGeom prst="rect">
            <a:avLst/>
          </a:prstGeom>
        </p:spPr>
      </p:pic>
      <p:sp>
        <p:nvSpPr>
          <p:cNvPr id="11" name="TextBox 10"/>
          <p:cNvSpPr txBox="1"/>
          <p:nvPr/>
        </p:nvSpPr>
        <p:spPr>
          <a:xfrm>
            <a:off x="742752" y="3661434"/>
            <a:ext cx="2911073" cy="338554"/>
          </a:xfrm>
          <a:prstGeom prst="rect">
            <a:avLst/>
          </a:prstGeom>
          <a:noFill/>
        </p:spPr>
        <p:txBody>
          <a:bodyPr wrap="none" rtlCol="0">
            <a:spAutoFit/>
          </a:bodyPr>
          <a:lstStyle/>
          <a:p>
            <a:r>
              <a:rPr lang="en-US" sz="1600" b="1" dirty="0" smtClean="0"/>
              <a:t>De-tided free surface height (m)</a:t>
            </a:r>
            <a:endParaRPr lang="en-US" sz="1600" b="1" dirty="0"/>
          </a:p>
        </p:txBody>
      </p:sp>
      <p:pic>
        <p:nvPicPr>
          <p:cNvPr id="12" name="Picture 11"/>
          <p:cNvPicPr>
            <a:picLocks noChangeAspect="1"/>
          </p:cNvPicPr>
          <p:nvPr/>
        </p:nvPicPr>
        <p:blipFill rotWithShape="1">
          <a:blip r:embed="rId5"/>
          <a:srcRect l="18049" t="54937" r="67076" b="18780"/>
          <a:stretch/>
        </p:blipFill>
        <p:spPr>
          <a:xfrm>
            <a:off x="3769808" y="1746738"/>
            <a:ext cx="1133475" cy="1502908"/>
          </a:xfrm>
          <a:prstGeom prst="rect">
            <a:avLst/>
          </a:prstGeom>
        </p:spPr>
      </p:pic>
      <p:sp>
        <p:nvSpPr>
          <p:cNvPr id="13" name="Rectangle 12"/>
          <p:cNvSpPr/>
          <p:nvPr/>
        </p:nvSpPr>
        <p:spPr>
          <a:xfrm>
            <a:off x="16933" y="0"/>
            <a:ext cx="7772400" cy="1200328"/>
          </a:xfrm>
          <a:prstGeom prst="rect">
            <a:avLst/>
          </a:prstGeom>
        </p:spPr>
        <p:txBody>
          <a:bodyPr wrap="square">
            <a:spAutoFit/>
          </a:bodyPr>
          <a:lstStyle/>
          <a:p>
            <a:r>
              <a:rPr lang="en-US" sz="2400" b="1" dirty="0" smtClean="0">
                <a:latin typeface="Times New Roman"/>
                <a:cs typeface="Times New Roman"/>
              </a:rPr>
              <a:t>ROMS Model</a:t>
            </a:r>
          </a:p>
          <a:p>
            <a:r>
              <a:rPr lang="en-US" sz="2400" b="1" dirty="0" smtClean="0">
                <a:latin typeface="Times New Roman"/>
                <a:cs typeface="Times New Roman"/>
              </a:rPr>
              <a:t>Depth</a:t>
            </a:r>
            <a:r>
              <a:rPr lang="en-US" sz="2400" b="1" dirty="0">
                <a:latin typeface="Times New Roman"/>
                <a:cs typeface="Times New Roman"/>
              </a:rPr>
              <a:t>-averaged </a:t>
            </a:r>
            <a:r>
              <a:rPr lang="en-US" sz="2400" b="1" dirty="0" smtClean="0">
                <a:latin typeface="Times New Roman"/>
                <a:cs typeface="Times New Roman"/>
              </a:rPr>
              <a:t>across-</a:t>
            </a:r>
            <a:r>
              <a:rPr lang="en-US" sz="2400" b="1" dirty="0">
                <a:latin typeface="Times New Roman"/>
                <a:cs typeface="Times New Roman"/>
              </a:rPr>
              <a:t>shelf </a:t>
            </a:r>
            <a:endParaRPr lang="en-US" sz="2400" b="1" dirty="0" smtClean="0">
              <a:latin typeface="Times New Roman"/>
              <a:cs typeface="Times New Roman"/>
            </a:endParaRPr>
          </a:p>
          <a:p>
            <a:r>
              <a:rPr lang="en-US" sz="2400" b="1" dirty="0" smtClean="0">
                <a:latin typeface="Times New Roman"/>
                <a:cs typeface="Times New Roman"/>
              </a:rPr>
              <a:t>momentum </a:t>
            </a:r>
            <a:r>
              <a:rPr lang="en-US" sz="2400" b="1" dirty="0" smtClean="0">
                <a:latin typeface="Times New Roman"/>
                <a:cs typeface="Times New Roman"/>
              </a:rPr>
              <a:t>&amp; heat balance </a:t>
            </a:r>
            <a:r>
              <a:rPr lang="en-US" sz="2400" b="1" dirty="0" smtClean="0">
                <a:latin typeface="Times New Roman"/>
                <a:cs typeface="Times New Roman"/>
              </a:rPr>
              <a:t>terms</a:t>
            </a:r>
            <a:endParaRPr lang="en-US" sz="2400" b="1" dirty="0">
              <a:latin typeface="Times New Roman"/>
              <a:cs typeface="Times New Roman"/>
            </a:endParaRPr>
          </a:p>
        </p:txBody>
      </p:sp>
      <p:pic>
        <p:nvPicPr>
          <p:cNvPr id="15" name="Picture 14"/>
          <p:cNvPicPr>
            <a:picLocks noChangeAspect="1"/>
          </p:cNvPicPr>
          <p:nvPr/>
        </p:nvPicPr>
        <p:blipFill rotWithShape="1">
          <a:blip r:embed="rId6"/>
          <a:srcRect l="7071"/>
          <a:stretch/>
        </p:blipFill>
        <p:spPr>
          <a:xfrm>
            <a:off x="5486400" y="228600"/>
            <a:ext cx="3505200" cy="2098294"/>
          </a:xfrm>
          <a:prstGeom prst="rect">
            <a:avLst/>
          </a:prstGeom>
        </p:spPr>
      </p:pic>
      <p:pic>
        <p:nvPicPr>
          <p:cNvPr id="16" name="Picture 15"/>
          <p:cNvPicPr>
            <a:picLocks noChangeAspect="1"/>
          </p:cNvPicPr>
          <p:nvPr/>
        </p:nvPicPr>
        <p:blipFill>
          <a:blip r:embed="rId7"/>
          <a:stretch>
            <a:fillRect/>
          </a:stretch>
        </p:blipFill>
        <p:spPr>
          <a:xfrm>
            <a:off x="5219700" y="2133600"/>
            <a:ext cx="3771900" cy="2098294"/>
          </a:xfrm>
          <a:prstGeom prst="rect">
            <a:avLst/>
          </a:prstGeom>
        </p:spPr>
      </p:pic>
      <p:pic>
        <p:nvPicPr>
          <p:cNvPr id="17" name="Picture 16"/>
          <p:cNvPicPr>
            <a:picLocks noChangeAspect="1"/>
          </p:cNvPicPr>
          <p:nvPr/>
        </p:nvPicPr>
        <p:blipFill>
          <a:blip r:embed="rId8"/>
          <a:stretch>
            <a:fillRect/>
          </a:stretch>
        </p:blipFill>
        <p:spPr>
          <a:xfrm>
            <a:off x="5219700" y="3886200"/>
            <a:ext cx="3771900" cy="2098294"/>
          </a:xfrm>
          <a:prstGeom prst="rect">
            <a:avLst/>
          </a:prstGeom>
        </p:spPr>
      </p:pic>
      <p:cxnSp>
        <p:nvCxnSpPr>
          <p:cNvPr id="3" name="Straight Connector 2"/>
          <p:cNvCxnSpPr/>
          <p:nvPr/>
        </p:nvCxnSpPr>
        <p:spPr bwMode="auto">
          <a:xfrm flipV="1">
            <a:off x="7315200" y="533400"/>
            <a:ext cx="0" cy="1295400"/>
          </a:xfrm>
          <a:prstGeom prst="line">
            <a:avLst/>
          </a:prstGeom>
          <a:solidFill>
            <a:schemeClr val="accent1"/>
          </a:solidFill>
          <a:ln w="38100" cap="flat" cmpd="sng" algn="ctr">
            <a:solidFill>
              <a:schemeClr val="tx1"/>
            </a:solidFill>
            <a:prstDash val="dash"/>
            <a:round/>
            <a:headEnd type="none" w="med" len="med"/>
            <a:tailEnd type="none" w="med" len="med"/>
          </a:ln>
          <a:effectLst/>
        </p:spPr>
      </p:cxnSp>
      <p:cxnSp>
        <p:nvCxnSpPr>
          <p:cNvPr id="18" name="Straight Connector 17"/>
          <p:cNvCxnSpPr/>
          <p:nvPr/>
        </p:nvCxnSpPr>
        <p:spPr bwMode="auto">
          <a:xfrm flipV="1">
            <a:off x="7315200" y="2362200"/>
            <a:ext cx="0" cy="1295400"/>
          </a:xfrm>
          <a:prstGeom prst="line">
            <a:avLst/>
          </a:prstGeom>
          <a:solidFill>
            <a:schemeClr val="accent1"/>
          </a:solidFill>
          <a:ln w="38100" cap="flat" cmpd="sng" algn="ctr">
            <a:solidFill>
              <a:schemeClr val="tx1"/>
            </a:solidFill>
            <a:prstDash val="dash"/>
            <a:round/>
            <a:headEnd type="none" w="med" len="med"/>
            <a:tailEnd type="none" w="med" len="med"/>
          </a:ln>
          <a:effectLst/>
        </p:spPr>
      </p:cxnSp>
      <p:cxnSp>
        <p:nvCxnSpPr>
          <p:cNvPr id="19" name="Straight Connector 18"/>
          <p:cNvCxnSpPr/>
          <p:nvPr/>
        </p:nvCxnSpPr>
        <p:spPr bwMode="auto">
          <a:xfrm flipV="1">
            <a:off x="7315200" y="4114800"/>
            <a:ext cx="0" cy="1295400"/>
          </a:xfrm>
          <a:prstGeom prst="line">
            <a:avLst/>
          </a:prstGeom>
          <a:solidFill>
            <a:schemeClr val="accent1"/>
          </a:solidFill>
          <a:ln w="38100" cap="flat" cmpd="sng" algn="ctr">
            <a:solidFill>
              <a:schemeClr val="tx1"/>
            </a:solidFill>
            <a:prstDash val="dash"/>
            <a:round/>
            <a:headEnd type="none" w="med" len="med"/>
            <a:tailEnd type="none" w="med" len="med"/>
          </a:ln>
          <a:effectLst/>
        </p:spPr>
      </p:cxnSp>
      <p:cxnSp>
        <p:nvCxnSpPr>
          <p:cNvPr id="20" name="Straight Connector 19"/>
          <p:cNvCxnSpPr/>
          <p:nvPr/>
        </p:nvCxnSpPr>
        <p:spPr bwMode="auto">
          <a:xfrm flipV="1">
            <a:off x="2590800" y="1828800"/>
            <a:ext cx="0" cy="1295400"/>
          </a:xfrm>
          <a:prstGeom prst="line">
            <a:avLst/>
          </a:prstGeom>
          <a:solidFill>
            <a:schemeClr val="accent1"/>
          </a:solidFill>
          <a:ln w="38100" cap="flat" cmpd="sng" algn="ctr">
            <a:solidFill>
              <a:schemeClr val="tx1"/>
            </a:solidFill>
            <a:prstDash val="dash"/>
            <a:round/>
            <a:headEnd type="none" w="med" len="med"/>
            <a:tailEnd type="none" w="med" len="med"/>
          </a:ln>
          <a:effectLst/>
        </p:spPr>
      </p:cxnSp>
      <p:cxnSp>
        <p:nvCxnSpPr>
          <p:cNvPr id="21" name="Straight Connector 20"/>
          <p:cNvCxnSpPr/>
          <p:nvPr/>
        </p:nvCxnSpPr>
        <p:spPr bwMode="auto">
          <a:xfrm flipH="1" flipV="1">
            <a:off x="2624666" y="3970867"/>
            <a:ext cx="8467" cy="1473200"/>
          </a:xfrm>
          <a:prstGeom prst="line">
            <a:avLst/>
          </a:prstGeom>
          <a:solidFill>
            <a:schemeClr val="accent1"/>
          </a:solidFill>
          <a:ln w="38100" cap="flat" cmpd="sng" algn="ctr">
            <a:solidFill>
              <a:schemeClr val="tx1"/>
            </a:solidFill>
            <a:prstDash val="dash"/>
            <a:round/>
            <a:headEnd type="none" w="med" len="med"/>
            <a:tailEnd type="none" w="med" len="med"/>
          </a:ln>
          <a:effectLst/>
        </p:spPr>
      </p:cxnSp>
      <p:cxnSp>
        <p:nvCxnSpPr>
          <p:cNvPr id="22" name="Straight Arrow Connector 21"/>
          <p:cNvCxnSpPr/>
          <p:nvPr/>
        </p:nvCxnSpPr>
        <p:spPr bwMode="auto">
          <a:xfrm flipH="1">
            <a:off x="6934200" y="4419600"/>
            <a:ext cx="304800"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flipH="1">
            <a:off x="6934200" y="5105400"/>
            <a:ext cx="304800" cy="0"/>
          </a:xfrm>
          <a:prstGeom prst="straightConnector1">
            <a:avLst/>
          </a:prstGeom>
          <a:solidFill>
            <a:schemeClr val="accent1"/>
          </a:solidFill>
          <a:ln w="38100" cap="flat" cmpd="sng" algn="ctr">
            <a:solidFill>
              <a:schemeClr val="tx1"/>
            </a:solidFill>
            <a:prstDash val="solid"/>
            <a:round/>
            <a:headEnd type="arrow" w="med" len="med"/>
            <a:tailEnd type="none"/>
          </a:ln>
          <a:effectLst/>
        </p:spPr>
      </p:cxnSp>
      <p:cxnSp>
        <p:nvCxnSpPr>
          <p:cNvPr id="24" name="Straight Arrow Connector 23"/>
          <p:cNvCxnSpPr/>
          <p:nvPr/>
        </p:nvCxnSpPr>
        <p:spPr bwMode="auto">
          <a:xfrm flipH="1">
            <a:off x="7391400" y="4419600"/>
            <a:ext cx="304800" cy="0"/>
          </a:xfrm>
          <a:prstGeom prst="straightConnector1">
            <a:avLst/>
          </a:prstGeom>
          <a:solidFill>
            <a:schemeClr val="accent1"/>
          </a:solidFill>
          <a:ln w="38100" cap="flat" cmpd="sng" algn="ctr">
            <a:solidFill>
              <a:schemeClr val="tx1">
                <a:alpha val="70000"/>
              </a:schemeClr>
            </a:solidFill>
            <a:prstDash val="solid"/>
            <a:round/>
            <a:headEnd type="arrow" w="med" len="med"/>
            <a:tailEnd type="none"/>
          </a:ln>
          <a:effectLst/>
        </p:spPr>
      </p:cxnSp>
      <p:cxnSp>
        <p:nvCxnSpPr>
          <p:cNvPr id="25" name="Straight Arrow Connector 24"/>
          <p:cNvCxnSpPr/>
          <p:nvPr/>
        </p:nvCxnSpPr>
        <p:spPr bwMode="auto">
          <a:xfrm flipH="1">
            <a:off x="7391400" y="5105400"/>
            <a:ext cx="304800" cy="0"/>
          </a:xfrm>
          <a:prstGeom prst="straightConnector1">
            <a:avLst/>
          </a:prstGeom>
          <a:solidFill>
            <a:schemeClr val="accent1"/>
          </a:solidFill>
          <a:ln w="38100" cap="flat" cmpd="sng" algn="ctr">
            <a:solidFill>
              <a:schemeClr val="tx1">
                <a:alpha val="70000"/>
              </a:schemeClr>
            </a:solidFill>
            <a:prstDash val="solid"/>
            <a:round/>
            <a:headEnd type="none" w="med" len="med"/>
            <a:tailEnd type="arrow"/>
          </a:ln>
          <a:effectLst/>
        </p:spPr>
      </p:cxnSp>
      <p:sp>
        <p:nvSpPr>
          <p:cNvPr id="2" name="TextBox 1"/>
          <p:cNvSpPr txBox="1"/>
          <p:nvPr/>
        </p:nvSpPr>
        <p:spPr>
          <a:xfrm>
            <a:off x="685800" y="1828800"/>
            <a:ext cx="873268" cy="307777"/>
          </a:xfrm>
          <a:prstGeom prst="rect">
            <a:avLst/>
          </a:prstGeom>
          <a:noFill/>
        </p:spPr>
        <p:txBody>
          <a:bodyPr wrap="none" rtlCol="0">
            <a:spAutoFit/>
          </a:bodyPr>
          <a:lstStyle/>
          <a:p>
            <a:r>
              <a:rPr lang="en-US" sz="1400" dirty="0" smtClean="0"/>
              <a:t>Onshore</a:t>
            </a:r>
            <a:endParaRPr lang="en-US" sz="1400" dirty="0"/>
          </a:p>
        </p:txBody>
      </p:sp>
      <p:sp>
        <p:nvSpPr>
          <p:cNvPr id="26" name="TextBox 25"/>
          <p:cNvSpPr txBox="1"/>
          <p:nvPr/>
        </p:nvSpPr>
        <p:spPr>
          <a:xfrm>
            <a:off x="650732" y="2895600"/>
            <a:ext cx="869937" cy="307777"/>
          </a:xfrm>
          <a:prstGeom prst="rect">
            <a:avLst/>
          </a:prstGeom>
          <a:noFill/>
        </p:spPr>
        <p:txBody>
          <a:bodyPr wrap="none" rtlCol="0">
            <a:spAutoFit/>
          </a:bodyPr>
          <a:lstStyle/>
          <a:p>
            <a:r>
              <a:rPr lang="en-US" sz="1400" dirty="0" smtClean="0"/>
              <a:t>Offshore</a:t>
            </a:r>
            <a:endParaRPr lang="en-US" sz="1400" dirty="0"/>
          </a:p>
        </p:txBody>
      </p:sp>
    </p:spTree>
    <p:extLst>
      <p:ext uri="{BB962C8B-B14F-4D97-AF65-F5344CB8AC3E}">
        <p14:creationId xmlns:p14="http://schemas.microsoft.com/office/powerpoint/2010/main" val="1811124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2"/>
          <p:cNvSpPr txBox="1">
            <a:spLocks noChangeArrowheads="1"/>
          </p:cNvSpPr>
          <p:nvPr/>
        </p:nvSpPr>
        <p:spPr bwMode="auto">
          <a:xfrm>
            <a:off x="5334000" y="2857496"/>
            <a:ext cx="990600" cy="738188"/>
          </a:xfrm>
          <a:prstGeom prst="rect">
            <a:avLst/>
          </a:prstGeom>
          <a:noFill/>
          <a:ln w="9525">
            <a:noFill/>
            <a:miter lim="800000"/>
            <a:headEnd/>
            <a:tailEnd/>
          </a:ln>
        </p:spPr>
        <p:txBody>
          <a:bodyPr>
            <a:prstTxWarp prst="textNoShape">
              <a:avLst/>
            </a:prstTxWarp>
            <a:spAutoFit/>
          </a:bodyPr>
          <a:lstStyle/>
          <a:p>
            <a:r>
              <a:rPr lang="en-US" sz="1400">
                <a:solidFill>
                  <a:schemeClr val="bg1"/>
                </a:solidFill>
              </a:rPr>
              <a:t>Vessels - </a:t>
            </a:r>
          </a:p>
          <a:p>
            <a:endParaRPr lang="en-US" sz="1400">
              <a:solidFill>
                <a:schemeClr val="bg1"/>
              </a:solidFill>
            </a:endParaRPr>
          </a:p>
          <a:p>
            <a:r>
              <a:rPr lang="en-US" sz="1400">
                <a:solidFill>
                  <a:schemeClr val="bg1"/>
                </a:solidFill>
              </a:rPr>
              <a:t>Satellite</a:t>
            </a:r>
          </a:p>
        </p:txBody>
      </p:sp>
      <p:sp>
        <p:nvSpPr>
          <p:cNvPr id="19460" name="TextBox 7"/>
          <p:cNvSpPr txBox="1">
            <a:spLocks noChangeArrowheads="1"/>
          </p:cNvSpPr>
          <p:nvPr/>
        </p:nvSpPr>
        <p:spPr bwMode="auto">
          <a:xfrm>
            <a:off x="6027738" y="3640128"/>
            <a:ext cx="1492250"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Satellite</a:t>
            </a:r>
          </a:p>
        </p:txBody>
      </p:sp>
      <p:sp>
        <p:nvSpPr>
          <p:cNvPr id="19461" name="TextBox 8"/>
          <p:cNvSpPr txBox="1">
            <a:spLocks noChangeArrowheads="1"/>
          </p:cNvSpPr>
          <p:nvPr/>
        </p:nvSpPr>
        <p:spPr bwMode="auto">
          <a:xfrm>
            <a:off x="6027738" y="3959215"/>
            <a:ext cx="11779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Ships/ Vessels</a:t>
            </a:r>
          </a:p>
        </p:txBody>
      </p:sp>
      <p:sp>
        <p:nvSpPr>
          <p:cNvPr id="19462" name="TextBox 9"/>
          <p:cNvSpPr txBox="1">
            <a:spLocks noChangeArrowheads="1"/>
          </p:cNvSpPr>
          <p:nvPr/>
        </p:nvSpPr>
        <p:spPr bwMode="auto">
          <a:xfrm>
            <a:off x="6027738" y="4278303"/>
            <a:ext cx="110013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REMUS</a:t>
            </a:r>
          </a:p>
        </p:txBody>
      </p:sp>
      <p:sp>
        <p:nvSpPr>
          <p:cNvPr id="19463" name="TextBox 10"/>
          <p:cNvSpPr txBox="1">
            <a:spLocks noChangeArrowheads="1"/>
          </p:cNvSpPr>
          <p:nvPr/>
        </p:nvSpPr>
        <p:spPr bwMode="auto">
          <a:xfrm>
            <a:off x="6027738" y="4597390"/>
            <a:ext cx="8636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Modeling</a:t>
            </a:r>
          </a:p>
        </p:txBody>
      </p:sp>
      <p:sp>
        <p:nvSpPr>
          <p:cNvPr id="19464" name="TextBox 11"/>
          <p:cNvSpPr txBox="1">
            <a:spLocks noChangeArrowheads="1"/>
          </p:cNvSpPr>
          <p:nvPr/>
        </p:nvSpPr>
        <p:spPr bwMode="auto">
          <a:xfrm>
            <a:off x="6027738" y="4916478"/>
            <a:ext cx="1020762"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Leadership</a:t>
            </a:r>
          </a:p>
        </p:txBody>
      </p:sp>
      <p:sp>
        <p:nvSpPr>
          <p:cNvPr id="19465" name="TextBox 12"/>
          <p:cNvSpPr txBox="1">
            <a:spLocks noChangeArrowheads="1"/>
          </p:cNvSpPr>
          <p:nvPr/>
        </p:nvSpPr>
        <p:spPr bwMode="auto">
          <a:xfrm>
            <a:off x="7440613" y="3640128"/>
            <a:ext cx="708025"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CODAR</a:t>
            </a:r>
          </a:p>
        </p:txBody>
      </p:sp>
      <p:sp>
        <p:nvSpPr>
          <p:cNvPr id="19466" name="TextBox 13"/>
          <p:cNvSpPr txBox="1">
            <a:spLocks noChangeArrowheads="1"/>
          </p:cNvSpPr>
          <p:nvPr/>
        </p:nvSpPr>
        <p:spPr bwMode="auto">
          <a:xfrm>
            <a:off x="7440613" y="3959215"/>
            <a:ext cx="7080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Glider</a:t>
            </a:r>
          </a:p>
        </p:txBody>
      </p:sp>
      <p:sp>
        <p:nvSpPr>
          <p:cNvPr id="19467" name="TextBox 14"/>
          <p:cNvSpPr txBox="1">
            <a:spLocks noChangeArrowheads="1"/>
          </p:cNvSpPr>
          <p:nvPr/>
        </p:nvSpPr>
        <p:spPr bwMode="auto">
          <a:xfrm>
            <a:off x="7440613" y="4278303"/>
            <a:ext cx="787400" cy="288925"/>
          </a:xfrm>
          <a:prstGeom prst="rect">
            <a:avLst/>
          </a:prstGeom>
          <a:noFill/>
          <a:ln w="9525">
            <a:noFill/>
            <a:miter lim="800000"/>
            <a:headEnd/>
            <a:tailEnd/>
          </a:ln>
        </p:spPr>
        <p:txBody>
          <a:bodyPr>
            <a:prstTxWarp prst="textNoShape">
              <a:avLst/>
            </a:prstTxWarp>
            <a:spAutoFit/>
          </a:bodyPr>
          <a:lstStyle/>
          <a:p>
            <a:r>
              <a:rPr lang="en-US" sz="1200" dirty="0">
                <a:solidFill>
                  <a:schemeClr val="bg1"/>
                </a:solidFill>
              </a:rPr>
              <a:t>Data Vis.</a:t>
            </a:r>
          </a:p>
        </p:txBody>
      </p:sp>
      <p:sp>
        <p:nvSpPr>
          <p:cNvPr id="19468" name="TextBox 15"/>
          <p:cNvSpPr txBox="1">
            <a:spLocks noChangeArrowheads="1"/>
          </p:cNvSpPr>
          <p:nvPr/>
        </p:nvSpPr>
        <p:spPr bwMode="auto">
          <a:xfrm>
            <a:off x="7440613" y="4597390"/>
            <a:ext cx="708025"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Security</a:t>
            </a:r>
          </a:p>
        </p:txBody>
      </p:sp>
      <p:sp>
        <p:nvSpPr>
          <p:cNvPr id="19469" name="TextBox 16"/>
          <p:cNvSpPr txBox="1">
            <a:spLocks noChangeArrowheads="1"/>
          </p:cNvSpPr>
          <p:nvPr/>
        </p:nvSpPr>
        <p:spPr bwMode="auto">
          <a:xfrm>
            <a:off x="7440613" y="4916478"/>
            <a:ext cx="86518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Education</a:t>
            </a:r>
          </a:p>
        </p:txBody>
      </p:sp>
      <p:sp>
        <p:nvSpPr>
          <p:cNvPr id="18" name="Rectangle 17"/>
          <p:cNvSpPr/>
          <p:nvPr/>
        </p:nvSpPr>
        <p:spPr>
          <a:xfrm>
            <a:off x="5791200" y="3481378"/>
            <a:ext cx="2436813" cy="18335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 name="Picture 2"/>
          <p:cNvPicPr>
            <a:picLocks noChangeAspect="1" noChangeArrowheads="1"/>
          </p:cNvPicPr>
          <p:nvPr/>
        </p:nvPicPr>
        <p:blipFill>
          <a:blip r:embed="rId2"/>
          <a:srcRect/>
          <a:stretch>
            <a:fillRect/>
          </a:stretch>
        </p:blipFill>
        <p:spPr bwMode="auto">
          <a:xfrm>
            <a:off x="142058" y="778935"/>
            <a:ext cx="2702628" cy="1092201"/>
          </a:xfrm>
          <a:prstGeom prst="rect">
            <a:avLst/>
          </a:prstGeom>
          <a:solidFill>
            <a:schemeClr val="bg1"/>
          </a:solidFill>
          <a:ln w="9525">
            <a:noFill/>
            <a:miter lim="800000"/>
            <a:headEnd/>
            <a:tailEnd/>
          </a:ln>
          <a:effectLst>
            <a:outerShdw blurRad="63500" dist="50800" algn="ctr" rotWithShape="0">
              <a:srgbClr val="000000">
                <a:alpha val="20999"/>
              </a:srgbClr>
            </a:outerShdw>
          </a:effectLst>
        </p:spPr>
      </p:pic>
      <p:sp>
        <p:nvSpPr>
          <p:cNvPr id="19479" name="TextBox 30"/>
          <p:cNvSpPr txBox="1">
            <a:spLocks noChangeArrowheads="1"/>
          </p:cNvSpPr>
          <p:nvPr/>
        </p:nvSpPr>
        <p:spPr bwMode="auto">
          <a:xfrm>
            <a:off x="2822577" y="762000"/>
            <a:ext cx="2105025" cy="830997"/>
          </a:xfrm>
          <a:prstGeom prst="rect">
            <a:avLst/>
          </a:prstGeom>
          <a:noFill/>
          <a:ln w="9525">
            <a:noFill/>
            <a:miter lim="800000"/>
            <a:headEnd/>
            <a:tailEnd/>
          </a:ln>
        </p:spPr>
        <p:txBody>
          <a:bodyPr wrap="square">
            <a:prstTxWarp prst="textNoShape">
              <a:avLst/>
            </a:prstTxWarp>
            <a:spAutoFit/>
          </a:bodyPr>
          <a:lstStyle/>
          <a:p>
            <a:r>
              <a:rPr lang="en-US" dirty="0" smtClean="0"/>
              <a:t>Global </a:t>
            </a:r>
            <a:r>
              <a:rPr lang="en-US" dirty="0"/>
              <a:t>Component</a:t>
            </a:r>
          </a:p>
        </p:txBody>
      </p:sp>
      <p:sp>
        <p:nvSpPr>
          <p:cNvPr id="19480" name="TextBox 31"/>
          <p:cNvSpPr txBox="1">
            <a:spLocks noChangeArrowheads="1"/>
          </p:cNvSpPr>
          <p:nvPr/>
        </p:nvSpPr>
        <p:spPr bwMode="auto">
          <a:xfrm>
            <a:off x="2590800" y="1946853"/>
            <a:ext cx="2314575" cy="914097"/>
          </a:xfrm>
          <a:prstGeom prst="rect">
            <a:avLst/>
          </a:prstGeom>
          <a:noFill/>
          <a:ln w="9525">
            <a:noFill/>
            <a:miter lim="800000"/>
            <a:headEnd/>
            <a:tailEnd/>
          </a:ln>
        </p:spPr>
        <p:txBody>
          <a:bodyPr wrap="square">
            <a:prstTxWarp prst="textNoShape">
              <a:avLst/>
            </a:prstTxWarp>
            <a:spAutoFit/>
          </a:bodyPr>
          <a:lstStyle/>
          <a:p>
            <a:r>
              <a:rPr lang="en-US" dirty="0"/>
              <a:t>National Component</a:t>
            </a:r>
          </a:p>
        </p:txBody>
      </p:sp>
      <p:sp>
        <p:nvSpPr>
          <p:cNvPr id="19481" name="TextBox 32"/>
          <p:cNvSpPr txBox="1">
            <a:spLocks noChangeArrowheads="1"/>
          </p:cNvSpPr>
          <p:nvPr/>
        </p:nvSpPr>
        <p:spPr bwMode="auto">
          <a:xfrm>
            <a:off x="825500" y="2209800"/>
            <a:ext cx="2070100" cy="830997"/>
          </a:xfrm>
          <a:prstGeom prst="rect">
            <a:avLst/>
          </a:prstGeom>
          <a:noFill/>
          <a:ln w="9525">
            <a:noFill/>
            <a:miter lim="800000"/>
            <a:headEnd/>
            <a:tailEnd/>
          </a:ln>
        </p:spPr>
        <p:txBody>
          <a:bodyPr wrap="square">
            <a:prstTxWarp prst="textNoShape">
              <a:avLst/>
            </a:prstTxWarp>
            <a:spAutoFit/>
          </a:bodyPr>
          <a:lstStyle/>
          <a:p>
            <a:r>
              <a:rPr lang="en-US" dirty="0"/>
              <a:t>Regional Component</a:t>
            </a:r>
          </a:p>
        </p:txBody>
      </p:sp>
      <p:sp>
        <p:nvSpPr>
          <p:cNvPr id="19482" name="TextBox 33"/>
          <p:cNvSpPr txBox="1">
            <a:spLocks noChangeArrowheads="1"/>
          </p:cNvSpPr>
          <p:nvPr/>
        </p:nvSpPr>
        <p:spPr bwMode="auto">
          <a:xfrm>
            <a:off x="0" y="0"/>
            <a:ext cx="9144000" cy="523220"/>
          </a:xfrm>
          <a:prstGeom prst="rect">
            <a:avLst/>
          </a:prstGeom>
          <a:noFill/>
          <a:ln w="9525">
            <a:noFill/>
            <a:miter lim="800000"/>
            <a:headEnd/>
            <a:tailEnd/>
          </a:ln>
        </p:spPr>
        <p:txBody>
          <a:bodyPr wrap="square">
            <a:prstTxWarp prst="textNoShape">
              <a:avLst/>
            </a:prstTxWarp>
            <a:spAutoFit/>
          </a:bodyPr>
          <a:lstStyle/>
          <a:p>
            <a:pPr algn="ctr"/>
            <a:r>
              <a:rPr lang="en-US" sz="2800" b="1" dirty="0"/>
              <a:t>U.S. Integrated Ocean Observing </a:t>
            </a:r>
            <a:r>
              <a:rPr lang="en-US" sz="2800" b="1" dirty="0" smtClean="0"/>
              <a:t>System (IOOS)</a:t>
            </a:r>
            <a:endParaRPr lang="en-US" sz="2800" b="1" dirty="0"/>
          </a:p>
        </p:txBody>
      </p:sp>
      <p:sp>
        <p:nvSpPr>
          <p:cNvPr id="35" name="Right Arrow 34"/>
          <p:cNvSpPr/>
          <p:nvPr/>
        </p:nvSpPr>
        <p:spPr>
          <a:xfrm>
            <a:off x="3040063" y="1552571"/>
            <a:ext cx="979487" cy="2825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ight Arrow 35"/>
          <p:cNvSpPr/>
          <p:nvPr/>
        </p:nvSpPr>
        <p:spPr>
          <a:xfrm rot="1837255">
            <a:off x="3530600" y="2882896"/>
            <a:ext cx="977900" cy="2397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ight Arrow 36"/>
          <p:cNvSpPr/>
          <p:nvPr/>
        </p:nvSpPr>
        <p:spPr>
          <a:xfrm rot="5400000">
            <a:off x="196057" y="2518565"/>
            <a:ext cx="977900" cy="28098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87" name="TextBox 38"/>
          <p:cNvSpPr txBox="1">
            <a:spLocks noChangeArrowheads="1"/>
          </p:cNvSpPr>
          <p:nvPr/>
        </p:nvSpPr>
        <p:spPr bwMode="auto">
          <a:xfrm>
            <a:off x="4953000" y="5715000"/>
            <a:ext cx="3756531" cy="461665"/>
          </a:xfrm>
          <a:prstGeom prst="rect">
            <a:avLst/>
          </a:prstGeom>
          <a:noFill/>
          <a:ln w="9525">
            <a:noFill/>
            <a:miter lim="800000"/>
            <a:headEnd/>
            <a:tailEnd/>
          </a:ln>
        </p:spPr>
        <p:txBody>
          <a:bodyPr wrap="none">
            <a:prstTxWarp prst="textNoShape">
              <a:avLst/>
            </a:prstTxWarp>
            <a:spAutoFit/>
          </a:bodyPr>
          <a:lstStyle/>
          <a:p>
            <a:r>
              <a:rPr lang="en-US" i="1" dirty="0" smtClean="0"/>
              <a:t>17 U.S. Federal </a:t>
            </a:r>
            <a:r>
              <a:rPr lang="en-US" i="1" dirty="0"/>
              <a:t>Agencies</a:t>
            </a:r>
          </a:p>
        </p:txBody>
      </p:sp>
      <p:sp>
        <p:nvSpPr>
          <p:cNvPr id="19488" name="TextBox 39"/>
          <p:cNvSpPr txBox="1">
            <a:spLocks noChangeArrowheads="1"/>
          </p:cNvSpPr>
          <p:nvPr/>
        </p:nvSpPr>
        <p:spPr bwMode="auto">
          <a:xfrm>
            <a:off x="257175" y="5715000"/>
            <a:ext cx="3682593" cy="461665"/>
          </a:xfrm>
          <a:prstGeom prst="rect">
            <a:avLst/>
          </a:prstGeom>
          <a:noFill/>
          <a:ln w="9525">
            <a:noFill/>
            <a:miter lim="800000"/>
            <a:headEnd/>
            <a:tailEnd/>
          </a:ln>
        </p:spPr>
        <p:txBody>
          <a:bodyPr wrap="none">
            <a:prstTxWarp prst="textNoShape">
              <a:avLst/>
            </a:prstTxWarp>
            <a:spAutoFit/>
          </a:bodyPr>
          <a:lstStyle/>
          <a:p>
            <a:r>
              <a:rPr lang="en-US" i="1" dirty="0"/>
              <a:t>11 Regional Associations</a:t>
            </a:r>
          </a:p>
        </p:txBody>
      </p:sp>
      <p:pic>
        <p:nvPicPr>
          <p:cNvPr id="2" name="Picture 1" descr="BOEMR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556" y="4533049"/>
            <a:ext cx="597477" cy="597477"/>
          </a:xfrm>
          <a:prstGeom prst="rect">
            <a:avLst/>
          </a:prstGeom>
        </p:spPr>
      </p:pic>
      <p:pic>
        <p:nvPicPr>
          <p:cNvPr id="3" name="Picture 2" descr="CSREE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670" y="5194997"/>
            <a:ext cx="543598" cy="543598"/>
          </a:xfrm>
          <a:prstGeom prst="rect">
            <a:avLst/>
          </a:prstGeom>
        </p:spPr>
      </p:pic>
      <p:pic>
        <p:nvPicPr>
          <p:cNvPr id="4" name="Picture 3" descr="DOE.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0836" y="3782552"/>
            <a:ext cx="615757" cy="615757"/>
          </a:xfrm>
          <a:prstGeom prst="rect">
            <a:avLst/>
          </a:prstGeom>
        </p:spPr>
      </p:pic>
      <p:pic>
        <p:nvPicPr>
          <p:cNvPr id="5" name="Picture 4" descr="DO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4877" y="4531269"/>
            <a:ext cx="583045" cy="583045"/>
          </a:xfrm>
          <a:prstGeom prst="rect">
            <a:avLst/>
          </a:prstGeom>
        </p:spPr>
      </p:pic>
      <p:pic>
        <p:nvPicPr>
          <p:cNvPr id="6" name="Picture 5" descr="DOT.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5138" y="4527378"/>
            <a:ext cx="589779" cy="589779"/>
          </a:xfrm>
          <a:prstGeom prst="rect">
            <a:avLst/>
          </a:prstGeom>
        </p:spPr>
      </p:pic>
      <p:pic>
        <p:nvPicPr>
          <p:cNvPr id="7" name="Picture 6" descr="EP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6517" y="4501208"/>
            <a:ext cx="595552" cy="595552"/>
          </a:xfrm>
          <a:prstGeom prst="rect">
            <a:avLst/>
          </a:prstGeom>
        </p:spPr>
      </p:pic>
      <p:pic>
        <p:nvPicPr>
          <p:cNvPr id="8" name="Picture 7" descr="FDA.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613" y="4596990"/>
            <a:ext cx="977013" cy="394469"/>
          </a:xfrm>
          <a:prstGeom prst="rect">
            <a:avLst/>
          </a:prstGeom>
        </p:spPr>
      </p:pic>
      <p:pic>
        <p:nvPicPr>
          <p:cNvPr id="9" name="Picture 8" descr="JCS.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0458" y="5180076"/>
            <a:ext cx="562845" cy="562845"/>
          </a:xfrm>
          <a:prstGeom prst="rect">
            <a:avLst/>
          </a:prstGeom>
        </p:spPr>
      </p:pic>
      <p:pic>
        <p:nvPicPr>
          <p:cNvPr id="10" name="Picture 9" descr="MMC.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0290" y="5168005"/>
            <a:ext cx="596516" cy="596516"/>
          </a:xfrm>
          <a:prstGeom prst="rect">
            <a:avLst/>
          </a:prstGeom>
        </p:spPr>
      </p:pic>
      <p:pic>
        <p:nvPicPr>
          <p:cNvPr id="11" name="Picture 10" descr="NASA.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0404" y="3076306"/>
            <a:ext cx="693690" cy="693690"/>
          </a:xfrm>
          <a:prstGeom prst="rect">
            <a:avLst/>
          </a:prstGeom>
        </p:spPr>
      </p:pic>
      <p:pic>
        <p:nvPicPr>
          <p:cNvPr id="12" name="Picture 11" descr="NOAA.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57849" y="3109982"/>
            <a:ext cx="626342" cy="626342"/>
          </a:xfrm>
          <a:prstGeom prst="rect">
            <a:avLst/>
          </a:prstGeom>
        </p:spPr>
      </p:pic>
      <p:pic>
        <p:nvPicPr>
          <p:cNvPr id="13" name="Picture 12" descr="NSF.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54439" y="3130573"/>
            <a:ext cx="593629" cy="593629"/>
          </a:xfrm>
          <a:prstGeom prst="rect">
            <a:avLst/>
          </a:prstGeom>
        </p:spPr>
      </p:pic>
      <p:pic>
        <p:nvPicPr>
          <p:cNvPr id="14" name="Picture 13" descr="ONR.gi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24404" y="3139869"/>
            <a:ext cx="1234403" cy="554537"/>
          </a:xfrm>
          <a:prstGeom prst="rect">
            <a:avLst/>
          </a:prstGeom>
        </p:spPr>
      </p:pic>
      <p:pic>
        <p:nvPicPr>
          <p:cNvPr id="15" name="Picture 14" descr="USACE.gi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13594" y="3759888"/>
            <a:ext cx="691765" cy="691765"/>
          </a:xfrm>
          <a:prstGeom prst="rect">
            <a:avLst/>
          </a:prstGeom>
        </p:spPr>
      </p:pic>
      <p:pic>
        <p:nvPicPr>
          <p:cNvPr id="16" name="Picture 15" descr="USARC.gi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92914" y="3817089"/>
            <a:ext cx="608063" cy="608063"/>
          </a:xfrm>
          <a:prstGeom prst="rect">
            <a:avLst/>
          </a:prstGeom>
        </p:spPr>
      </p:pic>
      <p:pic>
        <p:nvPicPr>
          <p:cNvPr id="17" name="Picture 16" descr="USCG.gif"/>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39913" y="3785054"/>
            <a:ext cx="623455" cy="623455"/>
          </a:xfrm>
          <a:prstGeom prst="rect">
            <a:avLst/>
          </a:prstGeom>
        </p:spPr>
      </p:pic>
      <p:pic>
        <p:nvPicPr>
          <p:cNvPr id="19" name="Picture 18" descr="USGS.gif"/>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49774" y="5265951"/>
            <a:ext cx="1250394" cy="459894"/>
          </a:xfrm>
          <a:prstGeom prst="rect">
            <a:avLst/>
          </a:prstGeom>
        </p:spPr>
      </p:pic>
      <p:pic>
        <p:nvPicPr>
          <p:cNvPr id="45" name="Picture 44" descr="Screen shot 2011-11-15 at 4.08.34 AM.png"/>
          <p:cNvPicPr>
            <a:picLocks noChangeAspect="1"/>
          </p:cNvPicPr>
          <p:nvPr/>
        </p:nvPicPr>
        <p:blipFill>
          <a:blip r:embed="rId20"/>
          <a:stretch>
            <a:fillRect/>
          </a:stretch>
        </p:blipFill>
        <p:spPr>
          <a:xfrm>
            <a:off x="0" y="6233973"/>
            <a:ext cx="9144000" cy="642277"/>
          </a:xfrm>
          <a:prstGeom prst="rect">
            <a:avLst/>
          </a:prstGeom>
        </p:spPr>
      </p:pic>
      <p:sp>
        <p:nvSpPr>
          <p:cNvPr id="46" name="TextBox 45"/>
          <p:cNvSpPr txBox="1"/>
          <p:nvPr/>
        </p:nvSpPr>
        <p:spPr>
          <a:xfrm>
            <a:off x="7021287" y="6313712"/>
            <a:ext cx="1954381" cy="400110"/>
          </a:xfrm>
          <a:prstGeom prst="rect">
            <a:avLst/>
          </a:prstGeom>
          <a:noFill/>
        </p:spPr>
        <p:txBody>
          <a:bodyPr wrap="none" rtlCol="0">
            <a:spAutoFit/>
          </a:bodyPr>
          <a:lstStyle/>
          <a:p>
            <a:r>
              <a:rPr lang="en-US" sz="2000" b="1" dirty="0" smtClean="0">
                <a:solidFill>
                  <a:schemeClr val="bg1"/>
                </a:solidFill>
              </a:rPr>
              <a:t>http://</a:t>
            </a:r>
            <a:r>
              <a:rPr lang="en-US" sz="2000" b="1" dirty="0" err="1" smtClean="0">
                <a:solidFill>
                  <a:schemeClr val="bg1"/>
                </a:solidFill>
              </a:rPr>
              <a:t>ioos.gov</a:t>
            </a:r>
            <a:endParaRPr lang="en-US" sz="2000" b="1" dirty="0">
              <a:solidFill>
                <a:schemeClr val="bg1"/>
              </a:solidFill>
            </a:endParaRPr>
          </a:p>
        </p:txBody>
      </p:sp>
      <p:sp>
        <p:nvSpPr>
          <p:cNvPr id="49" name="TextBox 37"/>
          <p:cNvSpPr txBox="1">
            <a:spLocks noChangeArrowheads="1"/>
          </p:cNvSpPr>
          <p:nvPr/>
        </p:nvSpPr>
        <p:spPr bwMode="auto">
          <a:xfrm>
            <a:off x="4648200" y="2508246"/>
            <a:ext cx="4454525" cy="461665"/>
          </a:xfrm>
          <a:prstGeom prst="rect">
            <a:avLst/>
          </a:prstGeom>
          <a:noFill/>
          <a:ln w="9525">
            <a:noFill/>
            <a:miter lim="800000"/>
            <a:headEnd/>
            <a:tailEnd/>
          </a:ln>
        </p:spPr>
        <p:txBody>
          <a:bodyPr wrap="square">
            <a:prstTxWarp prst="textNoShape">
              <a:avLst/>
            </a:prstTxWarp>
            <a:spAutoFit/>
          </a:bodyPr>
          <a:lstStyle/>
          <a:p>
            <a:r>
              <a:rPr lang="en-US" i="1" dirty="0" smtClean="0"/>
              <a:t>1</a:t>
            </a:r>
            <a:r>
              <a:rPr lang="en-US" i="1" dirty="0"/>
              <a:t>5</a:t>
            </a:r>
            <a:r>
              <a:rPr lang="en-US" i="1" dirty="0" smtClean="0"/>
              <a:t> Regional Alliances in GOOS</a:t>
            </a:r>
            <a:endParaRPr lang="en-US" i="1" dirty="0"/>
          </a:p>
        </p:txBody>
      </p:sp>
      <p:pic>
        <p:nvPicPr>
          <p:cNvPr id="21" name="Picture 20" descr="map_all_regions_text_500.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7749" y="3276600"/>
            <a:ext cx="3209851" cy="2484425"/>
          </a:xfrm>
          <a:prstGeom prst="rect">
            <a:avLst/>
          </a:prstGeom>
        </p:spPr>
      </p:pic>
      <p:pic>
        <p:nvPicPr>
          <p:cNvPr id="23" name="Picture 22" descr="gramap2013.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22682" y="609600"/>
            <a:ext cx="4092717" cy="1828800"/>
          </a:xfrm>
          <a:prstGeom prst="rect">
            <a:avLst/>
          </a:prstGeom>
        </p:spPr>
      </p:pic>
    </p:spTree>
    <p:extLst>
      <p:ext uri="{BB962C8B-B14F-4D97-AF65-F5344CB8AC3E}">
        <p14:creationId xmlns:p14="http://schemas.microsoft.com/office/powerpoint/2010/main" val="10290452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7" descr="cold_lisa.pdf"/>
          <p:cNvPicPr>
            <a:picLocks noChangeAspect="1"/>
          </p:cNvPicPr>
          <p:nvPr/>
        </p:nvPicPr>
        <p:blipFill>
          <a:blip r:embed="rId2">
            <a:extLst>
              <a:ext uri="{28A0092B-C50C-407E-A947-70E740481C1C}">
                <a14:useLocalDpi xmlns:a14="http://schemas.microsoft.com/office/drawing/2010/main" val="0"/>
              </a:ext>
            </a:extLst>
          </a:blip>
          <a:srcRect l="14404" t="3268" r="15894" b="22905"/>
          <a:stretch>
            <a:fillRect/>
          </a:stretch>
        </p:blipFill>
        <p:spPr bwMode="auto">
          <a:xfrm>
            <a:off x="3071813" y="588963"/>
            <a:ext cx="2968625"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8" descr="cold_lisa-warm.pdf"/>
          <p:cNvPicPr>
            <a:picLocks noChangeAspect="1"/>
          </p:cNvPicPr>
          <p:nvPr/>
        </p:nvPicPr>
        <p:blipFill>
          <a:blip r:embed="rId3">
            <a:extLst>
              <a:ext uri="{28A0092B-C50C-407E-A947-70E740481C1C}">
                <a14:useLocalDpi xmlns:a14="http://schemas.microsoft.com/office/drawing/2010/main" val="0"/>
              </a:ext>
            </a:extLst>
          </a:blip>
          <a:srcRect l="15189" t="3268" r="16364" b="25568"/>
          <a:stretch>
            <a:fillRect/>
          </a:stretch>
        </p:blipFill>
        <p:spPr bwMode="auto">
          <a:xfrm>
            <a:off x="6153150" y="582613"/>
            <a:ext cx="2990850" cy="402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3" name="Picture 9" descr="warm.pdf"/>
          <p:cNvPicPr>
            <a:picLocks noChangeAspect="1"/>
          </p:cNvPicPr>
          <p:nvPr/>
        </p:nvPicPr>
        <p:blipFill>
          <a:blip r:embed="rId4">
            <a:extLst>
              <a:ext uri="{28A0092B-C50C-407E-A947-70E740481C1C}">
                <a14:useLocalDpi xmlns:a14="http://schemas.microsoft.com/office/drawing/2010/main" val="0"/>
              </a:ext>
            </a:extLst>
          </a:blip>
          <a:srcRect l="15034" t="3511" r="16049" b="22783"/>
          <a:stretch>
            <a:fillRect/>
          </a:stretch>
        </p:blipFill>
        <p:spPr bwMode="auto">
          <a:xfrm>
            <a:off x="0" y="588963"/>
            <a:ext cx="2938463"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p:cNvSpPr>
            <a:spLocks noChangeArrowheads="1"/>
          </p:cNvSpPr>
          <p:nvPr/>
        </p:nvSpPr>
        <p:spPr bwMode="auto">
          <a:xfrm>
            <a:off x="7315200" y="3787526"/>
            <a:ext cx="1874838" cy="40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pPr algn="ctr">
              <a:defRPr/>
            </a:pPr>
            <a:r>
              <a:rPr lang="en-US" sz="2200" b="1" dirty="0" smtClean="0">
                <a:latin typeface="Times New Roman"/>
                <a:cs typeface="Times New Roman"/>
              </a:rPr>
              <a:t>Difference</a:t>
            </a:r>
            <a:endParaRPr lang="en-US" sz="2200" b="1" dirty="0">
              <a:latin typeface="Times New Roman"/>
              <a:cs typeface="Times New Roman"/>
            </a:endParaRPr>
          </a:p>
        </p:txBody>
      </p:sp>
      <p:sp>
        <p:nvSpPr>
          <p:cNvPr id="8" name="Rectangle 1"/>
          <p:cNvSpPr>
            <a:spLocks noChangeArrowheads="1"/>
          </p:cNvSpPr>
          <p:nvPr/>
        </p:nvSpPr>
        <p:spPr bwMode="auto">
          <a:xfrm>
            <a:off x="1600200" y="3733800"/>
            <a:ext cx="1152525" cy="40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pPr algn="ctr">
              <a:defRPr/>
            </a:pPr>
            <a:r>
              <a:rPr lang="en-US" sz="2200" b="1" dirty="0" smtClean="0">
                <a:solidFill>
                  <a:schemeClr val="bg1"/>
                </a:solidFill>
                <a:latin typeface="Times New Roman"/>
                <a:cs typeface="Times New Roman"/>
              </a:rPr>
              <a:t>Before</a:t>
            </a:r>
            <a:endParaRPr lang="en-US" sz="2200" b="1" dirty="0">
              <a:solidFill>
                <a:schemeClr val="bg1"/>
              </a:solidFill>
              <a:latin typeface="Times New Roman"/>
              <a:cs typeface="Times New Roman"/>
            </a:endParaRPr>
          </a:p>
        </p:txBody>
      </p:sp>
      <p:sp>
        <p:nvSpPr>
          <p:cNvPr id="35847" name="Rectangle 9"/>
          <p:cNvSpPr>
            <a:spLocks noChangeArrowheads="1"/>
          </p:cNvSpPr>
          <p:nvPr/>
        </p:nvSpPr>
        <p:spPr bwMode="auto">
          <a:xfrm>
            <a:off x="0" y="214313"/>
            <a:ext cx="9144000" cy="803275"/>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lIns="64291" tIns="32146" rIns="64291" bIns="32146"/>
          <a:lstStyle/>
          <a:p>
            <a:endParaRPr lang="en-US"/>
          </a:p>
        </p:txBody>
      </p:sp>
      <p:sp>
        <p:nvSpPr>
          <p:cNvPr id="35848" name="TextBox 7"/>
          <p:cNvSpPr txBox="1">
            <a:spLocks noChangeArrowheads="1"/>
          </p:cNvSpPr>
          <p:nvPr/>
        </p:nvSpPr>
        <p:spPr bwMode="auto">
          <a:xfrm>
            <a:off x="0" y="30163"/>
            <a:ext cx="9144000" cy="101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100" b="1" dirty="0" smtClean="0">
                <a:solidFill>
                  <a:srgbClr val="3366FF"/>
                </a:solidFill>
                <a:latin typeface="Times New Roman"/>
                <a:cs typeface="Times New Roman"/>
                <a:sym typeface="Gill Sans" charset="0"/>
              </a:rPr>
              <a:t>Pre- and Post</a:t>
            </a:r>
            <a:r>
              <a:rPr lang="en-US" sz="3100" b="1" dirty="0">
                <a:solidFill>
                  <a:srgbClr val="3366FF"/>
                </a:solidFill>
                <a:latin typeface="Times New Roman"/>
                <a:cs typeface="Times New Roman"/>
                <a:sym typeface="Gill Sans" charset="0"/>
              </a:rPr>
              <a:t>-Hurricane Irene </a:t>
            </a:r>
            <a:endParaRPr lang="en-US" sz="3100" b="1" dirty="0" smtClean="0">
              <a:solidFill>
                <a:srgbClr val="3366FF"/>
              </a:solidFill>
              <a:latin typeface="Times New Roman"/>
              <a:cs typeface="Times New Roman"/>
              <a:sym typeface="Gill Sans" charset="0"/>
            </a:endParaRPr>
          </a:p>
          <a:p>
            <a:pPr algn="ctr" eaLnBrk="1" hangingPunct="1"/>
            <a:r>
              <a:rPr lang="en-US" sz="3100" b="1" dirty="0" smtClean="0">
                <a:solidFill>
                  <a:srgbClr val="3366FF"/>
                </a:solidFill>
                <a:latin typeface="Times New Roman"/>
                <a:cs typeface="Times New Roman"/>
                <a:sym typeface="Gill Sans" charset="0"/>
              </a:rPr>
              <a:t>Sea </a:t>
            </a:r>
            <a:r>
              <a:rPr lang="en-US" sz="3100" b="1" dirty="0">
                <a:solidFill>
                  <a:srgbClr val="3366FF"/>
                </a:solidFill>
                <a:latin typeface="Times New Roman"/>
                <a:cs typeface="Times New Roman"/>
                <a:sym typeface="Gill Sans" charset="0"/>
              </a:rPr>
              <a:t>Surface Temperatures</a:t>
            </a:r>
          </a:p>
        </p:txBody>
      </p:sp>
      <p:sp>
        <p:nvSpPr>
          <p:cNvPr id="12" name="TextBox 11"/>
          <p:cNvSpPr txBox="1"/>
          <p:nvPr/>
        </p:nvSpPr>
        <p:spPr>
          <a:xfrm>
            <a:off x="2508529" y="4770685"/>
            <a:ext cx="3079363" cy="895917"/>
          </a:xfrm>
          <a:prstGeom prst="rect">
            <a:avLst/>
          </a:prstGeom>
          <a:noFill/>
        </p:spPr>
        <p:txBody>
          <a:bodyPr wrap="none" lIns="64291" tIns="32146" rIns="64291" bIns="32146">
            <a:spAutoFit/>
          </a:bodyPr>
          <a:lstStyle/>
          <a:p>
            <a:pPr>
              <a:defRPr/>
            </a:pPr>
            <a:r>
              <a:rPr lang="en-US" dirty="0">
                <a:latin typeface="Times New Roman"/>
                <a:cs typeface="Times New Roman"/>
              </a:rPr>
              <a:t>The 6C </a:t>
            </a:r>
            <a:r>
              <a:rPr lang="en-US" dirty="0" smtClean="0">
                <a:latin typeface="Times New Roman"/>
                <a:cs typeface="Times New Roman"/>
              </a:rPr>
              <a:t>-</a:t>
            </a:r>
            <a:r>
              <a:rPr lang="en-US" dirty="0">
                <a:latin typeface="Times New Roman"/>
                <a:cs typeface="Times New Roman"/>
              </a:rPr>
              <a:t>9</a:t>
            </a:r>
            <a:r>
              <a:rPr lang="en-US" dirty="0" smtClean="0">
                <a:latin typeface="Times New Roman"/>
                <a:cs typeface="Times New Roman"/>
              </a:rPr>
              <a:t>C </a:t>
            </a:r>
            <a:r>
              <a:rPr lang="en-US" dirty="0">
                <a:latin typeface="Times New Roman"/>
                <a:cs typeface="Times New Roman"/>
              </a:rPr>
              <a:t>Cooling occurred: </a:t>
            </a:r>
          </a:p>
          <a:p>
            <a:pPr marL="457200" indent="-457200">
              <a:buFont typeface="Arial"/>
              <a:buChar char="•"/>
              <a:defRPr/>
            </a:pPr>
            <a:r>
              <a:rPr lang="en-US" dirty="0">
                <a:latin typeface="Times New Roman"/>
                <a:cs typeface="Times New Roman"/>
              </a:rPr>
              <a:t>With the outer wind bands</a:t>
            </a:r>
          </a:p>
          <a:p>
            <a:pPr marL="457200" indent="-457200">
              <a:buFont typeface="Arial"/>
              <a:buChar char="•"/>
              <a:defRPr/>
            </a:pPr>
            <a:r>
              <a:rPr lang="en-US" dirty="0">
                <a:latin typeface="Times New Roman"/>
                <a:cs typeface="Times New Roman"/>
              </a:rPr>
              <a:t>Before the eye passed over</a:t>
            </a:r>
          </a:p>
        </p:txBody>
      </p:sp>
      <p:sp>
        <p:nvSpPr>
          <p:cNvPr id="11" name="Rectangle 1"/>
          <p:cNvSpPr>
            <a:spLocks noChangeArrowheads="1"/>
          </p:cNvSpPr>
          <p:nvPr/>
        </p:nvSpPr>
        <p:spPr bwMode="auto">
          <a:xfrm>
            <a:off x="4648200" y="3733800"/>
            <a:ext cx="1152525" cy="40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pPr algn="ctr">
              <a:defRPr/>
            </a:pPr>
            <a:r>
              <a:rPr lang="en-US" sz="2200" b="1" dirty="0" smtClean="0">
                <a:solidFill>
                  <a:schemeClr val="bg1"/>
                </a:solidFill>
                <a:latin typeface="Times New Roman"/>
                <a:cs typeface="Times New Roman"/>
              </a:rPr>
              <a:t>After</a:t>
            </a:r>
            <a:endParaRPr lang="en-US" sz="2200" b="1" dirty="0">
              <a:solidFill>
                <a:schemeClr val="bg1"/>
              </a:solidFill>
              <a:latin typeface="Times New Roman"/>
              <a:cs typeface="Times New Roman"/>
            </a:endParaRPr>
          </a:p>
        </p:txBody>
      </p:sp>
    </p:spTree>
    <p:extLst>
      <p:ext uri="{BB962C8B-B14F-4D97-AF65-F5344CB8AC3E}">
        <p14:creationId xmlns:p14="http://schemas.microsoft.com/office/powerpoint/2010/main" val="4151381511"/>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ience_fig1_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047"/>
            <a:ext cx="4578249" cy="4572153"/>
          </a:xfrm>
          <a:prstGeom prst="rect">
            <a:avLst/>
          </a:prstGeom>
        </p:spPr>
      </p:pic>
      <p:pic>
        <p:nvPicPr>
          <p:cNvPr id="8" name="Picture 7" descr="science_fig1_rt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751" y="1219047"/>
            <a:ext cx="4578249" cy="4572153"/>
          </a:xfrm>
          <a:prstGeom prst="rect">
            <a:avLst/>
          </a:prstGeom>
        </p:spPr>
      </p:pic>
      <p:sp>
        <p:nvSpPr>
          <p:cNvPr id="3" name="TextBox 2"/>
          <p:cNvSpPr txBox="1"/>
          <p:nvPr/>
        </p:nvSpPr>
        <p:spPr>
          <a:xfrm>
            <a:off x="0" y="152400"/>
            <a:ext cx="9144000" cy="954107"/>
          </a:xfrm>
          <a:prstGeom prst="rect">
            <a:avLst/>
          </a:prstGeom>
          <a:noFill/>
        </p:spPr>
        <p:txBody>
          <a:bodyPr wrap="square" rtlCol="0">
            <a:spAutoFit/>
          </a:bodyPr>
          <a:lstStyle/>
          <a:p>
            <a:pPr algn="ctr"/>
            <a:r>
              <a:rPr lang="en-US" sz="2800" b="1" dirty="0" smtClean="0"/>
              <a:t>Sea Surface Temperature Difference </a:t>
            </a:r>
          </a:p>
          <a:p>
            <a:pPr algn="ctr"/>
            <a:r>
              <a:rPr lang="en-US" sz="2800" b="1" dirty="0" smtClean="0"/>
              <a:t>(After – Before Irene)</a:t>
            </a:r>
            <a:endParaRPr lang="en-US" sz="2800" b="1" dirty="0"/>
          </a:p>
        </p:txBody>
      </p:sp>
      <p:sp>
        <p:nvSpPr>
          <p:cNvPr id="5" name="TextBox 4"/>
          <p:cNvSpPr txBox="1"/>
          <p:nvPr/>
        </p:nvSpPr>
        <p:spPr>
          <a:xfrm>
            <a:off x="609600" y="5638800"/>
            <a:ext cx="7853275" cy="461665"/>
          </a:xfrm>
          <a:prstGeom prst="rect">
            <a:avLst/>
          </a:prstGeom>
          <a:noFill/>
        </p:spPr>
        <p:txBody>
          <a:bodyPr wrap="square" rtlCol="0">
            <a:spAutoFit/>
          </a:bodyPr>
          <a:lstStyle/>
          <a:p>
            <a:r>
              <a:rPr lang="en-US" dirty="0" smtClean="0"/>
              <a:t>Real-Time MARACOOS                     Real-Time Global</a:t>
            </a:r>
            <a:endParaRPr lang="en-US" dirty="0"/>
          </a:p>
        </p:txBody>
      </p:sp>
    </p:spTree>
    <p:extLst>
      <p:ext uri="{BB962C8B-B14F-4D97-AF65-F5344CB8AC3E}">
        <p14:creationId xmlns:p14="http://schemas.microsoft.com/office/powerpoint/2010/main" val="151892748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winds_kts_31_6km_warm.png"/>
          <p:cNvPicPr>
            <a:picLocks noChangeAspect="1"/>
          </p:cNvPicPr>
          <p:nvPr/>
        </p:nvPicPr>
        <p:blipFill>
          <a:blip r:embed="rId2">
            <a:extLst>
              <a:ext uri="{28A0092B-C50C-407E-A947-70E740481C1C}">
                <a14:useLocalDpi xmlns:a14="http://schemas.microsoft.com/office/drawing/2010/main" val="0"/>
              </a:ext>
            </a:extLst>
          </a:blip>
          <a:srcRect l="12880" t="2559" r="15863"/>
          <a:stretch>
            <a:fillRect/>
          </a:stretch>
        </p:blipFill>
        <p:spPr bwMode="auto">
          <a:xfrm>
            <a:off x="231775" y="642938"/>
            <a:ext cx="4160838" cy="45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3" descr="winds_kts_31_6km_cold.png"/>
          <p:cNvPicPr>
            <a:picLocks noChangeAspect="1"/>
          </p:cNvPicPr>
          <p:nvPr/>
        </p:nvPicPr>
        <p:blipFill>
          <a:blip r:embed="rId3">
            <a:extLst>
              <a:ext uri="{28A0092B-C50C-407E-A947-70E740481C1C}">
                <a14:useLocalDpi xmlns:a14="http://schemas.microsoft.com/office/drawing/2010/main" val="0"/>
              </a:ext>
            </a:extLst>
          </a:blip>
          <a:srcRect l="12759" t="3462" r="4376"/>
          <a:stretch>
            <a:fillRect/>
          </a:stretch>
        </p:blipFill>
        <p:spPr bwMode="auto">
          <a:xfrm>
            <a:off x="4314825" y="696913"/>
            <a:ext cx="4829175"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rot="1455822">
            <a:off x="6672263" y="1441450"/>
            <a:ext cx="766762" cy="1255713"/>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lIns="64291" tIns="32146" rIns="64291" bIns="32146" anchor="ctr"/>
          <a:lstStyle/>
          <a:p>
            <a:pPr>
              <a:defRPr/>
            </a:pPr>
            <a:endParaRPr lang="en-US" b="1">
              <a:latin typeface="Calibri"/>
              <a:cs typeface="Calibri"/>
            </a:endParaRPr>
          </a:p>
        </p:txBody>
      </p:sp>
      <p:sp>
        <p:nvSpPr>
          <p:cNvPr id="36868" name="TextBox 5"/>
          <p:cNvSpPr txBox="1">
            <a:spLocks noChangeArrowheads="1"/>
          </p:cNvSpPr>
          <p:nvPr/>
        </p:nvSpPr>
        <p:spPr bwMode="auto">
          <a:xfrm>
            <a:off x="0" y="30163"/>
            <a:ext cx="91440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100" b="1" dirty="0">
                <a:solidFill>
                  <a:srgbClr val="0000FF"/>
                </a:solidFill>
                <a:latin typeface="Times New Roman"/>
                <a:cs typeface="Times New Roman"/>
                <a:sym typeface="Gill Sans" charset="0"/>
              </a:rPr>
              <a:t>Hurricane Irene SST Sensitivity </a:t>
            </a:r>
            <a:r>
              <a:rPr lang="en-US" sz="3100" b="1" dirty="0" err="1">
                <a:solidFill>
                  <a:srgbClr val="0000FF"/>
                </a:solidFill>
                <a:latin typeface="Times New Roman"/>
                <a:cs typeface="Times New Roman"/>
                <a:sym typeface="Gill Sans" charset="0"/>
              </a:rPr>
              <a:t>Hindcast</a:t>
            </a:r>
            <a:endParaRPr lang="en-US" sz="3100" b="1" dirty="0">
              <a:solidFill>
                <a:srgbClr val="0000FF"/>
              </a:solidFill>
              <a:latin typeface="Times New Roman"/>
              <a:cs typeface="Times New Roman"/>
              <a:sym typeface="Gill Sans" charset="0"/>
            </a:endParaRPr>
          </a:p>
        </p:txBody>
      </p:sp>
      <p:sp>
        <p:nvSpPr>
          <p:cNvPr id="7" name="Oval 6"/>
          <p:cNvSpPr/>
          <p:nvPr/>
        </p:nvSpPr>
        <p:spPr>
          <a:xfrm rot="1455822">
            <a:off x="2600325" y="1441450"/>
            <a:ext cx="766763" cy="1255713"/>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lIns="64291" tIns="32146" rIns="64291" bIns="32146" anchor="ctr"/>
          <a:lstStyle/>
          <a:p>
            <a:pPr>
              <a:defRPr/>
            </a:pPr>
            <a:endParaRPr lang="en-US" b="1">
              <a:latin typeface="Calibri"/>
              <a:cs typeface="Calibri"/>
            </a:endParaRPr>
          </a:p>
        </p:txBody>
      </p:sp>
      <p:sp>
        <p:nvSpPr>
          <p:cNvPr id="36870" name="Rectangle 8"/>
          <p:cNvSpPr>
            <a:spLocks noChangeArrowheads="1"/>
          </p:cNvSpPr>
          <p:nvPr/>
        </p:nvSpPr>
        <p:spPr bwMode="auto">
          <a:xfrm>
            <a:off x="0" y="4929188"/>
            <a:ext cx="9144000" cy="642937"/>
          </a:xfrm>
          <a:prstGeom prst="rect">
            <a:avLst/>
          </a:prstGeom>
          <a:solidFill>
            <a:srgbClr val="FFFFFF"/>
          </a:solidFill>
          <a:ln>
            <a:noFill/>
          </a:ln>
          <a:extLst>
            <a:ext uri="{91240B29-F687-4f45-9708-019B960494DF}">
              <a14:hiddenLine xmlns:a14="http://schemas.microsoft.com/office/drawing/2010/main" w="25400">
                <a:solidFill>
                  <a:srgbClr val="000000"/>
                </a:solidFill>
                <a:round/>
                <a:headEnd/>
                <a:tailEnd/>
              </a14:hiddenLine>
            </a:ext>
          </a:extLst>
        </p:spPr>
        <p:txBody>
          <a:bodyPr lIns="64291" tIns="32146" rIns="64291" bIns="32146"/>
          <a:lstStyle/>
          <a:p>
            <a:endParaRPr lang="en-US"/>
          </a:p>
        </p:txBody>
      </p:sp>
      <p:graphicFrame>
        <p:nvGraphicFramePr>
          <p:cNvPr id="8" name="Table 7"/>
          <p:cNvGraphicFramePr>
            <a:graphicFrameLocks noGrp="1"/>
          </p:cNvGraphicFramePr>
          <p:nvPr/>
        </p:nvGraphicFramePr>
        <p:xfrm>
          <a:off x="403225" y="5005388"/>
          <a:ext cx="8293100" cy="1052512"/>
        </p:xfrm>
        <a:graphic>
          <a:graphicData uri="http://schemas.openxmlformats.org/drawingml/2006/table">
            <a:tbl>
              <a:tblPr/>
              <a:tblGrid>
                <a:gridCol w="2002298"/>
                <a:gridCol w="1359770"/>
                <a:gridCol w="1554022"/>
                <a:gridCol w="1778160"/>
                <a:gridCol w="1598850"/>
              </a:tblGrid>
              <a:tr h="785354">
                <a:tc>
                  <a:txBody>
                    <a:bodyPr/>
                    <a:lstStyle/>
                    <a:p>
                      <a:pPr algn="l" fontAlgn="b"/>
                      <a:r>
                        <a:rPr lang="en-US" sz="1700" b="1" i="0" u="none" strike="noStrike" baseline="0" dirty="0" smtClean="0">
                          <a:solidFill>
                            <a:srgbClr val="000000"/>
                          </a:solidFill>
                          <a:effectLst/>
                          <a:latin typeface="+mn-lt"/>
                        </a:rPr>
                        <a:t>Maximum </a:t>
                      </a:r>
                    </a:p>
                    <a:p>
                      <a:pPr algn="l" fontAlgn="b"/>
                      <a:r>
                        <a:rPr lang="en-US" sz="1700" b="1" i="0" u="none" strike="noStrike" baseline="0" dirty="0" smtClean="0">
                          <a:solidFill>
                            <a:srgbClr val="000000"/>
                          </a:solidFill>
                          <a:effectLst/>
                          <a:latin typeface="+mn-lt"/>
                        </a:rPr>
                        <a:t>Wind Speed </a:t>
                      </a:r>
                    </a:p>
                    <a:p>
                      <a:pPr algn="l" fontAlgn="b"/>
                      <a:r>
                        <a:rPr lang="en-US" sz="1700" b="1" i="0" u="none" strike="noStrike" baseline="0" dirty="0" smtClean="0">
                          <a:solidFill>
                            <a:srgbClr val="000000"/>
                          </a:solidFill>
                          <a:effectLst/>
                          <a:latin typeface="+mn-lt"/>
                        </a:rPr>
                        <a:t>Skill Score</a:t>
                      </a:r>
                      <a:endParaRPr lang="en-US" sz="1700" b="0" i="0" u="none" strike="noStrike" dirty="0" smtClean="0">
                        <a:solidFill>
                          <a:srgbClr val="000000"/>
                        </a:solidFill>
                        <a:effectLst/>
                        <a:latin typeface="+mj-lt"/>
                      </a:endParaRPr>
                    </a:p>
                  </a:txBody>
                  <a:tcPr marL="8060" marR="8060" marT="806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700" b="1" i="1" u="none" strike="noStrike" dirty="0" smtClean="0">
                          <a:solidFill>
                            <a:srgbClr val="000000"/>
                          </a:solidFill>
                          <a:effectLst/>
                          <a:latin typeface="+mn-lt"/>
                        </a:rPr>
                        <a:t>Official Forecast</a:t>
                      </a:r>
                    </a:p>
                    <a:p>
                      <a:pPr algn="ctr" fontAlgn="b"/>
                      <a:endParaRPr lang="en-US" sz="1700" b="1" i="1" u="none" strike="noStrike" dirty="0">
                        <a:solidFill>
                          <a:srgbClr val="000000"/>
                        </a:solidFill>
                        <a:effectLst/>
                        <a:latin typeface="+mn-lt"/>
                      </a:endParaRPr>
                    </a:p>
                  </a:txBody>
                  <a:tcPr marL="8060" marR="8060" marT="8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700" b="1" i="1" u="none" strike="noStrike" dirty="0">
                          <a:solidFill>
                            <a:srgbClr val="FF0000"/>
                          </a:solidFill>
                          <a:effectLst/>
                          <a:latin typeface="+mn-lt"/>
                        </a:rPr>
                        <a:t>Warm </a:t>
                      </a:r>
                      <a:r>
                        <a:rPr lang="en-US" sz="1700" b="1" i="1" u="none" strike="noStrike" dirty="0" smtClean="0">
                          <a:solidFill>
                            <a:srgbClr val="FF0000"/>
                          </a:solidFill>
                          <a:effectLst/>
                          <a:latin typeface="+mn-lt"/>
                        </a:rPr>
                        <a:t>SST</a:t>
                      </a:r>
                      <a:r>
                        <a:rPr lang="en-US" sz="1700" b="1" i="1" u="none" strike="noStrike" baseline="0" dirty="0" smtClean="0">
                          <a:solidFill>
                            <a:srgbClr val="FF0000"/>
                          </a:solidFill>
                          <a:effectLst/>
                          <a:latin typeface="+mn-lt"/>
                        </a:rPr>
                        <a:t> </a:t>
                      </a:r>
                      <a:r>
                        <a:rPr lang="en-US" sz="1700" b="1" i="1" u="none" strike="noStrike" baseline="0" dirty="0" err="1" smtClean="0">
                          <a:solidFill>
                            <a:srgbClr val="FF0000"/>
                          </a:solidFill>
                          <a:effectLst/>
                          <a:latin typeface="+mn-lt"/>
                        </a:rPr>
                        <a:t>Hindcast</a:t>
                      </a:r>
                      <a:endParaRPr lang="en-US" sz="1700" b="1" i="1" u="none" strike="noStrike" dirty="0" smtClean="0">
                        <a:solidFill>
                          <a:srgbClr val="FF0000"/>
                        </a:solidFill>
                        <a:effectLst/>
                        <a:latin typeface="+mn-lt"/>
                      </a:endParaRPr>
                    </a:p>
                    <a:p>
                      <a:pPr algn="ctr" fontAlgn="b"/>
                      <a:endParaRPr lang="en-US" sz="1700" b="1" i="1" u="none" strike="noStrike" dirty="0">
                        <a:solidFill>
                          <a:srgbClr val="000000"/>
                        </a:solidFill>
                        <a:effectLst/>
                        <a:latin typeface="+mn-lt"/>
                      </a:endParaRPr>
                    </a:p>
                  </a:txBody>
                  <a:tcPr marL="8060" marR="8060" marT="8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700" b="1" i="1" u="none" strike="noStrike" dirty="0" smtClean="0">
                          <a:solidFill>
                            <a:srgbClr val="000000"/>
                          </a:solidFill>
                          <a:effectLst/>
                          <a:latin typeface="+mn-lt"/>
                        </a:rPr>
                        <a:t>Warm SST +  OML Model </a:t>
                      </a:r>
                      <a:r>
                        <a:rPr lang="en-US" sz="1700" b="1" i="1" u="none" strike="noStrike" dirty="0" err="1" smtClean="0">
                          <a:solidFill>
                            <a:srgbClr val="000000"/>
                          </a:solidFill>
                          <a:effectLst/>
                          <a:latin typeface="+mn-lt"/>
                        </a:rPr>
                        <a:t>Hindcast</a:t>
                      </a:r>
                      <a:endParaRPr lang="en-US" sz="1700" b="1" i="1" u="none" strike="noStrike" dirty="0">
                        <a:solidFill>
                          <a:srgbClr val="000000"/>
                        </a:solidFill>
                        <a:effectLst/>
                        <a:latin typeface="+mn-lt"/>
                      </a:endParaRPr>
                    </a:p>
                  </a:txBody>
                  <a:tcPr marL="8060" marR="8060" marT="806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700" b="1" i="1" u="none" strike="noStrike" dirty="0">
                          <a:solidFill>
                            <a:srgbClr val="0000FF"/>
                          </a:solidFill>
                          <a:effectLst/>
                          <a:latin typeface="+mn-lt"/>
                        </a:rPr>
                        <a:t>Cold </a:t>
                      </a:r>
                      <a:r>
                        <a:rPr lang="en-US" sz="1700" b="1" i="1" u="none" strike="noStrike" dirty="0" smtClean="0">
                          <a:solidFill>
                            <a:srgbClr val="0000FF"/>
                          </a:solidFill>
                          <a:effectLst/>
                          <a:latin typeface="+mn-lt"/>
                        </a:rPr>
                        <a:t>SST</a:t>
                      </a:r>
                      <a:r>
                        <a:rPr lang="en-US" sz="1700" b="1" i="1" u="none" strike="noStrike" baseline="0" dirty="0" smtClean="0">
                          <a:solidFill>
                            <a:srgbClr val="0000FF"/>
                          </a:solidFill>
                          <a:effectLst/>
                          <a:latin typeface="+mn-lt"/>
                        </a:rPr>
                        <a:t> </a:t>
                      </a:r>
                      <a:r>
                        <a:rPr lang="en-US" sz="1700" b="1" i="1" u="none" strike="noStrike" baseline="0" dirty="0" err="1" smtClean="0">
                          <a:solidFill>
                            <a:srgbClr val="0000FF"/>
                          </a:solidFill>
                          <a:effectLst/>
                          <a:latin typeface="+mn-lt"/>
                        </a:rPr>
                        <a:t>Hindcast</a:t>
                      </a:r>
                      <a:endParaRPr lang="en-US" sz="1700" b="1" i="1" u="none" strike="noStrike" dirty="0" smtClean="0">
                        <a:solidFill>
                          <a:srgbClr val="0000FF"/>
                        </a:solidFill>
                        <a:effectLst/>
                        <a:latin typeface="+mn-lt"/>
                      </a:endParaRPr>
                    </a:p>
                    <a:p>
                      <a:pPr algn="ctr" fontAlgn="b"/>
                      <a:endParaRPr lang="en-US" sz="1700" b="1" i="1" u="none" strike="noStrike" dirty="0">
                        <a:solidFill>
                          <a:srgbClr val="0000FF"/>
                        </a:solidFill>
                        <a:effectLst/>
                        <a:latin typeface="+mn-lt"/>
                      </a:endParaRPr>
                    </a:p>
                  </a:txBody>
                  <a:tcPr marL="8060" marR="8060" marT="806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267158">
                <a:tc>
                  <a:txBody>
                    <a:bodyPr/>
                    <a:lstStyle/>
                    <a:p>
                      <a:pPr algn="l" fontAlgn="b"/>
                      <a:r>
                        <a:rPr lang="en-US" sz="1700" b="1" i="1" u="none" strike="noStrike" dirty="0" smtClean="0">
                          <a:solidFill>
                            <a:srgbClr val="000000"/>
                          </a:solidFill>
                          <a:effectLst/>
                          <a:latin typeface="+mn-lt"/>
                        </a:rPr>
                        <a:t>RMS</a:t>
                      </a:r>
                      <a:r>
                        <a:rPr lang="en-US" sz="1700" b="1" i="1" u="none" strike="noStrike" baseline="0" dirty="0" smtClean="0">
                          <a:solidFill>
                            <a:srgbClr val="000000"/>
                          </a:solidFill>
                          <a:effectLst/>
                          <a:latin typeface="+mn-lt"/>
                        </a:rPr>
                        <a:t> Error (knots)</a:t>
                      </a:r>
                      <a:endParaRPr lang="en-US" sz="1700" b="1" i="1" u="none" strike="noStrike" dirty="0">
                        <a:solidFill>
                          <a:srgbClr val="000000"/>
                        </a:solidFill>
                        <a:effectLst/>
                        <a:latin typeface="+mn-lt"/>
                      </a:endParaRPr>
                    </a:p>
                  </a:txBody>
                  <a:tcPr marL="8060" marR="8060" marT="806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1700" b="1" i="0" u="none" strike="noStrike" dirty="0">
                          <a:solidFill>
                            <a:srgbClr val="000000"/>
                          </a:solidFill>
                          <a:effectLst/>
                          <a:latin typeface="+mn-lt"/>
                        </a:rPr>
                        <a:t>9.43</a:t>
                      </a:r>
                    </a:p>
                  </a:txBody>
                  <a:tcPr marL="8060" marR="8060" marT="8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1700" b="1" i="0" u="none" strike="noStrike" dirty="0">
                          <a:solidFill>
                            <a:srgbClr val="FF0000"/>
                          </a:solidFill>
                          <a:effectLst/>
                          <a:latin typeface="+mn-lt"/>
                        </a:rPr>
                        <a:t>7.13</a:t>
                      </a:r>
                    </a:p>
                  </a:txBody>
                  <a:tcPr marL="8060" marR="8060" marT="8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1700" b="1" i="0" u="none" strike="noStrike" dirty="0">
                          <a:solidFill>
                            <a:schemeClr val="tx1"/>
                          </a:solidFill>
                          <a:effectLst/>
                          <a:latin typeface="+mn-lt"/>
                        </a:rPr>
                        <a:t>7.09</a:t>
                      </a:r>
                    </a:p>
                  </a:txBody>
                  <a:tcPr marL="8060" marR="8060" marT="806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1700" b="1" i="0" u="none" strike="noStrike" dirty="0">
                          <a:solidFill>
                            <a:srgbClr val="0000FF"/>
                          </a:solidFill>
                          <a:effectLst/>
                          <a:latin typeface="+mn-lt"/>
                        </a:rPr>
                        <a:t>3.61</a:t>
                      </a:r>
                    </a:p>
                  </a:txBody>
                  <a:tcPr marL="8060" marR="8060" marT="806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bl>
          </a:graphicData>
        </a:graphic>
      </p:graphicFrame>
      <p:sp>
        <p:nvSpPr>
          <p:cNvPr id="10" name="TextBox 9"/>
          <p:cNvSpPr txBox="1"/>
          <p:nvPr/>
        </p:nvSpPr>
        <p:spPr>
          <a:xfrm>
            <a:off x="1036638" y="4267200"/>
            <a:ext cx="2620962" cy="434975"/>
          </a:xfrm>
          <a:prstGeom prst="rect">
            <a:avLst/>
          </a:prstGeom>
          <a:solidFill>
            <a:srgbClr val="FFFFFF"/>
          </a:solidFill>
          <a:ln>
            <a:solidFill>
              <a:schemeClr val="accent1"/>
            </a:solidFill>
          </a:ln>
        </p:spPr>
        <p:txBody>
          <a:bodyPr lIns="64291" tIns="32146" rIns="64291" bIns="32146">
            <a:spAutoFit/>
          </a:bodyPr>
          <a:lstStyle/>
          <a:p>
            <a:pPr>
              <a:defRPr/>
            </a:pPr>
            <a:r>
              <a:rPr lang="en-US" dirty="0">
                <a:solidFill>
                  <a:srgbClr val="DF0014"/>
                </a:solidFill>
                <a:latin typeface="+mj-lt"/>
              </a:rPr>
              <a:t>Global Warm SST</a:t>
            </a:r>
          </a:p>
        </p:txBody>
      </p:sp>
      <p:sp>
        <p:nvSpPr>
          <p:cNvPr id="11" name="TextBox 10"/>
          <p:cNvSpPr txBox="1"/>
          <p:nvPr/>
        </p:nvSpPr>
        <p:spPr>
          <a:xfrm>
            <a:off x="5000625" y="4267200"/>
            <a:ext cx="2847975" cy="434975"/>
          </a:xfrm>
          <a:prstGeom prst="rect">
            <a:avLst/>
          </a:prstGeom>
          <a:solidFill>
            <a:srgbClr val="FFFFFF"/>
          </a:solidFill>
          <a:ln>
            <a:solidFill>
              <a:srgbClr val="0000FF"/>
            </a:solidFill>
          </a:ln>
        </p:spPr>
        <p:txBody>
          <a:bodyPr lIns="64291" tIns="32146" rIns="64291" bIns="32146">
            <a:spAutoFit/>
          </a:bodyPr>
          <a:lstStyle/>
          <a:p>
            <a:pPr>
              <a:defRPr/>
            </a:pPr>
            <a:r>
              <a:rPr lang="en-US" dirty="0">
                <a:solidFill>
                  <a:srgbClr val="0000FF"/>
                </a:solidFill>
                <a:latin typeface="+mj-lt"/>
              </a:rPr>
              <a:t>Regional Cold SST</a:t>
            </a:r>
          </a:p>
        </p:txBody>
      </p:sp>
    </p:spTree>
    <p:extLst>
      <p:ext uri="{BB962C8B-B14F-4D97-AF65-F5344CB8AC3E}">
        <p14:creationId xmlns:p14="http://schemas.microsoft.com/office/powerpoint/2010/main" val="3981698320"/>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72" y="1"/>
            <a:ext cx="4087528" cy="3048000"/>
          </a:xfrm>
          <a:prstGeom prst="rect">
            <a:avLst/>
          </a:prstGeom>
        </p:spPr>
      </p:pic>
      <p:pic>
        <p:nvPicPr>
          <p:cNvPr id="5" name="Picture 4" descr="Picture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200400"/>
            <a:ext cx="4038600" cy="3038445"/>
          </a:xfrm>
          <a:prstGeom prst="rect">
            <a:avLst/>
          </a:prstGeom>
        </p:spPr>
      </p:pic>
      <p:pic>
        <p:nvPicPr>
          <p:cNvPr id="6" name="Picture 5" descr="Picture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200400"/>
            <a:ext cx="4038600" cy="3036825"/>
          </a:xfrm>
          <a:prstGeom prst="rect">
            <a:avLst/>
          </a:prstGeom>
        </p:spPr>
      </p:pic>
      <p:pic>
        <p:nvPicPr>
          <p:cNvPr id="8" name="Picture 7" descr="Screen Shot 2013-06-26 at 9.07.0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16933"/>
            <a:ext cx="4127448" cy="3098800"/>
          </a:xfrm>
          <a:prstGeom prst="rect">
            <a:avLst/>
          </a:prstGeom>
        </p:spPr>
      </p:pic>
    </p:spTree>
    <p:extLst>
      <p:ext uri="{BB962C8B-B14F-4D97-AF65-F5344CB8AC3E}">
        <p14:creationId xmlns:p14="http://schemas.microsoft.com/office/powerpoint/2010/main" val="40423933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w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28267" cy="3793851"/>
          </a:xfrm>
          <a:prstGeom prst="rect">
            <a:avLst/>
          </a:prstGeom>
        </p:spPr>
      </p:pic>
      <p:pic>
        <p:nvPicPr>
          <p:cNvPr id="4" name="Picture 3" descr="darwin-380_rtofs_temperatu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600" y="1582497"/>
            <a:ext cx="5994400" cy="4632036"/>
          </a:xfrm>
          <a:prstGeom prst="rect">
            <a:avLst/>
          </a:prstGeom>
        </p:spPr>
      </p:pic>
      <p:sp>
        <p:nvSpPr>
          <p:cNvPr id="6" name="TextBox 5"/>
          <p:cNvSpPr txBox="1"/>
          <p:nvPr/>
        </p:nvSpPr>
        <p:spPr>
          <a:xfrm>
            <a:off x="6214533" y="0"/>
            <a:ext cx="2810934" cy="1815882"/>
          </a:xfrm>
          <a:prstGeom prst="rect">
            <a:avLst/>
          </a:prstGeom>
          <a:noFill/>
        </p:spPr>
        <p:txBody>
          <a:bodyPr wrap="square" rtlCol="0">
            <a:spAutoFit/>
          </a:bodyPr>
          <a:lstStyle/>
          <a:p>
            <a:r>
              <a:rPr lang="en-US" sz="2800" b="1" dirty="0" smtClean="0"/>
              <a:t>Summer 2013: Current </a:t>
            </a:r>
          </a:p>
          <a:p>
            <a:r>
              <a:rPr lang="en-US" sz="2800" b="1" dirty="0" smtClean="0"/>
              <a:t>Mid-Atlantic</a:t>
            </a:r>
          </a:p>
          <a:p>
            <a:r>
              <a:rPr lang="en-US" sz="2800" b="1" dirty="0" smtClean="0"/>
              <a:t>Temperature</a:t>
            </a:r>
            <a:endParaRPr lang="en-US" sz="2800" b="1" dirty="0"/>
          </a:p>
        </p:txBody>
      </p:sp>
      <p:sp>
        <p:nvSpPr>
          <p:cNvPr id="7" name="TextBox 6"/>
          <p:cNvSpPr txBox="1"/>
          <p:nvPr/>
        </p:nvSpPr>
        <p:spPr>
          <a:xfrm>
            <a:off x="304800" y="4284133"/>
            <a:ext cx="2760133" cy="646331"/>
          </a:xfrm>
          <a:prstGeom prst="rect">
            <a:avLst/>
          </a:prstGeom>
          <a:noFill/>
        </p:spPr>
        <p:txBody>
          <a:bodyPr wrap="square" rtlCol="0">
            <a:spAutoFit/>
          </a:bodyPr>
          <a:lstStyle/>
          <a:p>
            <a:r>
              <a:rPr lang="en-US" dirty="0" smtClean="0"/>
              <a:t>Glider data compared to Global Model Forecasts</a:t>
            </a:r>
            <a:endParaRPr lang="en-US" dirty="0"/>
          </a:p>
        </p:txBody>
      </p:sp>
    </p:spTree>
    <p:extLst>
      <p:ext uri="{BB962C8B-B14F-4D97-AF65-F5344CB8AC3E}">
        <p14:creationId xmlns:p14="http://schemas.microsoft.com/office/powerpoint/2010/main" val="75483249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90333" y="93136"/>
            <a:ext cx="5867400" cy="6019800"/>
            <a:chOff x="381000" y="838200"/>
            <a:chExt cx="4343400" cy="4495800"/>
          </a:xfrm>
        </p:grpSpPr>
        <p:pic>
          <p:nvPicPr>
            <p:cNvPr id="5" name="Picture 3"/>
            <p:cNvPicPr>
              <a:picLocks noChangeAspect="1" noChangeArrowheads="1"/>
            </p:cNvPicPr>
            <p:nvPr/>
          </p:nvPicPr>
          <p:blipFill>
            <a:blip r:embed="rId2" cstate="print"/>
            <a:srcRect l="66071" t="14555" r="16336" b="26095"/>
            <a:stretch>
              <a:fillRect/>
            </a:stretch>
          </p:blipFill>
          <p:spPr bwMode="auto">
            <a:xfrm>
              <a:off x="381000" y="838200"/>
              <a:ext cx="4343400" cy="4495800"/>
            </a:xfrm>
            <a:prstGeom prst="rect">
              <a:avLst/>
            </a:prstGeom>
            <a:noFill/>
            <a:ln w="25400">
              <a:solidFill>
                <a:schemeClr val="tx1"/>
              </a:solidFill>
              <a:miter lim="800000"/>
              <a:headEnd/>
              <a:tailEnd/>
            </a:ln>
          </p:spPr>
        </p:pic>
        <p:sp>
          <p:nvSpPr>
            <p:cNvPr id="6" name="Isosceles Triangle 5"/>
            <p:cNvSpPr/>
            <p:nvPr/>
          </p:nvSpPr>
          <p:spPr>
            <a:xfrm rot="18134807">
              <a:off x="2351471" y="2937431"/>
              <a:ext cx="430094" cy="273766"/>
            </a:xfrm>
            <a:prstGeom prst="triangle">
              <a:avLst/>
            </a:prstGeom>
            <a:solidFill>
              <a:schemeClr val="accent1">
                <a:alpha val="3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9679642">
              <a:off x="3745786" y="1296936"/>
              <a:ext cx="295636" cy="264518"/>
            </a:xfrm>
            <a:prstGeom prst="triangle">
              <a:avLst/>
            </a:prstGeom>
            <a:solidFill>
              <a:schemeClr val="accent1">
                <a:alpha val="3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8852319">
              <a:off x="2614154" y="2486622"/>
              <a:ext cx="446751" cy="305246"/>
            </a:xfrm>
            <a:prstGeom prst="triangle">
              <a:avLst>
                <a:gd name="adj" fmla="val 49827"/>
              </a:avLst>
            </a:prstGeom>
            <a:solidFill>
              <a:schemeClr val="accent1">
                <a:alpha val="3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1684145">
              <a:off x="2698622" y="2213825"/>
              <a:ext cx="83551" cy="494707"/>
            </a:xfrm>
            <a:prstGeom prst="roundRect">
              <a:avLst/>
            </a:prstGeom>
            <a:solidFill>
              <a:schemeClr val="accent2">
                <a:lumMod val="40000"/>
                <a:lumOff val="60000"/>
                <a:alpha val="33000"/>
              </a:scheme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1393824">
              <a:off x="2475799" y="2716543"/>
              <a:ext cx="72450" cy="293845"/>
            </a:xfrm>
            <a:prstGeom prst="roundRect">
              <a:avLst/>
            </a:prstGeom>
            <a:solidFill>
              <a:schemeClr val="accent2">
                <a:lumMod val="40000"/>
                <a:lumOff val="60000"/>
                <a:alpha val="33000"/>
              </a:scheme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8134713">
              <a:off x="985178" y="4548666"/>
              <a:ext cx="443458" cy="250680"/>
            </a:xfrm>
            <a:prstGeom prst="triangle">
              <a:avLst>
                <a:gd name="adj" fmla="val 50459"/>
              </a:avLst>
            </a:prstGeom>
            <a:solidFill>
              <a:schemeClr val="accent1">
                <a:alpha val="3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26280" y="4114800"/>
              <a:ext cx="1450737" cy="1057349"/>
            </a:xfrm>
            <a:prstGeom prst="rect">
              <a:avLst/>
            </a:prstGeom>
            <a:solidFill>
              <a:schemeClr val="bg1"/>
            </a:solidFill>
          </p:spPr>
          <p:txBody>
            <a:bodyPr wrap="none" rtlCol="0">
              <a:spAutoFit/>
            </a:bodyPr>
            <a:lstStyle/>
            <a:p>
              <a:pPr algn="ctr"/>
              <a:r>
                <a:rPr lang="en-US" sz="2000" b="1" dirty="0" err="1" smtClean="0"/>
                <a:t>Gliderpalooza</a:t>
              </a:r>
              <a:endParaRPr lang="en-US" sz="2000" b="1" dirty="0" smtClean="0"/>
            </a:p>
            <a:p>
              <a:pPr algn="ctr"/>
              <a:r>
                <a:rPr lang="en-US" sz="2000" b="1" dirty="0" smtClean="0"/>
                <a:t>Sept. 2013 IOOS </a:t>
              </a:r>
            </a:p>
            <a:p>
              <a:pPr algn="ctr"/>
              <a:r>
                <a:rPr lang="en-US" sz="2000" b="1" dirty="0" smtClean="0"/>
                <a:t>Deployments</a:t>
              </a:r>
            </a:p>
            <a:p>
              <a:pPr algn="ctr"/>
              <a:endParaRPr lang="en-US" sz="1000" b="1" dirty="0"/>
            </a:p>
            <a:p>
              <a:pPr algn="ctr"/>
              <a:r>
                <a:rPr lang="en-US" sz="1600" b="1" dirty="0" smtClean="0"/>
                <a:t>8 gliders, 30 days</a:t>
              </a:r>
              <a:endParaRPr lang="en-US" sz="1600" b="1" dirty="0"/>
            </a:p>
          </p:txBody>
        </p:sp>
        <p:sp>
          <p:nvSpPr>
            <p:cNvPr id="13" name="TextBox 12"/>
            <p:cNvSpPr txBox="1"/>
            <p:nvPr/>
          </p:nvSpPr>
          <p:spPr>
            <a:xfrm>
              <a:off x="3962400" y="1219200"/>
              <a:ext cx="503664" cy="307777"/>
            </a:xfrm>
            <a:prstGeom prst="rect">
              <a:avLst/>
            </a:prstGeom>
            <a:noFill/>
          </p:spPr>
          <p:txBody>
            <a:bodyPr wrap="none" rtlCol="0">
              <a:spAutoFit/>
            </a:bodyPr>
            <a:lstStyle/>
            <a:p>
              <a:r>
                <a:rPr lang="en-US" sz="1400" dirty="0" smtClean="0">
                  <a:solidFill>
                    <a:schemeClr val="bg1"/>
                  </a:solidFill>
                  <a:latin typeface="Arial Black" pitchFamily="34" charset="0"/>
                </a:rPr>
                <a:t>UM</a:t>
              </a:r>
              <a:endParaRPr lang="en-US" sz="1400" dirty="0">
                <a:solidFill>
                  <a:schemeClr val="bg1"/>
                </a:solidFill>
                <a:latin typeface="Arial Black" pitchFamily="34" charset="0"/>
              </a:endParaRPr>
            </a:p>
          </p:txBody>
        </p:sp>
        <p:sp>
          <p:nvSpPr>
            <p:cNvPr id="14" name="TextBox 13"/>
            <p:cNvSpPr txBox="1"/>
            <p:nvPr/>
          </p:nvSpPr>
          <p:spPr>
            <a:xfrm>
              <a:off x="3505200" y="1981200"/>
              <a:ext cx="623889" cy="307777"/>
            </a:xfrm>
            <a:prstGeom prst="rect">
              <a:avLst/>
            </a:prstGeom>
            <a:noFill/>
          </p:spPr>
          <p:txBody>
            <a:bodyPr wrap="none" rtlCol="0">
              <a:spAutoFit/>
            </a:bodyPr>
            <a:lstStyle/>
            <a:p>
              <a:r>
                <a:rPr lang="en-US" sz="1400" dirty="0" smtClean="0">
                  <a:solidFill>
                    <a:schemeClr val="bg1"/>
                  </a:solidFill>
                  <a:latin typeface="Arial Black" pitchFamily="34" charset="0"/>
                </a:rPr>
                <a:t>Blue</a:t>
              </a:r>
              <a:endParaRPr lang="en-US" sz="1400" dirty="0">
                <a:solidFill>
                  <a:schemeClr val="bg1"/>
                </a:solidFill>
                <a:latin typeface="Arial Black" pitchFamily="34" charset="0"/>
              </a:endParaRPr>
            </a:p>
          </p:txBody>
        </p:sp>
        <p:sp>
          <p:nvSpPr>
            <p:cNvPr id="15" name="TextBox 14"/>
            <p:cNvSpPr txBox="1"/>
            <p:nvPr/>
          </p:nvSpPr>
          <p:spPr>
            <a:xfrm>
              <a:off x="2819400" y="2133600"/>
              <a:ext cx="425116" cy="307777"/>
            </a:xfrm>
            <a:prstGeom prst="rect">
              <a:avLst/>
            </a:prstGeom>
            <a:noFill/>
          </p:spPr>
          <p:txBody>
            <a:bodyPr wrap="none" rtlCol="0">
              <a:spAutoFit/>
            </a:bodyPr>
            <a:lstStyle/>
            <a:p>
              <a:r>
                <a:rPr lang="en-US" sz="1400" dirty="0" smtClean="0">
                  <a:solidFill>
                    <a:schemeClr val="bg1"/>
                  </a:solidFill>
                  <a:latin typeface="Arial Black" pitchFamily="34" charset="0"/>
                </a:rPr>
                <a:t>28</a:t>
              </a:r>
              <a:endParaRPr lang="en-US" sz="1400" dirty="0">
                <a:solidFill>
                  <a:schemeClr val="bg1"/>
                </a:solidFill>
                <a:latin typeface="Arial Black" pitchFamily="34" charset="0"/>
              </a:endParaRPr>
            </a:p>
          </p:txBody>
        </p:sp>
        <p:sp>
          <p:nvSpPr>
            <p:cNvPr id="16" name="TextBox 15"/>
            <p:cNvSpPr txBox="1"/>
            <p:nvPr/>
          </p:nvSpPr>
          <p:spPr>
            <a:xfrm>
              <a:off x="2895600" y="2667000"/>
              <a:ext cx="425116" cy="307777"/>
            </a:xfrm>
            <a:prstGeom prst="rect">
              <a:avLst/>
            </a:prstGeom>
            <a:noFill/>
          </p:spPr>
          <p:txBody>
            <a:bodyPr wrap="none" rtlCol="0">
              <a:spAutoFit/>
            </a:bodyPr>
            <a:lstStyle/>
            <a:p>
              <a:r>
                <a:rPr lang="en-US" sz="1400" dirty="0" smtClean="0">
                  <a:solidFill>
                    <a:schemeClr val="bg1"/>
                  </a:solidFill>
                  <a:latin typeface="Arial Black" pitchFamily="34" charset="0"/>
                </a:rPr>
                <a:t>23</a:t>
              </a:r>
              <a:endParaRPr lang="en-US" sz="1400" dirty="0">
                <a:solidFill>
                  <a:schemeClr val="bg1"/>
                </a:solidFill>
                <a:latin typeface="Arial Black" pitchFamily="34" charset="0"/>
              </a:endParaRPr>
            </a:p>
          </p:txBody>
        </p:sp>
        <p:sp>
          <p:nvSpPr>
            <p:cNvPr id="17" name="TextBox 16"/>
            <p:cNvSpPr txBox="1"/>
            <p:nvPr/>
          </p:nvSpPr>
          <p:spPr>
            <a:xfrm>
              <a:off x="1980537" y="2695492"/>
              <a:ext cx="582211" cy="307777"/>
            </a:xfrm>
            <a:prstGeom prst="rect">
              <a:avLst/>
            </a:prstGeom>
            <a:noFill/>
          </p:spPr>
          <p:txBody>
            <a:bodyPr wrap="none" rtlCol="0">
              <a:spAutoFit/>
            </a:bodyPr>
            <a:lstStyle/>
            <a:p>
              <a:r>
                <a:rPr lang="en-US" sz="1400" dirty="0" smtClean="0">
                  <a:solidFill>
                    <a:schemeClr val="bg1"/>
                  </a:solidFill>
                  <a:latin typeface="Arial Black" pitchFamily="34" charset="0"/>
                </a:rPr>
                <a:t>Otis</a:t>
              </a:r>
              <a:endParaRPr lang="en-US" sz="1400" dirty="0">
                <a:solidFill>
                  <a:schemeClr val="bg1"/>
                </a:solidFill>
                <a:latin typeface="Arial Black" pitchFamily="34" charset="0"/>
              </a:endParaRPr>
            </a:p>
          </p:txBody>
        </p:sp>
        <p:sp>
          <p:nvSpPr>
            <p:cNvPr id="18" name="TextBox 17"/>
            <p:cNvSpPr txBox="1"/>
            <p:nvPr/>
          </p:nvSpPr>
          <p:spPr>
            <a:xfrm>
              <a:off x="2654300" y="3016250"/>
              <a:ext cx="425116" cy="307777"/>
            </a:xfrm>
            <a:prstGeom prst="rect">
              <a:avLst/>
            </a:prstGeom>
            <a:noFill/>
          </p:spPr>
          <p:txBody>
            <a:bodyPr wrap="none" rtlCol="0">
              <a:spAutoFit/>
            </a:bodyPr>
            <a:lstStyle/>
            <a:p>
              <a:r>
                <a:rPr lang="en-US" sz="1400" dirty="0" smtClean="0">
                  <a:solidFill>
                    <a:schemeClr val="bg1"/>
                  </a:solidFill>
                  <a:latin typeface="Arial Black" pitchFamily="34" charset="0"/>
                </a:rPr>
                <a:t>22</a:t>
              </a:r>
              <a:endParaRPr lang="en-US" sz="1400" dirty="0">
                <a:solidFill>
                  <a:schemeClr val="bg1"/>
                </a:solidFill>
                <a:latin typeface="Arial Black" pitchFamily="34" charset="0"/>
              </a:endParaRPr>
            </a:p>
          </p:txBody>
        </p:sp>
        <p:sp>
          <p:nvSpPr>
            <p:cNvPr id="19" name="TextBox 18"/>
            <p:cNvSpPr txBox="1"/>
            <p:nvPr/>
          </p:nvSpPr>
          <p:spPr>
            <a:xfrm>
              <a:off x="1295400" y="4648200"/>
              <a:ext cx="527709" cy="338554"/>
            </a:xfrm>
            <a:prstGeom prst="rect">
              <a:avLst/>
            </a:prstGeom>
            <a:noFill/>
          </p:spPr>
          <p:txBody>
            <a:bodyPr wrap="none" rtlCol="0">
              <a:spAutoFit/>
            </a:bodyPr>
            <a:lstStyle/>
            <a:p>
              <a:r>
                <a:rPr lang="en-US" sz="1600" dirty="0" smtClean="0">
                  <a:solidFill>
                    <a:schemeClr val="bg1"/>
                  </a:solidFill>
                  <a:latin typeface="Arial Black" pitchFamily="34" charset="0"/>
                </a:rPr>
                <a:t>UG</a:t>
              </a:r>
              <a:endParaRPr lang="en-US" sz="1600" dirty="0">
                <a:solidFill>
                  <a:schemeClr val="bg1"/>
                </a:solidFill>
                <a:latin typeface="Arial Black" pitchFamily="34" charset="0"/>
              </a:endParaRPr>
            </a:p>
          </p:txBody>
        </p:sp>
        <p:sp>
          <p:nvSpPr>
            <p:cNvPr id="20" name="TextBox 19"/>
            <p:cNvSpPr txBox="1"/>
            <p:nvPr/>
          </p:nvSpPr>
          <p:spPr>
            <a:xfrm>
              <a:off x="1950217" y="4013479"/>
              <a:ext cx="622286" cy="307777"/>
            </a:xfrm>
            <a:prstGeom prst="rect">
              <a:avLst/>
            </a:prstGeom>
            <a:noFill/>
          </p:spPr>
          <p:txBody>
            <a:bodyPr wrap="none" rtlCol="0">
              <a:spAutoFit/>
            </a:bodyPr>
            <a:lstStyle/>
            <a:p>
              <a:r>
                <a:rPr lang="en-US" sz="1400" dirty="0" smtClean="0">
                  <a:solidFill>
                    <a:schemeClr val="bg1"/>
                  </a:solidFill>
                  <a:latin typeface="Arial Black" pitchFamily="34" charset="0"/>
                </a:rPr>
                <a:t>UNC</a:t>
              </a:r>
              <a:endParaRPr lang="en-US" sz="1400" dirty="0">
                <a:solidFill>
                  <a:schemeClr val="bg1"/>
                </a:solidFill>
                <a:latin typeface="Arial Black" pitchFamily="34" charset="0"/>
              </a:endParaRPr>
            </a:p>
          </p:txBody>
        </p:sp>
        <p:cxnSp>
          <p:nvCxnSpPr>
            <p:cNvPr id="21" name="Straight Connector 20"/>
            <p:cNvCxnSpPr/>
            <p:nvPr/>
          </p:nvCxnSpPr>
          <p:spPr>
            <a:xfrm flipV="1">
              <a:off x="1607736" y="4190163"/>
              <a:ext cx="404446" cy="16579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607736" y="4099727"/>
              <a:ext cx="135653" cy="26125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53921" y="4005105"/>
              <a:ext cx="160774" cy="1900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46"/>
            <p:cNvGrpSpPr/>
            <p:nvPr/>
          </p:nvGrpSpPr>
          <p:grpSpPr>
            <a:xfrm rot="21031403">
              <a:off x="3176954" y="2057400"/>
              <a:ext cx="324897" cy="314849"/>
              <a:chOff x="3176954" y="2057400"/>
              <a:chExt cx="324897" cy="314849"/>
            </a:xfrm>
          </p:grpSpPr>
          <p:cxnSp>
            <p:nvCxnSpPr>
              <p:cNvPr id="25" name="Straight Connector 24"/>
              <p:cNvCxnSpPr/>
              <p:nvPr/>
            </p:nvCxnSpPr>
            <p:spPr>
              <a:xfrm>
                <a:off x="3176954" y="2367225"/>
                <a:ext cx="267956" cy="83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192027" y="2090057"/>
                <a:ext cx="309824" cy="2821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429000" y="2057400"/>
                <a:ext cx="9211" cy="31484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 name="TextBox 1"/>
          <p:cNvSpPr txBox="1"/>
          <p:nvPr/>
        </p:nvSpPr>
        <p:spPr>
          <a:xfrm>
            <a:off x="0" y="1117600"/>
            <a:ext cx="3092163" cy="1200328"/>
          </a:xfrm>
          <a:prstGeom prst="rect">
            <a:avLst/>
          </a:prstGeom>
          <a:noFill/>
        </p:spPr>
        <p:txBody>
          <a:bodyPr wrap="none" rtlCol="0">
            <a:spAutoFit/>
          </a:bodyPr>
          <a:lstStyle/>
          <a:p>
            <a:r>
              <a:rPr lang="en-US" sz="2400" b="1" dirty="0" smtClean="0"/>
              <a:t>September 2013</a:t>
            </a:r>
          </a:p>
          <a:p>
            <a:r>
              <a:rPr lang="en-US" sz="2400" b="1" dirty="0" smtClean="0"/>
              <a:t>IOOS Coordinated </a:t>
            </a:r>
          </a:p>
          <a:p>
            <a:r>
              <a:rPr lang="en-US" sz="2400" b="1" dirty="0" smtClean="0"/>
              <a:t>Glider Deployments</a:t>
            </a:r>
            <a:endParaRPr lang="en-US" sz="2400" b="1" dirty="0"/>
          </a:p>
        </p:txBody>
      </p:sp>
    </p:spTree>
    <p:extLst>
      <p:ext uri="{BB962C8B-B14F-4D97-AF65-F5344CB8AC3E}">
        <p14:creationId xmlns:p14="http://schemas.microsoft.com/office/powerpoint/2010/main" val="303144834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cool_global_map_black_ax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259674"/>
            <a:ext cx="8686800" cy="4760126"/>
          </a:xfrm>
          <a:prstGeom prst="rect">
            <a:avLst/>
          </a:prstGeom>
        </p:spPr>
      </p:pic>
      <p:sp>
        <p:nvSpPr>
          <p:cNvPr id="5" name="TextBox 4"/>
          <p:cNvSpPr txBox="1"/>
          <p:nvPr/>
        </p:nvSpPr>
        <p:spPr>
          <a:xfrm>
            <a:off x="1066800" y="16933"/>
            <a:ext cx="7139169" cy="1077218"/>
          </a:xfrm>
          <a:prstGeom prst="rect">
            <a:avLst/>
          </a:prstGeom>
          <a:noFill/>
        </p:spPr>
        <p:txBody>
          <a:bodyPr wrap="none" rtlCol="0">
            <a:spAutoFit/>
          </a:bodyPr>
          <a:lstStyle/>
          <a:p>
            <a:pPr algn="ctr"/>
            <a:r>
              <a:rPr lang="en-US" sz="3600" dirty="0" smtClean="0"/>
              <a:t>Gliders Enable a Global Presence</a:t>
            </a:r>
          </a:p>
          <a:p>
            <a:pPr algn="ctr"/>
            <a:r>
              <a:rPr lang="en-US" sz="2800" dirty="0" smtClean="0"/>
              <a:t>Rutgers Gliders since 2003</a:t>
            </a:r>
            <a:endParaRPr lang="en-US" sz="2800" dirty="0"/>
          </a:p>
        </p:txBody>
      </p:sp>
    </p:spTree>
    <p:extLst>
      <p:ext uri="{BB962C8B-B14F-4D97-AF65-F5344CB8AC3E}">
        <p14:creationId xmlns:p14="http://schemas.microsoft.com/office/powerpoint/2010/main" val="32539946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0" y="1"/>
            <a:ext cx="9144000" cy="892552"/>
          </a:xfrm>
          <a:prstGeom prst="rect">
            <a:avLst/>
          </a:prstGeom>
          <a:noFill/>
          <a:ln w="9525">
            <a:noFill/>
            <a:miter lim="800000"/>
            <a:headEnd/>
            <a:tailEnd/>
          </a:ln>
        </p:spPr>
        <p:txBody>
          <a:bodyPr wrap="square">
            <a:prstTxWarp prst="textNoShape">
              <a:avLst/>
            </a:prstTxWarp>
            <a:spAutoFit/>
          </a:bodyPr>
          <a:lstStyle/>
          <a:p>
            <a:pPr algn="ctr"/>
            <a:r>
              <a:rPr lang="en-US" sz="2800" b="1" dirty="0"/>
              <a:t>Trans-Atlantic Glider Challenge –</a:t>
            </a:r>
            <a:r>
              <a:rPr lang="en-US" sz="2800" b="1" dirty="0" smtClean="0"/>
              <a:t> May 24, 2006 </a:t>
            </a:r>
            <a:r>
              <a:rPr lang="en-US" sz="2800" b="1" dirty="0"/>
              <a:t>–</a:t>
            </a:r>
            <a:r>
              <a:rPr lang="en-US" sz="2400" b="1" dirty="0"/>
              <a:t> </a:t>
            </a:r>
          </a:p>
          <a:p>
            <a:pPr algn="ctr"/>
            <a:r>
              <a:rPr lang="en-US" sz="2400" b="1" dirty="0"/>
              <a:t>UNESCO E.U./U.S. Baltic Sea Conference in </a:t>
            </a:r>
            <a:r>
              <a:rPr lang="en-US" sz="2400" b="1" dirty="0" smtClean="0"/>
              <a:t>Lithuania</a:t>
            </a:r>
            <a:r>
              <a:rPr lang="en-US" dirty="0" smtClean="0">
                <a:solidFill>
                  <a:schemeClr val="bg1"/>
                </a:solidFill>
              </a:rPr>
              <a:t>                  </a:t>
            </a:r>
            <a:endParaRPr lang="en-US" dirty="0">
              <a:solidFill>
                <a:schemeClr val="bg1"/>
              </a:solidFill>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990600"/>
            <a:ext cx="4059667" cy="4953000"/>
          </a:xfrm>
          <a:prstGeom prst="rect">
            <a:avLst/>
          </a:prstGeom>
          <a:noFill/>
          <a:ln w="9525">
            <a:noFill/>
            <a:miter lim="800000"/>
            <a:headEnd/>
            <a:tailEnd/>
          </a:ln>
        </p:spPr>
      </p:pic>
      <p:pic>
        <p:nvPicPr>
          <p:cNvPr id="9" name="Picture 8"/>
          <p:cNvPicPr>
            <a:picLocks noChangeAspect="1"/>
          </p:cNvPicPr>
          <p:nvPr/>
        </p:nvPicPr>
        <p:blipFill>
          <a:blip r:embed="rId3"/>
          <a:stretch>
            <a:fillRect/>
          </a:stretch>
        </p:blipFill>
        <p:spPr>
          <a:xfrm>
            <a:off x="4419600" y="1905000"/>
            <a:ext cx="1645920" cy="2057400"/>
          </a:xfrm>
          <a:prstGeom prst="rect">
            <a:avLst/>
          </a:prstGeom>
        </p:spPr>
      </p:pic>
      <p:pic>
        <p:nvPicPr>
          <p:cNvPr id="10" name="Picture 9" descr="Screen shot 2011-03-25 at 5.00.37 PM.png"/>
          <p:cNvPicPr>
            <a:picLocks noChangeAspect="1"/>
          </p:cNvPicPr>
          <p:nvPr/>
        </p:nvPicPr>
        <p:blipFill>
          <a:blip r:embed="rId4"/>
          <a:stretch>
            <a:fillRect/>
          </a:stretch>
        </p:blipFill>
        <p:spPr>
          <a:xfrm>
            <a:off x="4572000" y="990600"/>
            <a:ext cx="3810000" cy="703855"/>
          </a:xfrm>
          <a:prstGeom prst="rect">
            <a:avLst/>
          </a:prstGeom>
        </p:spPr>
      </p:pic>
      <p:sp>
        <p:nvSpPr>
          <p:cNvPr id="11" name="TextBox 10"/>
          <p:cNvSpPr txBox="1"/>
          <p:nvPr/>
        </p:nvSpPr>
        <p:spPr>
          <a:xfrm>
            <a:off x="4343400" y="4191000"/>
            <a:ext cx="4114800" cy="1754327"/>
          </a:xfrm>
          <a:prstGeom prst="rect">
            <a:avLst/>
          </a:prstGeom>
          <a:noFill/>
        </p:spPr>
        <p:txBody>
          <a:bodyPr wrap="square" rtlCol="0">
            <a:spAutoFit/>
          </a:bodyPr>
          <a:lstStyle/>
          <a:p>
            <a:r>
              <a:rPr lang="en-US" i="1" dirty="0" smtClean="0"/>
              <a:t>“I have something you need to do for the good of your country.”</a:t>
            </a:r>
            <a:endParaRPr lang="en-US" b="1" i="1" dirty="0" smtClean="0"/>
          </a:p>
          <a:p>
            <a:endParaRPr lang="en-US" i="1" dirty="0" smtClean="0"/>
          </a:p>
          <a:p>
            <a:r>
              <a:rPr lang="en-US" i="1" dirty="0" smtClean="0"/>
              <a:t>“Take one of your gliders, modify it, and fly it across the Atlantic, inspiring students along the way.”</a:t>
            </a:r>
            <a:endParaRPr lang="en-US" dirty="0"/>
          </a:p>
        </p:txBody>
      </p:sp>
      <p:sp>
        <p:nvSpPr>
          <p:cNvPr id="14" name="TextBox 13"/>
          <p:cNvSpPr txBox="1"/>
          <p:nvPr/>
        </p:nvSpPr>
        <p:spPr>
          <a:xfrm>
            <a:off x="6248400" y="1905000"/>
            <a:ext cx="2895600" cy="1723549"/>
          </a:xfrm>
          <a:prstGeom prst="rect">
            <a:avLst/>
          </a:prstGeom>
          <a:noFill/>
        </p:spPr>
        <p:txBody>
          <a:bodyPr wrap="square" rtlCol="0">
            <a:spAutoFit/>
          </a:bodyPr>
          <a:lstStyle/>
          <a:p>
            <a:r>
              <a:rPr lang="en-US" b="1" dirty="0" smtClean="0"/>
              <a:t>Dr. Rick </a:t>
            </a:r>
            <a:r>
              <a:rPr lang="en-US" b="1" dirty="0" err="1" smtClean="0"/>
              <a:t>Spinrad</a:t>
            </a:r>
            <a:endParaRPr lang="en-US" b="1" dirty="0" smtClean="0"/>
          </a:p>
          <a:p>
            <a:endParaRPr lang="en-US" sz="800" b="1" dirty="0" smtClean="0"/>
          </a:p>
          <a:p>
            <a:r>
              <a:rPr lang="en-US" b="1" dirty="0" smtClean="0"/>
              <a:t>Assistant  Administrator</a:t>
            </a:r>
          </a:p>
          <a:p>
            <a:endParaRPr lang="en-US" sz="800" b="1" dirty="0" smtClean="0"/>
          </a:p>
          <a:p>
            <a:r>
              <a:rPr lang="en-US" b="1" dirty="0" smtClean="0"/>
              <a:t>NOAA</a:t>
            </a:r>
          </a:p>
          <a:p>
            <a:r>
              <a:rPr lang="en-US" b="1" dirty="0" smtClean="0"/>
              <a:t>Office of Oceanic and Atmospheric Research</a:t>
            </a:r>
            <a:endParaRPr lang="en-US" dirty="0"/>
          </a:p>
        </p:txBody>
      </p:sp>
    </p:spTree>
    <p:extLst>
      <p:ext uri="{BB962C8B-B14F-4D97-AF65-F5344CB8AC3E}">
        <p14:creationId xmlns:p14="http://schemas.microsoft.com/office/powerpoint/2010/main" val="7656254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1" descr="RU27_route1.png"/>
          <p:cNvPicPr>
            <a:picLocks noChangeAspect="1"/>
          </p:cNvPicPr>
          <p:nvPr/>
        </p:nvPicPr>
        <p:blipFill>
          <a:blip r:embed="rId2"/>
          <a:srcRect/>
          <a:stretch>
            <a:fillRect/>
          </a:stretch>
        </p:blipFill>
        <p:spPr bwMode="auto">
          <a:xfrm>
            <a:off x="228600" y="457200"/>
            <a:ext cx="8748481" cy="4267200"/>
          </a:xfrm>
          <a:prstGeom prst="rect">
            <a:avLst/>
          </a:prstGeom>
          <a:noFill/>
          <a:ln w="19050">
            <a:solidFill>
              <a:schemeClr val="tx1"/>
            </a:solidFill>
            <a:miter lim="800000"/>
            <a:headEnd/>
            <a:tailEnd/>
          </a:ln>
        </p:spPr>
      </p:pic>
      <p:pic>
        <p:nvPicPr>
          <p:cNvPr id="51203"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4343400"/>
            <a:ext cx="2685253" cy="1905000"/>
          </a:xfrm>
          <a:prstGeom prst="rect">
            <a:avLst/>
          </a:prstGeom>
          <a:noFill/>
          <a:ln w="9525">
            <a:solidFill>
              <a:srgbClr val="000000"/>
            </a:solidFill>
            <a:miter lim="800000"/>
            <a:headEnd/>
            <a:tailEnd/>
          </a:ln>
        </p:spPr>
      </p:pic>
      <p:sp>
        <p:nvSpPr>
          <p:cNvPr id="51206" name="Text Box 4"/>
          <p:cNvSpPr txBox="1">
            <a:spLocks noChangeArrowheads="1"/>
          </p:cNvSpPr>
          <p:nvPr/>
        </p:nvSpPr>
        <p:spPr bwMode="auto">
          <a:xfrm>
            <a:off x="0" y="0"/>
            <a:ext cx="9144000" cy="461665"/>
          </a:xfrm>
          <a:prstGeom prst="rect">
            <a:avLst/>
          </a:prstGeom>
          <a:noFill/>
          <a:ln w="9525">
            <a:noFill/>
            <a:miter lim="800000"/>
            <a:headEnd/>
            <a:tailEnd/>
          </a:ln>
        </p:spPr>
        <p:txBody>
          <a:bodyPr>
            <a:prstTxWarp prst="textNoShape">
              <a:avLst/>
            </a:prstTxWarp>
            <a:spAutoFit/>
          </a:bodyPr>
          <a:lstStyle/>
          <a:p>
            <a:pPr algn="ctr"/>
            <a:r>
              <a:rPr lang="en-US" sz="2400" b="1" i="1" dirty="0" smtClean="0"/>
              <a:t>Scarlet </a:t>
            </a:r>
            <a:r>
              <a:rPr lang="en-US" sz="2400" b="1" i="1" dirty="0"/>
              <a:t>Knight’s</a:t>
            </a:r>
            <a:r>
              <a:rPr lang="en-US" sz="2400" b="1" dirty="0" smtClean="0"/>
              <a:t> Trans-Atlantic Mission Summary</a:t>
            </a:r>
            <a:endParaRPr lang="en-US" sz="2400" b="1" dirty="0"/>
          </a:p>
        </p:txBody>
      </p:sp>
      <p:sp>
        <p:nvSpPr>
          <p:cNvPr id="51208" name="Text Box 7"/>
          <p:cNvSpPr txBox="1">
            <a:spLocks noChangeArrowheads="1"/>
          </p:cNvSpPr>
          <p:nvPr/>
        </p:nvSpPr>
        <p:spPr bwMode="auto">
          <a:xfrm>
            <a:off x="2667000" y="4800600"/>
            <a:ext cx="3124200" cy="1200329"/>
          </a:xfrm>
          <a:prstGeom prst="rect">
            <a:avLst/>
          </a:prstGeom>
          <a:noFill/>
          <a:ln w="9525">
            <a:noFill/>
            <a:miter lim="800000"/>
            <a:headEnd/>
            <a:tailEnd/>
          </a:ln>
        </p:spPr>
        <p:txBody>
          <a:bodyPr wrap="square">
            <a:prstTxWarp prst="textNoShape">
              <a:avLst/>
            </a:prstTxWarp>
            <a:spAutoFit/>
          </a:bodyPr>
          <a:lstStyle/>
          <a:p>
            <a:pPr algn="ctr"/>
            <a:r>
              <a:rPr lang="en-US" dirty="0" smtClean="0">
                <a:latin typeface="Times New Roman" charset="0"/>
              </a:rPr>
              <a:t>Time at Sea: 221 days</a:t>
            </a:r>
          </a:p>
          <a:p>
            <a:pPr algn="ctr"/>
            <a:r>
              <a:rPr lang="en-US" dirty="0" smtClean="0">
                <a:latin typeface="Times New Roman" charset="0"/>
              </a:rPr>
              <a:t>Track Length: 7,400 kilometers</a:t>
            </a:r>
          </a:p>
          <a:p>
            <a:pPr algn="ctr"/>
            <a:r>
              <a:rPr lang="en-US" dirty="0" smtClean="0">
                <a:latin typeface="Times New Roman" charset="0"/>
              </a:rPr>
              <a:t>Undulations: &gt;11,000</a:t>
            </a:r>
          </a:p>
          <a:p>
            <a:pPr algn="ctr"/>
            <a:r>
              <a:rPr lang="en-US" dirty="0" smtClean="0">
                <a:latin typeface="Times New Roman" charset="0"/>
              </a:rPr>
              <a:t>Students Directly Involved: &gt;40</a:t>
            </a:r>
            <a:endParaRPr lang="en-US" dirty="0">
              <a:latin typeface="Times New Roman" charset="0"/>
            </a:endParaRPr>
          </a:p>
        </p:txBody>
      </p:sp>
      <p:pic>
        <p:nvPicPr>
          <p:cNvPr id="12" name="Picture 11" descr="EPE-IO-ANNOUNCMENT-PHOTO-RUTGERS-COOL-CLASSROOM.jpg"/>
          <p:cNvPicPr>
            <a:picLocks noChangeAspect="1"/>
          </p:cNvPicPr>
          <p:nvPr/>
        </p:nvPicPr>
        <p:blipFill>
          <a:blip r:embed="rId4"/>
          <a:stretch>
            <a:fillRect/>
          </a:stretch>
        </p:blipFill>
        <p:spPr>
          <a:xfrm>
            <a:off x="5818094" y="4343400"/>
            <a:ext cx="3325906" cy="1927514"/>
          </a:xfrm>
          <a:prstGeom prst="rect">
            <a:avLst/>
          </a:prstGeom>
          <a:ln>
            <a:solidFill>
              <a:srgbClr val="000000"/>
            </a:solidFill>
          </a:ln>
        </p:spPr>
      </p:pic>
      <p:sp>
        <p:nvSpPr>
          <p:cNvPr id="2" name="TextBox 1"/>
          <p:cNvSpPr txBox="1"/>
          <p:nvPr/>
        </p:nvSpPr>
        <p:spPr>
          <a:xfrm>
            <a:off x="296333" y="1665112"/>
            <a:ext cx="2536497" cy="369332"/>
          </a:xfrm>
          <a:prstGeom prst="rect">
            <a:avLst/>
          </a:prstGeom>
          <a:noFill/>
        </p:spPr>
        <p:txBody>
          <a:bodyPr wrap="none" rtlCol="0">
            <a:spAutoFit/>
          </a:bodyPr>
          <a:lstStyle/>
          <a:p>
            <a:r>
              <a:rPr lang="en-US" dirty="0" smtClean="0">
                <a:solidFill>
                  <a:srgbClr val="FFFFFF"/>
                </a:solidFill>
              </a:rPr>
              <a:t>Tuckerton, New Jersey</a:t>
            </a:r>
            <a:endParaRPr lang="en-US" dirty="0">
              <a:solidFill>
                <a:srgbClr val="FFFFFF"/>
              </a:solidFill>
            </a:endParaRPr>
          </a:p>
        </p:txBody>
      </p:sp>
      <p:sp>
        <p:nvSpPr>
          <p:cNvPr id="3" name="TextBox 2"/>
          <p:cNvSpPr txBox="1"/>
          <p:nvPr/>
        </p:nvSpPr>
        <p:spPr>
          <a:xfrm>
            <a:off x="6477000" y="1397000"/>
            <a:ext cx="1622071" cy="369332"/>
          </a:xfrm>
          <a:prstGeom prst="rect">
            <a:avLst/>
          </a:prstGeom>
          <a:noFill/>
        </p:spPr>
        <p:txBody>
          <a:bodyPr wrap="none" rtlCol="0">
            <a:spAutoFit/>
          </a:bodyPr>
          <a:lstStyle/>
          <a:p>
            <a:r>
              <a:rPr lang="en-US" dirty="0" err="1" smtClean="0">
                <a:solidFill>
                  <a:srgbClr val="FFFFFF"/>
                </a:solidFill>
              </a:rPr>
              <a:t>Baiona</a:t>
            </a:r>
            <a:r>
              <a:rPr lang="en-US" dirty="0" smtClean="0">
                <a:solidFill>
                  <a:srgbClr val="FFFFFF"/>
                </a:solidFill>
              </a:rPr>
              <a:t>, Spain</a:t>
            </a:r>
            <a:endParaRPr lang="en-US" dirty="0">
              <a:solidFill>
                <a:srgbClr val="FFFFFF"/>
              </a:solidFill>
            </a:endParaRPr>
          </a:p>
        </p:txBody>
      </p:sp>
    </p:spTree>
    <p:extLst>
      <p:ext uri="{BB962C8B-B14F-4D97-AF65-F5344CB8AC3E}">
        <p14:creationId xmlns:p14="http://schemas.microsoft.com/office/powerpoint/2010/main" val="29034181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8" name="TextBox 1"/>
          <p:cNvSpPr txBox="1">
            <a:spLocks noChangeArrowheads="1"/>
          </p:cNvSpPr>
          <p:nvPr/>
        </p:nvSpPr>
        <p:spPr bwMode="auto">
          <a:xfrm>
            <a:off x="0" y="0"/>
            <a:ext cx="9144000" cy="892552"/>
          </a:xfrm>
          <a:prstGeom prst="rect">
            <a:avLst/>
          </a:prstGeom>
          <a:noFill/>
          <a:ln w="9525">
            <a:noFill/>
            <a:miter lim="800000"/>
            <a:headEnd/>
            <a:tailEnd/>
          </a:ln>
        </p:spPr>
        <p:txBody>
          <a:bodyPr>
            <a:prstTxWarp prst="textNoShape">
              <a:avLst/>
            </a:prstTxWarp>
            <a:spAutoFit/>
          </a:bodyPr>
          <a:lstStyle/>
          <a:p>
            <a:pPr algn="ctr"/>
            <a:r>
              <a:rPr lang="en-US" sz="2800" b="1" i="1" dirty="0" smtClean="0"/>
              <a:t>Scarlet Knight’s </a:t>
            </a:r>
            <a:r>
              <a:rPr lang="en-US" sz="2800" b="1" dirty="0" smtClean="0"/>
              <a:t>Landfall in </a:t>
            </a:r>
            <a:r>
              <a:rPr lang="en-US" sz="2800" b="1" dirty="0" err="1"/>
              <a:t>Baiona</a:t>
            </a:r>
            <a:r>
              <a:rPr lang="en-US" sz="2800" b="1" dirty="0"/>
              <a:t>, </a:t>
            </a:r>
            <a:r>
              <a:rPr lang="en-US" sz="2800" b="1" dirty="0" smtClean="0"/>
              <a:t>Spain</a:t>
            </a:r>
          </a:p>
          <a:p>
            <a:pPr algn="ctr"/>
            <a:r>
              <a:rPr lang="en-US" sz="2400" dirty="0" smtClean="0"/>
              <a:t>Same Port where Columbus’ </a:t>
            </a:r>
            <a:r>
              <a:rPr lang="en-US" sz="2400" i="1" dirty="0" err="1" smtClean="0"/>
              <a:t>Pinta</a:t>
            </a:r>
            <a:r>
              <a:rPr lang="en-US" sz="2400" dirty="0" smtClean="0"/>
              <a:t> made landfall in 1493</a:t>
            </a:r>
            <a:endParaRPr lang="en-US" sz="2400" i="1" dirty="0" smtClean="0"/>
          </a:p>
        </p:txBody>
      </p:sp>
      <p:pic>
        <p:nvPicPr>
          <p:cNvPr id="9" name="Picture 8"/>
          <p:cNvPicPr>
            <a:picLocks noChangeAspect="1"/>
          </p:cNvPicPr>
          <p:nvPr/>
        </p:nvPicPr>
        <p:blipFill>
          <a:blip r:embed="rId2"/>
          <a:stretch>
            <a:fillRect/>
          </a:stretch>
        </p:blipFill>
        <p:spPr>
          <a:xfrm>
            <a:off x="762000" y="914400"/>
            <a:ext cx="2971800" cy="2228850"/>
          </a:xfrm>
          <a:prstGeom prst="rect">
            <a:avLst/>
          </a:prstGeom>
          <a:ln>
            <a:solidFill>
              <a:srgbClr val="000000"/>
            </a:solidFill>
          </a:ln>
        </p:spPr>
      </p:pic>
      <p:pic>
        <p:nvPicPr>
          <p:cNvPr id="11" name="Picture 10"/>
          <p:cNvPicPr>
            <a:picLocks noChangeAspect="1"/>
          </p:cNvPicPr>
          <p:nvPr/>
        </p:nvPicPr>
        <p:blipFill>
          <a:blip r:embed="rId3"/>
          <a:stretch>
            <a:fillRect/>
          </a:stretch>
        </p:blipFill>
        <p:spPr>
          <a:xfrm>
            <a:off x="5029200" y="914400"/>
            <a:ext cx="2971800" cy="2228850"/>
          </a:xfrm>
          <a:prstGeom prst="rect">
            <a:avLst/>
          </a:prstGeom>
          <a:ln>
            <a:solidFill>
              <a:srgbClr val="000000"/>
            </a:solidFill>
          </a:ln>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514600" y="3505200"/>
            <a:ext cx="1564045" cy="2426965"/>
          </a:xfrm>
          <a:prstGeom prst="rect">
            <a:avLst/>
          </a:prstGeom>
          <a:ln>
            <a:solidFill>
              <a:srgbClr val="000000"/>
            </a:solidFill>
          </a:ln>
        </p:spPr>
      </p:pic>
      <p:pic>
        <p:nvPicPr>
          <p:cNvPr id="13" name="Picture 12"/>
          <p:cNvPicPr>
            <a:picLocks noChangeAspect="1"/>
          </p:cNvPicPr>
          <p:nvPr/>
        </p:nvPicPr>
        <p:blipFill>
          <a:blip r:embed="rId5"/>
          <a:stretch>
            <a:fillRect/>
          </a:stretch>
        </p:blipFill>
        <p:spPr>
          <a:xfrm>
            <a:off x="609600" y="3505200"/>
            <a:ext cx="1828800" cy="2438400"/>
          </a:xfrm>
          <a:prstGeom prst="rect">
            <a:avLst/>
          </a:prstGeom>
        </p:spPr>
      </p:pic>
      <p:pic>
        <p:nvPicPr>
          <p:cNvPr id="14" name="Picture 13"/>
          <p:cNvPicPr>
            <a:picLocks noChangeAspect="1"/>
          </p:cNvPicPr>
          <p:nvPr/>
        </p:nvPicPr>
        <p:blipFill>
          <a:blip r:embed="rId6"/>
          <a:stretch>
            <a:fillRect/>
          </a:stretch>
        </p:blipFill>
        <p:spPr>
          <a:xfrm>
            <a:off x="4953000" y="3505200"/>
            <a:ext cx="3200400" cy="2400300"/>
          </a:xfrm>
          <a:prstGeom prst="rect">
            <a:avLst/>
          </a:prstGeom>
          <a:ln>
            <a:solidFill>
              <a:srgbClr val="000000"/>
            </a:solidFill>
          </a:ln>
        </p:spPr>
      </p:pic>
      <p:sp>
        <p:nvSpPr>
          <p:cNvPr id="8" name="TextBox 7"/>
          <p:cNvSpPr txBox="1"/>
          <p:nvPr/>
        </p:nvSpPr>
        <p:spPr>
          <a:xfrm>
            <a:off x="457200" y="3124200"/>
            <a:ext cx="3930471" cy="307777"/>
          </a:xfrm>
          <a:prstGeom prst="rect">
            <a:avLst/>
          </a:prstGeom>
          <a:noFill/>
        </p:spPr>
        <p:txBody>
          <a:bodyPr wrap="none" rtlCol="0">
            <a:spAutoFit/>
          </a:bodyPr>
          <a:lstStyle/>
          <a:p>
            <a:r>
              <a:rPr lang="en-US" sz="1400" dirty="0" err="1" smtClean="0"/>
              <a:t>Baiona’s</a:t>
            </a:r>
            <a:r>
              <a:rPr lang="en-US" sz="1400" dirty="0" smtClean="0"/>
              <a:t> Mayor unveils </a:t>
            </a:r>
            <a:r>
              <a:rPr lang="en-US" sz="1400" i="1" dirty="0" smtClean="0"/>
              <a:t>Scarlet Knight’s</a:t>
            </a:r>
            <a:r>
              <a:rPr lang="en-US" sz="1400" dirty="0" smtClean="0"/>
              <a:t> Plaque</a:t>
            </a:r>
            <a:endParaRPr lang="en-US" sz="1400" dirty="0"/>
          </a:p>
        </p:txBody>
      </p:sp>
      <p:sp>
        <p:nvSpPr>
          <p:cNvPr id="10" name="TextBox 9"/>
          <p:cNvSpPr txBox="1"/>
          <p:nvPr/>
        </p:nvSpPr>
        <p:spPr>
          <a:xfrm>
            <a:off x="609600" y="5943600"/>
            <a:ext cx="3505200" cy="307777"/>
          </a:xfrm>
          <a:prstGeom prst="rect">
            <a:avLst/>
          </a:prstGeom>
          <a:noFill/>
        </p:spPr>
        <p:txBody>
          <a:bodyPr wrap="square" rtlCol="0">
            <a:spAutoFit/>
          </a:bodyPr>
          <a:lstStyle/>
          <a:p>
            <a:r>
              <a:rPr lang="en-US" sz="1400" dirty="0" smtClean="0"/>
              <a:t>U.S. &amp; Spanish Secretaries of Commerce</a:t>
            </a:r>
            <a:endParaRPr lang="en-US" sz="1400" dirty="0"/>
          </a:p>
        </p:txBody>
      </p:sp>
      <p:sp>
        <p:nvSpPr>
          <p:cNvPr id="15" name="TextBox 14"/>
          <p:cNvSpPr txBox="1"/>
          <p:nvPr/>
        </p:nvSpPr>
        <p:spPr>
          <a:xfrm>
            <a:off x="4724400" y="3124200"/>
            <a:ext cx="3668137" cy="307777"/>
          </a:xfrm>
          <a:prstGeom prst="rect">
            <a:avLst/>
          </a:prstGeom>
          <a:noFill/>
        </p:spPr>
        <p:txBody>
          <a:bodyPr wrap="none" rtlCol="0">
            <a:spAutoFit/>
          </a:bodyPr>
          <a:lstStyle/>
          <a:p>
            <a:r>
              <a:rPr lang="en-US" sz="1400" i="1" dirty="0" smtClean="0"/>
              <a:t>Scarlet Knight’s</a:t>
            </a:r>
            <a:r>
              <a:rPr lang="en-US" sz="1400" dirty="0" smtClean="0"/>
              <a:t> victory lap around the </a:t>
            </a:r>
            <a:r>
              <a:rPr lang="en-US" sz="1400" i="1" dirty="0" err="1" smtClean="0"/>
              <a:t>Pinta</a:t>
            </a:r>
            <a:endParaRPr lang="en-US" sz="1400" dirty="0"/>
          </a:p>
        </p:txBody>
      </p:sp>
      <p:sp>
        <p:nvSpPr>
          <p:cNvPr id="16" name="TextBox 15"/>
          <p:cNvSpPr txBox="1"/>
          <p:nvPr/>
        </p:nvSpPr>
        <p:spPr>
          <a:xfrm>
            <a:off x="4648200" y="5943600"/>
            <a:ext cx="4371695" cy="305275"/>
          </a:xfrm>
          <a:prstGeom prst="rect">
            <a:avLst/>
          </a:prstGeom>
          <a:noFill/>
        </p:spPr>
        <p:txBody>
          <a:bodyPr wrap="square" rtlCol="0">
            <a:spAutoFit/>
          </a:bodyPr>
          <a:lstStyle/>
          <a:p>
            <a:r>
              <a:rPr lang="en-US" sz="1400" i="1" dirty="0" smtClean="0"/>
              <a:t>Scarlet Knight</a:t>
            </a:r>
            <a:r>
              <a:rPr lang="en-US" sz="1400" dirty="0" smtClean="0"/>
              <a:t> swarmed by </a:t>
            </a:r>
            <a:r>
              <a:rPr lang="en-US" sz="1400" dirty="0" err="1" smtClean="0"/>
              <a:t>Baiona’s</a:t>
            </a:r>
            <a:r>
              <a:rPr lang="en-US" sz="1400" dirty="0" smtClean="0"/>
              <a:t> school children</a:t>
            </a:r>
            <a:endParaRPr lang="en-US" sz="1400" dirty="0"/>
          </a:p>
        </p:txBody>
      </p:sp>
    </p:spTree>
    <p:extLst>
      <p:ext uri="{BB962C8B-B14F-4D97-AF65-F5344CB8AC3E}">
        <p14:creationId xmlns:p14="http://schemas.microsoft.com/office/powerpoint/2010/main" val="5227519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44823"/>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rgbClr val="FFFFFF"/>
                </a:solidFill>
              </a:rPr>
              <a:t>U..</a:t>
            </a:r>
            <a:endParaRPr lang="en-US" dirty="0">
              <a:solidFill>
                <a:srgbClr val="FFFFFF"/>
              </a:solidFill>
            </a:endParaRPr>
          </a:p>
        </p:txBody>
      </p:sp>
      <p:pic>
        <p:nvPicPr>
          <p:cNvPr id="18434" name="Picture 2" descr="mab_vue7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2800" y="-14941"/>
            <a:ext cx="8331200" cy="6223000"/>
          </a:xfrm>
          <a:prstGeom prst="rect">
            <a:avLst/>
          </a:prstGeom>
          <a:solidFill>
            <a:srgbClr val="D00000"/>
          </a:solidFill>
          <a:ln w="9525">
            <a:noFill/>
            <a:miter lim="800000"/>
            <a:headEnd/>
            <a:tailEnd/>
          </a:ln>
        </p:spPr>
      </p:pic>
      <p:sp>
        <p:nvSpPr>
          <p:cNvPr id="18435" name="Text Box 7"/>
          <p:cNvSpPr txBox="1">
            <a:spLocks noChangeArrowheads="1"/>
          </p:cNvSpPr>
          <p:nvPr/>
        </p:nvSpPr>
        <p:spPr bwMode="auto">
          <a:xfrm>
            <a:off x="7316788" y="0"/>
            <a:ext cx="654050" cy="641350"/>
          </a:xfrm>
          <a:prstGeom prst="rect">
            <a:avLst/>
          </a:prstGeom>
          <a:noFill/>
          <a:ln w="9525">
            <a:noFill/>
            <a:miter lim="800000"/>
            <a:headEnd/>
            <a:tailEnd/>
          </a:ln>
        </p:spPr>
        <p:txBody>
          <a:bodyPr wrap="none">
            <a:prstTxWarp prst="textNoShape">
              <a:avLst/>
            </a:prstTxWarp>
            <a:spAutoFit/>
          </a:bodyPr>
          <a:lstStyle/>
          <a:p>
            <a:pPr algn="ctr"/>
            <a:r>
              <a:rPr lang="en-US" b="1">
                <a:solidFill>
                  <a:schemeClr val="bg1"/>
                </a:solidFill>
                <a:latin typeface="Calibri" charset="0"/>
              </a:rPr>
              <a:t>Cape</a:t>
            </a:r>
          </a:p>
          <a:p>
            <a:pPr algn="ctr"/>
            <a:r>
              <a:rPr lang="en-US" b="1">
                <a:solidFill>
                  <a:schemeClr val="bg1"/>
                </a:solidFill>
                <a:latin typeface="Calibri" charset="0"/>
              </a:rPr>
              <a:t>Cod</a:t>
            </a:r>
          </a:p>
        </p:txBody>
      </p:sp>
      <p:sp>
        <p:nvSpPr>
          <p:cNvPr id="18436" name="Text Box 8"/>
          <p:cNvSpPr txBox="1">
            <a:spLocks noChangeArrowheads="1"/>
          </p:cNvSpPr>
          <p:nvPr/>
        </p:nvSpPr>
        <p:spPr bwMode="auto">
          <a:xfrm>
            <a:off x="1522413" y="5410200"/>
            <a:ext cx="908050" cy="581025"/>
          </a:xfrm>
          <a:prstGeom prst="rect">
            <a:avLst/>
          </a:prstGeom>
          <a:noFill/>
          <a:ln w="9525">
            <a:noFill/>
            <a:miter lim="800000"/>
            <a:headEnd/>
            <a:tailEnd/>
          </a:ln>
        </p:spPr>
        <p:txBody>
          <a:bodyPr wrap="none">
            <a:prstTxWarp prst="textNoShape">
              <a:avLst/>
            </a:prstTxWarp>
            <a:spAutoFit/>
          </a:bodyPr>
          <a:lstStyle/>
          <a:p>
            <a:pPr algn="ctr"/>
            <a:r>
              <a:rPr lang="en-US" sz="1600" b="1">
                <a:solidFill>
                  <a:schemeClr val="bg1"/>
                </a:solidFill>
                <a:latin typeface="Calibri" charset="0"/>
              </a:rPr>
              <a:t>Cape</a:t>
            </a:r>
          </a:p>
          <a:p>
            <a:pPr algn="ctr"/>
            <a:r>
              <a:rPr lang="en-US" sz="1600" b="1">
                <a:solidFill>
                  <a:schemeClr val="bg1"/>
                </a:solidFill>
                <a:latin typeface="Calibri" charset="0"/>
              </a:rPr>
              <a:t>Hatteras</a:t>
            </a:r>
          </a:p>
        </p:txBody>
      </p:sp>
      <p:sp>
        <p:nvSpPr>
          <p:cNvPr id="18437" name="Text Box 9"/>
          <p:cNvSpPr txBox="1">
            <a:spLocks noChangeArrowheads="1"/>
          </p:cNvSpPr>
          <p:nvPr/>
        </p:nvSpPr>
        <p:spPr bwMode="auto">
          <a:xfrm>
            <a:off x="3579813" y="1219200"/>
            <a:ext cx="411162" cy="366713"/>
          </a:xfrm>
          <a:prstGeom prst="rect">
            <a:avLst/>
          </a:prstGeom>
          <a:noFill/>
          <a:ln w="9525">
            <a:noFill/>
            <a:miter lim="800000"/>
            <a:headEnd/>
            <a:tailEnd/>
          </a:ln>
        </p:spPr>
        <p:txBody>
          <a:bodyPr wrap="none">
            <a:prstTxWarp prst="textNoShape">
              <a:avLst/>
            </a:prstTxWarp>
            <a:spAutoFit/>
          </a:bodyPr>
          <a:lstStyle/>
          <a:p>
            <a:pPr algn="ctr"/>
            <a:r>
              <a:rPr lang="en-US" b="1">
                <a:solidFill>
                  <a:schemeClr val="bg1"/>
                </a:solidFill>
                <a:latin typeface="Calibri" charset="0"/>
              </a:rPr>
              <a:t>NJ</a:t>
            </a:r>
          </a:p>
        </p:txBody>
      </p:sp>
      <p:cxnSp>
        <p:nvCxnSpPr>
          <p:cNvPr id="14" name="Straight Connector 13"/>
          <p:cNvCxnSpPr>
            <a:cxnSpLocks noChangeShapeType="1"/>
          </p:cNvCxnSpPr>
          <p:nvPr/>
        </p:nvCxnSpPr>
        <p:spPr bwMode="auto">
          <a:xfrm rot="5400000">
            <a:off x="152400" y="2286000"/>
            <a:ext cx="4800600" cy="19050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p:cNvCxnSpPr>
          <p:nvPr/>
        </p:nvCxnSpPr>
        <p:spPr bwMode="auto">
          <a:xfrm flipV="1">
            <a:off x="3505200" y="152400"/>
            <a:ext cx="3581400" cy="6858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8440" name="Text Box 9"/>
          <p:cNvSpPr txBox="1">
            <a:spLocks noChangeArrowheads="1"/>
          </p:cNvSpPr>
          <p:nvPr/>
        </p:nvSpPr>
        <p:spPr bwMode="auto">
          <a:xfrm>
            <a:off x="6707188" y="152400"/>
            <a:ext cx="522287" cy="366713"/>
          </a:xfrm>
          <a:prstGeom prst="rect">
            <a:avLst/>
          </a:prstGeom>
          <a:noFill/>
          <a:ln w="9525">
            <a:noFill/>
            <a:miter lim="800000"/>
            <a:headEnd/>
            <a:tailEnd/>
          </a:ln>
        </p:spPr>
        <p:txBody>
          <a:bodyPr wrap="none">
            <a:prstTxWarp prst="textNoShape">
              <a:avLst/>
            </a:prstTxWarp>
            <a:spAutoFit/>
          </a:bodyPr>
          <a:lstStyle/>
          <a:p>
            <a:pPr algn="ctr"/>
            <a:r>
              <a:rPr lang="en-US" b="1">
                <a:solidFill>
                  <a:schemeClr val="bg1"/>
                </a:solidFill>
                <a:latin typeface="Calibri" charset="0"/>
              </a:rPr>
              <a:t>MA</a:t>
            </a:r>
          </a:p>
        </p:txBody>
      </p:sp>
      <p:sp>
        <p:nvSpPr>
          <p:cNvPr id="18441" name="Text Box 9"/>
          <p:cNvSpPr txBox="1">
            <a:spLocks noChangeArrowheads="1"/>
          </p:cNvSpPr>
          <p:nvPr/>
        </p:nvSpPr>
        <p:spPr bwMode="auto">
          <a:xfrm>
            <a:off x="5053013" y="55563"/>
            <a:ext cx="417512" cy="366712"/>
          </a:xfrm>
          <a:prstGeom prst="rect">
            <a:avLst/>
          </a:prstGeom>
          <a:noFill/>
          <a:ln w="9525">
            <a:noFill/>
            <a:miter lim="800000"/>
            <a:headEnd/>
            <a:tailEnd/>
          </a:ln>
        </p:spPr>
        <p:txBody>
          <a:bodyPr wrap="none">
            <a:prstTxWarp prst="textNoShape">
              <a:avLst/>
            </a:prstTxWarp>
            <a:spAutoFit/>
          </a:bodyPr>
          <a:lstStyle/>
          <a:p>
            <a:pPr algn="ctr"/>
            <a:r>
              <a:rPr lang="en-US" b="1">
                <a:solidFill>
                  <a:schemeClr val="bg1"/>
                </a:solidFill>
                <a:latin typeface="Calibri" charset="0"/>
              </a:rPr>
              <a:t>CT</a:t>
            </a:r>
          </a:p>
        </p:txBody>
      </p:sp>
      <p:sp>
        <p:nvSpPr>
          <p:cNvPr id="18442" name="Text Box 9"/>
          <p:cNvSpPr txBox="1">
            <a:spLocks noChangeArrowheads="1"/>
          </p:cNvSpPr>
          <p:nvPr/>
        </p:nvSpPr>
        <p:spPr bwMode="auto">
          <a:xfrm>
            <a:off x="1366838" y="3962400"/>
            <a:ext cx="457200" cy="366713"/>
          </a:xfrm>
          <a:prstGeom prst="rect">
            <a:avLst/>
          </a:prstGeom>
          <a:noFill/>
          <a:ln w="9525">
            <a:noFill/>
            <a:miter lim="800000"/>
            <a:headEnd/>
            <a:tailEnd/>
          </a:ln>
        </p:spPr>
        <p:txBody>
          <a:bodyPr wrap="none">
            <a:prstTxWarp prst="textNoShape">
              <a:avLst/>
            </a:prstTxWarp>
            <a:spAutoFit/>
          </a:bodyPr>
          <a:lstStyle/>
          <a:p>
            <a:pPr algn="ctr"/>
            <a:r>
              <a:rPr lang="en-US" b="1">
                <a:solidFill>
                  <a:schemeClr val="bg1"/>
                </a:solidFill>
                <a:latin typeface="Calibri" charset="0"/>
              </a:rPr>
              <a:t>VA</a:t>
            </a:r>
          </a:p>
        </p:txBody>
      </p:sp>
      <p:sp>
        <p:nvSpPr>
          <p:cNvPr id="18443" name="Text Box 9"/>
          <p:cNvSpPr txBox="1">
            <a:spLocks noChangeArrowheads="1"/>
          </p:cNvSpPr>
          <p:nvPr/>
        </p:nvSpPr>
        <p:spPr bwMode="auto">
          <a:xfrm>
            <a:off x="2897188" y="2133600"/>
            <a:ext cx="439737" cy="366713"/>
          </a:xfrm>
          <a:prstGeom prst="rect">
            <a:avLst/>
          </a:prstGeom>
          <a:noFill/>
          <a:ln w="9525">
            <a:noFill/>
            <a:miter lim="800000"/>
            <a:headEnd/>
            <a:tailEnd/>
          </a:ln>
        </p:spPr>
        <p:txBody>
          <a:bodyPr wrap="none">
            <a:prstTxWarp prst="textNoShape">
              <a:avLst/>
            </a:prstTxWarp>
            <a:spAutoFit/>
          </a:bodyPr>
          <a:lstStyle/>
          <a:p>
            <a:pPr algn="ctr"/>
            <a:r>
              <a:rPr lang="en-US" b="1">
                <a:solidFill>
                  <a:schemeClr val="bg1"/>
                </a:solidFill>
                <a:latin typeface="Calibri" charset="0"/>
              </a:rPr>
              <a:t>DE</a:t>
            </a:r>
          </a:p>
        </p:txBody>
      </p:sp>
      <p:sp>
        <p:nvSpPr>
          <p:cNvPr id="18444" name="Text Box 9"/>
          <p:cNvSpPr txBox="1">
            <a:spLocks noChangeArrowheads="1"/>
          </p:cNvSpPr>
          <p:nvPr/>
        </p:nvSpPr>
        <p:spPr bwMode="auto">
          <a:xfrm>
            <a:off x="4497388" y="685800"/>
            <a:ext cx="454025" cy="366713"/>
          </a:xfrm>
          <a:prstGeom prst="rect">
            <a:avLst/>
          </a:prstGeom>
          <a:noFill/>
          <a:ln w="9525">
            <a:noFill/>
            <a:miter lim="800000"/>
            <a:headEnd/>
            <a:tailEnd/>
          </a:ln>
        </p:spPr>
        <p:txBody>
          <a:bodyPr wrap="none">
            <a:prstTxWarp prst="textNoShape">
              <a:avLst/>
            </a:prstTxWarp>
            <a:spAutoFit/>
          </a:bodyPr>
          <a:lstStyle/>
          <a:p>
            <a:pPr algn="ctr"/>
            <a:r>
              <a:rPr lang="en-US" b="1">
                <a:solidFill>
                  <a:schemeClr val="bg1"/>
                </a:solidFill>
                <a:latin typeface="Calibri" charset="0"/>
              </a:rPr>
              <a:t>NY</a:t>
            </a:r>
          </a:p>
        </p:txBody>
      </p:sp>
      <p:sp>
        <p:nvSpPr>
          <p:cNvPr id="18445" name="Text Box 9"/>
          <p:cNvSpPr txBox="1">
            <a:spLocks noChangeArrowheads="1"/>
          </p:cNvSpPr>
          <p:nvPr/>
        </p:nvSpPr>
        <p:spPr bwMode="auto">
          <a:xfrm>
            <a:off x="992188" y="5029200"/>
            <a:ext cx="455612" cy="366713"/>
          </a:xfrm>
          <a:prstGeom prst="rect">
            <a:avLst/>
          </a:prstGeom>
          <a:noFill/>
          <a:ln w="9525">
            <a:noFill/>
            <a:miter lim="800000"/>
            <a:headEnd/>
            <a:tailEnd/>
          </a:ln>
        </p:spPr>
        <p:txBody>
          <a:bodyPr wrap="none">
            <a:prstTxWarp prst="textNoShape">
              <a:avLst/>
            </a:prstTxWarp>
            <a:spAutoFit/>
          </a:bodyPr>
          <a:lstStyle/>
          <a:p>
            <a:pPr algn="ctr"/>
            <a:r>
              <a:rPr lang="en-US" b="1">
                <a:solidFill>
                  <a:schemeClr val="bg1"/>
                </a:solidFill>
                <a:latin typeface="Calibri" charset="0"/>
              </a:rPr>
              <a:t>NC</a:t>
            </a:r>
          </a:p>
        </p:txBody>
      </p:sp>
      <p:sp>
        <p:nvSpPr>
          <p:cNvPr id="18446" name="Text Box 9"/>
          <p:cNvSpPr txBox="1">
            <a:spLocks noChangeArrowheads="1"/>
          </p:cNvSpPr>
          <p:nvPr/>
        </p:nvSpPr>
        <p:spPr bwMode="auto">
          <a:xfrm>
            <a:off x="6096000" y="0"/>
            <a:ext cx="374650" cy="366713"/>
          </a:xfrm>
          <a:prstGeom prst="rect">
            <a:avLst/>
          </a:prstGeom>
          <a:noFill/>
          <a:ln w="9525">
            <a:noFill/>
            <a:miter lim="800000"/>
            <a:headEnd/>
            <a:tailEnd/>
          </a:ln>
        </p:spPr>
        <p:txBody>
          <a:bodyPr>
            <a:prstTxWarp prst="textNoShape">
              <a:avLst/>
            </a:prstTxWarp>
            <a:spAutoFit/>
          </a:bodyPr>
          <a:lstStyle/>
          <a:p>
            <a:pPr algn="ctr"/>
            <a:r>
              <a:rPr lang="en-US" b="1">
                <a:solidFill>
                  <a:schemeClr val="bg1"/>
                </a:solidFill>
                <a:latin typeface="Calibri" charset="0"/>
              </a:rPr>
              <a:t>RI</a:t>
            </a:r>
          </a:p>
        </p:txBody>
      </p:sp>
      <p:sp>
        <p:nvSpPr>
          <p:cNvPr id="18447" name="Text Box 9"/>
          <p:cNvSpPr txBox="1">
            <a:spLocks noChangeArrowheads="1"/>
          </p:cNvSpPr>
          <p:nvPr/>
        </p:nvSpPr>
        <p:spPr bwMode="auto">
          <a:xfrm>
            <a:off x="2211388" y="2209800"/>
            <a:ext cx="528637" cy="366713"/>
          </a:xfrm>
          <a:prstGeom prst="rect">
            <a:avLst/>
          </a:prstGeom>
          <a:noFill/>
          <a:ln w="9525">
            <a:noFill/>
            <a:miter lim="800000"/>
            <a:headEnd/>
            <a:tailEnd/>
          </a:ln>
        </p:spPr>
        <p:txBody>
          <a:bodyPr wrap="none">
            <a:prstTxWarp prst="textNoShape">
              <a:avLst/>
            </a:prstTxWarp>
            <a:spAutoFit/>
          </a:bodyPr>
          <a:lstStyle/>
          <a:p>
            <a:pPr algn="ctr"/>
            <a:r>
              <a:rPr lang="en-US" b="1">
                <a:solidFill>
                  <a:schemeClr val="bg1"/>
                </a:solidFill>
                <a:latin typeface="Calibri" charset="0"/>
              </a:rPr>
              <a:t>MD</a:t>
            </a:r>
          </a:p>
        </p:txBody>
      </p:sp>
      <p:sp>
        <p:nvSpPr>
          <p:cNvPr id="18448" name="Text Box 9"/>
          <p:cNvSpPr txBox="1">
            <a:spLocks noChangeArrowheads="1"/>
          </p:cNvSpPr>
          <p:nvPr/>
        </p:nvSpPr>
        <p:spPr bwMode="auto">
          <a:xfrm>
            <a:off x="2660650" y="990600"/>
            <a:ext cx="444500" cy="366713"/>
          </a:xfrm>
          <a:prstGeom prst="rect">
            <a:avLst/>
          </a:prstGeom>
          <a:noFill/>
          <a:ln w="9525">
            <a:noFill/>
            <a:miter lim="800000"/>
            <a:headEnd/>
            <a:tailEnd/>
          </a:ln>
        </p:spPr>
        <p:txBody>
          <a:bodyPr wrap="none">
            <a:prstTxWarp prst="textNoShape">
              <a:avLst/>
            </a:prstTxWarp>
            <a:spAutoFit/>
          </a:bodyPr>
          <a:lstStyle/>
          <a:p>
            <a:pPr algn="ctr"/>
            <a:r>
              <a:rPr lang="en-US" b="1">
                <a:solidFill>
                  <a:schemeClr val="bg1"/>
                </a:solidFill>
                <a:latin typeface="Calibri" charset="0"/>
              </a:rPr>
              <a:t>PA</a:t>
            </a:r>
          </a:p>
        </p:txBody>
      </p:sp>
      <p:sp>
        <p:nvSpPr>
          <p:cNvPr id="18449" name="Text Box 9"/>
          <p:cNvSpPr txBox="1">
            <a:spLocks noChangeArrowheads="1"/>
          </p:cNvSpPr>
          <p:nvPr/>
        </p:nvSpPr>
        <p:spPr bwMode="auto">
          <a:xfrm>
            <a:off x="4343400" y="762000"/>
            <a:ext cx="3810000" cy="396875"/>
          </a:xfrm>
          <a:prstGeom prst="rect">
            <a:avLst/>
          </a:prstGeom>
          <a:noFill/>
          <a:ln w="9525">
            <a:noFill/>
            <a:miter lim="800000"/>
            <a:headEnd/>
            <a:tailEnd/>
          </a:ln>
        </p:spPr>
        <p:txBody>
          <a:bodyPr>
            <a:prstTxWarp prst="textNoShape">
              <a:avLst/>
            </a:prstTxWarp>
            <a:spAutoFit/>
          </a:bodyPr>
          <a:lstStyle/>
          <a:p>
            <a:pPr algn="ctr"/>
            <a:r>
              <a:rPr lang="en-US" sz="2000" b="1">
                <a:solidFill>
                  <a:schemeClr val="bg1"/>
                </a:solidFill>
                <a:latin typeface="Calibri" charset="0"/>
              </a:rPr>
              <a:t>10 States</a:t>
            </a:r>
          </a:p>
        </p:txBody>
      </p:sp>
      <p:sp>
        <p:nvSpPr>
          <p:cNvPr id="19" name="TextBox 18"/>
          <p:cNvSpPr txBox="1"/>
          <p:nvPr/>
        </p:nvSpPr>
        <p:spPr>
          <a:xfrm>
            <a:off x="0" y="0"/>
            <a:ext cx="2404534" cy="3046988"/>
          </a:xfrm>
          <a:prstGeom prst="rect">
            <a:avLst/>
          </a:prstGeom>
          <a:noFill/>
        </p:spPr>
        <p:txBody>
          <a:bodyPr wrap="square">
            <a:spAutoFit/>
          </a:bodyPr>
          <a:lstStyle/>
          <a:p>
            <a:pPr fontAlgn="auto">
              <a:spcBef>
                <a:spcPts val="0"/>
              </a:spcBef>
              <a:spcAft>
                <a:spcPts val="0"/>
              </a:spcAft>
              <a:defRPr/>
            </a:pPr>
            <a:r>
              <a:rPr lang="en-US" sz="2400" b="1" u="sng" cap="small" dirty="0">
                <a:solidFill>
                  <a:srgbClr val="FFFF00"/>
                </a:solidFill>
                <a:latin typeface="+mn-lt"/>
                <a:ea typeface="+mn-ea"/>
                <a:cs typeface="+mn-cs"/>
              </a:rPr>
              <a:t>M</a:t>
            </a:r>
            <a:r>
              <a:rPr lang="en-US" sz="2400" cap="small" dirty="0">
                <a:solidFill>
                  <a:srgbClr val="FF0000"/>
                </a:solidFill>
                <a:latin typeface="+mn-lt"/>
                <a:ea typeface="+mn-ea"/>
                <a:cs typeface="+mn-cs"/>
              </a:rPr>
              <a:t>iddle </a:t>
            </a:r>
            <a:r>
              <a:rPr lang="en-US" sz="2400" b="1" u="sng" cap="small" dirty="0">
                <a:solidFill>
                  <a:srgbClr val="FFFF00"/>
                </a:solidFill>
                <a:latin typeface="+mn-lt"/>
                <a:ea typeface="+mn-ea"/>
                <a:cs typeface="+mn-cs"/>
              </a:rPr>
              <a:t>A</a:t>
            </a:r>
            <a:r>
              <a:rPr lang="en-US" sz="2400" cap="small" dirty="0">
                <a:solidFill>
                  <a:srgbClr val="FF0000"/>
                </a:solidFill>
                <a:latin typeface="+mn-lt"/>
                <a:ea typeface="+mn-ea"/>
                <a:cs typeface="+mn-cs"/>
              </a:rPr>
              <a:t>tlantic</a:t>
            </a:r>
          </a:p>
          <a:p>
            <a:pPr fontAlgn="auto">
              <a:spcBef>
                <a:spcPts val="0"/>
              </a:spcBef>
              <a:spcAft>
                <a:spcPts val="0"/>
              </a:spcAft>
              <a:defRPr/>
            </a:pPr>
            <a:r>
              <a:rPr lang="en-US" sz="2400" b="1" u="sng" cap="small" dirty="0">
                <a:solidFill>
                  <a:srgbClr val="FFFF00"/>
                </a:solidFill>
                <a:latin typeface="+mn-lt"/>
                <a:ea typeface="+mn-ea"/>
                <a:cs typeface="+mn-cs"/>
              </a:rPr>
              <a:t>R</a:t>
            </a:r>
            <a:r>
              <a:rPr lang="en-US" sz="2400" cap="small" dirty="0">
                <a:solidFill>
                  <a:srgbClr val="FF0000"/>
                </a:solidFill>
                <a:latin typeface="+mn-lt"/>
                <a:ea typeface="+mn-ea"/>
                <a:cs typeface="+mn-cs"/>
              </a:rPr>
              <a:t>egional </a:t>
            </a:r>
            <a:r>
              <a:rPr lang="en-US" sz="2400" b="1" u="sng" cap="small" dirty="0">
                <a:solidFill>
                  <a:srgbClr val="FFFF00"/>
                </a:solidFill>
                <a:latin typeface="+mn-lt"/>
                <a:ea typeface="+mn-ea"/>
                <a:cs typeface="+mn-cs"/>
              </a:rPr>
              <a:t>A</a:t>
            </a:r>
            <a:r>
              <a:rPr lang="en-US" sz="2400" cap="small" dirty="0">
                <a:solidFill>
                  <a:srgbClr val="FF0000"/>
                </a:solidFill>
                <a:latin typeface="+mn-lt"/>
                <a:ea typeface="+mn-ea"/>
                <a:cs typeface="+mn-cs"/>
              </a:rPr>
              <a:t>ssociation </a:t>
            </a:r>
          </a:p>
          <a:p>
            <a:pPr fontAlgn="auto">
              <a:spcBef>
                <a:spcPts val="0"/>
              </a:spcBef>
              <a:spcAft>
                <a:spcPts val="0"/>
              </a:spcAft>
              <a:defRPr/>
            </a:pPr>
            <a:r>
              <a:rPr lang="en-US" sz="2400" b="1" u="sng" cap="small" dirty="0">
                <a:solidFill>
                  <a:srgbClr val="FFFF00"/>
                </a:solidFill>
                <a:latin typeface="+mn-lt"/>
                <a:ea typeface="+mn-ea"/>
                <a:cs typeface="+mn-cs"/>
              </a:rPr>
              <a:t>C</a:t>
            </a:r>
            <a:r>
              <a:rPr lang="en-US" sz="2400" cap="small" dirty="0">
                <a:solidFill>
                  <a:srgbClr val="FF0000"/>
                </a:solidFill>
                <a:latin typeface="+mn-lt"/>
                <a:ea typeface="+mn-ea"/>
                <a:cs typeface="+mn-cs"/>
              </a:rPr>
              <a:t>oastal </a:t>
            </a:r>
          </a:p>
          <a:p>
            <a:pPr fontAlgn="auto">
              <a:spcBef>
                <a:spcPts val="0"/>
              </a:spcBef>
              <a:spcAft>
                <a:spcPts val="0"/>
              </a:spcAft>
              <a:defRPr/>
            </a:pPr>
            <a:r>
              <a:rPr lang="en-US" sz="2400" b="1" u="sng" cap="small" dirty="0">
                <a:solidFill>
                  <a:srgbClr val="FFFF00"/>
                </a:solidFill>
                <a:latin typeface="+mn-lt"/>
                <a:ea typeface="+mn-ea"/>
                <a:cs typeface="+mn-cs"/>
              </a:rPr>
              <a:t>O</a:t>
            </a:r>
            <a:r>
              <a:rPr lang="en-US" sz="2400" cap="small" dirty="0">
                <a:solidFill>
                  <a:srgbClr val="FF0000"/>
                </a:solidFill>
                <a:latin typeface="+mn-lt"/>
                <a:ea typeface="+mn-ea"/>
                <a:cs typeface="+mn-cs"/>
              </a:rPr>
              <a:t>cean </a:t>
            </a:r>
            <a:r>
              <a:rPr lang="en-US" sz="2400" b="1" u="sng" cap="small" dirty="0">
                <a:solidFill>
                  <a:srgbClr val="FFFF00"/>
                </a:solidFill>
                <a:latin typeface="+mn-lt"/>
                <a:ea typeface="+mn-ea"/>
                <a:cs typeface="+mn-cs"/>
              </a:rPr>
              <a:t>O</a:t>
            </a:r>
            <a:r>
              <a:rPr lang="en-US" sz="2400" cap="small" dirty="0">
                <a:solidFill>
                  <a:srgbClr val="FF0000"/>
                </a:solidFill>
                <a:latin typeface="+mn-lt"/>
                <a:ea typeface="+mn-ea"/>
                <a:cs typeface="+mn-cs"/>
              </a:rPr>
              <a:t>bserving </a:t>
            </a:r>
            <a:r>
              <a:rPr lang="en-US" sz="2400" b="1" u="sng" cap="small" dirty="0">
                <a:solidFill>
                  <a:srgbClr val="FFFF00"/>
                </a:solidFill>
                <a:latin typeface="+mn-lt"/>
                <a:ea typeface="+mn-ea"/>
                <a:cs typeface="+mn-cs"/>
              </a:rPr>
              <a:t>S</a:t>
            </a:r>
            <a:r>
              <a:rPr lang="en-US" sz="2400" cap="small" dirty="0">
                <a:solidFill>
                  <a:srgbClr val="FF0000"/>
                </a:solidFill>
                <a:latin typeface="+mn-lt"/>
                <a:ea typeface="+mn-ea"/>
                <a:cs typeface="+mn-cs"/>
              </a:rPr>
              <a:t>ystem</a:t>
            </a:r>
          </a:p>
        </p:txBody>
      </p:sp>
      <p:sp>
        <p:nvSpPr>
          <p:cNvPr id="18451" name="Text Box 9"/>
          <p:cNvSpPr txBox="1">
            <a:spLocks noChangeArrowheads="1"/>
          </p:cNvSpPr>
          <p:nvPr/>
        </p:nvSpPr>
        <p:spPr bwMode="auto">
          <a:xfrm>
            <a:off x="2209800" y="0"/>
            <a:ext cx="2438400" cy="701675"/>
          </a:xfrm>
          <a:prstGeom prst="rect">
            <a:avLst/>
          </a:prstGeom>
          <a:noFill/>
          <a:ln w="9525">
            <a:noFill/>
            <a:miter lim="800000"/>
            <a:headEnd/>
            <a:tailEnd/>
          </a:ln>
        </p:spPr>
        <p:txBody>
          <a:bodyPr>
            <a:prstTxWarp prst="textNoShape">
              <a:avLst/>
            </a:prstTxWarp>
            <a:spAutoFit/>
          </a:bodyPr>
          <a:lstStyle/>
          <a:p>
            <a:pPr algn="ctr"/>
            <a:r>
              <a:rPr lang="en-US" sz="2000" b="1" dirty="0">
                <a:solidFill>
                  <a:schemeClr val="bg1"/>
                </a:solidFill>
                <a:latin typeface="Calibri" charset="0"/>
              </a:rPr>
              <a:t>1000 km </a:t>
            </a:r>
          </a:p>
          <a:p>
            <a:pPr algn="ctr"/>
            <a:r>
              <a:rPr lang="en-US" sz="2000" b="1" dirty="0">
                <a:solidFill>
                  <a:schemeClr val="bg1"/>
                </a:solidFill>
                <a:latin typeface="Calibri" charset="0"/>
              </a:rPr>
              <a:t>Cape to Cape</a:t>
            </a:r>
          </a:p>
        </p:txBody>
      </p:sp>
      <p:sp>
        <p:nvSpPr>
          <p:cNvPr id="18452" name="Text Box 3"/>
          <p:cNvSpPr txBox="1">
            <a:spLocks noChangeArrowheads="1"/>
          </p:cNvSpPr>
          <p:nvPr/>
        </p:nvSpPr>
        <p:spPr bwMode="auto">
          <a:xfrm>
            <a:off x="700088" y="350838"/>
            <a:ext cx="184150" cy="366712"/>
          </a:xfrm>
          <a:prstGeom prst="rect">
            <a:avLst/>
          </a:prstGeom>
          <a:noFill/>
          <a:ln w="9525">
            <a:noFill/>
            <a:miter lim="800000"/>
            <a:headEnd/>
            <a:tailEnd/>
          </a:ln>
        </p:spPr>
        <p:txBody>
          <a:bodyPr wrap="none">
            <a:prstTxWarp prst="textNoShape">
              <a:avLst/>
            </a:prstTxWarp>
            <a:spAutoFit/>
          </a:bodyPr>
          <a:lstStyle/>
          <a:p>
            <a:endParaRPr lang="en-US" b="1">
              <a:latin typeface="Calibri" charset="0"/>
            </a:endParaRPr>
          </a:p>
        </p:txBody>
      </p:sp>
      <p:sp>
        <p:nvSpPr>
          <p:cNvPr id="27" name="TextBox 26"/>
          <p:cNvSpPr txBox="1"/>
          <p:nvPr/>
        </p:nvSpPr>
        <p:spPr>
          <a:xfrm>
            <a:off x="5325533" y="6544733"/>
            <a:ext cx="184666" cy="369332"/>
          </a:xfrm>
          <a:prstGeom prst="rect">
            <a:avLst/>
          </a:prstGeom>
          <a:noFill/>
        </p:spPr>
        <p:txBody>
          <a:bodyPr wrap="none" rtlCol="0">
            <a:spAutoFit/>
          </a:bodyPr>
          <a:lstStyle/>
          <a:p>
            <a:endParaRPr lang="en-US" dirty="0"/>
          </a:p>
        </p:txBody>
      </p:sp>
      <p:sp>
        <p:nvSpPr>
          <p:cNvPr id="42" name="TextBox 41"/>
          <p:cNvSpPr txBox="1"/>
          <p:nvPr/>
        </p:nvSpPr>
        <p:spPr>
          <a:xfrm>
            <a:off x="4339582" y="1900846"/>
            <a:ext cx="4691529" cy="1569660"/>
          </a:xfrm>
          <a:prstGeom prst="rect">
            <a:avLst/>
          </a:prstGeom>
          <a:noFill/>
        </p:spPr>
        <p:txBody>
          <a:bodyPr wrap="square" rtlCol="0">
            <a:spAutoFit/>
          </a:bodyPr>
          <a:lstStyle/>
          <a:p>
            <a:pPr algn="ctr"/>
            <a:r>
              <a:rPr lang="en-US" sz="2400" b="1" dirty="0" smtClean="0">
                <a:solidFill>
                  <a:schemeClr val="bg1"/>
                </a:solidFill>
              </a:rPr>
              <a:t>MARACOOS: </a:t>
            </a:r>
          </a:p>
          <a:p>
            <a:pPr algn="ctr"/>
            <a:r>
              <a:rPr lang="en-US" sz="2400" b="1" dirty="0" smtClean="0">
                <a:solidFill>
                  <a:schemeClr val="bg1"/>
                </a:solidFill>
              </a:rPr>
              <a:t>Sustained Real-Time </a:t>
            </a:r>
          </a:p>
          <a:p>
            <a:pPr algn="ctr"/>
            <a:r>
              <a:rPr lang="en-US" sz="2400" b="1" dirty="0" smtClean="0">
                <a:solidFill>
                  <a:schemeClr val="bg1"/>
                </a:solidFill>
              </a:rPr>
              <a:t>Regional-Scale Observation and Forecast System</a:t>
            </a:r>
          </a:p>
        </p:txBody>
      </p:sp>
      <p:pic>
        <p:nvPicPr>
          <p:cNvPr id="43" name="Picture 41" descr="13"/>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6251836" y="5609644"/>
            <a:ext cx="506413"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4" name="Picture 42" descr="1"/>
          <p:cNvPicPr>
            <a:picLocks noChangeAspect="1" noChangeArrowheads="1"/>
          </p:cNvPicPr>
          <p:nvPr/>
        </p:nvPicPr>
        <p:blipFill>
          <a:blip r:embed="rId5"/>
          <a:srcRect/>
          <a:stretch>
            <a:fillRect/>
          </a:stretch>
        </p:blipFill>
        <p:spPr bwMode="auto">
          <a:xfrm>
            <a:off x="7711920" y="4259638"/>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5" name="Picture 43" descr="2"/>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4229829" y="5596277"/>
            <a:ext cx="882650" cy="531812"/>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6" name="Picture 44" descr="3"/>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7069691" y="4285817"/>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7" name="Picture 45" descr="4"/>
          <p:cNvPicPr>
            <a:picLocks noChangeAspect="1" noChangeArrowheads="1"/>
          </p:cNvPicPr>
          <p:nvPr/>
        </p:nvPicPr>
        <p:blipFill>
          <a:blip r:embed="rId8"/>
          <a:srcRect/>
          <a:stretch>
            <a:fillRect/>
          </a:stretch>
        </p:blipFill>
        <p:spPr bwMode="auto">
          <a:xfrm>
            <a:off x="7698367" y="4879503"/>
            <a:ext cx="1119187"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8" name="Picture 46" descr="5"/>
          <p:cNvPicPr>
            <a:picLocks noChangeAspect="1" noChangeArrowheads="1"/>
          </p:cNvPicPr>
          <p:nvPr/>
        </p:nvPicPr>
        <p:blipFill>
          <a:blip r:embed="rId9"/>
          <a:srcRect/>
          <a:stretch>
            <a:fillRect/>
          </a:stretch>
        </p:blipFill>
        <p:spPr bwMode="auto">
          <a:xfrm>
            <a:off x="7759709" y="5609644"/>
            <a:ext cx="1117600" cy="54133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9" name="Picture 47" descr="6"/>
          <p:cNvPicPr>
            <a:picLocks noChangeAspect="1" noChangeArrowheads="1"/>
          </p:cNvPicPr>
          <p:nvPr/>
        </p:nvPicPr>
        <p:blipFill>
          <a:blip r:embed="rId10"/>
          <a:srcRect/>
          <a:stretch>
            <a:fillRect/>
          </a:stretch>
        </p:blipFill>
        <p:spPr bwMode="auto">
          <a:xfrm>
            <a:off x="6176448" y="4185934"/>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0" name="Picture 48" descr="7"/>
          <p:cNvPicPr>
            <a:picLocks noChangeAspect="1" noChangeArrowheads="1"/>
          </p:cNvPicPr>
          <p:nvPr/>
        </p:nvPicPr>
        <p:blipFill>
          <a:blip r:embed="rId11"/>
          <a:srcRect/>
          <a:stretch>
            <a:fillRect/>
          </a:stretch>
        </p:blipFill>
        <p:spPr bwMode="auto">
          <a:xfrm>
            <a:off x="6187544" y="4857278"/>
            <a:ext cx="614363"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1" name="Picture 49" descr="8"/>
          <p:cNvPicPr>
            <a:picLocks noChangeAspect="1" noChangeArrowheads="1"/>
          </p:cNvPicPr>
          <p:nvPr/>
        </p:nvPicPr>
        <p:blipFill>
          <a:blip r:embed="rId12"/>
          <a:srcRect/>
          <a:stretch>
            <a:fillRect/>
          </a:stretch>
        </p:blipFill>
        <p:spPr bwMode="auto">
          <a:xfrm>
            <a:off x="5334150" y="4221169"/>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2" name="Picture 52" descr="11"/>
          <p:cNvPicPr>
            <a:picLocks noChangeAspect="1" noChangeArrowheads="1"/>
          </p:cNvPicPr>
          <p:nvPr/>
        </p:nvPicPr>
        <p:blipFill>
          <a:blip r:embed="rId13"/>
          <a:srcRect/>
          <a:stretch>
            <a:fillRect/>
          </a:stretch>
        </p:blipFill>
        <p:spPr bwMode="auto">
          <a:xfrm>
            <a:off x="7100420" y="5606468"/>
            <a:ext cx="533400"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3" name="Picture 53" descr="12"/>
          <p:cNvPicPr>
            <a:picLocks noChangeAspect="1" noChangeArrowheads="1"/>
          </p:cNvPicPr>
          <p:nvPr/>
        </p:nvPicPr>
        <p:blipFill>
          <a:blip r:embed="rId14"/>
          <a:srcRect/>
          <a:stretch>
            <a:fillRect/>
          </a:stretch>
        </p:blipFill>
        <p:spPr bwMode="auto">
          <a:xfrm>
            <a:off x="5366806" y="4857278"/>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4" name="Picture 30" descr="2.png"/>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366806" y="5609644"/>
            <a:ext cx="539751" cy="506413"/>
          </a:xfrm>
          <a:prstGeom prst="rect">
            <a:avLst/>
          </a:prstGeom>
          <a:noFill/>
          <a:ln w="9525">
            <a:noFill/>
            <a:miter lim="800000"/>
            <a:headEnd/>
            <a:tailEnd/>
          </a:ln>
        </p:spPr>
      </p:pic>
      <p:pic>
        <p:nvPicPr>
          <p:cNvPr id="55" name="Picture 31" descr="IOOS_logo_white.gif"/>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148374" y="4306559"/>
            <a:ext cx="1012825" cy="409575"/>
          </a:xfrm>
          <a:prstGeom prst="rect">
            <a:avLst/>
          </a:prstGeom>
          <a:noFill/>
          <a:ln w="9525">
            <a:noFill/>
            <a:miter lim="800000"/>
            <a:headEnd/>
            <a:tailEnd/>
          </a:ln>
        </p:spPr>
      </p:pic>
      <p:pic>
        <p:nvPicPr>
          <p:cNvPr id="56" name="Picture 55" descr="Screen shot 2012-02-19 at 1.29.16 PM.png"/>
          <p:cNvPicPr>
            <a:picLocks noChangeAspect="1"/>
          </p:cNvPicPr>
          <p:nvPr/>
        </p:nvPicPr>
        <p:blipFill>
          <a:blip r:embed="rId17"/>
          <a:stretch>
            <a:fillRect/>
          </a:stretch>
        </p:blipFill>
        <p:spPr>
          <a:xfrm>
            <a:off x="4320437" y="4934089"/>
            <a:ext cx="741632" cy="379861"/>
          </a:xfrm>
          <a:prstGeom prst="rect">
            <a:avLst/>
          </a:prstGeom>
        </p:spPr>
      </p:pic>
      <p:pic>
        <p:nvPicPr>
          <p:cNvPr id="58" name="Picture 57"/>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141021" y="4942798"/>
            <a:ext cx="455385" cy="455385"/>
          </a:xfrm>
          <a:prstGeom prst="ellipse">
            <a:avLst/>
          </a:prstGeom>
        </p:spPr>
      </p:pic>
      <p:sp>
        <p:nvSpPr>
          <p:cNvPr id="3" name="TextBox 2"/>
          <p:cNvSpPr txBox="1"/>
          <p:nvPr/>
        </p:nvSpPr>
        <p:spPr>
          <a:xfrm>
            <a:off x="4213407" y="3526116"/>
            <a:ext cx="4796121" cy="461665"/>
          </a:xfrm>
          <a:prstGeom prst="rect">
            <a:avLst/>
          </a:prstGeom>
          <a:noFill/>
          <a:ln>
            <a:noFill/>
          </a:ln>
        </p:spPr>
        <p:txBody>
          <a:bodyPr wrap="square" rtlCol="0">
            <a:spAutoFit/>
          </a:bodyPr>
          <a:lstStyle/>
          <a:p>
            <a:r>
              <a:rPr lang="en-US" sz="2400" dirty="0" smtClean="0">
                <a:solidFill>
                  <a:srgbClr val="FFFFFF"/>
                </a:solidFill>
              </a:rPr>
              <a:t>Scott Glenn                     + Many</a:t>
            </a:r>
            <a:endParaRPr lang="en-US" sz="2400" dirty="0">
              <a:solidFill>
                <a:srgbClr val="FFFFFF"/>
              </a:solidFill>
            </a:endParaRPr>
          </a:p>
        </p:txBody>
      </p:sp>
      <p:pic>
        <p:nvPicPr>
          <p:cNvPr id="57" name="Picture 56" descr="Screen shot 2012-02-19 at 1.33.13 PM.png"/>
          <p:cNvPicPr>
            <a:picLocks noChangeAspect="1"/>
          </p:cNvPicPr>
          <p:nvPr/>
        </p:nvPicPr>
        <p:blipFill>
          <a:blip r:embed="rId19"/>
          <a:stretch>
            <a:fillRect/>
          </a:stretch>
        </p:blipFill>
        <p:spPr>
          <a:xfrm>
            <a:off x="6088527" y="3511178"/>
            <a:ext cx="1448641" cy="448234"/>
          </a:xfrm>
          <a:prstGeom prst="rect">
            <a:avLst/>
          </a:prstGeom>
        </p:spPr>
      </p:pic>
      <p:sp>
        <p:nvSpPr>
          <p:cNvPr id="2" name="TextBox 1"/>
          <p:cNvSpPr txBox="1"/>
          <p:nvPr/>
        </p:nvSpPr>
        <p:spPr>
          <a:xfrm>
            <a:off x="0" y="3062942"/>
            <a:ext cx="1743799" cy="923330"/>
          </a:xfrm>
          <a:prstGeom prst="rect">
            <a:avLst/>
          </a:prstGeom>
          <a:noFill/>
        </p:spPr>
        <p:txBody>
          <a:bodyPr wrap="none" rtlCol="0">
            <a:spAutoFit/>
          </a:bodyPr>
          <a:lstStyle/>
          <a:p>
            <a:r>
              <a:rPr lang="en-US" dirty="0" smtClean="0">
                <a:solidFill>
                  <a:schemeClr val="bg1"/>
                </a:solidFill>
              </a:rPr>
              <a:t>&gt;40 PIs</a:t>
            </a:r>
          </a:p>
          <a:p>
            <a:r>
              <a:rPr lang="en-US" dirty="0" smtClean="0">
                <a:solidFill>
                  <a:schemeClr val="bg1"/>
                </a:solidFill>
              </a:rPr>
              <a:t>&gt;20 Institutions</a:t>
            </a:r>
          </a:p>
          <a:p>
            <a:r>
              <a:rPr lang="en-US" dirty="0" smtClean="0">
                <a:solidFill>
                  <a:schemeClr val="bg1"/>
                </a:solidFill>
              </a:rPr>
              <a:t>&gt;50 Members</a:t>
            </a:r>
            <a:endParaRPr lang="en-US" dirty="0">
              <a:solidFill>
                <a:schemeClr val="bg1"/>
              </a:solidFill>
            </a:endParaRPr>
          </a:p>
        </p:txBody>
      </p:sp>
    </p:spTree>
    <p:extLst>
      <p:ext uri="{BB962C8B-B14F-4D97-AF65-F5344CB8AC3E}">
        <p14:creationId xmlns:p14="http://schemas.microsoft.com/office/powerpoint/2010/main" val="1187264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62.JPG"/>
          <p:cNvPicPr>
            <a:picLocks noChangeAspect="1"/>
          </p:cNvPicPr>
          <p:nvPr/>
        </p:nvPicPr>
        <p:blipFill>
          <a:blip r:embed="rId2"/>
          <a:stretch>
            <a:fillRect/>
          </a:stretch>
        </p:blipFill>
        <p:spPr>
          <a:xfrm>
            <a:off x="0" y="1143000"/>
            <a:ext cx="6742113" cy="4494742"/>
          </a:xfrm>
          <a:prstGeom prst="rect">
            <a:avLst/>
          </a:prstGeom>
        </p:spPr>
      </p:pic>
      <p:sp>
        <p:nvSpPr>
          <p:cNvPr id="5" name="TextBox 1"/>
          <p:cNvSpPr txBox="1">
            <a:spLocks noChangeArrowheads="1"/>
          </p:cNvSpPr>
          <p:nvPr/>
        </p:nvSpPr>
        <p:spPr bwMode="auto">
          <a:xfrm>
            <a:off x="0" y="152400"/>
            <a:ext cx="8001000" cy="830997"/>
          </a:xfrm>
          <a:prstGeom prst="rect">
            <a:avLst/>
          </a:prstGeom>
          <a:noFill/>
          <a:ln w="9525">
            <a:noFill/>
            <a:miter lim="800000"/>
            <a:headEnd/>
            <a:tailEnd/>
          </a:ln>
        </p:spPr>
        <p:txBody>
          <a:bodyPr wrap="square">
            <a:prstTxWarp prst="textNoShape">
              <a:avLst/>
            </a:prstTxWarp>
            <a:spAutoFit/>
          </a:bodyPr>
          <a:lstStyle/>
          <a:p>
            <a:pPr algn="ctr"/>
            <a:r>
              <a:rPr lang="en-US" sz="2400" b="1" dirty="0" smtClean="0"/>
              <a:t>The</a:t>
            </a:r>
            <a:r>
              <a:rPr lang="en-US" sz="2400" b="1" i="1" dirty="0" smtClean="0"/>
              <a:t> Scarlet Knight’s</a:t>
            </a:r>
            <a:r>
              <a:rPr lang="en-US" sz="2400" b="1" dirty="0" smtClean="0"/>
              <a:t> Ribbon Cutting Ceremony </a:t>
            </a:r>
          </a:p>
          <a:p>
            <a:pPr algn="ctr"/>
            <a:r>
              <a:rPr lang="en-US" sz="2400" b="1" dirty="0" smtClean="0"/>
              <a:t>at the </a:t>
            </a:r>
            <a:r>
              <a:rPr lang="en-US" sz="2400" b="1" dirty="0"/>
              <a:t>Smithsonian: Dec. 9</a:t>
            </a:r>
            <a:r>
              <a:rPr lang="en-US" sz="2400" b="1" baseline="30000" dirty="0"/>
              <a:t>th</a:t>
            </a:r>
            <a:r>
              <a:rPr lang="en-US" sz="2400" b="1" dirty="0"/>
              <a:t>, </a:t>
            </a:r>
            <a:r>
              <a:rPr lang="en-US" sz="2400" b="1" dirty="0" smtClean="0"/>
              <a:t>2010</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48400" y="3733800"/>
            <a:ext cx="2756554" cy="1736278"/>
          </a:xfrm>
          <a:prstGeom prst="rect">
            <a:avLst/>
          </a:prstGeom>
          <a:noFill/>
          <a:ln w="19050">
            <a:solidFill>
              <a:schemeClr val="tx1"/>
            </a:solidFill>
            <a:miter lim="800000"/>
            <a:headEnd/>
            <a:tailEnd/>
          </a:ln>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48400" y="1828800"/>
            <a:ext cx="2736114" cy="1723795"/>
          </a:xfrm>
          <a:prstGeom prst="rect">
            <a:avLst/>
          </a:prstGeom>
          <a:noFill/>
          <a:ln w="19050">
            <a:solidFill>
              <a:schemeClr val="tx1"/>
            </a:solidFill>
            <a:miter lim="800000"/>
            <a:headEnd/>
            <a:tailEnd/>
          </a:ln>
        </p:spPr>
      </p:pic>
      <p:sp>
        <p:nvSpPr>
          <p:cNvPr id="8" name="TextBox 7"/>
          <p:cNvSpPr txBox="1"/>
          <p:nvPr/>
        </p:nvSpPr>
        <p:spPr>
          <a:xfrm>
            <a:off x="6732420" y="5486400"/>
            <a:ext cx="2411580" cy="738664"/>
          </a:xfrm>
          <a:prstGeom prst="rect">
            <a:avLst/>
          </a:prstGeom>
          <a:noFill/>
        </p:spPr>
        <p:txBody>
          <a:bodyPr wrap="square" rtlCol="0">
            <a:spAutoFit/>
          </a:bodyPr>
          <a:lstStyle/>
          <a:p>
            <a:r>
              <a:rPr lang="en-US" sz="1400" dirty="0" smtClean="0"/>
              <a:t>Rutgers Students share Ocean Exploration stories with Fabien Cousteau</a:t>
            </a:r>
            <a:endParaRPr lang="en-US" sz="1400" dirty="0"/>
          </a:p>
        </p:txBody>
      </p:sp>
      <p:sp>
        <p:nvSpPr>
          <p:cNvPr id="9" name="TextBox 8"/>
          <p:cNvSpPr txBox="1"/>
          <p:nvPr/>
        </p:nvSpPr>
        <p:spPr>
          <a:xfrm>
            <a:off x="6781800" y="838200"/>
            <a:ext cx="2362200" cy="954107"/>
          </a:xfrm>
          <a:prstGeom prst="rect">
            <a:avLst/>
          </a:prstGeom>
          <a:noFill/>
        </p:spPr>
        <p:txBody>
          <a:bodyPr wrap="square" rtlCol="0">
            <a:spAutoFit/>
          </a:bodyPr>
          <a:lstStyle/>
          <a:p>
            <a:r>
              <a:rPr lang="en-US" sz="1400" dirty="0" smtClean="0"/>
              <a:t>Rutgers Students are welcomed by White House Science &amp; Technology Advisor </a:t>
            </a:r>
            <a:r>
              <a:rPr lang="en-US" sz="1400" dirty="0" err="1" smtClean="0"/>
              <a:t>Shere</a:t>
            </a:r>
            <a:r>
              <a:rPr lang="en-US" sz="1400" dirty="0" smtClean="0"/>
              <a:t> Abbott</a:t>
            </a:r>
            <a:endParaRPr lang="en-US" sz="1400" dirty="0"/>
          </a:p>
        </p:txBody>
      </p:sp>
      <p:sp>
        <p:nvSpPr>
          <p:cNvPr id="10" name="TextBox 9"/>
          <p:cNvSpPr txBox="1"/>
          <p:nvPr/>
        </p:nvSpPr>
        <p:spPr>
          <a:xfrm>
            <a:off x="85239" y="5638800"/>
            <a:ext cx="6467962" cy="584776"/>
          </a:xfrm>
          <a:prstGeom prst="rect">
            <a:avLst/>
          </a:prstGeom>
          <a:noFill/>
        </p:spPr>
        <p:txBody>
          <a:bodyPr wrap="square" rtlCol="0">
            <a:spAutoFit/>
          </a:bodyPr>
          <a:lstStyle/>
          <a:p>
            <a:r>
              <a:rPr lang="en-US" sz="1600" b="1" dirty="0" smtClean="0"/>
              <a:t>The </a:t>
            </a:r>
            <a:r>
              <a:rPr lang="en-US" sz="1600" b="1" i="1" dirty="0" smtClean="0"/>
              <a:t>Scarlet Knight</a:t>
            </a:r>
            <a:r>
              <a:rPr lang="en-US" sz="1600" b="1" dirty="0" smtClean="0"/>
              <a:t> in her display case at the Smithsonian’s</a:t>
            </a:r>
          </a:p>
          <a:p>
            <a:r>
              <a:rPr lang="en-US" sz="1600" b="1" dirty="0" smtClean="0"/>
              <a:t>National Museum of Natural History, Ocean Hall, Washington, DC</a:t>
            </a:r>
            <a:endParaRPr lang="en-US" sz="1600" b="1" dirty="0"/>
          </a:p>
        </p:txBody>
      </p:sp>
    </p:spTree>
    <p:extLst>
      <p:ext uri="{BB962C8B-B14F-4D97-AF65-F5344CB8AC3E}">
        <p14:creationId xmlns:p14="http://schemas.microsoft.com/office/powerpoint/2010/main" val="708959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2-19 at 2.31.08 PM.png"/>
          <p:cNvPicPr>
            <a:picLocks noChangeAspect="1"/>
          </p:cNvPicPr>
          <p:nvPr/>
        </p:nvPicPr>
        <p:blipFill>
          <a:blip r:embed="rId2"/>
          <a:stretch>
            <a:fillRect/>
          </a:stretch>
        </p:blipFill>
        <p:spPr>
          <a:xfrm>
            <a:off x="5337176" y="3984099"/>
            <a:ext cx="3701928" cy="2820819"/>
          </a:xfrm>
          <a:prstGeom prst="rect">
            <a:avLst/>
          </a:prstGeom>
        </p:spPr>
      </p:pic>
      <p:sp>
        <p:nvSpPr>
          <p:cNvPr id="3" name="TextBox 2"/>
          <p:cNvSpPr txBox="1"/>
          <p:nvPr/>
        </p:nvSpPr>
        <p:spPr>
          <a:xfrm>
            <a:off x="533400" y="152400"/>
            <a:ext cx="5704506" cy="461665"/>
          </a:xfrm>
          <a:prstGeom prst="rect">
            <a:avLst/>
          </a:prstGeom>
          <a:noFill/>
          <a:effectLst>
            <a:outerShdw blurRad="63500" sx="102000" sy="102000" algn="ctr">
              <a:srgbClr val="000000">
                <a:alpha val="43000"/>
              </a:srgbClr>
            </a:outerShdw>
          </a:effectLst>
        </p:spPr>
        <p:txBody>
          <a:bodyPr wrap="none">
            <a:spAutoFit/>
          </a:bodyPr>
          <a:lstStyle/>
          <a:p>
            <a:pPr>
              <a:defRPr/>
            </a:pPr>
            <a:r>
              <a:rPr lang="en-US" sz="2400" b="1" dirty="0" smtClean="0"/>
              <a:t>Summative </a:t>
            </a:r>
            <a:r>
              <a:rPr lang="en-US" sz="2400" b="1" dirty="0"/>
              <a:t>Assessment</a:t>
            </a:r>
            <a:r>
              <a:rPr lang="en-US" dirty="0"/>
              <a:t> </a:t>
            </a:r>
            <a:r>
              <a:rPr lang="en-US" b="1" dirty="0"/>
              <a:t>–</a:t>
            </a:r>
            <a:r>
              <a:rPr lang="en-US" b="1" dirty="0" smtClean="0"/>
              <a:t>  Did we have an impact?</a:t>
            </a:r>
            <a:endParaRPr lang="en-US" b="1" dirty="0"/>
          </a:p>
        </p:txBody>
      </p:sp>
      <p:graphicFrame>
        <p:nvGraphicFramePr>
          <p:cNvPr id="5" name="Chart 4"/>
          <p:cNvGraphicFramePr/>
          <p:nvPr>
            <p:extLst>
              <p:ext uri="{D42A27DB-BD31-4B8C-83A1-F6EECF244321}">
                <p14:modId xmlns:p14="http://schemas.microsoft.com/office/powerpoint/2010/main" val="2884328342"/>
              </p:ext>
            </p:extLst>
          </p:nvPr>
        </p:nvGraphicFramePr>
        <p:xfrm>
          <a:off x="0" y="478451"/>
          <a:ext cx="5337175" cy="295275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6761082895_db19bdef61_b.jpg"/>
          <p:cNvPicPr>
            <a:picLocks noChangeAspect="1"/>
          </p:cNvPicPr>
          <p:nvPr/>
        </p:nvPicPr>
        <p:blipFill>
          <a:blip r:embed="rId4"/>
          <a:stretch>
            <a:fillRect/>
          </a:stretch>
        </p:blipFill>
        <p:spPr>
          <a:xfrm>
            <a:off x="533400" y="3800533"/>
            <a:ext cx="4583960" cy="3057466"/>
          </a:xfrm>
          <a:prstGeom prst="rect">
            <a:avLst/>
          </a:prstGeom>
        </p:spPr>
      </p:pic>
      <p:sp>
        <p:nvSpPr>
          <p:cNvPr id="8" name="TextBox 7"/>
          <p:cNvSpPr txBox="1"/>
          <p:nvPr/>
        </p:nvSpPr>
        <p:spPr>
          <a:xfrm>
            <a:off x="5422028" y="3615867"/>
            <a:ext cx="3391298" cy="369332"/>
          </a:xfrm>
          <a:prstGeom prst="rect">
            <a:avLst/>
          </a:prstGeom>
          <a:noFill/>
        </p:spPr>
        <p:txBody>
          <a:bodyPr wrap="none" rtlCol="0">
            <a:spAutoFit/>
          </a:bodyPr>
          <a:lstStyle/>
          <a:p>
            <a:r>
              <a:rPr lang="en-US" dirty="0" smtClean="0"/>
              <a:t>Number of Marine Science Majors</a:t>
            </a:r>
            <a:endParaRPr lang="en-US" dirty="0"/>
          </a:p>
        </p:txBody>
      </p:sp>
      <p:sp>
        <p:nvSpPr>
          <p:cNvPr id="9" name="TextBox 8"/>
          <p:cNvSpPr txBox="1"/>
          <p:nvPr/>
        </p:nvSpPr>
        <p:spPr>
          <a:xfrm>
            <a:off x="1122070" y="3431201"/>
            <a:ext cx="3403496" cy="369332"/>
          </a:xfrm>
          <a:prstGeom prst="rect">
            <a:avLst/>
          </a:prstGeom>
          <a:noFill/>
        </p:spPr>
        <p:txBody>
          <a:bodyPr wrap="none" rtlCol="0">
            <a:spAutoFit/>
          </a:bodyPr>
          <a:lstStyle/>
          <a:p>
            <a:r>
              <a:rPr lang="en-US" dirty="0" smtClean="0"/>
              <a:t>Spring 2012 Course:  &gt;70 Students</a:t>
            </a:r>
            <a:endParaRPr lang="en-US" dirty="0"/>
          </a:p>
        </p:txBody>
      </p:sp>
      <p:sp>
        <p:nvSpPr>
          <p:cNvPr id="10" name="TextBox 9"/>
          <p:cNvSpPr txBox="1"/>
          <p:nvPr/>
        </p:nvSpPr>
        <p:spPr>
          <a:xfrm>
            <a:off x="5852364" y="1087362"/>
            <a:ext cx="3030172" cy="1815882"/>
          </a:xfrm>
          <a:prstGeom prst="rect">
            <a:avLst/>
          </a:prstGeom>
          <a:noFill/>
        </p:spPr>
        <p:txBody>
          <a:bodyPr wrap="square" rtlCol="0">
            <a:spAutoFit/>
          </a:bodyPr>
          <a:lstStyle/>
          <a:p>
            <a:r>
              <a:rPr lang="en-US" u="sng" dirty="0" smtClean="0"/>
              <a:t>Increase in Number &amp; Scope of Research Internships</a:t>
            </a:r>
            <a:endParaRPr lang="en-US" dirty="0" smtClean="0"/>
          </a:p>
          <a:p>
            <a:endParaRPr lang="en-US" sz="800" dirty="0" smtClean="0"/>
          </a:p>
          <a:p>
            <a:r>
              <a:rPr lang="en-US" sz="1400" dirty="0" smtClean="0"/>
              <a:t>Locations: Australia, Antarctica, Svalbard, Spain, Canaries, Azores, California, Florida, New Jersey</a:t>
            </a:r>
          </a:p>
          <a:p>
            <a:endParaRPr lang="en-US" sz="800" dirty="0" smtClean="0"/>
          </a:p>
          <a:p>
            <a:r>
              <a:rPr lang="en-US" sz="1400" dirty="0" smtClean="0"/>
              <a:t>Sponsors: NSF, DHS, Alumni</a:t>
            </a:r>
            <a:r>
              <a:rPr lang="en-US" dirty="0" smtClean="0"/>
              <a:t> </a:t>
            </a:r>
            <a:endParaRPr lang="en-US" dirty="0"/>
          </a:p>
        </p:txBody>
      </p:sp>
      <p:sp>
        <p:nvSpPr>
          <p:cNvPr id="11" name="TextBox 10"/>
          <p:cNvSpPr txBox="1"/>
          <p:nvPr/>
        </p:nvSpPr>
        <p:spPr>
          <a:xfrm>
            <a:off x="965503" y="1308495"/>
            <a:ext cx="1703084" cy="646331"/>
          </a:xfrm>
          <a:prstGeom prst="rect">
            <a:avLst/>
          </a:prstGeom>
          <a:noFill/>
        </p:spPr>
        <p:txBody>
          <a:bodyPr wrap="square" rtlCol="0">
            <a:spAutoFit/>
          </a:bodyPr>
          <a:lstStyle/>
          <a:p>
            <a:r>
              <a:rPr lang="en-US" dirty="0" smtClean="0"/>
              <a:t>Trans-Atlantic Glider Challenge</a:t>
            </a:r>
            <a:endParaRPr lang="en-US" dirty="0"/>
          </a:p>
        </p:txBody>
      </p:sp>
    </p:spTree>
    <p:extLst>
      <p:ext uri="{BB962C8B-B14F-4D97-AF65-F5344CB8AC3E}">
        <p14:creationId xmlns:p14="http://schemas.microsoft.com/office/powerpoint/2010/main" val="340414386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a:spLocks noChangeArrowheads="1"/>
          </p:cNvSpPr>
          <p:nvPr/>
        </p:nvSpPr>
        <p:spPr bwMode="auto">
          <a:xfrm>
            <a:off x="0" y="1"/>
            <a:ext cx="9144000" cy="892552"/>
          </a:xfrm>
          <a:prstGeom prst="rect">
            <a:avLst/>
          </a:prstGeom>
          <a:noFill/>
          <a:ln w="9525">
            <a:noFill/>
            <a:miter lim="800000"/>
            <a:headEnd/>
            <a:tailEnd/>
          </a:ln>
        </p:spPr>
        <p:txBody>
          <a:bodyPr wrap="square">
            <a:prstTxWarp prst="textNoShape">
              <a:avLst/>
            </a:prstTxWarp>
            <a:spAutoFit/>
          </a:bodyPr>
          <a:lstStyle/>
          <a:p>
            <a:pPr algn="ctr"/>
            <a:r>
              <a:rPr lang="en-US" sz="2800" b="1" dirty="0" smtClean="0"/>
              <a:t>A Global Challenge </a:t>
            </a:r>
            <a:r>
              <a:rPr lang="en-US" sz="2800" b="1" dirty="0"/>
              <a:t>–</a:t>
            </a:r>
            <a:r>
              <a:rPr lang="en-US" sz="2800" b="1" dirty="0" smtClean="0"/>
              <a:t> The Challenger Glider Mission</a:t>
            </a:r>
          </a:p>
          <a:p>
            <a:pPr algn="ctr"/>
            <a:r>
              <a:rPr lang="en-US" sz="2400" b="1" dirty="0" smtClean="0"/>
              <a:t>December 9, 2009 </a:t>
            </a:r>
            <a:r>
              <a:rPr lang="en-US" sz="2400" b="1" dirty="0"/>
              <a:t>–</a:t>
            </a:r>
            <a:r>
              <a:rPr lang="en-US" sz="2400" b="1" dirty="0" smtClean="0"/>
              <a:t> </a:t>
            </a:r>
            <a:r>
              <a:rPr lang="en-US" sz="2400" b="1" dirty="0" err="1" smtClean="0"/>
              <a:t>Baiona</a:t>
            </a:r>
            <a:r>
              <a:rPr lang="en-US" sz="2400" b="1" dirty="0" smtClean="0"/>
              <a:t>, Spain</a:t>
            </a:r>
            <a:r>
              <a:rPr lang="en-US" dirty="0" smtClean="0">
                <a:solidFill>
                  <a:schemeClr val="bg1"/>
                </a:solidFill>
              </a:rPr>
              <a:t>                  </a:t>
            </a:r>
            <a:endParaRPr lang="en-US" dirty="0">
              <a:solidFill>
                <a:schemeClr val="bg1"/>
              </a:solidFill>
            </a:endParaRPr>
          </a:p>
        </p:txBody>
      </p:sp>
      <p:pic>
        <p:nvPicPr>
          <p:cNvPr id="9" name="Picture 8"/>
          <p:cNvPicPr>
            <a:picLocks noChangeAspect="1"/>
          </p:cNvPicPr>
          <p:nvPr/>
        </p:nvPicPr>
        <p:blipFill>
          <a:blip r:embed="rId2"/>
          <a:stretch>
            <a:fillRect/>
          </a:stretch>
        </p:blipFill>
        <p:spPr>
          <a:xfrm>
            <a:off x="6921501" y="3129642"/>
            <a:ext cx="2222500" cy="1529155"/>
          </a:xfrm>
          <a:prstGeom prst="rect">
            <a:avLst/>
          </a:prstGeom>
        </p:spPr>
      </p:pic>
      <p:sp>
        <p:nvSpPr>
          <p:cNvPr id="10" name="TextBox 9"/>
          <p:cNvSpPr txBox="1"/>
          <p:nvPr/>
        </p:nvSpPr>
        <p:spPr>
          <a:xfrm>
            <a:off x="4152176" y="3083060"/>
            <a:ext cx="2826415" cy="2585323"/>
          </a:xfrm>
          <a:prstGeom prst="rect">
            <a:avLst/>
          </a:prstGeom>
          <a:noFill/>
        </p:spPr>
        <p:txBody>
          <a:bodyPr wrap="none" rtlCol="0">
            <a:spAutoFit/>
          </a:bodyPr>
          <a:lstStyle/>
          <a:p>
            <a:r>
              <a:rPr lang="en-US" b="1" dirty="0" smtClean="0"/>
              <a:t>HMS Challenger Voyage</a:t>
            </a:r>
          </a:p>
          <a:p>
            <a:r>
              <a:rPr lang="en-US" dirty="0" smtClean="0"/>
              <a:t>First Scientific </a:t>
            </a:r>
          </a:p>
          <a:p>
            <a:r>
              <a:rPr lang="en-US" dirty="0" smtClean="0"/>
              <a:t>Circumnavigation</a:t>
            </a:r>
          </a:p>
          <a:p>
            <a:r>
              <a:rPr lang="en-US" dirty="0" smtClean="0"/>
              <a:t>1872-1876</a:t>
            </a:r>
          </a:p>
          <a:p>
            <a:endParaRPr lang="en-US" dirty="0" smtClean="0"/>
          </a:p>
          <a:p>
            <a:r>
              <a:rPr lang="en-US" dirty="0" smtClean="0"/>
              <a:t>128,000 km = </a:t>
            </a:r>
          </a:p>
          <a:p>
            <a:endParaRPr lang="en-US" dirty="0" smtClean="0"/>
          </a:p>
          <a:p>
            <a:r>
              <a:rPr lang="en-US" dirty="0" smtClean="0"/>
              <a:t>= 16 gliders </a:t>
            </a:r>
          </a:p>
          <a:p>
            <a:r>
              <a:rPr lang="en-US" dirty="0" smtClean="0"/>
              <a:t>  </a:t>
            </a:r>
            <a:r>
              <a:rPr lang="en-US" dirty="0" err="1" smtClean="0"/>
              <a:t>x</a:t>
            </a:r>
            <a:r>
              <a:rPr lang="en-US" dirty="0" smtClean="0"/>
              <a:t> 8,000 km/glider </a:t>
            </a:r>
            <a:endParaRPr lang="en-US" dirty="0"/>
          </a:p>
        </p:txBody>
      </p:sp>
      <p:pic>
        <p:nvPicPr>
          <p:cNvPr id="11" name="Picture 10"/>
          <p:cNvPicPr>
            <a:picLocks noChangeAspect="1"/>
          </p:cNvPicPr>
          <p:nvPr/>
        </p:nvPicPr>
        <p:blipFill>
          <a:blip r:embed="rId3"/>
          <a:stretch>
            <a:fillRect/>
          </a:stretch>
        </p:blipFill>
        <p:spPr>
          <a:xfrm>
            <a:off x="4426856" y="913674"/>
            <a:ext cx="4027797" cy="2081028"/>
          </a:xfrm>
          <a:prstGeom prst="rect">
            <a:avLst/>
          </a:prstGeom>
        </p:spPr>
      </p:pic>
      <p:grpSp>
        <p:nvGrpSpPr>
          <p:cNvPr id="2" name="Group 14"/>
          <p:cNvGrpSpPr/>
          <p:nvPr/>
        </p:nvGrpSpPr>
        <p:grpSpPr>
          <a:xfrm>
            <a:off x="154214" y="840816"/>
            <a:ext cx="3746500" cy="5095774"/>
            <a:chOff x="4256314" y="896257"/>
            <a:chExt cx="3356429" cy="5095774"/>
          </a:xfrm>
        </p:grpSpPr>
        <p:pic>
          <p:nvPicPr>
            <p:cNvPr id="6" name="Picture 5"/>
            <p:cNvPicPr>
              <a:picLocks noChangeAspect="1"/>
            </p:cNvPicPr>
            <p:nvPr/>
          </p:nvPicPr>
          <p:blipFill>
            <a:blip r:embed="rId4"/>
            <a:stretch>
              <a:fillRect/>
            </a:stretch>
          </p:blipFill>
          <p:spPr>
            <a:xfrm>
              <a:off x="5736772" y="896257"/>
              <a:ext cx="1689407" cy="2252543"/>
            </a:xfrm>
            <a:prstGeom prst="rect">
              <a:avLst/>
            </a:prstGeom>
          </p:spPr>
        </p:pic>
        <p:sp>
          <p:nvSpPr>
            <p:cNvPr id="12" name="TextBox 11"/>
            <p:cNvSpPr txBox="1"/>
            <p:nvPr/>
          </p:nvSpPr>
          <p:spPr>
            <a:xfrm>
              <a:off x="4256314" y="3160486"/>
              <a:ext cx="3356429" cy="2831545"/>
            </a:xfrm>
            <a:prstGeom prst="rect">
              <a:avLst/>
            </a:prstGeom>
            <a:noFill/>
          </p:spPr>
          <p:txBody>
            <a:bodyPr wrap="square" rtlCol="0">
              <a:spAutoFit/>
            </a:bodyPr>
            <a:lstStyle/>
            <a:p>
              <a:pPr algn="ctr"/>
              <a:r>
                <a:rPr lang="en-US" b="1" dirty="0" smtClean="0"/>
                <a:t>Ralph </a:t>
              </a:r>
              <a:r>
                <a:rPr lang="en-US" b="1" dirty="0" err="1" smtClean="0"/>
                <a:t>Rayner</a:t>
              </a:r>
              <a:r>
                <a:rPr lang="en-US" b="1" dirty="0" smtClean="0"/>
                <a:t> &amp; Rick </a:t>
              </a:r>
              <a:r>
                <a:rPr lang="en-US" b="1" dirty="0" err="1" smtClean="0"/>
                <a:t>Spinrad’s</a:t>
              </a:r>
              <a:r>
                <a:rPr lang="en-US" b="1" dirty="0" smtClean="0"/>
                <a:t> Global Challenge:</a:t>
              </a:r>
            </a:p>
            <a:p>
              <a:endParaRPr lang="en-US" sz="800" b="1" dirty="0" smtClean="0"/>
            </a:p>
            <a:p>
              <a:pPr algn="ctr"/>
              <a:r>
                <a:rPr lang="en-US" i="1" dirty="0" smtClean="0"/>
                <a:t>Build a Global Glider Fleet </a:t>
              </a:r>
            </a:p>
            <a:p>
              <a:pPr algn="ctr"/>
              <a:r>
                <a:rPr lang="en-US" i="1" dirty="0" smtClean="0"/>
                <a:t>and Coordinate the First </a:t>
              </a:r>
            </a:p>
            <a:p>
              <a:pPr algn="ctr"/>
              <a:r>
                <a:rPr lang="en-US" i="1" dirty="0" smtClean="0"/>
                <a:t>Robotic Circumnavigation.</a:t>
              </a:r>
            </a:p>
            <a:p>
              <a:pPr algn="ctr"/>
              <a:endParaRPr lang="en-US" sz="800" i="1" dirty="0" smtClean="0"/>
            </a:p>
            <a:p>
              <a:pPr algn="ctr"/>
              <a:r>
                <a:rPr lang="en-US" i="1" dirty="0" smtClean="0"/>
                <a:t>Revisit the Historic Track of the </a:t>
              </a:r>
            </a:p>
            <a:p>
              <a:pPr algn="ctr"/>
              <a:r>
                <a:rPr lang="en-US" i="1" dirty="0" smtClean="0"/>
                <a:t>HMS Challenger –</a:t>
              </a:r>
            </a:p>
            <a:p>
              <a:pPr algn="ctr"/>
              <a:r>
                <a:rPr lang="en-US" b="1" i="1" dirty="0" smtClean="0"/>
                <a:t>And inspire a global network </a:t>
              </a:r>
            </a:p>
            <a:p>
              <a:pPr algn="ctr"/>
              <a:r>
                <a:rPr lang="en-US" b="1" i="1" dirty="0" smtClean="0"/>
                <a:t>of students along the way.</a:t>
              </a:r>
            </a:p>
          </p:txBody>
        </p:sp>
      </p:grpSp>
      <p:pic>
        <p:nvPicPr>
          <p:cNvPr id="13" name="Picture 12"/>
          <p:cNvPicPr>
            <a:picLocks noChangeAspect="1"/>
          </p:cNvPicPr>
          <p:nvPr/>
        </p:nvPicPr>
        <p:blipFill>
          <a:blip r:embed="rId5"/>
          <a:stretch>
            <a:fillRect/>
          </a:stretch>
        </p:blipFill>
        <p:spPr>
          <a:xfrm>
            <a:off x="208644" y="843643"/>
            <a:ext cx="1493762" cy="2240644"/>
          </a:xfrm>
          <a:prstGeom prst="rect">
            <a:avLst/>
          </a:prstGeom>
        </p:spPr>
      </p:pic>
      <p:pic>
        <p:nvPicPr>
          <p:cNvPr id="14" name="Picture 13" descr="CoverGliderImage.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928181" y="4826000"/>
            <a:ext cx="2215819" cy="1380180"/>
          </a:xfrm>
          <a:prstGeom prst="rect">
            <a:avLst/>
          </a:prstGeom>
        </p:spPr>
      </p:pic>
    </p:spTree>
    <p:extLst>
      <p:ext uri="{BB962C8B-B14F-4D97-AF65-F5344CB8AC3E}">
        <p14:creationId xmlns:p14="http://schemas.microsoft.com/office/powerpoint/2010/main" val="127255316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tofs_global_cur_f144_0.png"/>
          <p:cNvPicPr>
            <a:picLocks noChangeAspect="1"/>
          </p:cNvPicPr>
          <p:nvPr/>
        </p:nvPicPr>
        <p:blipFill rotWithShape="1">
          <a:blip r:embed="rId2" cstate="print">
            <a:extLst>
              <a:ext uri="{28A0092B-C50C-407E-A947-70E740481C1C}">
                <a14:useLocalDpi xmlns:a14="http://schemas.microsoft.com/office/drawing/2010/main"/>
              </a:ext>
            </a:extLst>
          </a:blip>
          <a:srcRect b="12700"/>
          <a:stretch/>
        </p:blipFill>
        <p:spPr>
          <a:xfrm>
            <a:off x="1038809" y="395111"/>
            <a:ext cx="6820211" cy="4826000"/>
          </a:xfrm>
          <a:prstGeom prst="rect">
            <a:avLst/>
          </a:prstGeom>
        </p:spPr>
      </p:pic>
      <p:sp>
        <p:nvSpPr>
          <p:cNvPr id="5" name="TextBox 4"/>
          <p:cNvSpPr txBox="1"/>
          <p:nvPr/>
        </p:nvSpPr>
        <p:spPr>
          <a:xfrm>
            <a:off x="0" y="0"/>
            <a:ext cx="9143999" cy="461665"/>
          </a:xfrm>
          <a:prstGeom prst="rect">
            <a:avLst/>
          </a:prstGeom>
          <a:noFill/>
        </p:spPr>
        <p:txBody>
          <a:bodyPr wrap="square" rtlCol="0">
            <a:spAutoFit/>
          </a:bodyPr>
          <a:lstStyle/>
          <a:p>
            <a:pPr algn="ctr"/>
            <a:r>
              <a:rPr lang="en-US" sz="2400" b="1" dirty="0" smtClean="0"/>
              <a:t>Operational Models for Global Circulation and Heat Transport</a:t>
            </a:r>
            <a:endParaRPr lang="en-US" sz="2400" b="1" dirty="0"/>
          </a:p>
        </p:txBody>
      </p:sp>
      <p:sp>
        <p:nvSpPr>
          <p:cNvPr id="6" name="TextBox 5"/>
          <p:cNvSpPr txBox="1"/>
          <p:nvPr/>
        </p:nvSpPr>
        <p:spPr>
          <a:xfrm>
            <a:off x="1411110" y="5192888"/>
            <a:ext cx="4303920" cy="923330"/>
          </a:xfrm>
          <a:prstGeom prst="rect">
            <a:avLst/>
          </a:prstGeom>
          <a:noFill/>
        </p:spPr>
        <p:txBody>
          <a:bodyPr wrap="none" rtlCol="0">
            <a:spAutoFit/>
          </a:bodyPr>
          <a:lstStyle/>
          <a:p>
            <a:r>
              <a:rPr lang="en-US" dirty="0" smtClean="0"/>
              <a:t>How accurate are these global models?</a:t>
            </a:r>
          </a:p>
          <a:p>
            <a:r>
              <a:rPr lang="en-US" dirty="0" smtClean="0"/>
              <a:t>Do I need to embed a regional model?</a:t>
            </a:r>
          </a:p>
          <a:p>
            <a:r>
              <a:rPr lang="en-US" dirty="0" smtClean="0"/>
              <a:t>How much data do I need to assimilate?</a:t>
            </a:r>
            <a:endParaRPr lang="en-US" dirty="0"/>
          </a:p>
        </p:txBody>
      </p:sp>
      <p:sp>
        <p:nvSpPr>
          <p:cNvPr id="2" name="TextBox 1"/>
          <p:cNvSpPr txBox="1"/>
          <p:nvPr/>
        </p:nvSpPr>
        <p:spPr>
          <a:xfrm>
            <a:off x="0" y="5221112"/>
            <a:ext cx="1288108" cy="923330"/>
          </a:xfrm>
          <a:prstGeom prst="rect">
            <a:avLst/>
          </a:prstGeom>
          <a:noFill/>
        </p:spPr>
        <p:txBody>
          <a:bodyPr wrap="none" rtlCol="0">
            <a:spAutoFit/>
          </a:bodyPr>
          <a:lstStyle/>
          <a:p>
            <a:r>
              <a:rPr lang="en-US" b="1" dirty="0" smtClean="0"/>
              <a:t>Science &amp;</a:t>
            </a:r>
          </a:p>
          <a:p>
            <a:r>
              <a:rPr lang="en-US" b="1" dirty="0" smtClean="0"/>
              <a:t>Education</a:t>
            </a:r>
          </a:p>
          <a:p>
            <a:r>
              <a:rPr lang="en-US" b="1" dirty="0" smtClean="0"/>
              <a:t>Drivers</a:t>
            </a:r>
            <a:endParaRPr lang="en-US" b="1" dirty="0"/>
          </a:p>
        </p:txBody>
      </p:sp>
      <p:sp>
        <p:nvSpPr>
          <p:cNvPr id="3" name="TextBox 2"/>
          <p:cNvSpPr txBox="1"/>
          <p:nvPr/>
        </p:nvSpPr>
        <p:spPr>
          <a:xfrm>
            <a:off x="5995144" y="5207000"/>
            <a:ext cx="3148856" cy="1200329"/>
          </a:xfrm>
          <a:prstGeom prst="rect">
            <a:avLst/>
          </a:prstGeom>
          <a:noFill/>
        </p:spPr>
        <p:txBody>
          <a:bodyPr wrap="none" rtlCol="0">
            <a:spAutoFit/>
          </a:bodyPr>
          <a:lstStyle/>
          <a:p>
            <a:r>
              <a:rPr lang="en-US" dirty="0" smtClean="0"/>
              <a:t>Broaden the workforce</a:t>
            </a:r>
          </a:p>
          <a:p>
            <a:r>
              <a:rPr lang="en-US" dirty="0" smtClean="0"/>
              <a:t>Improve ocean literacy</a:t>
            </a:r>
          </a:p>
          <a:p>
            <a:r>
              <a:rPr lang="en-US" dirty="0" smtClean="0"/>
              <a:t>Develop a global perspective</a:t>
            </a:r>
          </a:p>
          <a:p>
            <a:endParaRPr lang="en-US" dirty="0"/>
          </a:p>
        </p:txBody>
      </p:sp>
      <p:pic>
        <p:nvPicPr>
          <p:cNvPr id="8" name="Picture 7" descr="Screen Shot 2013-05-11 at 7.01.3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169378"/>
            <a:ext cx="9144000" cy="791869"/>
          </a:xfrm>
          <a:prstGeom prst="rect">
            <a:avLst/>
          </a:prstGeom>
        </p:spPr>
      </p:pic>
      <p:sp>
        <p:nvSpPr>
          <p:cNvPr id="7" name="TextBox 6"/>
          <p:cNvSpPr txBox="1"/>
          <p:nvPr/>
        </p:nvSpPr>
        <p:spPr>
          <a:xfrm>
            <a:off x="5037667" y="6273224"/>
            <a:ext cx="2878913" cy="646331"/>
          </a:xfrm>
          <a:prstGeom prst="rect">
            <a:avLst/>
          </a:prstGeom>
          <a:noFill/>
        </p:spPr>
        <p:txBody>
          <a:bodyPr wrap="none" rtlCol="0">
            <a:spAutoFit/>
          </a:bodyPr>
          <a:lstStyle/>
          <a:p>
            <a:r>
              <a:rPr lang="en-US" dirty="0">
                <a:hlinkClick r:id="rId4"/>
              </a:rPr>
              <a:t>http://</a:t>
            </a:r>
            <a:r>
              <a:rPr lang="en-US" dirty="0" smtClean="0">
                <a:hlinkClick r:id="rId4"/>
              </a:rPr>
              <a:t>polar.ncep.noaa.gov</a:t>
            </a:r>
            <a:endParaRPr lang="en-US" dirty="0" smtClean="0"/>
          </a:p>
          <a:p>
            <a:r>
              <a:rPr lang="en-US" dirty="0" smtClean="0"/>
              <a:t>/</a:t>
            </a:r>
            <a:r>
              <a:rPr lang="en-US" dirty="0"/>
              <a:t>global/</a:t>
            </a:r>
            <a:r>
              <a:rPr lang="en-US" dirty="0" err="1"/>
              <a:t>nctest</a:t>
            </a:r>
            <a:r>
              <a:rPr lang="en-US" dirty="0"/>
              <a:t>/</a:t>
            </a:r>
            <a:r>
              <a:rPr lang="en-US" dirty="0" err="1"/>
              <a:t>viewer.shtml</a:t>
            </a:r>
            <a:endParaRPr lang="en-US" dirty="0"/>
          </a:p>
        </p:txBody>
      </p:sp>
    </p:spTree>
    <p:extLst>
      <p:ext uri="{BB962C8B-B14F-4D97-AF65-F5344CB8AC3E}">
        <p14:creationId xmlns:p14="http://schemas.microsoft.com/office/powerpoint/2010/main" val="235570532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Labeled_Challenger_Proposed_Leg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852325"/>
            <a:ext cx="9144000" cy="490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7"/>
          <p:cNvSpPr txBox="1">
            <a:spLocks noChangeArrowheads="1"/>
          </p:cNvSpPr>
          <p:nvPr/>
        </p:nvSpPr>
        <p:spPr bwMode="auto">
          <a:xfrm>
            <a:off x="0" y="0"/>
            <a:ext cx="9144000" cy="58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400" dirty="0" smtClean="0">
                <a:solidFill>
                  <a:schemeClr val="tx1"/>
                </a:solidFill>
                <a:latin typeface="Arial" charset="0"/>
                <a:ea typeface="ＭＳ Ｐゴシック" charset="0"/>
                <a:cs typeface="ＭＳ Ｐゴシック" charset="0"/>
              </a:rPr>
              <a:t>Global Challenger Glider Mission</a:t>
            </a:r>
            <a:endParaRPr lang="en-US" sz="3400" dirty="0">
              <a:solidFill>
                <a:schemeClr val="tx1"/>
              </a:solidFill>
              <a:latin typeface="Arial" charset="0"/>
              <a:ea typeface="ＭＳ Ｐゴシック" charset="0"/>
              <a:cs typeface="ＭＳ Ｐゴシック" charset="0"/>
            </a:endParaRPr>
          </a:p>
        </p:txBody>
      </p:sp>
      <p:pic>
        <p:nvPicPr>
          <p:cNvPr id="25603"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43750" y="577587"/>
            <a:ext cx="2000250" cy="150018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Undergrads in COOLroom"/>
          <p:cNvPicPr>
            <a:picLocks noChangeAspect="1" noChangeArrowheads="1"/>
          </p:cNvPicPr>
          <p:nvPr/>
        </p:nvPicPr>
        <p:blipFill>
          <a:blip r:embed="rId4" cstate="print">
            <a:extLst>
              <a:ext uri="{28A0092B-C50C-407E-A947-70E740481C1C}">
                <a14:useLocalDpi xmlns:a14="http://schemas.microsoft.com/office/drawing/2010/main"/>
              </a:ext>
            </a:extLst>
          </a:blip>
          <a:srcRect b="-1123"/>
          <a:stretch>
            <a:fillRect/>
          </a:stretch>
        </p:blipFill>
        <p:spPr bwMode="auto">
          <a:xfrm>
            <a:off x="7139250" y="2070161"/>
            <a:ext cx="2004750" cy="1181039"/>
          </a:xfrm>
          <a:prstGeom prst="rect">
            <a:avLst/>
          </a:prstGeom>
          <a:noFill/>
          <a:ln w="9525">
            <a:solidFill>
              <a:srgbClr val="FFFFFF"/>
            </a:solidFill>
            <a:miter lim="800000"/>
            <a:headEnd/>
            <a:tailEnd/>
          </a:ln>
          <a:effectLst>
            <a:outerShdw blurRad="63500" dist="38099"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179732" y="593328"/>
            <a:ext cx="1778000" cy="618918"/>
          </a:xfrm>
          <a:prstGeom prst="rect">
            <a:avLst/>
          </a:prstGeom>
          <a:noFill/>
        </p:spPr>
        <p:txBody>
          <a:bodyPr wrap="square" lIns="64291" tIns="32146" rIns="64291" bIns="32146">
            <a:spAutoFit/>
          </a:bodyPr>
          <a:lstStyle/>
          <a:p>
            <a:pPr>
              <a:defRPr/>
            </a:pPr>
            <a:r>
              <a:rPr lang="en-US" b="1" dirty="0">
                <a:solidFill>
                  <a:schemeClr val="bg1"/>
                </a:solidFill>
                <a:latin typeface="+mn-lt"/>
              </a:rPr>
              <a:t>1</a:t>
            </a:r>
            <a:r>
              <a:rPr lang="en-US" b="1" dirty="0" smtClean="0">
                <a:solidFill>
                  <a:schemeClr val="bg1"/>
                </a:solidFill>
                <a:latin typeface="+mn-lt"/>
              </a:rPr>
              <a:t>6 </a:t>
            </a:r>
            <a:r>
              <a:rPr lang="en-US" b="1" dirty="0">
                <a:solidFill>
                  <a:schemeClr val="bg1"/>
                </a:solidFill>
                <a:latin typeface="+mn-lt"/>
              </a:rPr>
              <a:t>Global-Class Gliders</a:t>
            </a:r>
          </a:p>
        </p:txBody>
      </p:sp>
      <p:sp>
        <p:nvSpPr>
          <p:cNvPr id="2" name="TextBox 1"/>
          <p:cNvSpPr txBox="1"/>
          <p:nvPr/>
        </p:nvSpPr>
        <p:spPr>
          <a:xfrm>
            <a:off x="0" y="5771444"/>
            <a:ext cx="9144000" cy="461665"/>
          </a:xfrm>
          <a:prstGeom prst="rect">
            <a:avLst/>
          </a:prstGeom>
          <a:noFill/>
        </p:spPr>
        <p:txBody>
          <a:bodyPr wrap="square" rtlCol="0">
            <a:spAutoFit/>
          </a:bodyPr>
          <a:lstStyle/>
          <a:p>
            <a:pPr algn="ctr"/>
            <a:r>
              <a:rPr lang="en-US" sz="2400" dirty="0" smtClean="0"/>
              <a:t>5 Ocean Gyres:      16 gliders x 8,000 km/glider = 128,000 km</a:t>
            </a:r>
            <a:r>
              <a:rPr lang="en-US" dirty="0" smtClean="0"/>
              <a:t> </a:t>
            </a:r>
            <a:endParaRPr lang="en-US" dirty="0"/>
          </a:p>
        </p:txBody>
      </p:sp>
    </p:spTree>
    <p:extLst>
      <p:ext uri="{BB962C8B-B14F-4D97-AF65-F5344CB8AC3E}">
        <p14:creationId xmlns:p14="http://schemas.microsoft.com/office/powerpoint/2010/main" val="3429684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02-20 at 11.20.52 AM.png"/>
          <p:cNvPicPr>
            <a:picLocks noChangeAspect="1"/>
          </p:cNvPicPr>
          <p:nvPr/>
        </p:nvPicPr>
        <p:blipFill>
          <a:blip r:embed="rId2"/>
          <a:stretch>
            <a:fillRect/>
          </a:stretch>
        </p:blipFill>
        <p:spPr>
          <a:xfrm>
            <a:off x="193381" y="35328"/>
            <a:ext cx="4583960" cy="893523"/>
          </a:xfrm>
          <a:prstGeom prst="rect">
            <a:avLst/>
          </a:prstGeom>
        </p:spPr>
      </p:pic>
      <p:sp>
        <p:nvSpPr>
          <p:cNvPr id="8" name="TextBox 7"/>
          <p:cNvSpPr txBox="1"/>
          <p:nvPr/>
        </p:nvSpPr>
        <p:spPr>
          <a:xfrm>
            <a:off x="0" y="928851"/>
            <a:ext cx="4814048" cy="2431435"/>
          </a:xfrm>
          <a:prstGeom prst="rect">
            <a:avLst/>
          </a:prstGeom>
          <a:noFill/>
        </p:spPr>
        <p:txBody>
          <a:bodyPr wrap="square" rtlCol="0">
            <a:spAutoFit/>
          </a:bodyPr>
          <a:lstStyle/>
          <a:p>
            <a:r>
              <a:rPr lang="en-US" dirty="0" smtClean="0"/>
              <a:t>Companion Course at </a:t>
            </a:r>
          </a:p>
          <a:p>
            <a:r>
              <a:rPr lang="en-US" b="1" dirty="0" err="1" smtClean="0"/>
              <a:t>Plataforma</a:t>
            </a:r>
            <a:r>
              <a:rPr lang="en-US" b="1" dirty="0" smtClean="0"/>
              <a:t> </a:t>
            </a:r>
            <a:r>
              <a:rPr lang="en-US" b="1" dirty="0" err="1" smtClean="0"/>
              <a:t>Oceanica</a:t>
            </a:r>
            <a:r>
              <a:rPr lang="en-US" b="1" dirty="0" smtClean="0"/>
              <a:t> de Canarias</a:t>
            </a:r>
          </a:p>
          <a:p>
            <a:endParaRPr lang="en-US" sz="800" dirty="0" smtClean="0"/>
          </a:p>
          <a:p>
            <a:pPr>
              <a:buFont typeface="Arial"/>
              <a:buChar char="•"/>
            </a:pPr>
            <a:r>
              <a:rPr lang="en-US" dirty="0" smtClean="0"/>
              <a:t> Shared Glider Missions – Iceland to Azores; Azores to Canaries; Canaries to Brazil?</a:t>
            </a:r>
          </a:p>
          <a:p>
            <a:pPr>
              <a:buFont typeface="Arial"/>
              <a:buChar char="•"/>
            </a:pPr>
            <a:r>
              <a:rPr lang="en-US" dirty="0" smtClean="0"/>
              <a:t> Skype Sessions between classes</a:t>
            </a:r>
          </a:p>
          <a:p>
            <a:pPr>
              <a:buFont typeface="Arial"/>
              <a:buChar char="•"/>
            </a:pPr>
            <a:r>
              <a:rPr lang="en-US" dirty="0" smtClean="0"/>
              <a:t> Two-way International Exchange programs</a:t>
            </a:r>
          </a:p>
          <a:p>
            <a:pPr>
              <a:buFont typeface="Arial"/>
              <a:buChar char="•"/>
            </a:pPr>
            <a:r>
              <a:rPr lang="en-US" dirty="0" smtClean="0"/>
              <a:t> Students Learn Science from their teachers</a:t>
            </a:r>
          </a:p>
          <a:p>
            <a:pPr>
              <a:buFont typeface="Arial"/>
              <a:buChar char="•"/>
            </a:pPr>
            <a:r>
              <a:rPr lang="en-US" dirty="0" smtClean="0"/>
              <a:t> Students Learn Culture from their peers</a:t>
            </a:r>
          </a:p>
        </p:txBody>
      </p:sp>
      <p:pic>
        <p:nvPicPr>
          <p:cNvPr id="10" name="Picture 9" descr="p1.jpg"/>
          <p:cNvPicPr>
            <a:picLocks noChangeAspect="1"/>
          </p:cNvPicPr>
          <p:nvPr/>
        </p:nvPicPr>
        <p:blipFill>
          <a:blip r:embed="rId3" cstate="print"/>
          <a:stretch>
            <a:fillRect/>
          </a:stretch>
        </p:blipFill>
        <p:spPr>
          <a:xfrm>
            <a:off x="124224" y="3320142"/>
            <a:ext cx="4365644" cy="2910429"/>
          </a:xfrm>
          <a:prstGeom prst="rect">
            <a:avLst/>
          </a:prstGeom>
          <a:ln>
            <a:noFill/>
          </a:ln>
          <a:effectLst>
            <a:softEdge rad="112500"/>
          </a:effectLst>
        </p:spPr>
      </p:pic>
      <p:pic>
        <p:nvPicPr>
          <p:cNvPr id="12" name="Picture 11"/>
          <p:cNvPicPr>
            <a:picLocks noChangeAspect="1"/>
          </p:cNvPicPr>
          <p:nvPr/>
        </p:nvPicPr>
        <p:blipFill>
          <a:blip r:embed="rId4"/>
          <a:stretch>
            <a:fillRect/>
          </a:stretch>
        </p:blipFill>
        <p:spPr>
          <a:xfrm>
            <a:off x="4580264" y="3188410"/>
            <a:ext cx="4563736" cy="3043976"/>
          </a:xfrm>
          <a:prstGeom prst="rect">
            <a:avLst/>
          </a:prstGeom>
          <a:effectLst>
            <a:softEdge rad="279400"/>
          </a:effectLst>
        </p:spPr>
      </p:pic>
      <p:sp>
        <p:nvSpPr>
          <p:cNvPr id="13" name="Rectangle 12"/>
          <p:cNvSpPr/>
          <p:nvPr/>
        </p:nvSpPr>
        <p:spPr>
          <a:xfrm>
            <a:off x="6622142" y="261257"/>
            <a:ext cx="1181100" cy="2921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LongDurationFlight.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68334" y="183443"/>
            <a:ext cx="4067162" cy="2868817"/>
          </a:xfrm>
          <a:prstGeom prst="rect">
            <a:avLst/>
          </a:prstGeom>
        </p:spPr>
      </p:pic>
    </p:spTree>
    <p:extLst>
      <p:ext uri="{BB962C8B-B14F-4D97-AF65-F5344CB8AC3E}">
        <p14:creationId xmlns:p14="http://schemas.microsoft.com/office/powerpoint/2010/main" val="21235410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ilboMa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7706"/>
            <a:ext cx="9144000" cy="5490210"/>
          </a:xfrm>
          <a:prstGeom prst="rect">
            <a:avLst/>
          </a:prstGeom>
        </p:spPr>
      </p:pic>
      <p:sp>
        <p:nvSpPr>
          <p:cNvPr id="5" name="TextBox 4"/>
          <p:cNvSpPr txBox="1"/>
          <p:nvPr/>
        </p:nvSpPr>
        <p:spPr>
          <a:xfrm>
            <a:off x="212947" y="230903"/>
            <a:ext cx="4233258" cy="1846659"/>
          </a:xfrm>
          <a:prstGeom prst="rect">
            <a:avLst/>
          </a:prstGeom>
          <a:solidFill>
            <a:schemeClr val="bg2">
              <a:alpha val="40000"/>
            </a:schemeClr>
          </a:solidFill>
        </p:spPr>
        <p:txBody>
          <a:bodyPr wrap="square" rtlCol="0">
            <a:spAutoFit/>
          </a:bodyPr>
          <a:lstStyle/>
          <a:p>
            <a:r>
              <a:rPr lang="en-US" sz="2400" b="1" u="sng" dirty="0" smtClean="0">
                <a:solidFill>
                  <a:schemeClr val="bg1"/>
                </a:solidFill>
                <a:latin typeface="Avenir Black Oblique"/>
                <a:cs typeface="Avenir Black Oblique"/>
              </a:rPr>
              <a:t>North Atlantic Gyre: </a:t>
            </a:r>
            <a:r>
              <a:rPr lang="en-US" sz="2400" b="1" u="sng" dirty="0" err="1" smtClean="0">
                <a:solidFill>
                  <a:schemeClr val="bg1"/>
                </a:solidFill>
                <a:latin typeface="Avenir Black Oblique"/>
                <a:cs typeface="Avenir Black Oblique"/>
              </a:rPr>
              <a:t>Silbo</a:t>
            </a:r>
            <a:endParaRPr lang="en-US" sz="2400" b="1" u="sng" dirty="0" smtClean="0">
              <a:solidFill>
                <a:schemeClr val="bg1"/>
              </a:solidFill>
              <a:latin typeface="Avenir Black Oblique"/>
              <a:cs typeface="Avenir Black Oblique"/>
            </a:endParaRPr>
          </a:p>
          <a:p>
            <a:r>
              <a:rPr lang="en-US" dirty="0" smtClean="0">
                <a:solidFill>
                  <a:schemeClr val="bg1"/>
                </a:solidFill>
                <a:latin typeface="Avenir Black Oblique"/>
                <a:cs typeface="Avenir Black Oblique"/>
              </a:rPr>
              <a:t>Deployments: 3</a:t>
            </a:r>
          </a:p>
          <a:p>
            <a:r>
              <a:rPr lang="en-US" dirty="0" smtClean="0">
                <a:solidFill>
                  <a:schemeClr val="bg1"/>
                </a:solidFill>
                <a:latin typeface="Avenir Black Oblique"/>
                <a:cs typeface="Avenir Black Oblique"/>
              </a:rPr>
              <a:t>Initial Deployment: June 23, 2011</a:t>
            </a:r>
          </a:p>
          <a:p>
            <a:r>
              <a:rPr lang="en-US" dirty="0" smtClean="0">
                <a:solidFill>
                  <a:schemeClr val="bg1"/>
                </a:solidFill>
                <a:latin typeface="Avenir Black Oblique"/>
                <a:cs typeface="Avenir Black Oblique"/>
              </a:rPr>
              <a:t>Days at Sea: 164 + 76 + 294 = 534 </a:t>
            </a:r>
          </a:p>
          <a:p>
            <a:r>
              <a:rPr lang="en-US" dirty="0" smtClean="0">
                <a:solidFill>
                  <a:schemeClr val="bg1"/>
                </a:solidFill>
                <a:latin typeface="Avenir Black Oblique"/>
                <a:cs typeface="Avenir Black Oblique"/>
              </a:rPr>
              <a:t>Kilometers Flown: 10,404</a:t>
            </a:r>
          </a:p>
          <a:p>
            <a:r>
              <a:rPr lang="en-US" dirty="0" smtClean="0">
                <a:solidFill>
                  <a:schemeClr val="bg1"/>
                </a:solidFill>
                <a:latin typeface="Avenir Black Oblique"/>
                <a:cs typeface="Avenir Black Oblique"/>
              </a:rPr>
              <a:t>Speed: 20 km/day</a:t>
            </a:r>
            <a:endParaRPr lang="en-US" dirty="0">
              <a:solidFill>
                <a:schemeClr val="bg1"/>
              </a:solidFill>
              <a:latin typeface="Avenir Black Oblique"/>
              <a:cs typeface="Avenir Black Oblique"/>
            </a:endParaRPr>
          </a:p>
        </p:txBody>
      </p:sp>
      <p:pic>
        <p:nvPicPr>
          <p:cNvPr id="6" name="Picture 5" descr="silbosal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885" y="5432503"/>
            <a:ext cx="2527130" cy="1227369"/>
          </a:xfrm>
          <a:prstGeom prst="rect">
            <a:avLst/>
          </a:prstGeom>
        </p:spPr>
      </p:pic>
      <p:pic>
        <p:nvPicPr>
          <p:cNvPr id="7" name="Picture 6" descr="silbosal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2934" y="5432504"/>
            <a:ext cx="2577972" cy="1252062"/>
          </a:xfrm>
          <a:prstGeom prst="rect">
            <a:avLst/>
          </a:prstGeom>
        </p:spPr>
      </p:pic>
      <p:pic>
        <p:nvPicPr>
          <p:cNvPr id="8" name="Picture 7" descr="silbosal3.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10239" y="5432503"/>
            <a:ext cx="2708686" cy="1252062"/>
          </a:xfrm>
          <a:prstGeom prst="rect">
            <a:avLst/>
          </a:prstGeom>
        </p:spPr>
      </p:pic>
      <p:pic>
        <p:nvPicPr>
          <p:cNvPr id="9" name="Picture 8" descr="silbotemp1.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40419" y="441434"/>
            <a:ext cx="2678659" cy="1314915"/>
          </a:xfrm>
          <a:prstGeom prst="rect">
            <a:avLst/>
          </a:prstGeom>
        </p:spPr>
      </p:pic>
      <p:pic>
        <p:nvPicPr>
          <p:cNvPr id="10" name="Picture 9" descr="silbotemp2.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40265" y="1962903"/>
            <a:ext cx="2678660" cy="1314915"/>
          </a:xfrm>
          <a:prstGeom prst="rect">
            <a:avLst/>
          </a:prstGeom>
        </p:spPr>
      </p:pic>
      <p:pic>
        <p:nvPicPr>
          <p:cNvPr id="11" name="Picture 10" descr="silbotemp3.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40572" y="3485399"/>
            <a:ext cx="2678506" cy="1252062"/>
          </a:xfrm>
          <a:prstGeom prst="rect">
            <a:avLst/>
          </a:prstGeom>
        </p:spPr>
      </p:pic>
      <p:sp>
        <p:nvSpPr>
          <p:cNvPr id="2" name="TextBox 1"/>
          <p:cNvSpPr txBox="1"/>
          <p:nvPr/>
        </p:nvSpPr>
        <p:spPr>
          <a:xfrm>
            <a:off x="7063675" y="72102"/>
            <a:ext cx="1586436" cy="369332"/>
          </a:xfrm>
          <a:prstGeom prst="rect">
            <a:avLst/>
          </a:prstGeom>
          <a:solidFill>
            <a:schemeClr val="bg2">
              <a:alpha val="40000"/>
            </a:schemeClr>
          </a:solidFill>
        </p:spPr>
        <p:txBody>
          <a:bodyPr wrap="square" rtlCol="0">
            <a:spAutoFit/>
          </a:bodyPr>
          <a:lstStyle/>
          <a:p>
            <a:r>
              <a:rPr lang="en-US" dirty="0" smtClean="0">
                <a:solidFill>
                  <a:schemeClr val="bg1"/>
                </a:solidFill>
              </a:rPr>
              <a:t>Temperature</a:t>
            </a:r>
            <a:endParaRPr lang="en-US" dirty="0">
              <a:solidFill>
                <a:schemeClr val="bg1"/>
              </a:solidFill>
            </a:endParaRPr>
          </a:p>
        </p:txBody>
      </p:sp>
      <p:sp>
        <p:nvSpPr>
          <p:cNvPr id="3" name="TextBox 2"/>
          <p:cNvSpPr txBox="1"/>
          <p:nvPr/>
        </p:nvSpPr>
        <p:spPr>
          <a:xfrm rot="16200000">
            <a:off x="-78059" y="5716900"/>
            <a:ext cx="1078687" cy="369332"/>
          </a:xfrm>
          <a:prstGeom prst="rect">
            <a:avLst/>
          </a:prstGeom>
          <a:solidFill>
            <a:schemeClr val="bg2">
              <a:alpha val="40000"/>
            </a:schemeClr>
          </a:solidFill>
        </p:spPr>
        <p:txBody>
          <a:bodyPr wrap="square" rtlCol="0">
            <a:spAutoFit/>
          </a:bodyPr>
          <a:lstStyle/>
          <a:p>
            <a:r>
              <a:rPr lang="en-US" dirty="0" smtClean="0">
                <a:solidFill>
                  <a:srgbClr val="FFFFFF"/>
                </a:solidFill>
              </a:rPr>
              <a:t>Salinity</a:t>
            </a:r>
            <a:endParaRPr lang="en-US" dirty="0">
              <a:solidFill>
                <a:srgbClr val="FFFFFF"/>
              </a:solidFill>
            </a:endParaRPr>
          </a:p>
        </p:txBody>
      </p:sp>
      <p:sp>
        <p:nvSpPr>
          <p:cNvPr id="12" name="TextBox 11"/>
          <p:cNvSpPr txBox="1"/>
          <p:nvPr/>
        </p:nvSpPr>
        <p:spPr>
          <a:xfrm>
            <a:off x="6660444" y="1157111"/>
            <a:ext cx="313044" cy="369332"/>
          </a:xfrm>
          <a:prstGeom prst="rect">
            <a:avLst/>
          </a:prstGeom>
          <a:noFill/>
        </p:spPr>
        <p:txBody>
          <a:bodyPr wrap="none" rtlCol="0">
            <a:spAutoFit/>
          </a:bodyPr>
          <a:lstStyle/>
          <a:p>
            <a:r>
              <a:rPr lang="en-US" dirty="0" smtClean="0">
                <a:solidFill>
                  <a:srgbClr val="FFFFFF"/>
                </a:solidFill>
              </a:rPr>
              <a:t>1</a:t>
            </a:r>
            <a:endParaRPr lang="en-US" dirty="0">
              <a:solidFill>
                <a:srgbClr val="FFFFFF"/>
              </a:solidFill>
            </a:endParaRPr>
          </a:p>
        </p:txBody>
      </p:sp>
      <p:sp>
        <p:nvSpPr>
          <p:cNvPr id="13" name="TextBox 12"/>
          <p:cNvSpPr txBox="1"/>
          <p:nvPr/>
        </p:nvSpPr>
        <p:spPr>
          <a:xfrm>
            <a:off x="3750734" y="6135512"/>
            <a:ext cx="313044" cy="369332"/>
          </a:xfrm>
          <a:prstGeom prst="rect">
            <a:avLst/>
          </a:prstGeom>
          <a:noFill/>
        </p:spPr>
        <p:txBody>
          <a:bodyPr wrap="none" rtlCol="0">
            <a:spAutoFit/>
          </a:bodyPr>
          <a:lstStyle/>
          <a:p>
            <a:r>
              <a:rPr lang="en-US" dirty="0">
                <a:solidFill>
                  <a:srgbClr val="FFFFFF"/>
                </a:solidFill>
              </a:rPr>
              <a:t>2</a:t>
            </a:r>
          </a:p>
        </p:txBody>
      </p:sp>
      <p:sp>
        <p:nvSpPr>
          <p:cNvPr id="14" name="TextBox 13"/>
          <p:cNvSpPr txBox="1"/>
          <p:nvPr/>
        </p:nvSpPr>
        <p:spPr>
          <a:xfrm>
            <a:off x="996244" y="6048023"/>
            <a:ext cx="313044" cy="369332"/>
          </a:xfrm>
          <a:prstGeom prst="rect">
            <a:avLst/>
          </a:prstGeom>
          <a:noFill/>
        </p:spPr>
        <p:txBody>
          <a:bodyPr wrap="none" rtlCol="0">
            <a:spAutoFit/>
          </a:bodyPr>
          <a:lstStyle/>
          <a:p>
            <a:r>
              <a:rPr lang="en-US" dirty="0" smtClean="0">
                <a:solidFill>
                  <a:srgbClr val="FFFFFF"/>
                </a:solidFill>
              </a:rPr>
              <a:t>1</a:t>
            </a:r>
            <a:endParaRPr lang="en-US" dirty="0">
              <a:solidFill>
                <a:srgbClr val="FFFFFF"/>
              </a:solidFill>
            </a:endParaRPr>
          </a:p>
        </p:txBody>
      </p:sp>
      <p:sp>
        <p:nvSpPr>
          <p:cNvPr id="15" name="TextBox 14"/>
          <p:cNvSpPr txBox="1"/>
          <p:nvPr/>
        </p:nvSpPr>
        <p:spPr>
          <a:xfrm>
            <a:off x="6612467" y="2661356"/>
            <a:ext cx="313044" cy="369332"/>
          </a:xfrm>
          <a:prstGeom prst="rect">
            <a:avLst/>
          </a:prstGeom>
          <a:noFill/>
        </p:spPr>
        <p:txBody>
          <a:bodyPr wrap="none" rtlCol="0">
            <a:spAutoFit/>
          </a:bodyPr>
          <a:lstStyle/>
          <a:p>
            <a:r>
              <a:rPr lang="en-US" dirty="0">
                <a:solidFill>
                  <a:srgbClr val="FFFFFF"/>
                </a:solidFill>
              </a:rPr>
              <a:t>2</a:t>
            </a:r>
          </a:p>
        </p:txBody>
      </p:sp>
      <p:sp>
        <p:nvSpPr>
          <p:cNvPr id="16" name="TextBox 15"/>
          <p:cNvSpPr txBox="1"/>
          <p:nvPr/>
        </p:nvSpPr>
        <p:spPr>
          <a:xfrm>
            <a:off x="6609645" y="4224867"/>
            <a:ext cx="313044" cy="369332"/>
          </a:xfrm>
          <a:prstGeom prst="rect">
            <a:avLst/>
          </a:prstGeom>
          <a:noFill/>
        </p:spPr>
        <p:txBody>
          <a:bodyPr wrap="none" rtlCol="0">
            <a:spAutoFit/>
          </a:bodyPr>
          <a:lstStyle/>
          <a:p>
            <a:r>
              <a:rPr lang="en-US" dirty="0" smtClean="0">
                <a:solidFill>
                  <a:srgbClr val="FFFFFF"/>
                </a:solidFill>
              </a:rPr>
              <a:t>3</a:t>
            </a:r>
            <a:endParaRPr lang="en-US" dirty="0">
              <a:solidFill>
                <a:srgbClr val="FFFFFF"/>
              </a:solidFill>
            </a:endParaRPr>
          </a:p>
        </p:txBody>
      </p:sp>
      <p:sp>
        <p:nvSpPr>
          <p:cNvPr id="17" name="TextBox 16"/>
          <p:cNvSpPr txBox="1"/>
          <p:nvPr/>
        </p:nvSpPr>
        <p:spPr>
          <a:xfrm>
            <a:off x="6578601" y="6169378"/>
            <a:ext cx="313044" cy="369332"/>
          </a:xfrm>
          <a:prstGeom prst="rect">
            <a:avLst/>
          </a:prstGeom>
          <a:noFill/>
        </p:spPr>
        <p:txBody>
          <a:bodyPr wrap="none" rtlCol="0">
            <a:spAutoFit/>
          </a:bodyPr>
          <a:lstStyle/>
          <a:p>
            <a:r>
              <a:rPr lang="en-US" dirty="0" smtClean="0">
                <a:solidFill>
                  <a:srgbClr val="FFFFFF"/>
                </a:solidFill>
              </a:rPr>
              <a:t>3</a:t>
            </a:r>
            <a:endParaRPr lang="en-US" dirty="0">
              <a:solidFill>
                <a:srgbClr val="FFFFFF"/>
              </a:solidFill>
            </a:endParaRPr>
          </a:p>
        </p:txBody>
      </p:sp>
    </p:spTree>
    <p:extLst>
      <p:ext uri="{BB962C8B-B14F-4D97-AF65-F5344CB8AC3E}">
        <p14:creationId xmlns:p14="http://schemas.microsoft.com/office/powerpoint/2010/main" val="125887041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450" y="1380047"/>
            <a:ext cx="49911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3"/>
          <p:cNvSpPr txBox="1">
            <a:spLocks noChangeArrowheads="1"/>
          </p:cNvSpPr>
          <p:nvPr/>
        </p:nvSpPr>
        <p:spPr bwMode="auto">
          <a:xfrm>
            <a:off x="381000" y="5096914"/>
            <a:ext cx="845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eaLnBrk="1" hangingPunct="1"/>
            <a:r>
              <a:rPr lang="en-US" i="1" dirty="0"/>
              <a:t>The portion of </a:t>
            </a:r>
            <a:r>
              <a:rPr lang="en-US" i="1" dirty="0" err="1"/>
              <a:t>Silbo</a:t>
            </a:r>
            <a:r>
              <a:rPr lang="ja-JP" altLang="en-US" i="1" dirty="0"/>
              <a:t>’</a:t>
            </a:r>
            <a:r>
              <a:rPr lang="en-US" i="1" dirty="0"/>
              <a:t>s track that was used for comparison to the models, beginning at the green dot and ending at the red dot. This track represents an east to west section along the southern side of the North Atlantic Gyre. </a:t>
            </a:r>
            <a:endParaRPr lang="en-US" dirty="0"/>
          </a:p>
        </p:txBody>
      </p:sp>
      <p:sp>
        <p:nvSpPr>
          <p:cNvPr id="2" name="TextBox 1"/>
          <p:cNvSpPr txBox="1"/>
          <p:nvPr/>
        </p:nvSpPr>
        <p:spPr>
          <a:xfrm>
            <a:off x="270260" y="84675"/>
            <a:ext cx="8607845" cy="1077218"/>
          </a:xfrm>
          <a:prstGeom prst="rect">
            <a:avLst/>
          </a:prstGeom>
          <a:noFill/>
        </p:spPr>
        <p:txBody>
          <a:bodyPr wrap="none" rtlCol="0">
            <a:spAutoFit/>
          </a:bodyPr>
          <a:lstStyle/>
          <a:p>
            <a:pPr algn="ctr"/>
            <a:r>
              <a:rPr lang="en-US" sz="3200" b="1" dirty="0" smtClean="0"/>
              <a:t>Challenger Glider Mission:</a:t>
            </a:r>
          </a:p>
          <a:p>
            <a:pPr algn="ctr"/>
            <a:r>
              <a:rPr lang="en-US" sz="3200" b="1" dirty="0" smtClean="0"/>
              <a:t>A Global Ocean Predictive Skill Experiment</a:t>
            </a:r>
            <a:endParaRPr lang="en-US" sz="3200" b="1" dirty="0"/>
          </a:p>
        </p:txBody>
      </p:sp>
    </p:spTree>
    <p:extLst>
      <p:ext uri="{BB962C8B-B14F-4D97-AF65-F5344CB8AC3E}">
        <p14:creationId xmlns:p14="http://schemas.microsoft.com/office/powerpoint/2010/main" val="341451493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28600"/>
            <a:ext cx="4000500"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24200"/>
            <a:ext cx="40005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124200"/>
            <a:ext cx="40005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9467" y="745067"/>
            <a:ext cx="2026216" cy="1938992"/>
          </a:xfrm>
          <a:prstGeom prst="rect">
            <a:avLst/>
          </a:prstGeom>
          <a:noFill/>
        </p:spPr>
        <p:txBody>
          <a:bodyPr wrap="none" rtlCol="0">
            <a:spAutoFit/>
          </a:bodyPr>
          <a:lstStyle/>
          <a:p>
            <a:r>
              <a:rPr lang="en-US" sz="2400" b="1" dirty="0" smtClean="0"/>
              <a:t>Glider </a:t>
            </a:r>
            <a:r>
              <a:rPr lang="en-US" sz="2400" b="1" dirty="0" err="1" smtClean="0"/>
              <a:t>Silbo</a:t>
            </a:r>
            <a:endParaRPr lang="en-US" sz="2400" b="1" dirty="0"/>
          </a:p>
          <a:p>
            <a:r>
              <a:rPr lang="en-US" sz="2400" b="1" dirty="0" smtClean="0"/>
              <a:t>RTOFS &amp;</a:t>
            </a:r>
          </a:p>
          <a:p>
            <a:r>
              <a:rPr lang="en-US" sz="2400" b="1" dirty="0" smtClean="0"/>
              <a:t>MERCATOR</a:t>
            </a:r>
          </a:p>
          <a:p>
            <a:r>
              <a:rPr lang="en-US" sz="2400" b="1" dirty="0" smtClean="0"/>
              <a:t>Temperature</a:t>
            </a:r>
          </a:p>
          <a:p>
            <a:r>
              <a:rPr lang="en-US" sz="2400" b="1" dirty="0" smtClean="0"/>
              <a:t>Sections</a:t>
            </a:r>
            <a:endParaRPr lang="en-US" sz="2400" b="1" dirty="0"/>
          </a:p>
        </p:txBody>
      </p:sp>
    </p:spTree>
    <p:extLst>
      <p:ext uri="{BB962C8B-B14F-4D97-AF65-F5344CB8AC3E}">
        <p14:creationId xmlns:p14="http://schemas.microsoft.com/office/powerpoint/2010/main" val="371622619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ilbo_subplo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7065" y="0"/>
            <a:ext cx="8665177" cy="400110"/>
          </a:xfrm>
          <a:prstGeom prst="rect">
            <a:avLst/>
          </a:prstGeom>
          <a:noFill/>
        </p:spPr>
        <p:txBody>
          <a:bodyPr wrap="none" rtlCol="0">
            <a:spAutoFit/>
          </a:bodyPr>
          <a:lstStyle/>
          <a:p>
            <a:r>
              <a:rPr lang="en-US" sz="2000" b="1" dirty="0" smtClean="0"/>
              <a:t>Glider </a:t>
            </a:r>
            <a:r>
              <a:rPr lang="en-US" sz="2000" b="1" dirty="0" err="1" smtClean="0"/>
              <a:t>Silbo</a:t>
            </a:r>
            <a:r>
              <a:rPr lang="en-US" sz="2000" b="1" dirty="0" smtClean="0"/>
              <a:t>, RTOFS &amp; Mercator Temperature and Salinity Time Series</a:t>
            </a:r>
            <a:endParaRPr lang="en-US" sz="2000" b="1" dirty="0"/>
          </a:p>
        </p:txBody>
      </p:sp>
    </p:spTree>
    <p:extLst>
      <p:ext uri="{BB962C8B-B14F-4D97-AF65-F5344CB8AC3E}">
        <p14:creationId xmlns:p14="http://schemas.microsoft.com/office/powerpoint/2010/main" val="39299053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orea_1000km.jpg"/>
          <p:cNvPicPr>
            <a:picLocks noChangeAspect="1"/>
          </p:cNvPicPr>
          <p:nvPr/>
        </p:nvPicPr>
        <p:blipFill>
          <a:blip r:embed="rId2"/>
          <a:srcRect b="4012"/>
          <a:stretch>
            <a:fillRect/>
          </a:stretch>
        </p:blipFill>
        <p:spPr>
          <a:xfrm>
            <a:off x="0" y="524577"/>
            <a:ext cx="9144000" cy="5680280"/>
          </a:xfrm>
          <a:prstGeom prst="rect">
            <a:avLst/>
          </a:prstGeom>
        </p:spPr>
      </p:pic>
      <p:sp>
        <p:nvSpPr>
          <p:cNvPr id="3" name="TextBox 2"/>
          <p:cNvSpPr txBox="1"/>
          <p:nvPr/>
        </p:nvSpPr>
        <p:spPr>
          <a:xfrm>
            <a:off x="1805213" y="3592285"/>
            <a:ext cx="1442357" cy="1200329"/>
          </a:xfrm>
          <a:prstGeom prst="rect">
            <a:avLst/>
          </a:prstGeom>
          <a:noFill/>
        </p:spPr>
        <p:txBody>
          <a:bodyPr wrap="square" rtlCol="0">
            <a:spAutoFit/>
          </a:bodyPr>
          <a:lstStyle/>
          <a:p>
            <a:pPr algn="ctr"/>
            <a:r>
              <a:rPr lang="en-US" dirty="0" smtClean="0">
                <a:solidFill>
                  <a:srgbClr val="00FF99"/>
                </a:solidFill>
              </a:rPr>
              <a:t>1000 km Alongshore Length Scale</a:t>
            </a:r>
            <a:endParaRPr lang="en-US" dirty="0">
              <a:solidFill>
                <a:srgbClr val="00FF99"/>
              </a:solidFill>
            </a:endParaRPr>
          </a:p>
        </p:txBody>
      </p:sp>
      <p:sp>
        <p:nvSpPr>
          <p:cNvPr id="4" name="TextBox 7"/>
          <p:cNvSpPr txBox="1">
            <a:spLocks noChangeArrowheads="1"/>
          </p:cNvSpPr>
          <p:nvPr/>
        </p:nvSpPr>
        <p:spPr bwMode="auto">
          <a:xfrm>
            <a:off x="0" y="0"/>
            <a:ext cx="914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dirty="0" smtClean="0"/>
              <a:t>Regional Seas </a:t>
            </a:r>
            <a:r>
              <a:rPr lang="en-US" sz="3000" b="1" dirty="0" smtClean="0"/>
              <a:t>around</a:t>
            </a:r>
            <a:r>
              <a:rPr lang="en-US" sz="3000" b="1" dirty="0" smtClean="0"/>
              <a:t> Korea</a:t>
            </a:r>
            <a:endParaRPr lang="en-US" sz="2600" b="1" dirty="0"/>
          </a:p>
        </p:txBody>
      </p:sp>
    </p:spTree>
    <p:extLst>
      <p:ext uri="{BB962C8B-B14F-4D97-AF65-F5344CB8AC3E}">
        <p14:creationId xmlns:p14="http://schemas.microsoft.com/office/powerpoint/2010/main" val="54462151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marine.rutgers.edu/~nstrands/MTS-Figures/Silbo/Silbo_sal_8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3716000"/>
            <a:ext cx="7324725" cy="549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958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725" y="2743200"/>
            <a:ext cx="44862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Box 6"/>
          <p:cNvSpPr txBox="1">
            <a:spLocks noChangeArrowheads="1"/>
          </p:cNvSpPr>
          <p:nvPr/>
        </p:nvSpPr>
        <p:spPr bwMode="auto">
          <a:xfrm>
            <a:off x="228600" y="3810000"/>
            <a:ext cx="381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eaLnBrk="1" hangingPunct="1"/>
            <a:r>
              <a:rPr lang="en-US" i="1"/>
              <a:t>(top) RTOFS 200m temperature and currents on April 18th, 2013. The glider position is marked by the red dot.</a:t>
            </a:r>
            <a:endParaRPr lang="en-US"/>
          </a:p>
        </p:txBody>
      </p:sp>
      <p:sp>
        <p:nvSpPr>
          <p:cNvPr id="7174" name="Rectangle 7"/>
          <p:cNvSpPr>
            <a:spLocks noChangeArrowheads="1"/>
          </p:cNvSpPr>
          <p:nvPr/>
        </p:nvSpPr>
        <p:spPr bwMode="auto">
          <a:xfrm>
            <a:off x="4572000" y="18288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i="1"/>
              <a:t>(bottom) MyOcean 200m temperature and currents on April 18th, 2013. The Gliders position is marked by a red dot. </a:t>
            </a:r>
            <a:endParaRPr lang="en-US"/>
          </a:p>
        </p:txBody>
      </p:sp>
      <p:sp>
        <p:nvSpPr>
          <p:cNvPr id="2" name="TextBox 1"/>
          <p:cNvSpPr txBox="1"/>
          <p:nvPr/>
        </p:nvSpPr>
        <p:spPr>
          <a:xfrm>
            <a:off x="4893734" y="254001"/>
            <a:ext cx="4114799" cy="1200328"/>
          </a:xfrm>
          <a:prstGeom prst="rect">
            <a:avLst/>
          </a:prstGeom>
          <a:noFill/>
        </p:spPr>
        <p:txBody>
          <a:bodyPr wrap="square" rtlCol="0">
            <a:spAutoFit/>
          </a:bodyPr>
          <a:lstStyle/>
          <a:p>
            <a:r>
              <a:rPr lang="en-US" sz="2400" b="1" dirty="0" smtClean="0"/>
              <a:t>RTOFS and MERCATOR Temperature and Current Maps at 200 m</a:t>
            </a:r>
          </a:p>
        </p:txBody>
      </p:sp>
    </p:spTree>
    <p:extLst>
      <p:ext uri="{BB962C8B-B14F-4D97-AF65-F5344CB8AC3E}">
        <p14:creationId xmlns:p14="http://schemas.microsoft.com/office/powerpoint/2010/main" val="242498064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pdf"/>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2322178" y="669379"/>
            <a:ext cx="3189110" cy="7833465"/>
          </a:xfrm>
          <a:prstGeom prst="rect">
            <a:avLst/>
          </a:prstGeom>
        </p:spPr>
      </p:pic>
      <p:pic>
        <p:nvPicPr>
          <p:cNvPr id="2" name="Picture 1" descr="img_main.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05777" y="1594556"/>
            <a:ext cx="3654777" cy="2134991"/>
          </a:xfrm>
          <a:prstGeom prst="rect">
            <a:avLst/>
          </a:prstGeom>
        </p:spPr>
      </p:pic>
      <p:pic>
        <p:nvPicPr>
          <p:cNvPr id="3" name="Picture 2" descr="log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35111" y="1792110"/>
            <a:ext cx="1763888" cy="898377"/>
          </a:xfrm>
          <a:prstGeom prst="rect">
            <a:avLst/>
          </a:prstGeom>
        </p:spPr>
      </p:pic>
      <p:sp>
        <p:nvSpPr>
          <p:cNvPr id="8" name="Title 3"/>
          <p:cNvSpPr>
            <a:spLocks noGrp="1"/>
          </p:cNvSpPr>
          <p:nvPr>
            <p:ph type="title"/>
          </p:nvPr>
        </p:nvSpPr>
        <p:spPr>
          <a:xfrm>
            <a:off x="457200" y="274638"/>
            <a:ext cx="8229600" cy="1143000"/>
          </a:xfrm>
        </p:spPr>
        <p:txBody>
          <a:bodyPr/>
          <a:lstStyle/>
          <a:p>
            <a:r>
              <a:rPr lang="en-US" dirty="0" smtClean="0"/>
              <a:t>Korean &amp; United States </a:t>
            </a:r>
            <a:br>
              <a:rPr lang="en-US" dirty="0" smtClean="0"/>
            </a:br>
            <a:r>
              <a:rPr lang="en-US" sz="3600" dirty="0" smtClean="0"/>
              <a:t>Potential Collaborations</a:t>
            </a:r>
            <a:endParaRPr lang="en-US" sz="3600" dirty="0"/>
          </a:p>
        </p:txBody>
      </p:sp>
      <p:pic>
        <p:nvPicPr>
          <p:cNvPr id="9" name="Picture 8" descr="americanfla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43800" y="152400"/>
            <a:ext cx="1472469" cy="1472469"/>
          </a:xfrm>
          <a:prstGeom prst="rect">
            <a:avLst/>
          </a:prstGeom>
        </p:spPr>
      </p:pic>
      <p:pic>
        <p:nvPicPr>
          <p:cNvPr id="10" name="Picture 9" descr="south-korea-flag.gi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202" y="304800"/>
            <a:ext cx="1524000" cy="1035539"/>
          </a:xfrm>
          <a:prstGeom prst="rect">
            <a:avLst/>
          </a:prstGeom>
        </p:spPr>
      </p:pic>
      <p:pic>
        <p:nvPicPr>
          <p:cNvPr id="11" name="Picture 5"/>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464778" y="4285280"/>
            <a:ext cx="1580444" cy="118533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logo.gi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81000" y="1528233"/>
            <a:ext cx="2187222" cy="1213555"/>
          </a:xfrm>
          <a:prstGeom prst="rect">
            <a:avLst/>
          </a:prstGeom>
        </p:spPr>
      </p:pic>
    </p:spTree>
    <p:extLst>
      <p:ext uri="{BB962C8B-B14F-4D97-AF65-F5344CB8AC3E}">
        <p14:creationId xmlns:p14="http://schemas.microsoft.com/office/powerpoint/2010/main" val="47381727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CoverGliderImag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113" y="0"/>
            <a:ext cx="91551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86266" y="237067"/>
            <a:ext cx="8957734" cy="2000548"/>
          </a:xfrm>
          <a:prstGeom prst="rect">
            <a:avLst/>
          </a:prstGeom>
          <a:noFill/>
        </p:spPr>
        <p:txBody>
          <a:bodyPr wrap="square" rtlCol="0">
            <a:spAutoFit/>
          </a:bodyPr>
          <a:lstStyle/>
          <a:p>
            <a:r>
              <a:rPr lang="en-US" sz="2800" b="1" dirty="0" smtClean="0"/>
              <a:t>Conclusions:</a:t>
            </a:r>
          </a:p>
          <a:p>
            <a:pPr marL="457200" indent="-457200">
              <a:buFont typeface="Arial"/>
              <a:buChar char="•"/>
            </a:pPr>
            <a:r>
              <a:rPr lang="en-US" sz="2400" b="1" dirty="0" smtClean="0"/>
              <a:t>MARACOOS / IOOS has developed and sustained a </a:t>
            </a:r>
          </a:p>
          <a:p>
            <a:r>
              <a:rPr lang="en-US" sz="2400" b="1" dirty="0"/>
              <a:t> </a:t>
            </a:r>
            <a:r>
              <a:rPr lang="en-US" sz="2400" b="1" dirty="0" smtClean="0"/>
              <a:t>        Regional Scale Observation &amp; Forecasting System.</a:t>
            </a:r>
          </a:p>
          <a:p>
            <a:pPr marL="457200" indent="-457200">
              <a:buFont typeface="Arial"/>
              <a:buChar char="•"/>
            </a:pPr>
            <a:r>
              <a:rPr lang="en-US" sz="2400" b="1" dirty="0" smtClean="0"/>
              <a:t>Demonstrated value for Science</a:t>
            </a:r>
            <a:r>
              <a:rPr lang="en-US" sz="2400" b="1" dirty="0"/>
              <a:t> </a:t>
            </a:r>
            <a:r>
              <a:rPr lang="en-US" sz="2400" b="1" dirty="0" smtClean="0"/>
              <a:t>&amp; Education.</a:t>
            </a:r>
          </a:p>
          <a:p>
            <a:pPr marL="457200" indent="-457200">
              <a:buFont typeface="Arial"/>
              <a:buChar char="•"/>
            </a:pPr>
            <a:r>
              <a:rPr lang="en-US" sz="2400" b="1" dirty="0" smtClean="0"/>
              <a:t>Global HF Radar &amp; Glider Networks are emerging.</a:t>
            </a:r>
            <a:endParaRPr lang="en-US" sz="2400" b="1" dirty="0"/>
          </a:p>
        </p:txBody>
      </p:sp>
      <p:sp>
        <p:nvSpPr>
          <p:cNvPr id="3" name="TextBox 2"/>
          <p:cNvSpPr txBox="1"/>
          <p:nvPr/>
        </p:nvSpPr>
        <p:spPr>
          <a:xfrm>
            <a:off x="0" y="5799667"/>
            <a:ext cx="5026436" cy="461665"/>
          </a:xfrm>
          <a:prstGeom prst="rect">
            <a:avLst/>
          </a:prstGeom>
          <a:noFill/>
        </p:spPr>
        <p:txBody>
          <a:bodyPr wrap="none" rtlCol="0">
            <a:spAutoFit/>
          </a:bodyPr>
          <a:lstStyle/>
          <a:p>
            <a:r>
              <a:rPr lang="en-US" sz="2400" dirty="0">
                <a:solidFill>
                  <a:srgbClr val="FFFFFF"/>
                </a:solidFill>
              </a:rPr>
              <a:t>http:/</a:t>
            </a:r>
            <a:r>
              <a:rPr lang="en-US" sz="2400" dirty="0" smtClean="0">
                <a:solidFill>
                  <a:srgbClr val="FFFFFF"/>
                </a:solidFill>
              </a:rPr>
              <a:t>/</a:t>
            </a:r>
            <a:r>
              <a:rPr lang="en-US" sz="2400" dirty="0" err="1" smtClean="0">
                <a:solidFill>
                  <a:srgbClr val="FFFFFF"/>
                </a:solidFill>
              </a:rPr>
              <a:t>challenger.marine.rutgers.edu</a:t>
            </a:r>
            <a:endParaRPr lang="en-US" sz="2400" dirty="0">
              <a:solidFill>
                <a:srgbClr val="FFFFFF"/>
              </a:solidFill>
            </a:endParaRPr>
          </a:p>
        </p:txBody>
      </p:sp>
      <p:sp>
        <p:nvSpPr>
          <p:cNvPr id="5" name="TextBox 4"/>
          <p:cNvSpPr txBox="1"/>
          <p:nvPr/>
        </p:nvSpPr>
        <p:spPr>
          <a:xfrm>
            <a:off x="0" y="4261555"/>
            <a:ext cx="4621778" cy="1569660"/>
          </a:xfrm>
          <a:prstGeom prst="rect">
            <a:avLst/>
          </a:prstGeom>
          <a:noFill/>
        </p:spPr>
        <p:txBody>
          <a:bodyPr wrap="none" rtlCol="0">
            <a:spAutoFit/>
          </a:bodyPr>
          <a:lstStyle/>
          <a:p>
            <a:r>
              <a:rPr lang="en-US" sz="2400" b="1" dirty="0" smtClean="0">
                <a:solidFill>
                  <a:srgbClr val="FFFFFF"/>
                </a:solidFill>
              </a:rPr>
              <a:t>Challenger Glider Mission:</a:t>
            </a:r>
          </a:p>
          <a:p>
            <a:pPr marL="342900" indent="-342900">
              <a:buFont typeface="Arial"/>
              <a:buChar char="•"/>
            </a:pPr>
            <a:r>
              <a:rPr lang="en-US" sz="2400" b="1" dirty="0" smtClean="0">
                <a:solidFill>
                  <a:srgbClr val="FFFFFF"/>
                </a:solidFill>
              </a:rPr>
              <a:t>2 Gliders deployed</a:t>
            </a:r>
          </a:p>
          <a:p>
            <a:pPr marL="342900" indent="-342900">
              <a:buFont typeface="Arial"/>
              <a:buChar char="•"/>
            </a:pPr>
            <a:r>
              <a:rPr lang="en-US" sz="2400" b="1" dirty="0" smtClean="0">
                <a:solidFill>
                  <a:srgbClr val="FFFFFF"/>
                </a:solidFill>
              </a:rPr>
              <a:t>Leverage existing programs</a:t>
            </a:r>
          </a:p>
          <a:p>
            <a:pPr marL="342900" indent="-342900">
              <a:buFont typeface="Arial"/>
              <a:buChar char="•"/>
            </a:pPr>
            <a:r>
              <a:rPr lang="en-US" sz="2400" b="1" dirty="0" smtClean="0">
                <a:solidFill>
                  <a:srgbClr val="FFFFFF"/>
                </a:solidFill>
              </a:rPr>
              <a:t>Build a global community</a:t>
            </a:r>
          </a:p>
        </p:txBody>
      </p:sp>
    </p:spTree>
    <p:extLst>
      <p:ext uri="{BB962C8B-B14F-4D97-AF65-F5344CB8AC3E}">
        <p14:creationId xmlns:p14="http://schemas.microsoft.com/office/powerpoint/2010/main" val="6565904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GlobalShippingImpactsHalpernetal_"/>
          <p:cNvPicPr>
            <a:picLocks noChangeAspect="1" noChangeArrowheads="1"/>
          </p:cNvPicPr>
          <p:nvPr/>
        </p:nvPicPr>
        <p:blipFill>
          <a:blip r:embed="rId2"/>
          <a:srcRect t="18129" b="18129"/>
          <a:stretch>
            <a:fillRect/>
          </a:stretch>
        </p:blipFill>
        <p:spPr bwMode="auto">
          <a:xfrm>
            <a:off x="4813007" y="886283"/>
            <a:ext cx="4196738" cy="2060117"/>
          </a:xfrm>
          <a:prstGeom prst="rect">
            <a:avLst/>
          </a:prstGeom>
          <a:noFill/>
          <a:ln w="9525">
            <a:noFill/>
            <a:miter lim="800000"/>
            <a:headEnd/>
            <a:tailEnd/>
          </a:ln>
        </p:spPr>
      </p:pic>
      <p:pic>
        <p:nvPicPr>
          <p:cNvPr id="7" name="Picture 1"/>
          <p:cNvPicPr>
            <a:picLocks noChangeAspect="1" noChangeArrowheads="1"/>
          </p:cNvPicPr>
          <p:nvPr/>
        </p:nvPicPr>
        <p:blipFill>
          <a:blip r:embed="rId3"/>
          <a:srcRect/>
          <a:stretch>
            <a:fillRect/>
          </a:stretch>
        </p:blipFill>
        <p:spPr bwMode="auto">
          <a:xfrm>
            <a:off x="4826605" y="3555795"/>
            <a:ext cx="3815108" cy="2260805"/>
          </a:xfrm>
          <a:prstGeom prst="rect">
            <a:avLst/>
          </a:prstGeom>
          <a:noFill/>
          <a:ln w="12700">
            <a:noFill/>
            <a:miter lim="800000"/>
            <a:headEnd/>
            <a:tailEnd/>
          </a:ln>
        </p:spPr>
      </p:pic>
      <p:pic>
        <p:nvPicPr>
          <p:cNvPr id="9" name="Picture 8" descr="Population_density.png"/>
          <p:cNvPicPr>
            <a:picLocks noChangeAspect="1"/>
          </p:cNvPicPr>
          <p:nvPr/>
        </p:nvPicPr>
        <p:blipFill>
          <a:blip r:embed="rId4"/>
          <a:stretch>
            <a:fillRect/>
          </a:stretch>
        </p:blipFill>
        <p:spPr>
          <a:xfrm>
            <a:off x="355600" y="702431"/>
            <a:ext cx="4454072" cy="2227036"/>
          </a:xfrm>
          <a:prstGeom prst="rect">
            <a:avLst/>
          </a:prstGeom>
        </p:spPr>
      </p:pic>
      <p:pic>
        <p:nvPicPr>
          <p:cNvPr id="10" name="Picture 9" descr="Screen shot 2012-05-15 at 6.21.35 PM.png"/>
          <p:cNvPicPr>
            <a:picLocks noChangeAspect="1"/>
          </p:cNvPicPr>
          <p:nvPr/>
        </p:nvPicPr>
        <p:blipFill>
          <a:blip r:embed="rId5"/>
          <a:stretch>
            <a:fillRect/>
          </a:stretch>
        </p:blipFill>
        <p:spPr>
          <a:xfrm>
            <a:off x="330199" y="3566582"/>
            <a:ext cx="4331751" cy="2175347"/>
          </a:xfrm>
          <a:prstGeom prst="rect">
            <a:avLst/>
          </a:prstGeom>
        </p:spPr>
      </p:pic>
      <p:sp>
        <p:nvSpPr>
          <p:cNvPr id="11" name="TextBox 10"/>
          <p:cNvSpPr txBox="1"/>
          <p:nvPr/>
        </p:nvSpPr>
        <p:spPr>
          <a:xfrm>
            <a:off x="3090334" y="101600"/>
            <a:ext cx="3340578" cy="646331"/>
          </a:xfrm>
          <a:prstGeom prst="rect">
            <a:avLst/>
          </a:prstGeom>
          <a:noFill/>
        </p:spPr>
        <p:txBody>
          <a:bodyPr wrap="none" rtlCol="0">
            <a:spAutoFit/>
          </a:bodyPr>
          <a:lstStyle/>
          <a:p>
            <a:r>
              <a:rPr lang="en-US" sz="3600" b="1" dirty="0" smtClean="0"/>
              <a:t>Global Drivers</a:t>
            </a:r>
            <a:endParaRPr lang="en-US" sz="3600" b="1" dirty="0"/>
          </a:p>
        </p:txBody>
      </p:sp>
      <p:sp>
        <p:nvSpPr>
          <p:cNvPr id="12" name="TextBox 11"/>
          <p:cNvSpPr txBox="1"/>
          <p:nvPr/>
        </p:nvSpPr>
        <p:spPr>
          <a:xfrm>
            <a:off x="1151467" y="2988733"/>
            <a:ext cx="2994780" cy="369332"/>
          </a:xfrm>
          <a:prstGeom prst="rect">
            <a:avLst/>
          </a:prstGeom>
          <a:noFill/>
        </p:spPr>
        <p:txBody>
          <a:bodyPr wrap="none" rtlCol="0">
            <a:spAutoFit/>
          </a:bodyPr>
          <a:lstStyle/>
          <a:p>
            <a:r>
              <a:rPr lang="en-US" dirty="0" smtClean="0"/>
              <a:t>Coastal Population Centers</a:t>
            </a:r>
            <a:endParaRPr lang="en-US" dirty="0"/>
          </a:p>
        </p:txBody>
      </p:sp>
      <p:sp>
        <p:nvSpPr>
          <p:cNvPr id="13" name="TextBox 12"/>
          <p:cNvSpPr txBox="1"/>
          <p:nvPr/>
        </p:nvSpPr>
        <p:spPr>
          <a:xfrm>
            <a:off x="5774262" y="3039533"/>
            <a:ext cx="2647968" cy="369332"/>
          </a:xfrm>
          <a:prstGeom prst="rect">
            <a:avLst/>
          </a:prstGeom>
          <a:noFill/>
        </p:spPr>
        <p:txBody>
          <a:bodyPr wrap="none" rtlCol="0">
            <a:spAutoFit/>
          </a:bodyPr>
          <a:lstStyle/>
          <a:p>
            <a:r>
              <a:rPr lang="en-US" dirty="0" smtClean="0"/>
              <a:t>International Commerce</a:t>
            </a:r>
            <a:endParaRPr lang="en-US" dirty="0"/>
          </a:p>
        </p:txBody>
      </p:sp>
      <p:sp>
        <p:nvSpPr>
          <p:cNvPr id="14" name="TextBox 13"/>
          <p:cNvSpPr txBox="1"/>
          <p:nvPr/>
        </p:nvSpPr>
        <p:spPr>
          <a:xfrm>
            <a:off x="1253066" y="5731934"/>
            <a:ext cx="2122283" cy="369332"/>
          </a:xfrm>
          <a:prstGeom prst="rect">
            <a:avLst/>
          </a:prstGeom>
          <a:noFill/>
        </p:spPr>
        <p:txBody>
          <a:bodyPr wrap="none" rtlCol="0">
            <a:spAutoFit/>
          </a:bodyPr>
          <a:lstStyle/>
          <a:p>
            <a:r>
              <a:rPr lang="en-US" dirty="0" smtClean="0"/>
              <a:t>Ocean Seasonality</a:t>
            </a:r>
            <a:endParaRPr lang="en-US" dirty="0"/>
          </a:p>
        </p:txBody>
      </p:sp>
      <p:sp>
        <p:nvSpPr>
          <p:cNvPr id="15" name="TextBox 14"/>
          <p:cNvSpPr txBox="1"/>
          <p:nvPr/>
        </p:nvSpPr>
        <p:spPr>
          <a:xfrm>
            <a:off x="5706534" y="5850467"/>
            <a:ext cx="2010586" cy="369332"/>
          </a:xfrm>
          <a:prstGeom prst="rect">
            <a:avLst/>
          </a:prstGeom>
          <a:noFill/>
        </p:spPr>
        <p:txBody>
          <a:bodyPr wrap="none" rtlCol="0">
            <a:spAutoFit/>
          </a:bodyPr>
          <a:lstStyle/>
          <a:p>
            <a:r>
              <a:rPr lang="en-US" dirty="0" smtClean="0"/>
              <a:t>Tropical Cyclones</a:t>
            </a:r>
            <a:endParaRPr lang="en-US" dirty="0"/>
          </a:p>
        </p:txBody>
      </p:sp>
    </p:spTree>
    <p:extLst>
      <p:ext uri="{BB962C8B-B14F-4D97-AF65-F5344CB8AC3E}">
        <p14:creationId xmlns:p14="http://schemas.microsoft.com/office/powerpoint/2010/main" val="16136396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60528"/>
            <a:ext cx="8153400" cy="6134098"/>
            <a:chOff x="533400" y="457200"/>
            <a:chExt cx="8153400" cy="6134098"/>
          </a:xfrm>
        </p:grpSpPr>
        <p:sp>
          <p:nvSpPr>
            <p:cNvPr id="5" name="Rectangle 4"/>
            <p:cNvSpPr/>
            <p:nvPr/>
          </p:nvSpPr>
          <p:spPr>
            <a:xfrm>
              <a:off x="533400" y="457200"/>
              <a:ext cx="8153400" cy="60198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Documents and Settings\RUCool\Desktop\MARCOOS Years 5-9 Sept 2010\Figures\mab_triangles_grad_bkg1.jpg"/>
            <p:cNvPicPr>
              <a:picLocks noChangeAspect="1" noChangeArrowheads="1"/>
            </p:cNvPicPr>
            <p:nvPr/>
          </p:nvPicPr>
          <p:blipFill>
            <a:blip r:embed="rId3" cstate="print"/>
            <a:stretch>
              <a:fillRect/>
            </a:stretch>
          </p:blipFill>
          <p:spPr bwMode="auto">
            <a:xfrm>
              <a:off x="1600200" y="2076450"/>
              <a:ext cx="6019799" cy="4514848"/>
            </a:xfrm>
            <a:prstGeom prst="rect">
              <a:avLst/>
            </a:prstGeom>
            <a:noFill/>
            <a:ln w="0" cap="flat" cmpd="sng" algn="ctr">
              <a:noFill/>
              <a:prstDash val="solid"/>
              <a:round/>
              <a:headEnd type="none" w="med" len="med"/>
              <a:tailEnd type="none" w="med" len="med"/>
            </a:ln>
          </p:spPr>
        </p:pic>
        <p:sp>
          <p:nvSpPr>
            <p:cNvPr id="6" name="TextBox 5"/>
            <p:cNvSpPr txBox="1"/>
            <p:nvPr/>
          </p:nvSpPr>
          <p:spPr>
            <a:xfrm>
              <a:off x="6019800" y="2667000"/>
              <a:ext cx="2667000" cy="738664"/>
            </a:xfrm>
            <a:prstGeom prst="rect">
              <a:avLst/>
            </a:prstGeom>
            <a:noFill/>
          </p:spPr>
          <p:txBody>
            <a:bodyPr wrap="square" rtlCol="0">
              <a:spAutoFit/>
            </a:bodyPr>
            <a:lstStyle/>
            <a:p>
              <a:pPr algn="ctr"/>
              <a:r>
                <a:rPr lang="en-US" sz="1400" b="1" dirty="0" smtClean="0">
                  <a:solidFill>
                    <a:schemeClr val="bg1"/>
                  </a:solidFill>
                </a:rPr>
                <a:t>To seek, discover &amp; apply </a:t>
              </a:r>
              <a:br>
                <a:rPr lang="en-US" sz="1400" b="1" dirty="0" smtClean="0">
                  <a:solidFill>
                    <a:schemeClr val="bg1"/>
                  </a:solidFill>
                </a:rPr>
              </a:br>
              <a:r>
                <a:rPr lang="en-US" sz="1400" b="1" dirty="0" smtClean="0">
                  <a:solidFill>
                    <a:schemeClr val="bg1"/>
                  </a:solidFill>
                </a:rPr>
                <a:t>new knowledge &amp; understanding</a:t>
              </a:r>
            </a:p>
            <a:p>
              <a:pPr algn="ctr"/>
              <a:r>
                <a:rPr lang="en-US" sz="1400" b="1" dirty="0" smtClean="0">
                  <a:solidFill>
                    <a:schemeClr val="bg1"/>
                  </a:solidFill>
                </a:rPr>
                <a:t>of our coastal ocean</a:t>
              </a:r>
              <a:endParaRPr lang="en-US" sz="1400" b="1" dirty="0">
                <a:solidFill>
                  <a:schemeClr val="bg1"/>
                </a:solidFill>
              </a:endParaRPr>
            </a:p>
          </p:txBody>
        </p:sp>
        <p:pic>
          <p:nvPicPr>
            <p:cNvPr id="17" name="Picture 16" descr="map_codar.bmp"/>
            <p:cNvPicPr>
              <a:picLocks noChangeAspect="1"/>
            </p:cNvPicPr>
            <p:nvPr/>
          </p:nvPicPr>
          <p:blipFill>
            <a:blip r:embed="rId4" cstate="print"/>
            <a:stretch>
              <a:fillRect/>
            </a:stretch>
          </p:blipFill>
          <p:spPr>
            <a:xfrm>
              <a:off x="2667000" y="533400"/>
              <a:ext cx="1850725" cy="1965959"/>
            </a:xfrm>
            <a:prstGeom prst="rect">
              <a:avLst/>
            </a:prstGeom>
            <a:ln w="25400" cap="flat" cmpd="sng" algn="ctr">
              <a:solidFill>
                <a:schemeClr val="tx1">
                  <a:alpha val="20000"/>
                </a:schemeClr>
              </a:solidFill>
              <a:prstDash val="solid"/>
              <a:round/>
              <a:headEnd type="none" w="med" len="med"/>
              <a:tailEnd type="none" w="med" len="med"/>
            </a:ln>
            <a:effectLst>
              <a:outerShdw blurRad="50800" dist="38100" dir="2700000" algn="tl" rotWithShape="0">
                <a:srgbClr val="000000">
                  <a:alpha val="43000"/>
                </a:srgbClr>
              </a:outerShdw>
            </a:effectLst>
          </p:spPr>
        </p:pic>
        <p:pic>
          <p:nvPicPr>
            <p:cNvPr id="16" name="Picture 15" descr="map_satellite.bmp"/>
            <p:cNvPicPr>
              <a:picLocks noChangeAspect="1"/>
            </p:cNvPicPr>
            <p:nvPr/>
          </p:nvPicPr>
          <p:blipFill>
            <a:blip r:embed="rId5" cstate="print"/>
            <a:stretch>
              <a:fillRect/>
            </a:stretch>
          </p:blipFill>
          <p:spPr>
            <a:xfrm>
              <a:off x="609600" y="533400"/>
              <a:ext cx="1850726" cy="1965959"/>
            </a:xfrm>
            <a:prstGeom prst="rect">
              <a:avLst/>
            </a:prstGeom>
            <a:ln w="25400">
              <a:solidFill>
                <a:schemeClr val="tx1">
                  <a:alpha val="20000"/>
                </a:schemeClr>
              </a:solidFill>
            </a:ln>
            <a:effectLst>
              <a:outerShdw blurRad="50800" dist="38100" dir="2700000" algn="tl" rotWithShape="0">
                <a:srgbClr val="000000">
                  <a:alpha val="43000"/>
                </a:srgbClr>
              </a:outerShdw>
            </a:effectLst>
            <a:scene3d>
              <a:camera prst="orthographicFront"/>
              <a:lightRig rig="threePt" dir="t"/>
            </a:scene3d>
            <a:sp3d/>
          </p:spPr>
        </p:pic>
        <p:sp>
          <p:nvSpPr>
            <p:cNvPr id="13" name="TextBox 12"/>
            <p:cNvSpPr txBox="1"/>
            <p:nvPr/>
          </p:nvSpPr>
          <p:spPr>
            <a:xfrm>
              <a:off x="609600" y="533400"/>
              <a:ext cx="1600200" cy="338554"/>
            </a:xfrm>
            <a:prstGeom prst="rect">
              <a:avLst/>
            </a:prstGeom>
            <a:noFill/>
          </p:spPr>
          <p:txBody>
            <a:bodyPr wrap="square" rtlCol="0">
              <a:spAutoFit/>
            </a:bodyPr>
            <a:lstStyle/>
            <a:p>
              <a:r>
                <a:rPr lang="en-US" sz="1600" b="1" dirty="0" smtClean="0">
                  <a:solidFill>
                    <a:schemeClr val="bg1"/>
                  </a:solidFill>
                </a:rPr>
                <a:t>Satellites</a:t>
              </a:r>
              <a:endParaRPr lang="en-US" sz="1600" b="1" dirty="0">
                <a:solidFill>
                  <a:schemeClr val="bg1"/>
                </a:solidFill>
              </a:endParaRPr>
            </a:p>
          </p:txBody>
        </p:sp>
        <p:sp>
          <p:nvSpPr>
            <p:cNvPr id="12" name="TextBox 11"/>
            <p:cNvSpPr txBox="1"/>
            <p:nvPr/>
          </p:nvSpPr>
          <p:spPr>
            <a:xfrm>
              <a:off x="2667000" y="533400"/>
              <a:ext cx="1752600" cy="338554"/>
            </a:xfrm>
            <a:prstGeom prst="rect">
              <a:avLst/>
            </a:prstGeom>
            <a:noFill/>
          </p:spPr>
          <p:txBody>
            <a:bodyPr wrap="square" rtlCol="0">
              <a:spAutoFit/>
            </a:bodyPr>
            <a:lstStyle/>
            <a:p>
              <a:r>
                <a:rPr lang="en-US" sz="1600" b="1" dirty="0" smtClean="0">
                  <a:solidFill>
                    <a:schemeClr val="bg1"/>
                  </a:solidFill>
                </a:rPr>
                <a:t>HF-Radar</a:t>
              </a:r>
              <a:endParaRPr lang="en-US" sz="1600" b="1" dirty="0">
                <a:solidFill>
                  <a:schemeClr val="bg1"/>
                </a:solidFill>
              </a:endParaRPr>
            </a:p>
          </p:txBody>
        </p:sp>
        <p:pic>
          <p:nvPicPr>
            <p:cNvPr id="18" name="Picture 17" descr="map_codar.bmp"/>
            <p:cNvPicPr>
              <a:picLocks noChangeAspect="1"/>
            </p:cNvPicPr>
            <p:nvPr/>
          </p:nvPicPr>
          <p:blipFill>
            <a:blip r:embed="rId6" cstate="print"/>
            <a:stretch>
              <a:fillRect/>
            </a:stretch>
          </p:blipFill>
          <p:spPr>
            <a:xfrm>
              <a:off x="6759874" y="4419600"/>
              <a:ext cx="1850725" cy="1965959"/>
            </a:xfrm>
            <a:prstGeom prst="rect">
              <a:avLst/>
            </a:prstGeom>
            <a:ln w="25400">
              <a:solidFill>
                <a:schemeClr val="tx1">
                  <a:alpha val="20000"/>
                </a:schemeClr>
              </a:solidFill>
            </a:ln>
            <a:effectLst>
              <a:outerShdw blurRad="50800" dist="38100" dir="2700000" algn="tl" rotWithShape="0">
                <a:srgbClr val="000000">
                  <a:alpha val="43000"/>
                </a:srgbClr>
              </a:outerShdw>
            </a:effectLst>
          </p:spPr>
        </p:pic>
        <p:pic>
          <p:nvPicPr>
            <p:cNvPr id="19" name="Picture 18" descr="map_codar.bmp"/>
            <p:cNvPicPr>
              <a:picLocks noChangeAspect="1"/>
            </p:cNvPicPr>
            <p:nvPr/>
          </p:nvPicPr>
          <p:blipFill>
            <a:blip r:embed="rId7" cstate="print"/>
            <a:stretch>
              <a:fillRect/>
            </a:stretch>
          </p:blipFill>
          <p:spPr>
            <a:xfrm>
              <a:off x="609600" y="4419600"/>
              <a:ext cx="1850726" cy="1965959"/>
            </a:xfrm>
            <a:prstGeom prst="rect">
              <a:avLst/>
            </a:prstGeom>
            <a:ln w="25400">
              <a:solidFill>
                <a:schemeClr val="tx1">
                  <a:alpha val="20000"/>
                </a:schemeClr>
              </a:solidFill>
            </a:ln>
            <a:effectLst>
              <a:outerShdw blurRad="50800" dist="38100" dir="2700000" algn="tl" rotWithShape="0">
                <a:srgbClr val="000000">
                  <a:alpha val="43000"/>
                </a:srgbClr>
              </a:outerShdw>
            </a:effectLst>
          </p:spPr>
        </p:pic>
        <p:sp>
          <p:nvSpPr>
            <p:cNvPr id="14" name="TextBox 13"/>
            <p:cNvSpPr txBox="1"/>
            <p:nvPr/>
          </p:nvSpPr>
          <p:spPr>
            <a:xfrm>
              <a:off x="6781800" y="4444424"/>
              <a:ext cx="1752600" cy="584776"/>
            </a:xfrm>
            <a:prstGeom prst="rect">
              <a:avLst/>
            </a:prstGeom>
            <a:noFill/>
          </p:spPr>
          <p:txBody>
            <a:bodyPr wrap="square" rtlCol="0">
              <a:spAutoFit/>
            </a:bodyPr>
            <a:lstStyle/>
            <a:p>
              <a:r>
                <a:rPr lang="en-US" sz="1600" b="1" dirty="0" smtClean="0">
                  <a:solidFill>
                    <a:schemeClr val="bg1"/>
                  </a:solidFill>
                </a:rPr>
                <a:t>Ocean Forecast Ensemble</a:t>
              </a:r>
              <a:endParaRPr lang="en-US" sz="1600" b="1" dirty="0">
                <a:solidFill>
                  <a:schemeClr val="bg1"/>
                </a:solidFill>
              </a:endParaRPr>
            </a:p>
          </p:txBody>
        </p:sp>
        <p:sp>
          <p:nvSpPr>
            <p:cNvPr id="15" name="TextBox 14"/>
            <p:cNvSpPr txBox="1"/>
            <p:nvPr/>
          </p:nvSpPr>
          <p:spPr>
            <a:xfrm>
              <a:off x="609600" y="4419600"/>
              <a:ext cx="1828800" cy="338554"/>
            </a:xfrm>
            <a:prstGeom prst="rect">
              <a:avLst/>
            </a:prstGeom>
            <a:noFill/>
          </p:spPr>
          <p:txBody>
            <a:bodyPr wrap="square" rtlCol="0">
              <a:spAutoFit/>
            </a:bodyPr>
            <a:lstStyle/>
            <a:p>
              <a:r>
                <a:rPr lang="en-US" sz="1600" b="1" dirty="0" smtClean="0">
                  <a:solidFill>
                    <a:schemeClr val="bg1"/>
                  </a:solidFill>
                  <a:effectLst/>
                </a:rPr>
                <a:t>Weather </a:t>
              </a:r>
              <a:r>
                <a:rPr lang="en-US" sz="1600" b="1" dirty="0" smtClean="0">
                  <a:solidFill>
                    <a:schemeClr val="bg1"/>
                  </a:solidFill>
                </a:rPr>
                <a:t> Stations</a:t>
              </a:r>
              <a:endParaRPr lang="en-US" sz="1600" b="1" dirty="0">
                <a:solidFill>
                  <a:schemeClr val="bg1"/>
                </a:solidFill>
                <a:effectLst/>
              </a:endParaRPr>
            </a:p>
          </p:txBody>
        </p:sp>
        <p:pic>
          <p:nvPicPr>
            <p:cNvPr id="20" name="Picture 19" descr="MARACOOS_logo_300dpi_transparent.png"/>
            <p:cNvPicPr>
              <a:picLocks noChangeAspect="1"/>
            </p:cNvPicPr>
            <p:nvPr/>
          </p:nvPicPr>
          <p:blipFill>
            <a:blip r:embed="rId8" cstate="print"/>
            <a:stretch>
              <a:fillRect/>
            </a:stretch>
          </p:blipFill>
          <p:spPr>
            <a:xfrm>
              <a:off x="2743200" y="5562600"/>
              <a:ext cx="3715074" cy="707442"/>
            </a:xfrm>
            <a:prstGeom prst="rect">
              <a:avLst/>
            </a:prstGeom>
            <a:effectLst>
              <a:outerShdw blurRad="50800" dist="38100" dir="2700000" algn="tl" rotWithShape="0">
                <a:srgbClr val="000000">
                  <a:alpha val="43000"/>
                </a:srgbClr>
              </a:outerShdw>
            </a:effectLst>
          </p:spPr>
        </p:pic>
        <p:sp>
          <p:nvSpPr>
            <p:cNvPr id="21" name="TextBox 20"/>
            <p:cNvSpPr txBox="1"/>
            <p:nvPr/>
          </p:nvSpPr>
          <p:spPr>
            <a:xfrm>
              <a:off x="3931757" y="2694801"/>
              <a:ext cx="1402243" cy="276999"/>
            </a:xfrm>
            <a:prstGeom prst="rect">
              <a:avLst/>
            </a:prstGeom>
            <a:noFill/>
          </p:spPr>
          <p:txBody>
            <a:bodyPr wrap="none" rtlCol="0">
              <a:spAutoFit/>
            </a:bodyPr>
            <a:lstStyle/>
            <a:p>
              <a:r>
                <a:rPr lang="en-US" sz="1200" b="1" dirty="0" smtClean="0">
                  <a:solidFill>
                    <a:schemeClr val="tx1">
                      <a:lumMod val="75000"/>
                      <a:lumOff val="25000"/>
                    </a:schemeClr>
                  </a:solidFill>
                </a:rPr>
                <a:t>Population Density</a:t>
              </a:r>
              <a:endParaRPr lang="en-US" sz="1200" b="1" dirty="0">
                <a:solidFill>
                  <a:schemeClr val="tx1">
                    <a:lumMod val="75000"/>
                    <a:lumOff val="25000"/>
                  </a:schemeClr>
                </a:solidFill>
              </a:endParaRPr>
            </a:p>
          </p:txBody>
        </p:sp>
        <p:pic>
          <p:nvPicPr>
            <p:cNvPr id="23" name="Picture 2" descr="C:\Documents and Settings\RUCool\Desktop\marcoos_dot.jpg"/>
            <p:cNvPicPr>
              <a:picLocks noChangeAspect="1" noChangeArrowheads="1"/>
            </p:cNvPicPr>
            <p:nvPr/>
          </p:nvPicPr>
          <p:blipFill>
            <a:blip r:embed="rId9" cstate="print"/>
            <a:srcRect/>
            <a:stretch>
              <a:fillRect/>
            </a:stretch>
          </p:blipFill>
          <p:spPr bwMode="auto">
            <a:xfrm>
              <a:off x="4724400" y="533400"/>
              <a:ext cx="1828800" cy="1981200"/>
            </a:xfrm>
            <a:prstGeom prst="rect">
              <a:avLst/>
            </a:prstGeom>
            <a:noFill/>
            <a:ln w="12700">
              <a:solidFill>
                <a:schemeClr val="tx1">
                  <a:alpha val="20000"/>
                </a:schemeClr>
              </a:solidFill>
            </a:ln>
            <a:effectLst>
              <a:outerShdw blurRad="50800" dist="38100" dir="2700000" algn="ctr" rotWithShape="0">
                <a:srgbClr val="000000">
                  <a:alpha val="43000"/>
                </a:srgbClr>
              </a:outerShdw>
            </a:effectLst>
          </p:spPr>
        </p:pic>
        <p:sp>
          <p:nvSpPr>
            <p:cNvPr id="24" name="TextBox 23"/>
            <p:cNvSpPr txBox="1"/>
            <p:nvPr/>
          </p:nvSpPr>
          <p:spPr>
            <a:xfrm>
              <a:off x="4724400" y="533400"/>
              <a:ext cx="914400" cy="338554"/>
            </a:xfrm>
            <a:prstGeom prst="rect">
              <a:avLst/>
            </a:prstGeom>
            <a:noFill/>
          </p:spPr>
          <p:txBody>
            <a:bodyPr wrap="square" rtlCol="0">
              <a:spAutoFit/>
            </a:bodyPr>
            <a:lstStyle/>
            <a:p>
              <a:r>
                <a:rPr lang="en-US" sz="1600" b="1" dirty="0" smtClean="0">
                  <a:solidFill>
                    <a:schemeClr val="bg1"/>
                  </a:solidFill>
                </a:rPr>
                <a:t>Gliders</a:t>
              </a:r>
              <a:endParaRPr lang="en-US" sz="1600" b="1" dirty="0">
                <a:solidFill>
                  <a:schemeClr val="bg1"/>
                </a:solidFill>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rcRect l="9600" b="7743"/>
            <a:stretch>
              <a:fillRect/>
            </a:stretch>
          </p:blipFill>
          <p:spPr>
            <a:xfrm>
              <a:off x="6781800" y="546345"/>
              <a:ext cx="1793947" cy="1984437"/>
            </a:xfrm>
            <a:prstGeom prst="rect">
              <a:avLst/>
            </a:prstGeom>
            <a:ln w="12700">
              <a:solidFill>
                <a:schemeClr val="tx1">
                  <a:alpha val="20000"/>
                </a:schemeClr>
              </a:solidFill>
            </a:ln>
            <a:effectLst>
              <a:outerShdw blurRad="50800" dist="38100" dir="2700000" algn="ctr" rotWithShape="0">
                <a:srgbClr val="000000">
                  <a:alpha val="43000"/>
                </a:srgbClr>
              </a:outerShdw>
            </a:effectLst>
          </p:spPr>
        </p:pic>
        <p:sp>
          <p:nvSpPr>
            <p:cNvPr id="26" name="TextBox 25"/>
            <p:cNvSpPr txBox="1"/>
            <p:nvPr/>
          </p:nvSpPr>
          <p:spPr>
            <a:xfrm>
              <a:off x="6781800" y="533400"/>
              <a:ext cx="914400" cy="338554"/>
            </a:xfrm>
            <a:prstGeom prst="rect">
              <a:avLst/>
            </a:prstGeom>
            <a:noFill/>
          </p:spPr>
          <p:txBody>
            <a:bodyPr wrap="square" rtlCol="0">
              <a:spAutoFit/>
            </a:bodyPr>
            <a:lstStyle/>
            <a:p>
              <a:r>
                <a:rPr lang="en-US" sz="1600" b="1" dirty="0" smtClean="0">
                  <a:solidFill>
                    <a:schemeClr val="bg1"/>
                  </a:solidFill>
                </a:rPr>
                <a:t>Drifters</a:t>
              </a:r>
              <a:endParaRPr lang="en-US" sz="1600" b="1" dirty="0">
                <a:solidFill>
                  <a:schemeClr val="bg1"/>
                </a:solidFill>
              </a:endParaRPr>
            </a:p>
          </p:txBody>
        </p:sp>
        <p:pic>
          <p:nvPicPr>
            <p:cNvPr id="27" name="Picture 26" descr="IOOSlogoWhiteRGB.gif"/>
            <p:cNvPicPr>
              <a:picLocks noChangeAspect="1"/>
            </p:cNvPicPr>
            <p:nvPr/>
          </p:nvPicPr>
          <p:blipFill>
            <a:blip r:embed="rId11" cstate="print"/>
            <a:stretch>
              <a:fillRect/>
            </a:stretch>
          </p:blipFill>
          <p:spPr>
            <a:xfrm>
              <a:off x="685800" y="2743200"/>
              <a:ext cx="1648485" cy="661753"/>
            </a:xfrm>
            <a:prstGeom prst="rect">
              <a:avLst/>
            </a:prstGeom>
            <a:effectLst>
              <a:outerShdw blurRad="50800" dist="38100" dir="2700000" algn="tl" rotWithShape="0">
                <a:srgbClr val="000000">
                  <a:alpha val="43000"/>
                </a:srgbClr>
              </a:outerShdw>
            </a:effectLst>
          </p:spPr>
        </p:pic>
        <p:pic>
          <p:nvPicPr>
            <p:cNvPr id="22" name="Picture 21" descr="map_codar.bmp"/>
            <p:cNvPicPr>
              <a:picLocks noChangeAspect="1"/>
            </p:cNvPicPr>
            <p:nvPr/>
          </p:nvPicPr>
          <p:blipFill>
            <a:blip r:embed="rId7" cstate="print"/>
            <a:srcRect l="91481" t="14414" r="1314" b="80378"/>
            <a:stretch>
              <a:fillRect/>
            </a:stretch>
          </p:blipFill>
          <p:spPr>
            <a:xfrm>
              <a:off x="1576387" y="5053013"/>
              <a:ext cx="133350" cy="102394"/>
            </a:xfrm>
            <a:prstGeom prst="rect">
              <a:avLst/>
            </a:prstGeom>
            <a:ln w="25400">
              <a:noFill/>
            </a:ln>
            <a:effectLst/>
          </p:spPr>
        </p:pic>
      </p:grpSp>
    </p:spTree>
    <p:extLst>
      <p:ext uri="{BB962C8B-B14F-4D97-AF65-F5344CB8AC3E}">
        <p14:creationId xmlns:p14="http://schemas.microsoft.com/office/powerpoint/2010/main" val="39776239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7" descr="2011-03-01_12-09-01_781.jpg"/>
          <p:cNvPicPr>
            <a:picLocks noChangeAspect="1"/>
          </p:cNvPicPr>
          <p:nvPr/>
        </p:nvPicPr>
        <p:blipFill>
          <a:blip r:embed="rId2">
            <a:extLst>
              <a:ext uri="{28A0092B-C50C-407E-A947-70E740481C1C}">
                <a14:useLocalDpi xmlns:a14="http://schemas.microsoft.com/office/drawing/2010/main" val="0"/>
              </a:ext>
            </a:extLst>
          </a:blip>
          <a:srcRect l="13000" r="26334"/>
          <a:stretch>
            <a:fillRect/>
          </a:stretch>
        </p:blipFill>
        <p:spPr bwMode="auto">
          <a:xfrm>
            <a:off x="7461250" y="4430713"/>
            <a:ext cx="1682750" cy="1563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cstate="print"/>
          <a:srcRect/>
          <a:stretch>
            <a:fillRect/>
          </a:stretch>
        </p:blipFill>
        <p:spPr bwMode="auto">
          <a:xfrm>
            <a:off x="6815138" y="952500"/>
            <a:ext cx="2087562" cy="1487488"/>
          </a:xfrm>
          <a:prstGeom prst="rect">
            <a:avLst/>
          </a:prstGeom>
          <a:ln>
            <a:noFill/>
          </a:ln>
          <a:effectLst>
            <a:outerShdw blurRad="292100" dist="139700" dir="2700000" algn="tl" rotWithShape="0">
              <a:srgbClr val="333333">
                <a:alpha val="87000"/>
              </a:srgbClr>
            </a:outerShdw>
          </a:effectLst>
        </p:spPr>
      </p:pic>
      <p:pic>
        <p:nvPicPr>
          <p:cNvPr id="6148" name="Picture 4" descr="Installed X-Band dish"/>
          <p:cNvPicPr>
            <a:picLocks noChangeAspect="1" noChangeArrowheads="1"/>
          </p:cNvPicPr>
          <p:nvPr/>
        </p:nvPicPr>
        <p:blipFill>
          <a:blip r:embed="rId4" cstate="print"/>
          <a:srcRect/>
          <a:stretch>
            <a:fillRect/>
          </a:stretch>
        </p:blipFill>
        <p:spPr bwMode="auto">
          <a:xfrm>
            <a:off x="4038600" y="690563"/>
            <a:ext cx="1808163" cy="1219200"/>
          </a:xfrm>
          <a:prstGeom prst="rect">
            <a:avLst/>
          </a:prstGeom>
          <a:ln>
            <a:noFill/>
          </a:ln>
          <a:effectLst>
            <a:outerShdw blurRad="292100" dist="139700" dir="2700000" algn="tl" rotWithShape="0">
              <a:srgbClr val="333333">
                <a:alpha val="87000"/>
              </a:srgbClr>
            </a:outerShdw>
          </a:effectLst>
        </p:spPr>
      </p:pic>
      <p:pic>
        <p:nvPicPr>
          <p:cNvPr id="6149" name="Picture 5"/>
          <p:cNvPicPr>
            <a:picLocks noChangeAspect="1" noChangeArrowheads="1"/>
          </p:cNvPicPr>
          <p:nvPr/>
        </p:nvPicPr>
        <p:blipFill>
          <a:blip r:embed="rId5" cstate="print"/>
          <a:srcRect/>
          <a:stretch>
            <a:fillRect/>
          </a:stretch>
        </p:blipFill>
        <p:spPr bwMode="auto">
          <a:xfrm>
            <a:off x="5799138" y="4389438"/>
            <a:ext cx="1600200" cy="1600200"/>
          </a:xfrm>
          <a:prstGeom prst="rect">
            <a:avLst/>
          </a:prstGeom>
          <a:ln>
            <a:noFill/>
          </a:ln>
          <a:effectLst>
            <a:outerShdw blurRad="292100" dist="139700" dir="2700000" algn="tl" rotWithShape="0">
              <a:srgbClr val="333333">
                <a:alpha val="87000"/>
              </a:srgbClr>
            </a:outerShdw>
          </a:effectLst>
        </p:spPr>
      </p:pic>
      <p:pic>
        <p:nvPicPr>
          <p:cNvPr id="6152" name="Picture 8" descr="http://marine.rutgers.edu/mrs/sat_data/images_rucool/Jen_L-BandDish.jpg"/>
          <p:cNvPicPr>
            <a:picLocks noChangeAspect="1" noChangeArrowheads="1"/>
          </p:cNvPicPr>
          <p:nvPr/>
        </p:nvPicPr>
        <p:blipFill>
          <a:blip r:embed="rId6" cstate="print"/>
          <a:srcRect/>
          <a:stretch>
            <a:fillRect/>
          </a:stretch>
        </p:blipFill>
        <p:spPr bwMode="auto">
          <a:xfrm>
            <a:off x="6434138" y="2611438"/>
            <a:ext cx="1520825" cy="1577975"/>
          </a:xfrm>
          <a:prstGeom prst="rect">
            <a:avLst/>
          </a:prstGeom>
          <a:ln>
            <a:noFill/>
          </a:ln>
          <a:effectLst>
            <a:outerShdw blurRad="292100" dist="139700" dir="2700000" algn="tl" rotWithShape="0">
              <a:srgbClr val="333333">
                <a:alpha val="87000"/>
              </a:srgbClr>
            </a:outerShdw>
          </a:effectLst>
        </p:spPr>
      </p:pic>
      <p:pic>
        <p:nvPicPr>
          <p:cNvPr id="6154" name="Picture 10" descr="http://marine.rutgers.edu/mrs/sat_data/images_rucool/XBand_SatelliteDish_brighter.jpg"/>
          <p:cNvPicPr>
            <a:picLocks noChangeAspect="1" noChangeArrowheads="1"/>
          </p:cNvPicPr>
          <p:nvPr/>
        </p:nvPicPr>
        <p:blipFill>
          <a:blip r:embed="rId7" cstate="print"/>
          <a:srcRect/>
          <a:stretch>
            <a:fillRect/>
          </a:stretch>
        </p:blipFill>
        <p:spPr bwMode="auto">
          <a:xfrm>
            <a:off x="4683125" y="2552700"/>
            <a:ext cx="1762125" cy="1655763"/>
          </a:xfrm>
          <a:prstGeom prst="rect">
            <a:avLst/>
          </a:prstGeom>
          <a:ln>
            <a:noFill/>
          </a:ln>
          <a:effectLst>
            <a:outerShdw blurRad="292100" dist="139700" dir="2700000" algn="tl" rotWithShape="0">
              <a:srgbClr val="333333">
                <a:alpha val="87000"/>
              </a:srgbClr>
            </a:outerShdw>
          </a:effectLst>
        </p:spPr>
      </p:pic>
      <p:grpSp>
        <p:nvGrpSpPr>
          <p:cNvPr id="21511" name="Group 12"/>
          <p:cNvGrpSpPr>
            <a:grpSpLocks/>
          </p:cNvGrpSpPr>
          <p:nvPr/>
        </p:nvGrpSpPr>
        <p:grpSpPr bwMode="auto">
          <a:xfrm>
            <a:off x="457200" y="1447800"/>
            <a:ext cx="3200400" cy="4189413"/>
            <a:chOff x="533400" y="1295400"/>
            <a:chExt cx="3200400" cy="4188941"/>
          </a:xfrm>
        </p:grpSpPr>
        <p:pic>
          <p:nvPicPr>
            <p:cNvPr id="6150" name="Picture 6"/>
            <p:cNvPicPr>
              <a:picLocks noChangeAspect="1" noChangeArrowheads="1"/>
            </p:cNvPicPr>
            <p:nvPr/>
          </p:nvPicPr>
          <p:blipFill>
            <a:blip r:embed="rId8" cstate="print"/>
            <a:srcRect/>
            <a:stretch>
              <a:fillRect/>
            </a:stretch>
          </p:blipFill>
          <p:spPr bwMode="auto">
            <a:xfrm>
              <a:off x="533400" y="1295400"/>
              <a:ext cx="3200400" cy="4188941"/>
            </a:xfrm>
            <a:prstGeom prst="rect">
              <a:avLst/>
            </a:prstGeom>
            <a:ln>
              <a:noFill/>
            </a:ln>
            <a:effectLst>
              <a:outerShdw blurRad="292100" dist="139700" dir="2700000" algn="tl" rotWithShape="0">
                <a:srgbClr val="333333">
                  <a:alpha val="87000"/>
                </a:srgbClr>
              </a:outerShdw>
            </a:effectLst>
          </p:spPr>
        </p:pic>
        <p:sp>
          <p:nvSpPr>
            <p:cNvPr id="8" name="Oval 7"/>
            <p:cNvSpPr/>
            <p:nvPr/>
          </p:nvSpPr>
          <p:spPr>
            <a:xfrm>
              <a:off x="1524000" y="3428760"/>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1676400" y="3276377"/>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1143000" y="3733525"/>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914400" y="3885908"/>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3048000" y="1828740"/>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1512" name="TextBox 13"/>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a:solidFill>
                  <a:srgbClr val="0000FF"/>
                </a:solidFill>
                <a:latin typeface="Times New Roman"/>
                <a:cs typeface="Times New Roman"/>
              </a:rPr>
              <a:t>Real-Time Satellite Ground Stations in the Northeast U.S.</a:t>
            </a:r>
          </a:p>
        </p:txBody>
      </p:sp>
      <p:cxnSp>
        <p:nvCxnSpPr>
          <p:cNvPr id="16" name="Straight Connector 15"/>
          <p:cNvCxnSpPr>
            <a:stCxn id="10" idx="5"/>
          </p:cNvCxnSpPr>
          <p:nvPr/>
        </p:nvCxnSpPr>
        <p:spPr>
          <a:xfrm>
            <a:off x="1196975" y="4016375"/>
            <a:ext cx="4576763" cy="385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1514" name="Picture 2" descr="http://sd-www.jhuapl.edu/fermi/avhrr/geometry/dish_s.gif"/>
          <p:cNvPicPr>
            <a:picLocks noChangeAspect="1" noChangeArrowheads="1"/>
          </p:cNvPicPr>
          <p:nvPr/>
        </p:nvPicPr>
        <p:blipFill>
          <a:blip r:embed="rId9">
            <a:extLst>
              <a:ext uri="{28A0092B-C50C-407E-A947-70E740481C1C}">
                <a14:useLocalDpi xmlns:a14="http://schemas.microsoft.com/office/drawing/2010/main" val="0"/>
              </a:ext>
            </a:extLst>
          </a:blip>
          <a:srcRect l="19263" t="8998" r="22952" b="10014"/>
          <a:stretch>
            <a:fillRect/>
          </a:stretch>
        </p:blipFill>
        <p:spPr bwMode="auto">
          <a:xfrm>
            <a:off x="3886200" y="4554538"/>
            <a:ext cx="152400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p:cNvCxnSpPr>
            <a:stCxn id="8" idx="6"/>
            <a:endCxn id="6154" idx="1"/>
          </p:cNvCxnSpPr>
          <p:nvPr/>
        </p:nvCxnSpPr>
        <p:spPr>
          <a:xfrm flipV="1">
            <a:off x="1600200" y="3381375"/>
            <a:ext cx="3082925" cy="2762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9" idx="6"/>
            <a:endCxn id="6146" idx="1"/>
          </p:cNvCxnSpPr>
          <p:nvPr/>
        </p:nvCxnSpPr>
        <p:spPr>
          <a:xfrm flipV="1">
            <a:off x="1752600" y="1695450"/>
            <a:ext cx="5062538" cy="1809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2" idx="7"/>
            <a:endCxn id="6148" idx="1"/>
          </p:cNvCxnSpPr>
          <p:nvPr/>
        </p:nvCxnSpPr>
        <p:spPr>
          <a:xfrm flipV="1">
            <a:off x="3101975" y="1300163"/>
            <a:ext cx="936625" cy="7032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1" idx="5"/>
            <a:endCxn id="21514" idx="1"/>
          </p:cNvCxnSpPr>
          <p:nvPr/>
        </p:nvCxnSpPr>
        <p:spPr>
          <a:xfrm>
            <a:off x="968375" y="4168775"/>
            <a:ext cx="2917825" cy="1193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519" name="TextBox 21"/>
          <p:cNvSpPr txBox="1">
            <a:spLocks noChangeArrowheads="1"/>
          </p:cNvSpPr>
          <p:nvPr/>
        </p:nvSpPr>
        <p:spPr bwMode="auto">
          <a:xfrm>
            <a:off x="6027738" y="3970338"/>
            <a:ext cx="762000" cy="234950"/>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Rutgers</a:t>
            </a:r>
          </a:p>
        </p:txBody>
      </p:sp>
      <p:sp>
        <p:nvSpPr>
          <p:cNvPr id="21520" name="TextBox 26"/>
          <p:cNvSpPr txBox="1">
            <a:spLocks noChangeArrowheads="1"/>
          </p:cNvSpPr>
          <p:nvPr/>
        </p:nvSpPr>
        <p:spPr bwMode="auto">
          <a:xfrm>
            <a:off x="4165600" y="5910263"/>
            <a:ext cx="1303338" cy="233362"/>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Johns Hopkins</a:t>
            </a:r>
          </a:p>
        </p:txBody>
      </p:sp>
      <p:sp>
        <p:nvSpPr>
          <p:cNvPr id="21521" name="TextBox 27"/>
          <p:cNvSpPr txBox="1">
            <a:spLocks noChangeArrowheads="1"/>
          </p:cNvSpPr>
          <p:nvPr/>
        </p:nvSpPr>
        <p:spPr bwMode="auto">
          <a:xfrm>
            <a:off x="6934200" y="5757863"/>
            <a:ext cx="1125538" cy="236537"/>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U. Delaware</a:t>
            </a:r>
          </a:p>
        </p:txBody>
      </p:sp>
      <p:sp>
        <p:nvSpPr>
          <p:cNvPr id="21522" name="TextBox 28"/>
          <p:cNvSpPr txBox="1">
            <a:spLocks noChangeArrowheads="1"/>
          </p:cNvSpPr>
          <p:nvPr/>
        </p:nvSpPr>
        <p:spPr bwMode="auto">
          <a:xfrm>
            <a:off x="7035800" y="2116138"/>
            <a:ext cx="1633538" cy="238125"/>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City College of N.Y.</a:t>
            </a:r>
          </a:p>
        </p:txBody>
      </p:sp>
      <p:sp>
        <p:nvSpPr>
          <p:cNvPr id="21523" name="TextBox 29"/>
          <p:cNvSpPr txBox="1">
            <a:spLocks noChangeArrowheads="1"/>
          </p:cNvSpPr>
          <p:nvPr/>
        </p:nvSpPr>
        <p:spPr bwMode="auto">
          <a:xfrm>
            <a:off x="5003800" y="1693863"/>
            <a:ext cx="855663" cy="233362"/>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U. Maine</a:t>
            </a:r>
          </a:p>
        </p:txBody>
      </p:sp>
      <p:sp>
        <p:nvSpPr>
          <p:cNvPr id="21524" name="TextBox 30"/>
          <p:cNvSpPr txBox="1">
            <a:spLocks noChangeArrowheads="1"/>
          </p:cNvSpPr>
          <p:nvPr/>
        </p:nvSpPr>
        <p:spPr bwMode="auto">
          <a:xfrm>
            <a:off x="388938" y="642938"/>
            <a:ext cx="3276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Satellites: NPP, Terra, Aqua, NOAA Polar Orbiters, Metop &amp; GOES </a:t>
            </a:r>
          </a:p>
        </p:txBody>
      </p:sp>
    </p:spTree>
    <p:extLst>
      <p:ext uri="{BB962C8B-B14F-4D97-AF65-F5344CB8AC3E}">
        <p14:creationId xmlns:p14="http://schemas.microsoft.com/office/powerpoint/2010/main" val="27641500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12"/>
          </p:nvPr>
        </p:nvSpPr>
        <p:spPr>
          <a:xfrm>
            <a:off x="4572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fld id="{99DF0DD8-9F42-174A-B545-B3702B4F4F68}" type="slidenum">
              <a:rPr lang="en-US" sz="1200">
                <a:solidFill>
                  <a:srgbClr val="898989"/>
                </a:solidFill>
                <a:latin typeface="Calibri" charset="0"/>
              </a:rPr>
              <a:pPr algn="l" eaLnBrk="1" hangingPunct="1"/>
              <a:t>9</a:t>
            </a:fld>
            <a:endParaRPr lang="en-US" sz="1200">
              <a:solidFill>
                <a:srgbClr val="898989"/>
              </a:solidFill>
              <a:latin typeface="Calibri" charset="0"/>
            </a:endParaRPr>
          </a:p>
        </p:txBody>
      </p:sp>
      <p:sp>
        <p:nvSpPr>
          <p:cNvPr id="22530" name="TextBox 7"/>
          <p:cNvSpPr txBox="1">
            <a:spLocks noChangeArrowheads="1"/>
          </p:cNvSpPr>
          <p:nvPr/>
        </p:nvSpPr>
        <p:spPr bwMode="auto">
          <a:xfrm>
            <a:off x="1219200" y="76200"/>
            <a:ext cx="6705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000" b="1" dirty="0">
                <a:solidFill>
                  <a:srgbClr val="0000FF"/>
                </a:solidFill>
                <a:latin typeface="Times New Roman"/>
                <a:cs typeface="Times New Roman"/>
              </a:rPr>
              <a:t>Mid-Atlantic Bight HF Radar Network</a:t>
            </a:r>
            <a:endParaRPr lang="en-US" sz="2600" b="1" dirty="0">
              <a:solidFill>
                <a:srgbClr val="0000FF"/>
              </a:solidFill>
              <a:latin typeface="Times New Roman"/>
              <a:cs typeface="Times New Roman"/>
            </a:endParaRPr>
          </a:p>
        </p:txBody>
      </p:sp>
      <p:pic>
        <p:nvPicPr>
          <p:cNvPr id="2253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685800"/>
            <a:ext cx="8991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7"/>
          <p:cNvSpPr txBox="1">
            <a:spLocks noChangeArrowheads="1"/>
          </p:cNvSpPr>
          <p:nvPr/>
        </p:nvSpPr>
        <p:spPr bwMode="auto">
          <a:xfrm>
            <a:off x="4387850" y="2638425"/>
            <a:ext cx="47005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solidFill>
                  <a:schemeClr val="bg1"/>
                </a:solidFill>
              </a:rPr>
              <a:t>Mid-Atlantic HF Radar Network</a:t>
            </a:r>
          </a:p>
          <a:p>
            <a:pPr eaLnBrk="1" hangingPunct="1"/>
            <a:r>
              <a:rPr lang="en-US" sz="1800" b="1">
                <a:solidFill>
                  <a:srgbClr val="FF0000"/>
                </a:solidFill>
              </a:rPr>
              <a:t>16 Long-Range CODARs</a:t>
            </a:r>
          </a:p>
          <a:p>
            <a:pPr eaLnBrk="1" hangingPunct="1"/>
            <a:r>
              <a:rPr lang="en-US" sz="1800" b="1">
                <a:solidFill>
                  <a:schemeClr val="bg1"/>
                </a:solidFill>
              </a:rPr>
              <a:t> </a:t>
            </a:r>
            <a:r>
              <a:rPr lang="en-US" sz="1800" b="1">
                <a:solidFill>
                  <a:srgbClr val="FFFF00"/>
                </a:solidFill>
              </a:rPr>
              <a:t> 8 Medium-Range CODARs</a:t>
            </a:r>
          </a:p>
          <a:p>
            <a:pPr eaLnBrk="1" hangingPunct="1"/>
            <a:r>
              <a:rPr lang="en-US" sz="1800" b="1" u="sng">
                <a:solidFill>
                  <a:srgbClr val="00FF00"/>
                </a:solidFill>
              </a:rPr>
              <a:t>17</a:t>
            </a:r>
            <a:r>
              <a:rPr lang="en-US" sz="1800" b="1">
                <a:solidFill>
                  <a:srgbClr val="00FF00"/>
                </a:solidFill>
              </a:rPr>
              <a:t> Short-Range CODARs</a:t>
            </a:r>
          </a:p>
          <a:p>
            <a:pPr eaLnBrk="1" hangingPunct="1"/>
            <a:r>
              <a:rPr lang="en-US" sz="1800" b="1">
                <a:solidFill>
                  <a:schemeClr val="bg1"/>
                </a:solidFill>
              </a:rPr>
              <a:t>41 Total</a:t>
            </a:r>
          </a:p>
          <a:p>
            <a:pPr eaLnBrk="1" hangingPunct="1"/>
            <a:endParaRPr lang="en-US" sz="1800" b="1">
              <a:solidFill>
                <a:schemeClr val="bg1"/>
              </a:solidFill>
            </a:endParaRPr>
          </a:p>
          <a:p>
            <a:pPr eaLnBrk="1" hangingPunct="1"/>
            <a:r>
              <a:rPr lang="en-US" sz="1800" b="1">
                <a:solidFill>
                  <a:schemeClr val="bg1"/>
                </a:solidFill>
              </a:rPr>
              <a:t>Triple Nested, Multi-static, Multi-use</a:t>
            </a:r>
          </a:p>
          <a:p>
            <a:pPr eaLnBrk="1" hangingPunct="1"/>
            <a:r>
              <a:rPr lang="en-US" sz="1800" b="1">
                <a:solidFill>
                  <a:schemeClr val="bg1"/>
                </a:solidFill>
              </a:rPr>
              <a:t>Industry Partner: CODAR Ocean Sensors</a:t>
            </a:r>
          </a:p>
        </p:txBody>
      </p:sp>
      <p:cxnSp>
        <p:nvCxnSpPr>
          <p:cNvPr id="10" name="Straight Connector 9"/>
          <p:cNvCxnSpPr/>
          <p:nvPr/>
        </p:nvCxnSpPr>
        <p:spPr>
          <a:xfrm rot="10800000" flipV="1">
            <a:off x="2624138" y="922338"/>
            <a:ext cx="2557462" cy="873125"/>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261938" y="2760663"/>
            <a:ext cx="3352800" cy="1422400"/>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25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3908425"/>
            <a:ext cx="1079500" cy="1538288"/>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25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2081213"/>
            <a:ext cx="1143000" cy="158273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grpSp>
        <p:nvGrpSpPr>
          <p:cNvPr id="22537" name="Group 9"/>
          <p:cNvGrpSpPr>
            <a:grpSpLocks/>
          </p:cNvGrpSpPr>
          <p:nvPr/>
        </p:nvGrpSpPr>
        <p:grpSpPr bwMode="auto">
          <a:xfrm>
            <a:off x="152400" y="776288"/>
            <a:ext cx="1963738" cy="993775"/>
            <a:chOff x="5204177" y="1478844"/>
            <a:chExt cx="3766629" cy="3127024"/>
          </a:xfrm>
        </p:grpSpPr>
        <p:pic>
          <p:nvPicPr>
            <p:cNvPr id="225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4177" y="1478846"/>
              <a:ext cx="1341012" cy="312702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5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0235" y="1478844"/>
              <a:ext cx="2380571" cy="312702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22538" name="Picture 15" descr="IMG_9578.jpg"/>
          <p:cNvPicPr>
            <a:picLocks noChangeAspect="1"/>
          </p:cNvPicPr>
          <p:nvPr/>
        </p:nvPicPr>
        <p:blipFill>
          <a:blip r:embed="rId7">
            <a:extLst>
              <a:ext uri="{28A0092B-C50C-407E-A947-70E740481C1C}">
                <a14:useLocalDpi xmlns:a14="http://schemas.microsoft.com/office/drawing/2010/main" val="0"/>
              </a:ext>
            </a:extLst>
          </a:blip>
          <a:srcRect b="8546"/>
          <a:stretch>
            <a:fillRect/>
          </a:stretch>
        </p:blipFill>
        <p:spPr bwMode="auto">
          <a:xfrm>
            <a:off x="7639050" y="973138"/>
            <a:ext cx="1219200" cy="167163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4" descr="3"/>
          <p:cNvPicPr>
            <a:picLocks noChangeAspect="1" noChangeArrowheads="1"/>
          </p:cNvPicPr>
          <p:nvPr/>
        </p:nvPicPr>
        <p:blipFill>
          <a:blip r:embed="rId8"/>
          <a:stretch>
            <a:fillRect/>
          </a:stretch>
        </p:blipFill>
        <p:spPr bwMode="auto">
          <a:xfrm>
            <a:off x="6477000" y="5022850"/>
            <a:ext cx="582613" cy="569913"/>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8" name="Picture 49" descr="8"/>
          <p:cNvPicPr>
            <a:picLocks noChangeAspect="1" noChangeArrowheads="1"/>
          </p:cNvPicPr>
          <p:nvPr/>
        </p:nvPicPr>
        <p:blipFill>
          <a:blip r:embed="rId9"/>
          <a:srcRect/>
          <a:stretch>
            <a:fillRect/>
          </a:stretch>
        </p:blipFill>
        <p:spPr bwMode="auto">
          <a:xfrm>
            <a:off x="5786438" y="5040313"/>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2541" name="Picture 31" descr="IOOS_logo_white.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70425" y="5108575"/>
            <a:ext cx="10128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9" descr="USCG.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02488" y="5040313"/>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Text Box 9"/>
          <p:cNvSpPr txBox="1">
            <a:spLocks noChangeArrowheads="1"/>
          </p:cNvSpPr>
          <p:nvPr/>
        </p:nvSpPr>
        <p:spPr bwMode="auto">
          <a:xfrm>
            <a:off x="2195513" y="704850"/>
            <a:ext cx="1938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00"/>
                </a:solidFill>
                <a:latin typeface="Calibri" charset="0"/>
              </a:rPr>
              <a:t>1000 km </a:t>
            </a:r>
          </a:p>
          <a:p>
            <a:pPr algn="ctr"/>
            <a:r>
              <a:rPr lang="en-US" sz="2000" b="1">
                <a:solidFill>
                  <a:srgbClr val="FFFF00"/>
                </a:solidFill>
                <a:latin typeface="Calibri" charset="0"/>
              </a:rPr>
              <a:t>Cape to Cape</a:t>
            </a:r>
          </a:p>
        </p:txBody>
      </p:sp>
    </p:spTree>
    <p:extLst>
      <p:ext uri="{BB962C8B-B14F-4D97-AF65-F5344CB8AC3E}">
        <p14:creationId xmlns:p14="http://schemas.microsoft.com/office/powerpoint/2010/main" val="1415217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19347</TotalTime>
  <Words>1844</Words>
  <Application>Microsoft Macintosh PowerPoint</Application>
  <PresentationFormat>On-screen Show (4:3)</PresentationFormat>
  <Paragraphs>472</Paragraphs>
  <Slides>52</Slides>
  <Notes>4</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55" baseType="lpstr">
      <vt:lpstr>Default Design</vt:lpstr>
      <vt:lpstr>ioos_white_2010</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Korea &amp; United States  HF Radar Collaboration</vt:lpstr>
      <vt:lpstr>Korea &amp; United States  HF Radar Collaboration</vt:lpstr>
      <vt:lpstr>Korea &amp; United States  Antarctic Glider Collaboration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Korean &amp; United States  Potential Collaborations</vt:lpstr>
      <vt:lpstr>PowerPoint Presentation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hroarty</dc:creator>
  <cp:lastModifiedBy>Scott Glenn</cp:lastModifiedBy>
  <cp:revision>420</cp:revision>
  <dcterms:created xsi:type="dcterms:W3CDTF">2012-08-30T18:39:33Z</dcterms:created>
  <dcterms:modified xsi:type="dcterms:W3CDTF">2013-08-09T14:25:53Z</dcterms:modified>
</cp:coreProperties>
</file>