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03" r:id="rId2"/>
    <p:sldId id="352" r:id="rId3"/>
    <p:sldId id="355" r:id="rId4"/>
    <p:sldId id="390" r:id="rId5"/>
    <p:sldId id="353" r:id="rId6"/>
    <p:sldId id="354" r:id="rId7"/>
    <p:sldId id="383" r:id="rId8"/>
    <p:sldId id="366" r:id="rId9"/>
    <p:sldId id="359" r:id="rId10"/>
    <p:sldId id="378" r:id="rId11"/>
    <p:sldId id="380" r:id="rId12"/>
    <p:sldId id="382" r:id="rId13"/>
    <p:sldId id="357" r:id="rId14"/>
    <p:sldId id="358" r:id="rId15"/>
    <p:sldId id="381" r:id="rId16"/>
    <p:sldId id="386" r:id="rId17"/>
    <p:sldId id="372" r:id="rId18"/>
    <p:sldId id="373" r:id="rId19"/>
    <p:sldId id="374" r:id="rId20"/>
    <p:sldId id="375" r:id="rId21"/>
    <p:sldId id="360" r:id="rId22"/>
    <p:sldId id="356" r:id="rId23"/>
    <p:sldId id="365" r:id="rId24"/>
    <p:sldId id="387" r:id="rId25"/>
    <p:sldId id="388" r:id="rId26"/>
    <p:sldId id="362" r:id="rId27"/>
    <p:sldId id="376" r:id="rId28"/>
    <p:sldId id="389" r:id="rId29"/>
    <p:sldId id="377" r:id="rId30"/>
    <p:sldId id="385" r:id="rId31"/>
    <p:sldId id="361" r:id="rId32"/>
    <p:sldId id="368" r:id="rId33"/>
    <p:sldId id="369" r:id="rId34"/>
    <p:sldId id="363" r:id="rId35"/>
    <p:sldId id="370" r:id="rId36"/>
    <p:sldId id="364" r:id="rId37"/>
    <p:sldId id="384" r:id="rId38"/>
    <p:sldId id="371"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EEF"/>
    <a:srgbClr val="312E30"/>
    <a:srgbClr val="9EBA13"/>
    <a:srgbClr val="B5BA43"/>
    <a:srgbClr val="B3B843"/>
    <a:srgbClr val="819C4C"/>
    <a:srgbClr val="00B1F0"/>
    <a:srgbClr val="0298CF"/>
    <a:srgbClr val="0092D2"/>
    <a:srgbClr val="00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728" autoAdjust="0"/>
  </p:normalViewPr>
  <p:slideViewPr>
    <p:cSldViewPr snapToGrid="0" snapToObjects="1" showGuides="1">
      <p:cViewPr varScale="1">
        <p:scale>
          <a:sx n="105" d="100"/>
          <a:sy n="105" d="100"/>
        </p:scale>
        <p:origin x="-27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4BCBD-C1BA-CC49-BF3C-90C52069C142}" type="datetimeFigureOut">
              <a:rPr lang="en-US" smtClean="0"/>
              <a:pPr/>
              <a:t>7/6/13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2610-577C-4C49-B498-A65F99F983A1}" type="slidenum">
              <a:rPr lang="en-US" smtClean="0"/>
              <a:pPr/>
              <a:t>‹#›</a:t>
            </a:fld>
            <a:endParaRPr lang="en-US"/>
          </a:p>
        </p:txBody>
      </p:sp>
    </p:spTree>
    <p:extLst>
      <p:ext uri="{BB962C8B-B14F-4D97-AF65-F5344CB8AC3E}">
        <p14:creationId xmlns:p14="http://schemas.microsoft.com/office/powerpoint/2010/main" val="3494307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6053">
              <a:defRPr/>
            </a:pP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2</a:t>
            </a:fld>
            <a:endParaRPr lang="en-US"/>
          </a:p>
        </p:txBody>
      </p:sp>
    </p:spTree>
    <p:extLst>
      <p:ext uri="{BB962C8B-B14F-4D97-AF65-F5344CB8AC3E}">
        <p14:creationId xmlns:p14="http://schemas.microsoft.com/office/powerpoint/2010/main" val="270762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fld id="{8E5F5FE6-902D-5847-9676-80B89EC9A2BC}" type="slidenum">
              <a:rPr lang="en-US" sz="1200">
                <a:latin typeface="Arial" charset="0"/>
              </a:rPr>
              <a:pPr eaLnBrk="1" hangingPunct="1"/>
              <a:t>15</a:t>
            </a:fld>
            <a:endParaRPr lang="en-US" sz="1200">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10/27/2008</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23D9D59-D74A-5344-94E9-6A41E160E4D7}" type="slidenum">
              <a:rPr lang="en-US"/>
              <a:pPr/>
              <a:t>‹#›</a:t>
            </a:fld>
            <a:endParaRPr lang="en-US"/>
          </a:p>
        </p:txBody>
      </p:sp>
    </p:spTree>
    <p:extLst>
      <p:ext uri="{BB962C8B-B14F-4D97-AF65-F5344CB8AC3E}">
        <p14:creationId xmlns:p14="http://schemas.microsoft.com/office/powerpoint/2010/main" val="388264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6" name="Slide Number Placeholder 5"/>
          <p:cNvSpPr>
            <a:spLocks noGrp="1"/>
          </p:cNvSpPr>
          <p:nvPr>
            <p:ph type="sldNum" sz="quarter" idx="12"/>
          </p:nvPr>
        </p:nvSpPr>
        <p:spPr>
          <a:xfrm>
            <a:off x="4224794" y="6203950"/>
            <a:ext cx="4500106" cy="365125"/>
          </a:xfrm>
          <a:prstGeom prst="rect">
            <a:avLst/>
          </a:prstGeom>
          <a:ln>
            <a:noFill/>
          </a:ln>
        </p:spPr>
        <p:txBody>
          <a:bodyPr/>
          <a:lstStyle>
            <a:lvl1pPr algn="r">
              <a:defRPr>
                <a:solidFill>
                  <a:schemeClr val="bg1"/>
                </a:solidFill>
                <a:latin typeface="Agenda-Light"/>
                <a:cs typeface="Agenda-Light"/>
              </a:defRPr>
            </a:lvl1pPr>
          </a:lstStyle>
          <a:p>
            <a:r>
              <a:rPr lang="en-US" dirty="0" smtClean="0"/>
              <a:t>COMNAP/SOOS Workshop, Korea 7 July 2013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7/6/13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OS Powerpoint Master Background.jpg"/>
          <p:cNvPicPr>
            <a:picLocks noChangeAspect="1"/>
          </p:cNvPicPr>
          <p:nvPr userDrawn="1"/>
        </p:nvPicPr>
        <p:blipFill>
          <a:blip r:embed="rId14"/>
          <a:stretch>
            <a:fillRect/>
          </a:stretch>
        </p:blipFill>
        <p:spPr>
          <a:xfrm>
            <a:off x="-42335" y="-25401"/>
            <a:ext cx="9235440" cy="6926580"/>
          </a:xfrm>
          <a:prstGeom prst="rect">
            <a:avLst/>
          </a:prstGeom>
        </p:spPr>
      </p:pic>
      <p:pic>
        <p:nvPicPr>
          <p:cNvPr id="8" name="Picture 7" descr="SOOS PP Logo.png"/>
          <p:cNvPicPr>
            <a:picLocks noChangeAspect="1"/>
          </p:cNvPicPr>
          <p:nvPr userDrawn="1"/>
        </p:nvPicPr>
        <p:blipFill>
          <a:blip r:embed="rId15"/>
          <a:stretch>
            <a:fillRect/>
          </a:stretch>
        </p:blipFill>
        <p:spPr>
          <a:xfrm>
            <a:off x="461754" y="6168428"/>
            <a:ext cx="1358580" cy="4260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wmf"/><Relationship Id="rId6" Type="http://schemas.openxmlformats.org/officeDocument/2006/relationships/image" Target="../media/image34.wmf"/><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wmf"/><Relationship Id="rId6" Type="http://schemas.openxmlformats.org/officeDocument/2006/relationships/image" Target="../media/image39.wmf"/><Relationship Id="rId7" Type="http://schemas.openxmlformats.org/officeDocument/2006/relationships/image" Target="../media/image40.jpe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11" Type="http://schemas.openxmlformats.org/officeDocument/2006/relationships/image" Target="../media/image66.jpeg"/><Relationship Id="rId12" Type="http://schemas.openxmlformats.org/officeDocument/2006/relationships/image" Target="../media/image67.jpeg"/><Relationship Id="rId13"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0" Type="http://schemas.openxmlformats.org/officeDocument/2006/relationships/image" Target="../media/image6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jpeg"/><Relationship Id="rId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 Id="rId3" Type="http://schemas.openxmlformats.org/officeDocument/2006/relationships/image" Target="../media/image9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 Id="rId3"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TIF"/><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emf"/><Relationship Id="rId7"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OS Powerpoint Title Background.jpg"/>
          <p:cNvPicPr>
            <a:picLocks noChangeAspect="1"/>
          </p:cNvPicPr>
          <p:nvPr/>
        </p:nvPicPr>
        <p:blipFill>
          <a:blip r:embed="rId3"/>
          <a:stretch>
            <a:fillRect/>
          </a:stretch>
        </p:blipFill>
        <p:spPr>
          <a:xfrm>
            <a:off x="-37253" y="-33868"/>
            <a:ext cx="9235440" cy="6926580"/>
          </a:xfrm>
          <a:prstGeom prst="rect">
            <a:avLst/>
          </a:prstGeom>
        </p:spPr>
      </p:pic>
      <p:pic>
        <p:nvPicPr>
          <p:cNvPr id="6" name="Picture 5" descr="SOOS PP Logo Full.png"/>
          <p:cNvPicPr>
            <a:picLocks noChangeAspect="1"/>
          </p:cNvPicPr>
          <p:nvPr/>
        </p:nvPicPr>
        <p:blipFill>
          <a:blip r:embed="rId4"/>
          <a:stretch>
            <a:fillRect/>
          </a:stretch>
        </p:blipFill>
        <p:spPr>
          <a:xfrm>
            <a:off x="585070" y="5635522"/>
            <a:ext cx="1822583" cy="746710"/>
          </a:xfrm>
          <a:prstGeom prst="rect">
            <a:avLst/>
          </a:prstGeom>
        </p:spPr>
      </p:pic>
      <p:sp>
        <p:nvSpPr>
          <p:cNvPr id="9" name="TextBox 8"/>
          <p:cNvSpPr txBox="1"/>
          <p:nvPr/>
        </p:nvSpPr>
        <p:spPr>
          <a:xfrm>
            <a:off x="3430654" y="599060"/>
            <a:ext cx="5666312" cy="1323439"/>
          </a:xfrm>
          <a:prstGeom prst="rect">
            <a:avLst/>
          </a:prstGeom>
          <a:noFill/>
        </p:spPr>
        <p:txBody>
          <a:bodyPr wrap="square" rtlCol="0">
            <a:spAutoFit/>
          </a:bodyPr>
          <a:lstStyle/>
          <a:p>
            <a:pPr algn="ctr"/>
            <a:r>
              <a:rPr lang="en-US" sz="4000" b="1" dirty="0" smtClean="0">
                <a:solidFill>
                  <a:schemeClr val="bg1"/>
                </a:solidFill>
                <a:latin typeface="Myriad Pro"/>
                <a:cs typeface="Myriad Pro"/>
              </a:rPr>
              <a:t>Dawn in the new age of robotic oceanography</a:t>
            </a:r>
          </a:p>
        </p:txBody>
      </p:sp>
      <p:pic>
        <p:nvPicPr>
          <p:cNvPr id="11" name="Picture 10" descr="SOOS-ball-white.psd"/>
          <p:cNvPicPr>
            <a:picLocks noChangeAspect="1"/>
          </p:cNvPicPr>
          <p:nvPr/>
        </p:nvPicPr>
        <p:blipFill>
          <a:blip r:embed="rId5"/>
          <a:stretch>
            <a:fillRect/>
          </a:stretch>
        </p:blipFill>
        <p:spPr>
          <a:xfrm>
            <a:off x="607352" y="175208"/>
            <a:ext cx="2870337" cy="2911478"/>
          </a:xfrm>
          <a:prstGeom prst="rect">
            <a:avLst/>
          </a:prstGeom>
        </p:spPr>
      </p:pic>
      <p:sp>
        <p:nvSpPr>
          <p:cNvPr id="12" name="TextBox 11"/>
          <p:cNvSpPr txBox="1"/>
          <p:nvPr/>
        </p:nvSpPr>
        <p:spPr>
          <a:xfrm>
            <a:off x="0" y="3592900"/>
            <a:ext cx="9144000" cy="707886"/>
          </a:xfrm>
          <a:prstGeom prst="rect">
            <a:avLst/>
          </a:prstGeom>
          <a:noFill/>
        </p:spPr>
        <p:txBody>
          <a:bodyPr wrap="square" rtlCol="0">
            <a:spAutoFit/>
          </a:bodyPr>
          <a:lstStyle/>
          <a:p>
            <a:pPr algn="ctr"/>
            <a:r>
              <a:rPr lang="en-US" sz="2000" dirty="0" smtClean="0">
                <a:solidFill>
                  <a:schemeClr val="bg1"/>
                </a:solidFill>
                <a:latin typeface="Myriad Pro"/>
                <a:cs typeface="Myriad Pro"/>
              </a:rPr>
              <a:t>Oscar Schofield (</a:t>
            </a:r>
            <a:r>
              <a:rPr lang="en-US" sz="2000" dirty="0" err="1" smtClean="0">
                <a:solidFill>
                  <a:schemeClr val="bg1"/>
                </a:solidFill>
                <a:latin typeface="Myriad Pro"/>
                <a:cs typeface="Myriad Pro"/>
              </a:rPr>
              <a:t>oscar@marine.rutgers.edu</a:t>
            </a:r>
            <a:r>
              <a:rPr lang="en-US" sz="2000" dirty="0" smtClean="0">
                <a:solidFill>
                  <a:schemeClr val="bg1"/>
                </a:solidFill>
                <a:latin typeface="Myriad Pro"/>
                <a:cs typeface="Myriad Pro"/>
              </a:rPr>
              <a:t>)</a:t>
            </a:r>
          </a:p>
          <a:p>
            <a:pPr algn="ctr"/>
            <a:r>
              <a:rPr lang="en-US" sz="2000" dirty="0" smtClean="0">
                <a:solidFill>
                  <a:schemeClr val="bg1"/>
                </a:solidFill>
                <a:latin typeface="Myriad Pro"/>
                <a:cs typeface="Myriad Pro"/>
              </a:rPr>
              <a:t>Mike Meredith, and </a:t>
            </a:r>
            <a:r>
              <a:rPr lang="en-US" sz="2000" dirty="0">
                <a:solidFill>
                  <a:schemeClr val="bg1"/>
                </a:solidFill>
                <a:latin typeface="Myriad Pro"/>
                <a:cs typeface="Myriad Pro"/>
              </a:rPr>
              <a:t>Louise </a:t>
            </a:r>
            <a:r>
              <a:rPr lang="en-US" sz="2000" dirty="0" smtClean="0">
                <a:solidFill>
                  <a:schemeClr val="bg1"/>
                </a:solidFill>
                <a:latin typeface="Myriad Pro"/>
                <a:cs typeface="Myriad Pro"/>
              </a:rPr>
              <a:t>Newman</a:t>
            </a:r>
          </a:p>
        </p:txBody>
      </p:sp>
      <p:pic>
        <p:nvPicPr>
          <p:cNvPr id="13" name="Picture 12" descr="SCOR_WhiteTransparent.psd"/>
          <p:cNvPicPr>
            <a:picLocks noChangeAspect="1"/>
          </p:cNvPicPr>
          <p:nvPr/>
        </p:nvPicPr>
        <p:blipFill>
          <a:blip r:embed="rId6"/>
          <a:stretch>
            <a:fillRect/>
          </a:stretch>
        </p:blipFill>
        <p:spPr>
          <a:xfrm>
            <a:off x="5990979" y="5573386"/>
            <a:ext cx="1472675" cy="870982"/>
          </a:xfrm>
          <a:prstGeom prst="rect">
            <a:avLst/>
          </a:prstGeom>
        </p:spPr>
      </p:pic>
      <p:pic>
        <p:nvPicPr>
          <p:cNvPr id="14" name="Picture 13" descr="SCAR-WhiteTransparent.psd"/>
          <p:cNvPicPr>
            <a:picLocks noChangeAspect="1"/>
          </p:cNvPicPr>
          <p:nvPr/>
        </p:nvPicPr>
        <p:blipFill>
          <a:blip r:embed="rId7"/>
          <a:stretch>
            <a:fillRect/>
          </a:stretch>
        </p:blipFill>
        <p:spPr>
          <a:xfrm>
            <a:off x="7631152" y="5521492"/>
            <a:ext cx="1036144" cy="974770"/>
          </a:xfrm>
          <a:prstGeom prst="rect">
            <a:avLst/>
          </a:prstGeom>
        </p:spPr>
      </p:pic>
    </p:spTree>
    <p:extLst>
      <p:ext uri="{BB962C8B-B14F-4D97-AF65-F5344CB8AC3E}">
        <p14:creationId xmlns:p14="http://schemas.microsoft.com/office/powerpoint/2010/main" val="41563254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rren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71" y="84665"/>
            <a:ext cx="5745238" cy="5745238"/>
          </a:xfrm>
          <a:prstGeom prst="rect">
            <a:avLst/>
          </a:prstGeom>
        </p:spPr>
      </p:pic>
      <p:sp>
        <p:nvSpPr>
          <p:cNvPr id="6" name="TextBox 5"/>
          <p:cNvSpPr txBox="1"/>
          <p:nvPr/>
        </p:nvSpPr>
        <p:spPr>
          <a:xfrm>
            <a:off x="1" y="244915"/>
            <a:ext cx="3459238" cy="1938992"/>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New observations now allow us to collect the data on a scale which can improve </a:t>
            </a:r>
            <a:r>
              <a:rPr lang="en-US" sz="2400" dirty="0" smtClean="0">
                <a:solidFill>
                  <a:srgbClr val="000000"/>
                </a:solidFill>
                <a:latin typeface="Agenda-Light"/>
                <a:ea typeface="+mj-ea"/>
                <a:cs typeface="Agenda-Light"/>
              </a:rPr>
              <a:t>global scale </a:t>
            </a: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models </a:t>
            </a:r>
          </a:p>
        </p:txBody>
      </p:sp>
      <p:sp>
        <p:nvSpPr>
          <p:cNvPr id="7" name="TextBox 6"/>
          <p:cNvSpPr txBox="1"/>
          <p:nvPr/>
        </p:nvSpPr>
        <p:spPr>
          <a:xfrm>
            <a:off x="447523" y="3151526"/>
            <a:ext cx="2092477" cy="1631216"/>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rgbClr val="000000"/>
                </a:solidFill>
                <a:effectLst/>
                <a:uLnTx/>
                <a:uFillTx/>
                <a:latin typeface="Agenda-Light"/>
                <a:ea typeface="+mj-ea"/>
                <a:cs typeface="Agenda-Light"/>
              </a:rPr>
              <a:t>-Data sets can be provided by ships, profilers, gliders, satellites and animals  </a:t>
            </a:r>
          </a:p>
        </p:txBody>
      </p:sp>
    </p:spTree>
    <p:extLst>
      <p:ext uri="{BB962C8B-B14F-4D97-AF65-F5344CB8AC3E}">
        <p14:creationId xmlns:p14="http://schemas.microsoft.com/office/powerpoint/2010/main" val="24825691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1828" y="123270"/>
            <a:ext cx="5000172" cy="5682444"/>
            <a:chOff x="5486400" y="698500"/>
            <a:chExt cx="3657600" cy="4511040"/>
          </a:xfrm>
        </p:grpSpPr>
        <p:pic>
          <p:nvPicPr>
            <p:cNvPr id="5" name="Picture 4" descr="soseimage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698500"/>
              <a:ext cx="3657600" cy="4511040"/>
            </a:xfrm>
            <a:prstGeom prst="rect">
              <a:avLst/>
            </a:prstGeom>
          </p:spPr>
        </p:pic>
        <p:sp>
          <p:nvSpPr>
            <p:cNvPr id="6" name="TextBox 5"/>
            <p:cNvSpPr txBox="1"/>
            <p:nvPr/>
          </p:nvSpPr>
          <p:spPr>
            <a:xfrm>
              <a:off x="7059928" y="4274565"/>
              <a:ext cx="1727200" cy="523220"/>
            </a:xfrm>
            <a:prstGeom prst="rect">
              <a:avLst/>
            </a:prstGeom>
            <a:noFill/>
          </p:spPr>
          <p:txBody>
            <a:bodyPr wrap="square" rtlCol="0">
              <a:spAutoFit/>
            </a:bodyPr>
            <a:lstStyle/>
            <a:p>
              <a:r>
                <a:rPr lang="en-US" sz="2800" dirty="0" err="1" smtClean="0"/>
                <a:t>C</a:t>
              </a:r>
              <a:r>
                <a:rPr lang="en-US" sz="2800" baseline="-25000" dirty="0" err="1" smtClean="0"/>
                <a:t>anthro</a:t>
              </a:r>
              <a:endParaRPr lang="en-US" sz="2800" dirty="0"/>
            </a:p>
          </p:txBody>
        </p:sp>
        <p:sp>
          <p:nvSpPr>
            <p:cNvPr id="7" name="TextBox 6"/>
            <p:cNvSpPr txBox="1"/>
            <p:nvPr/>
          </p:nvSpPr>
          <p:spPr>
            <a:xfrm>
              <a:off x="6045623" y="2178735"/>
              <a:ext cx="1117600" cy="400110"/>
            </a:xfrm>
            <a:prstGeom prst="rect">
              <a:avLst/>
            </a:prstGeom>
            <a:noFill/>
          </p:spPr>
          <p:txBody>
            <a:bodyPr wrap="square" rtlCol="0">
              <a:spAutoFit/>
            </a:bodyPr>
            <a:lstStyle/>
            <a:p>
              <a:r>
                <a:rPr lang="en-US" sz="2000" dirty="0" smtClean="0"/>
                <a:t>Velocity</a:t>
              </a:r>
              <a:endParaRPr lang="en-US" sz="2000" dirty="0"/>
            </a:p>
          </p:txBody>
        </p:sp>
      </p:grpSp>
      <p:sp>
        <p:nvSpPr>
          <p:cNvPr id="8" name="TextBox 7"/>
          <p:cNvSpPr txBox="1"/>
          <p:nvPr/>
        </p:nvSpPr>
        <p:spPr>
          <a:xfrm>
            <a:off x="-77410" y="1635868"/>
            <a:ext cx="3459238" cy="2308324"/>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This will enable new</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a:solidFill>
                  <a:srgbClr val="000000"/>
                </a:solidFill>
                <a:latin typeface="Agenda-Light"/>
                <a:ea typeface="+mj-ea"/>
                <a:cs typeface="Agenda-Light"/>
              </a:rPr>
              <a:t>h</a:t>
            </a:r>
            <a:r>
              <a:rPr lang="en-US" sz="2400" dirty="0" smtClean="0">
                <a:solidFill>
                  <a:srgbClr val="000000"/>
                </a:solidFill>
                <a:latin typeface="Agenda-Light"/>
                <a:ea typeface="+mj-ea"/>
                <a:cs typeface="Agenda-Light"/>
              </a:rPr>
              <a:t>igh resolution biogeochemical </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models that will allow for climate scale simulations</a:t>
            </a:r>
            <a:endPar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Tree>
    <p:extLst>
      <p:ext uri="{BB962C8B-B14F-4D97-AF65-F5344CB8AC3E}">
        <p14:creationId xmlns:p14="http://schemas.microsoft.com/office/powerpoint/2010/main" val="3378522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t="20813"/>
          <a:stretch>
            <a:fillRect/>
          </a:stretch>
        </p:blipFill>
        <p:spPr bwMode="auto">
          <a:xfrm>
            <a:off x="-520700" y="1447800"/>
            <a:ext cx="105029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0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2425" y="-60779"/>
            <a:ext cx="8686800" cy="685800"/>
          </a:xfrm>
        </p:spPr>
        <p:txBody>
          <a:bodyPr/>
          <a:lstStyle/>
          <a:p>
            <a:pPr eaLnBrk="1" hangingPunct="1"/>
            <a:r>
              <a:rPr lang="en-US" sz="2400" b="1" dirty="0" smtClean="0">
                <a:solidFill>
                  <a:srgbClr val="000000"/>
                </a:solidFill>
                <a:effectLst>
                  <a:outerShdw blurRad="38100" dist="38100" dir="2700000" algn="tl">
                    <a:srgbClr val="000000"/>
                  </a:outerShdw>
                </a:effectLst>
                <a:latin typeface="Arial" charset="0"/>
                <a:ea typeface="ＭＳ Ｐゴシック" charset="0"/>
                <a:cs typeface="ＭＳ Ｐゴシック" charset="0"/>
              </a:rPr>
              <a:t>Robots are here: They can be large </a:t>
            </a:r>
            <a:r>
              <a:rPr lang="en-US" sz="2400" b="1" dirty="0">
                <a:solidFill>
                  <a:srgbClr val="000000"/>
                </a:solidFill>
                <a:effectLst>
                  <a:outerShdw blurRad="38100" dist="38100" dir="2700000" algn="tl">
                    <a:srgbClr val="000000"/>
                  </a:outerShdw>
                </a:effectLst>
                <a:latin typeface="Arial" charset="0"/>
                <a:ea typeface="ＭＳ Ｐゴシック" charset="0"/>
                <a:cs typeface="ＭＳ Ｐゴシック" charset="0"/>
              </a:rPr>
              <a:t>and medium-</a:t>
            </a:r>
            <a:r>
              <a:rPr lang="en-US" sz="2400" b="1" dirty="0" smtClean="0">
                <a:solidFill>
                  <a:srgbClr val="000000"/>
                </a:solidFill>
                <a:effectLst>
                  <a:outerShdw blurRad="38100" dist="38100" dir="2700000" algn="tl">
                    <a:srgbClr val="000000"/>
                  </a:outerShdw>
                </a:effectLst>
                <a:latin typeface="Arial" charset="0"/>
                <a:ea typeface="ＭＳ Ｐゴシック" charset="0"/>
                <a:cs typeface="ＭＳ Ｐゴシック" charset="0"/>
              </a:rPr>
              <a:t>sized</a:t>
            </a:r>
            <a:endParaRPr lang="en-US" sz="2400" b="1" dirty="0">
              <a:solidFill>
                <a:srgbClr val="0000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543075" y="2738893"/>
            <a:ext cx="467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spcBef>
                <a:spcPct val="50000"/>
              </a:spcBef>
            </a:pPr>
            <a:r>
              <a:rPr lang="en-US" dirty="0" err="1" smtClean="0">
                <a:solidFill>
                  <a:srgbClr val="000000"/>
                </a:solidFill>
                <a:latin typeface="Times" charset="0"/>
              </a:rPr>
              <a:t>Autosub</a:t>
            </a:r>
            <a:r>
              <a:rPr lang="en-US" dirty="0" smtClean="0">
                <a:solidFill>
                  <a:srgbClr val="000000"/>
                </a:solidFill>
                <a:latin typeface="Times" charset="0"/>
              </a:rPr>
              <a:t> Southampton </a:t>
            </a:r>
            <a:r>
              <a:rPr lang="en-US" dirty="0">
                <a:solidFill>
                  <a:srgbClr val="000000"/>
                </a:solidFill>
                <a:latin typeface="Times" charset="0"/>
              </a:rPr>
              <a:t>Oceanography Centre, UK</a:t>
            </a:r>
            <a:endParaRPr lang="en-US" sz="2400" dirty="0">
              <a:solidFill>
                <a:srgbClr val="000000"/>
              </a:solidFill>
              <a:latin typeface="Times" charset="0"/>
            </a:endParaRPr>
          </a:p>
        </p:txBody>
      </p:sp>
      <p:sp>
        <p:nvSpPr>
          <p:cNvPr id="6" name="Rectangle 4"/>
          <p:cNvSpPr>
            <a:spLocks noChangeArrowheads="1"/>
          </p:cNvSpPr>
          <p:nvPr/>
        </p:nvSpPr>
        <p:spPr bwMode="auto">
          <a:xfrm>
            <a:off x="250825" y="5272020"/>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dirty="0">
                <a:solidFill>
                  <a:srgbClr val="000000"/>
                </a:solidFill>
                <a:latin typeface="Times" charset="0"/>
              </a:rPr>
              <a:t>Martin-600</a:t>
            </a:r>
            <a:br>
              <a:rPr lang="en-US" dirty="0">
                <a:solidFill>
                  <a:srgbClr val="000000"/>
                </a:solidFill>
                <a:latin typeface="Times" charset="0"/>
              </a:rPr>
            </a:br>
            <a:r>
              <a:rPr lang="en-US" dirty="0" err="1">
                <a:solidFill>
                  <a:srgbClr val="000000"/>
                </a:solidFill>
                <a:latin typeface="Times" charset="0"/>
              </a:rPr>
              <a:t>Maridan</a:t>
            </a:r>
            <a:r>
              <a:rPr lang="en-US" dirty="0">
                <a:solidFill>
                  <a:srgbClr val="000000"/>
                </a:solidFill>
                <a:latin typeface="Times" charset="0"/>
              </a:rPr>
              <a:t>, Denmark</a:t>
            </a:r>
          </a:p>
        </p:txBody>
      </p:sp>
      <p:sp>
        <p:nvSpPr>
          <p:cNvPr id="7" name="Rectangle 5"/>
          <p:cNvSpPr>
            <a:spLocks noChangeArrowheads="1"/>
          </p:cNvSpPr>
          <p:nvPr/>
        </p:nvSpPr>
        <p:spPr bwMode="auto">
          <a:xfrm>
            <a:off x="5157788" y="2559050"/>
            <a:ext cx="37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dirty="0" err="1" smtClean="0">
                <a:solidFill>
                  <a:srgbClr val="000000"/>
                </a:solidFill>
                <a:latin typeface="Times" charset="0"/>
              </a:rPr>
              <a:t>Hugin</a:t>
            </a:r>
            <a:r>
              <a:rPr lang="en-US" dirty="0" smtClean="0">
                <a:solidFill>
                  <a:srgbClr val="000000"/>
                </a:solidFill>
                <a:latin typeface="Times" charset="0"/>
              </a:rPr>
              <a:t> Kongsberg </a:t>
            </a:r>
            <a:r>
              <a:rPr lang="en-US" dirty="0" err="1">
                <a:solidFill>
                  <a:srgbClr val="000000"/>
                </a:solidFill>
                <a:latin typeface="Times" charset="0"/>
              </a:rPr>
              <a:t>Simrad</a:t>
            </a:r>
            <a:r>
              <a:rPr lang="en-US" dirty="0">
                <a:solidFill>
                  <a:srgbClr val="000000"/>
                </a:solidFill>
                <a:latin typeface="Times" charset="0"/>
              </a:rPr>
              <a:t>, Norway</a:t>
            </a:r>
          </a:p>
        </p:txBody>
      </p:sp>
      <p:sp>
        <p:nvSpPr>
          <p:cNvPr id="8" name="Rectangle 6"/>
          <p:cNvSpPr>
            <a:spLocks noChangeArrowheads="1"/>
          </p:cNvSpPr>
          <p:nvPr/>
        </p:nvSpPr>
        <p:spPr bwMode="auto">
          <a:xfrm>
            <a:off x="6151563" y="5071995"/>
            <a:ext cx="231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Times" charset="0"/>
              </a:rPr>
              <a:t>Odyssey</a:t>
            </a:r>
            <a:br>
              <a:rPr lang="en-US">
                <a:solidFill>
                  <a:srgbClr val="000000"/>
                </a:solidFill>
                <a:latin typeface="Times" charset="0"/>
              </a:rPr>
            </a:br>
            <a:r>
              <a:rPr lang="en-US">
                <a:solidFill>
                  <a:srgbClr val="000000"/>
                </a:solidFill>
                <a:latin typeface="Times" charset="0"/>
              </a:rPr>
              <a:t>Bluefin Robotics, USA</a:t>
            </a:r>
          </a:p>
        </p:txBody>
      </p:sp>
      <p:sp>
        <p:nvSpPr>
          <p:cNvPr id="9" name="Rectangle 7"/>
          <p:cNvSpPr>
            <a:spLocks noChangeArrowheads="1"/>
          </p:cNvSpPr>
          <p:nvPr/>
        </p:nvSpPr>
        <p:spPr bwMode="auto">
          <a:xfrm>
            <a:off x="3465513" y="5078345"/>
            <a:ext cx="2222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Times" charset="0"/>
              </a:rPr>
              <a:t>Explorer family</a:t>
            </a:r>
            <a:br>
              <a:rPr lang="en-US">
                <a:solidFill>
                  <a:srgbClr val="000000"/>
                </a:solidFill>
                <a:latin typeface="Times" charset="0"/>
              </a:rPr>
            </a:br>
            <a:r>
              <a:rPr lang="en-US">
                <a:solidFill>
                  <a:srgbClr val="000000"/>
                </a:solidFill>
                <a:latin typeface="Times" charset="0"/>
              </a:rPr>
              <a:t>ISE Research, Canada</a:t>
            </a:r>
          </a:p>
        </p:txBody>
      </p:sp>
      <p:pic>
        <p:nvPicPr>
          <p:cNvPr id="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13" y="3022533"/>
            <a:ext cx="25304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463550"/>
            <a:ext cx="33782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3092383"/>
            <a:ext cx="22066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3141595"/>
            <a:ext cx="26701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58" y="625021"/>
            <a:ext cx="364807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308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0338" y="85507"/>
            <a:ext cx="8469312" cy="6020018"/>
            <a:chOff x="122238" y="887413"/>
            <a:chExt cx="8469312" cy="6020018"/>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9940"/>
            <a:stretch>
              <a:fillRect/>
            </a:stretch>
          </p:blipFill>
          <p:spPr bwMode="auto">
            <a:xfrm>
              <a:off x="873125" y="887413"/>
              <a:ext cx="20526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1295400"/>
              <a:ext cx="270351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60338" y="2479675"/>
              <a:ext cx="3560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a:r>
                <a:rPr lang="en-US">
                  <a:solidFill>
                    <a:srgbClr val="000000"/>
                  </a:solidFill>
                  <a:latin typeface="Times" charset="0"/>
                </a:rPr>
                <a:t>Slocum glider Rutgers University, USA</a:t>
              </a:r>
            </a:p>
          </p:txBody>
        </p:sp>
        <p:sp>
          <p:nvSpPr>
            <p:cNvPr id="7" name="Rectangle 6"/>
            <p:cNvSpPr>
              <a:spLocks noChangeArrowheads="1"/>
            </p:cNvSpPr>
            <p:nvPr/>
          </p:nvSpPr>
          <p:spPr bwMode="auto">
            <a:xfrm>
              <a:off x="491287" y="6261100"/>
              <a:ext cx="25797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dirty="0">
                  <a:solidFill>
                    <a:srgbClr val="000000"/>
                  </a:solidFill>
                  <a:latin typeface="Times" charset="0"/>
                </a:rPr>
                <a:t>Spray glider, Scripps Inst.</a:t>
              </a:r>
              <a:br>
                <a:rPr lang="en-US" dirty="0">
                  <a:solidFill>
                    <a:srgbClr val="000000"/>
                  </a:solidFill>
                  <a:latin typeface="Times" charset="0"/>
                </a:rPr>
              </a:br>
              <a:endParaRPr lang="en-US" dirty="0">
                <a:solidFill>
                  <a:srgbClr val="000000"/>
                </a:solidFill>
                <a:latin typeface="Times" charset="0"/>
              </a:endParaRPr>
            </a:p>
          </p:txBody>
        </p:sp>
        <p:sp>
          <p:nvSpPr>
            <p:cNvPr id="8" name="Rectangle 7"/>
            <p:cNvSpPr>
              <a:spLocks noChangeArrowheads="1"/>
            </p:cNvSpPr>
            <p:nvPr/>
          </p:nvSpPr>
          <p:spPr bwMode="auto">
            <a:xfrm>
              <a:off x="3622675" y="3554413"/>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Times" charset="0"/>
                </a:rPr>
                <a:t>The Mauve AUV</a:t>
              </a:r>
              <a:br>
                <a:rPr lang="en-US">
                  <a:solidFill>
                    <a:srgbClr val="000000"/>
                  </a:solidFill>
                  <a:latin typeface="Times" charset="0"/>
                </a:rPr>
              </a:br>
              <a:r>
                <a:rPr lang="en-US">
                  <a:solidFill>
                    <a:srgbClr val="000000"/>
                  </a:solidFill>
                  <a:latin typeface="Times" charset="0"/>
                </a:rPr>
                <a:t>France</a:t>
              </a:r>
            </a:p>
          </p:txBody>
        </p:sp>
        <p:sp>
          <p:nvSpPr>
            <p:cNvPr id="9" name="Rectangle 8"/>
            <p:cNvSpPr>
              <a:spLocks noChangeArrowheads="1"/>
            </p:cNvSpPr>
            <p:nvPr/>
          </p:nvSpPr>
          <p:spPr bwMode="auto">
            <a:xfrm>
              <a:off x="5838825" y="3357563"/>
              <a:ext cx="2705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Times" charset="0"/>
                </a:rPr>
                <a:t>Remus - a 1.8 m long AUV</a:t>
              </a:r>
              <a:br>
                <a:rPr lang="en-US">
                  <a:solidFill>
                    <a:srgbClr val="000000"/>
                  </a:solidFill>
                  <a:latin typeface="Times" charset="0"/>
                </a:rPr>
              </a:br>
              <a:r>
                <a:rPr lang="en-US">
                  <a:solidFill>
                    <a:srgbClr val="000000"/>
                  </a:solidFill>
                  <a:latin typeface="Times" charset="0"/>
                </a:rPr>
                <a:t>Hydroid Inc., USA</a:t>
              </a:r>
            </a:p>
          </p:txBody>
        </p:sp>
        <p:sp>
          <p:nvSpPr>
            <p:cNvPr id="10" name="Rectangle 9"/>
            <p:cNvSpPr>
              <a:spLocks noChangeArrowheads="1"/>
            </p:cNvSpPr>
            <p:nvPr/>
          </p:nvSpPr>
          <p:spPr bwMode="auto">
            <a:xfrm>
              <a:off x="5938838" y="6105525"/>
              <a:ext cx="2628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000000"/>
                  </a:solidFill>
                  <a:latin typeface="Times" charset="0"/>
                </a:rPr>
                <a:t>Gavia - a one person AUV</a:t>
              </a:r>
              <a:br>
                <a:rPr lang="en-US">
                  <a:solidFill>
                    <a:srgbClr val="000000"/>
                  </a:solidFill>
                  <a:latin typeface="Times" charset="0"/>
                </a:rPr>
              </a:br>
              <a:r>
                <a:rPr lang="en-US">
                  <a:solidFill>
                    <a:srgbClr val="000000"/>
                  </a:solidFill>
                  <a:latin typeface="Times" charset="0"/>
                </a:rPr>
                <a:t>Hafmynd, Iceland</a:t>
              </a: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725" y="4230688"/>
              <a:ext cx="2430463"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3475038" y="6083300"/>
              <a:ext cx="229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solidFill>
                    <a:srgbClr val="000000"/>
                  </a:solidFill>
                  <a:latin typeface="Times" charset="0"/>
                </a:rPr>
                <a:t>C-Scout, IMD, Canada</a:t>
              </a:r>
            </a:p>
          </p:txBody>
        </p:sp>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3788" y="1033463"/>
              <a:ext cx="1928812"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375" y="4056063"/>
              <a:ext cx="26701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875" y="4643438"/>
              <a:ext cx="20574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175" y="2857500"/>
              <a:ext cx="208915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22238" y="4251325"/>
              <a:ext cx="3560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a:r>
                <a:rPr lang="en-US">
                  <a:solidFill>
                    <a:srgbClr val="000000"/>
                  </a:solidFill>
                  <a:latin typeface="Times" charset="0"/>
                </a:rPr>
                <a:t>Sea glider U. Washington &amp; APL, USA</a:t>
              </a:r>
            </a:p>
          </p:txBody>
        </p:sp>
      </p:grpSp>
    </p:spTree>
    <p:extLst>
      <p:ext uri="{BB962C8B-B14F-4D97-AF65-F5344CB8AC3E}">
        <p14:creationId xmlns:p14="http://schemas.microsoft.com/office/powerpoint/2010/main" val="11849324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7" name="Text Box 5"/>
          <p:cNvSpPr txBox="1">
            <a:spLocks noChangeArrowheads="1"/>
          </p:cNvSpPr>
          <p:nvPr/>
        </p:nvSpPr>
        <p:spPr bwMode="auto">
          <a:xfrm>
            <a:off x="0" y="0"/>
            <a:ext cx="9144000" cy="369332"/>
          </a:xfrm>
          <a:prstGeom prst="rect">
            <a:avLst/>
          </a:prstGeom>
          <a:noFill/>
          <a:ln w="9525">
            <a:noFill/>
            <a:miter lim="800000"/>
            <a:headEnd/>
            <a:tailEnd/>
          </a:ln>
          <a:effec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eaLnBrk="1" hangingPunct="1"/>
            <a:r>
              <a:rPr lang="en-US" sz="1800" b="1" dirty="0" smtClean="0">
                <a:solidFill>
                  <a:srgbClr val="000000"/>
                </a:solidFill>
                <a:effectLst>
                  <a:outerShdw blurRad="38100" dist="38100" dir="2700000" algn="tl">
                    <a:srgbClr val="000000"/>
                  </a:outerShdw>
                </a:effectLst>
              </a:rPr>
              <a:t>These systems can </a:t>
            </a:r>
            <a:r>
              <a:rPr lang="en-US" sz="1800" b="1" dirty="0">
                <a:solidFill>
                  <a:srgbClr val="000000"/>
                </a:solidFill>
                <a:effectLst>
                  <a:outerShdw blurRad="38100" dist="38100" dir="2700000" algn="tl">
                    <a:srgbClr val="000000"/>
                  </a:outerShdw>
                </a:effectLst>
              </a:rPr>
              <a:t>provide a sustained  ocean presence. </a:t>
            </a:r>
          </a:p>
        </p:txBody>
      </p:sp>
      <p:pic>
        <p:nvPicPr>
          <p:cNvPr id="28676" name="Picture 6" descr="njshelf_deployments_lanes"/>
          <p:cNvPicPr>
            <a:picLocks noChangeAspect="1" noChangeArrowheads="1"/>
          </p:cNvPicPr>
          <p:nvPr/>
        </p:nvPicPr>
        <p:blipFill>
          <a:blip r:embed="rId3">
            <a:extLst>
              <a:ext uri="{28A0092B-C50C-407E-A947-70E740481C1C}">
                <a14:useLocalDpi xmlns:a14="http://schemas.microsoft.com/office/drawing/2010/main" val="0"/>
              </a:ext>
            </a:extLst>
          </a:blip>
          <a:srcRect l="8394" t="25836" r="8252" b="27272"/>
          <a:stretch>
            <a:fillRect/>
          </a:stretch>
        </p:blipFill>
        <p:spPr bwMode="auto">
          <a:xfrm>
            <a:off x="552753" y="459091"/>
            <a:ext cx="7913914" cy="537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6180" y="4438952"/>
            <a:ext cx="2531533" cy="1200329"/>
          </a:xfrm>
          <a:prstGeom prst="rect">
            <a:avLst/>
          </a:prstGeom>
          <a:solidFill>
            <a:srgbClr val="0091D8"/>
          </a:solidFill>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rgbClr val="FF0000"/>
                </a:solidFill>
                <a:effectLst/>
                <a:uLnTx/>
                <a:uFillTx/>
                <a:latin typeface="+mj-lt"/>
                <a:ea typeface="+mj-ea"/>
                <a:cs typeface="Agenda-Light"/>
              </a:rPr>
              <a:t>To date</a:t>
            </a:r>
            <a:r>
              <a:rPr kumimoji="0" lang="en-US" b="1" i="0" u="none" strike="noStrike" kern="1200" cap="none" spc="0" normalizeH="0" noProof="0" dirty="0" smtClean="0">
                <a:ln>
                  <a:noFill/>
                </a:ln>
                <a:solidFill>
                  <a:srgbClr val="FF0000"/>
                </a:solidFill>
                <a:effectLst/>
                <a:uLnTx/>
                <a:uFillTx/>
                <a:latin typeface="+mj-lt"/>
                <a:ea typeface="+mj-ea"/>
                <a:cs typeface="Agenda-Light"/>
              </a:rPr>
              <a:t> (my lab)</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FF0000"/>
                </a:solidFill>
                <a:effectLst/>
                <a:uLnTx/>
                <a:uFillTx/>
                <a:latin typeface="+mj-lt"/>
                <a:ea typeface="+mj-ea"/>
                <a:cs typeface="Agenda-Light"/>
              </a:rPr>
              <a:t>-missions 262</a:t>
            </a:r>
          </a:p>
          <a:p>
            <a:pPr marL="0" marR="0" indent="0" algn="ctr" defTabSz="457200" rtl="0" eaLnBrk="1" fontAlgn="auto" latinLnBrk="0" hangingPunct="1">
              <a:lnSpc>
                <a:spcPct val="100000"/>
              </a:lnSpc>
              <a:spcBef>
                <a:spcPct val="0"/>
              </a:spcBef>
              <a:spcAft>
                <a:spcPts val="0"/>
              </a:spcAft>
              <a:buClrTx/>
              <a:buSzTx/>
              <a:buFontTx/>
              <a:buNone/>
              <a:tabLst/>
            </a:pPr>
            <a:r>
              <a:rPr lang="en-US" noProof="0" dirty="0" smtClean="0">
                <a:solidFill>
                  <a:srgbClr val="FF0000"/>
                </a:solidFill>
                <a:latin typeface="+mj-lt"/>
                <a:ea typeface="+mj-ea"/>
                <a:cs typeface="Agenda-Light"/>
              </a:rPr>
              <a:t>-distance (km) 109150</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dirty="0" smtClean="0">
                <a:ln>
                  <a:noFill/>
                </a:ln>
                <a:solidFill>
                  <a:srgbClr val="FF0000"/>
                </a:solidFill>
                <a:effectLst/>
                <a:uLnTx/>
                <a:uFillTx/>
                <a:latin typeface="+mj-lt"/>
                <a:ea typeface="+mj-ea"/>
                <a:cs typeface="Agenda-Light"/>
              </a:rPr>
              <a:t>-days</a:t>
            </a:r>
            <a:r>
              <a:rPr kumimoji="0" lang="en-US" b="0" i="0" u="none" strike="noStrike" kern="1200" cap="none" spc="0" normalizeH="0" dirty="0" smtClean="0">
                <a:ln>
                  <a:noFill/>
                </a:ln>
                <a:solidFill>
                  <a:srgbClr val="FF0000"/>
                </a:solidFill>
                <a:effectLst/>
                <a:uLnTx/>
                <a:uFillTx/>
                <a:latin typeface="+mj-lt"/>
                <a:ea typeface="+mj-ea"/>
                <a:cs typeface="Agenda-Light"/>
              </a:rPr>
              <a:t> at sea 5331</a:t>
            </a:r>
            <a:r>
              <a:rPr kumimoji="0" lang="en-US" b="0" i="0" u="none" strike="noStrike" kern="1200" cap="none" spc="0" normalizeH="0" baseline="0" noProof="0" dirty="0" smtClean="0">
                <a:ln>
                  <a:noFill/>
                </a:ln>
                <a:solidFill>
                  <a:srgbClr val="FF0000"/>
                </a:solidFill>
                <a:effectLst/>
                <a:uLnTx/>
                <a:uFillTx/>
                <a:latin typeface="+mj-lt"/>
                <a:ea typeface="+mj-ea"/>
                <a:cs typeface="Agenda-Light"/>
              </a:rPr>
              <a:t> </a:t>
            </a:r>
            <a:endParaRPr kumimoji="0" lang="en-US" b="0" i="0" u="none" strike="noStrike" kern="1200" cap="none" spc="0" normalizeH="0" baseline="0" noProof="0" dirty="0" smtClean="0">
              <a:ln>
                <a:noFill/>
              </a:ln>
              <a:solidFill>
                <a:srgbClr val="FF0000"/>
              </a:solidFill>
              <a:effectLst/>
              <a:uLnTx/>
              <a:uFillTx/>
              <a:latin typeface="+mj-lt"/>
              <a:ea typeface="+mj-ea"/>
              <a:cs typeface="Agenda-Light"/>
            </a:endParaRPr>
          </a:p>
        </p:txBody>
      </p:sp>
    </p:spTree>
    <p:extLst>
      <p:ext uri="{BB962C8B-B14F-4D97-AF65-F5344CB8AC3E}">
        <p14:creationId xmlns:p14="http://schemas.microsoft.com/office/powerpoint/2010/main" val="8060311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p:cNvGraphicFramePr>
            <a:graphicFrameLocks noChangeAspect="1"/>
          </p:cNvGraphicFramePr>
          <p:nvPr>
            <p:extLst>
              <p:ext uri="{D42A27DB-BD31-4B8C-83A1-F6EECF244321}">
                <p14:modId xmlns:p14="http://schemas.microsoft.com/office/powerpoint/2010/main" val="1919601296"/>
              </p:ext>
            </p:extLst>
          </p:nvPr>
        </p:nvGraphicFramePr>
        <p:xfrm>
          <a:off x="1418770" y="212603"/>
          <a:ext cx="6334277" cy="5383412"/>
        </p:xfrm>
        <a:graphic>
          <a:graphicData uri="http://schemas.openxmlformats.org/presentationml/2006/ole">
            <mc:AlternateContent xmlns:mc="http://schemas.openxmlformats.org/markup-compatibility/2006">
              <mc:Choice xmlns:v="urn:schemas-microsoft-com:vml" Requires="v">
                <p:oleObj spid="_x0000_s27658" name="Document" r:id="rId3" imgW="3048000" imgH="2282952" progId="Word.Document.8">
                  <p:embed/>
                </p:oleObj>
              </mc:Choice>
              <mc:Fallback>
                <p:oleObj name="Document" r:id="rId3" imgW="3048000" imgH="228295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254" t="6435" r="14458" b="11528"/>
                      <a:stretch>
                        <a:fillRect/>
                      </a:stretch>
                    </p:blipFill>
                    <p:spPr bwMode="auto">
                      <a:xfrm>
                        <a:off x="1418770" y="212603"/>
                        <a:ext cx="6334277" cy="5383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502398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l="1763" r="1610"/>
          <a:stretch/>
        </p:blipFill>
        <p:spPr bwMode="auto">
          <a:xfrm>
            <a:off x="0" y="1733550"/>
            <a:ext cx="9144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86190" y="338667"/>
            <a:ext cx="7867536" cy="1205395"/>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effectLst/>
                <a:uLnTx/>
                <a:uFillTx/>
                <a:latin typeface="Agenda-Light"/>
                <a:ea typeface="+mj-ea"/>
                <a:cs typeface="Agenda-Light"/>
              </a:rPr>
              <a:t>Phytoplankton data collected using traditional modes</a:t>
            </a:r>
            <a:r>
              <a:rPr lang="en-US" sz="2400" dirty="0">
                <a:latin typeface="Agenda-Light"/>
                <a:ea typeface="+mj-ea"/>
                <a:cs typeface="Agenda-Light"/>
              </a:rPr>
              <a:t> </a:t>
            </a:r>
            <a:r>
              <a:rPr lang="en-US" sz="2400" dirty="0" smtClean="0">
                <a:latin typeface="Agenda-Light"/>
                <a:ea typeface="+mj-ea"/>
                <a:cs typeface="Agenda-Light"/>
              </a:rPr>
              <a:t>from Palmer Station by a HARD working graduate student.  Discrete samples collected by zodiac.</a:t>
            </a:r>
            <a:endParaRPr kumimoji="0" lang="en-US" sz="2400" b="0" i="0" u="none" strike="noStrike" kern="1200" cap="none" spc="0" normalizeH="0" baseline="0" noProof="0" dirty="0" smtClean="0">
              <a:ln>
                <a:noFill/>
              </a:ln>
              <a:effectLst/>
              <a:uLnTx/>
              <a:uFillTx/>
              <a:latin typeface="Agenda-Light"/>
              <a:ea typeface="+mj-ea"/>
              <a:cs typeface="Agenda-Light"/>
            </a:endParaRPr>
          </a:p>
        </p:txBody>
      </p:sp>
    </p:spTree>
    <p:extLst>
      <p:ext uri="{BB962C8B-B14F-4D97-AF65-F5344CB8AC3E}">
        <p14:creationId xmlns:p14="http://schemas.microsoft.com/office/powerpoint/2010/main" val="20178108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65490"/>
            <a:ext cx="9525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0679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514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966" y="633412"/>
            <a:ext cx="5173663" cy="4635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347179" y="820737"/>
            <a:ext cx="2020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u="sng" dirty="0">
                <a:solidFill>
                  <a:srgbClr val="000000"/>
                </a:solidFill>
                <a:latin typeface="Times New Roman" charset="0"/>
              </a:rPr>
              <a:t>BL </a:t>
            </a:r>
            <a:r>
              <a:rPr lang="en-US" sz="2400" u="sng" dirty="0" err="1">
                <a:solidFill>
                  <a:srgbClr val="000000"/>
                </a:solidFill>
                <a:latin typeface="Times New Roman" charset="0"/>
              </a:rPr>
              <a:t>Isosurfaces</a:t>
            </a:r>
            <a:endParaRPr lang="en-US" sz="2400" dirty="0">
              <a:solidFill>
                <a:srgbClr val="000000"/>
              </a:solidFill>
              <a:latin typeface="Times New Roman" charset="0"/>
            </a:endParaRPr>
          </a:p>
        </p:txBody>
      </p:sp>
      <p:sp>
        <p:nvSpPr>
          <p:cNvPr id="6" name="Rectangle 4"/>
          <p:cNvSpPr>
            <a:spLocks noChangeArrowheads="1"/>
          </p:cNvSpPr>
          <p:nvPr/>
        </p:nvSpPr>
        <p:spPr bwMode="auto">
          <a:xfrm>
            <a:off x="6158266" y="1598612"/>
            <a:ext cx="355600" cy="330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5"/>
          <p:cNvSpPr>
            <a:spLocks noChangeArrowheads="1"/>
          </p:cNvSpPr>
          <p:nvPr/>
        </p:nvSpPr>
        <p:spPr bwMode="auto">
          <a:xfrm>
            <a:off x="6170966" y="2246312"/>
            <a:ext cx="355600" cy="3302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6"/>
          <p:cNvSpPr txBox="1">
            <a:spLocks noChangeArrowheads="1"/>
          </p:cNvSpPr>
          <p:nvPr/>
        </p:nvSpPr>
        <p:spPr bwMode="auto">
          <a:xfrm>
            <a:off x="6510691" y="1557337"/>
            <a:ext cx="190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0000"/>
                </a:solidFill>
                <a:latin typeface="Times New Roman" charset="0"/>
              </a:rPr>
              <a:t>1E</a:t>
            </a:r>
            <a:r>
              <a:rPr lang="en-US" sz="2400" baseline="30000">
                <a:solidFill>
                  <a:srgbClr val="000000"/>
                </a:solidFill>
                <a:latin typeface="Times New Roman" charset="0"/>
              </a:rPr>
              <a:t>10  </a:t>
            </a:r>
            <a:r>
              <a:rPr lang="en-US" sz="2400">
                <a:solidFill>
                  <a:srgbClr val="000000"/>
                </a:solidFill>
                <a:latin typeface="Times New Roman" charset="0"/>
              </a:rPr>
              <a:t>ph/s/35L</a:t>
            </a:r>
          </a:p>
        </p:txBody>
      </p:sp>
      <p:sp>
        <p:nvSpPr>
          <p:cNvPr id="9" name="Text Box 7"/>
          <p:cNvSpPr txBox="1">
            <a:spLocks noChangeArrowheads="1"/>
          </p:cNvSpPr>
          <p:nvPr/>
        </p:nvSpPr>
        <p:spPr bwMode="auto">
          <a:xfrm>
            <a:off x="6523391" y="2179637"/>
            <a:ext cx="1960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0000"/>
                </a:solidFill>
                <a:latin typeface="Times New Roman" charset="0"/>
              </a:rPr>
              <a:t>3E</a:t>
            </a:r>
            <a:r>
              <a:rPr lang="en-US" sz="2400" baseline="30000">
                <a:solidFill>
                  <a:srgbClr val="000000"/>
                </a:solidFill>
                <a:latin typeface="Times New Roman" charset="0"/>
              </a:rPr>
              <a:t>11</a:t>
            </a:r>
            <a:r>
              <a:rPr lang="en-US" sz="2400">
                <a:solidFill>
                  <a:srgbClr val="000000"/>
                </a:solidFill>
                <a:latin typeface="Times New Roman" charset="0"/>
              </a:rPr>
              <a:t> ph/s/.35L</a:t>
            </a:r>
          </a:p>
        </p:txBody>
      </p:sp>
      <p:grpSp>
        <p:nvGrpSpPr>
          <p:cNvPr id="10" name="Group 8"/>
          <p:cNvGrpSpPr>
            <a:grpSpLocks/>
          </p:cNvGrpSpPr>
          <p:nvPr/>
        </p:nvGrpSpPr>
        <p:grpSpPr bwMode="auto">
          <a:xfrm>
            <a:off x="2453041" y="1860550"/>
            <a:ext cx="992188" cy="1214437"/>
            <a:chOff x="1938" y="1877"/>
            <a:chExt cx="625" cy="765"/>
          </a:xfrm>
        </p:grpSpPr>
        <p:sp>
          <p:nvSpPr>
            <p:cNvPr id="11" name="Line 9"/>
            <p:cNvSpPr>
              <a:spLocks noChangeShapeType="1"/>
            </p:cNvSpPr>
            <p:nvPr/>
          </p:nvSpPr>
          <p:spPr bwMode="auto">
            <a:xfrm>
              <a:off x="2210" y="1877"/>
              <a:ext cx="353" cy="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10"/>
            <p:cNvSpPr>
              <a:spLocks noChangeShapeType="1"/>
            </p:cNvSpPr>
            <p:nvPr/>
          </p:nvSpPr>
          <p:spPr bwMode="auto">
            <a:xfrm>
              <a:off x="1940" y="2111"/>
              <a:ext cx="353" cy="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H="1">
              <a:off x="2288" y="2195"/>
              <a:ext cx="0" cy="36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12"/>
            <p:cNvSpPr>
              <a:spLocks noChangeShapeType="1"/>
            </p:cNvSpPr>
            <p:nvPr/>
          </p:nvSpPr>
          <p:spPr bwMode="auto">
            <a:xfrm flipH="1">
              <a:off x="2561" y="1961"/>
              <a:ext cx="0" cy="381"/>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3"/>
            <p:cNvSpPr>
              <a:spLocks noChangeShapeType="1"/>
            </p:cNvSpPr>
            <p:nvPr/>
          </p:nvSpPr>
          <p:spPr bwMode="auto">
            <a:xfrm flipH="1">
              <a:off x="2208" y="1879"/>
              <a:ext cx="0" cy="37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14"/>
            <p:cNvSpPr>
              <a:spLocks noChangeShapeType="1"/>
            </p:cNvSpPr>
            <p:nvPr/>
          </p:nvSpPr>
          <p:spPr bwMode="auto">
            <a:xfrm flipH="1">
              <a:off x="1938" y="2109"/>
              <a:ext cx="0" cy="53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5"/>
            <p:cNvSpPr>
              <a:spLocks noChangeShapeType="1"/>
            </p:cNvSpPr>
            <p:nvPr/>
          </p:nvSpPr>
          <p:spPr bwMode="auto">
            <a:xfrm flipV="1">
              <a:off x="1940" y="1879"/>
              <a:ext cx="270" cy="23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16"/>
            <p:cNvSpPr>
              <a:spLocks noChangeShapeType="1"/>
            </p:cNvSpPr>
            <p:nvPr/>
          </p:nvSpPr>
          <p:spPr bwMode="auto">
            <a:xfrm flipV="1">
              <a:off x="2289" y="1966"/>
              <a:ext cx="270" cy="231"/>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 name="Text Box 17"/>
          <p:cNvSpPr txBox="1">
            <a:spLocks noChangeArrowheads="1"/>
          </p:cNvSpPr>
          <p:nvPr/>
        </p:nvSpPr>
        <p:spPr bwMode="auto">
          <a:xfrm>
            <a:off x="1076476" y="4814887"/>
            <a:ext cx="2648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2400" dirty="0" smtClean="0">
                <a:solidFill>
                  <a:srgbClr val="FFFF00"/>
                </a:solidFill>
                <a:latin typeface="Times New Roman" charset="0"/>
              </a:rPr>
              <a:t>Longitude </a:t>
            </a:r>
            <a:r>
              <a:rPr lang="en-US" dirty="0" smtClean="0">
                <a:solidFill>
                  <a:srgbClr val="FFFF00"/>
                </a:solidFill>
                <a:latin typeface="Times New Roman" charset="0"/>
              </a:rPr>
              <a:t>(</a:t>
            </a:r>
            <a:r>
              <a:rPr lang="en-US" dirty="0">
                <a:solidFill>
                  <a:srgbClr val="FFFF00"/>
                </a:solidFill>
                <a:latin typeface="Times New Roman" charset="0"/>
              </a:rPr>
              <a:t>~2km)</a:t>
            </a:r>
            <a:endParaRPr lang="en-US" sz="2400" dirty="0">
              <a:solidFill>
                <a:srgbClr val="FFFF00"/>
              </a:solidFill>
              <a:latin typeface="Times New Roman" charset="0"/>
            </a:endParaRPr>
          </a:p>
        </p:txBody>
      </p:sp>
      <p:sp>
        <p:nvSpPr>
          <p:cNvPr id="20" name="Text Box 18"/>
          <p:cNvSpPr txBox="1">
            <a:spLocks noChangeArrowheads="1"/>
          </p:cNvSpPr>
          <p:nvPr/>
        </p:nvSpPr>
        <p:spPr bwMode="auto">
          <a:xfrm>
            <a:off x="5088291" y="4414837"/>
            <a:ext cx="119697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a:solidFill>
                  <a:srgbClr val="FFFF00"/>
                </a:solidFill>
                <a:latin typeface="Times New Roman" charset="0"/>
              </a:rPr>
              <a:t>Latitude</a:t>
            </a:r>
          </a:p>
          <a:p>
            <a:pPr algn="ctr" eaLnBrk="0" hangingPunct="0"/>
            <a:r>
              <a:rPr lang="en-US">
                <a:solidFill>
                  <a:srgbClr val="FFFF00"/>
                </a:solidFill>
                <a:latin typeface="Times New Roman" charset="0"/>
              </a:rPr>
              <a:t>(~5km)</a:t>
            </a:r>
            <a:endParaRPr lang="en-US" sz="2400">
              <a:solidFill>
                <a:srgbClr val="FFFF00"/>
              </a:solidFill>
              <a:latin typeface="Times New Roman" charset="0"/>
            </a:endParaRPr>
          </a:p>
        </p:txBody>
      </p:sp>
      <p:sp>
        <p:nvSpPr>
          <p:cNvPr id="21" name="Text Box 19"/>
          <p:cNvSpPr txBox="1">
            <a:spLocks noChangeArrowheads="1"/>
          </p:cNvSpPr>
          <p:nvPr/>
        </p:nvSpPr>
        <p:spPr bwMode="auto">
          <a:xfrm rot="16200000">
            <a:off x="651228" y="3240088"/>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FF00"/>
                </a:solidFill>
                <a:latin typeface="Times New Roman" charset="0"/>
              </a:rPr>
              <a:t>Depth (m) </a:t>
            </a:r>
          </a:p>
        </p:txBody>
      </p:sp>
      <p:sp>
        <p:nvSpPr>
          <p:cNvPr id="22" name="Text Box 20"/>
          <p:cNvSpPr txBox="1">
            <a:spLocks noChangeArrowheads="1"/>
          </p:cNvSpPr>
          <p:nvPr/>
        </p:nvSpPr>
        <p:spPr bwMode="auto">
          <a:xfrm>
            <a:off x="1252891" y="2141537"/>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FF00"/>
                </a:solidFill>
                <a:latin typeface="Times New Roman" charset="0"/>
              </a:rPr>
              <a:t>0</a:t>
            </a:r>
          </a:p>
        </p:txBody>
      </p:sp>
      <p:sp>
        <p:nvSpPr>
          <p:cNvPr id="23" name="Text Box 21"/>
          <p:cNvSpPr txBox="1">
            <a:spLocks noChangeArrowheads="1"/>
          </p:cNvSpPr>
          <p:nvPr/>
        </p:nvSpPr>
        <p:spPr bwMode="auto">
          <a:xfrm>
            <a:off x="1189391" y="4211637"/>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FF00"/>
                </a:solidFill>
                <a:latin typeface="Times New Roman" charset="0"/>
              </a:rPr>
              <a:t>15</a:t>
            </a:r>
          </a:p>
        </p:txBody>
      </p:sp>
      <p:sp>
        <p:nvSpPr>
          <p:cNvPr id="24" name="Line 22"/>
          <p:cNvSpPr>
            <a:spLocks noChangeShapeType="1"/>
          </p:cNvSpPr>
          <p:nvPr/>
        </p:nvSpPr>
        <p:spPr bwMode="auto">
          <a:xfrm>
            <a:off x="1598966" y="4481512"/>
            <a:ext cx="1016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23"/>
          <p:cNvSpPr>
            <a:spLocks noChangeShapeType="1"/>
          </p:cNvSpPr>
          <p:nvPr/>
        </p:nvSpPr>
        <p:spPr bwMode="auto">
          <a:xfrm>
            <a:off x="1598966" y="2347912"/>
            <a:ext cx="1016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 name="Group 25"/>
          <p:cNvGrpSpPr>
            <a:grpSpLocks/>
          </p:cNvGrpSpPr>
          <p:nvPr/>
        </p:nvGrpSpPr>
        <p:grpSpPr bwMode="auto">
          <a:xfrm>
            <a:off x="6767866" y="2754312"/>
            <a:ext cx="1524000" cy="2362200"/>
            <a:chOff x="4253" y="772"/>
            <a:chExt cx="1420" cy="3112"/>
          </a:xfrm>
        </p:grpSpPr>
        <p:sp>
          <p:nvSpPr>
            <p:cNvPr id="27" name="Rectangle 26"/>
            <p:cNvSpPr>
              <a:spLocks noChangeArrowheads="1"/>
            </p:cNvSpPr>
            <p:nvPr/>
          </p:nvSpPr>
          <p:spPr bwMode="auto">
            <a:xfrm>
              <a:off x="4260" y="772"/>
              <a:ext cx="1404" cy="3111"/>
            </a:xfrm>
            <a:prstGeom prst="rect">
              <a:avLst/>
            </a:prstGeom>
            <a:solidFill>
              <a:schemeClr val="tx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 name="Group 27"/>
            <p:cNvGrpSpPr>
              <a:grpSpLocks/>
            </p:cNvGrpSpPr>
            <p:nvPr/>
          </p:nvGrpSpPr>
          <p:grpSpPr bwMode="auto">
            <a:xfrm>
              <a:off x="4253" y="787"/>
              <a:ext cx="1420" cy="3097"/>
              <a:chOff x="2061" y="1235"/>
              <a:chExt cx="1148" cy="2155"/>
            </a:xfrm>
          </p:grpSpPr>
          <p:sp>
            <p:nvSpPr>
              <p:cNvPr id="29" name="Freeform 28"/>
              <p:cNvSpPr>
                <a:spLocks/>
              </p:cNvSpPr>
              <p:nvPr/>
            </p:nvSpPr>
            <p:spPr bwMode="auto">
              <a:xfrm>
                <a:off x="2078" y="1253"/>
                <a:ext cx="1113" cy="2119"/>
              </a:xfrm>
              <a:custGeom>
                <a:avLst/>
                <a:gdLst>
                  <a:gd name="T0" fmla="*/ 0 w 1113"/>
                  <a:gd name="T1" fmla="*/ 118 h 2119"/>
                  <a:gd name="T2" fmla="*/ 338 w 1113"/>
                  <a:gd name="T3" fmla="*/ 0 h 2119"/>
                  <a:gd name="T4" fmla="*/ 581 w 1113"/>
                  <a:gd name="T5" fmla="*/ 17 h 2119"/>
                  <a:gd name="T6" fmla="*/ 835 w 1113"/>
                  <a:gd name="T7" fmla="*/ 0 h 2119"/>
                  <a:gd name="T8" fmla="*/ 1054 w 1113"/>
                  <a:gd name="T9" fmla="*/ 59 h 2119"/>
                  <a:gd name="T10" fmla="*/ 1072 w 1113"/>
                  <a:gd name="T11" fmla="*/ 544 h 2119"/>
                  <a:gd name="T12" fmla="*/ 788 w 1113"/>
                  <a:gd name="T13" fmla="*/ 568 h 2119"/>
                  <a:gd name="T14" fmla="*/ 450 w 1113"/>
                  <a:gd name="T15" fmla="*/ 586 h 2119"/>
                  <a:gd name="T16" fmla="*/ 267 w 1113"/>
                  <a:gd name="T17" fmla="*/ 562 h 2119"/>
                  <a:gd name="T18" fmla="*/ 24 w 1113"/>
                  <a:gd name="T19" fmla="*/ 539 h 2119"/>
                  <a:gd name="T20" fmla="*/ 36 w 1113"/>
                  <a:gd name="T21" fmla="*/ 1095 h 2119"/>
                  <a:gd name="T22" fmla="*/ 42 w 1113"/>
                  <a:gd name="T23" fmla="*/ 1137 h 2119"/>
                  <a:gd name="T24" fmla="*/ 379 w 1113"/>
                  <a:gd name="T25" fmla="*/ 1107 h 2119"/>
                  <a:gd name="T26" fmla="*/ 628 w 1113"/>
                  <a:gd name="T27" fmla="*/ 1042 h 2119"/>
                  <a:gd name="T28" fmla="*/ 883 w 1113"/>
                  <a:gd name="T29" fmla="*/ 1060 h 2119"/>
                  <a:gd name="T30" fmla="*/ 1102 w 1113"/>
                  <a:gd name="T31" fmla="*/ 1071 h 2119"/>
                  <a:gd name="T32" fmla="*/ 1113 w 1113"/>
                  <a:gd name="T33" fmla="*/ 1592 h 2119"/>
                  <a:gd name="T34" fmla="*/ 427 w 1113"/>
                  <a:gd name="T35" fmla="*/ 1587 h 2119"/>
                  <a:gd name="T36" fmla="*/ 6 w 1113"/>
                  <a:gd name="T37" fmla="*/ 1604 h 2119"/>
                  <a:gd name="T38" fmla="*/ 0 w 1113"/>
                  <a:gd name="T39" fmla="*/ 2119 h 2119"/>
                  <a:gd name="T40" fmla="*/ 379 w 1113"/>
                  <a:gd name="T41" fmla="*/ 2048 h 2119"/>
                  <a:gd name="T42" fmla="*/ 652 w 1113"/>
                  <a:gd name="T43" fmla="*/ 2013 h 2119"/>
                  <a:gd name="T44" fmla="*/ 877 w 1113"/>
                  <a:gd name="T45" fmla="*/ 2054 h 2119"/>
                  <a:gd name="T46" fmla="*/ 983 w 1113"/>
                  <a:gd name="T47" fmla="*/ 2084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3" h="2119">
                    <a:moveTo>
                      <a:pt x="0" y="118"/>
                    </a:moveTo>
                    <a:lnTo>
                      <a:pt x="338" y="0"/>
                    </a:lnTo>
                    <a:lnTo>
                      <a:pt x="581" y="17"/>
                    </a:lnTo>
                    <a:lnTo>
                      <a:pt x="835" y="0"/>
                    </a:lnTo>
                    <a:lnTo>
                      <a:pt x="1054" y="59"/>
                    </a:lnTo>
                    <a:lnTo>
                      <a:pt x="1072" y="544"/>
                    </a:lnTo>
                    <a:lnTo>
                      <a:pt x="788" y="568"/>
                    </a:lnTo>
                    <a:lnTo>
                      <a:pt x="450" y="586"/>
                    </a:lnTo>
                    <a:lnTo>
                      <a:pt x="267" y="562"/>
                    </a:lnTo>
                    <a:lnTo>
                      <a:pt x="24" y="539"/>
                    </a:lnTo>
                    <a:lnTo>
                      <a:pt x="36" y="1095"/>
                    </a:lnTo>
                    <a:lnTo>
                      <a:pt x="42" y="1137"/>
                    </a:lnTo>
                    <a:lnTo>
                      <a:pt x="379" y="1107"/>
                    </a:lnTo>
                    <a:lnTo>
                      <a:pt x="628" y="1042"/>
                    </a:lnTo>
                    <a:lnTo>
                      <a:pt x="883" y="1060"/>
                    </a:lnTo>
                    <a:lnTo>
                      <a:pt x="1102" y="1071"/>
                    </a:lnTo>
                    <a:lnTo>
                      <a:pt x="1113" y="1592"/>
                    </a:lnTo>
                    <a:lnTo>
                      <a:pt x="427" y="1587"/>
                    </a:lnTo>
                    <a:lnTo>
                      <a:pt x="6" y="1604"/>
                    </a:lnTo>
                    <a:lnTo>
                      <a:pt x="0" y="2119"/>
                    </a:lnTo>
                    <a:lnTo>
                      <a:pt x="379" y="2048"/>
                    </a:lnTo>
                    <a:lnTo>
                      <a:pt x="652" y="2013"/>
                    </a:lnTo>
                    <a:lnTo>
                      <a:pt x="877" y="2054"/>
                    </a:lnTo>
                    <a:lnTo>
                      <a:pt x="983" y="2084"/>
                    </a:lnTo>
                  </a:path>
                </a:pathLst>
              </a:custGeom>
              <a:noFill/>
              <a:ln w="9525">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Oval 29"/>
              <p:cNvSpPr>
                <a:spLocks noChangeArrowheads="1"/>
              </p:cNvSpPr>
              <p:nvPr/>
            </p:nvSpPr>
            <p:spPr bwMode="auto">
              <a:xfrm>
                <a:off x="2061" y="1353"/>
                <a:ext cx="35" cy="36"/>
              </a:xfrm>
              <a:prstGeom prst="ellipse">
                <a:avLst/>
              </a:prstGeom>
              <a:solidFill>
                <a:srgbClr val="00FFFF"/>
              </a:solidFill>
              <a:ln w="9525">
                <a:solidFill>
                  <a:srgbClr val="00FFFF"/>
                </a:solidFill>
                <a:round/>
                <a:headEnd/>
                <a:tailEnd/>
              </a:ln>
            </p:spPr>
            <p:txBody>
              <a:bodyPr/>
              <a:lstStyle/>
              <a:p>
                <a:endParaRPr lang="en-US"/>
              </a:p>
            </p:txBody>
          </p:sp>
          <p:sp>
            <p:nvSpPr>
              <p:cNvPr id="31" name="Oval 30"/>
              <p:cNvSpPr>
                <a:spLocks noChangeArrowheads="1"/>
              </p:cNvSpPr>
              <p:nvPr/>
            </p:nvSpPr>
            <p:spPr bwMode="auto">
              <a:xfrm>
                <a:off x="2398" y="1235"/>
                <a:ext cx="36" cy="35"/>
              </a:xfrm>
              <a:prstGeom prst="ellipse">
                <a:avLst/>
              </a:prstGeom>
              <a:solidFill>
                <a:srgbClr val="00FFFF"/>
              </a:solidFill>
              <a:ln w="9525">
                <a:solidFill>
                  <a:srgbClr val="00FFFF"/>
                </a:solidFill>
                <a:round/>
                <a:headEnd/>
                <a:tailEnd/>
              </a:ln>
            </p:spPr>
            <p:txBody>
              <a:bodyPr/>
              <a:lstStyle/>
              <a:p>
                <a:endParaRPr lang="en-US"/>
              </a:p>
            </p:txBody>
          </p:sp>
          <p:sp>
            <p:nvSpPr>
              <p:cNvPr id="32" name="Oval 31"/>
              <p:cNvSpPr>
                <a:spLocks noChangeArrowheads="1"/>
              </p:cNvSpPr>
              <p:nvPr/>
            </p:nvSpPr>
            <p:spPr bwMode="auto">
              <a:xfrm>
                <a:off x="2641" y="1253"/>
                <a:ext cx="35" cy="35"/>
              </a:xfrm>
              <a:prstGeom prst="ellipse">
                <a:avLst/>
              </a:prstGeom>
              <a:solidFill>
                <a:srgbClr val="00FFFF"/>
              </a:solidFill>
              <a:ln w="9525">
                <a:solidFill>
                  <a:srgbClr val="00FFFF"/>
                </a:solidFill>
                <a:round/>
                <a:headEnd/>
                <a:tailEnd/>
              </a:ln>
            </p:spPr>
            <p:txBody>
              <a:bodyPr/>
              <a:lstStyle/>
              <a:p>
                <a:endParaRPr lang="en-US"/>
              </a:p>
            </p:txBody>
          </p:sp>
          <p:sp>
            <p:nvSpPr>
              <p:cNvPr id="33" name="Oval 32"/>
              <p:cNvSpPr>
                <a:spLocks noChangeArrowheads="1"/>
              </p:cNvSpPr>
              <p:nvPr/>
            </p:nvSpPr>
            <p:spPr bwMode="auto">
              <a:xfrm>
                <a:off x="2895" y="1235"/>
                <a:ext cx="36" cy="35"/>
              </a:xfrm>
              <a:prstGeom prst="ellipse">
                <a:avLst/>
              </a:prstGeom>
              <a:solidFill>
                <a:srgbClr val="00FFFF"/>
              </a:solidFill>
              <a:ln w="9525">
                <a:solidFill>
                  <a:srgbClr val="00FFFF"/>
                </a:solidFill>
                <a:round/>
                <a:headEnd/>
                <a:tailEnd/>
              </a:ln>
            </p:spPr>
            <p:txBody>
              <a:bodyPr/>
              <a:lstStyle/>
              <a:p>
                <a:endParaRPr lang="en-US"/>
              </a:p>
            </p:txBody>
          </p:sp>
          <p:sp>
            <p:nvSpPr>
              <p:cNvPr id="34" name="Oval 33"/>
              <p:cNvSpPr>
                <a:spLocks noChangeArrowheads="1"/>
              </p:cNvSpPr>
              <p:nvPr/>
            </p:nvSpPr>
            <p:spPr bwMode="auto">
              <a:xfrm>
                <a:off x="3115" y="1294"/>
                <a:ext cx="35" cy="36"/>
              </a:xfrm>
              <a:prstGeom prst="ellipse">
                <a:avLst/>
              </a:prstGeom>
              <a:solidFill>
                <a:srgbClr val="00FFFF"/>
              </a:solidFill>
              <a:ln w="9525">
                <a:solidFill>
                  <a:srgbClr val="00FFFF"/>
                </a:solidFill>
                <a:round/>
                <a:headEnd/>
                <a:tailEnd/>
              </a:ln>
            </p:spPr>
            <p:txBody>
              <a:bodyPr/>
              <a:lstStyle/>
              <a:p>
                <a:endParaRPr lang="en-US"/>
              </a:p>
            </p:txBody>
          </p:sp>
          <p:sp>
            <p:nvSpPr>
              <p:cNvPr id="35" name="Oval 34"/>
              <p:cNvSpPr>
                <a:spLocks noChangeArrowheads="1"/>
              </p:cNvSpPr>
              <p:nvPr/>
            </p:nvSpPr>
            <p:spPr bwMode="auto">
              <a:xfrm>
                <a:off x="3132" y="1780"/>
                <a:ext cx="36" cy="35"/>
              </a:xfrm>
              <a:prstGeom prst="ellipse">
                <a:avLst/>
              </a:prstGeom>
              <a:solidFill>
                <a:srgbClr val="00FFFF"/>
              </a:solidFill>
              <a:ln w="9525">
                <a:solidFill>
                  <a:srgbClr val="00FFFF"/>
                </a:solidFill>
                <a:round/>
                <a:headEnd/>
                <a:tailEnd/>
              </a:ln>
            </p:spPr>
            <p:txBody>
              <a:bodyPr/>
              <a:lstStyle/>
              <a:p>
                <a:endParaRPr lang="en-US"/>
              </a:p>
            </p:txBody>
          </p:sp>
          <p:sp>
            <p:nvSpPr>
              <p:cNvPr id="36" name="Oval 35"/>
              <p:cNvSpPr>
                <a:spLocks noChangeArrowheads="1"/>
              </p:cNvSpPr>
              <p:nvPr/>
            </p:nvSpPr>
            <p:spPr bwMode="auto">
              <a:xfrm>
                <a:off x="2848" y="1803"/>
                <a:ext cx="36" cy="36"/>
              </a:xfrm>
              <a:prstGeom prst="ellipse">
                <a:avLst/>
              </a:prstGeom>
              <a:solidFill>
                <a:srgbClr val="00FFFF"/>
              </a:solidFill>
              <a:ln w="9525">
                <a:solidFill>
                  <a:srgbClr val="00FFFF"/>
                </a:solidFill>
                <a:round/>
                <a:headEnd/>
                <a:tailEnd/>
              </a:ln>
            </p:spPr>
            <p:txBody>
              <a:bodyPr/>
              <a:lstStyle/>
              <a:p>
                <a:endParaRPr lang="en-US"/>
              </a:p>
            </p:txBody>
          </p:sp>
          <p:sp>
            <p:nvSpPr>
              <p:cNvPr id="37" name="Oval 36"/>
              <p:cNvSpPr>
                <a:spLocks noChangeArrowheads="1"/>
              </p:cNvSpPr>
              <p:nvPr/>
            </p:nvSpPr>
            <p:spPr bwMode="auto">
              <a:xfrm>
                <a:off x="2511" y="1821"/>
                <a:ext cx="35" cy="36"/>
              </a:xfrm>
              <a:prstGeom prst="ellipse">
                <a:avLst/>
              </a:prstGeom>
              <a:solidFill>
                <a:srgbClr val="00FFFF"/>
              </a:solidFill>
              <a:ln w="9525">
                <a:solidFill>
                  <a:srgbClr val="00FFFF"/>
                </a:solidFill>
                <a:round/>
                <a:headEnd/>
                <a:tailEnd/>
              </a:ln>
            </p:spPr>
            <p:txBody>
              <a:bodyPr/>
              <a:lstStyle/>
              <a:p>
                <a:endParaRPr lang="en-US"/>
              </a:p>
            </p:txBody>
          </p:sp>
          <p:sp>
            <p:nvSpPr>
              <p:cNvPr id="38" name="Oval 37"/>
              <p:cNvSpPr>
                <a:spLocks noChangeArrowheads="1"/>
              </p:cNvSpPr>
              <p:nvPr/>
            </p:nvSpPr>
            <p:spPr bwMode="auto">
              <a:xfrm>
                <a:off x="2327" y="1797"/>
                <a:ext cx="36" cy="36"/>
              </a:xfrm>
              <a:prstGeom prst="ellipse">
                <a:avLst/>
              </a:prstGeom>
              <a:solidFill>
                <a:srgbClr val="00FFFF"/>
              </a:solidFill>
              <a:ln w="9525">
                <a:solidFill>
                  <a:srgbClr val="00FFFF"/>
                </a:solidFill>
                <a:round/>
                <a:headEnd/>
                <a:tailEnd/>
              </a:ln>
            </p:spPr>
            <p:txBody>
              <a:bodyPr/>
              <a:lstStyle/>
              <a:p>
                <a:endParaRPr lang="en-US"/>
              </a:p>
            </p:txBody>
          </p:sp>
          <p:sp>
            <p:nvSpPr>
              <p:cNvPr id="39" name="Oval 38"/>
              <p:cNvSpPr>
                <a:spLocks noChangeArrowheads="1"/>
              </p:cNvSpPr>
              <p:nvPr/>
            </p:nvSpPr>
            <p:spPr bwMode="auto">
              <a:xfrm>
                <a:off x="2084" y="1774"/>
                <a:ext cx="36" cy="35"/>
              </a:xfrm>
              <a:prstGeom prst="ellipse">
                <a:avLst/>
              </a:prstGeom>
              <a:solidFill>
                <a:srgbClr val="00FFFF"/>
              </a:solidFill>
              <a:ln w="9525">
                <a:solidFill>
                  <a:srgbClr val="00FFFF"/>
                </a:solidFill>
                <a:round/>
                <a:headEnd/>
                <a:tailEnd/>
              </a:ln>
            </p:spPr>
            <p:txBody>
              <a:bodyPr/>
              <a:lstStyle/>
              <a:p>
                <a:endParaRPr lang="en-US"/>
              </a:p>
            </p:txBody>
          </p:sp>
          <p:sp>
            <p:nvSpPr>
              <p:cNvPr id="40" name="Oval 39"/>
              <p:cNvSpPr>
                <a:spLocks noChangeArrowheads="1"/>
              </p:cNvSpPr>
              <p:nvPr/>
            </p:nvSpPr>
            <p:spPr bwMode="auto">
              <a:xfrm>
                <a:off x="2096" y="2330"/>
                <a:ext cx="36" cy="36"/>
              </a:xfrm>
              <a:prstGeom prst="ellipse">
                <a:avLst/>
              </a:prstGeom>
              <a:solidFill>
                <a:srgbClr val="00FFFF"/>
              </a:solidFill>
              <a:ln w="9525">
                <a:solidFill>
                  <a:srgbClr val="00FFFF"/>
                </a:solidFill>
                <a:round/>
                <a:headEnd/>
                <a:tailEnd/>
              </a:ln>
            </p:spPr>
            <p:txBody>
              <a:bodyPr/>
              <a:lstStyle/>
              <a:p>
                <a:endParaRPr lang="en-US"/>
              </a:p>
            </p:txBody>
          </p:sp>
          <p:sp>
            <p:nvSpPr>
              <p:cNvPr id="41" name="Oval 40"/>
              <p:cNvSpPr>
                <a:spLocks noChangeArrowheads="1"/>
              </p:cNvSpPr>
              <p:nvPr/>
            </p:nvSpPr>
            <p:spPr bwMode="auto">
              <a:xfrm>
                <a:off x="2102" y="2372"/>
                <a:ext cx="36" cy="35"/>
              </a:xfrm>
              <a:prstGeom prst="ellipse">
                <a:avLst/>
              </a:prstGeom>
              <a:solidFill>
                <a:srgbClr val="00FFFF"/>
              </a:solidFill>
              <a:ln w="9525">
                <a:solidFill>
                  <a:srgbClr val="00FFFF"/>
                </a:solidFill>
                <a:round/>
                <a:headEnd/>
                <a:tailEnd/>
              </a:ln>
            </p:spPr>
            <p:txBody>
              <a:bodyPr/>
              <a:lstStyle/>
              <a:p>
                <a:endParaRPr lang="en-US"/>
              </a:p>
            </p:txBody>
          </p:sp>
          <p:sp>
            <p:nvSpPr>
              <p:cNvPr id="42" name="Oval 41"/>
              <p:cNvSpPr>
                <a:spLocks noChangeArrowheads="1"/>
              </p:cNvSpPr>
              <p:nvPr/>
            </p:nvSpPr>
            <p:spPr bwMode="auto">
              <a:xfrm>
                <a:off x="2440" y="2342"/>
                <a:ext cx="35" cy="36"/>
              </a:xfrm>
              <a:prstGeom prst="ellipse">
                <a:avLst/>
              </a:prstGeom>
              <a:solidFill>
                <a:srgbClr val="00FFFF"/>
              </a:solidFill>
              <a:ln w="9525">
                <a:solidFill>
                  <a:srgbClr val="00FFFF"/>
                </a:solidFill>
                <a:round/>
                <a:headEnd/>
                <a:tailEnd/>
              </a:ln>
            </p:spPr>
            <p:txBody>
              <a:bodyPr/>
              <a:lstStyle/>
              <a:p>
                <a:endParaRPr lang="en-US"/>
              </a:p>
            </p:txBody>
          </p:sp>
          <p:sp>
            <p:nvSpPr>
              <p:cNvPr id="43" name="Oval 42"/>
              <p:cNvSpPr>
                <a:spLocks noChangeArrowheads="1"/>
              </p:cNvSpPr>
              <p:nvPr/>
            </p:nvSpPr>
            <p:spPr bwMode="auto">
              <a:xfrm>
                <a:off x="2688" y="2277"/>
                <a:ext cx="36" cy="36"/>
              </a:xfrm>
              <a:prstGeom prst="ellipse">
                <a:avLst/>
              </a:prstGeom>
              <a:solidFill>
                <a:srgbClr val="00FFFF"/>
              </a:solidFill>
              <a:ln w="9525">
                <a:solidFill>
                  <a:srgbClr val="00FFFF"/>
                </a:solidFill>
                <a:round/>
                <a:headEnd/>
                <a:tailEnd/>
              </a:ln>
            </p:spPr>
            <p:txBody>
              <a:bodyPr/>
              <a:lstStyle/>
              <a:p>
                <a:endParaRPr lang="en-US"/>
              </a:p>
            </p:txBody>
          </p:sp>
          <p:sp>
            <p:nvSpPr>
              <p:cNvPr id="44" name="Oval 43"/>
              <p:cNvSpPr>
                <a:spLocks noChangeArrowheads="1"/>
              </p:cNvSpPr>
              <p:nvPr/>
            </p:nvSpPr>
            <p:spPr bwMode="auto">
              <a:xfrm>
                <a:off x="2943" y="2295"/>
                <a:ext cx="35" cy="35"/>
              </a:xfrm>
              <a:prstGeom prst="ellipse">
                <a:avLst/>
              </a:prstGeom>
              <a:solidFill>
                <a:srgbClr val="00FFFF"/>
              </a:solidFill>
              <a:ln w="9525">
                <a:solidFill>
                  <a:srgbClr val="00FFFF"/>
                </a:solidFill>
                <a:round/>
                <a:headEnd/>
                <a:tailEnd/>
              </a:ln>
            </p:spPr>
            <p:txBody>
              <a:bodyPr/>
              <a:lstStyle/>
              <a:p>
                <a:endParaRPr lang="en-US"/>
              </a:p>
            </p:txBody>
          </p:sp>
          <p:sp>
            <p:nvSpPr>
              <p:cNvPr id="45" name="Oval 44"/>
              <p:cNvSpPr>
                <a:spLocks noChangeArrowheads="1"/>
              </p:cNvSpPr>
              <p:nvPr/>
            </p:nvSpPr>
            <p:spPr bwMode="auto">
              <a:xfrm>
                <a:off x="3162" y="2307"/>
                <a:ext cx="35" cy="35"/>
              </a:xfrm>
              <a:prstGeom prst="ellipse">
                <a:avLst/>
              </a:prstGeom>
              <a:solidFill>
                <a:srgbClr val="00FFFF"/>
              </a:solidFill>
              <a:ln w="9525">
                <a:solidFill>
                  <a:srgbClr val="00FFFF"/>
                </a:solidFill>
                <a:round/>
                <a:headEnd/>
                <a:tailEnd/>
              </a:ln>
            </p:spPr>
            <p:txBody>
              <a:bodyPr/>
              <a:lstStyle/>
              <a:p>
                <a:endParaRPr lang="en-US"/>
              </a:p>
            </p:txBody>
          </p:sp>
          <p:sp>
            <p:nvSpPr>
              <p:cNvPr id="46" name="Oval 45"/>
              <p:cNvSpPr>
                <a:spLocks noChangeArrowheads="1"/>
              </p:cNvSpPr>
              <p:nvPr/>
            </p:nvSpPr>
            <p:spPr bwMode="auto">
              <a:xfrm>
                <a:off x="3174" y="2828"/>
                <a:ext cx="35" cy="35"/>
              </a:xfrm>
              <a:prstGeom prst="ellipse">
                <a:avLst/>
              </a:prstGeom>
              <a:solidFill>
                <a:srgbClr val="00FFFF"/>
              </a:solidFill>
              <a:ln w="9525">
                <a:solidFill>
                  <a:srgbClr val="00FFFF"/>
                </a:solidFill>
                <a:round/>
                <a:headEnd/>
                <a:tailEnd/>
              </a:ln>
            </p:spPr>
            <p:txBody>
              <a:bodyPr/>
              <a:lstStyle/>
              <a:p>
                <a:endParaRPr lang="en-US"/>
              </a:p>
            </p:txBody>
          </p:sp>
          <p:sp>
            <p:nvSpPr>
              <p:cNvPr id="47" name="Oval 46"/>
              <p:cNvSpPr>
                <a:spLocks noChangeArrowheads="1"/>
              </p:cNvSpPr>
              <p:nvPr/>
            </p:nvSpPr>
            <p:spPr bwMode="auto">
              <a:xfrm>
                <a:off x="2487" y="2822"/>
                <a:ext cx="35" cy="35"/>
              </a:xfrm>
              <a:prstGeom prst="ellipse">
                <a:avLst/>
              </a:prstGeom>
              <a:solidFill>
                <a:srgbClr val="00FFFF"/>
              </a:solidFill>
              <a:ln w="9525">
                <a:solidFill>
                  <a:srgbClr val="00FFFF"/>
                </a:solidFill>
                <a:round/>
                <a:headEnd/>
                <a:tailEnd/>
              </a:ln>
            </p:spPr>
            <p:txBody>
              <a:bodyPr/>
              <a:lstStyle/>
              <a:p>
                <a:endParaRPr lang="en-US"/>
              </a:p>
            </p:txBody>
          </p:sp>
          <p:sp>
            <p:nvSpPr>
              <p:cNvPr id="48" name="Oval 47"/>
              <p:cNvSpPr>
                <a:spLocks noChangeArrowheads="1"/>
              </p:cNvSpPr>
              <p:nvPr/>
            </p:nvSpPr>
            <p:spPr bwMode="auto">
              <a:xfrm>
                <a:off x="2067" y="2840"/>
                <a:ext cx="35" cy="35"/>
              </a:xfrm>
              <a:prstGeom prst="ellipse">
                <a:avLst/>
              </a:prstGeom>
              <a:solidFill>
                <a:srgbClr val="00FFFF"/>
              </a:solidFill>
              <a:ln w="9525">
                <a:solidFill>
                  <a:srgbClr val="00FFFF"/>
                </a:solidFill>
                <a:round/>
                <a:headEnd/>
                <a:tailEnd/>
              </a:ln>
            </p:spPr>
            <p:txBody>
              <a:bodyPr/>
              <a:lstStyle/>
              <a:p>
                <a:endParaRPr lang="en-US"/>
              </a:p>
            </p:txBody>
          </p:sp>
          <p:sp>
            <p:nvSpPr>
              <p:cNvPr id="49" name="Oval 48"/>
              <p:cNvSpPr>
                <a:spLocks noChangeArrowheads="1"/>
              </p:cNvSpPr>
              <p:nvPr/>
            </p:nvSpPr>
            <p:spPr bwMode="auto">
              <a:xfrm>
                <a:off x="2061" y="3355"/>
                <a:ext cx="35" cy="35"/>
              </a:xfrm>
              <a:prstGeom prst="ellipse">
                <a:avLst/>
              </a:prstGeom>
              <a:solidFill>
                <a:srgbClr val="00FFFF"/>
              </a:solidFill>
              <a:ln w="9525">
                <a:solidFill>
                  <a:srgbClr val="00FFFF"/>
                </a:solidFill>
                <a:round/>
                <a:headEnd/>
                <a:tailEnd/>
              </a:ln>
            </p:spPr>
            <p:txBody>
              <a:bodyPr/>
              <a:lstStyle/>
              <a:p>
                <a:endParaRPr lang="en-US"/>
              </a:p>
            </p:txBody>
          </p:sp>
          <p:sp>
            <p:nvSpPr>
              <p:cNvPr id="50" name="Oval 49"/>
              <p:cNvSpPr>
                <a:spLocks noChangeArrowheads="1"/>
              </p:cNvSpPr>
              <p:nvPr/>
            </p:nvSpPr>
            <p:spPr bwMode="auto">
              <a:xfrm>
                <a:off x="2440" y="3284"/>
                <a:ext cx="35" cy="35"/>
              </a:xfrm>
              <a:prstGeom prst="ellipse">
                <a:avLst/>
              </a:prstGeom>
              <a:solidFill>
                <a:srgbClr val="00FFFF"/>
              </a:solidFill>
              <a:ln w="9525">
                <a:solidFill>
                  <a:srgbClr val="00FFFF"/>
                </a:solidFill>
                <a:round/>
                <a:headEnd/>
                <a:tailEnd/>
              </a:ln>
            </p:spPr>
            <p:txBody>
              <a:bodyPr/>
              <a:lstStyle/>
              <a:p>
                <a:endParaRPr lang="en-US"/>
              </a:p>
            </p:txBody>
          </p:sp>
          <p:sp>
            <p:nvSpPr>
              <p:cNvPr id="51" name="Oval 50"/>
              <p:cNvSpPr>
                <a:spLocks noChangeArrowheads="1"/>
              </p:cNvSpPr>
              <p:nvPr/>
            </p:nvSpPr>
            <p:spPr bwMode="auto">
              <a:xfrm>
                <a:off x="2712" y="3248"/>
                <a:ext cx="35" cy="36"/>
              </a:xfrm>
              <a:prstGeom prst="ellipse">
                <a:avLst/>
              </a:prstGeom>
              <a:solidFill>
                <a:srgbClr val="00FFFF"/>
              </a:solidFill>
              <a:ln w="9525">
                <a:solidFill>
                  <a:srgbClr val="00FFFF"/>
                </a:solidFill>
                <a:round/>
                <a:headEnd/>
                <a:tailEnd/>
              </a:ln>
            </p:spPr>
            <p:txBody>
              <a:bodyPr/>
              <a:lstStyle/>
              <a:p>
                <a:endParaRPr lang="en-US"/>
              </a:p>
            </p:txBody>
          </p:sp>
          <p:sp>
            <p:nvSpPr>
              <p:cNvPr id="52" name="Oval 51"/>
              <p:cNvSpPr>
                <a:spLocks noChangeArrowheads="1"/>
              </p:cNvSpPr>
              <p:nvPr/>
            </p:nvSpPr>
            <p:spPr bwMode="auto">
              <a:xfrm>
                <a:off x="2937" y="3290"/>
                <a:ext cx="35" cy="35"/>
              </a:xfrm>
              <a:prstGeom prst="ellipse">
                <a:avLst/>
              </a:prstGeom>
              <a:solidFill>
                <a:srgbClr val="00FFFF"/>
              </a:solidFill>
              <a:ln w="9525">
                <a:solidFill>
                  <a:srgbClr val="00FFFF"/>
                </a:solidFill>
                <a:round/>
                <a:headEnd/>
                <a:tailEnd/>
              </a:ln>
            </p:spPr>
            <p:txBody>
              <a:bodyPr/>
              <a:lstStyle/>
              <a:p>
                <a:endParaRPr lang="en-US"/>
              </a:p>
            </p:txBody>
          </p:sp>
          <p:sp>
            <p:nvSpPr>
              <p:cNvPr id="53" name="Oval 52"/>
              <p:cNvSpPr>
                <a:spLocks noChangeArrowheads="1"/>
              </p:cNvSpPr>
              <p:nvPr/>
            </p:nvSpPr>
            <p:spPr bwMode="auto">
              <a:xfrm>
                <a:off x="3043" y="3319"/>
                <a:ext cx="36" cy="36"/>
              </a:xfrm>
              <a:prstGeom prst="ellipse">
                <a:avLst/>
              </a:prstGeom>
              <a:solidFill>
                <a:srgbClr val="00FFFF"/>
              </a:solidFill>
              <a:ln w="9525">
                <a:solidFill>
                  <a:srgbClr val="00FFFF"/>
                </a:solidFill>
                <a:round/>
                <a:headEnd/>
                <a:tailEnd/>
              </a:ln>
            </p:spPr>
            <p:txBody>
              <a:bodyPr/>
              <a:lstStyle/>
              <a:p>
                <a:endParaRPr lang="en-US"/>
              </a:p>
            </p:txBody>
          </p:sp>
        </p:grpSp>
      </p:grpSp>
    </p:spTree>
    <p:extLst>
      <p:ext uri="{BB962C8B-B14F-4D97-AF65-F5344CB8AC3E}">
        <p14:creationId xmlns:p14="http://schemas.microsoft.com/office/powerpoint/2010/main" val="3317849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1" y="-24190"/>
            <a:ext cx="9242373" cy="60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129263" y="5655583"/>
            <a:ext cx="3290372" cy="24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000" dirty="0">
                <a:solidFill>
                  <a:srgbClr val="CCFF33"/>
                </a:solidFill>
                <a:cs typeface="Geneva" charset="0"/>
              </a:rPr>
              <a:t>Thanks to Neptune, John Delaney, and Mark </a:t>
            </a:r>
            <a:r>
              <a:rPr lang="en-US" sz="1000" dirty="0" err="1">
                <a:solidFill>
                  <a:srgbClr val="CCFF33"/>
                </a:solidFill>
                <a:cs typeface="Geneva" charset="0"/>
              </a:rPr>
              <a:t>Stoermer</a:t>
            </a:r>
            <a:endParaRPr lang="en-US" sz="1000" dirty="0">
              <a:solidFill>
                <a:srgbClr val="CCFF33"/>
              </a:solidFill>
              <a:cs typeface="Geneva" charset="0"/>
            </a:endParaRPr>
          </a:p>
        </p:txBody>
      </p:sp>
    </p:spTree>
    <p:extLst>
      <p:ext uri="{BB962C8B-B14F-4D97-AF65-F5344CB8AC3E}">
        <p14:creationId xmlns:p14="http://schemas.microsoft.com/office/powerpoint/2010/main" val="38861743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211" y="1370681"/>
            <a:ext cx="6321560" cy="436571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rot="16200000">
            <a:off x="743928" y="3548492"/>
            <a:ext cx="1380769" cy="41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FF00"/>
                </a:solidFill>
                <a:latin typeface="Times New Roman" charset="0"/>
              </a:rPr>
              <a:t>Depth (m) </a:t>
            </a:r>
          </a:p>
        </p:txBody>
      </p:sp>
      <p:sp>
        <p:nvSpPr>
          <p:cNvPr id="6" name="Text Box 4"/>
          <p:cNvSpPr txBox="1">
            <a:spLocks noChangeArrowheads="1"/>
          </p:cNvSpPr>
          <p:nvPr/>
        </p:nvSpPr>
        <p:spPr bwMode="auto">
          <a:xfrm>
            <a:off x="5229268" y="5145456"/>
            <a:ext cx="2369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2400" dirty="0" smtClean="0">
                <a:solidFill>
                  <a:srgbClr val="FFFF00"/>
                </a:solidFill>
                <a:latin typeface="Times New Roman" charset="0"/>
              </a:rPr>
              <a:t>Longitude </a:t>
            </a:r>
            <a:r>
              <a:rPr lang="en-US" dirty="0" smtClean="0">
                <a:solidFill>
                  <a:srgbClr val="FFFF00"/>
                </a:solidFill>
                <a:latin typeface="Times New Roman" charset="0"/>
              </a:rPr>
              <a:t>(</a:t>
            </a:r>
            <a:r>
              <a:rPr lang="en-US" dirty="0">
                <a:solidFill>
                  <a:srgbClr val="FFFF00"/>
                </a:solidFill>
                <a:latin typeface="Times New Roman" charset="0"/>
              </a:rPr>
              <a:t>~500m)</a:t>
            </a:r>
            <a:endParaRPr lang="en-US" sz="2400" dirty="0">
              <a:solidFill>
                <a:srgbClr val="FFFF00"/>
              </a:solidFill>
              <a:latin typeface="Times New Roman" charset="0"/>
            </a:endParaRPr>
          </a:p>
        </p:txBody>
      </p:sp>
      <p:sp>
        <p:nvSpPr>
          <p:cNvPr id="7" name="Text Box 5"/>
          <p:cNvSpPr txBox="1">
            <a:spLocks noChangeArrowheads="1"/>
          </p:cNvSpPr>
          <p:nvPr/>
        </p:nvSpPr>
        <p:spPr bwMode="auto">
          <a:xfrm>
            <a:off x="1228207" y="5058978"/>
            <a:ext cx="1086743" cy="6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a:solidFill>
                  <a:srgbClr val="FFFF00"/>
                </a:solidFill>
                <a:latin typeface="Times New Roman" charset="0"/>
              </a:rPr>
              <a:t>Latitude</a:t>
            </a:r>
          </a:p>
          <a:p>
            <a:pPr algn="ctr" eaLnBrk="0" hangingPunct="0"/>
            <a:r>
              <a:rPr lang="en-US">
                <a:solidFill>
                  <a:srgbClr val="FFFF00"/>
                </a:solidFill>
                <a:latin typeface="Times New Roman" charset="0"/>
              </a:rPr>
              <a:t>(~300m)</a:t>
            </a:r>
            <a:endParaRPr lang="en-US" sz="2400">
              <a:solidFill>
                <a:srgbClr val="FFFF00"/>
              </a:solidFill>
              <a:latin typeface="Times New Roman" charset="0"/>
            </a:endParaRPr>
          </a:p>
        </p:txBody>
      </p:sp>
      <p:sp>
        <p:nvSpPr>
          <p:cNvPr id="8" name="Text Box 6"/>
          <p:cNvSpPr txBox="1">
            <a:spLocks noChangeArrowheads="1"/>
          </p:cNvSpPr>
          <p:nvPr/>
        </p:nvSpPr>
        <p:spPr bwMode="auto">
          <a:xfrm>
            <a:off x="6679551" y="-86351"/>
            <a:ext cx="20278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u="sng" dirty="0">
                <a:solidFill>
                  <a:srgbClr val="000000"/>
                </a:solidFill>
                <a:latin typeface="Times New Roman" charset="0"/>
              </a:rPr>
              <a:t>BL </a:t>
            </a:r>
            <a:r>
              <a:rPr lang="en-US" sz="2400" u="sng" dirty="0" err="1">
                <a:solidFill>
                  <a:srgbClr val="000000"/>
                </a:solidFill>
                <a:latin typeface="Times New Roman" charset="0"/>
              </a:rPr>
              <a:t>Isosurfaces</a:t>
            </a:r>
            <a:endParaRPr lang="en-US" sz="2400" dirty="0">
              <a:solidFill>
                <a:srgbClr val="000000"/>
              </a:solidFill>
              <a:latin typeface="Times New Roman" charset="0"/>
            </a:endParaRPr>
          </a:p>
        </p:txBody>
      </p:sp>
      <p:sp>
        <p:nvSpPr>
          <p:cNvPr id="9" name="Rectangle 7"/>
          <p:cNvSpPr>
            <a:spLocks noChangeArrowheads="1"/>
          </p:cNvSpPr>
          <p:nvPr/>
        </p:nvSpPr>
        <p:spPr bwMode="auto">
          <a:xfrm>
            <a:off x="6559923" y="530172"/>
            <a:ext cx="322852" cy="299791"/>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8"/>
          <p:cNvSpPr>
            <a:spLocks noChangeArrowheads="1"/>
          </p:cNvSpPr>
          <p:nvPr/>
        </p:nvSpPr>
        <p:spPr bwMode="auto">
          <a:xfrm>
            <a:off x="6572018" y="966790"/>
            <a:ext cx="322852" cy="299791"/>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6882775" y="368298"/>
            <a:ext cx="18916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0000"/>
                </a:solidFill>
                <a:latin typeface="Times New Roman" charset="0"/>
              </a:rPr>
              <a:t>5E</a:t>
            </a:r>
            <a:r>
              <a:rPr lang="en-US" sz="2400" baseline="30000" dirty="0">
                <a:solidFill>
                  <a:srgbClr val="000000"/>
                </a:solidFill>
                <a:latin typeface="Times New Roman" charset="0"/>
              </a:rPr>
              <a:t>10</a:t>
            </a:r>
            <a:r>
              <a:rPr lang="en-US" sz="2400" dirty="0">
                <a:solidFill>
                  <a:srgbClr val="000000"/>
                </a:solidFill>
                <a:latin typeface="Times New Roman" charset="0"/>
              </a:rPr>
              <a:t>ph/s/.35L</a:t>
            </a:r>
          </a:p>
        </p:txBody>
      </p:sp>
      <p:sp>
        <p:nvSpPr>
          <p:cNvPr id="12" name="Text Box 10"/>
          <p:cNvSpPr txBox="1">
            <a:spLocks noChangeArrowheads="1"/>
          </p:cNvSpPr>
          <p:nvPr/>
        </p:nvSpPr>
        <p:spPr bwMode="auto">
          <a:xfrm>
            <a:off x="6894870" y="839027"/>
            <a:ext cx="18902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0000"/>
                </a:solidFill>
                <a:latin typeface="Times New Roman" charset="0"/>
              </a:rPr>
              <a:t>1E</a:t>
            </a:r>
            <a:r>
              <a:rPr lang="en-US" sz="2400" baseline="30000" dirty="0">
                <a:solidFill>
                  <a:srgbClr val="000000"/>
                </a:solidFill>
                <a:latin typeface="Times New Roman" charset="0"/>
              </a:rPr>
              <a:t>11</a:t>
            </a:r>
            <a:r>
              <a:rPr lang="en-US" sz="2400" dirty="0">
                <a:solidFill>
                  <a:srgbClr val="000000"/>
                </a:solidFill>
                <a:latin typeface="Times New Roman" charset="0"/>
              </a:rPr>
              <a:t>ph/s/.35L</a:t>
            </a: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35" y="0"/>
            <a:ext cx="2559756" cy="212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8650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lide50"/>
          <p:cNvPicPr>
            <a:picLocks noChangeAspect="1" noChangeArrowheads="1"/>
          </p:cNvPicPr>
          <p:nvPr/>
        </p:nvPicPr>
        <p:blipFill>
          <a:blip r:embed="rId2">
            <a:extLst>
              <a:ext uri="{28A0092B-C50C-407E-A947-70E740481C1C}">
                <a14:useLocalDpi xmlns:a14="http://schemas.microsoft.com/office/drawing/2010/main" val="0"/>
              </a:ext>
            </a:extLst>
          </a:blip>
          <a:srcRect l="37813" t="12083" r="15312" b="12917"/>
          <a:stretch>
            <a:fillRect/>
          </a:stretch>
        </p:blipFill>
        <p:spPr bwMode="auto">
          <a:xfrm>
            <a:off x="3981751" y="0"/>
            <a:ext cx="5029200" cy="587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1714" y="534853"/>
            <a:ext cx="2890762" cy="4893647"/>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These</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networks are fully linked to the new global digital networks.  This will change the culture of oceanography.  Anybody can be an oceanographer, developing the tools to engage these communities will be critical to garner the support required.</a:t>
            </a: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 </a:t>
            </a:r>
          </a:p>
        </p:txBody>
      </p:sp>
    </p:spTree>
    <p:extLst>
      <p:ext uri="{BB962C8B-B14F-4D97-AF65-F5344CB8AC3E}">
        <p14:creationId xmlns:p14="http://schemas.microsoft.com/office/powerpoint/2010/main" val="5541807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erth_darwin_map"/>
          <p:cNvPicPr>
            <a:picLocks noChangeAspect="1" noChangeArrowheads="1"/>
          </p:cNvPicPr>
          <p:nvPr/>
        </p:nvPicPr>
        <p:blipFill>
          <a:blip r:embed="rId2">
            <a:extLst>
              <a:ext uri="{28A0092B-C50C-407E-A947-70E740481C1C}">
                <a14:useLocalDpi xmlns:a14="http://schemas.microsoft.com/office/drawing/2010/main" val="0"/>
              </a:ext>
            </a:extLst>
          </a:blip>
          <a:srcRect l="11458" t="5557" r="12500" b="6917"/>
          <a:stretch>
            <a:fillRect/>
          </a:stretch>
        </p:blipFill>
        <p:spPr bwMode="auto">
          <a:xfrm>
            <a:off x="762000" y="152400"/>
            <a:ext cx="26670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3"/>
          <p:cNvSpPr>
            <a:spLocks noChangeShapeType="1"/>
          </p:cNvSpPr>
          <p:nvPr/>
        </p:nvSpPr>
        <p:spPr bwMode="auto">
          <a:xfrm flipH="1">
            <a:off x="2514600" y="2503488"/>
            <a:ext cx="11113" cy="239712"/>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Geneva"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33333" t="15491" r="32857" b="27985"/>
          <a:stretch>
            <a:fillRect/>
          </a:stretch>
        </p:blipFill>
        <p:spPr bwMode="auto">
          <a:xfrm>
            <a:off x="152400" y="2819400"/>
            <a:ext cx="39036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Oval 5"/>
          <p:cNvSpPr>
            <a:spLocks noChangeArrowheads="1"/>
          </p:cNvSpPr>
          <p:nvPr/>
        </p:nvSpPr>
        <p:spPr bwMode="auto">
          <a:xfrm>
            <a:off x="457200" y="4876800"/>
            <a:ext cx="152400" cy="152400"/>
          </a:xfrm>
          <a:prstGeom prst="ellipse">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sp>
        <p:nvSpPr>
          <p:cNvPr id="8" name="Oval 7"/>
          <p:cNvSpPr>
            <a:spLocks noChangeArrowheads="1"/>
          </p:cNvSpPr>
          <p:nvPr/>
        </p:nvSpPr>
        <p:spPr bwMode="auto">
          <a:xfrm>
            <a:off x="457200" y="48768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grpSp>
        <p:nvGrpSpPr>
          <p:cNvPr id="9" name="Group 8"/>
          <p:cNvGrpSpPr>
            <a:grpSpLocks/>
          </p:cNvGrpSpPr>
          <p:nvPr/>
        </p:nvGrpSpPr>
        <p:grpSpPr bwMode="auto">
          <a:xfrm>
            <a:off x="2173288" y="403225"/>
            <a:ext cx="5675312" cy="3278188"/>
            <a:chOff x="1369" y="254"/>
            <a:chExt cx="3575" cy="2065"/>
          </a:xfrm>
        </p:grpSpPr>
        <p:grpSp>
          <p:nvGrpSpPr>
            <p:cNvPr id="10" name="Group 9"/>
            <p:cNvGrpSpPr>
              <a:grpSpLocks/>
            </p:cNvGrpSpPr>
            <p:nvPr/>
          </p:nvGrpSpPr>
          <p:grpSpPr bwMode="auto">
            <a:xfrm>
              <a:off x="1584" y="254"/>
              <a:ext cx="3360" cy="2002"/>
              <a:chOff x="1584" y="254"/>
              <a:chExt cx="3360" cy="2002"/>
            </a:xfrm>
          </p:grpSpPr>
          <p:pic>
            <p:nvPicPr>
              <p:cNvPr id="13" name="Picture 10"/>
              <p:cNvPicPr>
                <a:picLocks noChangeAspect="1" noChangeArrowheads="1"/>
              </p:cNvPicPr>
              <p:nvPr/>
            </p:nvPicPr>
            <p:blipFill>
              <a:blip r:embed="rId4">
                <a:extLst>
                  <a:ext uri="{28A0092B-C50C-407E-A947-70E740481C1C}">
                    <a14:useLocalDpi xmlns:a14="http://schemas.microsoft.com/office/drawing/2010/main" val="0"/>
                  </a:ext>
                </a:extLst>
              </a:blip>
              <a:srcRect l="12329" t="4514" r="19177" b="9732"/>
              <a:stretch>
                <a:fillRect/>
              </a:stretch>
            </p:blipFill>
            <p:spPr bwMode="auto">
              <a:xfrm>
                <a:off x="3408" y="254"/>
                <a:ext cx="1536" cy="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 name="Line 11"/>
              <p:cNvSpPr>
                <a:spLocks noChangeShapeType="1"/>
              </p:cNvSpPr>
              <p:nvPr/>
            </p:nvSpPr>
            <p:spPr bwMode="auto">
              <a:xfrm flipV="1">
                <a:off x="1584" y="912"/>
                <a:ext cx="1776" cy="1344"/>
              </a:xfrm>
              <a:prstGeom prst="line">
                <a:avLst/>
              </a:prstGeom>
              <a:noFill/>
              <a:ln w="9525">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Geneva" charset="0"/>
                </a:endParaRPr>
              </a:p>
            </p:txBody>
          </p:sp>
        </p:grpSp>
        <p:sp>
          <p:nvSpPr>
            <p:cNvPr id="11" name="Oval 12"/>
            <p:cNvSpPr>
              <a:spLocks noChangeArrowheads="1"/>
            </p:cNvSpPr>
            <p:nvPr/>
          </p:nvSpPr>
          <p:spPr bwMode="auto">
            <a:xfrm>
              <a:off x="1369" y="181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sp>
          <p:nvSpPr>
            <p:cNvPr id="12" name="Oval 13"/>
            <p:cNvSpPr>
              <a:spLocks noChangeArrowheads="1"/>
            </p:cNvSpPr>
            <p:nvPr/>
          </p:nvSpPr>
          <p:spPr bwMode="auto">
            <a:xfrm>
              <a:off x="1488" y="2223"/>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grpSp>
      <p:grpSp>
        <p:nvGrpSpPr>
          <p:cNvPr id="15" name="Group 14"/>
          <p:cNvGrpSpPr>
            <a:grpSpLocks/>
          </p:cNvGrpSpPr>
          <p:nvPr/>
        </p:nvGrpSpPr>
        <p:grpSpPr bwMode="auto">
          <a:xfrm>
            <a:off x="2598738" y="2709863"/>
            <a:ext cx="5173662" cy="4035425"/>
            <a:chOff x="1637" y="1707"/>
            <a:chExt cx="3259" cy="2542"/>
          </a:xfrm>
        </p:grpSpPr>
        <p:grpSp>
          <p:nvGrpSpPr>
            <p:cNvPr id="16" name="Group 15"/>
            <p:cNvGrpSpPr>
              <a:grpSpLocks/>
            </p:cNvGrpSpPr>
            <p:nvPr/>
          </p:nvGrpSpPr>
          <p:grpSpPr bwMode="auto">
            <a:xfrm>
              <a:off x="1728" y="1707"/>
              <a:ext cx="3168" cy="2469"/>
              <a:chOff x="1728" y="1707"/>
              <a:chExt cx="3168" cy="2469"/>
            </a:xfrm>
          </p:grpSpPr>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l="19167" t="34315" r="36667" b="9409"/>
              <a:stretch>
                <a:fillRect/>
              </a:stretch>
            </p:blipFill>
            <p:spPr bwMode="auto">
              <a:xfrm>
                <a:off x="3456" y="1707"/>
                <a:ext cx="1440" cy="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Line 17"/>
              <p:cNvSpPr>
                <a:spLocks noChangeShapeType="1"/>
              </p:cNvSpPr>
              <p:nvPr/>
            </p:nvSpPr>
            <p:spPr bwMode="auto">
              <a:xfrm flipV="1">
                <a:off x="1728" y="2400"/>
                <a:ext cx="1680" cy="1776"/>
              </a:xfrm>
              <a:prstGeom prst="line">
                <a:avLst/>
              </a:prstGeom>
              <a:noFill/>
              <a:ln w="9525">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Geneva" charset="0"/>
                </a:endParaRPr>
              </a:p>
            </p:txBody>
          </p:sp>
        </p:grpSp>
        <p:sp>
          <p:nvSpPr>
            <p:cNvPr id="17" name="Oval 18"/>
            <p:cNvSpPr>
              <a:spLocks noChangeArrowheads="1"/>
            </p:cNvSpPr>
            <p:nvPr/>
          </p:nvSpPr>
          <p:spPr bwMode="auto">
            <a:xfrm>
              <a:off x="1637" y="4153"/>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grpSp>
      <p:grpSp>
        <p:nvGrpSpPr>
          <p:cNvPr id="20" name="Group 19"/>
          <p:cNvGrpSpPr>
            <a:grpSpLocks/>
          </p:cNvGrpSpPr>
          <p:nvPr/>
        </p:nvGrpSpPr>
        <p:grpSpPr bwMode="auto">
          <a:xfrm>
            <a:off x="2895600" y="4800600"/>
            <a:ext cx="5715000" cy="1709738"/>
            <a:chOff x="1824" y="3024"/>
            <a:chExt cx="3600" cy="1077"/>
          </a:xfrm>
        </p:grpSpPr>
        <p:grpSp>
          <p:nvGrpSpPr>
            <p:cNvPr id="21" name="Group 20"/>
            <p:cNvGrpSpPr>
              <a:grpSpLocks/>
            </p:cNvGrpSpPr>
            <p:nvPr/>
          </p:nvGrpSpPr>
          <p:grpSpPr bwMode="auto">
            <a:xfrm>
              <a:off x="1968" y="3024"/>
              <a:ext cx="3456" cy="1077"/>
              <a:chOff x="1968" y="3024"/>
              <a:chExt cx="3456" cy="1077"/>
            </a:xfrm>
          </p:grpSpPr>
          <p:pic>
            <p:nvPicPr>
              <p:cNvPr id="23" name="Picture 21"/>
              <p:cNvPicPr>
                <a:picLocks noChangeAspect="1" noChangeArrowheads="1"/>
              </p:cNvPicPr>
              <p:nvPr/>
            </p:nvPicPr>
            <p:blipFill>
              <a:blip r:embed="rId6">
                <a:extLst>
                  <a:ext uri="{28A0092B-C50C-407E-A947-70E740481C1C}">
                    <a14:useLocalDpi xmlns:a14="http://schemas.microsoft.com/office/drawing/2010/main" val="0"/>
                  </a:ext>
                </a:extLst>
              </a:blip>
              <a:srcRect l="20729" t="40616"/>
              <a:stretch>
                <a:fillRect/>
              </a:stretch>
            </p:blipFill>
            <p:spPr bwMode="auto">
              <a:xfrm>
                <a:off x="3120" y="3024"/>
                <a:ext cx="2304" cy="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 name="Line 22"/>
              <p:cNvSpPr>
                <a:spLocks noChangeShapeType="1"/>
              </p:cNvSpPr>
              <p:nvPr/>
            </p:nvSpPr>
            <p:spPr bwMode="auto">
              <a:xfrm>
                <a:off x="1968" y="3168"/>
                <a:ext cx="2160" cy="480"/>
              </a:xfrm>
              <a:prstGeom prst="line">
                <a:avLst/>
              </a:prstGeom>
              <a:noFill/>
              <a:ln w="9525">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Geneva" charset="0"/>
                </a:endParaRPr>
              </a:p>
            </p:txBody>
          </p:sp>
        </p:grpSp>
        <p:sp>
          <p:nvSpPr>
            <p:cNvPr id="22" name="Oval 23"/>
            <p:cNvSpPr>
              <a:spLocks noChangeArrowheads="1"/>
            </p:cNvSpPr>
            <p:nvPr/>
          </p:nvSpPr>
          <p:spPr bwMode="auto">
            <a:xfrm>
              <a:off x="1824" y="312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Geneva" charset="0"/>
              </a:endParaRPr>
            </a:p>
          </p:txBody>
        </p:sp>
      </p:grpSp>
      <p:pic>
        <p:nvPicPr>
          <p:cNvPr id="25" name="Picture 24" descr="darwin_060117T0247_060201T1920_perth_zcur_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447800"/>
            <a:ext cx="48768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208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3"/>
          <p:cNvGrpSpPr>
            <a:grpSpLocks/>
          </p:cNvGrpSpPr>
          <p:nvPr/>
        </p:nvGrpSpPr>
        <p:grpSpPr bwMode="auto">
          <a:xfrm>
            <a:off x="5648477" y="38100"/>
            <a:ext cx="2479524" cy="5755519"/>
            <a:chOff x="3723" y="24"/>
            <a:chExt cx="1969" cy="4275"/>
          </a:xfrm>
        </p:grpSpPr>
        <p:pic>
          <p:nvPicPr>
            <p:cNvPr id="33" name="Picture 14" descr="sensor8"/>
            <p:cNvPicPr>
              <a:picLocks noChangeAspect="1" noChangeArrowheads="1"/>
            </p:cNvPicPr>
            <p:nvPr/>
          </p:nvPicPr>
          <p:blipFill>
            <a:blip r:embed="rId2">
              <a:extLst>
                <a:ext uri="{28A0092B-C50C-407E-A947-70E740481C1C}">
                  <a14:useLocalDpi xmlns:a14="http://schemas.microsoft.com/office/drawing/2010/main" val="0"/>
                </a:ext>
              </a:extLst>
            </a:blip>
            <a:srcRect t="39729" b="30716"/>
            <a:stretch>
              <a:fillRect/>
            </a:stretch>
          </p:blipFill>
          <p:spPr bwMode="auto">
            <a:xfrm>
              <a:off x="4086" y="1406"/>
              <a:ext cx="1224"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sensor2"/>
            <p:cNvPicPr>
              <a:picLocks noChangeAspect="1" noChangeArrowheads="1"/>
            </p:cNvPicPr>
            <p:nvPr/>
          </p:nvPicPr>
          <p:blipFill>
            <a:blip r:embed="rId3">
              <a:extLst>
                <a:ext uri="{28A0092B-C50C-407E-A947-70E740481C1C}">
                  <a14:useLocalDpi xmlns:a14="http://schemas.microsoft.com/office/drawing/2010/main" val="0"/>
                </a:ext>
              </a:extLst>
            </a:blip>
            <a:srcRect l="25578" t="34924" b="44069"/>
            <a:stretch>
              <a:fillRect/>
            </a:stretch>
          </p:blipFill>
          <p:spPr bwMode="auto">
            <a:xfrm>
              <a:off x="4086" y="43"/>
              <a:ext cx="1587"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sensor4"/>
            <p:cNvPicPr>
              <a:picLocks noChangeAspect="1" noChangeArrowheads="1"/>
            </p:cNvPicPr>
            <p:nvPr/>
          </p:nvPicPr>
          <p:blipFill>
            <a:blip r:embed="rId4">
              <a:extLst>
                <a:ext uri="{28A0092B-C50C-407E-A947-70E740481C1C}">
                  <a14:useLocalDpi xmlns:a14="http://schemas.microsoft.com/office/drawing/2010/main" val="0"/>
                </a:ext>
              </a:extLst>
            </a:blip>
            <a:srcRect l="21736" r="16879"/>
            <a:stretch>
              <a:fillRect/>
            </a:stretch>
          </p:blipFill>
          <p:spPr bwMode="auto">
            <a:xfrm>
              <a:off x="4902" y="1860"/>
              <a:ext cx="771"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7" descr="sensor6"/>
            <p:cNvPicPr>
              <a:picLocks noChangeAspect="1" noChangeArrowheads="1"/>
            </p:cNvPicPr>
            <p:nvPr/>
          </p:nvPicPr>
          <p:blipFill>
            <a:blip r:embed="rId5">
              <a:extLst>
                <a:ext uri="{28A0092B-C50C-407E-A947-70E740481C1C}">
                  <a14:useLocalDpi xmlns:a14="http://schemas.microsoft.com/office/drawing/2010/main" val="0"/>
                </a:ext>
              </a:extLst>
            </a:blip>
            <a:srcRect t="18073" b="13297"/>
            <a:stretch>
              <a:fillRect/>
            </a:stretch>
          </p:blipFill>
          <p:spPr bwMode="auto">
            <a:xfrm>
              <a:off x="3723" y="1814"/>
              <a:ext cx="1256"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descr="sensor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 y="448"/>
              <a:ext cx="1088"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 descr="sensor7"/>
            <p:cNvPicPr>
              <a:picLocks noChangeAspect="1" noChangeArrowheads="1"/>
            </p:cNvPicPr>
            <p:nvPr/>
          </p:nvPicPr>
          <p:blipFill>
            <a:blip r:embed="rId7">
              <a:extLst>
                <a:ext uri="{28A0092B-C50C-407E-A947-70E740481C1C}">
                  <a14:useLocalDpi xmlns:a14="http://schemas.microsoft.com/office/drawing/2010/main" val="0"/>
                </a:ext>
              </a:extLst>
            </a:blip>
            <a:srcRect l="28902" r="24124"/>
            <a:stretch>
              <a:fillRect/>
            </a:stretch>
          </p:blipFill>
          <p:spPr bwMode="auto">
            <a:xfrm>
              <a:off x="3729" y="1053"/>
              <a:ext cx="377"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0" descr="sensor10"/>
            <p:cNvPicPr>
              <a:picLocks noChangeAspect="1" noChangeArrowheads="1"/>
            </p:cNvPicPr>
            <p:nvPr/>
          </p:nvPicPr>
          <p:blipFill>
            <a:blip r:embed="rId8">
              <a:extLst>
                <a:ext uri="{28A0092B-C50C-407E-A947-70E740481C1C}">
                  <a14:useLocalDpi xmlns:a14="http://schemas.microsoft.com/office/drawing/2010/main" val="0"/>
                </a:ext>
              </a:extLst>
            </a:blip>
            <a:srcRect l="32564" r="34952"/>
            <a:stretch>
              <a:fillRect/>
            </a:stretch>
          </p:blipFill>
          <p:spPr bwMode="auto">
            <a:xfrm>
              <a:off x="5180" y="408"/>
              <a:ext cx="492" cy="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1" descr="sensor1"/>
            <p:cNvPicPr>
              <a:picLocks noChangeAspect="1" noChangeArrowheads="1"/>
            </p:cNvPicPr>
            <p:nvPr/>
          </p:nvPicPr>
          <p:blipFill>
            <a:blip r:embed="rId9">
              <a:extLst>
                <a:ext uri="{28A0092B-C50C-407E-A947-70E740481C1C}">
                  <a14:useLocalDpi xmlns:a14="http://schemas.microsoft.com/office/drawing/2010/main" val="0"/>
                </a:ext>
              </a:extLst>
            </a:blip>
            <a:srcRect l="42650" t="32321" r="37674" b="23061"/>
            <a:stretch>
              <a:fillRect/>
            </a:stretch>
          </p:blipFill>
          <p:spPr bwMode="auto">
            <a:xfrm>
              <a:off x="3726" y="45"/>
              <a:ext cx="378"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2" descr="sensor3"/>
            <p:cNvPicPr>
              <a:picLocks noChangeAspect="1" noChangeArrowheads="1"/>
            </p:cNvPicPr>
            <p:nvPr/>
          </p:nvPicPr>
          <p:blipFill>
            <a:blip r:embed="rId10">
              <a:extLst>
                <a:ext uri="{28A0092B-C50C-407E-A947-70E740481C1C}">
                  <a14:useLocalDpi xmlns:a14="http://schemas.microsoft.com/office/drawing/2010/main" val="0"/>
                </a:ext>
              </a:extLst>
            </a:blip>
            <a:srcRect t="18073" b="9714"/>
            <a:stretch>
              <a:fillRect/>
            </a:stretch>
          </p:blipFill>
          <p:spPr bwMode="auto">
            <a:xfrm>
              <a:off x="3723" y="2676"/>
              <a:ext cx="125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3" descr="100_364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3" y="3537"/>
              <a:ext cx="1134"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descr="DSC0019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9" y="3539"/>
              <a:ext cx="998"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Glider Documentation 629"/>
            <p:cNvPicPr>
              <a:picLocks noChangeAspect="1" noChangeArrowheads="1"/>
            </p:cNvPicPr>
            <p:nvPr/>
          </p:nvPicPr>
          <p:blipFill>
            <a:blip r:embed="rId13">
              <a:lum contrast="18000"/>
              <a:extLst>
                <a:ext uri="{28A0092B-C50C-407E-A947-70E740481C1C}">
                  <a14:useLocalDpi xmlns:a14="http://schemas.microsoft.com/office/drawing/2010/main" val="0"/>
                </a:ext>
              </a:extLst>
            </a:blip>
            <a:srcRect l="10001" r="11360"/>
            <a:stretch>
              <a:fillRect/>
            </a:stretch>
          </p:blipFill>
          <p:spPr bwMode="auto">
            <a:xfrm>
              <a:off x="4947" y="3039"/>
              <a:ext cx="72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6"/>
            <p:cNvSpPr>
              <a:spLocks noChangeArrowheads="1"/>
            </p:cNvSpPr>
            <p:nvPr/>
          </p:nvSpPr>
          <p:spPr bwMode="auto">
            <a:xfrm>
              <a:off x="3730" y="24"/>
              <a:ext cx="1962" cy="427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6" name="TextBox 45"/>
          <p:cNvSpPr txBox="1"/>
          <p:nvPr/>
        </p:nvSpPr>
        <p:spPr>
          <a:xfrm>
            <a:off x="362857" y="940284"/>
            <a:ext cx="4850191" cy="1200328"/>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These</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mobile systems are capable of carrying any sensor if it is small and </a:t>
            </a:r>
            <a:r>
              <a:rPr lang="en-US" sz="2400" dirty="0" smtClean="0">
                <a:solidFill>
                  <a:srgbClr val="000000"/>
                </a:solidFill>
                <a:latin typeface="Agenda-Light"/>
                <a:ea typeface="+mj-ea"/>
                <a:cs typeface="Agenda-Light"/>
              </a:rPr>
              <a:t>not too power hungry.  </a:t>
            </a:r>
            <a:endPar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
        <p:nvSpPr>
          <p:cNvPr id="47" name="TextBox 46"/>
          <p:cNvSpPr txBox="1"/>
          <p:nvPr/>
        </p:nvSpPr>
        <p:spPr>
          <a:xfrm>
            <a:off x="1855936" y="5359382"/>
            <a:ext cx="3357112" cy="369332"/>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b="0" i="1" u="none" strike="noStrike" kern="1200" cap="none" spc="0" normalizeH="0" baseline="0" noProof="0" dirty="0" smtClean="0">
                <a:ln>
                  <a:noFill/>
                </a:ln>
                <a:solidFill>
                  <a:srgbClr val="000000"/>
                </a:solidFill>
                <a:effectLst/>
                <a:uLnTx/>
                <a:uFillTx/>
                <a:latin typeface="Agenda-Light"/>
                <a:ea typeface="+mj-ea"/>
                <a:cs typeface="Agenda-Light"/>
              </a:rPr>
              <a:t>Sensors integrated into gliders</a:t>
            </a:r>
            <a:r>
              <a:rPr kumimoji="0" lang="en-US" b="0" i="1" u="none" strike="noStrike" kern="1200" cap="none" spc="0" normalizeH="0" noProof="0" dirty="0" smtClean="0">
                <a:ln>
                  <a:noFill/>
                </a:ln>
                <a:solidFill>
                  <a:srgbClr val="000000"/>
                </a:solidFill>
                <a:effectLst/>
                <a:uLnTx/>
                <a:uFillTx/>
                <a:latin typeface="Agenda-Light"/>
                <a:ea typeface="+mj-ea"/>
                <a:cs typeface="Agenda-Light"/>
              </a:rPr>
              <a:t> </a:t>
            </a:r>
            <a:endParaRPr kumimoji="0" lang="en-US" b="0" i="1" u="none" strike="noStrike" kern="1200" cap="none" spc="0" normalizeH="0" baseline="0" noProof="0" dirty="0" smtClean="0">
              <a:ln>
                <a:noFill/>
              </a:ln>
              <a:solidFill>
                <a:srgbClr val="000000"/>
              </a:solidFill>
              <a:effectLst/>
              <a:uLnTx/>
              <a:uFillTx/>
              <a:latin typeface="Agenda-Light"/>
              <a:ea typeface="+mj-ea"/>
              <a:cs typeface="Agenda-Light"/>
            </a:endParaRPr>
          </a:p>
        </p:txBody>
      </p:sp>
    </p:spTree>
    <p:extLst>
      <p:ext uri="{BB962C8B-B14F-4D97-AF65-F5344CB8AC3E}">
        <p14:creationId xmlns:p14="http://schemas.microsoft.com/office/powerpoint/2010/main" val="12730439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Kirkpatrick fig3brev600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55" y="0"/>
            <a:ext cx="7743674" cy="592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127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ubduction_Alboran.jpg                                         0003BBD7Macintosh HD                   B83A4E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36285"/>
            <a:ext cx="6858000" cy="587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7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296" y="0"/>
            <a:ext cx="7059370" cy="578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0730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uglena"/>
          <p:cNvPicPr>
            <a:picLocks noChangeAspect="1" noChangeArrowheads="1"/>
          </p:cNvPicPr>
          <p:nvPr/>
        </p:nvPicPr>
        <p:blipFill>
          <a:blip r:embed="rId2">
            <a:extLst>
              <a:ext uri="{28A0092B-C50C-407E-A947-70E740481C1C}">
                <a14:useLocalDpi xmlns:a14="http://schemas.microsoft.com/office/drawing/2010/main" val="0"/>
              </a:ext>
            </a:extLst>
          </a:blip>
          <a:srcRect l="83340" t="12502" r="5501" b="27127"/>
          <a:stretch>
            <a:fillRect/>
          </a:stretch>
        </p:blipFill>
        <p:spPr bwMode="auto">
          <a:xfrm>
            <a:off x="3140075" y="19050"/>
            <a:ext cx="37465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et"/>
          <p:cNvPicPr>
            <a:picLocks noChangeAspect="1" noChangeArrowheads="1"/>
          </p:cNvPicPr>
          <p:nvPr/>
        </p:nvPicPr>
        <p:blipFill>
          <a:blip r:embed="rId3">
            <a:extLst>
              <a:ext uri="{28A0092B-C50C-407E-A947-70E740481C1C}">
                <a14:useLocalDpi xmlns:a14="http://schemas.microsoft.com/office/drawing/2010/main" val="0"/>
              </a:ext>
            </a:extLst>
          </a:blip>
          <a:srcRect l="27835" t="10751" r="5501" b="18376"/>
          <a:stretch>
            <a:fillRect/>
          </a:stretch>
        </p:blipFill>
        <p:spPr bwMode="auto">
          <a:xfrm>
            <a:off x="3916363" y="19050"/>
            <a:ext cx="2193925" cy="3108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tylum"/>
          <p:cNvPicPr>
            <a:picLocks noChangeAspect="1" noChangeArrowheads="1"/>
          </p:cNvPicPr>
          <p:nvPr/>
        </p:nvPicPr>
        <p:blipFill>
          <a:blip r:embed="rId4">
            <a:extLst>
              <a:ext uri="{28A0092B-C50C-407E-A947-70E740481C1C}">
                <a14:useLocalDpi xmlns:a14="http://schemas.microsoft.com/office/drawing/2010/main" val="0"/>
              </a:ext>
            </a:extLst>
          </a:blip>
          <a:srcRect l="71339" t="12376" r="8168" b="19002"/>
          <a:stretch>
            <a:fillRect/>
          </a:stretch>
        </p:blipFill>
        <p:spPr bwMode="auto">
          <a:xfrm>
            <a:off x="6681788" y="19050"/>
            <a:ext cx="676275" cy="3025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ctyl"/>
          <p:cNvPicPr>
            <a:picLocks noChangeAspect="1" noChangeArrowheads="1"/>
          </p:cNvPicPr>
          <p:nvPr/>
        </p:nvPicPr>
        <p:blipFill>
          <a:blip r:embed="rId5">
            <a:extLst>
              <a:ext uri="{28A0092B-C50C-407E-A947-70E740481C1C}">
                <a14:useLocalDpi xmlns:a14="http://schemas.microsoft.com/office/drawing/2010/main" val="0"/>
              </a:ext>
            </a:extLst>
          </a:blip>
          <a:srcRect l="63672" t="12376" r="6000" b="16002"/>
          <a:stretch>
            <a:fillRect/>
          </a:stretch>
        </p:blipFill>
        <p:spPr bwMode="auto">
          <a:xfrm>
            <a:off x="7851775" y="19050"/>
            <a:ext cx="1004888" cy="3163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mallcell"/>
          <p:cNvPicPr>
            <a:picLocks noChangeAspect="1" noChangeArrowheads="1"/>
          </p:cNvPicPr>
          <p:nvPr/>
        </p:nvPicPr>
        <p:blipFill>
          <a:blip r:embed="rId6">
            <a:extLst>
              <a:ext uri="{28A0092B-C50C-407E-A947-70E740481C1C}">
                <a14:useLocalDpi xmlns:a14="http://schemas.microsoft.com/office/drawing/2010/main" val="0"/>
              </a:ext>
            </a:extLst>
          </a:blip>
          <a:srcRect l="64339" t="12502" r="6667" b="10376"/>
          <a:stretch>
            <a:fillRect/>
          </a:stretch>
        </p:blipFill>
        <p:spPr bwMode="auto">
          <a:xfrm>
            <a:off x="2857500" y="3351213"/>
            <a:ext cx="960438" cy="3382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hizo"/>
          <p:cNvPicPr>
            <a:picLocks noChangeAspect="1" noChangeArrowheads="1"/>
          </p:cNvPicPr>
          <p:nvPr/>
        </p:nvPicPr>
        <p:blipFill>
          <a:blip r:embed="rId7">
            <a:extLst>
              <a:ext uri="{28A0092B-C50C-407E-A947-70E740481C1C}">
                <a14:useLocalDpi xmlns:a14="http://schemas.microsoft.com/office/drawing/2010/main" val="0"/>
              </a:ext>
            </a:extLst>
          </a:blip>
          <a:srcRect l="47504" t="12376" r="5167" b="8501"/>
          <a:stretch>
            <a:fillRect/>
          </a:stretch>
        </p:blipFill>
        <p:spPr bwMode="auto">
          <a:xfrm>
            <a:off x="7512050" y="3352800"/>
            <a:ext cx="1546225"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a:grpSpLocks/>
          </p:cNvGrpSpPr>
          <p:nvPr/>
        </p:nvGrpSpPr>
        <p:grpSpPr bwMode="auto">
          <a:xfrm>
            <a:off x="3482975" y="2190750"/>
            <a:ext cx="4344988" cy="3751263"/>
            <a:chOff x="2194" y="1380"/>
            <a:chExt cx="2737" cy="2363"/>
          </a:xfrm>
        </p:grpSpPr>
        <p:pic>
          <p:nvPicPr>
            <p:cNvPr id="11" name="Picture 10" descr="allpoly"/>
            <p:cNvPicPr>
              <a:picLocks noChangeAspect="1" noChangeArrowheads="1"/>
            </p:cNvPicPr>
            <p:nvPr/>
          </p:nvPicPr>
          <p:blipFill>
            <a:blip r:embed="rId8">
              <a:extLst>
                <a:ext uri="{28A0092B-C50C-407E-A947-70E740481C1C}">
                  <a14:useLocalDpi xmlns:a14="http://schemas.microsoft.com/office/drawing/2010/main" val="0"/>
                </a:ext>
              </a:extLst>
            </a:blip>
            <a:srcRect l="12126" t="6667" r="17377" b="-1167"/>
            <a:stretch>
              <a:fillRect/>
            </a:stretch>
          </p:blipFill>
          <p:spPr bwMode="auto">
            <a:xfrm>
              <a:off x="2454" y="2110"/>
              <a:ext cx="1624" cy="1633"/>
            </a:xfrm>
            <a:prstGeom prst="rect">
              <a:avLst/>
            </a:prstGeom>
            <a:noFill/>
            <a:extLst>
              <a:ext uri="{909E8E84-426E-40dd-AFC4-6F175D3DCCD1}">
                <a14:hiddenFill xmlns:a14="http://schemas.microsoft.com/office/drawing/2010/main">
                  <a:solidFill>
                    <a:srgbClr val="FFFFFF"/>
                  </a:solidFill>
                </a14:hiddenFill>
              </a:ext>
            </a:extLst>
          </p:spPr>
        </p:pic>
        <p:sp>
          <p:nvSpPr>
            <p:cNvPr id="12" name="Line 11"/>
            <p:cNvSpPr>
              <a:spLocks noChangeShapeType="1"/>
            </p:cNvSpPr>
            <p:nvPr/>
          </p:nvSpPr>
          <p:spPr bwMode="auto">
            <a:xfrm flipV="1">
              <a:off x="3419" y="3102"/>
              <a:ext cx="1296" cy="0"/>
            </a:xfrm>
            <a:prstGeom prst="line">
              <a:avLst/>
            </a:prstGeom>
            <a:noFill/>
            <a:ln w="25400">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 name="Line 12"/>
            <p:cNvSpPr>
              <a:spLocks noChangeShapeType="1"/>
            </p:cNvSpPr>
            <p:nvPr/>
          </p:nvSpPr>
          <p:spPr bwMode="auto">
            <a:xfrm flipH="1" flipV="1">
              <a:off x="2194" y="1734"/>
              <a:ext cx="720" cy="1152"/>
            </a:xfrm>
            <a:prstGeom prst="line">
              <a:avLst/>
            </a:prstGeom>
            <a:noFill/>
            <a:ln w="25400">
              <a:solidFill>
                <a:srgbClr val="00FFFF"/>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 name="Line 13"/>
            <p:cNvSpPr>
              <a:spLocks noChangeShapeType="1"/>
            </p:cNvSpPr>
            <p:nvPr/>
          </p:nvSpPr>
          <p:spPr bwMode="auto">
            <a:xfrm flipH="1" flipV="1">
              <a:off x="3347" y="1740"/>
              <a:ext cx="0" cy="792"/>
            </a:xfrm>
            <a:prstGeom prst="line">
              <a:avLst/>
            </a:prstGeom>
            <a:noFill/>
            <a:ln w="25400">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5" name="Line 14"/>
            <p:cNvSpPr>
              <a:spLocks noChangeShapeType="1"/>
            </p:cNvSpPr>
            <p:nvPr/>
          </p:nvSpPr>
          <p:spPr bwMode="auto">
            <a:xfrm flipV="1">
              <a:off x="3779" y="1668"/>
              <a:ext cx="432" cy="936"/>
            </a:xfrm>
            <a:prstGeom prst="line">
              <a:avLst/>
            </a:prstGeom>
            <a:noFill/>
            <a:ln w="254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 name="Line 15"/>
            <p:cNvSpPr>
              <a:spLocks noChangeShapeType="1"/>
            </p:cNvSpPr>
            <p:nvPr/>
          </p:nvSpPr>
          <p:spPr bwMode="auto">
            <a:xfrm flipV="1">
              <a:off x="3707" y="1380"/>
              <a:ext cx="1224" cy="1512"/>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7" name="Line 16"/>
            <p:cNvSpPr>
              <a:spLocks noChangeShapeType="1"/>
            </p:cNvSpPr>
            <p:nvPr/>
          </p:nvSpPr>
          <p:spPr bwMode="auto">
            <a:xfrm flipH="1" flipV="1">
              <a:off x="2411" y="3246"/>
              <a:ext cx="359" cy="139"/>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aphicFrame>
        <p:nvGraphicFramePr>
          <p:cNvPr id="18" name="Group 35"/>
          <p:cNvGraphicFramePr>
            <a:graphicFrameLocks noGrp="1"/>
          </p:cNvGraphicFramePr>
          <p:nvPr>
            <p:extLst>
              <p:ext uri="{D42A27DB-BD31-4B8C-83A1-F6EECF244321}">
                <p14:modId xmlns:p14="http://schemas.microsoft.com/office/powerpoint/2010/main" val="3523136452"/>
              </p:ext>
            </p:extLst>
          </p:nvPr>
        </p:nvGraphicFramePr>
        <p:xfrm>
          <a:off x="2971800" y="19050"/>
          <a:ext cx="1041400" cy="4855209"/>
        </p:xfrm>
        <a:graphic>
          <a:graphicData uri="http://schemas.openxmlformats.org/drawingml/2006/table">
            <a:tbl>
              <a:tblPr/>
              <a:tblGrid>
                <a:gridCol w="208280"/>
                <a:gridCol w="208280"/>
                <a:gridCol w="208280"/>
                <a:gridCol w="208280"/>
                <a:gridCol w="208280"/>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cap="flat">
                      <a:noFill/>
                    </a:lnR>
                    <a:lnT cap="flat">
                      <a:noFill/>
                    </a:lnT>
                    <a:lnB>
                      <a:noFill/>
                    </a:lnB>
                    <a:lnTlToBr>
                      <a:noFill/>
                    </a:lnTlToBr>
                    <a:lnBlToTr>
                      <a:noFill/>
                    </a:lnBlToTr>
                    <a:noFill/>
                  </a:tcPr>
                </a:tc>
              </a:tr>
              <a:tr h="433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a typeface="ＭＳ Ｐゴシック"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9" name="Text Box 32"/>
          <p:cNvSpPr txBox="1">
            <a:spLocks noChangeArrowheads="1"/>
          </p:cNvSpPr>
          <p:nvPr/>
        </p:nvSpPr>
        <p:spPr bwMode="auto">
          <a:xfrm>
            <a:off x="0" y="304800"/>
            <a:ext cx="3048000" cy="305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nSpc>
                <a:spcPct val="80000"/>
              </a:lnSpc>
              <a:spcBef>
                <a:spcPct val="20000"/>
              </a:spcBef>
            </a:pPr>
            <a:r>
              <a:rPr lang="en-US" sz="2400" b="1">
                <a:solidFill>
                  <a:srgbClr val="000000"/>
                </a:solidFill>
                <a:latin typeface="Times New Roman" charset="0"/>
              </a:rPr>
              <a:t>Example data from WHOI dock – December 2004</a:t>
            </a:r>
          </a:p>
          <a:p>
            <a:pPr>
              <a:lnSpc>
                <a:spcPct val="80000"/>
              </a:lnSpc>
              <a:spcBef>
                <a:spcPct val="20000"/>
              </a:spcBef>
            </a:pPr>
            <a:endParaRPr lang="en-US" sz="2400" b="1">
              <a:solidFill>
                <a:srgbClr val="000000"/>
              </a:solidFill>
              <a:latin typeface="Times New Roman" charset="0"/>
            </a:endParaRPr>
          </a:p>
          <a:p>
            <a:pPr>
              <a:lnSpc>
                <a:spcPct val="80000"/>
              </a:lnSpc>
              <a:spcBef>
                <a:spcPct val="20000"/>
              </a:spcBef>
            </a:pPr>
            <a:r>
              <a:rPr lang="en-US" sz="2400" b="1">
                <a:solidFill>
                  <a:srgbClr val="000000"/>
                </a:solidFill>
                <a:latin typeface="Times New Roman" charset="0"/>
              </a:rPr>
              <a:t>	-Fluorescence /   	scattering 	 	      signature</a:t>
            </a:r>
          </a:p>
          <a:p>
            <a:pPr>
              <a:lnSpc>
                <a:spcPct val="80000"/>
              </a:lnSpc>
              <a:spcBef>
                <a:spcPct val="20000"/>
              </a:spcBef>
            </a:pPr>
            <a:r>
              <a:rPr lang="en-US" sz="2400" b="1">
                <a:solidFill>
                  <a:srgbClr val="000000"/>
                </a:solidFill>
                <a:latin typeface="Times New Roman" charset="0"/>
              </a:rPr>
              <a:t>	-Associated images </a:t>
            </a:r>
          </a:p>
          <a:p>
            <a:pPr>
              <a:lnSpc>
                <a:spcPct val="80000"/>
              </a:lnSpc>
              <a:spcBef>
                <a:spcPct val="20000"/>
              </a:spcBef>
            </a:pPr>
            <a:r>
              <a:rPr lang="en-US" sz="2400" b="1">
                <a:solidFill>
                  <a:srgbClr val="000000"/>
                </a:solidFill>
                <a:latin typeface="Times New Roman" charset="0"/>
              </a:rPr>
              <a:t>		</a:t>
            </a:r>
            <a:r>
              <a:rPr lang="en-US" sz="2000" b="1">
                <a:solidFill>
                  <a:srgbClr val="000000"/>
                </a:solidFill>
                <a:latin typeface="Times New Roman" charset="0"/>
              </a:rPr>
              <a:t>(all same scale)</a:t>
            </a:r>
          </a:p>
        </p:txBody>
      </p:sp>
      <p:sp>
        <p:nvSpPr>
          <p:cNvPr id="20" name="Rectangle 33"/>
          <p:cNvSpPr>
            <a:spLocks noChangeArrowheads="1"/>
          </p:cNvSpPr>
          <p:nvPr/>
        </p:nvSpPr>
        <p:spPr bwMode="auto">
          <a:xfrm>
            <a:off x="304800" y="3867150"/>
            <a:ext cx="2209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1" dirty="0">
                <a:solidFill>
                  <a:srgbClr val="000000"/>
                </a:solidFill>
                <a:latin typeface="Times New Roman" charset="0"/>
              </a:rPr>
              <a:t>Heidi </a:t>
            </a:r>
            <a:r>
              <a:rPr lang="en-US" sz="2000" b="1" dirty="0" err="1">
                <a:solidFill>
                  <a:srgbClr val="000000"/>
                </a:solidFill>
                <a:latin typeface="Times New Roman" charset="0"/>
              </a:rPr>
              <a:t>Sosik</a:t>
            </a:r>
            <a:r>
              <a:rPr lang="en-US" sz="2000" b="1" dirty="0">
                <a:solidFill>
                  <a:srgbClr val="000000"/>
                </a:solidFill>
                <a:latin typeface="Times New Roman" charset="0"/>
              </a:rPr>
              <a:t>, et al.</a:t>
            </a:r>
          </a:p>
          <a:p>
            <a:pPr algn="ctr"/>
            <a:r>
              <a:rPr lang="en-US" sz="2000" b="1" dirty="0">
                <a:solidFill>
                  <a:srgbClr val="000000"/>
                </a:solidFill>
                <a:latin typeface="Times New Roman" charset="0"/>
              </a:rPr>
              <a:t>WHOI</a:t>
            </a:r>
          </a:p>
        </p:txBody>
      </p:sp>
      <p:sp>
        <p:nvSpPr>
          <p:cNvPr id="21" name="Rectangle 34"/>
          <p:cNvSpPr>
            <a:spLocks noChangeArrowheads="1"/>
          </p:cNvSpPr>
          <p:nvPr/>
        </p:nvSpPr>
        <p:spPr bwMode="auto">
          <a:xfrm>
            <a:off x="382965" y="4561446"/>
            <a:ext cx="21316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dirty="0">
                <a:solidFill>
                  <a:srgbClr val="000000"/>
                </a:solidFill>
                <a:latin typeface="Times New Roman" charset="0"/>
              </a:rPr>
              <a:t>Note: Davis-Gallagher VPR</a:t>
            </a:r>
          </a:p>
          <a:p>
            <a:pPr algn="ctr"/>
            <a:r>
              <a:rPr lang="en-US" b="1" dirty="0">
                <a:solidFill>
                  <a:srgbClr val="000000"/>
                </a:solidFill>
                <a:latin typeface="Times New Roman" charset="0"/>
              </a:rPr>
              <a:t>for larger scale organisms</a:t>
            </a:r>
          </a:p>
        </p:txBody>
      </p:sp>
    </p:spTree>
    <p:extLst>
      <p:ext uri="{BB962C8B-B14F-4D97-AF65-F5344CB8AC3E}">
        <p14:creationId xmlns:p14="http://schemas.microsoft.com/office/powerpoint/2010/main" val="7972154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stru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145143"/>
            <a:ext cx="5740400" cy="574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x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81" y="2837543"/>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44286" y="302381"/>
            <a:ext cx="2057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4400" b="1" dirty="0">
                <a:solidFill>
                  <a:srgbClr val="000000"/>
                </a:solidFill>
                <a:latin typeface="Times New Roman" charset="0"/>
              </a:rPr>
              <a:t>USF </a:t>
            </a:r>
          </a:p>
          <a:p>
            <a:pPr algn="ctr"/>
            <a:r>
              <a:rPr lang="en-US" sz="4400" b="1" dirty="0">
                <a:solidFill>
                  <a:srgbClr val="000000"/>
                </a:solidFill>
                <a:latin typeface="Times New Roman" charset="0"/>
              </a:rPr>
              <a:t>SIPPER</a:t>
            </a:r>
          </a:p>
          <a:p>
            <a:pPr algn="ctr"/>
            <a:r>
              <a:rPr lang="en-US" sz="4400" b="1" dirty="0">
                <a:solidFill>
                  <a:srgbClr val="000000"/>
                </a:solidFill>
                <a:latin typeface="Times New Roman" charset="0"/>
              </a:rPr>
              <a:t>Imaging</a:t>
            </a:r>
          </a:p>
          <a:p>
            <a:pPr algn="ctr"/>
            <a:r>
              <a:rPr lang="en-US" sz="4400" b="1" dirty="0">
                <a:solidFill>
                  <a:srgbClr val="000000"/>
                </a:solidFill>
                <a:latin typeface="Times New Roman" charset="0"/>
              </a:rPr>
              <a:t>System</a:t>
            </a:r>
          </a:p>
        </p:txBody>
      </p:sp>
    </p:spTree>
    <p:extLst>
      <p:ext uri="{BB962C8B-B14F-4D97-AF65-F5344CB8AC3E}">
        <p14:creationId xmlns:p14="http://schemas.microsoft.com/office/powerpoint/2010/main" val="1947062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6425" y="0"/>
            <a:ext cx="7881189" cy="5938755"/>
          </a:xfrm>
          <a:prstGeom prst="rect">
            <a:avLst/>
          </a:prstGeom>
        </p:spPr>
      </p:pic>
      <p:pic>
        <p:nvPicPr>
          <p:cNvPr id="5" name="Picture 4"/>
          <p:cNvPicPr>
            <a:picLocks noChangeAspect="1"/>
          </p:cNvPicPr>
          <p:nvPr/>
        </p:nvPicPr>
        <p:blipFill>
          <a:blip r:embed="rId3"/>
          <a:stretch>
            <a:fillRect/>
          </a:stretch>
        </p:blipFill>
        <p:spPr>
          <a:xfrm>
            <a:off x="195574" y="4584095"/>
            <a:ext cx="3604532" cy="1229423"/>
          </a:xfrm>
          <a:prstGeom prst="rect">
            <a:avLst/>
          </a:prstGeom>
        </p:spPr>
      </p:pic>
    </p:spTree>
    <p:extLst>
      <p:ext uri="{BB962C8B-B14F-4D97-AF65-F5344CB8AC3E}">
        <p14:creationId xmlns:p14="http://schemas.microsoft.com/office/powerpoint/2010/main" val="10506280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762000" y="-224386"/>
            <a:ext cx="6705600" cy="6032500"/>
            <a:chOff x="1488" y="562"/>
            <a:chExt cx="2443" cy="2217"/>
          </a:xfrm>
        </p:grpSpPr>
        <p:pic>
          <p:nvPicPr>
            <p:cNvPr id="5" name="Picture 4" descr="tasmania_27nov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 y="672"/>
              <a:ext cx="2107" cy="2107"/>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488" y="562"/>
              <a:ext cx="1248" cy="3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b="1" i="1"/>
                <a:t>GSFC, NASA</a:t>
              </a:r>
            </a:p>
          </p:txBody>
        </p:sp>
      </p:grpSp>
    </p:spTree>
    <p:extLst>
      <p:ext uri="{BB962C8B-B14F-4D97-AF65-F5344CB8AC3E}">
        <p14:creationId xmlns:p14="http://schemas.microsoft.com/office/powerpoint/2010/main" val="36526677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liderPro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85340"/>
            <a:ext cx="4318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gliderDepthTe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85340"/>
            <a:ext cx="431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p:cNvSpPr txBox="1">
            <a:spLocks noChangeArrowheads="1"/>
          </p:cNvSpPr>
          <p:nvPr/>
        </p:nvSpPr>
        <p:spPr bwMode="auto">
          <a:xfrm>
            <a:off x="263525" y="218017"/>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dirty="0">
                <a:solidFill>
                  <a:srgbClr val="000000"/>
                </a:solidFill>
              </a:rPr>
              <a:t>For a global footprint and fleet of </a:t>
            </a:r>
            <a:r>
              <a:rPr lang="en-US" sz="1800" dirty="0" smtClean="0">
                <a:solidFill>
                  <a:srgbClr val="000000"/>
                </a:solidFill>
              </a:rPr>
              <a:t>robots it </a:t>
            </a:r>
            <a:r>
              <a:rPr lang="en-US" sz="1800" dirty="0">
                <a:solidFill>
                  <a:srgbClr val="000000"/>
                </a:solidFill>
              </a:rPr>
              <a:t>would be nice for them to be smart:  development of the glider brain, feature tracking</a:t>
            </a:r>
          </a:p>
        </p:txBody>
      </p:sp>
      <p:sp>
        <p:nvSpPr>
          <p:cNvPr id="14" name="Text Box 9"/>
          <p:cNvSpPr txBox="1">
            <a:spLocks noChangeArrowheads="1"/>
          </p:cNvSpPr>
          <p:nvPr/>
        </p:nvSpPr>
        <p:spPr bwMode="auto">
          <a:xfrm>
            <a:off x="533400" y="4614340"/>
            <a:ext cx="80010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dirty="0">
                <a:solidFill>
                  <a:srgbClr val="000000"/>
                </a:solidFill>
              </a:rPr>
              <a:t>Here glider looked at its own data to make a decision underwater on its own.</a:t>
            </a:r>
          </a:p>
          <a:p>
            <a:pPr algn="ctr">
              <a:spcBef>
                <a:spcPct val="50000"/>
              </a:spcBef>
            </a:pPr>
            <a:r>
              <a:rPr lang="en-US" sz="1800" dirty="0">
                <a:solidFill>
                  <a:srgbClr val="000000"/>
                </a:solidFill>
              </a:rPr>
              <a:t>The glider brains will be key to provide adaptive sampling of ocean features of high science priority </a:t>
            </a:r>
          </a:p>
        </p:txBody>
      </p:sp>
    </p:spTree>
    <p:extLst>
      <p:ext uri="{BB962C8B-B14F-4D97-AF65-F5344CB8AC3E}">
        <p14:creationId xmlns:p14="http://schemas.microsoft.com/office/powerpoint/2010/main" val="14583890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829610" y="-49580"/>
            <a:ext cx="7772400" cy="533400"/>
          </a:xfrm>
        </p:spPr>
        <p:txBody>
          <a:bodyPr/>
          <a:lstStyle/>
          <a:p>
            <a:pPr eaLnBrk="1" hangingPunct="1"/>
            <a:r>
              <a:rPr lang="en-US" sz="2400" b="1" dirty="0">
                <a:solidFill>
                  <a:srgbClr val="000000"/>
                </a:solidFill>
                <a:latin typeface="Arial" charset="0"/>
                <a:ea typeface="ＭＳ Ｐゴシック" charset="0"/>
                <a:cs typeface="ＭＳ Ｐゴシック" charset="0"/>
              </a:rPr>
              <a:t>Observing System Experiment (OSE</a:t>
            </a:r>
            <a:r>
              <a:rPr lang="en-US" sz="2400" b="1" dirty="0" smtClean="0">
                <a:solidFill>
                  <a:srgbClr val="000000"/>
                </a:solidFill>
                <a:latin typeface="Arial" charset="0"/>
                <a:ea typeface="ＭＳ Ｐゴシック" charset="0"/>
                <a:cs typeface="ＭＳ Ｐゴシック" charset="0"/>
              </a:rPr>
              <a:t>)</a:t>
            </a:r>
            <a:endParaRPr lang="en-US" sz="2400" b="1" dirty="0">
              <a:solidFill>
                <a:srgbClr val="000000"/>
              </a:solidFill>
              <a:latin typeface="Arial" charset="0"/>
              <a:ea typeface="ＭＳ Ｐゴシック" charset="0"/>
              <a:cs typeface="ＭＳ Ｐゴシック" charset="0"/>
            </a:endParaRPr>
          </a:p>
        </p:txBody>
      </p:sp>
      <p:sp>
        <p:nvSpPr>
          <p:cNvPr id="4" name="Footer Placeholder 3"/>
          <p:cNvSpPr txBox="1">
            <a:spLocks/>
          </p:cNvSpPr>
          <p:nvPr/>
        </p:nvSpPr>
        <p:spPr>
          <a:xfrm>
            <a:off x="3297380" y="5370891"/>
            <a:ext cx="2636710" cy="4336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smtClean="0">
              <a:solidFill>
                <a:srgbClr val="000000"/>
              </a:solidFill>
            </a:endParaRPr>
          </a:p>
        </p:txBody>
      </p:sp>
      <p:sp>
        <p:nvSpPr>
          <p:cNvPr id="7" name="Text Box 46"/>
          <p:cNvSpPr txBox="1">
            <a:spLocks noChangeArrowheads="1"/>
          </p:cNvSpPr>
          <p:nvPr/>
        </p:nvSpPr>
        <p:spPr bwMode="auto">
          <a:xfrm>
            <a:off x="5448380" y="843382"/>
            <a:ext cx="2421321"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Observatory (simulated) data</a:t>
            </a:r>
          </a:p>
        </p:txBody>
      </p:sp>
      <p:sp>
        <p:nvSpPr>
          <p:cNvPr id="8" name="Text Box 48"/>
          <p:cNvSpPr txBox="1">
            <a:spLocks noChangeArrowheads="1"/>
          </p:cNvSpPr>
          <p:nvPr/>
        </p:nvSpPr>
        <p:spPr bwMode="auto">
          <a:xfrm>
            <a:off x="1632089" y="2994382"/>
            <a:ext cx="1211383"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Virtual Ocean</a:t>
            </a:r>
          </a:p>
        </p:txBody>
      </p:sp>
      <p:sp>
        <p:nvSpPr>
          <p:cNvPr id="9" name="Text Box 49"/>
          <p:cNvSpPr txBox="1">
            <a:spLocks noChangeArrowheads="1"/>
          </p:cNvSpPr>
          <p:nvPr/>
        </p:nvSpPr>
        <p:spPr bwMode="auto">
          <a:xfrm>
            <a:off x="1562702" y="773995"/>
            <a:ext cx="2217496"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Design, Testing and Deploy</a:t>
            </a:r>
          </a:p>
        </p:txBody>
      </p:sp>
      <p:cxnSp>
        <p:nvCxnSpPr>
          <p:cNvPr id="10" name="AutoShape 52"/>
          <p:cNvCxnSpPr>
            <a:cxnSpLocks noChangeShapeType="1"/>
          </p:cNvCxnSpPr>
          <p:nvPr/>
        </p:nvCxnSpPr>
        <p:spPr bwMode="auto">
          <a:xfrm>
            <a:off x="5378993" y="1159961"/>
            <a:ext cx="2185694" cy="436561"/>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1" name="Text Box 53"/>
          <p:cNvSpPr txBox="1">
            <a:spLocks noChangeArrowheads="1"/>
          </p:cNvSpPr>
          <p:nvPr/>
        </p:nvSpPr>
        <p:spPr bwMode="auto">
          <a:xfrm>
            <a:off x="7599380" y="1210556"/>
            <a:ext cx="708327"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Models</a:t>
            </a:r>
          </a:p>
        </p:txBody>
      </p:sp>
      <p:sp>
        <p:nvSpPr>
          <p:cNvPr id="12" name="Text Box 54"/>
          <p:cNvSpPr txBox="1">
            <a:spLocks noChangeArrowheads="1"/>
          </p:cNvSpPr>
          <p:nvPr/>
        </p:nvSpPr>
        <p:spPr bwMode="auto">
          <a:xfrm>
            <a:off x="7460606" y="2989145"/>
            <a:ext cx="1499051"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dirty="0">
                <a:solidFill>
                  <a:srgbClr val="000000"/>
                </a:solidFill>
              </a:rPr>
              <a:t>Data Assimilation</a:t>
            </a:r>
          </a:p>
        </p:txBody>
      </p:sp>
      <p:cxnSp>
        <p:nvCxnSpPr>
          <p:cNvPr id="13" name="AutoShape 55"/>
          <p:cNvCxnSpPr>
            <a:cxnSpLocks noChangeShapeType="1"/>
          </p:cNvCxnSpPr>
          <p:nvPr/>
        </p:nvCxnSpPr>
        <p:spPr bwMode="auto">
          <a:xfrm rot="5400000">
            <a:off x="6409680" y="3918099"/>
            <a:ext cx="332480" cy="1977532"/>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4" name="Text Box 56"/>
          <p:cNvSpPr txBox="1">
            <a:spLocks noChangeArrowheads="1"/>
          </p:cNvSpPr>
          <p:nvPr/>
        </p:nvSpPr>
        <p:spPr bwMode="auto">
          <a:xfrm>
            <a:off x="5715810" y="4541137"/>
            <a:ext cx="790723" cy="4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eaLnBrk="1" hangingPunct="1"/>
            <a:r>
              <a:rPr lang="en-US">
                <a:solidFill>
                  <a:srgbClr val="000000"/>
                </a:solidFill>
              </a:rPr>
              <a:t>Data</a:t>
            </a:r>
          </a:p>
          <a:p>
            <a:pPr algn="ctr" eaLnBrk="1" hangingPunct="1"/>
            <a:r>
              <a:rPr lang="en-US">
                <a:solidFill>
                  <a:srgbClr val="000000"/>
                </a:solidFill>
              </a:rPr>
              <a:t>Analysis</a:t>
            </a:r>
          </a:p>
        </p:txBody>
      </p:sp>
      <p:sp>
        <p:nvSpPr>
          <p:cNvPr id="15" name="Text Box 59"/>
          <p:cNvSpPr txBox="1">
            <a:spLocks noChangeArrowheads="1"/>
          </p:cNvSpPr>
          <p:nvPr/>
        </p:nvSpPr>
        <p:spPr bwMode="auto">
          <a:xfrm>
            <a:off x="1146380" y="5145383"/>
            <a:ext cx="2354825"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Science Questions &amp; Drivers</a:t>
            </a:r>
          </a:p>
        </p:txBody>
      </p:sp>
      <p:sp>
        <p:nvSpPr>
          <p:cNvPr id="16" name="Line 60"/>
          <p:cNvSpPr>
            <a:spLocks noChangeShapeType="1"/>
          </p:cNvSpPr>
          <p:nvPr/>
        </p:nvSpPr>
        <p:spPr bwMode="auto">
          <a:xfrm>
            <a:off x="7460606" y="2737072"/>
            <a:ext cx="0" cy="69387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cxnSp>
        <p:nvCxnSpPr>
          <p:cNvPr id="17" name="AutoShape 62"/>
          <p:cNvCxnSpPr>
            <a:cxnSpLocks noChangeShapeType="1"/>
          </p:cNvCxnSpPr>
          <p:nvPr/>
        </p:nvCxnSpPr>
        <p:spPr bwMode="auto">
          <a:xfrm rot="10800000">
            <a:off x="1597396" y="4749298"/>
            <a:ext cx="2046920" cy="323806"/>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cxnSp>
      <p:grpSp>
        <p:nvGrpSpPr>
          <p:cNvPr id="18" name="Group 64"/>
          <p:cNvGrpSpPr>
            <a:grpSpLocks/>
          </p:cNvGrpSpPr>
          <p:nvPr/>
        </p:nvGrpSpPr>
        <p:grpSpPr bwMode="auto">
          <a:xfrm>
            <a:off x="730057" y="1765653"/>
            <a:ext cx="1457129" cy="971419"/>
            <a:chOff x="-197" y="576"/>
            <a:chExt cx="2069" cy="1680"/>
          </a:xfrm>
        </p:grpSpPr>
        <p:sp>
          <p:nvSpPr>
            <p:cNvPr id="19" name="Line 65"/>
            <p:cNvSpPr>
              <a:spLocks noChangeShapeType="1"/>
            </p:cNvSpPr>
            <p:nvPr/>
          </p:nvSpPr>
          <p:spPr bwMode="auto">
            <a:xfrm>
              <a:off x="192" y="672"/>
              <a:ext cx="816" cy="1584"/>
            </a:xfrm>
            <a:prstGeom prst="line">
              <a:avLst/>
            </a:prstGeom>
            <a:noFill/>
            <a:ln w="38100">
              <a:solidFill>
                <a:srgbClr val="000000"/>
              </a:solidFill>
              <a:round/>
              <a:headEnd/>
              <a:tailEnd type="stealth" w="lg"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0" name="Line 66"/>
            <p:cNvSpPr>
              <a:spLocks noChangeShapeType="1"/>
            </p:cNvSpPr>
            <p:nvPr/>
          </p:nvSpPr>
          <p:spPr bwMode="auto">
            <a:xfrm flipV="1">
              <a:off x="1008" y="672"/>
              <a:ext cx="864" cy="1584"/>
            </a:xfrm>
            <a:prstGeom prst="line">
              <a:avLst/>
            </a:prstGeom>
            <a:noFill/>
            <a:ln w="38100">
              <a:solidFill>
                <a:srgbClr val="000000"/>
              </a:solidFill>
              <a:round/>
              <a:headEnd/>
              <a:tailEnd type="stealth" w="lg"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 name="Line 67"/>
            <p:cNvSpPr>
              <a:spLocks noChangeShapeType="1"/>
            </p:cNvSpPr>
            <p:nvPr/>
          </p:nvSpPr>
          <p:spPr bwMode="auto">
            <a:xfrm flipH="1">
              <a:off x="0" y="2256"/>
              <a:ext cx="110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2" name="Line 68"/>
            <p:cNvSpPr>
              <a:spLocks noChangeShapeType="1"/>
            </p:cNvSpPr>
            <p:nvPr/>
          </p:nvSpPr>
          <p:spPr bwMode="auto">
            <a:xfrm flipV="1">
              <a:off x="144" y="672"/>
              <a:ext cx="0"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3" name="Line 69"/>
            <p:cNvSpPr>
              <a:spLocks noChangeShapeType="1"/>
            </p:cNvSpPr>
            <p:nvPr/>
          </p:nvSpPr>
          <p:spPr bwMode="auto">
            <a:xfrm>
              <a:off x="144" y="1632"/>
              <a:ext cx="0" cy="62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4" name="Text Box 70"/>
            <p:cNvSpPr txBox="1">
              <a:spLocks noChangeArrowheads="1"/>
            </p:cNvSpPr>
            <p:nvPr/>
          </p:nvSpPr>
          <p:spPr bwMode="auto">
            <a:xfrm>
              <a:off x="-197" y="1296"/>
              <a:ext cx="788" cy="4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spcBef>
                  <a:spcPct val="50000"/>
                </a:spcBef>
              </a:pPr>
              <a:r>
                <a:rPr lang="en-US" dirty="0">
                  <a:solidFill>
                    <a:srgbClr val="000000"/>
                  </a:solidFill>
                </a:rPr>
                <a:t>~100 m</a:t>
              </a:r>
            </a:p>
          </p:txBody>
        </p:sp>
        <p:sp>
          <p:nvSpPr>
            <p:cNvPr id="25" name="Line 71"/>
            <p:cNvSpPr>
              <a:spLocks noChangeShapeType="1"/>
            </p:cNvSpPr>
            <p:nvPr/>
          </p:nvSpPr>
          <p:spPr bwMode="auto">
            <a:xfrm flipH="1">
              <a:off x="192" y="672"/>
              <a:ext cx="52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 name="Line 72"/>
            <p:cNvSpPr>
              <a:spLocks noChangeShapeType="1"/>
            </p:cNvSpPr>
            <p:nvPr/>
          </p:nvSpPr>
          <p:spPr bwMode="auto">
            <a:xfrm>
              <a:off x="1200" y="672"/>
              <a:ext cx="67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 name="Text Box 73"/>
            <p:cNvSpPr txBox="1">
              <a:spLocks noChangeArrowheads="1"/>
            </p:cNvSpPr>
            <p:nvPr/>
          </p:nvSpPr>
          <p:spPr bwMode="auto">
            <a:xfrm>
              <a:off x="493" y="576"/>
              <a:ext cx="706" cy="4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spcBef>
                  <a:spcPct val="50000"/>
                </a:spcBef>
              </a:pPr>
              <a:r>
                <a:rPr lang="en-US" dirty="0">
                  <a:solidFill>
                    <a:srgbClr val="000000"/>
                  </a:solidFill>
                </a:rPr>
                <a:t>~3 km</a:t>
              </a:r>
            </a:p>
          </p:txBody>
        </p:sp>
      </p:grpSp>
      <p:sp>
        <p:nvSpPr>
          <p:cNvPr id="28" name="Line 74"/>
          <p:cNvSpPr>
            <a:spLocks noChangeShapeType="1"/>
          </p:cNvSpPr>
          <p:nvPr/>
        </p:nvSpPr>
        <p:spPr bwMode="auto">
          <a:xfrm flipV="1">
            <a:off x="1562702" y="2737072"/>
            <a:ext cx="0" cy="62448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cxnSp>
        <p:nvCxnSpPr>
          <p:cNvPr id="29" name="AutoShape 75"/>
          <p:cNvCxnSpPr>
            <a:cxnSpLocks noChangeShapeType="1"/>
          </p:cNvCxnSpPr>
          <p:nvPr/>
        </p:nvCxnSpPr>
        <p:spPr bwMode="auto">
          <a:xfrm rot="16200000">
            <a:off x="2560865" y="196492"/>
            <a:ext cx="258756" cy="2185694"/>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 name="Text Box 86"/>
          <p:cNvSpPr txBox="1">
            <a:spLocks noChangeArrowheads="1"/>
          </p:cNvSpPr>
          <p:nvPr/>
        </p:nvSpPr>
        <p:spPr bwMode="auto">
          <a:xfrm>
            <a:off x="2395348" y="1557491"/>
            <a:ext cx="857220" cy="4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Sensor &amp;</a:t>
            </a:r>
          </a:p>
          <a:p>
            <a:pPr eaLnBrk="1" hangingPunct="1"/>
            <a:r>
              <a:rPr lang="en-US">
                <a:solidFill>
                  <a:srgbClr val="000000"/>
                </a:solidFill>
              </a:rPr>
              <a:t>Platform</a:t>
            </a:r>
          </a:p>
        </p:txBody>
      </p:sp>
      <p:cxnSp>
        <p:nvCxnSpPr>
          <p:cNvPr id="31" name="AutoShape 87"/>
          <p:cNvCxnSpPr>
            <a:cxnSpLocks noChangeShapeType="1"/>
          </p:cNvCxnSpPr>
          <p:nvPr/>
        </p:nvCxnSpPr>
        <p:spPr bwMode="auto">
          <a:xfrm>
            <a:off x="5378993" y="1159961"/>
            <a:ext cx="208161" cy="3913143"/>
          </a:xfrm>
          <a:prstGeom prst="bentConnector3">
            <a:avLst>
              <a:gd name="adj1" fmla="val 580556"/>
            </a:avLst>
          </a:prstGeom>
          <a:noFill/>
          <a:ln w="28575">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sp>
        <p:nvSpPr>
          <p:cNvPr id="32" name="Text Box 88"/>
          <p:cNvSpPr txBox="1">
            <a:spLocks noChangeArrowheads="1"/>
          </p:cNvSpPr>
          <p:nvPr/>
        </p:nvSpPr>
        <p:spPr bwMode="auto">
          <a:xfrm>
            <a:off x="5587154" y="5165620"/>
            <a:ext cx="3243847" cy="2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a:solidFill>
                  <a:srgbClr val="000000"/>
                </a:solidFill>
              </a:rPr>
              <a:t>Data Synthesis: Nowcast &amp; Data Impact</a:t>
            </a:r>
          </a:p>
        </p:txBody>
      </p:sp>
      <p:pic>
        <p:nvPicPr>
          <p:cNvPr id="33" name="Picture 34" descr="glider-surface.jpg"/>
          <p:cNvPicPr>
            <a:picLocks noChangeAspect="1"/>
          </p:cNvPicPr>
          <p:nvPr/>
        </p:nvPicPr>
        <p:blipFill>
          <a:blip r:embed="rId2">
            <a:extLst>
              <a:ext uri="{28A0092B-C50C-407E-A947-70E740481C1C}">
                <a14:useLocalDpi xmlns:a14="http://schemas.microsoft.com/office/drawing/2010/main" val="0"/>
              </a:ext>
            </a:extLst>
          </a:blip>
          <a:srcRect l="11905" t="25322" r="7143" b="29660"/>
          <a:stretch>
            <a:fillRect/>
          </a:stretch>
        </p:blipFill>
        <p:spPr bwMode="auto">
          <a:xfrm>
            <a:off x="799444" y="1279943"/>
            <a:ext cx="1526516" cy="5016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7" descr="hf_nyhops_11081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670" y="3361556"/>
            <a:ext cx="1873452" cy="147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ru05_ensemble1_20091110.jpg"/>
          <p:cNvPicPr>
            <a:picLocks noChangeAspect="1"/>
          </p:cNvPicPr>
          <p:nvPr/>
        </p:nvPicPr>
        <p:blipFill>
          <a:blip r:embed="rId4">
            <a:extLst>
              <a:ext uri="{28A0092B-C50C-407E-A947-70E740481C1C}">
                <a14:useLocalDpi xmlns:a14="http://schemas.microsoft.com/office/drawing/2010/main" val="0"/>
              </a:ext>
            </a:extLst>
          </a:blip>
          <a:srcRect l="40556" t="56667" r="29395" b="3333"/>
          <a:stretch>
            <a:fillRect/>
          </a:stretch>
        </p:blipFill>
        <p:spPr bwMode="auto">
          <a:xfrm>
            <a:off x="3644315" y="3986040"/>
            <a:ext cx="1942839" cy="166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CM Capture 1.png"/>
          <p:cNvPicPr>
            <a:picLocks noChangeAspect="1"/>
          </p:cNvPicPr>
          <p:nvPr/>
        </p:nvPicPr>
        <p:blipFill>
          <a:blip r:embed="rId5">
            <a:extLst>
              <a:ext uri="{28A0092B-C50C-407E-A947-70E740481C1C}">
                <a14:useLocalDpi xmlns:a14="http://schemas.microsoft.com/office/drawing/2010/main" val="0"/>
              </a:ext>
            </a:extLst>
          </a:blip>
          <a:srcRect l="22501" t="17261" r="11667" b="18135"/>
          <a:stretch>
            <a:fillRect/>
          </a:stretch>
        </p:blipFill>
        <p:spPr bwMode="auto">
          <a:xfrm>
            <a:off x="3783090" y="613538"/>
            <a:ext cx="1595903" cy="11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curve_fit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6735" y="3430943"/>
            <a:ext cx="1767926" cy="13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NYHOPS_1109.jpg"/>
          <p:cNvPicPr>
            <a:picLocks noChangeAspect="1"/>
          </p:cNvPicPr>
          <p:nvPr/>
        </p:nvPicPr>
        <p:blipFill>
          <a:blip r:embed="rId7">
            <a:extLst>
              <a:ext uri="{28A0092B-C50C-407E-A947-70E740481C1C}">
                <a14:useLocalDpi xmlns:a14="http://schemas.microsoft.com/office/drawing/2010/main" val="0"/>
              </a:ext>
            </a:extLst>
          </a:blip>
          <a:srcRect l="15625" t="9721" r="14583" b="19444"/>
          <a:stretch>
            <a:fillRect/>
          </a:stretch>
        </p:blipFill>
        <p:spPr bwMode="auto">
          <a:xfrm>
            <a:off x="6905509" y="1638443"/>
            <a:ext cx="1535190" cy="116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35788" y="2059081"/>
            <a:ext cx="1543205" cy="175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41"/>
          <p:cNvCxnSpPr/>
          <p:nvPr/>
        </p:nvCxnSpPr>
        <p:spPr>
          <a:xfrm>
            <a:off x="4179065" y="1772783"/>
            <a:ext cx="0" cy="28761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179065" y="3838264"/>
            <a:ext cx="0" cy="28621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587154" y="3274822"/>
            <a:ext cx="1318355" cy="48382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5587154" y="2237485"/>
            <a:ext cx="1179581" cy="56897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698917" y="3498482"/>
            <a:ext cx="802288" cy="30257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7059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b="7407"/>
          <a:stretch>
            <a:fillRect/>
          </a:stretch>
        </p:blipFill>
        <p:spPr bwMode="auto">
          <a:xfrm>
            <a:off x="438754" y="0"/>
            <a:ext cx="8330293" cy="578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7665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091111_OSSE_Reachability_Analys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340" y="332697"/>
            <a:ext cx="607377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960688" y="0"/>
            <a:ext cx="3211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PLANNING IN THE FUTURE</a:t>
            </a:r>
          </a:p>
        </p:txBody>
      </p:sp>
    </p:spTree>
    <p:extLst>
      <p:ext uri="{BB962C8B-B14F-4D97-AF65-F5344CB8AC3E}">
        <p14:creationId xmlns:p14="http://schemas.microsoft.com/office/powerpoint/2010/main" val="33278447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5172645"/>
            <a:ext cx="2133600" cy="476250"/>
          </a:xfrm>
        </p:spPr>
        <p:txBody>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fld id="{AE3D639F-5FF7-2943-9B77-E966EF92256C}" type="slidenum">
              <a:rPr lang="en-US">
                <a:latin typeface="Arial" charset="0"/>
              </a:rPr>
              <a:pPr eaLnBrk="1" hangingPunct="1"/>
              <a:t>34</a:t>
            </a:fld>
            <a:endParaRPr lang="en-US">
              <a:latin typeface="Arial" charset="0"/>
            </a:endParaRPr>
          </a:p>
        </p:txBody>
      </p:sp>
      <p:sp>
        <p:nvSpPr>
          <p:cNvPr id="6" name="Slide Number Placeholder 3"/>
          <p:cNvSpPr txBox="1">
            <a:spLocks/>
          </p:cNvSpPr>
          <p:nvPr/>
        </p:nvSpPr>
        <p:spPr bwMode="auto">
          <a:xfrm>
            <a:off x="7924800" y="5283770"/>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r" eaLnBrk="1" hangingPunct="1"/>
            <a:fld id="{8E9D3CB5-5059-C24C-A62C-928522EB5AB2}" type="slidenum">
              <a:rPr lang="en-US" sz="1200">
                <a:solidFill>
                  <a:srgbClr val="045C75"/>
                </a:solidFill>
                <a:latin typeface="Constantia" charset="0"/>
              </a:rPr>
              <a:pPr algn="r" eaLnBrk="1" hangingPunct="1"/>
              <a:t>34</a:t>
            </a:fld>
            <a:endParaRPr lang="en-US" sz="1200">
              <a:solidFill>
                <a:srgbClr val="045C75"/>
              </a:solidFill>
              <a:latin typeface="Constantia" charset="0"/>
            </a:endParaRPr>
          </a:p>
        </p:txBody>
      </p:sp>
      <p:sp>
        <p:nvSpPr>
          <p:cNvPr id="7" name="AutoShape 5"/>
          <p:cNvSpPr>
            <a:spLocks noChangeArrowheads="1"/>
          </p:cNvSpPr>
          <p:nvPr/>
        </p:nvSpPr>
        <p:spPr bwMode="auto">
          <a:xfrm>
            <a:off x="2295525" y="746695"/>
            <a:ext cx="1371600" cy="990600"/>
          </a:xfrm>
          <a:prstGeom prst="flowChartMultidocument">
            <a:avLst/>
          </a:prstGeom>
          <a:solidFill>
            <a:srgbClr val="0066FF"/>
          </a:solidFill>
          <a:ln w="9525">
            <a:solidFill>
              <a:schemeClr val="tx1"/>
            </a:solidFill>
            <a:miter lim="800000"/>
            <a:headEnd/>
            <a:tailEnd/>
          </a:ln>
        </p:spPr>
        <p:txBody>
          <a:bodyPr wrap="none" lIns="91429" tIns="45714" rIns="91429" bIns="45714" anchor="ctr"/>
          <a:lstStyle/>
          <a:p>
            <a:pPr algn="ctr" eaLnBrk="0" hangingPunct="0"/>
            <a:r>
              <a:rPr lang="en-US" sz="1600" b="1">
                <a:solidFill>
                  <a:schemeClr val="bg1"/>
                </a:solidFill>
              </a:rPr>
              <a:t>Science</a:t>
            </a:r>
          </a:p>
          <a:p>
            <a:pPr algn="ctr" eaLnBrk="0" hangingPunct="0"/>
            <a:r>
              <a:rPr lang="en-US" sz="1600" b="1">
                <a:solidFill>
                  <a:schemeClr val="bg1"/>
                </a:solidFill>
              </a:rPr>
              <a:t>Agents</a:t>
            </a:r>
          </a:p>
        </p:txBody>
      </p:sp>
      <p:sp>
        <p:nvSpPr>
          <p:cNvPr id="8" name="Rectangle 6"/>
          <p:cNvSpPr>
            <a:spLocks noChangeArrowheads="1"/>
          </p:cNvSpPr>
          <p:nvPr/>
        </p:nvSpPr>
        <p:spPr bwMode="auto">
          <a:xfrm>
            <a:off x="4429125" y="883220"/>
            <a:ext cx="3276600" cy="838200"/>
          </a:xfrm>
          <a:prstGeom prst="rect">
            <a:avLst/>
          </a:prstGeom>
          <a:solidFill>
            <a:srgbClr val="0066FF"/>
          </a:solidFill>
          <a:ln w="9525">
            <a:solidFill>
              <a:schemeClr val="tx1"/>
            </a:solidFill>
            <a:miter lim="800000"/>
            <a:headEnd/>
            <a:tailEnd/>
          </a:ln>
        </p:spPr>
        <p:txBody>
          <a:bodyPr wrap="none" lIns="91429" tIns="45714" rIns="91429" bIns="45714" anchor="ctr"/>
          <a:lstStyle/>
          <a:p>
            <a:pPr algn="ctr" eaLnBrk="0" hangingPunct="0"/>
            <a:r>
              <a:rPr lang="en-US" sz="1600" b="1">
                <a:solidFill>
                  <a:schemeClr val="bg1"/>
                </a:solidFill>
              </a:rPr>
              <a:t>Science Event Manager</a:t>
            </a:r>
          </a:p>
          <a:p>
            <a:pPr algn="ctr" eaLnBrk="0" hangingPunct="0"/>
            <a:r>
              <a:rPr lang="en-US" sz="1600">
                <a:solidFill>
                  <a:schemeClr val="bg1"/>
                </a:solidFill>
              </a:rPr>
              <a:t>Processes alerts and</a:t>
            </a:r>
          </a:p>
          <a:p>
            <a:pPr algn="ctr" eaLnBrk="0" hangingPunct="0"/>
            <a:r>
              <a:rPr lang="en-US" sz="1600">
                <a:solidFill>
                  <a:schemeClr val="bg1"/>
                </a:solidFill>
              </a:rPr>
              <a:t>Prioritizes response observations</a:t>
            </a:r>
          </a:p>
        </p:txBody>
      </p:sp>
      <p:sp>
        <p:nvSpPr>
          <p:cNvPr id="9" name="Rectangle 7"/>
          <p:cNvSpPr>
            <a:spLocks noChangeArrowheads="1"/>
          </p:cNvSpPr>
          <p:nvPr/>
        </p:nvSpPr>
        <p:spPr bwMode="auto">
          <a:xfrm>
            <a:off x="2627313" y="3196208"/>
            <a:ext cx="3276600" cy="838200"/>
          </a:xfrm>
          <a:prstGeom prst="rect">
            <a:avLst/>
          </a:prstGeom>
          <a:solidFill>
            <a:srgbClr val="0066FF"/>
          </a:solidFill>
          <a:ln w="9525">
            <a:solidFill>
              <a:schemeClr val="tx1"/>
            </a:solidFill>
            <a:miter lim="800000"/>
            <a:headEnd/>
            <a:tailEnd/>
          </a:ln>
        </p:spPr>
        <p:txBody>
          <a:bodyPr wrap="none" lIns="91429" tIns="45714" rIns="91429" bIns="45714" anchor="ctr"/>
          <a:lstStyle/>
          <a:p>
            <a:pPr algn="ctr" eaLnBrk="0" hangingPunct="0"/>
            <a:r>
              <a:rPr lang="en-US" sz="1600" b="1">
                <a:solidFill>
                  <a:schemeClr val="bg1"/>
                </a:solidFill>
              </a:rPr>
              <a:t>ASPEN</a:t>
            </a:r>
          </a:p>
          <a:p>
            <a:pPr algn="ctr" eaLnBrk="0" hangingPunct="0"/>
            <a:r>
              <a:rPr lang="en-US" sz="1600">
                <a:solidFill>
                  <a:schemeClr val="bg1"/>
                </a:solidFill>
              </a:rPr>
              <a:t>Schedules observations on EO-1</a:t>
            </a:r>
          </a:p>
        </p:txBody>
      </p:sp>
      <p:sp>
        <p:nvSpPr>
          <p:cNvPr id="10" name="Rectangle 8"/>
          <p:cNvSpPr>
            <a:spLocks noChangeArrowheads="1"/>
          </p:cNvSpPr>
          <p:nvPr/>
        </p:nvSpPr>
        <p:spPr bwMode="auto">
          <a:xfrm>
            <a:off x="5403850" y="2086545"/>
            <a:ext cx="3276600" cy="838200"/>
          </a:xfrm>
          <a:prstGeom prst="rect">
            <a:avLst/>
          </a:prstGeom>
          <a:solidFill>
            <a:srgbClr val="0066FF"/>
          </a:solidFill>
          <a:ln w="9525">
            <a:solidFill>
              <a:schemeClr val="tx1"/>
            </a:solidFill>
            <a:miter lim="800000"/>
            <a:headEnd/>
            <a:tailEnd/>
          </a:ln>
        </p:spPr>
        <p:txBody>
          <a:bodyPr wrap="none" lIns="91429" tIns="45714" rIns="91429" bIns="45714" anchor="ctr"/>
          <a:lstStyle/>
          <a:p>
            <a:pPr algn="ctr" eaLnBrk="0" hangingPunct="0"/>
            <a:r>
              <a:rPr lang="en-US" sz="1600" b="1">
                <a:solidFill>
                  <a:schemeClr val="bg1"/>
                </a:solidFill>
              </a:rPr>
              <a:t>EO-1 Flight Dynamics</a:t>
            </a:r>
          </a:p>
          <a:p>
            <a:pPr algn="ctr" eaLnBrk="0" hangingPunct="0"/>
            <a:r>
              <a:rPr lang="en-US" sz="1600">
                <a:solidFill>
                  <a:schemeClr val="bg1"/>
                </a:solidFill>
              </a:rPr>
              <a:t>Tracks, orbit, overflights, </a:t>
            </a:r>
            <a:br>
              <a:rPr lang="en-US" sz="1600">
                <a:solidFill>
                  <a:schemeClr val="bg1"/>
                </a:solidFill>
              </a:rPr>
            </a:br>
            <a:r>
              <a:rPr lang="en-US" sz="1600">
                <a:solidFill>
                  <a:schemeClr val="bg1"/>
                </a:solidFill>
              </a:rPr>
              <a:t>momentum management</a:t>
            </a:r>
          </a:p>
        </p:txBody>
      </p:sp>
      <p:sp>
        <p:nvSpPr>
          <p:cNvPr id="11" name="Line 9"/>
          <p:cNvSpPr>
            <a:spLocks noChangeShapeType="1"/>
          </p:cNvSpPr>
          <p:nvPr/>
        </p:nvSpPr>
        <p:spPr bwMode="auto">
          <a:xfrm>
            <a:off x="3698875" y="1216595"/>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2" name="Line 10"/>
          <p:cNvSpPr>
            <a:spLocks noChangeShapeType="1"/>
          </p:cNvSpPr>
          <p:nvPr/>
        </p:nvSpPr>
        <p:spPr bwMode="auto">
          <a:xfrm>
            <a:off x="4891088" y="1737295"/>
            <a:ext cx="0" cy="148907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3" name="Line 11"/>
          <p:cNvSpPr>
            <a:spLocks noChangeShapeType="1"/>
          </p:cNvSpPr>
          <p:nvPr/>
        </p:nvSpPr>
        <p:spPr bwMode="auto">
          <a:xfrm flipH="1">
            <a:off x="5911850" y="2926333"/>
            <a:ext cx="401638" cy="7969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grpSp>
        <p:nvGrpSpPr>
          <p:cNvPr id="14" name="Group 12"/>
          <p:cNvGrpSpPr>
            <a:grpSpLocks/>
          </p:cNvGrpSpPr>
          <p:nvPr/>
        </p:nvGrpSpPr>
        <p:grpSpPr bwMode="auto">
          <a:xfrm flipH="1">
            <a:off x="4500563" y="4718620"/>
            <a:ext cx="838200" cy="914400"/>
            <a:chOff x="842" y="1673"/>
            <a:chExt cx="257" cy="364"/>
          </a:xfrm>
        </p:grpSpPr>
        <p:grpSp>
          <p:nvGrpSpPr>
            <p:cNvPr id="15" name="Group 17"/>
            <p:cNvGrpSpPr>
              <a:grpSpLocks/>
            </p:cNvGrpSpPr>
            <p:nvPr/>
          </p:nvGrpSpPr>
          <p:grpSpPr bwMode="auto">
            <a:xfrm>
              <a:off x="842" y="1686"/>
              <a:ext cx="257" cy="351"/>
              <a:chOff x="842" y="1686"/>
              <a:chExt cx="257" cy="351"/>
            </a:xfrm>
          </p:grpSpPr>
          <p:grpSp>
            <p:nvGrpSpPr>
              <p:cNvPr id="31" name="Group 14"/>
              <p:cNvGrpSpPr>
                <a:grpSpLocks/>
              </p:cNvGrpSpPr>
              <p:nvPr/>
            </p:nvGrpSpPr>
            <p:grpSpPr bwMode="auto">
              <a:xfrm>
                <a:off x="934" y="1889"/>
                <a:ext cx="17" cy="46"/>
                <a:chOff x="934" y="1889"/>
                <a:chExt cx="17" cy="46"/>
              </a:xfrm>
            </p:grpSpPr>
            <p:sp>
              <p:nvSpPr>
                <p:cNvPr id="65" name="Freeform 15"/>
                <p:cNvSpPr>
                  <a:spLocks/>
                </p:cNvSpPr>
                <p:nvPr/>
              </p:nvSpPr>
              <p:spPr bwMode="auto">
                <a:xfrm>
                  <a:off x="934" y="1889"/>
                  <a:ext cx="17" cy="46"/>
                </a:xfrm>
                <a:custGeom>
                  <a:avLst/>
                  <a:gdLst>
                    <a:gd name="T0" fmla="*/ 16 w 17"/>
                    <a:gd name="T1" fmla="*/ 0 h 46"/>
                    <a:gd name="T2" fmla="*/ 16 w 17"/>
                    <a:gd name="T3" fmla="*/ 45 h 46"/>
                    <a:gd name="T4" fmla="*/ 0 w 17"/>
                    <a:gd name="T5" fmla="*/ 45 h 46"/>
                    <a:gd name="T6" fmla="*/ 0 w 17"/>
                    <a:gd name="T7" fmla="*/ 0 h 46"/>
                    <a:gd name="T8" fmla="*/ 16 w 17"/>
                    <a:gd name="T9" fmla="*/ 0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16" y="0"/>
                      </a:moveTo>
                      <a:lnTo>
                        <a:pt x="16" y="45"/>
                      </a:lnTo>
                      <a:lnTo>
                        <a:pt x="0" y="45"/>
                      </a:lnTo>
                      <a:lnTo>
                        <a:pt x="0" y="0"/>
                      </a:lnTo>
                      <a:lnTo>
                        <a:pt x="1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Line 16"/>
                <p:cNvSpPr>
                  <a:spLocks noChangeShapeType="1"/>
                </p:cNvSpPr>
                <p:nvPr/>
              </p:nvSpPr>
              <p:spPr bwMode="auto">
                <a:xfrm>
                  <a:off x="938" y="1889"/>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2" name="Freeform 17"/>
              <p:cNvSpPr>
                <a:spLocks/>
              </p:cNvSpPr>
              <p:nvPr/>
            </p:nvSpPr>
            <p:spPr bwMode="auto">
              <a:xfrm>
                <a:off x="895" y="1861"/>
                <a:ext cx="30" cy="72"/>
              </a:xfrm>
              <a:custGeom>
                <a:avLst/>
                <a:gdLst>
                  <a:gd name="T0" fmla="*/ 0 w 30"/>
                  <a:gd name="T1" fmla="*/ 0 h 72"/>
                  <a:gd name="T2" fmla="*/ 29 w 30"/>
                  <a:gd name="T3" fmla="*/ 0 h 72"/>
                  <a:gd name="T4" fmla="*/ 29 w 30"/>
                  <a:gd name="T5" fmla="*/ 71 h 72"/>
                  <a:gd name="T6" fmla="*/ 0 w 30"/>
                  <a:gd name="T7" fmla="*/ 71 h 72"/>
                  <a:gd name="T8" fmla="*/ 0 w 30"/>
                  <a:gd name="T9" fmla="*/ 0 h 72"/>
                  <a:gd name="T10" fmla="*/ 0 60000 65536"/>
                  <a:gd name="T11" fmla="*/ 0 60000 65536"/>
                  <a:gd name="T12" fmla="*/ 0 60000 65536"/>
                  <a:gd name="T13" fmla="*/ 0 60000 65536"/>
                  <a:gd name="T14" fmla="*/ 0 60000 65536"/>
                  <a:gd name="T15" fmla="*/ 0 w 30"/>
                  <a:gd name="T16" fmla="*/ 0 h 72"/>
                  <a:gd name="T17" fmla="*/ 30 w 30"/>
                  <a:gd name="T18" fmla="*/ 72 h 72"/>
                </a:gdLst>
                <a:ahLst/>
                <a:cxnLst>
                  <a:cxn ang="T10">
                    <a:pos x="T0" y="T1"/>
                  </a:cxn>
                  <a:cxn ang="T11">
                    <a:pos x="T2" y="T3"/>
                  </a:cxn>
                  <a:cxn ang="T12">
                    <a:pos x="T4" y="T5"/>
                  </a:cxn>
                  <a:cxn ang="T13">
                    <a:pos x="T6" y="T7"/>
                  </a:cxn>
                  <a:cxn ang="T14">
                    <a:pos x="T8" y="T9"/>
                  </a:cxn>
                </a:cxnLst>
                <a:rect l="T15" t="T16" r="T17" b="T18"/>
                <a:pathLst>
                  <a:path w="30" h="72">
                    <a:moveTo>
                      <a:pt x="0" y="0"/>
                    </a:moveTo>
                    <a:lnTo>
                      <a:pt x="29" y="0"/>
                    </a:lnTo>
                    <a:lnTo>
                      <a:pt x="29" y="71"/>
                    </a:lnTo>
                    <a:lnTo>
                      <a:pt x="0" y="71"/>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18"/>
              <p:cNvSpPr>
                <a:spLocks/>
              </p:cNvSpPr>
              <p:nvPr/>
            </p:nvSpPr>
            <p:spPr bwMode="auto">
              <a:xfrm>
                <a:off x="999" y="1876"/>
                <a:ext cx="19" cy="17"/>
              </a:xfrm>
              <a:custGeom>
                <a:avLst/>
                <a:gdLst>
                  <a:gd name="T0" fmla="*/ 0 w 19"/>
                  <a:gd name="T1" fmla="*/ 0 h 17"/>
                  <a:gd name="T2" fmla="*/ 0 w 19"/>
                  <a:gd name="T3" fmla="*/ 16 h 17"/>
                  <a:gd name="T4" fmla="*/ 18 w 19"/>
                  <a:gd name="T5" fmla="*/ 16 h 17"/>
                  <a:gd name="T6" fmla="*/ 18 w 19"/>
                  <a:gd name="T7" fmla="*/ 3 h 17"/>
                  <a:gd name="T8" fmla="*/ 0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0" y="0"/>
                    </a:moveTo>
                    <a:lnTo>
                      <a:pt x="0" y="16"/>
                    </a:lnTo>
                    <a:lnTo>
                      <a:pt x="18" y="16"/>
                    </a:lnTo>
                    <a:lnTo>
                      <a:pt x="18" y="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9"/>
              <p:cNvSpPr>
                <a:spLocks/>
              </p:cNvSpPr>
              <p:nvPr/>
            </p:nvSpPr>
            <p:spPr bwMode="auto">
              <a:xfrm>
                <a:off x="961" y="1849"/>
                <a:ext cx="17" cy="17"/>
              </a:xfrm>
              <a:custGeom>
                <a:avLst/>
                <a:gdLst>
                  <a:gd name="T0" fmla="*/ 8 w 17"/>
                  <a:gd name="T1" fmla="*/ 0 h 17"/>
                  <a:gd name="T2" fmla="*/ 0 w 17"/>
                  <a:gd name="T3" fmla="*/ 16 h 17"/>
                  <a:gd name="T4" fmla="*/ 11 w 17"/>
                  <a:gd name="T5" fmla="*/ 14 h 17"/>
                  <a:gd name="T6" fmla="*/ 16 w 17"/>
                  <a:gd name="T7" fmla="*/ 3 h 17"/>
                  <a:gd name="T8" fmla="*/ 8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8" y="0"/>
                    </a:moveTo>
                    <a:lnTo>
                      <a:pt x="0" y="16"/>
                    </a:lnTo>
                    <a:lnTo>
                      <a:pt x="11" y="14"/>
                    </a:lnTo>
                    <a:lnTo>
                      <a:pt x="16" y="3"/>
                    </a:lnTo>
                    <a:lnTo>
                      <a:pt x="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0"/>
              <p:cNvSpPr>
                <a:spLocks/>
              </p:cNvSpPr>
              <p:nvPr/>
            </p:nvSpPr>
            <p:spPr bwMode="auto">
              <a:xfrm>
                <a:off x="939" y="1938"/>
                <a:ext cx="59" cy="17"/>
              </a:xfrm>
              <a:custGeom>
                <a:avLst/>
                <a:gdLst>
                  <a:gd name="T0" fmla="*/ 0 w 59"/>
                  <a:gd name="T1" fmla="*/ 0 h 17"/>
                  <a:gd name="T2" fmla="*/ 58 w 59"/>
                  <a:gd name="T3" fmla="*/ 0 h 17"/>
                  <a:gd name="T4" fmla="*/ 58 w 59"/>
                  <a:gd name="T5" fmla="*/ 16 h 17"/>
                  <a:gd name="T6" fmla="*/ 1 w 59"/>
                  <a:gd name="T7" fmla="*/ 16 h 17"/>
                  <a:gd name="T8" fmla="*/ 0 w 59"/>
                  <a:gd name="T9" fmla="*/ 0 h 17"/>
                  <a:gd name="T10" fmla="*/ 0 60000 65536"/>
                  <a:gd name="T11" fmla="*/ 0 60000 65536"/>
                  <a:gd name="T12" fmla="*/ 0 60000 65536"/>
                  <a:gd name="T13" fmla="*/ 0 60000 65536"/>
                  <a:gd name="T14" fmla="*/ 0 60000 65536"/>
                  <a:gd name="T15" fmla="*/ 0 w 59"/>
                  <a:gd name="T16" fmla="*/ 0 h 17"/>
                  <a:gd name="T17" fmla="*/ 59 w 59"/>
                  <a:gd name="T18" fmla="*/ 17 h 17"/>
                </a:gdLst>
                <a:ahLst/>
                <a:cxnLst>
                  <a:cxn ang="T10">
                    <a:pos x="T0" y="T1"/>
                  </a:cxn>
                  <a:cxn ang="T11">
                    <a:pos x="T2" y="T3"/>
                  </a:cxn>
                  <a:cxn ang="T12">
                    <a:pos x="T4" y="T5"/>
                  </a:cxn>
                  <a:cxn ang="T13">
                    <a:pos x="T6" y="T7"/>
                  </a:cxn>
                  <a:cxn ang="T14">
                    <a:pos x="T8" y="T9"/>
                  </a:cxn>
                </a:cxnLst>
                <a:rect l="T15" t="T16" r="T17" b="T18"/>
                <a:pathLst>
                  <a:path w="59" h="17">
                    <a:moveTo>
                      <a:pt x="0" y="0"/>
                    </a:moveTo>
                    <a:lnTo>
                      <a:pt x="58" y="0"/>
                    </a:lnTo>
                    <a:lnTo>
                      <a:pt x="58" y="16"/>
                    </a:lnTo>
                    <a:lnTo>
                      <a:pt x="1" y="16"/>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1"/>
              <p:cNvSpPr>
                <a:spLocks/>
              </p:cNvSpPr>
              <p:nvPr/>
            </p:nvSpPr>
            <p:spPr bwMode="auto">
              <a:xfrm>
                <a:off x="895" y="1762"/>
                <a:ext cx="25" cy="30"/>
              </a:xfrm>
              <a:custGeom>
                <a:avLst/>
                <a:gdLst>
                  <a:gd name="T0" fmla="*/ 23 w 25"/>
                  <a:gd name="T1" fmla="*/ 0 h 30"/>
                  <a:gd name="T2" fmla="*/ 0 w 25"/>
                  <a:gd name="T3" fmla="*/ 21 h 30"/>
                  <a:gd name="T4" fmla="*/ 0 w 25"/>
                  <a:gd name="T5" fmla="*/ 29 h 30"/>
                  <a:gd name="T6" fmla="*/ 24 w 25"/>
                  <a:gd name="T7" fmla="*/ 10 h 30"/>
                  <a:gd name="T8" fmla="*/ 23 w 25"/>
                  <a:gd name="T9" fmla="*/ 0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23" y="0"/>
                    </a:moveTo>
                    <a:lnTo>
                      <a:pt x="0" y="21"/>
                    </a:lnTo>
                    <a:lnTo>
                      <a:pt x="0" y="29"/>
                    </a:lnTo>
                    <a:lnTo>
                      <a:pt x="24" y="10"/>
                    </a:lnTo>
                    <a:lnTo>
                      <a:pt x="23"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22"/>
              <p:cNvSpPr>
                <a:spLocks/>
              </p:cNvSpPr>
              <p:nvPr/>
            </p:nvSpPr>
            <p:spPr bwMode="auto">
              <a:xfrm>
                <a:off x="889" y="1686"/>
                <a:ext cx="38" cy="247"/>
              </a:xfrm>
              <a:custGeom>
                <a:avLst/>
                <a:gdLst>
                  <a:gd name="T0" fmla="*/ 37 w 38"/>
                  <a:gd name="T1" fmla="*/ 0 h 247"/>
                  <a:gd name="T2" fmla="*/ 0 w 38"/>
                  <a:gd name="T3" fmla="*/ 15 h 247"/>
                  <a:gd name="T4" fmla="*/ 0 w 38"/>
                  <a:gd name="T5" fmla="*/ 246 h 247"/>
                  <a:gd name="T6" fmla="*/ 7 w 38"/>
                  <a:gd name="T7" fmla="*/ 246 h 247"/>
                  <a:gd name="T8" fmla="*/ 7 w 38"/>
                  <a:gd name="T9" fmla="*/ 36 h 247"/>
                  <a:gd name="T10" fmla="*/ 37 w 38"/>
                  <a:gd name="T11" fmla="*/ 24 h 247"/>
                  <a:gd name="T12" fmla="*/ 37 w 38"/>
                  <a:gd name="T13" fmla="*/ 0 h 247"/>
                  <a:gd name="T14" fmla="*/ 0 60000 65536"/>
                  <a:gd name="T15" fmla="*/ 0 60000 65536"/>
                  <a:gd name="T16" fmla="*/ 0 60000 65536"/>
                  <a:gd name="T17" fmla="*/ 0 60000 65536"/>
                  <a:gd name="T18" fmla="*/ 0 60000 65536"/>
                  <a:gd name="T19" fmla="*/ 0 60000 65536"/>
                  <a:gd name="T20" fmla="*/ 0 60000 65536"/>
                  <a:gd name="T21" fmla="*/ 0 w 38"/>
                  <a:gd name="T22" fmla="*/ 0 h 247"/>
                  <a:gd name="T23" fmla="*/ 38 w 38"/>
                  <a:gd name="T24" fmla="*/ 247 h 2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47">
                    <a:moveTo>
                      <a:pt x="37" y="0"/>
                    </a:moveTo>
                    <a:lnTo>
                      <a:pt x="0" y="15"/>
                    </a:lnTo>
                    <a:lnTo>
                      <a:pt x="0" y="246"/>
                    </a:lnTo>
                    <a:lnTo>
                      <a:pt x="7" y="246"/>
                    </a:lnTo>
                    <a:lnTo>
                      <a:pt x="7" y="36"/>
                    </a:lnTo>
                    <a:lnTo>
                      <a:pt x="37" y="24"/>
                    </a:lnTo>
                    <a:lnTo>
                      <a:pt x="37"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23"/>
              <p:cNvSpPr>
                <a:spLocks/>
              </p:cNvSpPr>
              <p:nvPr/>
            </p:nvSpPr>
            <p:spPr bwMode="auto">
              <a:xfrm>
                <a:off x="888" y="1932"/>
                <a:ext cx="211" cy="55"/>
              </a:xfrm>
              <a:custGeom>
                <a:avLst/>
                <a:gdLst>
                  <a:gd name="T0" fmla="*/ 0 w 211"/>
                  <a:gd name="T1" fmla="*/ 54 h 55"/>
                  <a:gd name="T2" fmla="*/ 0 w 211"/>
                  <a:gd name="T3" fmla="*/ 0 h 55"/>
                  <a:gd name="T4" fmla="*/ 46 w 211"/>
                  <a:gd name="T5" fmla="*/ 0 h 55"/>
                  <a:gd name="T6" fmla="*/ 55 w 211"/>
                  <a:gd name="T7" fmla="*/ 9 h 55"/>
                  <a:gd name="T8" fmla="*/ 82 w 211"/>
                  <a:gd name="T9" fmla="*/ 9 h 55"/>
                  <a:gd name="T10" fmla="*/ 91 w 211"/>
                  <a:gd name="T11" fmla="*/ 18 h 55"/>
                  <a:gd name="T12" fmla="*/ 183 w 211"/>
                  <a:gd name="T13" fmla="*/ 18 h 55"/>
                  <a:gd name="T14" fmla="*/ 183 w 211"/>
                  <a:gd name="T15" fmla="*/ 36 h 55"/>
                  <a:gd name="T16" fmla="*/ 210 w 211"/>
                  <a:gd name="T17" fmla="*/ 36 h 55"/>
                  <a:gd name="T18" fmla="*/ 210 w 211"/>
                  <a:gd name="T19" fmla="*/ 54 h 55"/>
                  <a:gd name="T20" fmla="*/ 0 w 211"/>
                  <a:gd name="T21" fmla="*/ 54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55"/>
                  <a:gd name="T35" fmla="*/ 211 w 21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55">
                    <a:moveTo>
                      <a:pt x="0" y="54"/>
                    </a:moveTo>
                    <a:lnTo>
                      <a:pt x="0" y="0"/>
                    </a:lnTo>
                    <a:lnTo>
                      <a:pt x="46" y="0"/>
                    </a:lnTo>
                    <a:lnTo>
                      <a:pt x="55" y="9"/>
                    </a:lnTo>
                    <a:lnTo>
                      <a:pt x="82" y="9"/>
                    </a:lnTo>
                    <a:lnTo>
                      <a:pt x="91" y="18"/>
                    </a:lnTo>
                    <a:lnTo>
                      <a:pt x="183" y="18"/>
                    </a:lnTo>
                    <a:lnTo>
                      <a:pt x="183" y="36"/>
                    </a:lnTo>
                    <a:lnTo>
                      <a:pt x="210" y="36"/>
                    </a:lnTo>
                    <a:lnTo>
                      <a:pt x="210" y="54"/>
                    </a:lnTo>
                    <a:lnTo>
                      <a:pt x="0" y="5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24"/>
              <p:cNvSpPr>
                <a:spLocks/>
              </p:cNvSpPr>
              <p:nvPr/>
            </p:nvSpPr>
            <p:spPr bwMode="auto">
              <a:xfrm>
                <a:off x="888" y="1968"/>
                <a:ext cx="157" cy="19"/>
              </a:xfrm>
              <a:custGeom>
                <a:avLst/>
                <a:gdLst>
                  <a:gd name="T0" fmla="*/ 0 w 157"/>
                  <a:gd name="T1" fmla="*/ 18 h 19"/>
                  <a:gd name="T2" fmla="*/ 156 w 157"/>
                  <a:gd name="T3" fmla="*/ 18 h 19"/>
                  <a:gd name="T4" fmla="*/ 156 w 157"/>
                  <a:gd name="T5" fmla="*/ 0 h 19"/>
                  <a:gd name="T6" fmla="*/ 0 w 157"/>
                  <a:gd name="T7" fmla="*/ 0 h 19"/>
                  <a:gd name="T8" fmla="*/ 0 w 157"/>
                  <a:gd name="T9" fmla="*/ 18 h 19"/>
                  <a:gd name="T10" fmla="*/ 0 60000 65536"/>
                  <a:gd name="T11" fmla="*/ 0 60000 65536"/>
                  <a:gd name="T12" fmla="*/ 0 60000 65536"/>
                  <a:gd name="T13" fmla="*/ 0 60000 65536"/>
                  <a:gd name="T14" fmla="*/ 0 60000 65536"/>
                  <a:gd name="T15" fmla="*/ 0 w 157"/>
                  <a:gd name="T16" fmla="*/ 0 h 19"/>
                  <a:gd name="T17" fmla="*/ 157 w 157"/>
                  <a:gd name="T18" fmla="*/ 19 h 19"/>
                </a:gdLst>
                <a:ahLst/>
                <a:cxnLst>
                  <a:cxn ang="T10">
                    <a:pos x="T0" y="T1"/>
                  </a:cxn>
                  <a:cxn ang="T11">
                    <a:pos x="T2" y="T3"/>
                  </a:cxn>
                  <a:cxn ang="T12">
                    <a:pos x="T4" y="T5"/>
                  </a:cxn>
                  <a:cxn ang="T13">
                    <a:pos x="T6" y="T7"/>
                  </a:cxn>
                  <a:cxn ang="T14">
                    <a:pos x="T8" y="T9"/>
                  </a:cxn>
                </a:cxnLst>
                <a:rect l="T15" t="T16" r="T17" b="T18"/>
                <a:pathLst>
                  <a:path w="157" h="19">
                    <a:moveTo>
                      <a:pt x="0" y="18"/>
                    </a:moveTo>
                    <a:lnTo>
                      <a:pt x="156" y="18"/>
                    </a:lnTo>
                    <a:lnTo>
                      <a:pt x="156" y="0"/>
                    </a:lnTo>
                    <a:lnTo>
                      <a:pt x="0" y="0"/>
                    </a:lnTo>
                    <a:lnTo>
                      <a:pt x="0"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Line 25"/>
              <p:cNvSpPr>
                <a:spLocks noChangeShapeType="1"/>
              </p:cNvSpPr>
              <p:nvPr/>
            </p:nvSpPr>
            <p:spPr bwMode="auto">
              <a:xfrm>
                <a:off x="881" y="1858"/>
                <a:ext cx="0" cy="3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 name="Freeform 26"/>
              <p:cNvSpPr>
                <a:spLocks/>
              </p:cNvSpPr>
              <p:nvPr/>
            </p:nvSpPr>
            <p:spPr bwMode="auto">
              <a:xfrm>
                <a:off x="875" y="1889"/>
                <a:ext cx="17" cy="17"/>
              </a:xfrm>
              <a:custGeom>
                <a:avLst/>
                <a:gdLst>
                  <a:gd name="T0" fmla="*/ 0 w 17"/>
                  <a:gd name="T1" fmla="*/ 16 h 17"/>
                  <a:gd name="T2" fmla="*/ 0 w 17"/>
                  <a:gd name="T3" fmla="*/ 0 h 17"/>
                  <a:gd name="T4" fmla="*/ 16 w 17"/>
                  <a:gd name="T5" fmla="*/ 0 h 17"/>
                  <a:gd name="T6" fmla="*/ 16 w 17"/>
                  <a:gd name="T7" fmla="*/ 6 h 17"/>
                  <a:gd name="T8" fmla="*/ 5 w 17"/>
                  <a:gd name="T9" fmla="*/ 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6" y="0"/>
                    </a:lnTo>
                    <a:lnTo>
                      <a:pt x="16" y="6"/>
                    </a:lnTo>
                    <a:lnTo>
                      <a:pt x="5" y="6"/>
                    </a:lnTo>
                    <a:lnTo>
                      <a:pt x="5" y="16"/>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27"/>
              <p:cNvSpPr>
                <a:spLocks/>
              </p:cNvSpPr>
              <p:nvPr/>
            </p:nvSpPr>
            <p:spPr bwMode="auto">
              <a:xfrm>
                <a:off x="952" y="1878"/>
                <a:ext cx="48" cy="66"/>
              </a:xfrm>
              <a:custGeom>
                <a:avLst/>
                <a:gdLst>
                  <a:gd name="T0" fmla="*/ 0 w 48"/>
                  <a:gd name="T1" fmla="*/ 0 h 66"/>
                  <a:gd name="T2" fmla="*/ 47 w 48"/>
                  <a:gd name="T3" fmla="*/ 65 h 66"/>
                  <a:gd name="T4" fmla="*/ 40 w 48"/>
                  <a:gd name="T5" fmla="*/ 63 h 66"/>
                  <a:gd name="T6" fmla="*/ 0 w 48"/>
                  <a:gd name="T7" fmla="*/ 9 h 66"/>
                  <a:gd name="T8" fmla="*/ 0 w 48"/>
                  <a:gd name="T9" fmla="*/ 0 h 66"/>
                  <a:gd name="T10" fmla="*/ 0 60000 65536"/>
                  <a:gd name="T11" fmla="*/ 0 60000 65536"/>
                  <a:gd name="T12" fmla="*/ 0 60000 65536"/>
                  <a:gd name="T13" fmla="*/ 0 60000 65536"/>
                  <a:gd name="T14" fmla="*/ 0 60000 65536"/>
                  <a:gd name="T15" fmla="*/ 0 w 48"/>
                  <a:gd name="T16" fmla="*/ 0 h 66"/>
                  <a:gd name="T17" fmla="*/ 48 w 48"/>
                  <a:gd name="T18" fmla="*/ 66 h 66"/>
                </a:gdLst>
                <a:ahLst/>
                <a:cxnLst>
                  <a:cxn ang="T10">
                    <a:pos x="T0" y="T1"/>
                  </a:cxn>
                  <a:cxn ang="T11">
                    <a:pos x="T2" y="T3"/>
                  </a:cxn>
                  <a:cxn ang="T12">
                    <a:pos x="T4" y="T5"/>
                  </a:cxn>
                  <a:cxn ang="T13">
                    <a:pos x="T6" y="T7"/>
                  </a:cxn>
                  <a:cxn ang="T14">
                    <a:pos x="T8" y="T9"/>
                  </a:cxn>
                </a:cxnLst>
                <a:rect l="T15" t="T16" r="T17" b="T18"/>
                <a:pathLst>
                  <a:path w="48" h="66">
                    <a:moveTo>
                      <a:pt x="0" y="0"/>
                    </a:moveTo>
                    <a:lnTo>
                      <a:pt x="47" y="65"/>
                    </a:lnTo>
                    <a:lnTo>
                      <a:pt x="40" y="63"/>
                    </a:lnTo>
                    <a:lnTo>
                      <a:pt x="0" y="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28"/>
              <p:cNvSpPr>
                <a:spLocks/>
              </p:cNvSpPr>
              <p:nvPr/>
            </p:nvSpPr>
            <p:spPr bwMode="auto">
              <a:xfrm>
                <a:off x="851" y="1915"/>
                <a:ext cx="38" cy="72"/>
              </a:xfrm>
              <a:custGeom>
                <a:avLst/>
                <a:gdLst>
                  <a:gd name="T0" fmla="*/ 28 w 38"/>
                  <a:gd name="T1" fmla="*/ 0 h 72"/>
                  <a:gd name="T2" fmla="*/ 0 w 38"/>
                  <a:gd name="T3" fmla="*/ 26 h 72"/>
                  <a:gd name="T4" fmla="*/ 0 w 38"/>
                  <a:gd name="T5" fmla="*/ 71 h 72"/>
                  <a:gd name="T6" fmla="*/ 37 w 38"/>
                  <a:gd name="T7" fmla="*/ 71 h 72"/>
                  <a:gd name="T8" fmla="*/ 37 w 38"/>
                  <a:gd name="T9" fmla="*/ 17 h 72"/>
                  <a:gd name="T10" fmla="*/ 28 w 38"/>
                  <a:gd name="T11" fmla="*/ 0 h 72"/>
                  <a:gd name="T12" fmla="*/ 0 60000 65536"/>
                  <a:gd name="T13" fmla="*/ 0 60000 65536"/>
                  <a:gd name="T14" fmla="*/ 0 60000 65536"/>
                  <a:gd name="T15" fmla="*/ 0 60000 65536"/>
                  <a:gd name="T16" fmla="*/ 0 60000 65536"/>
                  <a:gd name="T17" fmla="*/ 0 60000 65536"/>
                  <a:gd name="T18" fmla="*/ 0 w 38"/>
                  <a:gd name="T19" fmla="*/ 0 h 72"/>
                  <a:gd name="T20" fmla="*/ 38 w 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38" h="72">
                    <a:moveTo>
                      <a:pt x="28" y="0"/>
                    </a:moveTo>
                    <a:lnTo>
                      <a:pt x="0" y="26"/>
                    </a:lnTo>
                    <a:lnTo>
                      <a:pt x="0" y="71"/>
                    </a:lnTo>
                    <a:lnTo>
                      <a:pt x="37" y="71"/>
                    </a:lnTo>
                    <a:lnTo>
                      <a:pt x="37" y="17"/>
                    </a:lnTo>
                    <a:lnTo>
                      <a:pt x="2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29"/>
              <p:cNvSpPr>
                <a:spLocks/>
              </p:cNvSpPr>
              <p:nvPr/>
            </p:nvSpPr>
            <p:spPr bwMode="auto">
              <a:xfrm>
                <a:off x="842" y="2020"/>
                <a:ext cx="257" cy="17"/>
              </a:xfrm>
              <a:custGeom>
                <a:avLst/>
                <a:gdLst>
                  <a:gd name="T0" fmla="*/ 0 w 257"/>
                  <a:gd name="T1" fmla="*/ 16 h 17"/>
                  <a:gd name="T2" fmla="*/ 256 w 257"/>
                  <a:gd name="T3" fmla="*/ 16 h 17"/>
                  <a:gd name="T4" fmla="*/ 256 w 257"/>
                  <a:gd name="T5" fmla="*/ 0 h 17"/>
                  <a:gd name="T6" fmla="*/ 0 w 257"/>
                  <a:gd name="T7" fmla="*/ 0 h 17"/>
                  <a:gd name="T8" fmla="*/ 0 w 257"/>
                  <a:gd name="T9" fmla="*/ 16 h 17"/>
                  <a:gd name="T10" fmla="*/ 0 60000 65536"/>
                  <a:gd name="T11" fmla="*/ 0 60000 65536"/>
                  <a:gd name="T12" fmla="*/ 0 60000 65536"/>
                  <a:gd name="T13" fmla="*/ 0 60000 65536"/>
                  <a:gd name="T14" fmla="*/ 0 60000 65536"/>
                  <a:gd name="T15" fmla="*/ 0 w 257"/>
                  <a:gd name="T16" fmla="*/ 0 h 17"/>
                  <a:gd name="T17" fmla="*/ 257 w 257"/>
                  <a:gd name="T18" fmla="*/ 17 h 17"/>
                </a:gdLst>
                <a:ahLst/>
                <a:cxnLst>
                  <a:cxn ang="T10">
                    <a:pos x="T0" y="T1"/>
                  </a:cxn>
                  <a:cxn ang="T11">
                    <a:pos x="T2" y="T3"/>
                  </a:cxn>
                  <a:cxn ang="T12">
                    <a:pos x="T4" y="T5"/>
                  </a:cxn>
                  <a:cxn ang="T13">
                    <a:pos x="T6" y="T7"/>
                  </a:cxn>
                  <a:cxn ang="T14">
                    <a:pos x="T8" y="T9"/>
                  </a:cxn>
                </a:cxnLst>
                <a:rect l="T15" t="T16" r="T17" b="T18"/>
                <a:pathLst>
                  <a:path w="257" h="17">
                    <a:moveTo>
                      <a:pt x="0" y="16"/>
                    </a:moveTo>
                    <a:lnTo>
                      <a:pt x="256" y="16"/>
                    </a:lnTo>
                    <a:lnTo>
                      <a:pt x="256" y="0"/>
                    </a:lnTo>
                    <a:lnTo>
                      <a:pt x="0" y="0"/>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30"/>
              <p:cNvSpPr>
                <a:spLocks/>
              </p:cNvSpPr>
              <p:nvPr/>
            </p:nvSpPr>
            <p:spPr bwMode="auto">
              <a:xfrm>
                <a:off x="842" y="2004"/>
                <a:ext cx="257" cy="17"/>
              </a:xfrm>
              <a:custGeom>
                <a:avLst/>
                <a:gdLst>
                  <a:gd name="T0" fmla="*/ 0 w 257"/>
                  <a:gd name="T1" fmla="*/ 16 h 17"/>
                  <a:gd name="T2" fmla="*/ 256 w 257"/>
                  <a:gd name="T3" fmla="*/ 16 h 17"/>
                  <a:gd name="T4" fmla="*/ 256 w 257"/>
                  <a:gd name="T5" fmla="*/ 0 h 17"/>
                  <a:gd name="T6" fmla="*/ 0 w 257"/>
                  <a:gd name="T7" fmla="*/ 0 h 17"/>
                  <a:gd name="T8" fmla="*/ 0 w 257"/>
                  <a:gd name="T9" fmla="*/ 16 h 17"/>
                  <a:gd name="T10" fmla="*/ 0 60000 65536"/>
                  <a:gd name="T11" fmla="*/ 0 60000 65536"/>
                  <a:gd name="T12" fmla="*/ 0 60000 65536"/>
                  <a:gd name="T13" fmla="*/ 0 60000 65536"/>
                  <a:gd name="T14" fmla="*/ 0 60000 65536"/>
                  <a:gd name="T15" fmla="*/ 0 w 257"/>
                  <a:gd name="T16" fmla="*/ 0 h 17"/>
                  <a:gd name="T17" fmla="*/ 257 w 257"/>
                  <a:gd name="T18" fmla="*/ 17 h 17"/>
                </a:gdLst>
                <a:ahLst/>
                <a:cxnLst>
                  <a:cxn ang="T10">
                    <a:pos x="T0" y="T1"/>
                  </a:cxn>
                  <a:cxn ang="T11">
                    <a:pos x="T2" y="T3"/>
                  </a:cxn>
                  <a:cxn ang="T12">
                    <a:pos x="T4" y="T5"/>
                  </a:cxn>
                  <a:cxn ang="T13">
                    <a:pos x="T6" y="T7"/>
                  </a:cxn>
                  <a:cxn ang="T14">
                    <a:pos x="T8" y="T9"/>
                  </a:cxn>
                </a:cxnLst>
                <a:rect l="T15" t="T16" r="T17" b="T18"/>
                <a:pathLst>
                  <a:path w="257" h="17">
                    <a:moveTo>
                      <a:pt x="0" y="16"/>
                    </a:moveTo>
                    <a:lnTo>
                      <a:pt x="256" y="16"/>
                    </a:lnTo>
                    <a:lnTo>
                      <a:pt x="256" y="0"/>
                    </a:lnTo>
                    <a:lnTo>
                      <a:pt x="0" y="0"/>
                    </a:lnTo>
                    <a:lnTo>
                      <a:pt x="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31"/>
              <p:cNvSpPr>
                <a:spLocks/>
              </p:cNvSpPr>
              <p:nvPr/>
            </p:nvSpPr>
            <p:spPr bwMode="auto">
              <a:xfrm>
                <a:off x="842" y="1986"/>
                <a:ext cx="257" cy="19"/>
              </a:xfrm>
              <a:custGeom>
                <a:avLst/>
                <a:gdLst>
                  <a:gd name="T0" fmla="*/ 0 w 257"/>
                  <a:gd name="T1" fmla="*/ 18 h 19"/>
                  <a:gd name="T2" fmla="*/ 256 w 257"/>
                  <a:gd name="T3" fmla="*/ 18 h 19"/>
                  <a:gd name="T4" fmla="*/ 256 w 257"/>
                  <a:gd name="T5" fmla="*/ 0 h 19"/>
                  <a:gd name="T6" fmla="*/ 0 w 257"/>
                  <a:gd name="T7" fmla="*/ 0 h 19"/>
                  <a:gd name="T8" fmla="*/ 0 w 257"/>
                  <a:gd name="T9" fmla="*/ 18 h 19"/>
                  <a:gd name="T10" fmla="*/ 0 60000 65536"/>
                  <a:gd name="T11" fmla="*/ 0 60000 65536"/>
                  <a:gd name="T12" fmla="*/ 0 60000 65536"/>
                  <a:gd name="T13" fmla="*/ 0 60000 65536"/>
                  <a:gd name="T14" fmla="*/ 0 60000 65536"/>
                  <a:gd name="T15" fmla="*/ 0 w 257"/>
                  <a:gd name="T16" fmla="*/ 0 h 19"/>
                  <a:gd name="T17" fmla="*/ 257 w 257"/>
                  <a:gd name="T18" fmla="*/ 19 h 19"/>
                </a:gdLst>
                <a:ahLst/>
                <a:cxnLst>
                  <a:cxn ang="T10">
                    <a:pos x="T0" y="T1"/>
                  </a:cxn>
                  <a:cxn ang="T11">
                    <a:pos x="T2" y="T3"/>
                  </a:cxn>
                  <a:cxn ang="T12">
                    <a:pos x="T4" y="T5"/>
                  </a:cxn>
                  <a:cxn ang="T13">
                    <a:pos x="T6" y="T7"/>
                  </a:cxn>
                  <a:cxn ang="T14">
                    <a:pos x="T8" y="T9"/>
                  </a:cxn>
                </a:cxnLst>
                <a:rect l="T15" t="T16" r="T17" b="T18"/>
                <a:pathLst>
                  <a:path w="257" h="19">
                    <a:moveTo>
                      <a:pt x="0" y="18"/>
                    </a:moveTo>
                    <a:lnTo>
                      <a:pt x="256" y="18"/>
                    </a:lnTo>
                    <a:lnTo>
                      <a:pt x="256" y="0"/>
                    </a:lnTo>
                    <a:lnTo>
                      <a:pt x="0" y="0"/>
                    </a:lnTo>
                    <a:lnTo>
                      <a:pt x="0"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32"/>
              <p:cNvSpPr>
                <a:spLocks/>
              </p:cNvSpPr>
              <p:nvPr/>
            </p:nvSpPr>
            <p:spPr bwMode="auto">
              <a:xfrm>
                <a:off x="1063" y="1973"/>
                <a:ext cx="29" cy="17"/>
              </a:xfrm>
              <a:custGeom>
                <a:avLst/>
                <a:gdLst>
                  <a:gd name="T0" fmla="*/ 0 w 29"/>
                  <a:gd name="T1" fmla="*/ 0 h 17"/>
                  <a:gd name="T2" fmla="*/ 28 w 29"/>
                  <a:gd name="T3" fmla="*/ 0 h 17"/>
                  <a:gd name="T4" fmla="*/ 28 w 29"/>
                  <a:gd name="T5" fmla="*/ 16 h 17"/>
                  <a:gd name="T6" fmla="*/ 0 w 29"/>
                  <a:gd name="T7" fmla="*/ 16 h 17"/>
                  <a:gd name="T8" fmla="*/ 0 w 29"/>
                  <a:gd name="T9" fmla="*/ 0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0" y="0"/>
                    </a:moveTo>
                    <a:lnTo>
                      <a:pt x="28" y="0"/>
                    </a:lnTo>
                    <a:lnTo>
                      <a:pt x="28" y="16"/>
                    </a:lnTo>
                    <a:lnTo>
                      <a:pt x="0" y="16"/>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Oval 33"/>
              <p:cNvSpPr>
                <a:spLocks noChangeArrowheads="1"/>
              </p:cNvSpPr>
              <p:nvPr/>
            </p:nvSpPr>
            <p:spPr bwMode="auto">
              <a:xfrm>
                <a:off x="873" y="1909"/>
                <a:ext cx="12" cy="1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Freeform 34"/>
              <p:cNvSpPr>
                <a:spLocks/>
              </p:cNvSpPr>
              <p:nvPr/>
            </p:nvSpPr>
            <p:spPr bwMode="auto">
              <a:xfrm>
                <a:off x="934" y="1870"/>
                <a:ext cx="19" cy="19"/>
              </a:xfrm>
              <a:custGeom>
                <a:avLst/>
                <a:gdLst>
                  <a:gd name="T0" fmla="*/ 18 w 19"/>
                  <a:gd name="T1" fmla="*/ 0 h 19"/>
                  <a:gd name="T2" fmla="*/ 18 w 19"/>
                  <a:gd name="T3" fmla="*/ 18 h 19"/>
                  <a:gd name="T4" fmla="*/ 0 w 19"/>
                  <a:gd name="T5" fmla="*/ 18 h 19"/>
                  <a:gd name="T6" fmla="*/ 0 w 19"/>
                  <a:gd name="T7" fmla="*/ 0 h 19"/>
                  <a:gd name="T8" fmla="*/ 18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8" y="0"/>
                    </a:moveTo>
                    <a:lnTo>
                      <a:pt x="18" y="18"/>
                    </a:lnTo>
                    <a:lnTo>
                      <a:pt x="0" y="18"/>
                    </a:lnTo>
                    <a:lnTo>
                      <a:pt x="0" y="0"/>
                    </a:lnTo>
                    <a:lnTo>
                      <a:pt x="1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35"/>
              <p:cNvSpPr>
                <a:spLocks/>
              </p:cNvSpPr>
              <p:nvPr/>
            </p:nvSpPr>
            <p:spPr bwMode="auto">
              <a:xfrm>
                <a:off x="925" y="1861"/>
                <a:ext cx="74" cy="72"/>
              </a:xfrm>
              <a:custGeom>
                <a:avLst/>
                <a:gdLst>
                  <a:gd name="T0" fmla="*/ 9 w 74"/>
                  <a:gd name="T1" fmla="*/ 71 h 72"/>
                  <a:gd name="T2" fmla="*/ 9 w 74"/>
                  <a:gd name="T3" fmla="*/ 9 h 72"/>
                  <a:gd name="T4" fmla="*/ 73 w 74"/>
                  <a:gd name="T5" fmla="*/ 9 h 72"/>
                  <a:gd name="T6" fmla="*/ 73 w 74"/>
                  <a:gd name="T7" fmla="*/ 0 h 72"/>
                  <a:gd name="T8" fmla="*/ 0 w 74"/>
                  <a:gd name="T9" fmla="*/ 0 h 72"/>
                  <a:gd name="T10" fmla="*/ 0 w 74"/>
                  <a:gd name="T11" fmla="*/ 71 h 72"/>
                  <a:gd name="T12" fmla="*/ 9 w 74"/>
                  <a:gd name="T13" fmla="*/ 71 h 72"/>
                  <a:gd name="T14" fmla="*/ 0 60000 65536"/>
                  <a:gd name="T15" fmla="*/ 0 60000 65536"/>
                  <a:gd name="T16" fmla="*/ 0 60000 65536"/>
                  <a:gd name="T17" fmla="*/ 0 60000 65536"/>
                  <a:gd name="T18" fmla="*/ 0 60000 65536"/>
                  <a:gd name="T19" fmla="*/ 0 60000 65536"/>
                  <a:gd name="T20" fmla="*/ 0 60000 65536"/>
                  <a:gd name="T21" fmla="*/ 0 w 74"/>
                  <a:gd name="T22" fmla="*/ 0 h 72"/>
                  <a:gd name="T23" fmla="*/ 74 w 7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72">
                    <a:moveTo>
                      <a:pt x="9" y="71"/>
                    </a:moveTo>
                    <a:lnTo>
                      <a:pt x="9" y="9"/>
                    </a:lnTo>
                    <a:lnTo>
                      <a:pt x="73" y="9"/>
                    </a:lnTo>
                    <a:lnTo>
                      <a:pt x="73" y="0"/>
                    </a:lnTo>
                    <a:lnTo>
                      <a:pt x="0" y="0"/>
                    </a:lnTo>
                    <a:lnTo>
                      <a:pt x="0" y="71"/>
                    </a:lnTo>
                    <a:lnTo>
                      <a:pt x="9" y="7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 name="Group 36"/>
              <p:cNvGrpSpPr>
                <a:grpSpLocks/>
              </p:cNvGrpSpPr>
              <p:nvPr/>
            </p:nvGrpSpPr>
            <p:grpSpPr bwMode="auto">
              <a:xfrm>
                <a:off x="868" y="1797"/>
                <a:ext cx="75" cy="66"/>
                <a:chOff x="868" y="1797"/>
                <a:chExt cx="75" cy="66"/>
              </a:xfrm>
            </p:grpSpPr>
            <p:sp>
              <p:nvSpPr>
                <p:cNvPr id="63" name="Oval 37"/>
                <p:cNvSpPr>
                  <a:spLocks noChangeArrowheads="1"/>
                </p:cNvSpPr>
                <p:nvPr/>
              </p:nvSpPr>
              <p:spPr bwMode="auto">
                <a:xfrm>
                  <a:off x="875" y="1797"/>
                  <a:ext cx="68" cy="6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Oval 38"/>
                <p:cNvSpPr>
                  <a:spLocks noChangeArrowheads="1"/>
                </p:cNvSpPr>
                <p:nvPr/>
              </p:nvSpPr>
              <p:spPr bwMode="auto">
                <a:xfrm>
                  <a:off x="868" y="1797"/>
                  <a:ext cx="68" cy="6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2" name="Group 39"/>
              <p:cNvGrpSpPr>
                <a:grpSpLocks/>
              </p:cNvGrpSpPr>
              <p:nvPr/>
            </p:nvGrpSpPr>
            <p:grpSpPr bwMode="auto">
              <a:xfrm>
                <a:off x="897" y="1932"/>
                <a:ext cx="29" cy="73"/>
                <a:chOff x="897" y="1932"/>
                <a:chExt cx="29" cy="73"/>
              </a:xfrm>
            </p:grpSpPr>
            <p:sp>
              <p:nvSpPr>
                <p:cNvPr id="54" name="Freeform 40"/>
                <p:cNvSpPr>
                  <a:spLocks/>
                </p:cNvSpPr>
                <p:nvPr/>
              </p:nvSpPr>
              <p:spPr bwMode="auto">
                <a:xfrm>
                  <a:off x="897" y="1932"/>
                  <a:ext cx="29" cy="73"/>
                </a:xfrm>
                <a:custGeom>
                  <a:avLst/>
                  <a:gdLst>
                    <a:gd name="T0" fmla="*/ 0 w 29"/>
                    <a:gd name="T1" fmla="*/ 0 h 73"/>
                    <a:gd name="T2" fmla="*/ 28 w 29"/>
                    <a:gd name="T3" fmla="*/ 0 h 73"/>
                    <a:gd name="T4" fmla="*/ 28 w 29"/>
                    <a:gd name="T5" fmla="*/ 72 h 73"/>
                    <a:gd name="T6" fmla="*/ 0 w 29"/>
                    <a:gd name="T7" fmla="*/ 72 h 73"/>
                    <a:gd name="T8" fmla="*/ 0 w 29"/>
                    <a:gd name="T9" fmla="*/ 0 h 73"/>
                    <a:gd name="T10" fmla="*/ 0 60000 65536"/>
                    <a:gd name="T11" fmla="*/ 0 60000 65536"/>
                    <a:gd name="T12" fmla="*/ 0 60000 65536"/>
                    <a:gd name="T13" fmla="*/ 0 60000 65536"/>
                    <a:gd name="T14" fmla="*/ 0 60000 65536"/>
                    <a:gd name="T15" fmla="*/ 0 w 29"/>
                    <a:gd name="T16" fmla="*/ 0 h 73"/>
                    <a:gd name="T17" fmla="*/ 29 w 29"/>
                    <a:gd name="T18" fmla="*/ 73 h 73"/>
                  </a:gdLst>
                  <a:ahLst/>
                  <a:cxnLst>
                    <a:cxn ang="T10">
                      <a:pos x="T0" y="T1"/>
                    </a:cxn>
                    <a:cxn ang="T11">
                      <a:pos x="T2" y="T3"/>
                    </a:cxn>
                    <a:cxn ang="T12">
                      <a:pos x="T4" y="T5"/>
                    </a:cxn>
                    <a:cxn ang="T13">
                      <a:pos x="T6" y="T7"/>
                    </a:cxn>
                    <a:cxn ang="T14">
                      <a:pos x="T8" y="T9"/>
                    </a:cxn>
                  </a:cxnLst>
                  <a:rect l="T15" t="T16" r="T17" b="T18"/>
                  <a:pathLst>
                    <a:path w="29" h="73">
                      <a:moveTo>
                        <a:pt x="0" y="0"/>
                      </a:moveTo>
                      <a:lnTo>
                        <a:pt x="28" y="0"/>
                      </a:lnTo>
                      <a:lnTo>
                        <a:pt x="28" y="72"/>
                      </a:lnTo>
                      <a:lnTo>
                        <a:pt x="0" y="7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5" name="Group 41"/>
                <p:cNvGrpSpPr>
                  <a:grpSpLocks/>
                </p:cNvGrpSpPr>
                <p:nvPr/>
              </p:nvGrpSpPr>
              <p:grpSpPr bwMode="auto">
                <a:xfrm>
                  <a:off x="897" y="1941"/>
                  <a:ext cx="28" cy="54"/>
                  <a:chOff x="897" y="1941"/>
                  <a:chExt cx="28" cy="54"/>
                </a:xfrm>
              </p:grpSpPr>
              <p:sp>
                <p:nvSpPr>
                  <p:cNvPr id="56" name="Line 42"/>
                  <p:cNvSpPr>
                    <a:spLocks noChangeShapeType="1"/>
                  </p:cNvSpPr>
                  <p:nvPr/>
                </p:nvSpPr>
                <p:spPr bwMode="auto">
                  <a:xfrm>
                    <a:off x="897" y="1950"/>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7" name="Line 43"/>
                  <p:cNvSpPr>
                    <a:spLocks noChangeShapeType="1"/>
                  </p:cNvSpPr>
                  <p:nvPr/>
                </p:nvSpPr>
                <p:spPr bwMode="auto">
                  <a:xfrm>
                    <a:off x="897" y="1977"/>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 name="Line 44"/>
                  <p:cNvSpPr>
                    <a:spLocks noChangeShapeType="1"/>
                  </p:cNvSpPr>
                  <p:nvPr/>
                </p:nvSpPr>
                <p:spPr bwMode="auto">
                  <a:xfrm>
                    <a:off x="897" y="1968"/>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9" name="Line 45"/>
                  <p:cNvSpPr>
                    <a:spLocks noChangeShapeType="1"/>
                  </p:cNvSpPr>
                  <p:nvPr/>
                </p:nvSpPr>
                <p:spPr bwMode="auto">
                  <a:xfrm>
                    <a:off x="897" y="1959"/>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 name="Line 46"/>
                  <p:cNvSpPr>
                    <a:spLocks noChangeShapeType="1"/>
                  </p:cNvSpPr>
                  <p:nvPr/>
                </p:nvSpPr>
                <p:spPr bwMode="auto">
                  <a:xfrm>
                    <a:off x="897" y="1941"/>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1" name="Line 47"/>
                  <p:cNvSpPr>
                    <a:spLocks noChangeShapeType="1"/>
                  </p:cNvSpPr>
                  <p:nvPr/>
                </p:nvSpPr>
                <p:spPr bwMode="auto">
                  <a:xfrm>
                    <a:off x="897" y="1986"/>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 name="Line 48"/>
                  <p:cNvSpPr>
                    <a:spLocks noChangeShapeType="1"/>
                  </p:cNvSpPr>
                  <p:nvPr/>
                </p:nvSpPr>
                <p:spPr bwMode="auto">
                  <a:xfrm>
                    <a:off x="897" y="1995"/>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3" name="Freeform 49"/>
              <p:cNvSpPr>
                <a:spLocks/>
              </p:cNvSpPr>
              <p:nvPr/>
            </p:nvSpPr>
            <p:spPr bwMode="auto">
              <a:xfrm>
                <a:off x="1071" y="1950"/>
                <a:ext cx="17" cy="19"/>
              </a:xfrm>
              <a:custGeom>
                <a:avLst/>
                <a:gdLst>
                  <a:gd name="T0" fmla="*/ 0 w 17"/>
                  <a:gd name="T1" fmla="*/ 0 h 19"/>
                  <a:gd name="T2" fmla="*/ 16 w 17"/>
                  <a:gd name="T3" fmla="*/ 0 h 19"/>
                  <a:gd name="T4" fmla="*/ 16 w 17"/>
                  <a:gd name="T5" fmla="*/ 18 h 19"/>
                  <a:gd name="T6" fmla="*/ 0 w 17"/>
                  <a:gd name="T7" fmla="*/ 18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16" y="0"/>
                    </a:lnTo>
                    <a:lnTo>
                      <a:pt x="16" y="18"/>
                    </a:lnTo>
                    <a:lnTo>
                      <a:pt x="0" y="18"/>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 name="Group 50"/>
            <p:cNvGrpSpPr>
              <a:grpSpLocks/>
            </p:cNvGrpSpPr>
            <p:nvPr/>
          </p:nvGrpSpPr>
          <p:grpSpPr bwMode="auto">
            <a:xfrm>
              <a:off x="995" y="1753"/>
              <a:ext cx="47" cy="50"/>
              <a:chOff x="995" y="1753"/>
              <a:chExt cx="47" cy="50"/>
            </a:xfrm>
          </p:grpSpPr>
          <p:sp>
            <p:nvSpPr>
              <p:cNvPr id="29" name="Freeform 51"/>
              <p:cNvSpPr>
                <a:spLocks/>
              </p:cNvSpPr>
              <p:nvPr/>
            </p:nvSpPr>
            <p:spPr bwMode="auto">
              <a:xfrm>
                <a:off x="1020" y="1768"/>
                <a:ext cx="22" cy="35"/>
              </a:xfrm>
              <a:custGeom>
                <a:avLst/>
                <a:gdLst>
                  <a:gd name="T0" fmla="*/ 18 w 22"/>
                  <a:gd name="T1" fmla="*/ 0 h 35"/>
                  <a:gd name="T2" fmla="*/ 0 w 22"/>
                  <a:gd name="T3" fmla="*/ 29 h 35"/>
                  <a:gd name="T4" fmla="*/ 4 w 22"/>
                  <a:gd name="T5" fmla="*/ 34 h 35"/>
                  <a:gd name="T6" fmla="*/ 21 w 22"/>
                  <a:gd name="T7" fmla="*/ 1 h 35"/>
                  <a:gd name="T8" fmla="*/ 18 w 22"/>
                  <a:gd name="T9" fmla="*/ 0 h 35"/>
                  <a:gd name="T10" fmla="*/ 0 60000 65536"/>
                  <a:gd name="T11" fmla="*/ 0 60000 65536"/>
                  <a:gd name="T12" fmla="*/ 0 60000 65536"/>
                  <a:gd name="T13" fmla="*/ 0 60000 65536"/>
                  <a:gd name="T14" fmla="*/ 0 60000 65536"/>
                  <a:gd name="T15" fmla="*/ 0 w 22"/>
                  <a:gd name="T16" fmla="*/ 0 h 35"/>
                  <a:gd name="T17" fmla="*/ 22 w 22"/>
                  <a:gd name="T18" fmla="*/ 35 h 35"/>
                </a:gdLst>
                <a:ahLst/>
                <a:cxnLst>
                  <a:cxn ang="T10">
                    <a:pos x="T0" y="T1"/>
                  </a:cxn>
                  <a:cxn ang="T11">
                    <a:pos x="T2" y="T3"/>
                  </a:cxn>
                  <a:cxn ang="T12">
                    <a:pos x="T4" y="T5"/>
                  </a:cxn>
                  <a:cxn ang="T13">
                    <a:pos x="T6" y="T7"/>
                  </a:cxn>
                  <a:cxn ang="T14">
                    <a:pos x="T8" y="T9"/>
                  </a:cxn>
                </a:cxnLst>
                <a:rect l="T15" t="T16" r="T17" b="T18"/>
                <a:pathLst>
                  <a:path w="22" h="35">
                    <a:moveTo>
                      <a:pt x="18" y="0"/>
                    </a:moveTo>
                    <a:lnTo>
                      <a:pt x="0" y="29"/>
                    </a:lnTo>
                    <a:lnTo>
                      <a:pt x="4" y="34"/>
                    </a:lnTo>
                    <a:lnTo>
                      <a:pt x="21" y="1"/>
                    </a:lnTo>
                    <a:lnTo>
                      <a:pt x="1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52"/>
              <p:cNvSpPr>
                <a:spLocks/>
              </p:cNvSpPr>
              <p:nvPr/>
            </p:nvSpPr>
            <p:spPr bwMode="auto">
              <a:xfrm>
                <a:off x="995" y="1753"/>
                <a:ext cx="42" cy="17"/>
              </a:xfrm>
              <a:custGeom>
                <a:avLst/>
                <a:gdLst>
                  <a:gd name="T0" fmla="*/ 39 w 42"/>
                  <a:gd name="T1" fmla="*/ 0 h 17"/>
                  <a:gd name="T2" fmla="*/ 0 w 42"/>
                  <a:gd name="T3" fmla="*/ 9 h 17"/>
                  <a:gd name="T4" fmla="*/ 6 w 42"/>
                  <a:gd name="T5" fmla="*/ 16 h 17"/>
                  <a:gd name="T6" fmla="*/ 41 w 42"/>
                  <a:gd name="T7" fmla="*/ 4 h 17"/>
                  <a:gd name="T8" fmla="*/ 39 w 42"/>
                  <a:gd name="T9" fmla="*/ 0 h 17"/>
                  <a:gd name="T10" fmla="*/ 0 60000 65536"/>
                  <a:gd name="T11" fmla="*/ 0 60000 65536"/>
                  <a:gd name="T12" fmla="*/ 0 60000 65536"/>
                  <a:gd name="T13" fmla="*/ 0 60000 65536"/>
                  <a:gd name="T14" fmla="*/ 0 60000 65536"/>
                  <a:gd name="T15" fmla="*/ 0 w 42"/>
                  <a:gd name="T16" fmla="*/ 0 h 17"/>
                  <a:gd name="T17" fmla="*/ 42 w 42"/>
                  <a:gd name="T18" fmla="*/ 17 h 17"/>
                </a:gdLst>
                <a:ahLst/>
                <a:cxnLst>
                  <a:cxn ang="T10">
                    <a:pos x="T0" y="T1"/>
                  </a:cxn>
                  <a:cxn ang="T11">
                    <a:pos x="T2" y="T3"/>
                  </a:cxn>
                  <a:cxn ang="T12">
                    <a:pos x="T4" y="T5"/>
                  </a:cxn>
                  <a:cxn ang="T13">
                    <a:pos x="T6" y="T7"/>
                  </a:cxn>
                  <a:cxn ang="T14">
                    <a:pos x="T8" y="T9"/>
                  </a:cxn>
                </a:cxnLst>
                <a:rect l="T15" t="T16" r="T17" b="T18"/>
                <a:pathLst>
                  <a:path w="42" h="17">
                    <a:moveTo>
                      <a:pt x="39" y="0"/>
                    </a:moveTo>
                    <a:lnTo>
                      <a:pt x="0" y="9"/>
                    </a:lnTo>
                    <a:lnTo>
                      <a:pt x="6" y="16"/>
                    </a:lnTo>
                    <a:lnTo>
                      <a:pt x="41" y="4"/>
                    </a:lnTo>
                    <a:lnTo>
                      <a:pt x="3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 name="Group 53"/>
            <p:cNvGrpSpPr>
              <a:grpSpLocks/>
            </p:cNvGrpSpPr>
            <p:nvPr/>
          </p:nvGrpSpPr>
          <p:grpSpPr bwMode="auto">
            <a:xfrm>
              <a:off x="904" y="1673"/>
              <a:ext cx="151" cy="231"/>
              <a:chOff x="904" y="1673"/>
              <a:chExt cx="151" cy="231"/>
            </a:xfrm>
          </p:grpSpPr>
          <p:sp>
            <p:nvSpPr>
              <p:cNvPr id="27" name="Freeform 54"/>
              <p:cNvSpPr>
                <a:spLocks/>
              </p:cNvSpPr>
              <p:nvPr/>
            </p:nvSpPr>
            <p:spPr bwMode="auto">
              <a:xfrm>
                <a:off x="904" y="1674"/>
                <a:ext cx="151" cy="230"/>
              </a:xfrm>
              <a:custGeom>
                <a:avLst/>
                <a:gdLst>
                  <a:gd name="T0" fmla="*/ 5 w 151"/>
                  <a:gd name="T1" fmla="*/ 8 h 230"/>
                  <a:gd name="T2" fmla="*/ 3 w 151"/>
                  <a:gd name="T3" fmla="*/ 15 h 230"/>
                  <a:gd name="T4" fmla="*/ 1 w 151"/>
                  <a:gd name="T5" fmla="*/ 23 h 230"/>
                  <a:gd name="T6" fmla="*/ 0 w 151"/>
                  <a:gd name="T7" fmla="*/ 32 h 230"/>
                  <a:gd name="T8" fmla="*/ 0 w 151"/>
                  <a:gd name="T9" fmla="*/ 41 h 230"/>
                  <a:gd name="T10" fmla="*/ 2 w 151"/>
                  <a:gd name="T11" fmla="*/ 52 h 230"/>
                  <a:gd name="T12" fmla="*/ 4 w 151"/>
                  <a:gd name="T13" fmla="*/ 67 h 230"/>
                  <a:gd name="T14" fmla="*/ 7 w 151"/>
                  <a:gd name="T15" fmla="*/ 83 h 230"/>
                  <a:gd name="T16" fmla="*/ 13 w 151"/>
                  <a:gd name="T17" fmla="*/ 102 h 230"/>
                  <a:gd name="T18" fmla="*/ 22 w 151"/>
                  <a:gd name="T19" fmla="*/ 119 h 230"/>
                  <a:gd name="T20" fmla="*/ 35 w 151"/>
                  <a:gd name="T21" fmla="*/ 140 h 230"/>
                  <a:gd name="T22" fmla="*/ 49 w 151"/>
                  <a:gd name="T23" fmla="*/ 160 h 230"/>
                  <a:gd name="T24" fmla="*/ 60 w 151"/>
                  <a:gd name="T25" fmla="*/ 174 h 230"/>
                  <a:gd name="T26" fmla="*/ 76 w 151"/>
                  <a:gd name="T27" fmla="*/ 190 h 230"/>
                  <a:gd name="T28" fmla="*/ 93 w 151"/>
                  <a:gd name="T29" fmla="*/ 203 h 230"/>
                  <a:gd name="T30" fmla="*/ 108 w 151"/>
                  <a:gd name="T31" fmla="*/ 214 h 230"/>
                  <a:gd name="T32" fmla="*/ 119 w 151"/>
                  <a:gd name="T33" fmla="*/ 221 h 230"/>
                  <a:gd name="T34" fmla="*/ 130 w 151"/>
                  <a:gd name="T35" fmla="*/ 226 h 230"/>
                  <a:gd name="T36" fmla="*/ 138 w 151"/>
                  <a:gd name="T37" fmla="*/ 229 h 230"/>
                  <a:gd name="T38" fmla="*/ 145 w 151"/>
                  <a:gd name="T39" fmla="*/ 229 h 230"/>
                  <a:gd name="T40" fmla="*/ 150 w 151"/>
                  <a:gd name="T41" fmla="*/ 226 h 230"/>
                  <a:gd name="T42" fmla="*/ 10 w 151"/>
                  <a:gd name="T43" fmla="*/ 0 h 230"/>
                  <a:gd name="T44" fmla="*/ 5 w 151"/>
                  <a:gd name="T45" fmla="*/ 8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1"/>
                  <a:gd name="T70" fmla="*/ 0 h 230"/>
                  <a:gd name="T71" fmla="*/ 151 w 1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1" h="230">
                    <a:moveTo>
                      <a:pt x="5" y="8"/>
                    </a:moveTo>
                    <a:lnTo>
                      <a:pt x="3" y="15"/>
                    </a:lnTo>
                    <a:lnTo>
                      <a:pt x="1" y="23"/>
                    </a:lnTo>
                    <a:lnTo>
                      <a:pt x="0" y="32"/>
                    </a:lnTo>
                    <a:lnTo>
                      <a:pt x="0" y="41"/>
                    </a:lnTo>
                    <a:lnTo>
                      <a:pt x="2" y="52"/>
                    </a:lnTo>
                    <a:lnTo>
                      <a:pt x="4" y="67"/>
                    </a:lnTo>
                    <a:lnTo>
                      <a:pt x="7" y="83"/>
                    </a:lnTo>
                    <a:lnTo>
                      <a:pt x="13" y="102"/>
                    </a:lnTo>
                    <a:lnTo>
                      <a:pt x="22" y="119"/>
                    </a:lnTo>
                    <a:lnTo>
                      <a:pt x="35" y="140"/>
                    </a:lnTo>
                    <a:lnTo>
                      <a:pt x="49" y="160"/>
                    </a:lnTo>
                    <a:lnTo>
                      <a:pt x="60" y="174"/>
                    </a:lnTo>
                    <a:lnTo>
                      <a:pt x="76" y="190"/>
                    </a:lnTo>
                    <a:lnTo>
                      <a:pt x="93" y="203"/>
                    </a:lnTo>
                    <a:lnTo>
                      <a:pt x="108" y="214"/>
                    </a:lnTo>
                    <a:lnTo>
                      <a:pt x="119" y="221"/>
                    </a:lnTo>
                    <a:lnTo>
                      <a:pt x="130" y="226"/>
                    </a:lnTo>
                    <a:lnTo>
                      <a:pt x="138" y="229"/>
                    </a:lnTo>
                    <a:lnTo>
                      <a:pt x="145" y="229"/>
                    </a:lnTo>
                    <a:lnTo>
                      <a:pt x="150" y="226"/>
                    </a:lnTo>
                    <a:lnTo>
                      <a:pt x="10" y="0"/>
                    </a:lnTo>
                    <a:lnTo>
                      <a:pt x="5" y="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55"/>
              <p:cNvSpPr>
                <a:spLocks/>
              </p:cNvSpPr>
              <p:nvPr/>
            </p:nvSpPr>
            <p:spPr bwMode="auto">
              <a:xfrm>
                <a:off x="913" y="1673"/>
                <a:ext cx="142" cy="228"/>
              </a:xfrm>
              <a:custGeom>
                <a:avLst/>
                <a:gdLst>
                  <a:gd name="T0" fmla="*/ 1 w 142"/>
                  <a:gd name="T1" fmla="*/ 0 h 228"/>
                  <a:gd name="T2" fmla="*/ 0 w 142"/>
                  <a:gd name="T3" fmla="*/ 4 h 228"/>
                  <a:gd name="T4" fmla="*/ 0 w 142"/>
                  <a:gd name="T5" fmla="*/ 14 h 228"/>
                  <a:gd name="T6" fmla="*/ 1 w 142"/>
                  <a:gd name="T7" fmla="*/ 26 h 228"/>
                  <a:gd name="T8" fmla="*/ 2 w 142"/>
                  <a:gd name="T9" fmla="*/ 36 h 228"/>
                  <a:gd name="T10" fmla="*/ 4 w 142"/>
                  <a:gd name="T11" fmla="*/ 48 h 228"/>
                  <a:gd name="T12" fmla="*/ 6 w 142"/>
                  <a:gd name="T13" fmla="*/ 62 h 228"/>
                  <a:gd name="T14" fmla="*/ 9 w 142"/>
                  <a:gd name="T15" fmla="*/ 77 h 228"/>
                  <a:gd name="T16" fmla="*/ 16 w 142"/>
                  <a:gd name="T17" fmla="*/ 96 h 228"/>
                  <a:gd name="T18" fmla="*/ 26 w 142"/>
                  <a:gd name="T19" fmla="*/ 118 h 228"/>
                  <a:gd name="T20" fmla="*/ 38 w 142"/>
                  <a:gd name="T21" fmla="*/ 136 h 228"/>
                  <a:gd name="T22" fmla="*/ 51 w 142"/>
                  <a:gd name="T23" fmla="*/ 155 h 228"/>
                  <a:gd name="T24" fmla="*/ 64 w 142"/>
                  <a:gd name="T25" fmla="*/ 169 h 228"/>
                  <a:gd name="T26" fmla="*/ 74 w 142"/>
                  <a:gd name="T27" fmla="*/ 179 h 228"/>
                  <a:gd name="T28" fmla="*/ 83 w 142"/>
                  <a:gd name="T29" fmla="*/ 188 h 228"/>
                  <a:gd name="T30" fmla="*/ 93 w 142"/>
                  <a:gd name="T31" fmla="*/ 197 h 228"/>
                  <a:gd name="T32" fmla="*/ 103 w 142"/>
                  <a:gd name="T33" fmla="*/ 206 h 228"/>
                  <a:gd name="T34" fmla="*/ 111 w 142"/>
                  <a:gd name="T35" fmla="*/ 212 h 228"/>
                  <a:gd name="T36" fmla="*/ 119 w 142"/>
                  <a:gd name="T37" fmla="*/ 217 h 228"/>
                  <a:gd name="T38" fmla="*/ 128 w 142"/>
                  <a:gd name="T39" fmla="*/ 221 h 228"/>
                  <a:gd name="T40" fmla="*/ 135 w 142"/>
                  <a:gd name="T41" fmla="*/ 226 h 228"/>
                  <a:gd name="T42" fmla="*/ 140 w 142"/>
                  <a:gd name="T43" fmla="*/ 227 h 228"/>
                  <a:gd name="T44" fmla="*/ 141 w 142"/>
                  <a:gd name="T45" fmla="*/ 224 h 228"/>
                  <a:gd name="T46" fmla="*/ 141 w 142"/>
                  <a:gd name="T47" fmla="*/ 219 h 228"/>
                  <a:gd name="T48" fmla="*/ 140 w 142"/>
                  <a:gd name="T49" fmla="*/ 214 h 228"/>
                  <a:gd name="T50" fmla="*/ 138 w 142"/>
                  <a:gd name="T51" fmla="*/ 204 h 228"/>
                  <a:gd name="T52" fmla="*/ 136 w 142"/>
                  <a:gd name="T53" fmla="*/ 192 h 228"/>
                  <a:gd name="T54" fmla="*/ 133 w 142"/>
                  <a:gd name="T55" fmla="*/ 180 h 228"/>
                  <a:gd name="T56" fmla="*/ 129 w 142"/>
                  <a:gd name="T57" fmla="*/ 167 h 228"/>
                  <a:gd name="T58" fmla="*/ 125 w 142"/>
                  <a:gd name="T59" fmla="*/ 153 h 228"/>
                  <a:gd name="T60" fmla="*/ 120 w 142"/>
                  <a:gd name="T61" fmla="*/ 141 h 228"/>
                  <a:gd name="T62" fmla="*/ 115 w 142"/>
                  <a:gd name="T63" fmla="*/ 131 h 228"/>
                  <a:gd name="T64" fmla="*/ 109 w 142"/>
                  <a:gd name="T65" fmla="*/ 118 h 228"/>
                  <a:gd name="T66" fmla="*/ 102 w 142"/>
                  <a:gd name="T67" fmla="*/ 107 h 228"/>
                  <a:gd name="T68" fmla="*/ 95 w 142"/>
                  <a:gd name="T69" fmla="*/ 95 h 228"/>
                  <a:gd name="T70" fmla="*/ 82 w 142"/>
                  <a:gd name="T71" fmla="*/ 79 h 228"/>
                  <a:gd name="T72" fmla="*/ 74 w 142"/>
                  <a:gd name="T73" fmla="*/ 68 h 228"/>
                  <a:gd name="T74" fmla="*/ 61 w 142"/>
                  <a:gd name="T75" fmla="*/ 53 h 228"/>
                  <a:gd name="T76" fmla="*/ 50 w 142"/>
                  <a:gd name="T77" fmla="*/ 42 h 228"/>
                  <a:gd name="T78" fmla="*/ 38 w 142"/>
                  <a:gd name="T79" fmla="*/ 30 h 228"/>
                  <a:gd name="T80" fmla="*/ 30 w 142"/>
                  <a:gd name="T81" fmla="*/ 22 h 228"/>
                  <a:gd name="T82" fmla="*/ 21 w 142"/>
                  <a:gd name="T83" fmla="*/ 14 h 228"/>
                  <a:gd name="T84" fmla="*/ 14 w 142"/>
                  <a:gd name="T85" fmla="*/ 8 h 228"/>
                  <a:gd name="T86" fmla="*/ 7 w 142"/>
                  <a:gd name="T87" fmla="*/ 2 h 228"/>
                  <a:gd name="T88" fmla="*/ 1 w 142"/>
                  <a:gd name="T89" fmla="*/ 0 h 2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228"/>
                  <a:gd name="T137" fmla="*/ 142 w 142"/>
                  <a:gd name="T138" fmla="*/ 228 h 2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228">
                    <a:moveTo>
                      <a:pt x="1" y="0"/>
                    </a:moveTo>
                    <a:lnTo>
                      <a:pt x="0" y="4"/>
                    </a:lnTo>
                    <a:lnTo>
                      <a:pt x="0" y="14"/>
                    </a:lnTo>
                    <a:lnTo>
                      <a:pt x="1" y="26"/>
                    </a:lnTo>
                    <a:lnTo>
                      <a:pt x="2" y="36"/>
                    </a:lnTo>
                    <a:lnTo>
                      <a:pt x="4" y="48"/>
                    </a:lnTo>
                    <a:lnTo>
                      <a:pt x="6" y="62"/>
                    </a:lnTo>
                    <a:lnTo>
                      <a:pt x="9" y="77"/>
                    </a:lnTo>
                    <a:lnTo>
                      <a:pt x="16" y="96"/>
                    </a:lnTo>
                    <a:lnTo>
                      <a:pt x="26" y="118"/>
                    </a:lnTo>
                    <a:lnTo>
                      <a:pt x="38" y="136"/>
                    </a:lnTo>
                    <a:lnTo>
                      <a:pt x="51" y="155"/>
                    </a:lnTo>
                    <a:lnTo>
                      <a:pt x="64" y="169"/>
                    </a:lnTo>
                    <a:lnTo>
                      <a:pt x="74" y="179"/>
                    </a:lnTo>
                    <a:lnTo>
                      <a:pt x="83" y="188"/>
                    </a:lnTo>
                    <a:lnTo>
                      <a:pt x="93" y="197"/>
                    </a:lnTo>
                    <a:lnTo>
                      <a:pt x="103" y="206"/>
                    </a:lnTo>
                    <a:lnTo>
                      <a:pt x="111" y="212"/>
                    </a:lnTo>
                    <a:lnTo>
                      <a:pt x="119" y="217"/>
                    </a:lnTo>
                    <a:lnTo>
                      <a:pt x="128" y="221"/>
                    </a:lnTo>
                    <a:lnTo>
                      <a:pt x="135" y="226"/>
                    </a:lnTo>
                    <a:lnTo>
                      <a:pt x="140" y="227"/>
                    </a:lnTo>
                    <a:lnTo>
                      <a:pt x="141" y="224"/>
                    </a:lnTo>
                    <a:lnTo>
                      <a:pt x="141" y="219"/>
                    </a:lnTo>
                    <a:lnTo>
                      <a:pt x="140" y="214"/>
                    </a:lnTo>
                    <a:lnTo>
                      <a:pt x="138" y="204"/>
                    </a:lnTo>
                    <a:lnTo>
                      <a:pt x="136" y="192"/>
                    </a:lnTo>
                    <a:lnTo>
                      <a:pt x="133" y="180"/>
                    </a:lnTo>
                    <a:lnTo>
                      <a:pt x="129" y="167"/>
                    </a:lnTo>
                    <a:lnTo>
                      <a:pt x="125" y="153"/>
                    </a:lnTo>
                    <a:lnTo>
                      <a:pt x="120" y="141"/>
                    </a:lnTo>
                    <a:lnTo>
                      <a:pt x="115" y="131"/>
                    </a:lnTo>
                    <a:lnTo>
                      <a:pt x="109" y="118"/>
                    </a:lnTo>
                    <a:lnTo>
                      <a:pt x="102" y="107"/>
                    </a:lnTo>
                    <a:lnTo>
                      <a:pt x="95" y="95"/>
                    </a:lnTo>
                    <a:lnTo>
                      <a:pt x="82" y="79"/>
                    </a:lnTo>
                    <a:lnTo>
                      <a:pt x="74" y="68"/>
                    </a:lnTo>
                    <a:lnTo>
                      <a:pt x="61" y="53"/>
                    </a:lnTo>
                    <a:lnTo>
                      <a:pt x="50" y="42"/>
                    </a:lnTo>
                    <a:lnTo>
                      <a:pt x="38" y="30"/>
                    </a:lnTo>
                    <a:lnTo>
                      <a:pt x="30" y="22"/>
                    </a:lnTo>
                    <a:lnTo>
                      <a:pt x="21" y="14"/>
                    </a:lnTo>
                    <a:lnTo>
                      <a:pt x="14" y="8"/>
                    </a:lnTo>
                    <a:lnTo>
                      <a:pt x="7" y="2"/>
                    </a:lnTo>
                    <a:lnTo>
                      <a:pt x="1"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 name="Group 56"/>
            <p:cNvGrpSpPr>
              <a:grpSpLocks/>
            </p:cNvGrpSpPr>
            <p:nvPr/>
          </p:nvGrpSpPr>
          <p:grpSpPr bwMode="auto">
            <a:xfrm>
              <a:off x="918" y="1731"/>
              <a:ext cx="146" cy="150"/>
              <a:chOff x="918" y="1731"/>
              <a:chExt cx="146" cy="150"/>
            </a:xfrm>
          </p:grpSpPr>
          <p:sp>
            <p:nvSpPr>
              <p:cNvPr id="25" name="Freeform 57"/>
              <p:cNvSpPr>
                <a:spLocks/>
              </p:cNvSpPr>
              <p:nvPr/>
            </p:nvSpPr>
            <p:spPr bwMode="auto">
              <a:xfrm>
                <a:off x="918" y="1731"/>
                <a:ext cx="140" cy="17"/>
              </a:xfrm>
              <a:custGeom>
                <a:avLst/>
                <a:gdLst>
                  <a:gd name="T0" fmla="*/ 0 w 140"/>
                  <a:gd name="T1" fmla="*/ 0 h 17"/>
                  <a:gd name="T2" fmla="*/ 139 w 140"/>
                  <a:gd name="T3" fmla="*/ 8 h 17"/>
                  <a:gd name="T4" fmla="*/ 138 w 140"/>
                  <a:gd name="T5" fmla="*/ 16 h 17"/>
                  <a:gd name="T6" fmla="*/ 1 w 140"/>
                  <a:gd name="T7" fmla="*/ 6 h 17"/>
                  <a:gd name="T8" fmla="*/ 0 w 140"/>
                  <a:gd name="T9" fmla="*/ 0 h 17"/>
                  <a:gd name="T10" fmla="*/ 0 60000 65536"/>
                  <a:gd name="T11" fmla="*/ 0 60000 65536"/>
                  <a:gd name="T12" fmla="*/ 0 60000 65536"/>
                  <a:gd name="T13" fmla="*/ 0 60000 65536"/>
                  <a:gd name="T14" fmla="*/ 0 60000 65536"/>
                  <a:gd name="T15" fmla="*/ 0 w 140"/>
                  <a:gd name="T16" fmla="*/ 0 h 17"/>
                  <a:gd name="T17" fmla="*/ 140 w 140"/>
                  <a:gd name="T18" fmla="*/ 17 h 17"/>
                </a:gdLst>
                <a:ahLst/>
                <a:cxnLst>
                  <a:cxn ang="T10">
                    <a:pos x="T0" y="T1"/>
                  </a:cxn>
                  <a:cxn ang="T11">
                    <a:pos x="T2" y="T3"/>
                  </a:cxn>
                  <a:cxn ang="T12">
                    <a:pos x="T4" y="T5"/>
                  </a:cxn>
                  <a:cxn ang="T13">
                    <a:pos x="T6" y="T7"/>
                  </a:cxn>
                  <a:cxn ang="T14">
                    <a:pos x="T8" y="T9"/>
                  </a:cxn>
                </a:cxnLst>
                <a:rect l="T15" t="T16" r="T17" b="T18"/>
                <a:pathLst>
                  <a:path w="140" h="17">
                    <a:moveTo>
                      <a:pt x="0" y="0"/>
                    </a:moveTo>
                    <a:lnTo>
                      <a:pt x="139" y="8"/>
                    </a:lnTo>
                    <a:lnTo>
                      <a:pt x="138" y="16"/>
                    </a:lnTo>
                    <a:lnTo>
                      <a:pt x="1" y="6"/>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58"/>
              <p:cNvSpPr>
                <a:spLocks/>
              </p:cNvSpPr>
              <p:nvPr/>
            </p:nvSpPr>
            <p:spPr bwMode="auto">
              <a:xfrm>
                <a:off x="1014" y="1761"/>
                <a:ext cx="50" cy="120"/>
              </a:xfrm>
              <a:custGeom>
                <a:avLst/>
                <a:gdLst>
                  <a:gd name="T0" fmla="*/ 43 w 50"/>
                  <a:gd name="T1" fmla="*/ 2 h 120"/>
                  <a:gd name="T2" fmla="*/ 0 w 50"/>
                  <a:gd name="T3" fmla="*/ 116 h 120"/>
                  <a:gd name="T4" fmla="*/ 4 w 50"/>
                  <a:gd name="T5" fmla="*/ 119 h 120"/>
                  <a:gd name="T6" fmla="*/ 49 w 50"/>
                  <a:gd name="T7" fmla="*/ 0 h 120"/>
                  <a:gd name="T8" fmla="*/ 43 w 50"/>
                  <a:gd name="T9" fmla="*/ 2 h 120"/>
                  <a:gd name="T10" fmla="*/ 0 60000 65536"/>
                  <a:gd name="T11" fmla="*/ 0 60000 65536"/>
                  <a:gd name="T12" fmla="*/ 0 60000 65536"/>
                  <a:gd name="T13" fmla="*/ 0 60000 65536"/>
                  <a:gd name="T14" fmla="*/ 0 60000 65536"/>
                  <a:gd name="T15" fmla="*/ 0 w 50"/>
                  <a:gd name="T16" fmla="*/ 0 h 120"/>
                  <a:gd name="T17" fmla="*/ 50 w 50"/>
                  <a:gd name="T18" fmla="*/ 120 h 120"/>
                </a:gdLst>
                <a:ahLst/>
                <a:cxnLst>
                  <a:cxn ang="T10">
                    <a:pos x="T0" y="T1"/>
                  </a:cxn>
                  <a:cxn ang="T11">
                    <a:pos x="T2" y="T3"/>
                  </a:cxn>
                  <a:cxn ang="T12">
                    <a:pos x="T4" y="T5"/>
                  </a:cxn>
                  <a:cxn ang="T13">
                    <a:pos x="T6" y="T7"/>
                  </a:cxn>
                  <a:cxn ang="T14">
                    <a:pos x="T8" y="T9"/>
                  </a:cxn>
                </a:cxnLst>
                <a:rect l="T15" t="T16" r="T17" b="T18"/>
                <a:pathLst>
                  <a:path w="50" h="120">
                    <a:moveTo>
                      <a:pt x="43" y="2"/>
                    </a:moveTo>
                    <a:lnTo>
                      <a:pt x="0" y="116"/>
                    </a:lnTo>
                    <a:lnTo>
                      <a:pt x="4" y="119"/>
                    </a:lnTo>
                    <a:lnTo>
                      <a:pt x="49" y="0"/>
                    </a:lnTo>
                    <a:lnTo>
                      <a:pt x="43" y="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 name="Group 59"/>
            <p:cNvGrpSpPr>
              <a:grpSpLocks/>
            </p:cNvGrpSpPr>
            <p:nvPr/>
          </p:nvGrpSpPr>
          <p:grpSpPr bwMode="auto">
            <a:xfrm>
              <a:off x="1031" y="1734"/>
              <a:ext cx="58" cy="37"/>
              <a:chOff x="1031" y="1734"/>
              <a:chExt cx="58" cy="37"/>
            </a:xfrm>
          </p:grpSpPr>
          <p:sp>
            <p:nvSpPr>
              <p:cNvPr id="20" name="Freeform 60"/>
              <p:cNvSpPr>
                <a:spLocks/>
              </p:cNvSpPr>
              <p:nvPr/>
            </p:nvSpPr>
            <p:spPr bwMode="auto">
              <a:xfrm>
                <a:off x="1031" y="1738"/>
                <a:ext cx="41" cy="33"/>
              </a:xfrm>
              <a:custGeom>
                <a:avLst/>
                <a:gdLst>
                  <a:gd name="T0" fmla="*/ 30 w 41"/>
                  <a:gd name="T1" fmla="*/ 0 h 33"/>
                  <a:gd name="T2" fmla="*/ 1 w 41"/>
                  <a:gd name="T3" fmla="*/ 10 h 33"/>
                  <a:gd name="T4" fmla="*/ 0 w 41"/>
                  <a:gd name="T5" fmla="*/ 12 h 33"/>
                  <a:gd name="T6" fmla="*/ 0 w 41"/>
                  <a:gd name="T7" fmla="*/ 15 h 33"/>
                  <a:gd name="T8" fmla="*/ 0 w 41"/>
                  <a:gd name="T9" fmla="*/ 20 h 33"/>
                  <a:gd name="T10" fmla="*/ 1 w 41"/>
                  <a:gd name="T11" fmla="*/ 22 h 33"/>
                  <a:gd name="T12" fmla="*/ 2 w 41"/>
                  <a:gd name="T13" fmla="*/ 26 h 33"/>
                  <a:gd name="T14" fmla="*/ 5 w 41"/>
                  <a:gd name="T15" fmla="*/ 30 h 33"/>
                  <a:gd name="T16" fmla="*/ 9 w 41"/>
                  <a:gd name="T17" fmla="*/ 32 h 33"/>
                  <a:gd name="T18" fmla="*/ 11 w 41"/>
                  <a:gd name="T19" fmla="*/ 32 h 33"/>
                  <a:gd name="T20" fmla="*/ 14 w 41"/>
                  <a:gd name="T21" fmla="*/ 32 h 33"/>
                  <a:gd name="T22" fmla="*/ 40 w 41"/>
                  <a:gd name="T23" fmla="*/ 20 h 33"/>
                  <a:gd name="T24" fmla="*/ 35 w 41"/>
                  <a:gd name="T25" fmla="*/ 16 h 33"/>
                  <a:gd name="T26" fmla="*/ 32 w 41"/>
                  <a:gd name="T27" fmla="*/ 12 h 33"/>
                  <a:gd name="T28" fmla="*/ 30 w 41"/>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33"/>
                  <a:gd name="T47" fmla="*/ 41 w 41"/>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33">
                    <a:moveTo>
                      <a:pt x="30" y="0"/>
                    </a:moveTo>
                    <a:lnTo>
                      <a:pt x="1" y="10"/>
                    </a:lnTo>
                    <a:lnTo>
                      <a:pt x="0" y="12"/>
                    </a:lnTo>
                    <a:lnTo>
                      <a:pt x="0" y="15"/>
                    </a:lnTo>
                    <a:lnTo>
                      <a:pt x="0" y="20"/>
                    </a:lnTo>
                    <a:lnTo>
                      <a:pt x="1" y="22"/>
                    </a:lnTo>
                    <a:lnTo>
                      <a:pt x="2" y="26"/>
                    </a:lnTo>
                    <a:lnTo>
                      <a:pt x="5" y="30"/>
                    </a:lnTo>
                    <a:lnTo>
                      <a:pt x="9" y="32"/>
                    </a:lnTo>
                    <a:lnTo>
                      <a:pt x="11" y="32"/>
                    </a:lnTo>
                    <a:lnTo>
                      <a:pt x="14" y="32"/>
                    </a:lnTo>
                    <a:lnTo>
                      <a:pt x="40" y="20"/>
                    </a:lnTo>
                    <a:lnTo>
                      <a:pt x="35" y="16"/>
                    </a:lnTo>
                    <a:lnTo>
                      <a:pt x="32" y="12"/>
                    </a:lnTo>
                    <a:lnTo>
                      <a:pt x="3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61"/>
              <p:cNvSpPr>
                <a:spLocks/>
              </p:cNvSpPr>
              <p:nvPr/>
            </p:nvSpPr>
            <p:spPr bwMode="auto">
              <a:xfrm>
                <a:off x="1054" y="1734"/>
                <a:ext cx="24" cy="31"/>
              </a:xfrm>
              <a:custGeom>
                <a:avLst/>
                <a:gdLst>
                  <a:gd name="T0" fmla="*/ 14 w 24"/>
                  <a:gd name="T1" fmla="*/ 4 h 31"/>
                  <a:gd name="T2" fmla="*/ 13 w 24"/>
                  <a:gd name="T3" fmla="*/ 2 h 31"/>
                  <a:gd name="T4" fmla="*/ 10 w 24"/>
                  <a:gd name="T5" fmla="*/ 1 h 31"/>
                  <a:gd name="T6" fmla="*/ 6 w 24"/>
                  <a:gd name="T7" fmla="*/ 0 h 31"/>
                  <a:gd name="T8" fmla="*/ 4 w 24"/>
                  <a:gd name="T9" fmla="*/ 0 h 31"/>
                  <a:gd name="T10" fmla="*/ 2 w 24"/>
                  <a:gd name="T11" fmla="*/ 2 h 31"/>
                  <a:gd name="T12" fmla="*/ 1 w 24"/>
                  <a:gd name="T13" fmla="*/ 4 h 31"/>
                  <a:gd name="T14" fmla="*/ 0 w 24"/>
                  <a:gd name="T15" fmla="*/ 8 h 31"/>
                  <a:gd name="T16" fmla="*/ 1 w 24"/>
                  <a:gd name="T17" fmla="*/ 10 h 31"/>
                  <a:gd name="T18" fmla="*/ 1 w 24"/>
                  <a:gd name="T19" fmla="*/ 13 h 31"/>
                  <a:gd name="T20" fmla="*/ 2 w 24"/>
                  <a:gd name="T21" fmla="*/ 17 h 31"/>
                  <a:gd name="T22" fmla="*/ 4 w 24"/>
                  <a:gd name="T23" fmla="*/ 20 h 31"/>
                  <a:gd name="T24" fmla="*/ 5 w 24"/>
                  <a:gd name="T25" fmla="*/ 23 h 31"/>
                  <a:gd name="T26" fmla="*/ 8 w 24"/>
                  <a:gd name="T27" fmla="*/ 26 h 31"/>
                  <a:gd name="T28" fmla="*/ 10 w 24"/>
                  <a:gd name="T29" fmla="*/ 28 h 31"/>
                  <a:gd name="T30" fmla="*/ 13 w 24"/>
                  <a:gd name="T31" fmla="*/ 29 h 31"/>
                  <a:gd name="T32" fmla="*/ 16 w 24"/>
                  <a:gd name="T33" fmla="*/ 30 h 31"/>
                  <a:gd name="T34" fmla="*/ 19 w 24"/>
                  <a:gd name="T35" fmla="*/ 30 h 31"/>
                  <a:gd name="T36" fmla="*/ 22 w 24"/>
                  <a:gd name="T37" fmla="*/ 29 h 31"/>
                  <a:gd name="T38" fmla="*/ 23 w 24"/>
                  <a:gd name="T39" fmla="*/ 26 h 31"/>
                  <a:gd name="T40" fmla="*/ 23 w 24"/>
                  <a:gd name="T41" fmla="*/ 23 h 31"/>
                  <a:gd name="T42" fmla="*/ 22 w 24"/>
                  <a:gd name="T43" fmla="*/ 19 h 31"/>
                  <a:gd name="T44" fmla="*/ 21 w 24"/>
                  <a:gd name="T45" fmla="*/ 14 h 31"/>
                  <a:gd name="T46" fmla="*/ 17 w 24"/>
                  <a:gd name="T47" fmla="*/ 8 h 31"/>
                  <a:gd name="T48" fmla="*/ 14 w 24"/>
                  <a:gd name="T49" fmla="*/ 4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31"/>
                  <a:gd name="T77" fmla="*/ 24 w 24"/>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31">
                    <a:moveTo>
                      <a:pt x="14" y="4"/>
                    </a:moveTo>
                    <a:lnTo>
                      <a:pt x="13" y="2"/>
                    </a:lnTo>
                    <a:lnTo>
                      <a:pt x="10" y="1"/>
                    </a:lnTo>
                    <a:lnTo>
                      <a:pt x="6" y="0"/>
                    </a:lnTo>
                    <a:lnTo>
                      <a:pt x="4" y="0"/>
                    </a:lnTo>
                    <a:lnTo>
                      <a:pt x="2" y="2"/>
                    </a:lnTo>
                    <a:lnTo>
                      <a:pt x="1" y="4"/>
                    </a:lnTo>
                    <a:lnTo>
                      <a:pt x="0" y="8"/>
                    </a:lnTo>
                    <a:lnTo>
                      <a:pt x="1" y="10"/>
                    </a:lnTo>
                    <a:lnTo>
                      <a:pt x="1" y="13"/>
                    </a:lnTo>
                    <a:lnTo>
                      <a:pt x="2" y="17"/>
                    </a:lnTo>
                    <a:lnTo>
                      <a:pt x="4" y="20"/>
                    </a:lnTo>
                    <a:lnTo>
                      <a:pt x="5" y="23"/>
                    </a:lnTo>
                    <a:lnTo>
                      <a:pt x="8" y="26"/>
                    </a:lnTo>
                    <a:lnTo>
                      <a:pt x="10" y="28"/>
                    </a:lnTo>
                    <a:lnTo>
                      <a:pt x="13" y="29"/>
                    </a:lnTo>
                    <a:lnTo>
                      <a:pt x="16" y="30"/>
                    </a:lnTo>
                    <a:lnTo>
                      <a:pt x="19" y="30"/>
                    </a:lnTo>
                    <a:lnTo>
                      <a:pt x="22" y="29"/>
                    </a:lnTo>
                    <a:lnTo>
                      <a:pt x="23" y="26"/>
                    </a:lnTo>
                    <a:lnTo>
                      <a:pt x="23" y="23"/>
                    </a:lnTo>
                    <a:lnTo>
                      <a:pt x="22" y="19"/>
                    </a:lnTo>
                    <a:lnTo>
                      <a:pt x="21" y="14"/>
                    </a:lnTo>
                    <a:lnTo>
                      <a:pt x="17" y="8"/>
                    </a:lnTo>
                    <a:lnTo>
                      <a:pt x="14" y="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62"/>
              <p:cNvSpPr>
                <a:spLocks/>
              </p:cNvSpPr>
              <p:nvPr/>
            </p:nvSpPr>
            <p:spPr bwMode="auto">
              <a:xfrm>
                <a:off x="1061" y="1735"/>
                <a:ext cx="28" cy="23"/>
              </a:xfrm>
              <a:custGeom>
                <a:avLst/>
                <a:gdLst>
                  <a:gd name="T0" fmla="*/ 2 w 28"/>
                  <a:gd name="T1" fmla="*/ 5 h 23"/>
                  <a:gd name="T2" fmla="*/ 19 w 28"/>
                  <a:gd name="T3" fmla="*/ 1 h 23"/>
                  <a:gd name="T4" fmla="*/ 23 w 28"/>
                  <a:gd name="T5" fmla="*/ 0 h 23"/>
                  <a:gd name="T6" fmla="*/ 26 w 28"/>
                  <a:gd name="T7" fmla="*/ 1 h 23"/>
                  <a:gd name="T8" fmla="*/ 27 w 28"/>
                  <a:gd name="T9" fmla="*/ 2 h 23"/>
                  <a:gd name="T10" fmla="*/ 27 w 28"/>
                  <a:gd name="T11" fmla="*/ 4 h 23"/>
                  <a:gd name="T12" fmla="*/ 26 w 28"/>
                  <a:gd name="T13" fmla="*/ 8 h 23"/>
                  <a:gd name="T14" fmla="*/ 10 w 28"/>
                  <a:gd name="T15" fmla="*/ 22 h 23"/>
                  <a:gd name="T16" fmla="*/ 8 w 28"/>
                  <a:gd name="T17" fmla="*/ 22 h 23"/>
                  <a:gd name="T18" fmla="*/ 5 w 28"/>
                  <a:gd name="T19" fmla="*/ 21 h 23"/>
                  <a:gd name="T20" fmla="*/ 3 w 28"/>
                  <a:gd name="T21" fmla="*/ 19 h 23"/>
                  <a:gd name="T22" fmla="*/ 1 w 28"/>
                  <a:gd name="T23" fmla="*/ 16 h 23"/>
                  <a:gd name="T24" fmla="*/ 0 w 28"/>
                  <a:gd name="T25" fmla="*/ 13 h 23"/>
                  <a:gd name="T26" fmla="*/ 0 w 28"/>
                  <a:gd name="T27" fmla="*/ 10 h 23"/>
                  <a:gd name="T28" fmla="*/ 0 w 28"/>
                  <a:gd name="T29" fmla="*/ 7 h 23"/>
                  <a:gd name="T30" fmla="*/ 2 w 28"/>
                  <a:gd name="T31" fmla="*/ 5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23"/>
                  <a:gd name="T50" fmla="*/ 28 w 28"/>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23">
                    <a:moveTo>
                      <a:pt x="2" y="5"/>
                    </a:moveTo>
                    <a:lnTo>
                      <a:pt x="19" y="1"/>
                    </a:lnTo>
                    <a:lnTo>
                      <a:pt x="23" y="0"/>
                    </a:lnTo>
                    <a:lnTo>
                      <a:pt x="26" y="1"/>
                    </a:lnTo>
                    <a:lnTo>
                      <a:pt x="27" y="2"/>
                    </a:lnTo>
                    <a:lnTo>
                      <a:pt x="27" y="4"/>
                    </a:lnTo>
                    <a:lnTo>
                      <a:pt x="26" y="8"/>
                    </a:lnTo>
                    <a:lnTo>
                      <a:pt x="10" y="22"/>
                    </a:lnTo>
                    <a:lnTo>
                      <a:pt x="8" y="22"/>
                    </a:lnTo>
                    <a:lnTo>
                      <a:pt x="5" y="21"/>
                    </a:lnTo>
                    <a:lnTo>
                      <a:pt x="3" y="19"/>
                    </a:lnTo>
                    <a:lnTo>
                      <a:pt x="1" y="16"/>
                    </a:lnTo>
                    <a:lnTo>
                      <a:pt x="0" y="13"/>
                    </a:lnTo>
                    <a:lnTo>
                      <a:pt x="0" y="10"/>
                    </a:lnTo>
                    <a:lnTo>
                      <a:pt x="0" y="7"/>
                    </a:lnTo>
                    <a:lnTo>
                      <a:pt x="2" y="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63"/>
              <p:cNvSpPr>
                <a:spLocks/>
              </p:cNvSpPr>
              <p:nvPr/>
            </p:nvSpPr>
            <p:spPr bwMode="auto">
              <a:xfrm>
                <a:off x="1039" y="1746"/>
                <a:ext cx="17" cy="23"/>
              </a:xfrm>
              <a:custGeom>
                <a:avLst/>
                <a:gdLst>
                  <a:gd name="T0" fmla="*/ 1 w 17"/>
                  <a:gd name="T1" fmla="*/ 0 h 23"/>
                  <a:gd name="T2" fmla="*/ 0 w 17"/>
                  <a:gd name="T3" fmla="*/ 3 h 23"/>
                  <a:gd name="T4" fmla="*/ 0 w 17"/>
                  <a:gd name="T5" fmla="*/ 7 h 23"/>
                  <a:gd name="T6" fmla="*/ 1 w 17"/>
                  <a:gd name="T7" fmla="*/ 10 h 23"/>
                  <a:gd name="T8" fmla="*/ 2 w 17"/>
                  <a:gd name="T9" fmla="*/ 14 h 23"/>
                  <a:gd name="T10" fmla="*/ 6 w 17"/>
                  <a:gd name="T11" fmla="*/ 17 h 23"/>
                  <a:gd name="T12" fmla="*/ 9 w 17"/>
                  <a:gd name="T13" fmla="*/ 19 h 23"/>
                  <a:gd name="T14" fmla="*/ 12 w 17"/>
                  <a:gd name="T15" fmla="*/ 20 h 23"/>
                  <a:gd name="T16" fmla="*/ 13 w 17"/>
                  <a:gd name="T17" fmla="*/ 21 h 23"/>
                  <a:gd name="T18" fmla="*/ 16 w 17"/>
                  <a:gd name="T19" fmla="*/ 22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3"/>
                  <a:gd name="T32" fmla="*/ 17 w 1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3">
                    <a:moveTo>
                      <a:pt x="1" y="0"/>
                    </a:moveTo>
                    <a:lnTo>
                      <a:pt x="0" y="3"/>
                    </a:lnTo>
                    <a:lnTo>
                      <a:pt x="0" y="7"/>
                    </a:lnTo>
                    <a:lnTo>
                      <a:pt x="1" y="10"/>
                    </a:lnTo>
                    <a:lnTo>
                      <a:pt x="2" y="14"/>
                    </a:lnTo>
                    <a:lnTo>
                      <a:pt x="6" y="17"/>
                    </a:lnTo>
                    <a:lnTo>
                      <a:pt x="9" y="19"/>
                    </a:lnTo>
                    <a:lnTo>
                      <a:pt x="12" y="20"/>
                    </a:lnTo>
                    <a:lnTo>
                      <a:pt x="13" y="21"/>
                    </a:lnTo>
                    <a:lnTo>
                      <a:pt x="16" y="2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64"/>
              <p:cNvSpPr>
                <a:spLocks/>
              </p:cNvSpPr>
              <p:nvPr/>
            </p:nvSpPr>
            <p:spPr bwMode="auto">
              <a:xfrm>
                <a:off x="1047" y="1743"/>
                <a:ext cx="17" cy="23"/>
              </a:xfrm>
              <a:custGeom>
                <a:avLst/>
                <a:gdLst>
                  <a:gd name="T0" fmla="*/ 1 w 17"/>
                  <a:gd name="T1" fmla="*/ 0 h 23"/>
                  <a:gd name="T2" fmla="*/ 0 w 17"/>
                  <a:gd name="T3" fmla="*/ 3 h 23"/>
                  <a:gd name="T4" fmla="*/ 0 w 17"/>
                  <a:gd name="T5" fmla="*/ 7 h 23"/>
                  <a:gd name="T6" fmla="*/ 1 w 17"/>
                  <a:gd name="T7" fmla="*/ 10 h 23"/>
                  <a:gd name="T8" fmla="*/ 2 w 17"/>
                  <a:gd name="T9" fmla="*/ 14 h 23"/>
                  <a:gd name="T10" fmla="*/ 5 w 17"/>
                  <a:gd name="T11" fmla="*/ 17 h 23"/>
                  <a:gd name="T12" fmla="*/ 8 w 17"/>
                  <a:gd name="T13" fmla="*/ 19 h 23"/>
                  <a:gd name="T14" fmla="*/ 10 w 17"/>
                  <a:gd name="T15" fmla="*/ 20 h 23"/>
                  <a:gd name="T16" fmla="*/ 13 w 17"/>
                  <a:gd name="T17" fmla="*/ 21 h 23"/>
                  <a:gd name="T18" fmla="*/ 16 w 17"/>
                  <a:gd name="T19" fmla="*/ 22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3"/>
                  <a:gd name="T32" fmla="*/ 17 w 1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3">
                    <a:moveTo>
                      <a:pt x="1" y="0"/>
                    </a:moveTo>
                    <a:lnTo>
                      <a:pt x="0" y="3"/>
                    </a:lnTo>
                    <a:lnTo>
                      <a:pt x="0" y="7"/>
                    </a:lnTo>
                    <a:lnTo>
                      <a:pt x="1" y="10"/>
                    </a:lnTo>
                    <a:lnTo>
                      <a:pt x="2" y="14"/>
                    </a:lnTo>
                    <a:lnTo>
                      <a:pt x="5" y="17"/>
                    </a:lnTo>
                    <a:lnTo>
                      <a:pt x="8" y="19"/>
                    </a:lnTo>
                    <a:lnTo>
                      <a:pt x="10" y="20"/>
                    </a:lnTo>
                    <a:lnTo>
                      <a:pt x="13" y="21"/>
                    </a:lnTo>
                    <a:lnTo>
                      <a:pt x="16" y="2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67" name="Line 65"/>
          <p:cNvSpPr>
            <a:spLocks noChangeShapeType="1"/>
          </p:cNvSpPr>
          <p:nvPr/>
        </p:nvSpPr>
        <p:spPr bwMode="auto">
          <a:xfrm>
            <a:off x="3910013" y="4048695"/>
            <a:ext cx="885825" cy="7667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8" name="Line 66"/>
          <p:cNvSpPr>
            <a:spLocks noChangeShapeType="1"/>
          </p:cNvSpPr>
          <p:nvPr/>
        </p:nvSpPr>
        <p:spPr bwMode="auto">
          <a:xfrm flipV="1">
            <a:off x="5202238" y="4175695"/>
            <a:ext cx="1152525" cy="5651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 name="AutoShape 67"/>
          <p:cNvSpPr>
            <a:spLocks noChangeArrowheads="1"/>
          </p:cNvSpPr>
          <p:nvPr/>
        </p:nvSpPr>
        <p:spPr bwMode="auto">
          <a:xfrm>
            <a:off x="3443288" y="32320"/>
            <a:ext cx="1069975" cy="611188"/>
          </a:xfrm>
          <a:prstGeom prst="wedgeRectCallout">
            <a:avLst>
              <a:gd name="adj1" fmla="val 11426"/>
              <a:gd name="adj2" fmla="val 142208"/>
            </a:avLst>
          </a:prstGeom>
          <a:solidFill>
            <a:srgbClr val="99CCFF"/>
          </a:solidFill>
          <a:ln w="9525">
            <a:solidFill>
              <a:srgbClr val="99CCFF"/>
            </a:solidFill>
            <a:miter lim="800000"/>
            <a:headEnd/>
            <a:tailEnd/>
          </a:ln>
        </p:spPr>
        <p:txBody>
          <a:bodyPr lIns="91429" tIns="45714" rIns="91429" bIns="45714"/>
          <a:lstStyle/>
          <a:p>
            <a:pPr algn="ctr" eaLnBrk="0" hangingPunct="0"/>
            <a:r>
              <a:rPr lang="en-US" sz="1600" b="1"/>
              <a:t>Science Alerts</a:t>
            </a:r>
          </a:p>
        </p:txBody>
      </p:sp>
      <p:sp>
        <p:nvSpPr>
          <p:cNvPr id="70" name="AutoShape 68"/>
          <p:cNvSpPr>
            <a:spLocks noChangeArrowheads="1"/>
          </p:cNvSpPr>
          <p:nvPr/>
        </p:nvSpPr>
        <p:spPr bwMode="auto">
          <a:xfrm>
            <a:off x="2659063" y="2224658"/>
            <a:ext cx="1497012" cy="685800"/>
          </a:xfrm>
          <a:prstGeom prst="wedgeRectCallout">
            <a:avLst>
              <a:gd name="adj1" fmla="val 96977"/>
              <a:gd name="adj2" fmla="val 13194"/>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algn="ctr" eaLnBrk="0" hangingPunct="0"/>
            <a:r>
              <a:rPr lang="en-US" sz="1600" b="1"/>
              <a:t>Observation</a:t>
            </a:r>
          </a:p>
          <a:p>
            <a:pPr algn="ctr" eaLnBrk="0" hangingPunct="0"/>
            <a:r>
              <a:rPr lang="en-US" sz="1600" b="1"/>
              <a:t>Requests</a:t>
            </a:r>
          </a:p>
        </p:txBody>
      </p:sp>
      <p:sp>
        <p:nvSpPr>
          <p:cNvPr id="71" name="AutoShape 69"/>
          <p:cNvSpPr>
            <a:spLocks noChangeArrowheads="1"/>
          </p:cNvSpPr>
          <p:nvPr/>
        </p:nvSpPr>
        <p:spPr bwMode="auto">
          <a:xfrm>
            <a:off x="1916113" y="4688458"/>
            <a:ext cx="1600200" cy="609600"/>
          </a:xfrm>
          <a:prstGeom prst="wedgeRectCallout">
            <a:avLst>
              <a:gd name="adj1" fmla="val 104861"/>
              <a:gd name="adj2" fmla="val -86718"/>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algn="ctr" eaLnBrk="0" hangingPunct="0"/>
            <a:r>
              <a:rPr lang="en-US" sz="1600" b="1"/>
              <a:t>Updates to onboard plan</a:t>
            </a:r>
          </a:p>
        </p:txBody>
      </p:sp>
      <p:sp>
        <p:nvSpPr>
          <p:cNvPr id="72" name="Line 70"/>
          <p:cNvSpPr>
            <a:spLocks noChangeShapeType="1"/>
          </p:cNvSpPr>
          <p:nvPr/>
        </p:nvSpPr>
        <p:spPr bwMode="auto">
          <a:xfrm>
            <a:off x="6011863" y="397445"/>
            <a:ext cx="0" cy="45561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73" name="AutoShape 71"/>
          <p:cNvSpPr>
            <a:spLocks noChangeArrowheads="1"/>
          </p:cNvSpPr>
          <p:nvPr/>
        </p:nvSpPr>
        <p:spPr bwMode="auto">
          <a:xfrm>
            <a:off x="7145338" y="108520"/>
            <a:ext cx="1420812" cy="609600"/>
          </a:xfrm>
          <a:prstGeom prst="wedgeRectCallout">
            <a:avLst>
              <a:gd name="adj1" fmla="val -127764"/>
              <a:gd name="adj2" fmla="val 24741"/>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algn="ctr" eaLnBrk="0" hangingPunct="0"/>
            <a:r>
              <a:rPr lang="en-US" sz="1600" b="1"/>
              <a:t>Science Campaigns</a:t>
            </a:r>
          </a:p>
        </p:txBody>
      </p:sp>
      <p:sp>
        <p:nvSpPr>
          <p:cNvPr id="74" name="Text Box 75"/>
          <p:cNvSpPr txBox="1">
            <a:spLocks noChangeArrowheads="1"/>
          </p:cNvSpPr>
          <p:nvPr/>
        </p:nvSpPr>
        <p:spPr bwMode="auto">
          <a:xfrm>
            <a:off x="5476875" y="70420"/>
            <a:ext cx="1152525" cy="33813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600">
                <a:solidFill>
                  <a:schemeClr val="bg1"/>
                </a:solidFill>
              </a:rPr>
              <a:t>Scientists</a:t>
            </a:r>
          </a:p>
        </p:txBody>
      </p:sp>
      <p:pic>
        <p:nvPicPr>
          <p:cNvPr id="75" name="Picture 77" descr="ase picture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3151758"/>
            <a:ext cx="273526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7" descr="RU21_23_05_UD134_1111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99220"/>
            <a:ext cx="24971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83"/>
          <p:cNvSpPr>
            <a:spLocks noChangeArrowheads="1"/>
          </p:cNvSpPr>
          <p:nvPr/>
        </p:nvSpPr>
        <p:spPr bwMode="auto">
          <a:xfrm>
            <a:off x="6477000" y="3347020"/>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chemeClr val="bg1"/>
                </a:solidFill>
              </a:rPr>
              <a:t>Hyperion</a:t>
            </a:r>
          </a:p>
          <a:p>
            <a:pPr algn="ctr"/>
            <a:r>
              <a:rPr lang="en-US">
                <a:solidFill>
                  <a:schemeClr val="bg1"/>
                </a:solidFill>
              </a:rPr>
              <a:t>on EO-1 </a:t>
            </a:r>
          </a:p>
        </p:txBody>
      </p:sp>
      <p:cxnSp>
        <p:nvCxnSpPr>
          <p:cNvPr id="78" name="Shape 86"/>
          <p:cNvCxnSpPr/>
          <p:nvPr/>
        </p:nvCxnSpPr>
        <p:spPr>
          <a:xfrm rot="5400000" flipH="1" flipV="1">
            <a:off x="1500982" y="1114201"/>
            <a:ext cx="533400" cy="1036637"/>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9696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091110_Planning_Accurac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8275"/>
            <a:ext cx="8077200"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735013" y="50736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Increase model resolution</a:t>
            </a:r>
          </a:p>
        </p:txBody>
      </p:sp>
      <p:sp>
        <p:nvSpPr>
          <p:cNvPr id="6" name="TextBox 6"/>
          <p:cNvSpPr txBox="1">
            <a:spLocks noChangeArrowheads="1"/>
          </p:cNvSpPr>
          <p:nvPr/>
        </p:nvSpPr>
        <p:spPr bwMode="auto">
          <a:xfrm>
            <a:off x="6046788" y="5078413"/>
            <a:ext cx="279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Reduce forecast error</a:t>
            </a:r>
          </a:p>
        </p:txBody>
      </p:sp>
    </p:spTree>
    <p:extLst>
      <p:ext uri="{BB962C8B-B14F-4D97-AF65-F5344CB8AC3E}">
        <p14:creationId xmlns:p14="http://schemas.microsoft.com/office/powerpoint/2010/main" val="28761346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O-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0214" y="0"/>
            <a:ext cx="6679595" cy="59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0161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enguin Tracks P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098" y="120953"/>
            <a:ext cx="6334902" cy="569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rotWithShape="1">
          <a:blip r:embed="rId3">
            <a:extLst>
              <a:ext uri="{28A0092B-C50C-407E-A947-70E740481C1C}">
                <a14:useLocalDpi xmlns:a14="http://schemas.microsoft.com/office/drawing/2010/main" val="0"/>
              </a:ext>
            </a:extLst>
          </a:blip>
          <a:srcRect t="34568" r="37566" b="8466"/>
          <a:stretch/>
        </p:blipFill>
        <p:spPr bwMode="auto">
          <a:xfrm>
            <a:off x="0" y="120953"/>
            <a:ext cx="3499604" cy="239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0394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240695"/>
            <a:ext cx="9218612"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9004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ce Cave 01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47" y="150966"/>
            <a:ext cx="4482210" cy="2753646"/>
          </a:xfrm>
          <a:prstGeom prst="rect">
            <a:avLst/>
          </a:prstGeom>
        </p:spPr>
      </p:pic>
      <p:pic>
        <p:nvPicPr>
          <p:cNvPr id="6" name="Picture 5" descr="IA370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47" y="2904611"/>
            <a:ext cx="4482210" cy="2908455"/>
          </a:xfrm>
          <a:prstGeom prst="rect">
            <a:avLst/>
          </a:prstGeom>
        </p:spPr>
      </p:pic>
      <p:pic>
        <p:nvPicPr>
          <p:cNvPr id="7" name="Picture 6" descr="Bright sun on Ice 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956" y="150967"/>
            <a:ext cx="4246575" cy="5662100"/>
          </a:xfrm>
          <a:prstGeom prst="rect">
            <a:avLst/>
          </a:prstGeom>
        </p:spPr>
      </p:pic>
    </p:spTree>
    <p:extLst>
      <p:ext uri="{BB962C8B-B14F-4D97-AF65-F5344CB8AC3E}">
        <p14:creationId xmlns:p14="http://schemas.microsoft.com/office/powerpoint/2010/main" val="12504792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412" y="-470454"/>
            <a:ext cx="9487970" cy="6561667"/>
          </a:xfrm>
          <a:prstGeom prst="rect">
            <a:avLst/>
          </a:prstGeom>
        </p:spPr>
      </p:pic>
    </p:spTree>
    <p:extLst>
      <p:ext uri="{BB962C8B-B14F-4D97-AF65-F5344CB8AC3E}">
        <p14:creationId xmlns:p14="http://schemas.microsoft.com/office/powerpoint/2010/main" val="36386117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b="7774"/>
          <a:stretch>
            <a:fillRect/>
          </a:stretch>
        </p:blipFill>
        <p:spPr bwMode="auto">
          <a:xfrm>
            <a:off x="-186765" y="-386017"/>
            <a:ext cx="947551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6334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fig1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38" y="740985"/>
            <a:ext cx="62484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FF00"/>
                </a:solidFill>
                <a:miter lim="800000"/>
                <a:headEnd/>
                <a:tailEnd/>
              </a14:hiddenLine>
            </a:ext>
          </a:extLst>
        </p:spPr>
      </p:pic>
      <p:grpSp>
        <p:nvGrpSpPr>
          <p:cNvPr id="22" name="Group 5"/>
          <p:cNvGrpSpPr>
            <a:grpSpLocks/>
          </p:cNvGrpSpPr>
          <p:nvPr/>
        </p:nvGrpSpPr>
        <p:grpSpPr bwMode="auto">
          <a:xfrm>
            <a:off x="2144713" y="752929"/>
            <a:ext cx="5105400" cy="4206875"/>
            <a:chOff x="1728" y="998"/>
            <a:chExt cx="3216" cy="2650"/>
          </a:xfrm>
        </p:grpSpPr>
        <p:grpSp>
          <p:nvGrpSpPr>
            <p:cNvPr id="23" name="Group 6"/>
            <p:cNvGrpSpPr>
              <a:grpSpLocks/>
            </p:cNvGrpSpPr>
            <p:nvPr/>
          </p:nvGrpSpPr>
          <p:grpSpPr bwMode="auto">
            <a:xfrm>
              <a:off x="1802" y="998"/>
              <a:ext cx="3046" cy="2604"/>
              <a:chOff x="1802" y="998"/>
              <a:chExt cx="3046" cy="2604"/>
            </a:xfrm>
          </p:grpSpPr>
          <p:sp>
            <p:nvSpPr>
              <p:cNvPr id="26" name="Rectangle 7"/>
              <p:cNvSpPr>
                <a:spLocks noChangeArrowheads="1"/>
              </p:cNvSpPr>
              <p:nvPr/>
            </p:nvSpPr>
            <p:spPr bwMode="auto">
              <a:xfrm>
                <a:off x="3312" y="1250"/>
                <a:ext cx="1536" cy="124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Rectangle 8"/>
              <p:cNvSpPr>
                <a:spLocks noChangeArrowheads="1"/>
              </p:cNvSpPr>
              <p:nvPr/>
            </p:nvSpPr>
            <p:spPr bwMode="auto">
              <a:xfrm>
                <a:off x="2880" y="1200"/>
                <a:ext cx="1392" cy="201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9"/>
              <p:cNvSpPr>
                <a:spLocks noChangeArrowheads="1"/>
              </p:cNvSpPr>
              <p:nvPr/>
            </p:nvSpPr>
            <p:spPr bwMode="auto">
              <a:xfrm>
                <a:off x="2112" y="1970"/>
                <a:ext cx="2448" cy="1392"/>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Rectangle 10"/>
              <p:cNvSpPr>
                <a:spLocks noChangeArrowheads="1"/>
              </p:cNvSpPr>
              <p:nvPr/>
            </p:nvSpPr>
            <p:spPr bwMode="auto">
              <a:xfrm>
                <a:off x="2496" y="2498"/>
                <a:ext cx="1680" cy="336"/>
              </a:xfrm>
              <a:prstGeom prst="rect">
                <a:avLst/>
              </a:prstGeom>
              <a:noFill/>
              <a:ln w="571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Rectangle 11"/>
              <p:cNvSpPr>
                <a:spLocks noChangeArrowheads="1"/>
              </p:cNvSpPr>
              <p:nvPr/>
            </p:nvSpPr>
            <p:spPr bwMode="auto">
              <a:xfrm>
                <a:off x="2304" y="1778"/>
                <a:ext cx="2448" cy="1584"/>
              </a:xfrm>
              <a:prstGeom prst="rect">
                <a:avLst/>
              </a:prstGeom>
              <a:noFill/>
              <a:ln w="57150">
                <a:solidFill>
                  <a:srgbClr val="99CCFF"/>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Rectangle 12"/>
              <p:cNvSpPr>
                <a:spLocks noChangeArrowheads="1"/>
              </p:cNvSpPr>
              <p:nvPr/>
            </p:nvSpPr>
            <p:spPr bwMode="auto">
              <a:xfrm>
                <a:off x="1824" y="1250"/>
                <a:ext cx="768" cy="2352"/>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Text Box 13"/>
              <p:cNvSpPr txBox="1">
                <a:spLocks noChangeArrowheads="1"/>
              </p:cNvSpPr>
              <p:nvPr/>
            </p:nvSpPr>
            <p:spPr bwMode="auto">
              <a:xfrm>
                <a:off x="1802" y="998"/>
                <a:ext cx="7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rgbClr val="FF0000"/>
                    </a:solidFill>
                    <a:latin typeface="Comic Sans MS" charset="0"/>
                  </a:rPr>
                  <a:t>Moorings, tripod</a:t>
                </a:r>
              </a:p>
              <a:p>
                <a:pPr algn="ctr"/>
                <a:r>
                  <a:rPr lang="en-US" sz="1000" b="1">
                    <a:solidFill>
                      <a:srgbClr val="FF0000"/>
                    </a:solidFill>
                    <a:latin typeface="Comic Sans MS" charset="0"/>
                  </a:rPr>
                  <a:t>cable nodes</a:t>
                </a:r>
              </a:p>
            </p:txBody>
          </p:sp>
          <p:sp>
            <p:nvSpPr>
              <p:cNvPr id="33" name="Text Box 14"/>
              <p:cNvSpPr txBox="1">
                <a:spLocks noChangeArrowheads="1"/>
              </p:cNvSpPr>
              <p:nvPr/>
            </p:nvSpPr>
            <p:spPr bwMode="auto">
              <a:xfrm>
                <a:off x="2562" y="2582"/>
                <a:ext cx="3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rgbClr val="FF9900"/>
                    </a:solidFill>
                    <a:latin typeface="Comic Sans MS" charset="0"/>
                  </a:rPr>
                  <a:t>planes</a:t>
                </a:r>
              </a:p>
            </p:txBody>
          </p:sp>
          <p:sp>
            <p:nvSpPr>
              <p:cNvPr id="34" name="Text Box 15"/>
              <p:cNvSpPr txBox="1">
                <a:spLocks noChangeArrowheads="1"/>
              </p:cNvSpPr>
              <p:nvPr/>
            </p:nvSpPr>
            <p:spPr bwMode="auto">
              <a:xfrm>
                <a:off x="2569" y="1974"/>
                <a:ext cx="32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chemeClr val="accent2"/>
                    </a:solidFill>
                    <a:latin typeface="Comic Sans MS" charset="0"/>
                  </a:rPr>
                  <a:t>AUVs</a:t>
                </a:r>
              </a:p>
            </p:txBody>
          </p:sp>
          <p:sp>
            <p:nvSpPr>
              <p:cNvPr id="35" name="Text Box 16"/>
              <p:cNvSpPr txBox="1">
                <a:spLocks noChangeArrowheads="1"/>
              </p:cNvSpPr>
              <p:nvPr/>
            </p:nvSpPr>
            <p:spPr bwMode="auto">
              <a:xfrm>
                <a:off x="3436" y="3206"/>
                <a:ext cx="10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rgbClr val="99CCFF"/>
                    </a:solidFill>
                    <a:latin typeface="Comic Sans MS" charset="0"/>
                  </a:rPr>
                  <a:t>Drifters, Floats, Gliders</a:t>
                </a:r>
              </a:p>
            </p:txBody>
          </p:sp>
          <p:sp>
            <p:nvSpPr>
              <p:cNvPr id="36" name="Text Box 17"/>
              <p:cNvSpPr txBox="1">
                <a:spLocks noChangeArrowheads="1"/>
              </p:cNvSpPr>
              <p:nvPr/>
            </p:nvSpPr>
            <p:spPr bwMode="auto">
              <a:xfrm>
                <a:off x="2822" y="1050"/>
                <a:ext cx="4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solidFill>
                      <a:schemeClr val="hlink"/>
                    </a:solidFill>
                    <a:latin typeface="Comic Sans MS" charset="0"/>
                  </a:rPr>
                  <a:t>HF radar</a:t>
                </a:r>
              </a:p>
            </p:txBody>
          </p:sp>
          <p:sp>
            <p:nvSpPr>
              <p:cNvPr id="37" name="Text Box 18"/>
              <p:cNvSpPr txBox="1">
                <a:spLocks noChangeArrowheads="1"/>
              </p:cNvSpPr>
              <p:nvPr/>
            </p:nvSpPr>
            <p:spPr bwMode="auto">
              <a:xfrm>
                <a:off x="3302" y="1248"/>
                <a:ext cx="48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latin typeface="Comic Sans MS" charset="0"/>
                  </a:rPr>
                  <a:t>Satellites</a:t>
                </a:r>
              </a:p>
            </p:txBody>
          </p:sp>
        </p:grpSp>
        <p:sp>
          <p:nvSpPr>
            <p:cNvPr id="24" name="Rectangle 19"/>
            <p:cNvSpPr>
              <a:spLocks noChangeArrowheads="1"/>
            </p:cNvSpPr>
            <p:nvPr/>
          </p:nvSpPr>
          <p:spPr bwMode="auto">
            <a:xfrm>
              <a:off x="1728" y="1008"/>
              <a:ext cx="3216" cy="2640"/>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Text Box 20"/>
            <p:cNvSpPr txBox="1">
              <a:spLocks noChangeArrowheads="1"/>
            </p:cNvSpPr>
            <p:nvPr/>
          </p:nvSpPr>
          <p:spPr bwMode="auto">
            <a:xfrm>
              <a:off x="4567" y="3475"/>
              <a:ext cx="37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latin typeface="Comic Sans MS" charset="0"/>
                </a:rPr>
                <a:t>model</a:t>
              </a:r>
            </a:p>
          </p:txBody>
        </p:sp>
      </p:grpSp>
    </p:spTree>
    <p:extLst>
      <p:ext uri="{BB962C8B-B14F-4D97-AF65-F5344CB8AC3E}">
        <p14:creationId xmlns:p14="http://schemas.microsoft.com/office/powerpoint/2010/main" val="441699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preferRelativeResize="0">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929"/>
          <a:stretch>
            <a:fillRect/>
          </a:stretch>
        </p:blipFill>
        <p:spPr bwMode="auto">
          <a:xfrm>
            <a:off x="5329184" y="3102425"/>
            <a:ext cx="4031761" cy="27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rcoos_sst_codar_invert"/>
          <p:cNvPicPr>
            <a:picLocks noChangeAspect="1" noChangeArrowheads="1"/>
          </p:cNvPicPr>
          <p:nvPr/>
        </p:nvPicPr>
        <p:blipFill>
          <a:blip r:embed="rId3">
            <a:clrChange>
              <a:clrFrom>
                <a:srgbClr val="CCCCCC"/>
              </a:clrFrom>
              <a:clrTo>
                <a:srgbClr val="CCCCCC">
                  <a:alpha val="0"/>
                </a:srgbClr>
              </a:clrTo>
            </a:clrChange>
            <a:extLst>
              <a:ext uri="{28A0092B-C50C-407E-A947-70E740481C1C}">
                <a14:useLocalDpi xmlns:a14="http://schemas.microsoft.com/office/drawing/2010/main" val="0"/>
              </a:ext>
            </a:extLst>
          </a:blip>
          <a:srcRect l="25250" t="6833" r="23875" b="7500"/>
          <a:stretch>
            <a:fillRect/>
          </a:stretch>
        </p:blipFill>
        <p:spPr bwMode="auto">
          <a:xfrm>
            <a:off x="0" y="452083"/>
            <a:ext cx="2144873" cy="27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arcoos_ribbons_3d_150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621" t="10345"/>
          <a:stretch>
            <a:fillRect/>
          </a:stretch>
        </p:blipFill>
        <p:spPr bwMode="auto">
          <a:xfrm>
            <a:off x="2188371" y="875058"/>
            <a:ext cx="3326803" cy="244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188371" y="1112043"/>
            <a:ext cx="457510" cy="6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4000" dirty="0">
                <a:latin typeface="Arial" charset="0"/>
              </a:rPr>
              <a:t>+</a:t>
            </a:r>
          </a:p>
        </p:txBody>
      </p:sp>
      <p:pic>
        <p:nvPicPr>
          <p:cNvPr id="7" name="Picture 7" descr="marcoos_composite_newcodar_070416_01"/>
          <p:cNvPicPr preferRelativeResize="0">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360" t="6944" r="12500" b="6944"/>
          <a:stretch>
            <a:fillRect/>
          </a:stretch>
        </p:blipFill>
        <p:spPr bwMode="auto">
          <a:xfrm>
            <a:off x="5314185" y="362088"/>
            <a:ext cx="3547289" cy="326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48887"/>
            <a:ext cx="2518351" cy="17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2557349" y="4167362"/>
            <a:ext cx="457510" cy="6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4000">
                <a:latin typeface="Arial" charset="0"/>
              </a:rPr>
              <a:t>+</a:t>
            </a:r>
          </a:p>
        </p:txBody>
      </p:sp>
      <p:sp>
        <p:nvSpPr>
          <p:cNvPr id="11" name="Text Box 11"/>
          <p:cNvSpPr txBox="1">
            <a:spLocks noChangeArrowheads="1"/>
          </p:cNvSpPr>
          <p:nvPr/>
        </p:nvSpPr>
        <p:spPr bwMode="auto">
          <a:xfrm>
            <a:off x="5419179" y="4101365"/>
            <a:ext cx="457510" cy="6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4000" dirty="0">
                <a:latin typeface="Arial" charset="0"/>
              </a:rPr>
              <a:t>=</a:t>
            </a:r>
          </a:p>
        </p:txBody>
      </p:sp>
      <p:pic>
        <p:nvPicPr>
          <p:cNvPr id="1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7313" y="3868880"/>
            <a:ext cx="2314362" cy="16559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314981" y="3274915"/>
            <a:ext cx="179641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a:solidFill>
                  <a:srgbClr val="000000"/>
                </a:solidFill>
                <a:latin typeface="Arial" charset="0"/>
              </a:rPr>
              <a:t>Remote Sensing </a:t>
            </a:r>
          </a:p>
        </p:txBody>
      </p:sp>
      <p:sp>
        <p:nvSpPr>
          <p:cNvPr id="14" name="Text Box 18"/>
          <p:cNvSpPr txBox="1">
            <a:spLocks noChangeArrowheads="1"/>
          </p:cNvSpPr>
          <p:nvPr/>
        </p:nvSpPr>
        <p:spPr bwMode="auto">
          <a:xfrm>
            <a:off x="3289305" y="3276414"/>
            <a:ext cx="87520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a:solidFill>
                  <a:srgbClr val="000000"/>
                </a:solidFill>
                <a:latin typeface="Arial" charset="0"/>
              </a:rPr>
              <a:t>Gliders </a:t>
            </a:r>
          </a:p>
        </p:txBody>
      </p:sp>
      <p:sp>
        <p:nvSpPr>
          <p:cNvPr id="15" name="Text Box 11"/>
          <p:cNvSpPr txBox="1">
            <a:spLocks noChangeArrowheads="1"/>
          </p:cNvSpPr>
          <p:nvPr/>
        </p:nvSpPr>
        <p:spPr bwMode="auto">
          <a:xfrm>
            <a:off x="5105660" y="1144399"/>
            <a:ext cx="457510" cy="6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4000" dirty="0">
                <a:latin typeface="Arial" charset="0"/>
              </a:rPr>
              <a:t>=</a:t>
            </a:r>
          </a:p>
        </p:txBody>
      </p:sp>
      <p:sp>
        <p:nvSpPr>
          <p:cNvPr id="17" name="Text Box 18"/>
          <p:cNvSpPr txBox="1">
            <a:spLocks noChangeArrowheads="1"/>
          </p:cNvSpPr>
          <p:nvPr/>
        </p:nvSpPr>
        <p:spPr bwMode="auto">
          <a:xfrm>
            <a:off x="5314185" y="3322913"/>
            <a:ext cx="154147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smtClean="0">
                <a:solidFill>
                  <a:srgbClr val="000000"/>
                </a:solidFill>
                <a:latin typeface="Arial" charset="0"/>
              </a:rPr>
              <a:t>3-D </a:t>
            </a:r>
            <a:r>
              <a:rPr lang="en-US" sz="1700" dirty="0" err="1" smtClean="0">
                <a:solidFill>
                  <a:srgbClr val="000000"/>
                </a:solidFill>
                <a:latin typeface="Arial" charset="0"/>
              </a:rPr>
              <a:t>Nowcasts</a:t>
            </a:r>
            <a:endParaRPr lang="en-US" sz="1700" dirty="0">
              <a:solidFill>
                <a:srgbClr val="000000"/>
              </a:solidFill>
              <a:latin typeface="Arial" charset="0"/>
            </a:endParaRPr>
          </a:p>
        </p:txBody>
      </p:sp>
      <p:sp>
        <p:nvSpPr>
          <p:cNvPr id="18" name="Text Box 13"/>
          <p:cNvSpPr txBox="1">
            <a:spLocks noChangeArrowheads="1"/>
          </p:cNvSpPr>
          <p:nvPr/>
        </p:nvSpPr>
        <p:spPr bwMode="auto">
          <a:xfrm>
            <a:off x="236770" y="5520813"/>
            <a:ext cx="16843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a:solidFill>
                  <a:srgbClr val="000000"/>
                </a:solidFill>
                <a:latin typeface="Arial" charset="0"/>
              </a:rPr>
              <a:t>Nested Models </a:t>
            </a:r>
          </a:p>
        </p:txBody>
      </p:sp>
      <p:sp>
        <p:nvSpPr>
          <p:cNvPr id="19" name="Text Box 14"/>
          <p:cNvSpPr txBox="1">
            <a:spLocks noChangeArrowheads="1"/>
          </p:cNvSpPr>
          <p:nvPr/>
        </p:nvSpPr>
        <p:spPr bwMode="auto">
          <a:xfrm>
            <a:off x="3345100" y="5489063"/>
            <a:ext cx="1911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a:solidFill>
                  <a:srgbClr val="000000"/>
                </a:solidFill>
                <a:latin typeface="Arial" charset="0"/>
              </a:rPr>
              <a:t>Data Assimilation </a:t>
            </a:r>
          </a:p>
        </p:txBody>
      </p:sp>
      <p:sp>
        <p:nvSpPr>
          <p:cNvPr id="20" name="Text Box 15"/>
          <p:cNvSpPr txBox="1">
            <a:spLocks noChangeArrowheads="1"/>
          </p:cNvSpPr>
          <p:nvPr/>
        </p:nvSpPr>
        <p:spPr bwMode="auto">
          <a:xfrm>
            <a:off x="5644483" y="5517638"/>
            <a:ext cx="16002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700" dirty="0">
                <a:solidFill>
                  <a:srgbClr val="000000"/>
                </a:solidFill>
                <a:latin typeface="Arial" charset="0"/>
              </a:rPr>
              <a:t>4-D Forecasts </a:t>
            </a:r>
          </a:p>
        </p:txBody>
      </p:sp>
      <p:sp>
        <p:nvSpPr>
          <p:cNvPr id="21" name="TextBox 20"/>
          <p:cNvSpPr txBox="1"/>
          <p:nvPr/>
        </p:nvSpPr>
        <p:spPr>
          <a:xfrm>
            <a:off x="737814" y="-61499"/>
            <a:ext cx="7678003"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The future is coupled observation &amp;</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modeling networks</a:t>
            </a: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 </a:t>
            </a:r>
          </a:p>
        </p:txBody>
      </p:sp>
    </p:spTree>
    <p:extLst>
      <p:ext uri="{BB962C8B-B14F-4D97-AF65-F5344CB8AC3E}">
        <p14:creationId xmlns:p14="http://schemas.microsoft.com/office/powerpoint/2010/main" val="17382807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012317" y="5230812"/>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000" b="1"/>
              <a:t>SHAREM 150 (Glenn et al)</a:t>
            </a:r>
          </a:p>
        </p:txBody>
      </p:sp>
      <p:pic>
        <p:nvPicPr>
          <p:cNvPr id="5" name="Picture 3" descr="Lat_Long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417" y="277812"/>
            <a:ext cx="23495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0503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17" y="149224"/>
            <a:ext cx="235108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p:cNvSpPr>
            <a:spLocks noChangeShapeType="1"/>
          </p:cNvSpPr>
          <p:nvPr/>
        </p:nvSpPr>
        <p:spPr bwMode="auto">
          <a:xfrm flipV="1">
            <a:off x="2253117" y="430212"/>
            <a:ext cx="838200" cy="6858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 name="Group 6"/>
          <p:cNvGrpSpPr>
            <a:grpSpLocks/>
          </p:cNvGrpSpPr>
          <p:nvPr/>
        </p:nvGrpSpPr>
        <p:grpSpPr bwMode="auto">
          <a:xfrm>
            <a:off x="87767" y="2962274"/>
            <a:ext cx="8912225" cy="2649538"/>
            <a:chOff x="48" y="1200"/>
            <a:chExt cx="5614" cy="1669"/>
          </a:xfrm>
        </p:grpSpPr>
        <p:pic>
          <p:nvPicPr>
            <p:cNvPr id="9" name="Picture 7" descr="velsst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1200"/>
              <a:ext cx="1822" cy="1669"/>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velsst01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200"/>
              <a:ext cx="1822" cy="1669"/>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velsst01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1200"/>
              <a:ext cx="1822" cy="1669"/>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10"/>
            <p:cNvSpPr>
              <a:spLocks noChangeArrowheads="1"/>
            </p:cNvSpPr>
            <p:nvPr/>
          </p:nvSpPr>
          <p:spPr bwMode="auto">
            <a:xfrm>
              <a:off x="624" y="2592"/>
              <a:ext cx="28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1"/>
            <p:cNvSpPr>
              <a:spLocks noChangeArrowheads="1"/>
            </p:cNvSpPr>
            <p:nvPr/>
          </p:nvSpPr>
          <p:spPr bwMode="auto">
            <a:xfrm>
              <a:off x="2544" y="2592"/>
              <a:ext cx="28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2"/>
            <p:cNvSpPr>
              <a:spLocks noChangeArrowheads="1"/>
            </p:cNvSpPr>
            <p:nvPr/>
          </p:nvSpPr>
          <p:spPr bwMode="auto">
            <a:xfrm>
              <a:off x="4416" y="2592"/>
              <a:ext cx="28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3"/>
            <p:cNvSpPr>
              <a:spLocks noChangeShapeType="1"/>
            </p:cNvSpPr>
            <p:nvPr/>
          </p:nvSpPr>
          <p:spPr bwMode="auto">
            <a:xfrm flipV="1">
              <a:off x="480" y="1969"/>
              <a:ext cx="193" cy="191"/>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4"/>
            <p:cNvSpPr>
              <a:spLocks noChangeShapeType="1"/>
            </p:cNvSpPr>
            <p:nvPr/>
          </p:nvSpPr>
          <p:spPr bwMode="auto">
            <a:xfrm flipV="1">
              <a:off x="2592" y="1968"/>
              <a:ext cx="98" cy="192"/>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5"/>
            <p:cNvSpPr>
              <a:spLocks noChangeShapeType="1"/>
            </p:cNvSpPr>
            <p:nvPr/>
          </p:nvSpPr>
          <p:spPr bwMode="auto">
            <a:xfrm>
              <a:off x="4272" y="1824"/>
              <a:ext cx="290" cy="192"/>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Freeform 16"/>
            <p:cNvSpPr>
              <a:spLocks/>
            </p:cNvSpPr>
            <p:nvPr/>
          </p:nvSpPr>
          <p:spPr bwMode="auto">
            <a:xfrm>
              <a:off x="904" y="1439"/>
              <a:ext cx="726" cy="530"/>
            </a:xfrm>
            <a:custGeom>
              <a:avLst/>
              <a:gdLst>
                <a:gd name="T0" fmla="*/ 8 w 728"/>
                <a:gd name="T1" fmla="*/ 0 h 528"/>
                <a:gd name="T2" fmla="*/ 8 w 728"/>
                <a:gd name="T3" fmla="*/ 145 h 528"/>
                <a:gd name="T4" fmla="*/ 8 w 728"/>
                <a:gd name="T5" fmla="*/ 193 h 528"/>
                <a:gd name="T6" fmla="*/ 56 w 728"/>
                <a:gd name="T7" fmla="*/ 241 h 528"/>
                <a:gd name="T8" fmla="*/ 199 w 728"/>
                <a:gd name="T9" fmla="*/ 289 h 528"/>
                <a:gd name="T10" fmla="*/ 295 w 728"/>
                <a:gd name="T11" fmla="*/ 289 h 528"/>
                <a:gd name="T12" fmla="*/ 439 w 728"/>
                <a:gd name="T13" fmla="*/ 337 h 528"/>
                <a:gd name="T14" fmla="*/ 582 w 728"/>
                <a:gd name="T15" fmla="*/ 385 h 528"/>
                <a:gd name="T16" fmla="*/ 678 w 728"/>
                <a:gd name="T17" fmla="*/ 482 h 528"/>
                <a:gd name="T18" fmla="*/ 726 w 728"/>
                <a:gd name="T19" fmla="*/ 530 h 5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8"/>
                <a:gd name="T31" fmla="*/ 0 h 528"/>
                <a:gd name="T32" fmla="*/ 728 w 728"/>
                <a:gd name="T33" fmla="*/ 528 h 5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8" h="528">
                  <a:moveTo>
                    <a:pt x="8" y="0"/>
                  </a:moveTo>
                  <a:cubicBezTo>
                    <a:pt x="8" y="56"/>
                    <a:pt x="8" y="112"/>
                    <a:pt x="8" y="144"/>
                  </a:cubicBezTo>
                  <a:cubicBezTo>
                    <a:pt x="8" y="176"/>
                    <a:pt x="0" y="176"/>
                    <a:pt x="8" y="192"/>
                  </a:cubicBezTo>
                  <a:cubicBezTo>
                    <a:pt x="16" y="208"/>
                    <a:pt x="24" y="224"/>
                    <a:pt x="56" y="240"/>
                  </a:cubicBezTo>
                  <a:cubicBezTo>
                    <a:pt x="88" y="256"/>
                    <a:pt x="160" y="280"/>
                    <a:pt x="200" y="288"/>
                  </a:cubicBezTo>
                  <a:cubicBezTo>
                    <a:pt x="240" y="296"/>
                    <a:pt x="256" y="280"/>
                    <a:pt x="296" y="288"/>
                  </a:cubicBezTo>
                  <a:cubicBezTo>
                    <a:pt x="336" y="296"/>
                    <a:pt x="392" y="320"/>
                    <a:pt x="440" y="336"/>
                  </a:cubicBezTo>
                  <a:cubicBezTo>
                    <a:pt x="488" y="352"/>
                    <a:pt x="544" y="360"/>
                    <a:pt x="584" y="384"/>
                  </a:cubicBezTo>
                  <a:cubicBezTo>
                    <a:pt x="624" y="408"/>
                    <a:pt x="656" y="456"/>
                    <a:pt x="680" y="480"/>
                  </a:cubicBezTo>
                  <a:cubicBezTo>
                    <a:pt x="704" y="504"/>
                    <a:pt x="720" y="520"/>
                    <a:pt x="728" y="528"/>
                  </a:cubicBez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7"/>
            <p:cNvSpPr>
              <a:spLocks/>
            </p:cNvSpPr>
            <p:nvPr/>
          </p:nvSpPr>
          <p:spPr bwMode="auto">
            <a:xfrm>
              <a:off x="2544" y="1440"/>
              <a:ext cx="1008" cy="480"/>
            </a:xfrm>
            <a:custGeom>
              <a:avLst/>
              <a:gdLst>
                <a:gd name="T0" fmla="*/ 240 w 1008"/>
                <a:gd name="T1" fmla="*/ 0 h 480"/>
                <a:gd name="T2" fmla="*/ 192 w 1008"/>
                <a:gd name="T3" fmla="*/ 144 h 480"/>
                <a:gd name="T4" fmla="*/ 96 w 1008"/>
                <a:gd name="T5" fmla="*/ 192 h 480"/>
                <a:gd name="T6" fmla="*/ 0 w 1008"/>
                <a:gd name="T7" fmla="*/ 240 h 480"/>
                <a:gd name="T8" fmla="*/ 96 w 1008"/>
                <a:gd name="T9" fmla="*/ 432 h 480"/>
                <a:gd name="T10" fmla="*/ 96 w 1008"/>
                <a:gd name="T11" fmla="*/ 480 h 480"/>
                <a:gd name="T12" fmla="*/ 240 w 1008"/>
                <a:gd name="T13" fmla="*/ 432 h 480"/>
                <a:gd name="T14" fmla="*/ 336 w 1008"/>
                <a:gd name="T15" fmla="*/ 336 h 480"/>
                <a:gd name="T16" fmla="*/ 432 w 1008"/>
                <a:gd name="T17" fmla="*/ 240 h 480"/>
                <a:gd name="T18" fmla="*/ 576 w 1008"/>
                <a:gd name="T19" fmla="*/ 192 h 480"/>
                <a:gd name="T20" fmla="*/ 816 w 1008"/>
                <a:gd name="T21" fmla="*/ 240 h 480"/>
                <a:gd name="T22" fmla="*/ 960 w 1008"/>
                <a:gd name="T23" fmla="*/ 288 h 480"/>
                <a:gd name="T24" fmla="*/ 1008 w 1008"/>
                <a:gd name="T25" fmla="*/ 336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8"/>
                <a:gd name="T40" fmla="*/ 0 h 480"/>
                <a:gd name="T41" fmla="*/ 1008 w 1008"/>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8" h="480">
                  <a:moveTo>
                    <a:pt x="240" y="0"/>
                  </a:moveTo>
                  <a:cubicBezTo>
                    <a:pt x="228" y="56"/>
                    <a:pt x="216" y="112"/>
                    <a:pt x="192" y="144"/>
                  </a:cubicBezTo>
                  <a:cubicBezTo>
                    <a:pt x="168" y="176"/>
                    <a:pt x="128" y="176"/>
                    <a:pt x="96" y="192"/>
                  </a:cubicBezTo>
                  <a:cubicBezTo>
                    <a:pt x="64" y="208"/>
                    <a:pt x="0" y="200"/>
                    <a:pt x="0" y="240"/>
                  </a:cubicBezTo>
                  <a:cubicBezTo>
                    <a:pt x="0" y="280"/>
                    <a:pt x="80" y="392"/>
                    <a:pt x="96" y="432"/>
                  </a:cubicBezTo>
                  <a:cubicBezTo>
                    <a:pt x="112" y="472"/>
                    <a:pt x="72" y="480"/>
                    <a:pt x="96" y="480"/>
                  </a:cubicBezTo>
                  <a:cubicBezTo>
                    <a:pt x="120" y="480"/>
                    <a:pt x="200" y="456"/>
                    <a:pt x="240" y="432"/>
                  </a:cubicBezTo>
                  <a:cubicBezTo>
                    <a:pt x="280" y="408"/>
                    <a:pt x="304" y="368"/>
                    <a:pt x="336" y="336"/>
                  </a:cubicBezTo>
                  <a:cubicBezTo>
                    <a:pt x="368" y="304"/>
                    <a:pt x="392" y="264"/>
                    <a:pt x="432" y="240"/>
                  </a:cubicBezTo>
                  <a:cubicBezTo>
                    <a:pt x="472" y="216"/>
                    <a:pt x="512" y="192"/>
                    <a:pt x="576" y="192"/>
                  </a:cubicBezTo>
                  <a:cubicBezTo>
                    <a:pt x="640" y="192"/>
                    <a:pt x="752" y="224"/>
                    <a:pt x="816" y="240"/>
                  </a:cubicBezTo>
                  <a:cubicBezTo>
                    <a:pt x="880" y="256"/>
                    <a:pt x="928" y="272"/>
                    <a:pt x="960" y="288"/>
                  </a:cubicBezTo>
                  <a:cubicBezTo>
                    <a:pt x="992" y="304"/>
                    <a:pt x="1000" y="320"/>
                    <a:pt x="1008" y="336"/>
                  </a:cubicBez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8"/>
            <p:cNvSpPr>
              <a:spLocks/>
            </p:cNvSpPr>
            <p:nvPr/>
          </p:nvSpPr>
          <p:spPr bwMode="auto">
            <a:xfrm>
              <a:off x="4704" y="1440"/>
              <a:ext cx="720" cy="736"/>
            </a:xfrm>
            <a:custGeom>
              <a:avLst/>
              <a:gdLst>
                <a:gd name="T0" fmla="*/ 0 w 720"/>
                <a:gd name="T1" fmla="*/ 0 h 736"/>
                <a:gd name="T2" fmla="*/ 48 w 720"/>
                <a:gd name="T3" fmla="*/ 144 h 736"/>
                <a:gd name="T4" fmla="*/ 48 w 720"/>
                <a:gd name="T5" fmla="*/ 192 h 736"/>
                <a:gd name="T6" fmla="*/ 144 w 720"/>
                <a:gd name="T7" fmla="*/ 240 h 736"/>
                <a:gd name="T8" fmla="*/ 192 w 720"/>
                <a:gd name="T9" fmla="*/ 192 h 736"/>
                <a:gd name="T10" fmla="*/ 336 w 720"/>
                <a:gd name="T11" fmla="*/ 192 h 736"/>
                <a:gd name="T12" fmla="*/ 384 w 720"/>
                <a:gd name="T13" fmla="*/ 240 h 736"/>
                <a:gd name="T14" fmla="*/ 432 w 720"/>
                <a:gd name="T15" fmla="*/ 240 h 736"/>
                <a:gd name="T16" fmla="*/ 480 w 720"/>
                <a:gd name="T17" fmla="*/ 144 h 736"/>
                <a:gd name="T18" fmla="*/ 576 w 720"/>
                <a:gd name="T19" fmla="*/ 144 h 736"/>
                <a:gd name="T20" fmla="*/ 624 w 720"/>
                <a:gd name="T21" fmla="*/ 240 h 736"/>
                <a:gd name="T22" fmla="*/ 576 w 720"/>
                <a:gd name="T23" fmla="*/ 336 h 736"/>
                <a:gd name="T24" fmla="*/ 576 w 720"/>
                <a:gd name="T25" fmla="*/ 384 h 736"/>
                <a:gd name="T26" fmla="*/ 576 w 720"/>
                <a:gd name="T27" fmla="*/ 432 h 736"/>
                <a:gd name="T28" fmla="*/ 624 w 720"/>
                <a:gd name="T29" fmla="*/ 528 h 736"/>
                <a:gd name="T30" fmla="*/ 576 w 720"/>
                <a:gd name="T31" fmla="*/ 672 h 736"/>
                <a:gd name="T32" fmla="*/ 624 w 720"/>
                <a:gd name="T33" fmla="*/ 720 h 736"/>
                <a:gd name="T34" fmla="*/ 672 w 720"/>
                <a:gd name="T35" fmla="*/ 720 h 736"/>
                <a:gd name="T36" fmla="*/ 672 w 720"/>
                <a:gd name="T37" fmla="*/ 624 h 736"/>
                <a:gd name="T38" fmla="*/ 720 w 720"/>
                <a:gd name="T39" fmla="*/ 576 h 7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0"/>
                <a:gd name="T61" fmla="*/ 0 h 736"/>
                <a:gd name="T62" fmla="*/ 720 w 720"/>
                <a:gd name="T63" fmla="*/ 736 h 7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0" h="736">
                  <a:moveTo>
                    <a:pt x="0" y="0"/>
                  </a:moveTo>
                  <a:cubicBezTo>
                    <a:pt x="20" y="56"/>
                    <a:pt x="40" y="112"/>
                    <a:pt x="48" y="144"/>
                  </a:cubicBezTo>
                  <a:cubicBezTo>
                    <a:pt x="56" y="176"/>
                    <a:pt x="32" y="176"/>
                    <a:pt x="48" y="192"/>
                  </a:cubicBezTo>
                  <a:cubicBezTo>
                    <a:pt x="64" y="208"/>
                    <a:pt x="120" y="240"/>
                    <a:pt x="144" y="240"/>
                  </a:cubicBezTo>
                  <a:cubicBezTo>
                    <a:pt x="168" y="240"/>
                    <a:pt x="160" y="200"/>
                    <a:pt x="192" y="192"/>
                  </a:cubicBezTo>
                  <a:cubicBezTo>
                    <a:pt x="224" y="184"/>
                    <a:pt x="304" y="184"/>
                    <a:pt x="336" y="192"/>
                  </a:cubicBezTo>
                  <a:cubicBezTo>
                    <a:pt x="368" y="200"/>
                    <a:pt x="368" y="232"/>
                    <a:pt x="384" y="240"/>
                  </a:cubicBezTo>
                  <a:cubicBezTo>
                    <a:pt x="400" y="248"/>
                    <a:pt x="416" y="256"/>
                    <a:pt x="432" y="240"/>
                  </a:cubicBezTo>
                  <a:cubicBezTo>
                    <a:pt x="448" y="224"/>
                    <a:pt x="456" y="160"/>
                    <a:pt x="480" y="144"/>
                  </a:cubicBezTo>
                  <a:cubicBezTo>
                    <a:pt x="504" y="128"/>
                    <a:pt x="552" y="128"/>
                    <a:pt x="576" y="144"/>
                  </a:cubicBezTo>
                  <a:cubicBezTo>
                    <a:pt x="600" y="160"/>
                    <a:pt x="624" y="208"/>
                    <a:pt x="624" y="240"/>
                  </a:cubicBezTo>
                  <a:cubicBezTo>
                    <a:pt x="624" y="272"/>
                    <a:pt x="584" y="312"/>
                    <a:pt x="576" y="336"/>
                  </a:cubicBezTo>
                  <a:cubicBezTo>
                    <a:pt x="568" y="360"/>
                    <a:pt x="576" y="368"/>
                    <a:pt x="576" y="384"/>
                  </a:cubicBezTo>
                  <a:cubicBezTo>
                    <a:pt x="576" y="400"/>
                    <a:pt x="568" y="408"/>
                    <a:pt x="576" y="432"/>
                  </a:cubicBezTo>
                  <a:cubicBezTo>
                    <a:pt x="584" y="456"/>
                    <a:pt x="624" y="488"/>
                    <a:pt x="624" y="528"/>
                  </a:cubicBezTo>
                  <a:cubicBezTo>
                    <a:pt x="624" y="568"/>
                    <a:pt x="576" y="640"/>
                    <a:pt x="576" y="672"/>
                  </a:cubicBezTo>
                  <a:cubicBezTo>
                    <a:pt x="576" y="704"/>
                    <a:pt x="608" y="712"/>
                    <a:pt x="624" y="720"/>
                  </a:cubicBezTo>
                  <a:cubicBezTo>
                    <a:pt x="640" y="728"/>
                    <a:pt x="664" y="736"/>
                    <a:pt x="672" y="720"/>
                  </a:cubicBezTo>
                  <a:cubicBezTo>
                    <a:pt x="680" y="704"/>
                    <a:pt x="664" y="648"/>
                    <a:pt x="672" y="624"/>
                  </a:cubicBezTo>
                  <a:cubicBezTo>
                    <a:pt x="680" y="600"/>
                    <a:pt x="700" y="588"/>
                    <a:pt x="720" y="576"/>
                  </a:cubicBez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Line 19"/>
            <p:cNvSpPr>
              <a:spLocks noChangeShapeType="1"/>
            </p:cNvSpPr>
            <p:nvPr/>
          </p:nvSpPr>
          <p:spPr bwMode="auto">
            <a:xfrm flipH="1">
              <a:off x="1104" y="2160"/>
              <a:ext cx="240" cy="14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0"/>
            <p:cNvSpPr>
              <a:spLocks noChangeShapeType="1"/>
            </p:cNvSpPr>
            <p:nvPr/>
          </p:nvSpPr>
          <p:spPr bwMode="auto">
            <a:xfrm flipH="1">
              <a:off x="3168" y="2160"/>
              <a:ext cx="240" cy="14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21"/>
            <p:cNvSpPr>
              <a:spLocks noChangeShapeType="1"/>
            </p:cNvSpPr>
            <p:nvPr/>
          </p:nvSpPr>
          <p:spPr bwMode="auto">
            <a:xfrm flipH="1">
              <a:off x="4896" y="2208"/>
              <a:ext cx="240" cy="14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Text Box 22"/>
            <p:cNvSpPr txBox="1">
              <a:spLocks noChangeArrowheads="1"/>
            </p:cNvSpPr>
            <p:nvPr/>
          </p:nvSpPr>
          <p:spPr bwMode="auto">
            <a:xfrm>
              <a:off x="768" y="1535"/>
              <a:ext cx="8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Sargasso Sea Front</a:t>
              </a:r>
              <a:endParaRPr lang="en-US" sz="2400">
                <a:solidFill>
                  <a:schemeClr val="bg1"/>
                </a:solidFill>
                <a:latin typeface="Arial" charset="0"/>
              </a:endParaRPr>
            </a:p>
          </p:txBody>
        </p:sp>
        <p:sp>
          <p:nvSpPr>
            <p:cNvPr id="25" name="Text Box 23"/>
            <p:cNvSpPr txBox="1">
              <a:spLocks noChangeArrowheads="1"/>
            </p:cNvSpPr>
            <p:nvPr/>
          </p:nvSpPr>
          <p:spPr bwMode="auto">
            <a:xfrm>
              <a:off x="2720" y="1487"/>
              <a:ext cx="8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Sargasso Sea Front</a:t>
              </a:r>
              <a:endParaRPr lang="en-US" sz="2400">
                <a:solidFill>
                  <a:schemeClr val="bg1"/>
                </a:solidFill>
                <a:latin typeface="Arial" charset="0"/>
              </a:endParaRPr>
            </a:p>
          </p:txBody>
        </p:sp>
        <p:sp>
          <p:nvSpPr>
            <p:cNvPr id="26" name="Text Box 24"/>
            <p:cNvSpPr txBox="1">
              <a:spLocks noChangeArrowheads="1"/>
            </p:cNvSpPr>
            <p:nvPr/>
          </p:nvSpPr>
          <p:spPr bwMode="auto">
            <a:xfrm>
              <a:off x="4608" y="1439"/>
              <a:ext cx="8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Sargasso Sea Front</a:t>
              </a:r>
              <a:endParaRPr lang="en-US" sz="2400">
                <a:solidFill>
                  <a:schemeClr val="bg1"/>
                </a:solidFill>
                <a:latin typeface="Arial" charset="0"/>
              </a:endParaRPr>
            </a:p>
          </p:txBody>
        </p:sp>
        <p:sp>
          <p:nvSpPr>
            <p:cNvPr id="27" name="Text Box 25"/>
            <p:cNvSpPr txBox="1">
              <a:spLocks noChangeArrowheads="1"/>
            </p:cNvSpPr>
            <p:nvPr/>
          </p:nvSpPr>
          <p:spPr bwMode="auto">
            <a:xfrm>
              <a:off x="288" y="2111"/>
              <a:ext cx="7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Cold Core Eddy</a:t>
              </a:r>
              <a:endParaRPr lang="en-US" sz="2400">
                <a:solidFill>
                  <a:schemeClr val="bg1"/>
                </a:solidFill>
                <a:latin typeface="Arial" charset="0"/>
              </a:endParaRPr>
            </a:p>
          </p:txBody>
        </p:sp>
        <p:sp>
          <p:nvSpPr>
            <p:cNvPr id="28" name="Text Box 26"/>
            <p:cNvSpPr txBox="1">
              <a:spLocks noChangeArrowheads="1"/>
            </p:cNvSpPr>
            <p:nvPr/>
          </p:nvSpPr>
          <p:spPr bwMode="auto">
            <a:xfrm>
              <a:off x="2208" y="2111"/>
              <a:ext cx="7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Cold Core Eddy</a:t>
              </a:r>
              <a:endParaRPr lang="en-US" sz="2400">
                <a:solidFill>
                  <a:schemeClr val="bg1"/>
                </a:solidFill>
                <a:latin typeface="Arial" charset="0"/>
              </a:endParaRPr>
            </a:p>
          </p:txBody>
        </p:sp>
        <p:sp>
          <p:nvSpPr>
            <p:cNvPr id="29" name="Text Box 27"/>
            <p:cNvSpPr txBox="1">
              <a:spLocks noChangeArrowheads="1"/>
            </p:cNvSpPr>
            <p:nvPr/>
          </p:nvSpPr>
          <p:spPr bwMode="auto">
            <a:xfrm>
              <a:off x="4080" y="1679"/>
              <a:ext cx="7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Cold Core Eddy</a:t>
              </a:r>
              <a:endParaRPr lang="en-US" sz="2400">
                <a:solidFill>
                  <a:schemeClr val="bg1"/>
                </a:solidFill>
                <a:latin typeface="Arial" charset="0"/>
              </a:endParaRPr>
            </a:p>
          </p:txBody>
        </p:sp>
        <p:sp>
          <p:nvSpPr>
            <p:cNvPr id="30" name="Text Box 28"/>
            <p:cNvSpPr txBox="1">
              <a:spLocks noChangeArrowheads="1"/>
            </p:cNvSpPr>
            <p:nvPr/>
          </p:nvSpPr>
          <p:spPr bwMode="auto">
            <a:xfrm>
              <a:off x="816" y="1967"/>
              <a:ext cx="9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Warm Core Remnant</a:t>
              </a:r>
              <a:endParaRPr lang="en-US" sz="2400">
                <a:solidFill>
                  <a:schemeClr val="bg1"/>
                </a:solidFill>
                <a:latin typeface="Arial" charset="0"/>
              </a:endParaRPr>
            </a:p>
          </p:txBody>
        </p:sp>
        <p:sp>
          <p:nvSpPr>
            <p:cNvPr id="31" name="Text Box 29"/>
            <p:cNvSpPr txBox="1">
              <a:spLocks noChangeArrowheads="1"/>
            </p:cNvSpPr>
            <p:nvPr/>
          </p:nvSpPr>
          <p:spPr bwMode="auto">
            <a:xfrm>
              <a:off x="2736" y="1967"/>
              <a:ext cx="9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Warm Core Remnant</a:t>
              </a:r>
              <a:endParaRPr lang="en-US" sz="2400">
                <a:solidFill>
                  <a:schemeClr val="bg1"/>
                </a:solidFill>
                <a:latin typeface="Arial" charset="0"/>
              </a:endParaRPr>
            </a:p>
          </p:txBody>
        </p:sp>
        <p:sp>
          <p:nvSpPr>
            <p:cNvPr id="32" name="Text Box 30"/>
            <p:cNvSpPr txBox="1">
              <a:spLocks noChangeArrowheads="1"/>
            </p:cNvSpPr>
            <p:nvPr/>
          </p:nvSpPr>
          <p:spPr bwMode="auto">
            <a:xfrm>
              <a:off x="4608" y="2063"/>
              <a:ext cx="9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r>
                <a:rPr lang="en-US" sz="1000" b="1">
                  <a:solidFill>
                    <a:schemeClr val="bg1"/>
                  </a:solidFill>
                  <a:latin typeface="Arial" charset="0"/>
                </a:rPr>
                <a:t>Warm Core Remnant</a:t>
              </a:r>
              <a:endParaRPr lang="en-US" sz="2400">
                <a:solidFill>
                  <a:schemeClr val="bg1"/>
                </a:solidFill>
                <a:latin typeface="Arial" charset="0"/>
              </a:endParaRPr>
            </a:p>
          </p:txBody>
        </p:sp>
      </p:grpSp>
      <p:sp>
        <p:nvSpPr>
          <p:cNvPr id="33" name="TextBox 32"/>
          <p:cNvSpPr txBox="1"/>
          <p:nvPr/>
        </p:nvSpPr>
        <p:spPr>
          <a:xfrm>
            <a:off x="5230436" y="830324"/>
            <a:ext cx="3812341" cy="1200328"/>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Example of the impact of observations</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on predictive skill of models</a:t>
            </a:r>
            <a:endPar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Tree>
    <p:extLst>
      <p:ext uri="{BB962C8B-B14F-4D97-AF65-F5344CB8AC3E}">
        <p14:creationId xmlns:p14="http://schemas.microsoft.com/office/powerpoint/2010/main" val="2869065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7598</TotalTime>
  <Words>612</Words>
  <Application>Microsoft Macintosh PowerPoint</Application>
  <PresentationFormat>On-screen Show (4:3)</PresentationFormat>
  <Paragraphs>135</Paragraphs>
  <Slides>38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Robots are here: They can be large and medium-sized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Observing System Experiment (OSE)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Red Jelly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 Wearne</dc:creator>
  <cp:lastModifiedBy>Oscar Schofield</cp:lastModifiedBy>
  <cp:revision>260</cp:revision>
  <cp:lastPrinted>2012-03-09T09:57:00Z</cp:lastPrinted>
  <dcterms:created xsi:type="dcterms:W3CDTF">2013-06-25T04:10:28Z</dcterms:created>
  <dcterms:modified xsi:type="dcterms:W3CDTF">2013-07-06T21:57:58Z</dcterms:modified>
</cp:coreProperties>
</file>