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2" r:id="rId2"/>
    <p:sldId id="292" r:id="rId3"/>
    <p:sldId id="273" r:id="rId4"/>
    <p:sldId id="289" r:id="rId5"/>
    <p:sldId id="274" r:id="rId6"/>
    <p:sldId id="275" r:id="rId7"/>
    <p:sldId id="288" r:id="rId8"/>
    <p:sldId id="276" r:id="rId9"/>
    <p:sldId id="286" r:id="rId10"/>
    <p:sldId id="281" r:id="rId11"/>
    <p:sldId id="285" r:id="rId12"/>
    <p:sldId id="277" r:id="rId13"/>
    <p:sldId id="279" r:id="rId14"/>
    <p:sldId id="278" r:id="rId15"/>
    <p:sldId id="280" r:id="rId16"/>
    <p:sldId id="284" r:id="rId17"/>
    <p:sldId id="290" r:id="rId18"/>
    <p:sldId id="283" r:id="rId19"/>
    <p:sldId id="293" r:id="rId20"/>
    <p:sldId id="282" r:id="rId21"/>
    <p:sldId id="287" r:id="rId22"/>
    <p:sldId id="291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6633"/>
    <a:srgbClr val="996600"/>
    <a:srgbClr val="FF9966"/>
    <a:srgbClr val="FF00CC"/>
    <a:srgbClr val="FF0099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-80" y="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0" d="100"/>
        <a:sy n="3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Grace:RUTGERS:WAP%20CO2%20PHYTO%20project:Manuscripts:SABA%20SPATIAL%20WAP%20paper:Pathfinder%204km%20SST:EOFs_SST.csv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scar:Library:Containers:com.apple.mail:Data:Library:Mail%20Downloads:Palmer%20Station%20Monthly%20Averages-3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scar:Library:Containers:com.apple.mail:Data:Library:Mail%20Downloads:Palmer%20Station%20Monthly%20Averages-3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541268495855"/>
          <c:y val="0.0601851851851852"/>
          <c:w val="0.68129959833971"/>
          <c:h val="0.87962962962963"/>
        </c:manualLayout>
      </c:layout>
      <c:scatterChart>
        <c:scatterStyle val="lineMarker"/>
        <c:varyColors val="0"/>
        <c:ser>
          <c:idx val="1"/>
          <c:order val="1"/>
          <c:tx>
            <c:strRef>
              <c:f>EOFs_SST.csv!$C$79</c:f>
              <c:strCache>
                <c:ptCount val="1"/>
                <c:pt idx="0">
                  <c:v>SST</c:v>
                </c:pt>
              </c:strCache>
            </c:strRef>
          </c:tx>
          <c:xVal>
            <c:numRef>
              <c:f>EOFs_SST.csv!$A$80:$A$92</c:f>
              <c:numCache>
                <c:formatCode>General</c:formatCode>
                <c:ptCount val="13"/>
                <c:pt idx="0">
                  <c:v>1997.0</c:v>
                </c:pt>
                <c:pt idx="1">
                  <c:v>1998.0</c:v>
                </c:pt>
                <c:pt idx="2">
                  <c:v>1999.0</c:v>
                </c:pt>
                <c:pt idx="3">
                  <c:v>2000.0</c:v>
                </c:pt>
                <c:pt idx="4">
                  <c:v>2001.0</c:v>
                </c:pt>
                <c:pt idx="5">
                  <c:v>2002.0</c:v>
                </c:pt>
                <c:pt idx="6">
                  <c:v>2003.0</c:v>
                </c:pt>
                <c:pt idx="7">
                  <c:v>2004.0</c:v>
                </c:pt>
                <c:pt idx="8">
                  <c:v>2005.0</c:v>
                </c:pt>
                <c:pt idx="9">
                  <c:v>2006.0</c:v>
                </c:pt>
                <c:pt idx="10">
                  <c:v>2007.0</c:v>
                </c:pt>
                <c:pt idx="11">
                  <c:v>2008.0</c:v>
                </c:pt>
                <c:pt idx="12">
                  <c:v>2009.0</c:v>
                </c:pt>
              </c:numCache>
            </c:numRef>
          </c:xVal>
          <c:yVal>
            <c:numRef>
              <c:f>EOFs_SST.csv!$C$80:$C$92</c:f>
              <c:numCache>
                <c:formatCode>General</c:formatCode>
                <c:ptCount val="13"/>
                <c:pt idx="0">
                  <c:v>1.3311993</c:v>
                </c:pt>
                <c:pt idx="1">
                  <c:v>0.5167492</c:v>
                </c:pt>
                <c:pt idx="2">
                  <c:v>0.669074866666666</c:v>
                </c:pt>
                <c:pt idx="3">
                  <c:v>1.530260066666667</c:v>
                </c:pt>
                <c:pt idx="4">
                  <c:v>0.8857281</c:v>
                </c:pt>
                <c:pt idx="5">
                  <c:v>1.217384034333333</c:v>
                </c:pt>
                <c:pt idx="6">
                  <c:v>0.911208696666667</c:v>
                </c:pt>
                <c:pt idx="7">
                  <c:v>0.711208293333333</c:v>
                </c:pt>
                <c:pt idx="8">
                  <c:v>1.894897266666667</c:v>
                </c:pt>
                <c:pt idx="9">
                  <c:v>1.835565233333333</c:v>
                </c:pt>
                <c:pt idx="10">
                  <c:v>-0.136169</c:v>
                </c:pt>
                <c:pt idx="11">
                  <c:v>1.4780496</c:v>
                </c:pt>
                <c:pt idx="12">
                  <c:v>0.801374966666667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1252408"/>
        <c:axId val="1941266776"/>
      </c:scatterChart>
      <c:scatterChart>
        <c:scatterStyle val="lineMarker"/>
        <c:varyColors val="0"/>
        <c:ser>
          <c:idx val="0"/>
          <c:order val="0"/>
          <c:tx>
            <c:strRef>
              <c:f>EOFs_SST.csv!$B$79</c:f>
              <c:strCache>
                <c:ptCount val="1"/>
                <c:pt idx="0">
                  <c:v>EOF 1</c:v>
                </c:pt>
              </c:strCache>
            </c:strRef>
          </c:tx>
          <c:xVal>
            <c:numRef>
              <c:f>EOFs_SST.csv!$A$80:$A$92</c:f>
              <c:numCache>
                <c:formatCode>General</c:formatCode>
                <c:ptCount val="13"/>
                <c:pt idx="0">
                  <c:v>1997.0</c:v>
                </c:pt>
                <c:pt idx="1">
                  <c:v>1998.0</c:v>
                </c:pt>
                <c:pt idx="2">
                  <c:v>1999.0</c:v>
                </c:pt>
                <c:pt idx="3">
                  <c:v>2000.0</c:v>
                </c:pt>
                <c:pt idx="4">
                  <c:v>2001.0</c:v>
                </c:pt>
                <c:pt idx="5">
                  <c:v>2002.0</c:v>
                </c:pt>
                <c:pt idx="6">
                  <c:v>2003.0</c:v>
                </c:pt>
                <c:pt idx="7">
                  <c:v>2004.0</c:v>
                </c:pt>
                <c:pt idx="8">
                  <c:v>2005.0</c:v>
                </c:pt>
                <c:pt idx="9">
                  <c:v>2006.0</c:v>
                </c:pt>
                <c:pt idx="10">
                  <c:v>2007.0</c:v>
                </c:pt>
                <c:pt idx="11">
                  <c:v>2008.0</c:v>
                </c:pt>
                <c:pt idx="12">
                  <c:v>2009.0</c:v>
                </c:pt>
              </c:numCache>
            </c:numRef>
          </c:xVal>
          <c:yVal>
            <c:numRef>
              <c:f>EOFs_SST.csv!$B$80:$B$92</c:f>
              <c:numCache>
                <c:formatCode>General</c:formatCode>
                <c:ptCount val="13"/>
                <c:pt idx="0">
                  <c:v>0.0287333333333333</c:v>
                </c:pt>
                <c:pt idx="1">
                  <c:v>-0.1353</c:v>
                </c:pt>
                <c:pt idx="2">
                  <c:v>-0.0930999999999999</c:v>
                </c:pt>
                <c:pt idx="3">
                  <c:v>-0.0249333333333333</c:v>
                </c:pt>
                <c:pt idx="4">
                  <c:v>-0.0308666666666667</c:v>
                </c:pt>
                <c:pt idx="5">
                  <c:v>0.0819333333333333</c:v>
                </c:pt>
                <c:pt idx="6">
                  <c:v>-0.0707666666666667</c:v>
                </c:pt>
                <c:pt idx="7">
                  <c:v>-0.0379</c:v>
                </c:pt>
                <c:pt idx="8">
                  <c:v>0.0774333333333333</c:v>
                </c:pt>
                <c:pt idx="9">
                  <c:v>0.0725333333333333</c:v>
                </c:pt>
                <c:pt idx="10">
                  <c:v>-0.1084</c:v>
                </c:pt>
                <c:pt idx="11">
                  <c:v>0.00243333333333333</c:v>
                </c:pt>
                <c:pt idx="12">
                  <c:v>-0.0011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8747864"/>
        <c:axId val="-2060671752"/>
      </c:scatterChart>
      <c:valAx>
        <c:axId val="1941252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41266776"/>
        <c:crosses val="autoZero"/>
        <c:crossBetween val="midCat"/>
      </c:valAx>
      <c:valAx>
        <c:axId val="1941266776"/>
        <c:scaling>
          <c:orientation val="minMax"/>
        </c:scaling>
        <c:delete val="0"/>
        <c:axPos val="l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941252408"/>
        <c:crosses val="autoZero"/>
        <c:crossBetween val="midCat"/>
      </c:valAx>
      <c:valAx>
        <c:axId val="-2060671752"/>
        <c:scaling>
          <c:orientation val="minMax"/>
        </c:scaling>
        <c:delete val="0"/>
        <c:axPos val="r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78747864"/>
        <c:crosses val="max"/>
        <c:crossBetween val="midCat"/>
      </c:valAx>
      <c:valAx>
        <c:axId val="-2078747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606717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42844258061732"/>
          <c:y val="0.00424577136191309"/>
          <c:w val="0.206348327559126"/>
          <c:h val="0.209101049868766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03817925537085"/>
          <c:y val="0.0315793025871766"/>
          <c:w val="0.855858072555039"/>
          <c:h val="0.873024456380039"/>
        </c:manualLayout>
      </c:layout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2"/>
            <c:spPr>
              <a:solidFill>
                <a:schemeClr val="tx1"/>
              </a:solidFill>
            </c:spPr>
          </c:marker>
          <c:trendline>
            <c:trendlineType val="power"/>
            <c:dispRSqr val="1"/>
            <c:dispEq val="1"/>
            <c:trendlineLbl>
              <c:layout>
                <c:manualLayout>
                  <c:x val="0.22580215779345"/>
                  <c:y val="-0.491799775028121"/>
                </c:manualLayout>
              </c:layout>
              <c:numFmt formatCode="General" sourceLinked="0"/>
            </c:trendlineLbl>
          </c:trendline>
          <c:xVal>
            <c:numRef>
              <c:f>'seasonal ave'!$BO$5:$BO$22</c:f>
              <c:numCache>
                <c:formatCode>0.0</c:formatCode>
                <c:ptCount val="18"/>
                <c:pt idx="1">
                  <c:v>11.1</c:v>
                </c:pt>
                <c:pt idx="2">
                  <c:v>15.8</c:v>
                </c:pt>
                <c:pt idx="3">
                  <c:v>5.6</c:v>
                </c:pt>
                <c:pt idx="4">
                  <c:v>12.3</c:v>
                </c:pt>
                <c:pt idx="5">
                  <c:v>13.9</c:v>
                </c:pt>
                <c:pt idx="6">
                  <c:v>8.5</c:v>
                </c:pt>
                <c:pt idx="7">
                  <c:v>16.0</c:v>
                </c:pt>
                <c:pt idx="8">
                  <c:v>11.5</c:v>
                </c:pt>
                <c:pt idx="9">
                  <c:v>9.3</c:v>
                </c:pt>
                <c:pt idx="10">
                  <c:v>8.6</c:v>
                </c:pt>
                <c:pt idx="11">
                  <c:v>15.2</c:v>
                </c:pt>
                <c:pt idx="12">
                  <c:v>9.9</c:v>
                </c:pt>
                <c:pt idx="13">
                  <c:v>4.4</c:v>
                </c:pt>
                <c:pt idx="14">
                  <c:v>7.8</c:v>
                </c:pt>
                <c:pt idx="15">
                  <c:v>9.3</c:v>
                </c:pt>
                <c:pt idx="17">
                  <c:v>7.5</c:v>
                </c:pt>
              </c:numCache>
            </c:numRef>
          </c:xVal>
          <c:yVal>
            <c:numRef>
              <c:f>'seasonal ave'!$AR$5:$AR$22</c:f>
              <c:numCache>
                <c:formatCode>0.00</c:formatCode>
                <c:ptCount val="18"/>
                <c:pt idx="0">
                  <c:v>33.4296069741228</c:v>
                </c:pt>
                <c:pt idx="1">
                  <c:v>5.952931827450981</c:v>
                </c:pt>
                <c:pt idx="3">
                  <c:v>55.64943855773809</c:v>
                </c:pt>
                <c:pt idx="4">
                  <c:v>31.13102893333333</c:v>
                </c:pt>
                <c:pt idx="5">
                  <c:v>19.61721834513889</c:v>
                </c:pt>
                <c:pt idx="6">
                  <c:v>7.599313208333332</c:v>
                </c:pt>
                <c:pt idx="7">
                  <c:v>8.113575348809523</c:v>
                </c:pt>
                <c:pt idx="8">
                  <c:v>23.98609967135417</c:v>
                </c:pt>
                <c:pt idx="9">
                  <c:v>222.513410590873</c:v>
                </c:pt>
                <c:pt idx="11">
                  <c:v>10.36782786166667</c:v>
                </c:pt>
                <c:pt idx="14">
                  <c:v>116.4151655765873</c:v>
                </c:pt>
                <c:pt idx="15">
                  <c:v>61.24177449960317</c:v>
                </c:pt>
                <c:pt idx="17">
                  <c:v>35.62738090909091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0754888"/>
        <c:axId val="-2078905624"/>
      </c:scatterChart>
      <c:valAx>
        <c:axId val="-2090754888"/>
        <c:scaling>
          <c:orientation val="minMax"/>
          <c:min val="0.0"/>
        </c:scaling>
        <c:delete val="0"/>
        <c:axPos val="b"/>
        <c:numFmt formatCode="General" sourceLinked="1"/>
        <c:majorTickMark val="out"/>
        <c:minorTickMark val="none"/>
        <c:tickLblPos val="nextTo"/>
        <c:crossAx val="-2078905624"/>
        <c:crosses val="autoZero"/>
        <c:crossBetween val="midCat"/>
      </c:valAx>
      <c:valAx>
        <c:axId val="-2078905624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-20907548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12"/>
            <c:spPr>
              <a:solidFill>
                <a:srgbClr val="CCFFCC"/>
              </a:solidFill>
              <a:ln>
                <a:solidFill>
                  <a:srgbClr val="CCFFCC"/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587128782455912"/>
                  <c:y val="-0.0530191458026509"/>
                </c:manualLayout>
              </c:layout>
              <c:numFmt formatCode="General" sourceLinked="0"/>
            </c:trendlineLbl>
          </c:trendline>
          <c:xVal>
            <c:numRef>
              <c:f>'seasonal ave'!$BL$35:$BL$52</c:f>
              <c:numCache>
                <c:formatCode>0.0000</c:formatCode>
                <c:ptCount val="18"/>
                <c:pt idx="1">
                  <c:v>0.0051</c:v>
                </c:pt>
                <c:pt idx="2">
                  <c:v>0.0055</c:v>
                </c:pt>
                <c:pt idx="4">
                  <c:v>0.007</c:v>
                </c:pt>
                <c:pt idx="5">
                  <c:v>0.0088</c:v>
                </c:pt>
                <c:pt idx="6">
                  <c:v>0.0152</c:v>
                </c:pt>
                <c:pt idx="7">
                  <c:v>0.0099</c:v>
                </c:pt>
                <c:pt idx="8">
                  <c:v>0.007</c:v>
                </c:pt>
                <c:pt idx="9">
                  <c:v>0.0067</c:v>
                </c:pt>
                <c:pt idx="10">
                  <c:v>0.0002</c:v>
                </c:pt>
                <c:pt idx="11">
                  <c:v>0.0082</c:v>
                </c:pt>
                <c:pt idx="12">
                  <c:v>0.0074</c:v>
                </c:pt>
                <c:pt idx="13">
                  <c:v>0.023</c:v>
                </c:pt>
                <c:pt idx="14">
                  <c:v>0.0137</c:v>
                </c:pt>
                <c:pt idx="15">
                  <c:v>0.0045</c:v>
                </c:pt>
                <c:pt idx="17">
                  <c:v>0.009</c:v>
                </c:pt>
              </c:numCache>
            </c:numRef>
          </c:xVal>
          <c:yVal>
            <c:numRef>
              <c:f>'seasonal ave'!$BK$35:$BK$52</c:f>
              <c:numCache>
                <c:formatCode>0.00</c:formatCode>
                <c:ptCount val="18"/>
                <c:pt idx="0">
                  <c:v>8.142941515109647</c:v>
                </c:pt>
                <c:pt idx="1">
                  <c:v>0.340054680612745</c:v>
                </c:pt>
                <c:pt idx="3">
                  <c:v>9.547939635970237</c:v>
                </c:pt>
                <c:pt idx="4">
                  <c:v>9.431764487333332</c:v>
                </c:pt>
                <c:pt idx="5">
                  <c:v>30.70604801807639</c:v>
                </c:pt>
                <c:pt idx="6">
                  <c:v>23.01531637625</c:v>
                </c:pt>
                <c:pt idx="7">
                  <c:v>19.05600757763095</c:v>
                </c:pt>
                <c:pt idx="8">
                  <c:v>0.0327938620572917</c:v>
                </c:pt>
                <c:pt idx="9">
                  <c:v>3.669876115837301</c:v>
                </c:pt>
                <c:pt idx="11">
                  <c:v>11.92745473838333</c:v>
                </c:pt>
                <c:pt idx="14">
                  <c:v>19.69455269812302</c:v>
                </c:pt>
                <c:pt idx="15">
                  <c:v>5.63783523254365</c:v>
                </c:pt>
                <c:pt idx="17">
                  <c:v>11.42204848409091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4161560"/>
        <c:axId val="-1993455624"/>
      </c:scatterChart>
      <c:valAx>
        <c:axId val="-1994161560"/>
        <c:scaling>
          <c:orientation val="minMax"/>
          <c:max val="0.02"/>
        </c:scaling>
        <c:delete val="0"/>
        <c:axPos val="b"/>
        <c:numFmt formatCode="0.000" sourceLinked="0"/>
        <c:majorTickMark val="out"/>
        <c:minorTickMark val="none"/>
        <c:tickLblPos val="nextTo"/>
        <c:crossAx val="-1993455624"/>
        <c:crosses val="autoZero"/>
        <c:crossBetween val="midCat"/>
        <c:majorUnit val="0.01"/>
      </c:valAx>
      <c:valAx>
        <c:axId val="-1993455624"/>
        <c:scaling>
          <c:orientation val="minMax"/>
          <c:max val="40.0"/>
          <c:min val="0.0"/>
        </c:scaling>
        <c:delete val="0"/>
        <c:axPos val="l"/>
        <c:numFmt formatCode="0" sourceLinked="0"/>
        <c:majorTickMark val="out"/>
        <c:minorTickMark val="none"/>
        <c:tickLblPos val="nextTo"/>
        <c:crossAx val="-1994161560"/>
        <c:crosses val="autoZero"/>
        <c:crossBetween val="midCat"/>
        <c:majorUnit val="10.0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pPr>
              <a:defRPr/>
            </a:pPr>
            <a:fld id="{D5E94E03-1495-574F-8DE9-68923EFA49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8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C6DC2-C32A-624E-AAF2-69ADCB4A94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9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059CF-BCFD-9E4F-920C-F54F4E39CA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90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4F4F9-BA3E-2646-8DCA-BE03E48B38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2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A4E72-348C-8344-9260-E2E3AB4C9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768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76657-BCE9-3245-A5EC-F01A4CE620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0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A00E94-0436-1D44-A749-236E7A7499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17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FE858-24A9-0D4D-BA12-B7CBC90E95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5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02F44-0DFF-3046-A25B-7CB2C1BAB9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99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8CF92-50CA-B745-BA71-D7F620862C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9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EC33B-312C-A84B-9A76-2D5A1595D76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32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BD3C1-62F2-C84A-B57D-75E06905A5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03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pPr>
              <a:defRPr/>
            </a:pPr>
            <a:fld id="{B03CFBBB-3C4C-E447-8B77-3B49DE4069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tif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ti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906000" cy="739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52400" y="370582"/>
            <a:ext cx="8839200" cy="1231106"/>
          </a:xfrm>
          <a:prstGeom prst="rect">
            <a:avLst/>
          </a:prstGeom>
          <a:solidFill>
            <a:schemeClr val="accent1">
              <a:lumMod val="90000"/>
            </a:schemeClr>
          </a:solidFill>
          <a:effectLst>
            <a:outerShdw blurRad="50800" dist="38100" dir="2700000" algn="tl" rotWithShape="0">
              <a:srgbClr val="000000">
                <a:alpha val="0"/>
              </a:srgbClr>
            </a:outerShdw>
            <a:softEdge rad="762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6600"/>
                </a:solidFill>
                <a:latin typeface="Calibri"/>
                <a:cs typeface="Calibri"/>
              </a:rPr>
              <a:t>Phytoplankton Community Dynamics: Need to think about species</a:t>
            </a:r>
          </a:p>
          <a:p>
            <a:pPr algn="ctr">
              <a:defRPr/>
            </a:pPr>
            <a:r>
              <a:rPr lang="en-US" sz="2200" b="1" dirty="0" smtClean="0">
                <a:solidFill>
                  <a:srgbClr val="FF6600"/>
                </a:solidFill>
                <a:latin typeface="Calibri"/>
                <a:cs typeface="Calibri"/>
              </a:rPr>
              <a:t>Open questions, strategies and goals for the comin</a:t>
            </a:r>
            <a:r>
              <a:rPr lang="en-US" sz="2200" b="1" dirty="0" smtClean="0">
                <a:solidFill>
                  <a:srgbClr val="FF6600"/>
                </a:solidFill>
                <a:latin typeface="Calibri"/>
                <a:cs typeface="Calibri"/>
              </a:rPr>
              <a:t>g 6 years</a:t>
            </a:r>
            <a:endParaRPr lang="en-US" sz="2200" b="1" dirty="0">
              <a:solidFill>
                <a:srgbClr val="FF6600"/>
              </a:solidFill>
              <a:latin typeface="Calibri"/>
              <a:cs typeface="Calibri"/>
            </a:endParaRPr>
          </a:p>
          <a:p>
            <a:pPr algn="ctr">
              <a:defRPr/>
            </a:pPr>
            <a:r>
              <a:rPr lang="en-US" sz="1400" dirty="0">
                <a:solidFill>
                  <a:srgbClr val="FF6600"/>
                </a:solidFill>
              </a:rPr>
              <a:t>Oscar </a:t>
            </a:r>
            <a:r>
              <a:rPr lang="en-US" sz="1400" dirty="0" smtClean="0">
                <a:solidFill>
                  <a:srgbClr val="FF6600"/>
                </a:solidFill>
              </a:rPr>
              <a:t>Schofield, Grace Saba, Alex </a:t>
            </a:r>
            <a:r>
              <a:rPr lang="en-US" sz="1400" dirty="0" err="1" smtClean="0">
                <a:solidFill>
                  <a:srgbClr val="FF6600"/>
                </a:solidFill>
              </a:rPr>
              <a:t>Kahl</a:t>
            </a:r>
            <a:r>
              <a:rPr lang="en-US" sz="1400" dirty="0" smtClean="0">
                <a:solidFill>
                  <a:srgbClr val="FF6600"/>
                </a:solidFill>
              </a:rPr>
              <a:t>, Travis Miles, Tina Haskins, Nicole </a:t>
            </a:r>
            <a:r>
              <a:rPr lang="en-US" sz="1400" dirty="0" err="1" smtClean="0">
                <a:solidFill>
                  <a:srgbClr val="FF6600"/>
                </a:solidFill>
              </a:rPr>
              <a:t>Cuoto</a:t>
            </a:r>
            <a:r>
              <a:rPr lang="en-US" sz="1400" dirty="0" smtClean="0">
                <a:solidFill>
                  <a:srgbClr val="FF6600"/>
                </a:solidFill>
              </a:rPr>
              <a:t>, Ana </a:t>
            </a:r>
            <a:r>
              <a:rPr lang="en-US" sz="1400" dirty="0" err="1" smtClean="0">
                <a:solidFill>
                  <a:srgbClr val="FF6600"/>
                </a:solidFill>
              </a:rPr>
              <a:t>Filipa</a:t>
            </a:r>
            <a:r>
              <a:rPr lang="en-US" sz="1400" dirty="0" smtClean="0">
                <a:solidFill>
                  <a:srgbClr val="FF6600"/>
                </a:solidFill>
              </a:rPr>
              <a:t> </a:t>
            </a:r>
            <a:r>
              <a:rPr lang="en-US" sz="1400" dirty="0" err="1" smtClean="0">
                <a:solidFill>
                  <a:srgbClr val="FF6600"/>
                </a:solidFill>
              </a:rPr>
              <a:t>Carvhlo</a:t>
            </a:r>
            <a:r>
              <a:rPr lang="en-US" sz="1400" dirty="0" smtClean="0">
                <a:solidFill>
                  <a:srgbClr val="FF6600"/>
                </a:solidFill>
              </a:rPr>
              <a:t>, </a:t>
            </a:r>
            <a:r>
              <a:rPr lang="en-US" sz="1400" dirty="0" err="1" smtClean="0">
                <a:solidFill>
                  <a:srgbClr val="FF6600"/>
                </a:solidFill>
              </a:rPr>
              <a:t>Kaycee</a:t>
            </a:r>
            <a:r>
              <a:rPr lang="en-US" sz="1400" dirty="0" smtClean="0">
                <a:solidFill>
                  <a:srgbClr val="FF6600"/>
                </a:solidFill>
              </a:rPr>
              <a:t> Coleman, Mike </a:t>
            </a:r>
            <a:r>
              <a:rPr lang="en-US" sz="1400" dirty="0" err="1" smtClean="0">
                <a:solidFill>
                  <a:srgbClr val="FF6600"/>
                </a:solidFill>
              </a:rPr>
              <a:t>Garzio</a:t>
            </a:r>
            <a:r>
              <a:rPr lang="en-US" sz="1400" dirty="0" smtClean="0">
                <a:solidFill>
                  <a:srgbClr val="FF6600"/>
                </a:solidFill>
              </a:rPr>
              <a:t>, </a:t>
            </a:r>
            <a:r>
              <a:rPr lang="en-US" sz="1400" dirty="0" err="1" smtClean="0">
                <a:solidFill>
                  <a:srgbClr val="FF6600"/>
                </a:solidFill>
              </a:rPr>
              <a:t>Mikela</a:t>
            </a:r>
            <a:r>
              <a:rPr lang="en-US" sz="1400" dirty="0" smtClean="0">
                <a:solidFill>
                  <a:srgbClr val="FF6600"/>
                </a:solidFill>
              </a:rPr>
              <a:t> Provost</a:t>
            </a:r>
            <a:endParaRPr lang="en-US" sz="1400" dirty="0" smtClean="0">
              <a:solidFill>
                <a:srgbClr val="FF66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743670"/>
            <a:ext cx="3121367" cy="646331"/>
          </a:xfrm>
          <a:prstGeom prst="rect">
            <a:avLst/>
          </a:prstGeom>
          <a:solidFill>
            <a:srgbClr val="3366FF"/>
          </a:solidFill>
          <a:effectLst>
            <a:softEdge rad="101600"/>
          </a:effectLst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mtClean="0"/>
              <a:t>Progress the last 5 years</a:t>
            </a:r>
          </a:p>
          <a:p>
            <a:pPr marL="342900" indent="-342900">
              <a:buAutoNum type="arabicParenR"/>
            </a:pPr>
            <a:r>
              <a:rPr lang="en-US" smtClean="0"/>
              <a:t>Thoughts moving forward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724400"/>
            <a:ext cx="1905000" cy="1905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4600" y="6182380"/>
            <a:ext cx="632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FFFF00"/>
                </a:solidFill>
              </a:rPr>
              <a:t>“It’s </a:t>
            </a:r>
            <a:r>
              <a:rPr lang="en-US" sz="1400" dirty="0">
                <a:solidFill>
                  <a:srgbClr val="FFFF00"/>
                </a:solidFill>
              </a:rPr>
              <a:t>not my job to tell the American people what to think. Our job in </a:t>
            </a:r>
            <a:r>
              <a:rPr lang="en-US" sz="1400" dirty="0" smtClean="0">
                <a:solidFill>
                  <a:srgbClr val="FFFF00"/>
                </a:solidFill>
              </a:rPr>
              <a:t>Washington </a:t>
            </a:r>
            <a:r>
              <a:rPr lang="en-US" sz="1400" dirty="0">
                <a:solidFill>
                  <a:srgbClr val="FFFF00"/>
                </a:solidFill>
              </a:rPr>
              <a:t>is to listen to the American </a:t>
            </a:r>
            <a:r>
              <a:rPr lang="en-US" sz="1400" dirty="0" smtClean="0">
                <a:solidFill>
                  <a:srgbClr val="FFFF00"/>
                </a:solidFill>
              </a:rPr>
              <a:t>people” Speaker Boehner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1668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514600"/>
            <a:ext cx="5715000" cy="35889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152400"/>
            <a:ext cx="558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Historical literature suggest a size spectrum shift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7391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2400"/>
            <a:ext cx="684463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7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442622"/>
            <a:ext cx="3429000" cy="5262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en-US" sz="1400" dirty="0" smtClean="0"/>
              <a:t>Seasonal diatom patterns best described by the depth of seasonal upper mixed layer depth</a:t>
            </a:r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algn="just"/>
            <a:endParaRPr lang="en-US" sz="1400" dirty="0"/>
          </a:p>
          <a:p>
            <a:pPr algn="just"/>
            <a:endParaRPr lang="en-US" sz="1400" dirty="0" smtClean="0"/>
          </a:p>
          <a:p>
            <a:pPr algn="just"/>
            <a:endParaRPr lang="en-US" sz="1400" dirty="0"/>
          </a:p>
          <a:p>
            <a:pPr algn="just"/>
            <a:endParaRPr lang="en-US" sz="1400" dirty="0"/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r>
              <a:rPr lang="en-US" sz="1400" dirty="0" smtClean="0"/>
              <a:t>At Palmer, presence or absence can be sorted in T/S space.  Note, not the case looking at full WAP ship grid, will discuss later</a:t>
            </a:r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/>
          </a:p>
          <a:p>
            <a:pPr algn="just"/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algn="just"/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65031" y="76200"/>
            <a:ext cx="799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Phytoplankton Community Composition (Schofield et al in prep)</a:t>
            </a:r>
            <a:endParaRPr lang="en-US" sz="20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854398" y="990600"/>
            <a:ext cx="5061002" cy="4293751"/>
            <a:chOff x="-793802" y="2362200"/>
            <a:chExt cx="5061002" cy="4293751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08671402"/>
                </p:ext>
              </p:extLst>
            </p:nvPr>
          </p:nvGraphicFramePr>
          <p:xfrm>
            <a:off x="533400" y="2362200"/>
            <a:ext cx="3352800" cy="2133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-793802" y="2667000"/>
              <a:ext cx="132720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Seasonal average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water column </a:t>
              </a:r>
            </a:p>
            <a:p>
              <a:pPr algn="ctr"/>
              <a:r>
                <a:rPr lang="en-US" sz="1400" dirty="0" err="1" smtClean="0">
                  <a:solidFill>
                    <a:srgbClr val="FF0000"/>
                  </a:solidFill>
                </a:rPr>
                <a:t>fucoxanthin</a:t>
              </a:r>
              <a:endParaRPr lang="en-US" sz="14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Stn</a:t>
              </a:r>
              <a:r>
                <a:rPr lang="en-US" sz="1400" dirty="0" smtClean="0">
                  <a:solidFill>
                    <a:srgbClr val="FF0000"/>
                  </a:solidFill>
                </a:rPr>
                <a:t> E)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" y="4495800"/>
              <a:ext cx="3657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Seasonal upper mixed layer depth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85800" y="5486400"/>
              <a:ext cx="132720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Seasonal average </a:t>
              </a: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water column </a:t>
              </a:r>
            </a:p>
            <a:p>
              <a:pPr algn="ctr"/>
              <a:r>
                <a:rPr lang="en-US" sz="1400" dirty="0" err="1" smtClean="0">
                  <a:solidFill>
                    <a:srgbClr val="FF0000"/>
                  </a:solidFill>
                </a:rPr>
                <a:t>alloxanthin</a:t>
              </a:r>
              <a:endParaRPr lang="en-US" sz="14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(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Stn</a:t>
              </a:r>
              <a:r>
                <a:rPr lang="en-US" sz="1400" dirty="0" smtClean="0">
                  <a:solidFill>
                    <a:srgbClr val="FF0000"/>
                  </a:solidFill>
                </a:rPr>
                <a:t> E)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81457"/>
              </p:ext>
            </p:extLst>
          </p:nvPr>
        </p:nvGraphicFramePr>
        <p:xfrm>
          <a:off x="5181600" y="3657600"/>
          <a:ext cx="3689350" cy="215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4"/>
          <p:cNvSpPr/>
          <p:nvPr/>
        </p:nvSpPr>
        <p:spPr>
          <a:xfrm>
            <a:off x="6407069" y="5791200"/>
            <a:ext cx="1541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Dec. sigma-theta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8458200" y="5029200"/>
            <a:ext cx="152400" cy="1524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4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62200"/>
            <a:ext cx="3886200" cy="2915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286000"/>
            <a:ext cx="4042673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801469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So what is up between the difference between the ship and Palmer community time series?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1676400"/>
            <a:ext cx="716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Flow Cam  data collected by Andrew Irwin in 2011-2012 field season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5533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580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3867"/>
            <a:ext cx="8278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Given this, we may need to move from the HPLC taxon analysis for </a:t>
            </a:r>
            <a:r>
              <a:rPr lang="en-US" b="1" dirty="0" err="1" smtClean="0"/>
              <a:t>phyto</a:t>
            </a:r>
            <a:r>
              <a:rPr lang="en-US" b="1" dirty="0" smtClean="0"/>
              <a:t>. 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503872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Next 6 years</a:t>
            </a:r>
            <a:r>
              <a:rPr lang="en-US" dirty="0" smtClean="0"/>
              <a:t>: Expand to to a species approach.  Microscope slides</a:t>
            </a:r>
          </a:p>
          <a:p>
            <a:pPr algn="ctr"/>
            <a:r>
              <a:rPr lang="en-US" dirty="0" smtClean="0"/>
              <a:t>(limit the number of samples to be collected) and hopefully complement the </a:t>
            </a:r>
          </a:p>
          <a:p>
            <a:pPr algn="ctr"/>
            <a:r>
              <a:rPr lang="en-US" dirty="0" smtClean="0"/>
              <a:t>spotty samples to be collected with Flow-Cam data (or whatever is the best option at the time).  Will look at MRI or equivalent program to get one dedicated to the LTER.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2116991"/>
            <a:ext cx="4419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-Expand on the automated classification system Andrew built to allow full grid data sets</a:t>
            </a:r>
          </a:p>
          <a:p>
            <a:endParaRPr lang="en-US" sz="1600" dirty="0"/>
          </a:p>
          <a:p>
            <a:r>
              <a:rPr lang="en-US" sz="1600" dirty="0" smtClean="0"/>
              <a:t>-Slides have been requested from Amy </a:t>
            </a:r>
            <a:r>
              <a:rPr lang="en-US" sz="1600" dirty="0" err="1" smtClean="0"/>
              <a:t>Leventer</a:t>
            </a:r>
            <a:r>
              <a:rPr lang="en-US" sz="1600" dirty="0" smtClean="0"/>
              <a:t> to provide baseline for the </a:t>
            </a:r>
            <a:r>
              <a:rPr lang="en-US" sz="1600" dirty="0" err="1" smtClean="0"/>
              <a:t>paleoproxies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-Link to ongoing genomic efforts (Saba project in </a:t>
            </a:r>
            <a:r>
              <a:rPr lang="en-US" sz="1600" dirty="0" err="1" smtClean="0"/>
              <a:t>collab</a:t>
            </a:r>
            <a:r>
              <a:rPr lang="en-US" sz="1600" dirty="0" smtClean="0"/>
              <a:t> with </a:t>
            </a:r>
            <a:r>
              <a:rPr lang="en-US" sz="1600" dirty="0" err="1" smtClean="0"/>
              <a:t>Debashish</a:t>
            </a:r>
            <a:r>
              <a:rPr lang="en-US" sz="1600" dirty="0" smtClean="0"/>
              <a:t> </a:t>
            </a:r>
            <a:r>
              <a:rPr lang="en-US" sz="1600" dirty="0" err="1" smtClean="0"/>
              <a:t>Battacharya</a:t>
            </a:r>
            <a:r>
              <a:rPr lang="en-US" sz="1600" dirty="0" smtClean="0"/>
              <a:t> for mass sequencing of the Antarctic </a:t>
            </a:r>
            <a:r>
              <a:rPr lang="en-US" sz="1600" dirty="0" err="1" smtClean="0"/>
              <a:t>cryptophyte</a:t>
            </a:r>
            <a:r>
              <a:rPr lang="en-US" sz="1600" dirty="0" smtClean="0"/>
              <a:t> genome)</a:t>
            </a:r>
          </a:p>
          <a:p>
            <a:endParaRPr lang="en-US" sz="1600" dirty="0"/>
          </a:p>
          <a:p>
            <a:r>
              <a:rPr lang="en-US" sz="1600" dirty="0" smtClean="0"/>
              <a:t>-Assess physiological profiles of individual taxa</a:t>
            </a:r>
          </a:p>
        </p:txBody>
      </p:sp>
      <p:pic>
        <p:nvPicPr>
          <p:cNvPr id="8" name="Picture 3" descr="t14180a11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057400"/>
            <a:ext cx="44709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929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304800"/>
            <a:ext cx="6612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Gliders (What we have done, 37 missions, 438 days at sea)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990600"/>
            <a:ext cx="176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Palmer Efforts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1447800"/>
            <a:ext cx="7853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Canyon dynamics (</a:t>
            </a:r>
            <a:r>
              <a:rPr lang="en-US" dirty="0" err="1" smtClean="0"/>
              <a:t>Filipa</a:t>
            </a:r>
            <a:r>
              <a:rPr lang="en-US" dirty="0" smtClean="0"/>
              <a:t> &amp; Nicole) recurrent blooms. </a:t>
            </a:r>
          </a:p>
          <a:p>
            <a:pPr marL="342900" indent="-342900">
              <a:buAutoNum type="arabicParenR"/>
            </a:pPr>
            <a:r>
              <a:rPr lang="en-US" dirty="0" smtClean="0"/>
              <a:t>Enhanced physiology (</a:t>
            </a:r>
            <a:r>
              <a:rPr lang="en-US" dirty="0" err="1" smtClean="0"/>
              <a:t>Fv</a:t>
            </a:r>
            <a:r>
              <a:rPr lang="en-US" dirty="0" smtClean="0"/>
              <a:t>/</a:t>
            </a:r>
            <a:r>
              <a:rPr lang="en-US" dirty="0" err="1" smtClean="0"/>
              <a:t>Fm</a:t>
            </a:r>
            <a:r>
              <a:rPr lang="en-US" dirty="0" smtClean="0"/>
              <a:t>) with the high blooms (Tina)</a:t>
            </a:r>
          </a:p>
          <a:p>
            <a:pPr marL="342900" indent="-342900">
              <a:buAutoNum type="arabicParenR"/>
            </a:pPr>
            <a:r>
              <a:rPr lang="en-US" dirty="0" smtClean="0"/>
              <a:t>Circulation linked to foraging dynamics of penguins, and the maybe  krill</a:t>
            </a:r>
          </a:p>
          <a:p>
            <a:pPr marL="342900" indent="-342900">
              <a:buAutoNum type="arabicParenR"/>
            </a:pPr>
            <a:r>
              <a:rPr lang="en-US" dirty="0" smtClean="0"/>
              <a:t>Great deal of topographic mixing/circulation, seasonal warming (Travis)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43200"/>
            <a:ext cx="7239000" cy="2819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5791200" y="3276600"/>
            <a:ext cx="0" cy="1066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91200" y="3048000"/>
            <a:ext cx="5334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08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275" r="6794"/>
          <a:stretch/>
        </p:blipFill>
        <p:spPr>
          <a:xfrm>
            <a:off x="3962400" y="152400"/>
            <a:ext cx="4191000" cy="2801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5752"/>
            <a:ext cx="2895599" cy="2703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85" y="2983000"/>
            <a:ext cx="4262415" cy="318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971800"/>
            <a:ext cx="4262415" cy="31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9400" y="76200"/>
            <a:ext cx="303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Priorities Moving Forward</a:t>
            </a:r>
            <a:endParaRPr lang="en-US" b="1" dirty="0"/>
          </a:p>
        </p:txBody>
      </p:sp>
      <p:pic>
        <p:nvPicPr>
          <p:cNvPr id="5" name="Picture 4" descr="ru26d_20111120T1553_20120121T1159_uvmap_lvl2_lo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52650"/>
            <a:ext cx="2071446" cy="3028950"/>
          </a:xfrm>
          <a:prstGeom prst="rect">
            <a:avLst/>
          </a:prstGeom>
        </p:spPr>
      </p:pic>
      <p:pic>
        <p:nvPicPr>
          <p:cNvPr id="6" name="Picture 5" descr="ru25d_20121218T1940_20130128T1659_uvmap_lvl2_lo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20260"/>
            <a:ext cx="3115492" cy="296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81000"/>
            <a:ext cx="155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Shelf Efforts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19200" y="685800"/>
            <a:ext cx="5545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Link stations to fill in the gaps when ship not here</a:t>
            </a:r>
          </a:p>
          <a:p>
            <a:pPr marL="342900" indent="-342900">
              <a:buAutoNum type="arabicParenR"/>
            </a:pPr>
            <a:r>
              <a:rPr lang="en-US" dirty="0" smtClean="0"/>
              <a:t>Use the gliders to replace the old survey lines</a:t>
            </a:r>
          </a:p>
          <a:p>
            <a:pPr marL="342900" indent="-342900">
              <a:buAutoNum type="arabicParenR"/>
            </a:pPr>
            <a:r>
              <a:rPr lang="en-US" dirty="0" smtClean="0"/>
              <a:t>Adaptive sampling of the features of interest</a:t>
            </a:r>
            <a:endParaRPr lang="en-US" dirty="0"/>
          </a:p>
        </p:txBody>
      </p:sp>
      <p:pic>
        <p:nvPicPr>
          <p:cNvPr id="9" name="Picture 8" descr="ru26d_20121222T1944_20130128T1819_uvmap_lvl2_t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052" y="2209800"/>
            <a:ext cx="3117954" cy="297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1752600"/>
            <a:ext cx="115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Mission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73166" y="1752600"/>
            <a:ext cx="127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Missions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0" y="1752600"/>
            <a:ext cx="127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Missions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1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57200"/>
            <a:ext cx="213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Couto</a:t>
            </a:r>
            <a:r>
              <a:rPr lang="en-US" dirty="0" smtClean="0"/>
              <a:t> et al in prep.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0"/>
            <a:ext cx="2978462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7031115" cy="201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80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574659" cy="624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50290"/>
            <a:ext cx="8686800" cy="5417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52400"/>
            <a:ext cx="53467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5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2133600"/>
            <a:ext cx="8382000" cy="1219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40000"/>
                </a:srgbClr>
              </a:gs>
              <a:gs pos="85000">
                <a:srgbClr val="000090">
                  <a:alpha val="49000"/>
                </a:srgbClr>
              </a:gs>
            </a:gsLst>
            <a:lin ang="55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flipV="1">
            <a:off x="0" y="3352800"/>
            <a:ext cx="8382000" cy="28956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40000"/>
                </a:srgbClr>
              </a:gs>
              <a:gs pos="54000">
                <a:srgbClr val="000090">
                  <a:alpha val="49000"/>
                </a:srgbClr>
              </a:gs>
            </a:gsLst>
            <a:lin ang="55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121875" y="956733"/>
            <a:ext cx="7022125" cy="5283200"/>
          </a:xfrm>
          <a:custGeom>
            <a:avLst/>
            <a:gdLst>
              <a:gd name="connsiteX0" fmla="*/ 7018867 w 7022125"/>
              <a:gd name="connsiteY0" fmla="*/ 0 h 5283200"/>
              <a:gd name="connsiteX1" fmla="*/ 6637867 w 7022125"/>
              <a:gd name="connsiteY1" fmla="*/ 186267 h 5283200"/>
              <a:gd name="connsiteX2" fmla="*/ 6392334 w 7022125"/>
              <a:gd name="connsiteY2" fmla="*/ 406400 h 5283200"/>
              <a:gd name="connsiteX3" fmla="*/ 6011334 w 7022125"/>
              <a:gd name="connsiteY3" fmla="*/ 863600 h 5283200"/>
              <a:gd name="connsiteX4" fmla="*/ 5858934 w 7022125"/>
              <a:gd name="connsiteY4" fmla="*/ 1320800 h 5283200"/>
              <a:gd name="connsiteX5" fmla="*/ 5833534 w 7022125"/>
              <a:gd name="connsiteY5" fmla="*/ 1532467 h 5283200"/>
              <a:gd name="connsiteX6" fmla="*/ 5664200 w 7022125"/>
              <a:gd name="connsiteY6" fmla="*/ 1752600 h 5283200"/>
              <a:gd name="connsiteX7" fmla="*/ 5511800 w 7022125"/>
              <a:gd name="connsiteY7" fmla="*/ 2048934 h 5283200"/>
              <a:gd name="connsiteX8" fmla="*/ 5325534 w 7022125"/>
              <a:gd name="connsiteY8" fmla="*/ 2294467 h 5283200"/>
              <a:gd name="connsiteX9" fmla="*/ 5029200 w 7022125"/>
              <a:gd name="connsiteY9" fmla="*/ 2497667 h 5283200"/>
              <a:gd name="connsiteX10" fmla="*/ 4724400 w 7022125"/>
              <a:gd name="connsiteY10" fmla="*/ 2565400 h 5283200"/>
              <a:gd name="connsiteX11" fmla="*/ 4572000 w 7022125"/>
              <a:gd name="connsiteY11" fmla="*/ 2523067 h 5283200"/>
              <a:gd name="connsiteX12" fmla="*/ 4055534 w 7022125"/>
              <a:gd name="connsiteY12" fmla="*/ 2667000 h 5283200"/>
              <a:gd name="connsiteX13" fmla="*/ 2921000 w 7022125"/>
              <a:gd name="connsiteY13" fmla="*/ 2700867 h 5283200"/>
              <a:gd name="connsiteX14" fmla="*/ 2624667 w 7022125"/>
              <a:gd name="connsiteY14" fmla="*/ 2768600 h 5283200"/>
              <a:gd name="connsiteX15" fmla="*/ 2133600 w 7022125"/>
              <a:gd name="connsiteY15" fmla="*/ 3141134 h 5283200"/>
              <a:gd name="connsiteX16" fmla="*/ 1786467 w 7022125"/>
              <a:gd name="connsiteY16" fmla="*/ 3462867 h 5283200"/>
              <a:gd name="connsiteX17" fmla="*/ 1405467 w 7022125"/>
              <a:gd name="connsiteY17" fmla="*/ 3767667 h 5283200"/>
              <a:gd name="connsiteX18" fmla="*/ 1041400 w 7022125"/>
              <a:gd name="connsiteY18" fmla="*/ 4174067 h 5283200"/>
              <a:gd name="connsiteX19" fmla="*/ 795867 w 7022125"/>
              <a:gd name="connsiteY19" fmla="*/ 4461934 h 5283200"/>
              <a:gd name="connsiteX20" fmla="*/ 592667 w 7022125"/>
              <a:gd name="connsiteY20" fmla="*/ 4766734 h 5283200"/>
              <a:gd name="connsiteX21" fmla="*/ 482600 w 7022125"/>
              <a:gd name="connsiteY21" fmla="*/ 4961467 h 5283200"/>
              <a:gd name="connsiteX22" fmla="*/ 397934 w 7022125"/>
              <a:gd name="connsiteY22" fmla="*/ 5096934 h 5283200"/>
              <a:gd name="connsiteX23" fmla="*/ 0 w 7022125"/>
              <a:gd name="connsiteY23" fmla="*/ 5283200 h 5283200"/>
              <a:gd name="connsiteX24" fmla="*/ 6248400 w 7022125"/>
              <a:gd name="connsiteY24" fmla="*/ 5283200 h 5283200"/>
              <a:gd name="connsiteX25" fmla="*/ 7018867 w 7022125"/>
              <a:gd name="connsiteY25" fmla="*/ 5266267 h 5283200"/>
              <a:gd name="connsiteX26" fmla="*/ 7018867 w 7022125"/>
              <a:gd name="connsiteY26" fmla="*/ 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022125" h="5283200">
                <a:moveTo>
                  <a:pt x="7018867" y="0"/>
                </a:moveTo>
                <a:lnTo>
                  <a:pt x="6637867" y="186267"/>
                </a:lnTo>
                <a:lnTo>
                  <a:pt x="6392334" y="406400"/>
                </a:lnTo>
                <a:lnTo>
                  <a:pt x="6011334" y="863600"/>
                </a:lnTo>
                <a:lnTo>
                  <a:pt x="5858934" y="1320800"/>
                </a:lnTo>
                <a:lnTo>
                  <a:pt x="5833534" y="1532467"/>
                </a:lnTo>
                <a:lnTo>
                  <a:pt x="5664200" y="1752600"/>
                </a:lnTo>
                <a:lnTo>
                  <a:pt x="5511800" y="2048934"/>
                </a:lnTo>
                <a:lnTo>
                  <a:pt x="5325534" y="2294467"/>
                </a:lnTo>
                <a:lnTo>
                  <a:pt x="5029200" y="2497667"/>
                </a:lnTo>
                <a:lnTo>
                  <a:pt x="4724400" y="2565400"/>
                </a:lnTo>
                <a:lnTo>
                  <a:pt x="4572000" y="2523067"/>
                </a:lnTo>
                <a:lnTo>
                  <a:pt x="4055534" y="2667000"/>
                </a:lnTo>
                <a:lnTo>
                  <a:pt x="2921000" y="2700867"/>
                </a:lnTo>
                <a:lnTo>
                  <a:pt x="2624667" y="2768600"/>
                </a:lnTo>
                <a:lnTo>
                  <a:pt x="2133600" y="3141134"/>
                </a:lnTo>
                <a:lnTo>
                  <a:pt x="1786467" y="3462867"/>
                </a:lnTo>
                <a:lnTo>
                  <a:pt x="1405467" y="3767667"/>
                </a:lnTo>
                <a:lnTo>
                  <a:pt x="1041400" y="4174067"/>
                </a:lnTo>
                <a:lnTo>
                  <a:pt x="795867" y="4461934"/>
                </a:lnTo>
                <a:lnTo>
                  <a:pt x="592667" y="4766734"/>
                </a:lnTo>
                <a:lnTo>
                  <a:pt x="482600" y="4961467"/>
                </a:lnTo>
                <a:lnTo>
                  <a:pt x="397934" y="5096934"/>
                </a:lnTo>
                <a:lnTo>
                  <a:pt x="0" y="5283200"/>
                </a:lnTo>
                <a:lnTo>
                  <a:pt x="6248400" y="5283200"/>
                </a:lnTo>
                <a:lnTo>
                  <a:pt x="7018867" y="5266267"/>
                </a:lnTo>
                <a:cubicBezTo>
                  <a:pt x="7021689" y="3513667"/>
                  <a:pt x="7024512" y="1761067"/>
                  <a:pt x="7018867" y="0"/>
                </a:cubicBezTo>
                <a:close/>
              </a:path>
            </a:pathLst>
          </a:custGeom>
          <a:solidFill>
            <a:srgbClr val="99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4419600" y="1828800"/>
            <a:ext cx="3581400" cy="533400"/>
          </a:xfrm>
          <a:custGeom>
            <a:avLst/>
            <a:gdLst>
              <a:gd name="connsiteX0" fmla="*/ 3302000 w 3302000"/>
              <a:gd name="connsiteY0" fmla="*/ 33867 h 660400"/>
              <a:gd name="connsiteX1" fmla="*/ 3302000 w 3302000"/>
              <a:gd name="connsiteY1" fmla="*/ 33867 h 660400"/>
              <a:gd name="connsiteX2" fmla="*/ 3166533 w 3302000"/>
              <a:gd name="connsiteY2" fmla="*/ 25400 h 660400"/>
              <a:gd name="connsiteX3" fmla="*/ 3141133 w 3302000"/>
              <a:gd name="connsiteY3" fmla="*/ 16934 h 660400"/>
              <a:gd name="connsiteX4" fmla="*/ 3124200 w 3302000"/>
              <a:gd name="connsiteY4" fmla="*/ 0 h 660400"/>
              <a:gd name="connsiteX5" fmla="*/ 3081866 w 3302000"/>
              <a:gd name="connsiteY5" fmla="*/ 16934 h 660400"/>
              <a:gd name="connsiteX6" fmla="*/ 3039533 w 3302000"/>
              <a:gd name="connsiteY6" fmla="*/ 84667 h 660400"/>
              <a:gd name="connsiteX7" fmla="*/ 3014133 w 3302000"/>
              <a:gd name="connsiteY7" fmla="*/ 110067 h 660400"/>
              <a:gd name="connsiteX8" fmla="*/ 2980266 w 3302000"/>
              <a:gd name="connsiteY8" fmla="*/ 152400 h 660400"/>
              <a:gd name="connsiteX9" fmla="*/ 2887133 w 3302000"/>
              <a:gd name="connsiteY9" fmla="*/ 93134 h 660400"/>
              <a:gd name="connsiteX10" fmla="*/ 2853266 w 3302000"/>
              <a:gd name="connsiteY10" fmla="*/ 67734 h 660400"/>
              <a:gd name="connsiteX11" fmla="*/ 2802466 w 3302000"/>
              <a:gd name="connsiteY11" fmla="*/ 50800 h 660400"/>
              <a:gd name="connsiteX12" fmla="*/ 2709333 w 3302000"/>
              <a:gd name="connsiteY12" fmla="*/ 101600 h 660400"/>
              <a:gd name="connsiteX13" fmla="*/ 2692400 w 3302000"/>
              <a:gd name="connsiteY13" fmla="*/ 118534 h 660400"/>
              <a:gd name="connsiteX14" fmla="*/ 2641600 w 3302000"/>
              <a:gd name="connsiteY14" fmla="*/ 152400 h 660400"/>
              <a:gd name="connsiteX15" fmla="*/ 2624666 w 3302000"/>
              <a:gd name="connsiteY15" fmla="*/ 59267 h 660400"/>
              <a:gd name="connsiteX16" fmla="*/ 2599266 w 3302000"/>
              <a:gd name="connsiteY16" fmla="*/ 25400 h 660400"/>
              <a:gd name="connsiteX17" fmla="*/ 2514600 w 3302000"/>
              <a:gd name="connsiteY17" fmla="*/ 33867 h 660400"/>
              <a:gd name="connsiteX18" fmla="*/ 2489200 w 3302000"/>
              <a:gd name="connsiteY18" fmla="*/ 42334 h 660400"/>
              <a:gd name="connsiteX19" fmla="*/ 2455333 w 3302000"/>
              <a:gd name="connsiteY19" fmla="*/ 50800 h 660400"/>
              <a:gd name="connsiteX20" fmla="*/ 2387600 w 3302000"/>
              <a:gd name="connsiteY20" fmla="*/ 76200 h 660400"/>
              <a:gd name="connsiteX21" fmla="*/ 2353733 w 3302000"/>
              <a:gd name="connsiteY21" fmla="*/ 93134 h 660400"/>
              <a:gd name="connsiteX22" fmla="*/ 2328333 w 3302000"/>
              <a:gd name="connsiteY22" fmla="*/ 101600 h 660400"/>
              <a:gd name="connsiteX23" fmla="*/ 2260600 w 3302000"/>
              <a:gd name="connsiteY23" fmla="*/ 135467 h 660400"/>
              <a:gd name="connsiteX24" fmla="*/ 2235200 w 3302000"/>
              <a:gd name="connsiteY24" fmla="*/ 143934 h 660400"/>
              <a:gd name="connsiteX25" fmla="*/ 2023533 w 3302000"/>
              <a:gd name="connsiteY25" fmla="*/ 152400 h 660400"/>
              <a:gd name="connsiteX26" fmla="*/ 1947333 w 3302000"/>
              <a:gd name="connsiteY26" fmla="*/ 169334 h 660400"/>
              <a:gd name="connsiteX27" fmla="*/ 1896533 w 3302000"/>
              <a:gd name="connsiteY27" fmla="*/ 186267 h 660400"/>
              <a:gd name="connsiteX28" fmla="*/ 1862666 w 3302000"/>
              <a:gd name="connsiteY28" fmla="*/ 177800 h 660400"/>
              <a:gd name="connsiteX29" fmla="*/ 1210733 w 3302000"/>
              <a:gd name="connsiteY29" fmla="*/ 194734 h 660400"/>
              <a:gd name="connsiteX30" fmla="*/ 1193800 w 3302000"/>
              <a:gd name="connsiteY30" fmla="*/ 220134 h 660400"/>
              <a:gd name="connsiteX31" fmla="*/ 1176866 w 3302000"/>
              <a:gd name="connsiteY31" fmla="*/ 296334 h 660400"/>
              <a:gd name="connsiteX32" fmla="*/ 1168400 w 3302000"/>
              <a:gd name="connsiteY32" fmla="*/ 338667 h 660400"/>
              <a:gd name="connsiteX33" fmla="*/ 1159933 w 3302000"/>
              <a:gd name="connsiteY33" fmla="*/ 364067 h 660400"/>
              <a:gd name="connsiteX34" fmla="*/ 1075266 w 3302000"/>
              <a:gd name="connsiteY34" fmla="*/ 389467 h 660400"/>
              <a:gd name="connsiteX35" fmla="*/ 1041400 w 3302000"/>
              <a:gd name="connsiteY35" fmla="*/ 414867 h 660400"/>
              <a:gd name="connsiteX36" fmla="*/ 1007533 w 3302000"/>
              <a:gd name="connsiteY36" fmla="*/ 423334 h 660400"/>
              <a:gd name="connsiteX37" fmla="*/ 914400 w 3302000"/>
              <a:gd name="connsiteY37" fmla="*/ 431800 h 660400"/>
              <a:gd name="connsiteX38" fmla="*/ 804333 w 3302000"/>
              <a:gd name="connsiteY38" fmla="*/ 431800 h 660400"/>
              <a:gd name="connsiteX39" fmla="*/ 685800 w 3302000"/>
              <a:gd name="connsiteY39" fmla="*/ 440267 h 660400"/>
              <a:gd name="connsiteX40" fmla="*/ 643466 w 3302000"/>
              <a:gd name="connsiteY40" fmla="*/ 448734 h 660400"/>
              <a:gd name="connsiteX41" fmla="*/ 575733 w 3302000"/>
              <a:gd name="connsiteY41" fmla="*/ 465667 h 660400"/>
              <a:gd name="connsiteX42" fmla="*/ 381000 w 3302000"/>
              <a:gd name="connsiteY42" fmla="*/ 457200 h 660400"/>
              <a:gd name="connsiteX43" fmla="*/ 220133 w 3302000"/>
              <a:gd name="connsiteY43" fmla="*/ 448734 h 660400"/>
              <a:gd name="connsiteX44" fmla="*/ 194733 w 3302000"/>
              <a:gd name="connsiteY44" fmla="*/ 423334 h 660400"/>
              <a:gd name="connsiteX45" fmla="*/ 127000 w 3302000"/>
              <a:gd name="connsiteY45" fmla="*/ 406400 h 660400"/>
              <a:gd name="connsiteX46" fmla="*/ 127000 w 3302000"/>
              <a:gd name="connsiteY46" fmla="*/ 237067 h 660400"/>
              <a:gd name="connsiteX47" fmla="*/ 143933 w 3302000"/>
              <a:gd name="connsiteY47" fmla="*/ 203200 h 660400"/>
              <a:gd name="connsiteX48" fmla="*/ 110066 w 3302000"/>
              <a:gd name="connsiteY48" fmla="*/ 237067 h 660400"/>
              <a:gd name="connsiteX49" fmla="*/ 93133 w 3302000"/>
              <a:gd name="connsiteY49" fmla="*/ 262467 h 660400"/>
              <a:gd name="connsiteX50" fmla="*/ 59266 w 3302000"/>
              <a:gd name="connsiteY50" fmla="*/ 287867 h 660400"/>
              <a:gd name="connsiteX51" fmla="*/ 16933 w 3302000"/>
              <a:gd name="connsiteY51" fmla="*/ 338667 h 660400"/>
              <a:gd name="connsiteX52" fmla="*/ 0 w 3302000"/>
              <a:gd name="connsiteY52" fmla="*/ 389467 h 660400"/>
              <a:gd name="connsiteX53" fmla="*/ 93133 w 3302000"/>
              <a:gd name="connsiteY53" fmla="*/ 423334 h 660400"/>
              <a:gd name="connsiteX54" fmla="*/ 143933 w 3302000"/>
              <a:gd name="connsiteY54" fmla="*/ 440267 h 660400"/>
              <a:gd name="connsiteX55" fmla="*/ 160866 w 3302000"/>
              <a:gd name="connsiteY55" fmla="*/ 465667 h 660400"/>
              <a:gd name="connsiteX56" fmla="*/ 237066 w 3302000"/>
              <a:gd name="connsiteY56" fmla="*/ 516467 h 660400"/>
              <a:gd name="connsiteX57" fmla="*/ 347133 w 3302000"/>
              <a:gd name="connsiteY57" fmla="*/ 524934 h 660400"/>
              <a:gd name="connsiteX58" fmla="*/ 575733 w 3302000"/>
              <a:gd name="connsiteY58" fmla="*/ 516467 h 660400"/>
              <a:gd name="connsiteX59" fmla="*/ 668866 w 3302000"/>
              <a:gd name="connsiteY59" fmla="*/ 499534 h 660400"/>
              <a:gd name="connsiteX60" fmla="*/ 711200 w 3302000"/>
              <a:gd name="connsiteY60" fmla="*/ 482600 h 660400"/>
              <a:gd name="connsiteX61" fmla="*/ 855133 w 3302000"/>
              <a:gd name="connsiteY61" fmla="*/ 457200 h 660400"/>
              <a:gd name="connsiteX62" fmla="*/ 1159933 w 3302000"/>
              <a:gd name="connsiteY62" fmla="*/ 474134 h 660400"/>
              <a:gd name="connsiteX63" fmla="*/ 1219200 w 3302000"/>
              <a:gd name="connsiteY63" fmla="*/ 491067 h 660400"/>
              <a:gd name="connsiteX64" fmla="*/ 1253066 w 3302000"/>
              <a:gd name="connsiteY64" fmla="*/ 499534 h 660400"/>
              <a:gd name="connsiteX65" fmla="*/ 1854200 w 3302000"/>
              <a:gd name="connsiteY65" fmla="*/ 482600 h 660400"/>
              <a:gd name="connsiteX66" fmla="*/ 2074333 w 3302000"/>
              <a:gd name="connsiteY66" fmla="*/ 491067 h 660400"/>
              <a:gd name="connsiteX67" fmla="*/ 2260600 w 3302000"/>
              <a:gd name="connsiteY67" fmla="*/ 499534 h 660400"/>
              <a:gd name="connsiteX68" fmla="*/ 2353733 w 3302000"/>
              <a:gd name="connsiteY68" fmla="*/ 474134 h 660400"/>
              <a:gd name="connsiteX69" fmla="*/ 2489200 w 3302000"/>
              <a:gd name="connsiteY69" fmla="*/ 482600 h 660400"/>
              <a:gd name="connsiteX70" fmla="*/ 2506133 w 3302000"/>
              <a:gd name="connsiteY70" fmla="*/ 508000 h 660400"/>
              <a:gd name="connsiteX71" fmla="*/ 2531533 w 3302000"/>
              <a:gd name="connsiteY71" fmla="*/ 516467 h 660400"/>
              <a:gd name="connsiteX72" fmla="*/ 2599266 w 3302000"/>
              <a:gd name="connsiteY72" fmla="*/ 550334 h 660400"/>
              <a:gd name="connsiteX73" fmla="*/ 2633133 w 3302000"/>
              <a:gd name="connsiteY73" fmla="*/ 592667 h 660400"/>
              <a:gd name="connsiteX74" fmla="*/ 2658533 w 3302000"/>
              <a:gd name="connsiteY74" fmla="*/ 643467 h 660400"/>
              <a:gd name="connsiteX75" fmla="*/ 2692400 w 3302000"/>
              <a:gd name="connsiteY75" fmla="*/ 660400 h 660400"/>
              <a:gd name="connsiteX76" fmla="*/ 2717800 w 3302000"/>
              <a:gd name="connsiteY76" fmla="*/ 651934 h 660400"/>
              <a:gd name="connsiteX77" fmla="*/ 2726266 w 3302000"/>
              <a:gd name="connsiteY77" fmla="*/ 626534 h 660400"/>
              <a:gd name="connsiteX78" fmla="*/ 2734733 w 3302000"/>
              <a:gd name="connsiteY78" fmla="*/ 524934 h 660400"/>
              <a:gd name="connsiteX79" fmla="*/ 2751666 w 3302000"/>
              <a:gd name="connsiteY79" fmla="*/ 508000 h 660400"/>
              <a:gd name="connsiteX80" fmla="*/ 2819400 w 3302000"/>
              <a:gd name="connsiteY80" fmla="*/ 499534 h 660400"/>
              <a:gd name="connsiteX81" fmla="*/ 2904066 w 3302000"/>
              <a:gd name="connsiteY81" fmla="*/ 499534 h 660400"/>
              <a:gd name="connsiteX82" fmla="*/ 2929466 w 3302000"/>
              <a:gd name="connsiteY82" fmla="*/ 524934 h 660400"/>
              <a:gd name="connsiteX83" fmla="*/ 2954866 w 3302000"/>
              <a:gd name="connsiteY83" fmla="*/ 533400 h 660400"/>
              <a:gd name="connsiteX84" fmla="*/ 3048000 w 3302000"/>
              <a:gd name="connsiteY84" fmla="*/ 508000 h 660400"/>
              <a:gd name="connsiteX85" fmla="*/ 3073400 w 3302000"/>
              <a:gd name="connsiteY85" fmla="*/ 491067 h 660400"/>
              <a:gd name="connsiteX86" fmla="*/ 3098800 w 3302000"/>
              <a:gd name="connsiteY86" fmla="*/ 465667 h 660400"/>
              <a:gd name="connsiteX87" fmla="*/ 3149600 w 3302000"/>
              <a:gd name="connsiteY87" fmla="*/ 397934 h 660400"/>
              <a:gd name="connsiteX88" fmla="*/ 3175000 w 3302000"/>
              <a:gd name="connsiteY88" fmla="*/ 389467 h 660400"/>
              <a:gd name="connsiteX89" fmla="*/ 3242733 w 3302000"/>
              <a:gd name="connsiteY89" fmla="*/ 406400 h 660400"/>
              <a:gd name="connsiteX90" fmla="*/ 3285066 w 3302000"/>
              <a:gd name="connsiteY90" fmla="*/ 397934 h 660400"/>
              <a:gd name="connsiteX91" fmla="*/ 3302000 w 3302000"/>
              <a:gd name="connsiteY91" fmla="*/ 33867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302000" h="660400">
                <a:moveTo>
                  <a:pt x="3302000" y="33867"/>
                </a:moveTo>
                <a:lnTo>
                  <a:pt x="3302000" y="33867"/>
                </a:lnTo>
                <a:cubicBezTo>
                  <a:pt x="3256844" y="31045"/>
                  <a:pt x="3211528" y="30136"/>
                  <a:pt x="3166533" y="25400"/>
                </a:cubicBezTo>
                <a:cubicBezTo>
                  <a:pt x="3157657" y="24466"/>
                  <a:pt x="3148786" y="21526"/>
                  <a:pt x="3141133" y="16934"/>
                </a:cubicBezTo>
                <a:cubicBezTo>
                  <a:pt x="3134288" y="12827"/>
                  <a:pt x="3129844" y="5645"/>
                  <a:pt x="3124200" y="0"/>
                </a:cubicBezTo>
                <a:cubicBezTo>
                  <a:pt x="3110089" y="5645"/>
                  <a:pt x="3094025" y="7815"/>
                  <a:pt x="3081866" y="16934"/>
                </a:cubicBezTo>
                <a:cubicBezTo>
                  <a:pt x="3054494" y="37463"/>
                  <a:pt x="3057767" y="59139"/>
                  <a:pt x="3039533" y="84667"/>
                </a:cubicBezTo>
                <a:cubicBezTo>
                  <a:pt x="3032574" y="94410"/>
                  <a:pt x="3021798" y="100869"/>
                  <a:pt x="3014133" y="110067"/>
                </a:cubicBezTo>
                <a:cubicBezTo>
                  <a:pt x="2960740" y="174139"/>
                  <a:pt x="3029524" y="103145"/>
                  <a:pt x="2980266" y="152400"/>
                </a:cubicBezTo>
                <a:cubicBezTo>
                  <a:pt x="2928092" y="135010"/>
                  <a:pt x="2962006" y="149289"/>
                  <a:pt x="2887133" y="93134"/>
                </a:cubicBezTo>
                <a:cubicBezTo>
                  <a:pt x="2875844" y="84667"/>
                  <a:pt x="2866653" y="72197"/>
                  <a:pt x="2853266" y="67734"/>
                </a:cubicBezTo>
                <a:lnTo>
                  <a:pt x="2802466" y="50800"/>
                </a:lnTo>
                <a:cubicBezTo>
                  <a:pt x="2767564" y="64761"/>
                  <a:pt x="2737526" y="73406"/>
                  <a:pt x="2709333" y="101600"/>
                </a:cubicBezTo>
                <a:cubicBezTo>
                  <a:pt x="2703689" y="107245"/>
                  <a:pt x="2698786" y="113744"/>
                  <a:pt x="2692400" y="118534"/>
                </a:cubicBezTo>
                <a:cubicBezTo>
                  <a:pt x="2676119" y="130745"/>
                  <a:pt x="2641600" y="152400"/>
                  <a:pt x="2641600" y="152400"/>
                </a:cubicBezTo>
                <a:cubicBezTo>
                  <a:pt x="2640012" y="139697"/>
                  <a:pt x="2637196" y="81195"/>
                  <a:pt x="2624666" y="59267"/>
                </a:cubicBezTo>
                <a:cubicBezTo>
                  <a:pt x="2617665" y="47015"/>
                  <a:pt x="2607733" y="36689"/>
                  <a:pt x="2599266" y="25400"/>
                </a:cubicBezTo>
                <a:cubicBezTo>
                  <a:pt x="2571044" y="28222"/>
                  <a:pt x="2542633" y="29554"/>
                  <a:pt x="2514600" y="33867"/>
                </a:cubicBezTo>
                <a:cubicBezTo>
                  <a:pt x="2505779" y="35224"/>
                  <a:pt x="2497781" y="39882"/>
                  <a:pt x="2489200" y="42334"/>
                </a:cubicBezTo>
                <a:cubicBezTo>
                  <a:pt x="2478011" y="45531"/>
                  <a:pt x="2466522" y="47603"/>
                  <a:pt x="2455333" y="50800"/>
                </a:cubicBezTo>
                <a:cubicBezTo>
                  <a:pt x="2435789" y="56384"/>
                  <a:pt x="2403695" y="69047"/>
                  <a:pt x="2387600" y="76200"/>
                </a:cubicBezTo>
                <a:cubicBezTo>
                  <a:pt x="2376066" y="81326"/>
                  <a:pt x="2365334" y="88162"/>
                  <a:pt x="2353733" y="93134"/>
                </a:cubicBezTo>
                <a:cubicBezTo>
                  <a:pt x="2345530" y="96650"/>
                  <a:pt x="2336458" y="97907"/>
                  <a:pt x="2328333" y="101600"/>
                </a:cubicBezTo>
                <a:cubicBezTo>
                  <a:pt x="2305353" y="112045"/>
                  <a:pt x="2284547" y="127484"/>
                  <a:pt x="2260600" y="135467"/>
                </a:cubicBezTo>
                <a:cubicBezTo>
                  <a:pt x="2252133" y="138289"/>
                  <a:pt x="2244102" y="143298"/>
                  <a:pt x="2235200" y="143934"/>
                </a:cubicBezTo>
                <a:cubicBezTo>
                  <a:pt x="2164767" y="148965"/>
                  <a:pt x="2094089" y="149578"/>
                  <a:pt x="2023533" y="152400"/>
                </a:cubicBezTo>
                <a:cubicBezTo>
                  <a:pt x="1950868" y="176623"/>
                  <a:pt x="2066525" y="139536"/>
                  <a:pt x="1947333" y="169334"/>
                </a:cubicBezTo>
                <a:cubicBezTo>
                  <a:pt x="1930017" y="173663"/>
                  <a:pt x="1896533" y="186267"/>
                  <a:pt x="1896533" y="186267"/>
                </a:cubicBezTo>
                <a:cubicBezTo>
                  <a:pt x="1885244" y="183445"/>
                  <a:pt x="1874302" y="177656"/>
                  <a:pt x="1862666" y="177800"/>
                </a:cubicBezTo>
                <a:cubicBezTo>
                  <a:pt x="1645298" y="180484"/>
                  <a:pt x="1427683" y="181003"/>
                  <a:pt x="1210733" y="194734"/>
                </a:cubicBezTo>
                <a:cubicBezTo>
                  <a:pt x="1200578" y="195377"/>
                  <a:pt x="1198351" y="211033"/>
                  <a:pt x="1193800" y="220134"/>
                </a:cubicBezTo>
                <a:cubicBezTo>
                  <a:pt x="1183137" y="241461"/>
                  <a:pt x="1180583" y="275892"/>
                  <a:pt x="1176866" y="296334"/>
                </a:cubicBezTo>
                <a:cubicBezTo>
                  <a:pt x="1174292" y="310492"/>
                  <a:pt x="1171890" y="324706"/>
                  <a:pt x="1168400" y="338667"/>
                </a:cubicBezTo>
                <a:cubicBezTo>
                  <a:pt x="1166235" y="347325"/>
                  <a:pt x="1167195" y="358880"/>
                  <a:pt x="1159933" y="364067"/>
                </a:cubicBezTo>
                <a:cubicBezTo>
                  <a:pt x="1148835" y="371994"/>
                  <a:pt x="1093369" y="384941"/>
                  <a:pt x="1075266" y="389467"/>
                </a:cubicBezTo>
                <a:cubicBezTo>
                  <a:pt x="1063977" y="397934"/>
                  <a:pt x="1054021" y="408556"/>
                  <a:pt x="1041400" y="414867"/>
                </a:cubicBezTo>
                <a:cubicBezTo>
                  <a:pt x="1030992" y="420071"/>
                  <a:pt x="1019067" y="421796"/>
                  <a:pt x="1007533" y="423334"/>
                </a:cubicBezTo>
                <a:cubicBezTo>
                  <a:pt x="976634" y="427454"/>
                  <a:pt x="945444" y="428978"/>
                  <a:pt x="914400" y="431800"/>
                </a:cubicBezTo>
                <a:cubicBezTo>
                  <a:pt x="853262" y="452180"/>
                  <a:pt x="925944" y="431800"/>
                  <a:pt x="804333" y="431800"/>
                </a:cubicBezTo>
                <a:cubicBezTo>
                  <a:pt x="764721" y="431800"/>
                  <a:pt x="725311" y="437445"/>
                  <a:pt x="685800" y="440267"/>
                </a:cubicBezTo>
                <a:cubicBezTo>
                  <a:pt x="671689" y="443089"/>
                  <a:pt x="657488" y="445498"/>
                  <a:pt x="643466" y="448734"/>
                </a:cubicBezTo>
                <a:cubicBezTo>
                  <a:pt x="620789" y="453967"/>
                  <a:pt x="575733" y="465667"/>
                  <a:pt x="575733" y="465667"/>
                </a:cubicBezTo>
                <a:lnTo>
                  <a:pt x="381000" y="457200"/>
                </a:lnTo>
                <a:cubicBezTo>
                  <a:pt x="327364" y="454646"/>
                  <a:pt x="272963" y="458339"/>
                  <a:pt x="220133" y="448734"/>
                </a:cubicBezTo>
                <a:cubicBezTo>
                  <a:pt x="208352" y="446592"/>
                  <a:pt x="205633" y="428289"/>
                  <a:pt x="194733" y="423334"/>
                </a:cubicBezTo>
                <a:cubicBezTo>
                  <a:pt x="173546" y="413704"/>
                  <a:pt x="149578" y="412045"/>
                  <a:pt x="127000" y="406400"/>
                </a:cubicBezTo>
                <a:cubicBezTo>
                  <a:pt x="112656" y="334684"/>
                  <a:pt x="110369" y="342395"/>
                  <a:pt x="127000" y="237067"/>
                </a:cubicBezTo>
                <a:cubicBezTo>
                  <a:pt x="128968" y="224600"/>
                  <a:pt x="156554" y="203200"/>
                  <a:pt x="143933" y="203200"/>
                </a:cubicBezTo>
                <a:cubicBezTo>
                  <a:pt x="127968" y="203200"/>
                  <a:pt x="118922" y="223783"/>
                  <a:pt x="110066" y="237067"/>
                </a:cubicBezTo>
                <a:cubicBezTo>
                  <a:pt x="104422" y="245534"/>
                  <a:pt x="100328" y="255272"/>
                  <a:pt x="93133" y="262467"/>
                </a:cubicBezTo>
                <a:cubicBezTo>
                  <a:pt x="83155" y="272445"/>
                  <a:pt x="69980" y="278684"/>
                  <a:pt x="59266" y="287867"/>
                </a:cubicBezTo>
                <a:cubicBezTo>
                  <a:pt x="44951" y="300137"/>
                  <a:pt x="24973" y="320577"/>
                  <a:pt x="16933" y="338667"/>
                </a:cubicBezTo>
                <a:cubicBezTo>
                  <a:pt x="9684" y="354978"/>
                  <a:pt x="0" y="389467"/>
                  <a:pt x="0" y="389467"/>
                </a:cubicBezTo>
                <a:cubicBezTo>
                  <a:pt x="18350" y="444522"/>
                  <a:pt x="-3324" y="405248"/>
                  <a:pt x="93133" y="423334"/>
                </a:cubicBezTo>
                <a:cubicBezTo>
                  <a:pt x="110677" y="426623"/>
                  <a:pt x="143933" y="440267"/>
                  <a:pt x="143933" y="440267"/>
                </a:cubicBezTo>
                <a:cubicBezTo>
                  <a:pt x="149577" y="448734"/>
                  <a:pt x="154244" y="457941"/>
                  <a:pt x="160866" y="465667"/>
                </a:cubicBezTo>
                <a:cubicBezTo>
                  <a:pt x="184035" y="492697"/>
                  <a:pt x="200324" y="510343"/>
                  <a:pt x="237066" y="516467"/>
                </a:cubicBezTo>
                <a:cubicBezTo>
                  <a:pt x="273363" y="522516"/>
                  <a:pt x="310444" y="522112"/>
                  <a:pt x="347133" y="524934"/>
                </a:cubicBezTo>
                <a:cubicBezTo>
                  <a:pt x="423333" y="522112"/>
                  <a:pt x="499620" y="521080"/>
                  <a:pt x="575733" y="516467"/>
                </a:cubicBezTo>
                <a:cubicBezTo>
                  <a:pt x="591267" y="515525"/>
                  <a:pt x="651160" y="503075"/>
                  <a:pt x="668866" y="499534"/>
                </a:cubicBezTo>
                <a:cubicBezTo>
                  <a:pt x="682977" y="493889"/>
                  <a:pt x="696515" y="486516"/>
                  <a:pt x="711200" y="482600"/>
                </a:cubicBezTo>
                <a:cubicBezTo>
                  <a:pt x="759303" y="469772"/>
                  <a:pt x="806295" y="464177"/>
                  <a:pt x="855133" y="457200"/>
                </a:cubicBezTo>
                <a:cubicBezTo>
                  <a:pt x="953313" y="460707"/>
                  <a:pt x="1060246" y="457520"/>
                  <a:pt x="1159933" y="474134"/>
                </a:cubicBezTo>
                <a:cubicBezTo>
                  <a:pt x="1191703" y="479429"/>
                  <a:pt x="1191010" y="483012"/>
                  <a:pt x="1219200" y="491067"/>
                </a:cubicBezTo>
                <a:cubicBezTo>
                  <a:pt x="1230388" y="494264"/>
                  <a:pt x="1241777" y="496712"/>
                  <a:pt x="1253066" y="499534"/>
                </a:cubicBezTo>
                <a:lnTo>
                  <a:pt x="1854200" y="482600"/>
                </a:lnTo>
                <a:cubicBezTo>
                  <a:pt x="1927632" y="482600"/>
                  <a:pt x="2000955" y="488245"/>
                  <a:pt x="2074333" y="491067"/>
                </a:cubicBezTo>
                <a:cubicBezTo>
                  <a:pt x="2168055" y="522307"/>
                  <a:pt x="2107318" y="509113"/>
                  <a:pt x="2260600" y="499534"/>
                </a:cubicBezTo>
                <a:cubicBezTo>
                  <a:pt x="2336991" y="480435"/>
                  <a:pt x="2306255" y="489959"/>
                  <a:pt x="2353733" y="474134"/>
                </a:cubicBezTo>
                <a:cubicBezTo>
                  <a:pt x="2398889" y="476956"/>
                  <a:pt x="2445034" y="472785"/>
                  <a:pt x="2489200" y="482600"/>
                </a:cubicBezTo>
                <a:cubicBezTo>
                  <a:pt x="2499133" y="484807"/>
                  <a:pt x="2498187" y="501643"/>
                  <a:pt x="2506133" y="508000"/>
                </a:cubicBezTo>
                <a:cubicBezTo>
                  <a:pt x="2513102" y="513575"/>
                  <a:pt x="2523177" y="513333"/>
                  <a:pt x="2531533" y="516467"/>
                </a:cubicBezTo>
                <a:cubicBezTo>
                  <a:pt x="2562446" y="528059"/>
                  <a:pt x="2575193" y="531076"/>
                  <a:pt x="2599266" y="550334"/>
                </a:cubicBezTo>
                <a:cubicBezTo>
                  <a:pt x="2612393" y="560836"/>
                  <a:pt x="2625797" y="577995"/>
                  <a:pt x="2633133" y="592667"/>
                </a:cubicBezTo>
                <a:cubicBezTo>
                  <a:pt x="2643864" y="614129"/>
                  <a:pt x="2637737" y="626137"/>
                  <a:pt x="2658533" y="643467"/>
                </a:cubicBezTo>
                <a:cubicBezTo>
                  <a:pt x="2668229" y="651547"/>
                  <a:pt x="2681111" y="654756"/>
                  <a:pt x="2692400" y="660400"/>
                </a:cubicBezTo>
                <a:cubicBezTo>
                  <a:pt x="2700867" y="657578"/>
                  <a:pt x="2711489" y="658245"/>
                  <a:pt x="2717800" y="651934"/>
                </a:cubicBezTo>
                <a:cubicBezTo>
                  <a:pt x="2724111" y="645623"/>
                  <a:pt x="2725087" y="635380"/>
                  <a:pt x="2726266" y="626534"/>
                </a:cubicBezTo>
                <a:cubicBezTo>
                  <a:pt x="2730757" y="592848"/>
                  <a:pt x="2727612" y="558164"/>
                  <a:pt x="2734733" y="524934"/>
                </a:cubicBezTo>
                <a:cubicBezTo>
                  <a:pt x="2736406" y="517129"/>
                  <a:pt x="2744020" y="510294"/>
                  <a:pt x="2751666" y="508000"/>
                </a:cubicBezTo>
                <a:cubicBezTo>
                  <a:pt x="2773460" y="501462"/>
                  <a:pt x="2796822" y="502356"/>
                  <a:pt x="2819400" y="499534"/>
                </a:cubicBezTo>
                <a:cubicBezTo>
                  <a:pt x="2853053" y="488316"/>
                  <a:pt x="2859844" y="481845"/>
                  <a:pt x="2904066" y="499534"/>
                </a:cubicBezTo>
                <a:cubicBezTo>
                  <a:pt x="2915183" y="503981"/>
                  <a:pt x="2919503" y="518292"/>
                  <a:pt x="2929466" y="524934"/>
                </a:cubicBezTo>
                <a:cubicBezTo>
                  <a:pt x="2936892" y="529884"/>
                  <a:pt x="2946399" y="530578"/>
                  <a:pt x="2954866" y="533400"/>
                </a:cubicBezTo>
                <a:cubicBezTo>
                  <a:pt x="2977589" y="528856"/>
                  <a:pt x="3029581" y="520279"/>
                  <a:pt x="3048000" y="508000"/>
                </a:cubicBezTo>
                <a:cubicBezTo>
                  <a:pt x="3056467" y="502356"/>
                  <a:pt x="3065583" y="497581"/>
                  <a:pt x="3073400" y="491067"/>
                </a:cubicBezTo>
                <a:cubicBezTo>
                  <a:pt x="3082598" y="483402"/>
                  <a:pt x="3091449" y="475118"/>
                  <a:pt x="3098800" y="465667"/>
                </a:cubicBezTo>
                <a:cubicBezTo>
                  <a:pt x="3102482" y="460932"/>
                  <a:pt x="3131851" y="408583"/>
                  <a:pt x="3149600" y="397934"/>
                </a:cubicBezTo>
                <a:cubicBezTo>
                  <a:pt x="3157253" y="393342"/>
                  <a:pt x="3166533" y="392289"/>
                  <a:pt x="3175000" y="389467"/>
                </a:cubicBezTo>
                <a:cubicBezTo>
                  <a:pt x="3197578" y="395111"/>
                  <a:pt x="3222302" y="395256"/>
                  <a:pt x="3242733" y="406400"/>
                </a:cubicBezTo>
                <a:cubicBezTo>
                  <a:pt x="3286182" y="430100"/>
                  <a:pt x="3253274" y="477414"/>
                  <a:pt x="3285066" y="397934"/>
                </a:cubicBezTo>
                <a:cubicBezTo>
                  <a:pt x="3276215" y="8471"/>
                  <a:pt x="3299178" y="94545"/>
                  <a:pt x="3302000" y="3386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100000">
                <a:srgbClr val="CC6633"/>
              </a:gs>
            </a:gsLst>
            <a:lin ang="55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133600" y="965200"/>
            <a:ext cx="6976533" cy="5249333"/>
          </a:xfrm>
          <a:custGeom>
            <a:avLst/>
            <a:gdLst>
              <a:gd name="connsiteX0" fmla="*/ 6307666 w 6307666"/>
              <a:gd name="connsiteY0" fmla="*/ 0 h 5249333"/>
              <a:gd name="connsiteX1" fmla="*/ 6307666 w 6307666"/>
              <a:gd name="connsiteY1" fmla="*/ 0 h 5249333"/>
              <a:gd name="connsiteX2" fmla="*/ 6172200 w 6307666"/>
              <a:gd name="connsiteY2" fmla="*/ 42333 h 5249333"/>
              <a:gd name="connsiteX3" fmla="*/ 6112933 w 6307666"/>
              <a:gd name="connsiteY3" fmla="*/ 84667 h 5249333"/>
              <a:gd name="connsiteX4" fmla="*/ 6087533 w 6307666"/>
              <a:gd name="connsiteY4" fmla="*/ 93133 h 5249333"/>
              <a:gd name="connsiteX5" fmla="*/ 6036733 w 6307666"/>
              <a:gd name="connsiteY5" fmla="*/ 118533 h 5249333"/>
              <a:gd name="connsiteX6" fmla="*/ 6011333 w 6307666"/>
              <a:gd name="connsiteY6" fmla="*/ 143933 h 5249333"/>
              <a:gd name="connsiteX7" fmla="*/ 5985933 w 6307666"/>
              <a:gd name="connsiteY7" fmla="*/ 160867 h 5249333"/>
              <a:gd name="connsiteX8" fmla="*/ 5952066 w 6307666"/>
              <a:gd name="connsiteY8" fmla="*/ 186267 h 5249333"/>
              <a:gd name="connsiteX9" fmla="*/ 5901266 w 6307666"/>
              <a:gd name="connsiteY9" fmla="*/ 228600 h 5249333"/>
              <a:gd name="connsiteX10" fmla="*/ 5884333 w 6307666"/>
              <a:gd name="connsiteY10" fmla="*/ 254000 h 5249333"/>
              <a:gd name="connsiteX11" fmla="*/ 5833533 w 6307666"/>
              <a:gd name="connsiteY11" fmla="*/ 304800 h 5249333"/>
              <a:gd name="connsiteX12" fmla="*/ 5799666 w 6307666"/>
              <a:gd name="connsiteY12" fmla="*/ 355600 h 5249333"/>
              <a:gd name="connsiteX13" fmla="*/ 5782733 w 6307666"/>
              <a:gd name="connsiteY13" fmla="*/ 381000 h 5249333"/>
              <a:gd name="connsiteX14" fmla="*/ 5774266 w 6307666"/>
              <a:gd name="connsiteY14" fmla="*/ 406400 h 5249333"/>
              <a:gd name="connsiteX15" fmla="*/ 5765800 w 6307666"/>
              <a:gd name="connsiteY15" fmla="*/ 440267 h 5249333"/>
              <a:gd name="connsiteX16" fmla="*/ 5731933 w 6307666"/>
              <a:gd name="connsiteY16" fmla="*/ 499533 h 5249333"/>
              <a:gd name="connsiteX17" fmla="*/ 5698066 w 6307666"/>
              <a:gd name="connsiteY17" fmla="*/ 533400 h 5249333"/>
              <a:gd name="connsiteX18" fmla="*/ 5647266 w 6307666"/>
              <a:gd name="connsiteY18" fmla="*/ 558800 h 5249333"/>
              <a:gd name="connsiteX19" fmla="*/ 5621866 w 6307666"/>
              <a:gd name="connsiteY19" fmla="*/ 609600 h 5249333"/>
              <a:gd name="connsiteX20" fmla="*/ 5604933 w 6307666"/>
              <a:gd name="connsiteY20" fmla="*/ 635000 h 5249333"/>
              <a:gd name="connsiteX21" fmla="*/ 5588000 w 6307666"/>
              <a:gd name="connsiteY21" fmla="*/ 668867 h 5249333"/>
              <a:gd name="connsiteX22" fmla="*/ 5562600 w 6307666"/>
              <a:gd name="connsiteY22" fmla="*/ 685800 h 5249333"/>
              <a:gd name="connsiteX23" fmla="*/ 5503333 w 6307666"/>
              <a:gd name="connsiteY23" fmla="*/ 745067 h 5249333"/>
              <a:gd name="connsiteX24" fmla="*/ 5469466 w 6307666"/>
              <a:gd name="connsiteY24" fmla="*/ 787400 h 5249333"/>
              <a:gd name="connsiteX25" fmla="*/ 5410200 w 6307666"/>
              <a:gd name="connsiteY25" fmla="*/ 795867 h 5249333"/>
              <a:gd name="connsiteX26" fmla="*/ 5367866 w 6307666"/>
              <a:gd name="connsiteY26" fmla="*/ 812800 h 5249333"/>
              <a:gd name="connsiteX27" fmla="*/ 5325533 w 6307666"/>
              <a:gd name="connsiteY27" fmla="*/ 846667 h 5249333"/>
              <a:gd name="connsiteX28" fmla="*/ 5308600 w 6307666"/>
              <a:gd name="connsiteY28" fmla="*/ 872067 h 5249333"/>
              <a:gd name="connsiteX29" fmla="*/ 5291666 w 6307666"/>
              <a:gd name="connsiteY29" fmla="*/ 922867 h 5249333"/>
              <a:gd name="connsiteX30" fmla="*/ 5283200 w 6307666"/>
              <a:gd name="connsiteY30" fmla="*/ 1185333 h 5249333"/>
              <a:gd name="connsiteX31" fmla="*/ 5274733 w 6307666"/>
              <a:gd name="connsiteY31" fmla="*/ 1227667 h 5249333"/>
              <a:gd name="connsiteX32" fmla="*/ 5266266 w 6307666"/>
              <a:gd name="connsiteY32" fmla="*/ 1320800 h 5249333"/>
              <a:gd name="connsiteX33" fmla="*/ 5257800 w 6307666"/>
              <a:gd name="connsiteY33" fmla="*/ 1507067 h 5249333"/>
              <a:gd name="connsiteX34" fmla="*/ 5249333 w 6307666"/>
              <a:gd name="connsiteY34" fmla="*/ 1532467 h 5249333"/>
              <a:gd name="connsiteX35" fmla="*/ 5232400 w 6307666"/>
              <a:gd name="connsiteY35" fmla="*/ 1557867 h 5249333"/>
              <a:gd name="connsiteX36" fmla="*/ 5207000 w 6307666"/>
              <a:gd name="connsiteY36" fmla="*/ 1574800 h 5249333"/>
              <a:gd name="connsiteX37" fmla="*/ 5198533 w 6307666"/>
              <a:gd name="connsiteY37" fmla="*/ 1608667 h 5249333"/>
              <a:gd name="connsiteX38" fmla="*/ 5173133 w 6307666"/>
              <a:gd name="connsiteY38" fmla="*/ 1625600 h 5249333"/>
              <a:gd name="connsiteX39" fmla="*/ 5156200 w 6307666"/>
              <a:gd name="connsiteY39" fmla="*/ 1651000 h 5249333"/>
              <a:gd name="connsiteX40" fmla="*/ 5105400 w 6307666"/>
              <a:gd name="connsiteY40" fmla="*/ 1735667 h 5249333"/>
              <a:gd name="connsiteX41" fmla="*/ 5088466 w 6307666"/>
              <a:gd name="connsiteY41" fmla="*/ 1786467 h 5249333"/>
              <a:gd name="connsiteX42" fmla="*/ 5080000 w 6307666"/>
              <a:gd name="connsiteY42" fmla="*/ 1811867 h 5249333"/>
              <a:gd name="connsiteX43" fmla="*/ 5046133 w 6307666"/>
              <a:gd name="connsiteY43" fmla="*/ 1837267 h 5249333"/>
              <a:gd name="connsiteX44" fmla="*/ 5003800 w 6307666"/>
              <a:gd name="connsiteY44" fmla="*/ 1921933 h 5249333"/>
              <a:gd name="connsiteX45" fmla="*/ 4986866 w 6307666"/>
              <a:gd name="connsiteY45" fmla="*/ 1972733 h 5249333"/>
              <a:gd name="connsiteX46" fmla="*/ 4978400 w 6307666"/>
              <a:gd name="connsiteY46" fmla="*/ 2006600 h 5249333"/>
              <a:gd name="connsiteX47" fmla="*/ 4961466 w 6307666"/>
              <a:gd name="connsiteY47" fmla="*/ 2040467 h 5249333"/>
              <a:gd name="connsiteX48" fmla="*/ 4944533 w 6307666"/>
              <a:gd name="connsiteY48" fmla="*/ 2099733 h 5249333"/>
              <a:gd name="connsiteX49" fmla="*/ 4936066 w 6307666"/>
              <a:gd name="connsiteY49" fmla="*/ 2133600 h 5249333"/>
              <a:gd name="connsiteX50" fmla="*/ 4927600 w 6307666"/>
              <a:gd name="connsiteY50" fmla="*/ 2159000 h 5249333"/>
              <a:gd name="connsiteX51" fmla="*/ 4919133 w 6307666"/>
              <a:gd name="connsiteY51" fmla="*/ 2192867 h 5249333"/>
              <a:gd name="connsiteX52" fmla="*/ 4851400 w 6307666"/>
              <a:gd name="connsiteY52" fmla="*/ 2243667 h 5249333"/>
              <a:gd name="connsiteX53" fmla="*/ 4800600 w 6307666"/>
              <a:gd name="connsiteY53" fmla="*/ 2269067 h 5249333"/>
              <a:gd name="connsiteX54" fmla="*/ 4783666 w 6307666"/>
              <a:gd name="connsiteY54" fmla="*/ 2286000 h 5249333"/>
              <a:gd name="connsiteX55" fmla="*/ 4758266 w 6307666"/>
              <a:gd name="connsiteY55" fmla="*/ 2294467 h 5249333"/>
              <a:gd name="connsiteX56" fmla="*/ 4732866 w 6307666"/>
              <a:gd name="connsiteY56" fmla="*/ 2311400 h 5249333"/>
              <a:gd name="connsiteX57" fmla="*/ 4715933 w 6307666"/>
              <a:gd name="connsiteY57" fmla="*/ 2336800 h 5249333"/>
              <a:gd name="connsiteX58" fmla="*/ 4673600 w 6307666"/>
              <a:gd name="connsiteY58" fmla="*/ 2370667 h 5249333"/>
              <a:gd name="connsiteX59" fmla="*/ 4656666 w 6307666"/>
              <a:gd name="connsiteY59" fmla="*/ 2404533 h 5249333"/>
              <a:gd name="connsiteX60" fmla="*/ 4588933 w 6307666"/>
              <a:gd name="connsiteY60" fmla="*/ 2463800 h 5249333"/>
              <a:gd name="connsiteX61" fmla="*/ 4521200 w 6307666"/>
              <a:gd name="connsiteY61" fmla="*/ 2497667 h 5249333"/>
              <a:gd name="connsiteX62" fmla="*/ 4478866 w 6307666"/>
              <a:gd name="connsiteY62" fmla="*/ 2523067 h 5249333"/>
              <a:gd name="connsiteX63" fmla="*/ 4453466 w 6307666"/>
              <a:gd name="connsiteY63" fmla="*/ 2548467 h 5249333"/>
              <a:gd name="connsiteX64" fmla="*/ 4385733 w 6307666"/>
              <a:gd name="connsiteY64" fmla="*/ 2565400 h 5249333"/>
              <a:gd name="connsiteX65" fmla="*/ 4216400 w 6307666"/>
              <a:gd name="connsiteY65" fmla="*/ 2540000 h 5249333"/>
              <a:gd name="connsiteX66" fmla="*/ 4131733 w 6307666"/>
              <a:gd name="connsiteY66" fmla="*/ 2463800 h 5249333"/>
              <a:gd name="connsiteX67" fmla="*/ 4097866 w 6307666"/>
              <a:gd name="connsiteY67" fmla="*/ 2472267 h 5249333"/>
              <a:gd name="connsiteX68" fmla="*/ 4072466 w 6307666"/>
              <a:gd name="connsiteY68" fmla="*/ 2489200 h 5249333"/>
              <a:gd name="connsiteX69" fmla="*/ 4038600 w 6307666"/>
              <a:gd name="connsiteY69" fmla="*/ 2506133 h 5249333"/>
              <a:gd name="connsiteX70" fmla="*/ 3996266 w 6307666"/>
              <a:gd name="connsiteY70" fmla="*/ 2531533 h 5249333"/>
              <a:gd name="connsiteX71" fmla="*/ 3937000 w 6307666"/>
              <a:gd name="connsiteY71" fmla="*/ 2556933 h 5249333"/>
              <a:gd name="connsiteX72" fmla="*/ 3869266 w 6307666"/>
              <a:gd name="connsiteY72" fmla="*/ 2582333 h 5249333"/>
              <a:gd name="connsiteX73" fmla="*/ 3835400 w 6307666"/>
              <a:gd name="connsiteY73" fmla="*/ 2599267 h 5249333"/>
              <a:gd name="connsiteX74" fmla="*/ 3776133 w 6307666"/>
              <a:gd name="connsiteY74" fmla="*/ 2616200 h 5249333"/>
              <a:gd name="connsiteX75" fmla="*/ 3750733 w 6307666"/>
              <a:gd name="connsiteY75" fmla="*/ 2633133 h 5249333"/>
              <a:gd name="connsiteX76" fmla="*/ 3683000 w 6307666"/>
              <a:gd name="connsiteY76" fmla="*/ 2650067 h 5249333"/>
              <a:gd name="connsiteX77" fmla="*/ 3632200 w 6307666"/>
              <a:gd name="connsiteY77" fmla="*/ 2658533 h 5249333"/>
              <a:gd name="connsiteX78" fmla="*/ 3606800 w 6307666"/>
              <a:gd name="connsiteY78" fmla="*/ 2675467 h 5249333"/>
              <a:gd name="connsiteX79" fmla="*/ 3488266 w 6307666"/>
              <a:gd name="connsiteY79" fmla="*/ 2675467 h 5249333"/>
              <a:gd name="connsiteX80" fmla="*/ 3276600 w 6307666"/>
              <a:gd name="connsiteY80" fmla="*/ 2683933 h 5249333"/>
              <a:gd name="connsiteX81" fmla="*/ 3234266 w 6307666"/>
              <a:gd name="connsiteY81" fmla="*/ 2692400 h 5249333"/>
              <a:gd name="connsiteX82" fmla="*/ 3200400 w 6307666"/>
              <a:gd name="connsiteY82" fmla="*/ 2683933 h 5249333"/>
              <a:gd name="connsiteX83" fmla="*/ 3141133 w 6307666"/>
              <a:gd name="connsiteY83" fmla="*/ 2667000 h 5249333"/>
              <a:gd name="connsiteX84" fmla="*/ 2768600 w 6307666"/>
              <a:gd name="connsiteY84" fmla="*/ 2675467 h 5249333"/>
              <a:gd name="connsiteX85" fmla="*/ 2650066 w 6307666"/>
              <a:gd name="connsiteY85" fmla="*/ 2700867 h 5249333"/>
              <a:gd name="connsiteX86" fmla="*/ 2599266 w 6307666"/>
              <a:gd name="connsiteY86" fmla="*/ 2717800 h 5249333"/>
              <a:gd name="connsiteX87" fmla="*/ 2506133 w 6307666"/>
              <a:gd name="connsiteY87" fmla="*/ 2726267 h 5249333"/>
              <a:gd name="connsiteX88" fmla="*/ 2387600 w 6307666"/>
              <a:gd name="connsiteY88" fmla="*/ 2751667 h 5249333"/>
              <a:gd name="connsiteX89" fmla="*/ 2353733 w 6307666"/>
              <a:gd name="connsiteY89" fmla="*/ 2768600 h 5249333"/>
              <a:gd name="connsiteX90" fmla="*/ 2209800 w 6307666"/>
              <a:gd name="connsiteY90" fmla="*/ 2861733 h 5249333"/>
              <a:gd name="connsiteX91" fmla="*/ 2125133 w 6307666"/>
              <a:gd name="connsiteY91" fmla="*/ 2929467 h 5249333"/>
              <a:gd name="connsiteX92" fmla="*/ 1981200 w 6307666"/>
              <a:gd name="connsiteY92" fmla="*/ 3081867 h 5249333"/>
              <a:gd name="connsiteX93" fmla="*/ 1905000 w 6307666"/>
              <a:gd name="connsiteY93" fmla="*/ 3141133 h 5249333"/>
              <a:gd name="connsiteX94" fmla="*/ 1871133 w 6307666"/>
              <a:gd name="connsiteY94" fmla="*/ 3191933 h 5249333"/>
              <a:gd name="connsiteX95" fmla="*/ 1828800 w 6307666"/>
              <a:gd name="connsiteY95" fmla="*/ 3242733 h 5249333"/>
              <a:gd name="connsiteX96" fmla="*/ 1786466 w 6307666"/>
              <a:gd name="connsiteY96" fmla="*/ 3276600 h 5249333"/>
              <a:gd name="connsiteX97" fmla="*/ 1752600 w 6307666"/>
              <a:gd name="connsiteY97" fmla="*/ 3310467 h 5249333"/>
              <a:gd name="connsiteX98" fmla="*/ 1710266 w 6307666"/>
              <a:gd name="connsiteY98" fmla="*/ 3344333 h 5249333"/>
              <a:gd name="connsiteX99" fmla="*/ 1676400 w 6307666"/>
              <a:gd name="connsiteY99" fmla="*/ 3378200 h 5249333"/>
              <a:gd name="connsiteX100" fmla="*/ 1583266 w 6307666"/>
              <a:gd name="connsiteY100" fmla="*/ 3454400 h 5249333"/>
              <a:gd name="connsiteX101" fmla="*/ 1524000 w 6307666"/>
              <a:gd name="connsiteY101" fmla="*/ 3522133 h 5249333"/>
              <a:gd name="connsiteX102" fmla="*/ 1498600 w 6307666"/>
              <a:gd name="connsiteY102" fmla="*/ 3530600 h 5249333"/>
              <a:gd name="connsiteX103" fmla="*/ 1447800 w 6307666"/>
              <a:gd name="connsiteY103" fmla="*/ 3547533 h 5249333"/>
              <a:gd name="connsiteX104" fmla="*/ 1430866 w 6307666"/>
              <a:gd name="connsiteY104" fmla="*/ 3572933 h 5249333"/>
              <a:gd name="connsiteX105" fmla="*/ 1320800 w 6307666"/>
              <a:gd name="connsiteY105" fmla="*/ 3683000 h 5249333"/>
              <a:gd name="connsiteX106" fmla="*/ 1286933 w 6307666"/>
              <a:gd name="connsiteY106" fmla="*/ 3725333 h 5249333"/>
              <a:gd name="connsiteX107" fmla="*/ 1219200 w 6307666"/>
              <a:gd name="connsiteY107" fmla="*/ 3826933 h 5249333"/>
              <a:gd name="connsiteX108" fmla="*/ 1185333 w 6307666"/>
              <a:gd name="connsiteY108" fmla="*/ 3869267 h 5249333"/>
              <a:gd name="connsiteX109" fmla="*/ 1117600 w 6307666"/>
              <a:gd name="connsiteY109" fmla="*/ 3937000 h 5249333"/>
              <a:gd name="connsiteX110" fmla="*/ 1092200 w 6307666"/>
              <a:gd name="connsiteY110" fmla="*/ 3970867 h 5249333"/>
              <a:gd name="connsiteX111" fmla="*/ 1066800 w 6307666"/>
              <a:gd name="connsiteY111" fmla="*/ 4013200 h 5249333"/>
              <a:gd name="connsiteX112" fmla="*/ 1024466 w 6307666"/>
              <a:gd name="connsiteY112" fmla="*/ 4055533 h 5249333"/>
              <a:gd name="connsiteX113" fmla="*/ 956733 w 6307666"/>
              <a:gd name="connsiteY113" fmla="*/ 4123267 h 5249333"/>
              <a:gd name="connsiteX114" fmla="*/ 922866 w 6307666"/>
              <a:gd name="connsiteY114" fmla="*/ 4157133 h 5249333"/>
              <a:gd name="connsiteX115" fmla="*/ 905933 w 6307666"/>
              <a:gd name="connsiteY115" fmla="*/ 4182533 h 5249333"/>
              <a:gd name="connsiteX116" fmla="*/ 880533 w 6307666"/>
              <a:gd name="connsiteY116" fmla="*/ 4250267 h 5249333"/>
              <a:gd name="connsiteX117" fmla="*/ 855133 w 6307666"/>
              <a:gd name="connsiteY117" fmla="*/ 4318000 h 5249333"/>
              <a:gd name="connsiteX118" fmla="*/ 829733 w 6307666"/>
              <a:gd name="connsiteY118" fmla="*/ 4343400 h 5249333"/>
              <a:gd name="connsiteX119" fmla="*/ 804333 w 6307666"/>
              <a:gd name="connsiteY119" fmla="*/ 4394200 h 5249333"/>
              <a:gd name="connsiteX120" fmla="*/ 745066 w 6307666"/>
              <a:gd name="connsiteY120" fmla="*/ 4436533 h 5249333"/>
              <a:gd name="connsiteX121" fmla="*/ 668866 w 6307666"/>
              <a:gd name="connsiteY121" fmla="*/ 4504267 h 5249333"/>
              <a:gd name="connsiteX122" fmla="*/ 567266 w 6307666"/>
              <a:gd name="connsiteY122" fmla="*/ 4631267 h 5249333"/>
              <a:gd name="connsiteX123" fmla="*/ 482600 w 6307666"/>
              <a:gd name="connsiteY123" fmla="*/ 4775200 h 5249333"/>
              <a:gd name="connsiteX124" fmla="*/ 457200 w 6307666"/>
              <a:gd name="connsiteY124" fmla="*/ 4826000 h 5249333"/>
              <a:gd name="connsiteX125" fmla="*/ 431800 w 6307666"/>
              <a:gd name="connsiteY125" fmla="*/ 4902200 h 5249333"/>
              <a:gd name="connsiteX126" fmla="*/ 414866 w 6307666"/>
              <a:gd name="connsiteY126" fmla="*/ 4944533 h 5249333"/>
              <a:gd name="connsiteX127" fmla="*/ 389466 w 6307666"/>
              <a:gd name="connsiteY127" fmla="*/ 5003800 h 5249333"/>
              <a:gd name="connsiteX128" fmla="*/ 381000 w 6307666"/>
              <a:gd name="connsiteY128" fmla="*/ 5029200 h 5249333"/>
              <a:gd name="connsiteX129" fmla="*/ 287866 w 6307666"/>
              <a:gd name="connsiteY129" fmla="*/ 5054600 h 5249333"/>
              <a:gd name="connsiteX130" fmla="*/ 254000 w 6307666"/>
              <a:gd name="connsiteY130" fmla="*/ 5063067 h 5249333"/>
              <a:gd name="connsiteX131" fmla="*/ 237066 w 6307666"/>
              <a:gd name="connsiteY131" fmla="*/ 5080000 h 5249333"/>
              <a:gd name="connsiteX132" fmla="*/ 211666 w 6307666"/>
              <a:gd name="connsiteY132" fmla="*/ 5088467 h 5249333"/>
              <a:gd name="connsiteX133" fmla="*/ 194733 w 6307666"/>
              <a:gd name="connsiteY133" fmla="*/ 5113867 h 5249333"/>
              <a:gd name="connsiteX134" fmla="*/ 143933 w 6307666"/>
              <a:gd name="connsiteY134" fmla="*/ 5139267 h 5249333"/>
              <a:gd name="connsiteX135" fmla="*/ 118533 w 6307666"/>
              <a:gd name="connsiteY135" fmla="*/ 5164667 h 5249333"/>
              <a:gd name="connsiteX136" fmla="*/ 67733 w 6307666"/>
              <a:gd name="connsiteY136" fmla="*/ 5198533 h 5249333"/>
              <a:gd name="connsiteX137" fmla="*/ 50800 w 6307666"/>
              <a:gd name="connsiteY137" fmla="*/ 5215467 h 5249333"/>
              <a:gd name="connsiteX138" fmla="*/ 0 w 6307666"/>
              <a:gd name="connsiteY138" fmla="*/ 5249333 h 5249333"/>
              <a:gd name="connsiteX139" fmla="*/ 0 w 6307666"/>
              <a:gd name="connsiteY139" fmla="*/ 5249333 h 524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307666" h="5249333">
                <a:moveTo>
                  <a:pt x="6307666" y="0"/>
                </a:moveTo>
                <a:lnTo>
                  <a:pt x="6307666" y="0"/>
                </a:lnTo>
                <a:cubicBezTo>
                  <a:pt x="6283960" y="6465"/>
                  <a:pt x="6204694" y="24281"/>
                  <a:pt x="6172200" y="42333"/>
                </a:cubicBezTo>
                <a:cubicBezTo>
                  <a:pt x="6137708" y="61495"/>
                  <a:pt x="6144654" y="68806"/>
                  <a:pt x="6112933" y="84667"/>
                </a:cubicBezTo>
                <a:cubicBezTo>
                  <a:pt x="6104951" y="88658"/>
                  <a:pt x="6096000" y="90311"/>
                  <a:pt x="6087533" y="93133"/>
                </a:cubicBezTo>
                <a:cubicBezTo>
                  <a:pt x="6040966" y="139702"/>
                  <a:pt x="6109548" y="76925"/>
                  <a:pt x="6036733" y="118533"/>
                </a:cubicBezTo>
                <a:cubicBezTo>
                  <a:pt x="6026337" y="124473"/>
                  <a:pt x="6020531" y="136268"/>
                  <a:pt x="6011333" y="143933"/>
                </a:cubicBezTo>
                <a:cubicBezTo>
                  <a:pt x="6003516" y="150447"/>
                  <a:pt x="5994213" y="154952"/>
                  <a:pt x="5985933" y="160867"/>
                </a:cubicBezTo>
                <a:cubicBezTo>
                  <a:pt x="5974450" y="169069"/>
                  <a:pt x="5962780" y="177084"/>
                  <a:pt x="5952066" y="186267"/>
                </a:cubicBezTo>
                <a:cubicBezTo>
                  <a:pt x="5895025" y="235159"/>
                  <a:pt x="5957404" y="191175"/>
                  <a:pt x="5901266" y="228600"/>
                </a:cubicBezTo>
                <a:cubicBezTo>
                  <a:pt x="5895622" y="237067"/>
                  <a:pt x="5891093" y="246395"/>
                  <a:pt x="5884333" y="254000"/>
                </a:cubicBezTo>
                <a:cubicBezTo>
                  <a:pt x="5868423" y="271899"/>
                  <a:pt x="5846817" y="284875"/>
                  <a:pt x="5833533" y="304800"/>
                </a:cubicBezTo>
                <a:lnTo>
                  <a:pt x="5799666" y="355600"/>
                </a:lnTo>
                <a:cubicBezTo>
                  <a:pt x="5794022" y="364067"/>
                  <a:pt x="5785951" y="371347"/>
                  <a:pt x="5782733" y="381000"/>
                </a:cubicBezTo>
                <a:cubicBezTo>
                  <a:pt x="5779911" y="389467"/>
                  <a:pt x="5776718" y="397819"/>
                  <a:pt x="5774266" y="406400"/>
                </a:cubicBezTo>
                <a:cubicBezTo>
                  <a:pt x="5771069" y="417589"/>
                  <a:pt x="5769886" y="429372"/>
                  <a:pt x="5765800" y="440267"/>
                </a:cubicBezTo>
                <a:cubicBezTo>
                  <a:pt x="5760463" y="454499"/>
                  <a:pt x="5742848" y="486799"/>
                  <a:pt x="5731933" y="499533"/>
                </a:cubicBezTo>
                <a:cubicBezTo>
                  <a:pt x="5721543" y="511655"/>
                  <a:pt x="5713212" y="528351"/>
                  <a:pt x="5698066" y="533400"/>
                </a:cubicBezTo>
                <a:cubicBezTo>
                  <a:pt x="5663013" y="545085"/>
                  <a:pt x="5680092" y="536917"/>
                  <a:pt x="5647266" y="558800"/>
                </a:cubicBezTo>
                <a:cubicBezTo>
                  <a:pt x="5598739" y="631592"/>
                  <a:pt x="5656919" y="539493"/>
                  <a:pt x="5621866" y="609600"/>
                </a:cubicBezTo>
                <a:cubicBezTo>
                  <a:pt x="5617315" y="618701"/>
                  <a:pt x="5609981" y="626165"/>
                  <a:pt x="5604933" y="635000"/>
                </a:cubicBezTo>
                <a:cubicBezTo>
                  <a:pt x="5598671" y="645959"/>
                  <a:pt x="5596080" y="659171"/>
                  <a:pt x="5588000" y="668867"/>
                </a:cubicBezTo>
                <a:cubicBezTo>
                  <a:pt x="5581486" y="676684"/>
                  <a:pt x="5571067" y="680156"/>
                  <a:pt x="5562600" y="685800"/>
                </a:cubicBezTo>
                <a:cubicBezTo>
                  <a:pt x="5523782" y="744026"/>
                  <a:pt x="5548040" y="730164"/>
                  <a:pt x="5503333" y="745067"/>
                </a:cubicBezTo>
                <a:cubicBezTo>
                  <a:pt x="5499547" y="750747"/>
                  <a:pt x="5479809" y="783952"/>
                  <a:pt x="5469466" y="787400"/>
                </a:cubicBezTo>
                <a:cubicBezTo>
                  <a:pt x="5450534" y="793711"/>
                  <a:pt x="5429955" y="793045"/>
                  <a:pt x="5410200" y="795867"/>
                </a:cubicBezTo>
                <a:cubicBezTo>
                  <a:pt x="5396089" y="801511"/>
                  <a:pt x="5381460" y="806003"/>
                  <a:pt x="5367866" y="812800"/>
                </a:cubicBezTo>
                <a:cubicBezTo>
                  <a:pt x="5353195" y="820135"/>
                  <a:pt x="5336034" y="833540"/>
                  <a:pt x="5325533" y="846667"/>
                </a:cubicBezTo>
                <a:cubicBezTo>
                  <a:pt x="5319176" y="854613"/>
                  <a:pt x="5312733" y="862768"/>
                  <a:pt x="5308600" y="872067"/>
                </a:cubicBezTo>
                <a:cubicBezTo>
                  <a:pt x="5301351" y="888378"/>
                  <a:pt x="5291666" y="922867"/>
                  <a:pt x="5291666" y="922867"/>
                </a:cubicBezTo>
                <a:cubicBezTo>
                  <a:pt x="5288844" y="1010356"/>
                  <a:pt x="5288055" y="1097934"/>
                  <a:pt x="5283200" y="1185333"/>
                </a:cubicBezTo>
                <a:cubicBezTo>
                  <a:pt x="5282402" y="1199702"/>
                  <a:pt x="5276518" y="1213387"/>
                  <a:pt x="5274733" y="1227667"/>
                </a:cubicBezTo>
                <a:cubicBezTo>
                  <a:pt x="5270866" y="1258599"/>
                  <a:pt x="5269088" y="1289756"/>
                  <a:pt x="5266266" y="1320800"/>
                </a:cubicBezTo>
                <a:cubicBezTo>
                  <a:pt x="5263444" y="1382889"/>
                  <a:pt x="5262756" y="1445112"/>
                  <a:pt x="5257800" y="1507067"/>
                </a:cubicBezTo>
                <a:cubicBezTo>
                  <a:pt x="5257088" y="1515963"/>
                  <a:pt x="5253324" y="1524485"/>
                  <a:pt x="5249333" y="1532467"/>
                </a:cubicBezTo>
                <a:cubicBezTo>
                  <a:pt x="5244782" y="1541568"/>
                  <a:pt x="5239595" y="1550672"/>
                  <a:pt x="5232400" y="1557867"/>
                </a:cubicBezTo>
                <a:cubicBezTo>
                  <a:pt x="5225205" y="1565062"/>
                  <a:pt x="5215467" y="1569156"/>
                  <a:pt x="5207000" y="1574800"/>
                </a:cubicBezTo>
                <a:cubicBezTo>
                  <a:pt x="5204178" y="1586089"/>
                  <a:pt x="5204988" y="1598985"/>
                  <a:pt x="5198533" y="1608667"/>
                </a:cubicBezTo>
                <a:cubicBezTo>
                  <a:pt x="5192889" y="1617134"/>
                  <a:pt x="5180328" y="1618405"/>
                  <a:pt x="5173133" y="1625600"/>
                </a:cubicBezTo>
                <a:cubicBezTo>
                  <a:pt x="5165938" y="1632795"/>
                  <a:pt x="5161073" y="1642067"/>
                  <a:pt x="5156200" y="1651000"/>
                </a:cubicBezTo>
                <a:cubicBezTo>
                  <a:pt x="5111276" y="1733360"/>
                  <a:pt x="5142549" y="1698515"/>
                  <a:pt x="5105400" y="1735667"/>
                </a:cubicBezTo>
                <a:lnTo>
                  <a:pt x="5088466" y="1786467"/>
                </a:lnTo>
                <a:cubicBezTo>
                  <a:pt x="5085644" y="1794934"/>
                  <a:pt x="5087140" y="1806512"/>
                  <a:pt x="5080000" y="1811867"/>
                </a:cubicBezTo>
                <a:lnTo>
                  <a:pt x="5046133" y="1837267"/>
                </a:lnTo>
                <a:cubicBezTo>
                  <a:pt x="5018670" y="1883038"/>
                  <a:pt x="5021528" y="1873182"/>
                  <a:pt x="5003800" y="1921933"/>
                </a:cubicBezTo>
                <a:cubicBezTo>
                  <a:pt x="4997700" y="1938708"/>
                  <a:pt x="4991195" y="1955416"/>
                  <a:pt x="4986866" y="1972733"/>
                </a:cubicBezTo>
                <a:cubicBezTo>
                  <a:pt x="4984044" y="1984022"/>
                  <a:pt x="4982486" y="1995705"/>
                  <a:pt x="4978400" y="2006600"/>
                </a:cubicBezTo>
                <a:cubicBezTo>
                  <a:pt x="4973968" y="2018418"/>
                  <a:pt x="4967111" y="2029178"/>
                  <a:pt x="4961466" y="2040467"/>
                </a:cubicBezTo>
                <a:cubicBezTo>
                  <a:pt x="4935010" y="2146298"/>
                  <a:pt x="4968818" y="2014739"/>
                  <a:pt x="4944533" y="2099733"/>
                </a:cubicBezTo>
                <a:cubicBezTo>
                  <a:pt x="4941336" y="2110922"/>
                  <a:pt x="4939263" y="2122411"/>
                  <a:pt x="4936066" y="2133600"/>
                </a:cubicBezTo>
                <a:cubicBezTo>
                  <a:pt x="4933614" y="2142181"/>
                  <a:pt x="4930052" y="2150419"/>
                  <a:pt x="4927600" y="2159000"/>
                </a:cubicBezTo>
                <a:cubicBezTo>
                  <a:pt x="4924403" y="2170189"/>
                  <a:pt x="4925300" y="2182999"/>
                  <a:pt x="4919133" y="2192867"/>
                </a:cubicBezTo>
                <a:cubicBezTo>
                  <a:pt x="4897076" y="2228158"/>
                  <a:pt x="4883153" y="2225522"/>
                  <a:pt x="4851400" y="2243667"/>
                </a:cubicBezTo>
                <a:cubicBezTo>
                  <a:pt x="4805447" y="2269926"/>
                  <a:pt x="4847167" y="2253544"/>
                  <a:pt x="4800600" y="2269067"/>
                </a:cubicBezTo>
                <a:cubicBezTo>
                  <a:pt x="4794955" y="2274711"/>
                  <a:pt x="4790511" y="2281893"/>
                  <a:pt x="4783666" y="2286000"/>
                </a:cubicBezTo>
                <a:cubicBezTo>
                  <a:pt x="4776013" y="2290592"/>
                  <a:pt x="4766248" y="2290476"/>
                  <a:pt x="4758266" y="2294467"/>
                </a:cubicBezTo>
                <a:cubicBezTo>
                  <a:pt x="4749165" y="2299018"/>
                  <a:pt x="4741333" y="2305756"/>
                  <a:pt x="4732866" y="2311400"/>
                </a:cubicBezTo>
                <a:cubicBezTo>
                  <a:pt x="4727222" y="2319867"/>
                  <a:pt x="4723128" y="2329605"/>
                  <a:pt x="4715933" y="2336800"/>
                </a:cubicBezTo>
                <a:cubicBezTo>
                  <a:pt x="4693282" y="2359451"/>
                  <a:pt x="4690361" y="2345525"/>
                  <a:pt x="4673600" y="2370667"/>
                </a:cubicBezTo>
                <a:cubicBezTo>
                  <a:pt x="4666599" y="2381168"/>
                  <a:pt x="4664239" y="2394436"/>
                  <a:pt x="4656666" y="2404533"/>
                </a:cubicBezTo>
                <a:cubicBezTo>
                  <a:pt x="4644031" y="2421379"/>
                  <a:pt x="4607986" y="2452686"/>
                  <a:pt x="4588933" y="2463800"/>
                </a:cubicBezTo>
                <a:cubicBezTo>
                  <a:pt x="4567129" y="2476519"/>
                  <a:pt x="4539050" y="2479818"/>
                  <a:pt x="4521200" y="2497667"/>
                </a:cubicBezTo>
                <a:cubicBezTo>
                  <a:pt x="4497955" y="2520911"/>
                  <a:pt x="4511839" y="2512076"/>
                  <a:pt x="4478866" y="2523067"/>
                </a:cubicBezTo>
                <a:cubicBezTo>
                  <a:pt x="4470399" y="2531534"/>
                  <a:pt x="4463429" y="2541825"/>
                  <a:pt x="4453466" y="2548467"/>
                </a:cubicBezTo>
                <a:cubicBezTo>
                  <a:pt x="4442311" y="2555904"/>
                  <a:pt x="4391835" y="2564180"/>
                  <a:pt x="4385733" y="2565400"/>
                </a:cubicBezTo>
                <a:cubicBezTo>
                  <a:pt x="4329289" y="2556933"/>
                  <a:pt x="4271362" y="2555389"/>
                  <a:pt x="4216400" y="2540000"/>
                </a:cubicBezTo>
                <a:cubicBezTo>
                  <a:pt x="4200312" y="2535495"/>
                  <a:pt x="4140653" y="2472720"/>
                  <a:pt x="4131733" y="2463800"/>
                </a:cubicBezTo>
                <a:cubicBezTo>
                  <a:pt x="4120444" y="2466622"/>
                  <a:pt x="4108562" y="2467683"/>
                  <a:pt x="4097866" y="2472267"/>
                </a:cubicBezTo>
                <a:cubicBezTo>
                  <a:pt x="4088513" y="2476275"/>
                  <a:pt x="4081301" y="2484152"/>
                  <a:pt x="4072466" y="2489200"/>
                </a:cubicBezTo>
                <a:cubicBezTo>
                  <a:pt x="4061508" y="2495462"/>
                  <a:pt x="4049633" y="2500004"/>
                  <a:pt x="4038600" y="2506133"/>
                </a:cubicBezTo>
                <a:cubicBezTo>
                  <a:pt x="4024214" y="2514125"/>
                  <a:pt x="4010651" y="2523541"/>
                  <a:pt x="3996266" y="2531533"/>
                </a:cubicBezTo>
                <a:cubicBezTo>
                  <a:pt x="3933071" y="2566642"/>
                  <a:pt x="3989468" y="2534447"/>
                  <a:pt x="3937000" y="2556933"/>
                </a:cubicBezTo>
                <a:cubicBezTo>
                  <a:pt x="3875013" y="2583499"/>
                  <a:pt x="3931707" y="2566724"/>
                  <a:pt x="3869266" y="2582333"/>
                </a:cubicBezTo>
                <a:cubicBezTo>
                  <a:pt x="3857977" y="2587978"/>
                  <a:pt x="3847001" y="2594295"/>
                  <a:pt x="3835400" y="2599267"/>
                </a:cubicBezTo>
                <a:cubicBezTo>
                  <a:pt x="3818402" y="2606552"/>
                  <a:pt x="3793310" y="2611906"/>
                  <a:pt x="3776133" y="2616200"/>
                </a:cubicBezTo>
                <a:cubicBezTo>
                  <a:pt x="3767666" y="2621844"/>
                  <a:pt x="3759834" y="2628582"/>
                  <a:pt x="3750733" y="2633133"/>
                </a:cubicBezTo>
                <a:cubicBezTo>
                  <a:pt x="3733947" y="2641526"/>
                  <a:pt x="3698183" y="2647307"/>
                  <a:pt x="3683000" y="2650067"/>
                </a:cubicBezTo>
                <a:cubicBezTo>
                  <a:pt x="3666110" y="2653138"/>
                  <a:pt x="3649133" y="2655711"/>
                  <a:pt x="3632200" y="2658533"/>
                </a:cubicBezTo>
                <a:cubicBezTo>
                  <a:pt x="3623733" y="2664178"/>
                  <a:pt x="3616153" y="2671459"/>
                  <a:pt x="3606800" y="2675467"/>
                </a:cubicBezTo>
                <a:cubicBezTo>
                  <a:pt x="3566157" y="2692885"/>
                  <a:pt x="3533958" y="2680036"/>
                  <a:pt x="3488266" y="2675467"/>
                </a:cubicBezTo>
                <a:cubicBezTo>
                  <a:pt x="3417711" y="2678289"/>
                  <a:pt x="3347055" y="2679236"/>
                  <a:pt x="3276600" y="2683933"/>
                </a:cubicBezTo>
                <a:cubicBezTo>
                  <a:pt x="3262241" y="2684890"/>
                  <a:pt x="3248657" y="2692400"/>
                  <a:pt x="3234266" y="2692400"/>
                </a:cubicBezTo>
                <a:cubicBezTo>
                  <a:pt x="3222630" y="2692400"/>
                  <a:pt x="3211588" y="2687130"/>
                  <a:pt x="3200400" y="2683933"/>
                </a:cubicBezTo>
                <a:cubicBezTo>
                  <a:pt x="3115386" y="2659643"/>
                  <a:pt x="3246993" y="2693466"/>
                  <a:pt x="3141133" y="2667000"/>
                </a:cubicBezTo>
                <a:lnTo>
                  <a:pt x="2768600" y="2675467"/>
                </a:lnTo>
                <a:cubicBezTo>
                  <a:pt x="2741907" y="2676535"/>
                  <a:pt x="2670651" y="2694986"/>
                  <a:pt x="2650066" y="2700867"/>
                </a:cubicBezTo>
                <a:cubicBezTo>
                  <a:pt x="2632904" y="2705771"/>
                  <a:pt x="2616844" y="2714698"/>
                  <a:pt x="2599266" y="2717800"/>
                </a:cubicBezTo>
                <a:cubicBezTo>
                  <a:pt x="2568568" y="2723217"/>
                  <a:pt x="2537177" y="2723445"/>
                  <a:pt x="2506133" y="2726267"/>
                </a:cubicBezTo>
                <a:cubicBezTo>
                  <a:pt x="2466622" y="2734734"/>
                  <a:pt x="2426534" y="2740852"/>
                  <a:pt x="2387600" y="2751667"/>
                </a:cubicBezTo>
                <a:cubicBezTo>
                  <a:pt x="2375439" y="2755045"/>
                  <a:pt x="2364813" y="2762556"/>
                  <a:pt x="2353733" y="2768600"/>
                </a:cubicBezTo>
                <a:cubicBezTo>
                  <a:pt x="2292562" y="2801966"/>
                  <a:pt x="2270704" y="2816055"/>
                  <a:pt x="2209800" y="2861733"/>
                </a:cubicBezTo>
                <a:cubicBezTo>
                  <a:pt x="2180886" y="2883418"/>
                  <a:pt x="2151167" y="2904397"/>
                  <a:pt x="2125133" y="2929467"/>
                </a:cubicBezTo>
                <a:cubicBezTo>
                  <a:pt x="2074801" y="2977935"/>
                  <a:pt x="2036356" y="3038968"/>
                  <a:pt x="1981200" y="3081867"/>
                </a:cubicBezTo>
                <a:cubicBezTo>
                  <a:pt x="1955800" y="3101622"/>
                  <a:pt x="1927753" y="3118380"/>
                  <a:pt x="1905000" y="3141133"/>
                </a:cubicBezTo>
                <a:cubicBezTo>
                  <a:pt x="1890609" y="3155524"/>
                  <a:pt x="1883344" y="3175652"/>
                  <a:pt x="1871133" y="3191933"/>
                </a:cubicBezTo>
                <a:cubicBezTo>
                  <a:pt x="1857908" y="3209567"/>
                  <a:pt x="1844386" y="3227147"/>
                  <a:pt x="1828800" y="3242733"/>
                </a:cubicBezTo>
                <a:cubicBezTo>
                  <a:pt x="1816022" y="3255511"/>
                  <a:pt x="1799973" y="3264594"/>
                  <a:pt x="1786466" y="3276600"/>
                </a:cubicBezTo>
                <a:cubicBezTo>
                  <a:pt x="1774534" y="3287207"/>
                  <a:pt x="1764532" y="3299861"/>
                  <a:pt x="1752600" y="3310467"/>
                </a:cubicBezTo>
                <a:cubicBezTo>
                  <a:pt x="1739093" y="3322473"/>
                  <a:pt x="1723773" y="3332327"/>
                  <a:pt x="1710266" y="3344333"/>
                </a:cubicBezTo>
                <a:cubicBezTo>
                  <a:pt x="1698334" y="3354939"/>
                  <a:pt x="1688866" y="3368227"/>
                  <a:pt x="1676400" y="3378200"/>
                </a:cubicBezTo>
                <a:cubicBezTo>
                  <a:pt x="1621165" y="3422388"/>
                  <a:pt x="1628057" y="3398410"/>
                  <a:pt x="1583266" y="3454400"/>
                </a:cubicBezTo>
                <a:cubicBezTo>
                  <a:pt x="1574844" y="3464928"/>
                  <a:pt x="1540363" y="3511224"/>
                  <a:pt x="1524000" y="3522133"/>
                </a:cubicBezTo>
                <a:cubicBezTo>
                  <a:pt x="1516574" y="3527084"/>
                  <a:pt x="1507067" y="3527778"/>
                  <a:pt x="1498600" y="3530600"/>
                </a:cubicBezTo>
                <a:cubicBezTo>
                  <a:pt x="1459088" y="3570112"/>
                  <a:pt x="1476022" y="3575756"/>
                  <a:pt x="1447800" y="3547533"/>
                </a:cubicBezTo>
                <a:cubicBezTo>
                  <a:pt x="1442155" y="3556000"/>
                  <a:pt x="1437826" y="3565509"/>
                  <a:pt x="1430866" y="3572933"/>
                </a:cubicBezTo>
                <a:cubicBezTo>
                  <a:pt x="1395379" y="3610786"/>
                  <a:pt x="1353213" y="3642484"/>
                  <a:pt x="1320800" y="3683000"/>
                </a:cubicBezTo>
                <a:cubicBezTo>
                  <a:pt x="1309511" y="3697111"/>
                  <a:pt x="1297354" y="3710570"/>
                  <a:pt x="1286933" y="3725333"/>
                </a:cubicBezTo>
                <a:cubicBezTo>
                  <a:pt x="1263460" y="3758586"/>
                  <a:pt x="1244627" y="3795150"/>
                  <a:pt x="1219200" y="3826933"/>
                </a:cubicBezTo>
                <a:cubicBezTo>
                  <a:pt x="1207911" y="3841044"/>
                  <a:pt x="1197590" y="3855988"/>
                  <a:pt x="1185333" y="3869267"/>
                </a:cubicBezTo>
                <a:cubicBezTo>
                  <a:pt x="1163676" y="3892729"/>
                  <a:pt x="1136758" y="3911456"/>
                  <a:pt x="1117600" y="3937000"/>
                </a:cubicBezTo>
                <a:cubicBezTo>
                  <a:pt x="1109133" y="3948289"/>
                  <a:pt x="1100027" y="3959126"/>
                  <a:pt x="1092200" y="3970867"/>
                </a:cubicBezTo>
                <a:cubicBezTo>
                  <a:pt x="1083072" y="3984559"/>
                  <a:pt x="1077080" y="4000350"/>
                  <a:pt x="1066800" y="4013200"/>
                </a:cubicBezTo>
                <a:cubicBezTo>
                  <a:pt x="1054333" y="4028783"/>
                  <a:pt x="1038577" y="4041422"/>
                  <a:pt x="1024466" y="4055533"/>
                </a:cubicBezTo>
                <a:lnTo>
                  <a:pt x="956733" y="4123267"/>
                </a:lnTo>
                <a:cubicBezTo>
                  <a:pt x="945444" y="4134556"/>
                  <a:pt x="931722" y="4143849"/>
                  <a:pt x="922866" y="4157133"/>
                </a:cubicBezTo>
                <a:lnTo>
                  <a:pt x="905933" y="4182533"/>
                </a:lnTo>
                <a:cubicBezTo>
                  <a:pt x="884200" y="4269461"/>
                  <a:pt x="913738" y="4161721"/>
                  <a:pt x="880533" y="4250267"/>
                </a:cubicBezTo>
                <a:cubicBezTo>
                  <a:pt x="866539" y="4287583"/>
                  <a:pt x="879944" y="4283265"/>
                  <a:pt x="855133" y="4318000"/>
                </a:cubicBezTo>
                <a:cubicBezTo>
                  <a:pt x="848174" y="4327743"/>
                  <a:pt x="838200" y="4334933"/>
                  <a:pt x="829733" y="4343400"/>
                </a:cubicBezTo>
                <a:cubicBezTo>
                  <a:pt x="822847" y="4364057"/>
                  <a:pt x="820745" y="4377788"/>
                  <a:pt x="804333" y="4394200"/>
                </a:cubicBezTo>
                <a:cubicBezTo>
                  <a:pt x="793831" y="4404702"/>
                  <a:pt x="759489" y="4426918"/>
                  <a:pt x="745066" y="4436533"/>
                </a:cubicBezTo>
                <a:cubicBezTo>
                  <a:pt x="725322" y="4495770"/>
                  <a:pt x="752697" y="4431613"/>
                  <a:pt x="668866" y="4504267"/>
                </a:cubicBezTo>
                <a:cubicBezTo>
                  <a:pt x="638094" y="4530936"/>
                  <a:pt x="591041" y="4595605"/>
                  <a:pt x="567266" y="4631267"/>
                </a:cubicBezTo>
                <a:cubicBezTo>
                  <a:pt x="535056" y="4679582"/>
                  <a:pt x="510009" y="4723808"/>
                  <a:pt x="482600" y="4775200"/>
                </a:cubicBezTo>
                <a:cubicBezTo>
                  <a:pt x="473691" y="4791905"/>
                  <a:pt x="465034" y="4808765"/>
                  <a:pt x="457200" y="4826000"/>
                </a:cubicBezTo>
                <a:cubicBezTo>
                  <a:pt x="424068" y="4898890"/>
                  <a:pt x="453045" y="4838465"/>
                  <a:pt x="431800" y="4902200"/>
                </a:cubicBezTo>
                <a:cubicBezTo>
                  <a:pt x="426994" y="4916618"/>
                  <a:pt x="419672" y="4930115"/>
                  <a:pt x="414866" y="4944533"/>
                </a:cubicBezTo>
                <a:cubicBezTo>
                  <a:pt x="396641" y="4999209"/>
                  <a:pt x="419231" y="4959154"/>
                  <a:pt x="389466" y="5003800"/>
                </a:cubicBezTo>
                <a:cubicBezTo>
                  <a:pt x="386644" y="5012267"/>
                  <a:pt x="385592" y="5021547"/>
                  <a:pt x="381000" y="5029200"/>
                </a:cubicBezTo>
                <a:cubicBezTo>
                  <a:pt x="360998" y="5062536"/>
                  <a:pt x="323965" y="5050589"/>
                  <a:pt x="287866" y="5054600"/>
                </a:cubicBezTo>
                <a:cubicBezTo>
                  <a:pt x="276577" y="5057422"/>
                  <a:pt x="264408" y="5057863"/>
                  <a:pt x="254000" y="5063067"/>
                </a:cubicBezTo>
                <a:cubicBezTo>
                  <a:pt x="246860" y="5066637"/>
                  <a:pt x="243911" y="5075893"/>
                  <a:pt x="237066" y="5080000"/>
                </a:cubicBezTo>
                <a:cubicBezTo>
                  <a:pt x="229413" y="5084592"/>
                  <a:pt x="220133" y="5085645"/>
                  <a:pt x="211666" y="5088467"/>
                </a:cubicBezTo>
                <a:cubicBezTo>
                  <a:pt x="206022" y="5096934"/>
                  <a:pt x="201928" y="5106672"/>
                  <a:pt x="194733" y="5113867"/>
                </a:cubicBezTo>
                <a:cubicBezTo>
                  <a:pt x="178321" y="5130279"/>
                  <a:pt x="164590" y="5132381"/>
                  <a:pt x="143933" y="5139267"/>
                </a:cubicBezTo>
                <a:cubicBezTo>
                  <a:pt x="135466" y="5147734"/>
                  <a:pt x="127984" y="5157316"/>
                  <a:pt x="118533" y="5164667"/>
                </a:cubicBezTo>
                <a:cubicBezTo>
                  <a:pt x="102469" y="5177161"/>
                  <a:pt x="82123" y="5184142"/>
                  <a:pt x="67733" y="5198533"/>
                </a:cubicBezTo>
                <a:cubicBezTo>
                  <a:pt x="62089" y="5204178"/>
                  <a:pt x="57442" y="5211039"/>
                  <a:pt x="50800" y="5215467"/>
                </a:cubicBezTo>
                <a:cubicBezTo>
                  <a:pt x="-10713" y="5256476"/>
                  <a:pt x="38827" y="5210506"/>
                  <a:pt x="0" y="5249333"/>
                </a:cubicBezTo>
                <a:lnTo>
                  <a:pt x="0" y="5249333"/>
                </a:ln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467" y="2040448"/>
            <a:ext cx="4199466" cy="270952"/>
          </a:xfrm>
          <a:custGeom>
            <a:avLst/>
            <a:gdLst>
              <a:gd name="connsiteX0" fmla="*/ 4199466 w 4199466"/>
              <a:gd name="connsiteY0" fmla="*/ 8485 h 270952"/>
              <a:gd name="connsiteX1" fmla="*/ 4199466 w 4199466"/>
              <a:gd name="connsiteY1" fmla="*/ 8485 h 270952"/>
              <a:gd name="connsiteX2" fmla="*/ 3911600 w 4199466"/>
              <a:gd name="connsiteY2" fmla="*/ 8485 h 270952"/>
              <a:gd name="connsiteX3" fmla="*/ 3877733 w 4199466"/>
              <a:gd name="connsiteY3" fmla="*/ 25419 h 270952"/>
              <a:gd name="connsiteX4" fmla="*/ 3683000 w 4199466"/>
              <a:gd name="connsiteY4" fmla="*/ 76219 h 270952"/>
              <a:gd name="connsiteX5" fmla="*/ 3606800 w 4199466"/>
              <a:gd name="connsiteY5" fmla="*/ 59285 h 270952"/>
              <a:gd name="connsiteX6" fmla="*/ 3581400 w 4199466"/>
              <a:gd name="connsiteY6" fmla="*/ 50819 h 270952"/>
              <a:gd name="connsiteX7" fmla="*/ 3513666 w 4199466"/>
              <a:gd name="connsiteY7" fmla="*/ 33885 h 270952"/>
              <a:gd name="connsiteX8" fmla="*/ 3234266 w 4199466"/>
              <a:gd name="connsiteY8" fmla="*/ 42352 h 270952"/>
              <a:gd name="connsiteX9" fmla="*/ 3208866 w 4199466"/>
              <a:gd name="connsiteY9" fmla="*/ 50819 h 270952"/>
              <a:gd name="connsiteX10" fmla="*/ 3175000 w 4199466"/>
              <a:gd name="connsiteY10" fmla="*/ 59285 h 270952"/>
              <a:gd name="connsiteX11" fmla="*/ 3115733 w 4199466"/>
              <a:gd name="connsiteY11" fmla="*/ 67752 h 270952"/>
              <a:gd name="connsiteX12" fmla="*/ 2946400 w 4199466"/>
              <a:gd name="connsiteY12" fmla="*/ 59285 h 270952"/>
              <a:gd name="connsiteX13" fmla="*/ 2921000 w 4199466"/>
              <a:gd name="connsiteY13" fmla="*/ 50819 h 270952"/>
              <a:gd name="connsiteX14" fmla="*/ 2887133 w 4199466"/>
              <a:gd name="connsiteY14" fmla="*/ 59285 h 270952"/>
              <a:gd name="connsiteX15" fmla="*/ 2810933 w 4199466"/>
              <a:gd name="connsiteY15" fmla="*/ 67752 h 270952"/>
              <a:gd name="connsiteX16" fmla="*/ 2751666 w 4199466"/>
              <a:gd name="connsiteY16" fmla="*/ 76219 h 270952"/>
              <a:gd name="connsiteX17" fmla="*/ 2362200 w 4199466"/>
              <a:gd name="connsiteY17" fmla="*/ 93152 h 270952"/>
              <a:gd name="connsiteX18" fmla="*/ 2269066 w 4199466"/>
              <a:gd name="connsiteY18" fmla="*/ 135485 h 270952"/>
              <a:gd name="connsiteX19" fmla="*/ 2150533 w 4199466"/>
              <a:gd name="connsiteY19" fmla="*/ 152419 h 270952"/>
              <a:gd name="connsiteX20" fmla="*/ 2065866 w 4199466"/>
              <a:gd name="connsiteY20" fmla="*/ 169352 h 270952"/>
              <a:gd name="connsiteX21" fmla="*/ 1989666 w 4199466"/>
              <a:gd name="connsiteY21" fmla="*/ 194752 h 270952"/>
              <a:gd name="connsiteX22" fmla="*/ 1651000 w 4199466"/>
              <a:gd name="connsiteY22" fmla="*/ 228619 h 270952"/>
              <a:gd name="connsiteX23" fmla="*/ 1583266 w 4199466"/>
              <a:gd name="connsiteY23" fmla="*/ 254019 h 270952"/>
              <a:gd name="connsiteX24" fmla="*/ 1447800 w 4199466"/>
              <a:gd name="connsiteY24" fmla="*/ 270952 h 270952"/>
              <a:gd name="connsiteX25" fmla="*/ 1100666 w 4199466"/>
              <a:gd name="connsiteY25" fmla="*/ 262485 h 270952"/>
              <a:gd name="connsiteX26" fmla="*/ 1049866 w 4199466"/>
              <a:gd name="connsiteY26" fmla="*/ 254019 h 270952"/>
              <a:gd name="connsiteX27" fmla="*/ 982133 w 4199466"/>
              <a:gd name="connsiteY27" fmla="*/ 245552 h 270952"/>
              <a:gd name="connsiteX28" fmla="*/ 880533 w 4199466"/>
              <a:gd name="connsiteY28" fmla="*/ 186285 h 270952"/>
              <a:gd name="connsiteX29" fmla="*/ 838200 w 4199466"/>
              <a:gd name="connsiteY29" fmla="*/ 152419 h 270952"/>
              <a:gd name="connsiteX30" fmla="*/ 795866 w 4199466"/>
              <a:gd name="connsiteY30" fmla="*/ 135485 h 270952"/>
              <a:gd name="connsiteX31" fmla="*/ 745066 w 4199466"/>
              <a:gd name="connsiteY31" fmla="*/ 118552 h 270952"/>
              <a:gd name="connsiteX32" fmla="*/ 711200 w 4199466"/>
              <a:gd name="connsiteY32" fmla="*/ 110085 h 270952"/>
              <a:gd name="connsiteX33" fmla="*/ 668866 w 4199466"/>
              <a:gd name="connsiteY33" fmla="*/ 93152 h 270952"/>
              <a:gd name="connsiteX34" fmla="*/ 643466 w 4199466"/>
              <a:gd name="connsiteY34" fmla="*/ 84685 h 270952"/>
              <a:gd name="connsiteX35" fmla="*/ 618066 w 4199466"/>
              <a:gd name="connsiteY35" fmla="*/ 59285 h 270952"/>
              <a:gd name="connsiteX36" fmla="*/ 575733 w 4199466"/>
              <a:gd name="connsiteY36" fmla="*/ 50819 h 270952"/>
              <a:gd name="connsiteX37" fmla="*/ 541866 w 4199466"/>
              <a:gd name="connsiteY37" fmla="*/ 42352 h 270952"/>
              <a:gd name="connsiteX38" fmla="*/ 304800 w 4199466"/>
              <a:gd name="connsiteY38" fmla="*/ 50819 h 270952"/>
              <a:gd name="connsiteX39" fmla="*/ 254000 w 4199466"/>
              <a:gd name="connsiteY39" fmla="*/ 67752 h 270952"/>
              <a:gd name="connsiteX40" fmla="*/ 220133 w 4199466"/>
              <a:gd name="connsiteY40" fmla="*/ 76219 h 270952"/>
              <a:gd name="connsiteX41" fmla="*/ 110066 w 4199466"/>
              <a:gd name="connsiteY41" fmla="*/ 84685 h 270952"/>
              <a:gd name="connsiteX42" fmla="*/ 84666 w 4199466"/>
              <a:gd name="connsiteY42" fmla="*/ 93152 h 270952"/>
              <a:gd name="connsiteX43" fmla="*/ 33866 w 4199466"/>
              <a:gd name="connsiteY43" fmla="*/ 127019 h 270952"/>
              <a:gd name="connsiteX44" fmla="*/ 0 w 4199466"/>
              <a:gd name="connsiteY44" fmla="*/ 143952 h 270952"/>
              <a:gd name="connsiteX45" fmla="*/ 0 w 4199466"/>
              <a:gd name="connsiteY45" fmla="*/ 143952 h 27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199466" h="270952">
                <a:moveTo>
                  <a:pt x="4199466" y="8485"/>
                </a:moveTo>
                <a:lnTo>
                  <a:pt x="4199466" y="8485"/>
                </a:lnTo>
                <a:cubicBezTo>
                  <a:pt x="4113001" y="4555"/>
                  <a:pt x="4002006" y="-8466"/>
                  <a:pt x="3911600" y="8485"/>
                </a:cubicBezTo>
                <a:cubicBezTo>
                  <a:pt x="3899195" y="10811"/>
                  <a:pt x="3889022" y="19774"/>
                  <a:pt x="3877733" y="25419"/>
                </a:cubicBezTo>
                <a:cubicBezTo>
                  <a:pt x="3797948" y="131799"/>
                  <a:pt x="3854962" y="96449"/>
                  <a:pt x="3683000" y="76219"/>
                </a:cubicBezTo>
                <a:cubicBezTo>
                  <a:pt x="3625826" y="57160"/>
                  <a:pt x="3696194" y="79150"/>
                  <a:pt x="3606800" y="59285"/>
                </a:cubicBezTo>
                <a:cubicBezTo>
                  <a:pt x="3598088" y="57349"/>
                  <a:pt x="3590058" y="52983"/>
                  <a:pt x="3581400" y="50819"/>
                </a:cubicBezTo>
                <a:lnTo>
                  <a:pt x="3513666" y="33885"/>
                </a:lnTo>
                <a:cubicBezTo>
                  <a:pt x="3420533" y="36707"/>
                  <a:pt x="3327299" y="37183"/>
                  <a:pt x="3234266" y="42352"/>
                </a:cubicBezTo>
                <a:cubicBezTo>
                  <a:pt x="3225355" y="42847"/>
                  <a:pt x="3217447" y="48367"/>
                  <a:pt x="3208866" y="50819"/>
                </a:cubicBezTo>
                <a:cubicBezTo>
                  <a:pt x="3197678" y="54016"/>
                  <a:pt x="3186448" y="57204"/>
                  <a:pt x="3175000" y="59285"/>
                </a:cubicBezTo>
                <a:cubicBezTo>
                  <a:pt x="3155366" y="62855"/>
                  <a:pt x="3135489" y="64930"/>
                  <a:pt x="3115733" y="67752"/>
                </a:cubicBezTo>
                <a:cubicBezTo>
                  <a:pt x="3059289" y="64930"/>
                  <a:pt x="3002702" y="64181"/>
                  <a:pt x="2946400" y="59285"/>
                </a:cubicBezTo>
                <a:cubicBezTo>
                  <a:pt x="2937509" y="58512"/>
                  <a:pt x="2929925" y="50819"/>
                  <a:pt x="2921000" y="50819"/>
                </a:cubicBezTo>
                <a:cubicBezTo>
                  <a:pt x="2909364" y="50819"/>
                  <a:pt x="2898634" y="57516"/>
                  <a:pt x="2887133" y="59285"/>
                </a:cubicBezTo>
                <a:cubicBezTo>
                  <a:pt x="2861874" y="63171"/>
                  <a:pt x="2836292" y="64582"/>
                  <a:pt x="2810933" y="67752"/>
                </a:cubicBezTo>
                <a:cubicBezTo>
                  <a:pt x="2791131" y="70227"/>
                  <a:pt x="2771590" y="75091"/>
                  <a:pt x="2751666" y="76219"/>
                </a:cubicBezTo>
                <a:cubicBezTo>
                  <a:pt x="2621929" y="83563"/>
                  <a:pt x="2492022" y="87508"/>
                  <a:pt x="2362200" y="93152"/>
                </a:cubicBezTo>
                <a:cubicBezTo>
                  <a:pt x="2346652" y="100926"/>
                  <a:pt x="2289766" y="131127"/>
                  <a:pt x="2269066" y="135485"/>
                </a:cubicBezTo>
                <a:cubicBezTo>
                  <a:pt x="2230010" y="143707"/>
                  <a:pt x="2189902" y="145857"/>
                  <a:pt x="2150533" y="152419"/>
                </a:cubicBezTo>
                <a:cubicBezTo>
                  <a:pt x="2122143" y="157151"/>
                  <a:pt x="2093170" y="160251"/>
                  <a:pt x="2065866" y="169352"/>
                </a:cubicBezTo>
                <a:lnTo>
                  <a:pt x="1989666" y="194752"/>
                </a:lnTo>
                <a:cubicBezTo>
                  <a:pt x="1764050" y="184942"/>
                  <a:pt x="1842579" y="167313"/>
                  <a:pt x="1651000" y="228619"/>
                </a:cubicBezTo>
                <a:cubicBezTo>
                  <a:pt x="1628034" y="235968"/>
                  <a:pt x="1606872" y="249101"/>
                  <a:pt x="1583266" y="254019"/>
                </a:cubicBezTo>
                <a:cubicBezTo>
                  <a:pt x="1538716" y="263300"/>
                  <a:pt x="1447800" y="270952"/>
                  <a:pt x="1447800" y="270952"/>
                </a:cubicBezTo>
                <a:lnTo>
                  <a:pt x="1100666" y="262485"/>
                </a:lnTo>
                <a:cubicBezTo>
                  <a:pt x="1083515" y="261755"/>
                  <a:pt x="1066860" y="256447"/>
                  <a:pt x="1049866" y="254019"/>
                </a:cubicBezTo>
                <a:cubicBezTo>
                  <a:pt x="1027341" y="250801"/>
                  <a:pt x="1004711" y="248374"/>
                  <a:pt x="982133" y="245552"/>
                </a:cubicBezTo>
                <a:cubicBezTo>
                  <a:pt x="934758" y="229760"/>
                  <a:pt x="940266" y="234071"/>
                  <a:pt x="880533" y="186285"/>
                </a:cubicBezTo>
                <a:cubicBezTo>
                  <a:pt x="866422" y="174996"/>
                  <a:pt x="853696" y="161716"/>
                  <a:pt x="838200" y="152419"/>
                </a:cubicBezTo>
                <a:cubicBezTo>
                  <a:pt x="825167" y="144599"/>
                  <a:pt x="810149" y="140679"/>
                  <a:pt x="795866" y="135485"/>
                </a:cubicBezTo>
                <a:cubicBezTo>
                  <a:pt x="779091" y="129385"/>
                  <a:pt x="762162" y="123681"/>
                  <a:pt x="745066" y="118552"/>
                </a:cubicBezTo>
                <a:cubicBezTo>
                  <a:pt x="733921" y="115208"/>
                  <a:pt x="722239" y="113765"/>
                  <a:pt x="711200" y="110085"/>
                </a:cubicBezTo>
                <a:cubicBezTo>
                  <a:pt x="696782" y="105279"/>
                  <a:pt x="683097" y="98488"/>
                  <a:pt x="668866" y="93152"/>
                </a:cubicBezTo>
                <a:cubicBezTo>
                  <a:pt x="660510" y="90018"/>
                  <a:pt x="651933" y="87507"/>
                  <a:pt x="643466" y="84685"/>
                </a:cubicBezTo>
                <a:cubicBezTo>
                  <a:pt x="634999" y="76218"/>
                  <a:pt x="628776" y="64640"/>
                  <a:pt x="618066" y="59285"/>
                </a:cubicBezTo>
                <a:cubicBezTo>
                  <a:pt x="605195" y="52849"/>
                  <a:pt x="589781" y="53941"/>
                  <a:pt x="575733" y="50819"/>
                </a:cubicBezTo>
                <a:cubicBezTo>
                  <a:pt x="564374" y="48295"/>
                  <a:pt x="553155" y="45174"/>
                  <a:pt x="541866" y="42352"/>
                </a:cubicBezTo>
                <a:cubicBezTo>
                  <a:pt x="462844" y="45174"/>
                  <a:pt x="383566" y="43869"/>
                  <a:pt x="304800" y="50819"/>
                </a:cubicBezTo>
                <a:cubicBezTo>
                  <a:pt x="287020" y="52388"/>
                  <a:pt x="271316" y="63423"/>
                  <a:pt x="254000" y="67752"/>
                </a:cubicBezTo>
                <a:cubicBezTo>
                  <a:pt x="242711" y="70574"/>
                  <a:pt x="231690" y="74859"/>
                  <a:pt x="220133" y="76219"/>
                </a:cubicBezTo>
                <a:cubicBezTo>
                  <a:pt x="183588" y="80518"/>
                  <a:pt x="146755" y="81863"/>
                  <a:pt x="110066" y="84685"/>
                </a:cubicBezTo>
                <a:cubicBezTo>
                  <a:pt x="101599" y="87507"/>
                  <a:pt x="92468" y="88818"/>
                  <a:pt x="84666" y="93152"/>
                </a:cubicBezTo>
                <a:cubicBezTo>
                  <a:pt x="66876" y="103036"/>
                  <a:pt x="53173" y="120584"/>
                  <a:pt x="33866" y="127019"/>
                </a:cubicBezTo>
                <a:cubicBezTo>
                  <a:pt x="4680" y="136747"/>
                  <a:pt x="14776" y="129174"/>
                  <a:pt x="0" y="143952"/>
                </a:cubicBezTo>
                <a:lnTo>
                  <a:pt x="0" y="143952"/>
                </a:lnTo>
              </a:path>
            </a:pathLst>
          </a:cu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2046350"/>
            <a:ext cx="4174067" cy="256583"/>
          </a:xfrm>
          <a:custGeom>
            <a:avLst/>
            <a:gdLst>
              <a:gd name="connsiteX0" fmla="*/ 0 w 4174067"/>
              <a:gd name="connsiteY0" fmla="*/ 44917 h 256583"/>
              <a:gd name="connsiteX1" fmla="*/ 0 w 4174067"/>
              <a:gd name="connsiteY1" fmla="*/ 44917 h 256583"/>
              <a:gd name="connsiteX2" fmla="*/ 575733 w 4174067"/>
              <a:gd name="connsiteY2" fmla="*/ 19517 h 256583"/>
              <a:gd name="connsiteX3" fmla="*/ 601133 w 4174067"/>
              <a:gd name="connsiteY3" fmla="*/ 36450 h 256583"/>
              <a:gd name="connsiteX4" fmla="*/ 719667 w 4174067"/>
              <a:gd name="connsiteY4" fmla="*/ 53383 h 256583"/>
              <a:gd name="connsiteX5" fmla="*/ 745067 w 4174067"/>
              <a:gd name="connsiteY5" fmla="*/ 61850 h 256583"/>
              <a:gd name="connsiteX6" fmla="*/ 812800 w 4174067"/>
              <a:gd name="connsiteY6" fmla="*/ 104183 h 256583"/>
              <a:gd name="connsiteX7" fmla="*/ 889000 w 4174067"/>
              <a:gd name="connsiteY7" fmla="*/ 146517 h 256583"/>
              <a:gd name="connsiteX8" fmla="*/ 914400 w 4174067"/>
              <a:gd name="connsiteY8" fmla="*/ 163450 h 256583"/>
              <a:gd name="connsiteX9" fmla="*/ 973667 w 4174067"/>
              <a:gd name="connsiteY9" fmla="*/ 180383 h 256583"/>
              <a:gd name="connsiteX10" fmla="*/ 1016000 w 4174067"/>
              <a:gd name="connsiteY10" fmla="*/ 197317 h 256583"/>
              <a:gd name="connsiteX11" fmla="*/ 1126067 w 4174067"/>
              <a:gd name="connsiteY11" fmla="*/ 231183 h 256583"/>
              <a:gd name="connsiteX12" fmla="*/ 1193800 w 4174067"/>
              <a:gd name="connsiteY12" fmla="*/ 222717 h 256583"/>
              <a:gd name="connsiteX13" fmla="*/ 1227667 w 4174067"/>
              <a:gd name="connsiteY13" fmla="*/ 214250 h 256583"/>
              <a:gd name="connsiteX14" fmla="*/ 1312333 w 4174067"/>
              <a:gd name="connsiteY14" fmla="*/ 197317 h 256583"/>
              <a:gd name="connsiteX15" fmla="*/ 1337733 w 4174067"/>
              <a:gd name="connsiteY15" fmla="*/ 188850 h 256583"/>
              <a:gd name="connsiteX16" fmla="*/ 1422400 w 4174067"/>
              <a:gd name="connsiteY16" fmla="*/ 171917 h 256583"/>
              <a:gd name="connsiteX17" fmla="*/ 1701800 w 4174067"/>
              <a:gd name="connsiteY17" fmla="*/ 180383 h 256583"/>
              <a:gd name="connsiteX18" fmla="*/ 1735667 w 4174067"/>
              <a:gd name="connsiteY18" fmla="*/ 188850 h 256583"/>
              <a:gd name="connsiteX19" fmla="*/ 1803400 w 4174067"/>
              <a:gd name="connsiteY19" fmla="*/ 171917 h 256583"/>
              <a:gd name="connsiteX20" fmla="*/ 2040467 w 4174067"/>
              <a:gd name="connsiteY20" fmla="*/ 188850 h 256583"/>
              <a:gd name="connsiteX21" fmla="*/ 2091267 w 4174067"/>
              <a:gd name="connsiteY21" fmla="*/ 205783 h 256583"/>
              <a:gd name="connsiteX22" fmla="*/ 2116667 w 4174067"/>
              <a:gd name="connsiteY22" fmla="*/ 214250 h 256583"/>
              <a:gd name="connsiteX23" fmla="*/ 2142067 w 4174067"/>
              <a:gd name="connsiteY23" fmla="*/ 231183 h 256583"/>
              <a:gd name="connsiteX24" fmla="*/ 2209800 w 4174067"/>
              <a:gd name="connsiteY24" fmla="*/ 239650 h 256583"/>
              <a:gd name="connsiteX25" fmla="*/ 2286000 w 4174067"/>
              <a:gd name="connsiteY25" fmla="*/ 256583 h 256583"/>
              <a:gd name="connsiteX26" fmla="*/ 2336800 w 4174067"/>
              <a:gd name="connsiteY26" fmla="*/ 239650 h 256583"/>
              <a:gd name="connsiteX27" fmla="*/ 2370667 w 4174067"/>
              <a:gd name="connsiteY27" fmla="*/ 214250 h 256583"/>
              <a:gd name="connsiteX28" fmla="*/ 2446867 w 4174067"/>
              <a:gd name="connsiteY28" fmla="*/ 163450 h 256583"/>
              <a:gd name="connsiteX29" fmla="*/ 2472267 w 4174067"/>
              <a:gd name="connsiteY29" fmla="*/ 146517 h 256583"/>
              <a:gd name="connsiteX30" fmla="*/ 2523067 w 4174067"/>
              <a:gd name="connsiteY30" fmla="*/ 121117 h 256583"/>
              <a:gd name="connsiteX31" fmla="*/ 2540000 w 4174067"/>
              <a:gd name="connsiteY31" fmla="*/ 95717 h 256583"/>
              <a:gd name="connsiteX32" fmla="*/ 2607733 w 4174067"/>
              <a:gd name="connsiteY32" fmla="*/ 95717 h 256583"/>
              <a:gd name="connsiteX33" fmla="*/ 2844800 w 4174067"/>
              <a:gd name="connsiteY33" fmla="*/ 95717 h 256583"/>
              <a:gd name="connsiteX34" fmla="*/ 2887133 w 4174067"/>
              <a:gd name="connsiteY34" fmla="*/ 104183 h 256583"/>
              <a:gd name="connsiteX35" fmla="*/ 2946400 w 4174067"/>
              <a:gd name="connsiteY35" fmla="*/ 112650 h 256583"/>
              <a:gd name="connsiteX36" fmla="*/ 2988733 w 4174067"/>
              <a:gd name="connsiteY36" fmla="*/ 121117 h 256583"/>
              <a:gd name="connsiteX37" fmla="*/ 3081867 w 4174067"/>
              <a:gd name="connsiteY37" fmla="*/ 138050 h 256583"/>
              <a:gd name="connsiteX38" fmla="*/ 3132667 w 4174067"/>
              <a:gd name="connsiteY38" fmla="*/ 163450 h 256583"/>
              <a:gd name="connsiteX39" fmla="*/ 3166533 w 4174067"/>
              <a:gd name="connsiteY39" fmla="*/ 180383 h 256583"/>
              <a:gd name="connsiteX40" fmla="*/ 3268133 w 4174067"/>
              <a:gd name="connsiteY40" fmla="*/ 197317 h 256583"/>
              <a:gd name="connsiteX41" fmla="*/ 3276600 w 4174067"/>
              <a:gd name="connsiteY41" fmla="*/ 154983 h 256583"/>
              <a:gd name="connsiteX42" fmla="*/ 3344333 w 4174067"/>
              <a:gd name="connsiteY42" fmla="*/ 146517 h 256583"/>
              <a:gd name="connsiteX43" fmla="*/ 3488267 w 4174067"/>
              <a:gd name="connsiteY43" fmla="*/ 121117 h 256583"/>
              <a:gd name="connsiteX44" fmla="*/ 4013200 w 4174067"/>
              <a:gd name="connsiteY44" fmla="*/ 129583 h 256583"/>
              <a:gd name="connsiteX45" fmla="*/ 4038600 w 4174067"/>
              <a:gd name="connsiteY45" fmla="*/ 146517 h 256583"/>
              <a:gd name="connsiteX46" fmla="*/ 4047067 w 4174067"/>
              <a:gd name="connsiteY46" fmla="*/ 112650 h 256583"/>
              <a:gd name="connsiteX47" fmla="*/ 4055533 w 4174067"/>
              <a:gd name="connsiteY47" fmla="*/ 70317 h 256583"/>
              <a:gd name="connsiteX48" fmla="*/ 4106333 w 4174067"/>
              <a:gd name="connsiteY48" fmla="*/ 44917 h 256583"/>
              <a:gd name="connsiteX49" fmla="*/ 4123267 w 4174067"/>
              <a:gd name="connsiteY49" fmla="*/ 27983 h 256583"/>
              <a:gd name="connsiteX50" fmla="*/ 4174067 w 4174067"/>
              <a:gd name="connsiteY50" fmla="*/ 19517 h 256583"/>
              <a:gd name="connsiteX51" fmla="*/ 4174067 w 4174067"/>
              <a:gd name="connsiteY51" fmla="*/ 19517 h 25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174067" h="256583">
                <a:moveTo>
                  <a:pt x="0" y="44917"/>
                </a:moveTo>
                <a:lnTo>
                  <a:pt x="0" y="44917"/>
                </a:lnTo>
                <a:cubicBezTo>
                  <a:pt x="263711" y="-17133"/>
                  <a:pt x="154112" y="-3906"/>
                  <a:pt x="575733" y="19517"/>
                </a:cubicBezTo>
                <a:cubicBezTo>
                  <a:pt x="585893" y="20081"/>
                  <a:pt x="591780" y="32442"/>
                  <a:pt x="601133" y="36450"/>
                </a:cubicBezTo>
                <a:cubicBezTo>
                  <a:pt x="629158" y="48461"/>
                  <a:pt x="704729" y="51889"/>
                  <a:pt x="719667" y="53383"/>
                </a:cubicBezTo>
                <a:cubicBezTo>
                  <a:pt x="728134" y="56205"/>
                  <a:pt x="737085" y="57859"/>
                  <a:pt x="745067" y="61850"/>
                </a:cubicBezTo>
                <a:cubicBezTo>
                  <a:pt x="808927" y="93781"/>
                  <a:pt x="765792" y="77321"/>
                  <a:pt x="812800" y="104183"/>
                </a:cubicBezTo>
                <a:cubicBezTo>
                  <a:pt x="907138" y="158091"/>
                  <a:pt x="776191" y="76012"/>
                  <a:pt x="889000" y="146517"/>
                </a:cubicBezTo>
                <a:cubicBezTo>
                  <a:pt x="897629" y="151910"/>
                  <a:pt x="905299" y="158899"/>
                  <a:pt x="914400" y="163450"/>
                </a:cubicBezTo>
                <a:cubicBezTo>
                  <a:pt x="930715" y="171607"/>
                  <a:pt x="957381" y="174954"/>
                  <a:pt x="973667" y="180383"/>
                </a:cubicBezTo>
                <a:cubicBezTo>
                  <a:pt x="988085" y="185189"/>
                  <a:pt x="1001474" y="192847"/>
                  <a:pt x="1016000" y="197317"/>
                </a:cubicBezTo>
                <a:cubicBezTo>
                  <a:pt x="1150044" y="238562"/>
                  <a:pt x="1028449" y="192137"/>
                  <a:pt x="1126067" y="231183"/>
                </a:cubicBezTo>
                <a:cubicBezTo>
                  <a:pt x="1148645" y="228361"/>
                  <a:pt x="1171356" y="226458"/>
                  <a:pt x="1193800" y="222717"/>
                </a:cubicBezTo>
                <a:cubicBezTo>
                  <a:pt x="1205278" y="220804"/>
                  <a:pt x="1216289" y="216688"/>
                  <a:pt x="1227667" y="214250"/>
                </a:cubicBezTo>
                <a:cubicBezTo>
                  <a:pt x="1255809" y="208220"/>
                  <a:pt x="1284289" y="203789"/>
                  <a:pt x="1312333" y="197317"/>
                </a:cubicBezTo>
                <a:cubicBezTo>
                  <a:pt x="1321029" y="195310"/>
                  <a:pt x="1329152" y="191302"/>
                  <a:pt x="1337733" y="188850"/>
                </a:cubicBezTo>
                <a:cubicBezTo>
                  <a:pt x="1373100" y="178745"/>
                  <a:pt x="1382479" y="178570"/>
                  <a:pt x="1422400" y="171917"/>
                </a:cubicBezTo>
                <a:cubicBezTo>
                  <a:pt x="1515533" y="174739"/>
                  <a:pt x="1608760" y="175354"/>
                  <a:pt x="1701800" y="180383"/>
                </a:cubicBezTo>
                <a:cubicBezTo>
                  <a:pt x="1713419" y="181011"/>
                  <a:pt x="1724071" y="189816"/>
                  <a:pt x="1735667" y="188850"/>
                </a:cubicBezTo>
                <a:cubicBezTo>
                  <a:pt x="1758859" y="186917"/>
                  <a:pt x="1780822" y="177561"/>
                  <a:pt x="1803400" y="171917"/>
                </a:cubicBezTo>
                <a:cubicBezTo>
                  <a:pt x="1825595" y="173085"/>
                  <a:pt x="1989045" y="178566"/>
                  <a:pt x="2040467" y="188850"/>
                </a:cubicBezTo>
                <a:cubicBezTo>
                  <a:pt x="2057970" y="192351"/>
                  <a:pt x="2074334" y="200139"/>
                  <a:pt x="2091267" y="205783"/>
                </a:cubicBezTo>
                <a:cubicBezTo>
                  <a:pt x="2099734" y="208605"/>
                  <a:pt x="2109241" y="209300"/>
                  <a:pt x="2116667" y="214250"/>
                </a:cubicBezTo>
                <a:cubicBezTo>
                  <a:pt x="2125134" y="219894"/>
                  <a:pt x="2132250" y="228506"/>
                  <a:pt x="2142067" y="231183"/>
                </a:cubicBezTo>
                <a:cubicBezTo>
                  <a:pt x="2164019" y="237170"/>
                  <a:pt x="2187311" y="236190"/>
                  <a:pt x="2209800" y="239650"/>
                </a:cubicBezTo>
                <a:cubicBezTo>
                  <a:pt x="2237737" y="243948"/>
                  <a:pt x="2259039" y="249843"/>
                  <a:pt x="2286000" y="256583"/>
                </a:cubicBezTo>
                <a:cubicBezTo>
                  <a:pt x="2302933" y="250939"/>
                  <a:pt x="2320835" y="247632"/>
                  <a:pt x="2336800" y="239650"/>
                </a:cubicBezTo>
                <a:cubicBezTo>
                  <a:pt x="2349421" y="233339"/>
                  <a:pt x="2359107" y="222342"/>
                  <a:pt x="2370667" y="214250"/>
                </a:cubicBezTo>
                <a:cubicBezTo>
                  <a:pt x="2370702" y="214226"/>
                  <a:pt x="2434149" y="171928"/>
                  <a:pt x="2446867" y="163450"/>
                </a:cubicBezTo>
                <a:cubicBezTo>
                  <a:pt x="2455334" y="157806"/>
                  <a:pt x="2463166" y="151068"/>
                  <a:pt x="2472267" y="146517"/>
                </a:cubicBezTo>
                <a:lnTo>
                  <a:pt x="2523067" y="121117"/>
                </a:lnTo>
                <a:lnTo>
                  <a:pt x="2540000" y="95717"/>
                </a:lnTo>
                <a:lnTo>
                  <a:pt x="2607733" y="95717"/>
                </a:lnTo>
                <a:cubicBezTo>
                  <a:pt x="2726107" y="83879"/>
                  <a:pt x="2694430" y="82642"/>
                  <a:pt x="2844800" y="95717"/>
                </a:cubicBezTo>
                <a:cubicBezTo>
                  <a:pt x="2859136" y="96964"/>
                  <a:pt x="2872938" y="101817"/>
                  <a:pt x="2887133" y="104183"/>
                </a:cubicBezTo>
                <a:cubicBezTo>
                  <a:pt x="2906818" y="107464"/>
                  <a:pt x="2926715" y="109369"/>
                  <a:pt x="2946400" y="112650"/>
                </a:cubicBezTo>
                <a:cubicBezTo>
                  <a:pt x="2960595" y="115016"/>
                  <a:pt x="2974538" y="118751"/>
                  <a:pt x="2988733" y="121117"/>
                </a:cubicBezTo>
                <a:cubicBezTo>
                  <a:pt x="3079749" y="136286"/>
                  <a:pt x="3016844" y="121794"/>
                  <a:pt x="3081867" y="138050"/>
                </a:cubicBezTo>
                <a:cubicBezTo>
                  <a:pt x="3130679" y="170591"/>
                  <a:pt x="3083592" y="142418"/>
                  <a:pt x="3132667" y="163450"/>
                </a:cubicBezTo>
                <a:cubicBezTo>
                  <a:pt x="3144268" y="168422"/>
                  <a:pt x="3154715" y="175951"/>
                  <a:pt x="3166533" y="180383"/>
                </a:cubicBezTo>
                <a:cubicBezTo>
                  <a:pt x="3194504" y="190872"/>
                  <a:pt x="3243544" y="194243"/>
                  <a:pt x="3268133" y="197317"/>
                </a:cubicBezTo>
                <a:cubicBezTo>
                  <a:pt x="3270955" y="183206"/>
                  <a:pt x="3264626" y="162966"/>
                  <a:pt x="3276600" y="154983"/>
                </a:cubicBezTo>
                <a:cubicBezTo>
                  <a:pt x="3295532" y="142362"/>
                  <a:pt x="3321969" y="150710"/>
                  <a:pt x="3344333" y="146517"/>
                </a:cubicBezTo>
                <a:cubicBezTo>
                  <a:pt x="3512566" y="114973"/>
                  <a:pt x="3305803" y="141389"/>
                  <a:pt x="3488267" y="121117"/>
                </a:cubicBezTo>
                <a:cubicBezTo>
                  <a:pt x="3663245" y="123939"/>
                  <a:pt x="3838386" y="121515"/>
                  <a:pt x="4013200" y="129583"/>
                </a:cubicBezTo>
                <a:cubicBezTo>
                  <a:pt x="4023365" y="130052"/>
                  <a:pt x="4029498" y="151068"/>
                  <a:pt x="4038600" y="146517"/>
                </a:cubicBezTo>
                <a:cubicBezTo>
                  <a:pt x="4049008" y="141313"/>
                  <a:pt x="4044543" y="124009"/>
                  <a:pt x="4047067" y="112650"/>
                </a:cubicBezTo>
                <a:cubicBezTo>
                  <a:pt x="4050189" y="98602"/>
                  <a:pt x="4048393" y="82811"/>
                  <a:pt x="4055533" y="70317"/>
                </a:cubicBezTo>
                <a:cubicBezTo>
                  <a:pt x="4063258" y="56799"/>
                  <a:pt x="4093294" y="49263"/>
                  <a:pt x="4106333" y="44917"/>
                </a:cubicBezTo>
                <a:cubicBezTo>
                  <a:pt x="4111978" y="39272"/>
                  <a:pt x="4116422" y="32090"/>
                  <a:pt x="4123267" y="27983"/>
                </a:cubicBezTo>
                <a:cubicBezTo>
                  <a:pt x="4141839" y="16840"/>
                  <a:pt x="4153840" y="19517"/>
                  <a:pt x="4174067" y="19517"/>
                </a:cubicBezTo>
                <a:lnTo>
                  <a:pt x="4174067" y="19517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9267" y="2082800"/>
            <a:ext cx="3996266" cy="143933"/>
          </a:xfrm>
          <a:custGeom>
            <a:avLst/>
            <a:gdLst>
              <a:gd name="connsiteX0" fmla="*/ 0 w 3996266"/>
              <a:gd name="connsiteY0" fmla="*/ 143933 h 143933"/>
              <a:gd name="connsiteX1" fmla="*/ 0 w 3996266"/>
              <a:gd name="connsiteY1" fmla="*/ 143933 h 143933"/>
              <a:gd name="connsiteX2" fmla="*/ 135466 w 3996266"/>
              <a:gd name="connsiteY2" fmla="*/ 118533 h 143933"/>
              <a:gd name="connsiteX3" fmla="*/ 304800 w 3996266"/>
              <a:gd name="connsiteY3" fmla="*/ 101600 h 143933"/>
              <a:gd name="connsiteX4" fmla="*/ 423333 w 3996266"/>
              <a:gd name="connsiteY4" fmla="*/ 76200 h 143933"/>
              <a:gd name="connsiteX5" fmla="*/ 465666 w 3996266"/>
              <a:gd name="connsiteY5" fmla="*/ 67733 h 143933"/>
              <a:gd name="connsiteX6" fmla="*/ 508000 w 3996266"/>
              <a:gd name="connsiteY6" fmla="*/ 59267 h 143933"/>
              <a:gd name="connsiteX7" fmla="*/ 584200 w 3996266"/>
              <a:gd name="connsiteY7" fmla="*/ 42333 h 143933"/>
              <a:gd name="connsiteX8" fmla="*/ 651933 w 3996266"/>
              <a:gd name="connsiteY8" fmla="*/ 25400 h 143933"/>
              <a:gd name="connsiteX9" fmla="*/ 728133 w 3996266"/>
              <a:gd name="connsiteY9" fmla="*/ 8467 h 143933"/>
              <a:gd name="connsiteX10" fmla="*/ 812800 w 3996266"/>
              <a:gd name="connsiteY10" fmla="*/ 16933 h 143933"/>
              <a:gd name="connsiteX11" fmla="*/ 914400 w 3996266"/>
              <a:gd name="connsiteY11" fmla="*/ 33867 h 143933"/>
              <a:gd name="connsiteX12" fmla="*/ 1134533 w 3996266"/>
              <a:gd name="connsiteY12" fmla="*/ 42333 h 143933"/>
              <a:gd name="connsiteX13" fmla="*/ 1202266 w 3996266"/>
              <a:gd name="connsiteY13" fmla="*/ 59267 h 143933"/>
              <a:gd name="connsiteX14" fmla="*/ 1227666 w 3996266"/>
              <a:gd name="connsiteY14" fmla="*/ 67733 h 143933"/>
              <a:gd name="connsiteX15" fmla="*/ 1676400 w 3996266"/>
              <a:gd name="connsiteY15" fmla="*/ 84667 h 143933"/>
              <a:gd name="connsiteX16" fmla="*/ 1718733 w 3996266"/>
              <a:gd name="connsiteY16" fmla="*/ 93133 h 143933"/>
              <a:gd name="connsiteX17" fmla="*/ 1778000 w 3996266"/>
              <a:gd name="connsiteY17" fmla="*/ 101600 h 143933"/>
              <a:gd name="connsiteX18" fmla="*/ 1803400 w 3996266"/>
              <a:gd name="connsiteY18" fmla="*/ 110067 h 143933"/>
              <a:gd name="connsiteX19" fmla="*/ 2252133 w 3996266"/>
              <a:gd name="connsiteY19" fmla="*/ 110067 h 143933"/>
              <a:gd name="connsiteX20" fmla="*/ 2302933 w 3996266"/>
              <a:gd name="connsiteY20" fmla="*/ 127000 h 143933"/>
              <a:gd name="connsiteX21" fmla="*/ 2404533 w 3996266"/>
              <a:gd name="connsiteY21" fmla="*/ 110067 h 143933"/>
              <a:gd name="connsiteX22" fmla="*/ 2455333 w 3996266"/>
              <a:gd name="connsiteY22" fmla="*/ 93133 h 143933"/>
              <a:gd name="connsiteX23" fmla="*/ 2514600 w 3996266"/>
              <a:gd name="connsiteY23" fmla="*/ 84667 h 143933"/>
              <a:gd name="connsiteX24" fmla="*/ 2582333 w 3996266"/>
              <a:gd name="connsiteY24" fmla="*/ 67733 h 143933"/>
              <a:gd name="connsiteX25" fmla="*/ 2624666 w 3996266"/>
              <a:gd name="connsiteY25" fmla="*/ 59267 h 143933"/>
              <a:gd name="connsiteX26" fmla="*/ 2658533 w 3996266"/>
              <a:gd name="connsiteY26" fmla="*/ 50800 h 143933"/>
              <a:gd name="connsiteX27" fmla="*/ 2743200 w 3996266"/>
              <a:gd name="connsiteY27" fmla="*/ 42333 h 143933"/>
              <a:gd name="connsiteX28" fmla="*/ 2802466 w 3996266"/>
              <a:gd name="connsiteY28" fmla="*/ 25400 h 143933"/>
              <a:gd name="connsiteX29" fmla="*/ 2937933 w 3996266"/>
              <a:gd name="connsiteY29" fmla="*/ 42333 h 143933"/>
              <a:gd name="connsiteX30" fmla="*/ 2988733 w 3996266"/>
              <a:gd name="connsiteY30" fmla="*/ 59267 h 143933"/>
              <a:gd name="connsiteX31" fmla="*/ 3048000 w 3996266"/>
              <a:gd name="connsiteY31" fmla="*/ 84667 h 143933"/>
              <a:gd name="connsiteX32" fmla="*/ 3285066 w 3996266"/>
              <a:gd name="connsiteY32" fmla="*/ 76200 h 143933"/>
              <a:gd name="connsiteX33" fmla="*/ 3344333 w 3996266"/>
              <a:gd name="connsiteY33" fmla="*/ 67733 h 143933"/>
              <a:gd name="connsiteX34" fmla="*/ 3572933 w 3996266"/>
              <a:gd name="connsiteY34" fmla="*/ 76200 h 143933"/>
              <a:gd name="connsiteX35" fmla="*/ 3606800 w 3996266"/>
              <a:gd name="connsiteY35" fmla="*/ 101600 h 143933"/>
              <a:gd name="connsiteX36" fmla="*/ 3649133 w 3996266"/>
              <a:gd name="connsiteY36" fmla="*/ 143933 h 143933"/>
              <a:gd name="connsiteX37" fmla="*/ 3683000 w 3996266"/>
              <a:gd name="connsiteY37" fmla="*/ 135467 h 143933"/>
              <a:gd name="connsiteX38" fmla="*/ 3759200 w 3996266"/>
              <a:gd name="connsiteY38" fmla="*/ 76200 h 143933"/>
              <a:gd name="connsiteX39" fmla="*/ 3810000 w 3996266"/>
              <a:gd name="connsiteY39" fmla="*/ 59267 h 143933"/>
              <a:gd name="connsiteX40" fmla="*/ 3852333 w 3996266"/>
              <a:gd name="connsiteY40" fmla="*/ 42333 h 143933"/>
              <a:gd name="connsiteX41" fmla="*/ 3894666 w 3996266"/>
              <a:gd name="connsiteY41" fmla="*/ 33867 h 143933"/>
              <a:gd name="connsiteX42" fmla="*/ 3979333 w 3996266"/>
              <a:gd name="connsiteY42" fmla="*/ 8467 h 143933"/>
              <a:gd name="connsiteX43" fmla="*/ 3996266 w 3996266"/>
              <a:gd name="connsiteY43" fmla="*/ 0 h 143933"/>
              <a:gd name="connsiteX44" fmla="*/ 3996266 w 3996266"/>
              <a:gd name="connsiteY44" fmla="*/ 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996266" h="143933">
                <a:moveTo>
                  <a:pt x="0" y="143933"/>
                </a:moveTo>
                <a:lnTo>
                  <a:pt x="0" y="143933"/>
                </a:lnTo>
                <a:cubicBezTo>
                  <a:pt x="21024" y="139728"/>
                  <a:pt x="104278" y="122132"/>
                  <a:pt x="135466" y="118533"/>
                </a:cubicBezTo>
                <a:cubicBezTo>
                  <a:pt x="191818" y="112031"/>
                  <a:pt x="304800" y="101600"/>
                  <a:pt x="304800" y="101600"/>
                </a:cubicBezTo>
                <a:cubicBezTo>
                  <a:pt x="366591" y="86151"/>
                  <a:pt x="327247" y="95417"/>
                  <a:pt x="423333" y="76200"/>
                </a:cubicBezTo>
                <a:lnTo>
                  <a:pt x="465666" y="67733"/>
                </a:lnTo>
                <a:cubicBezTo>
                  <a:pt x="479777" y="64911"/>
                  <a:pt x="494348" y="63818"/>
                  <a:pt x="508000" y="59267"/>
                </a:cubicBezTo>
                <a:cubicBezTo>
                  <a:pt x="562078" y="41240"/>
                  <a:pt x="500761" y="60213"/>
                  <a:pt x="584200" y="42333"/>
                </a:cubicBezTo>
                <a:cubicBezTo>
                  <a:pt x="606956" y="37457"/>
                  <a:pt x="629215" y="30448"/>
                  <a:pt x="651933" y="25400"/>
                </a:cubicBezTo>
                <a:lnTo>
                  <a:pt x="728133" y="8467"/>
                </a:lnTo>
                <a:cubicBezTo>
                  <a:pt x="756355" y="11289"/>
                  <a:pt x="784722" y="12922"/>
                  <a:pt x="812800" y="16933"/>
                </a:cubicBezTo>
                <a:cubicBezTo>
                  <a:pt x="908146" y="30554"/>
                  <a:pt x="758065" y="24671"/>
                  <a:pt x="914400" y="33867"/>
                </a:cubicBezTo>
                <a:cubicBezTo>
                  <a:pt x="987705" y="38179"/>
                  <a:pt x="1061155" y="39511"/>
                  <a:pt x="1134533" y="42333"/>
                </a:cubicBezTo>
                <a:cubicBezTo>
                  <a:pt x="1157111" y="47978"/>
                  <a:pt x="1180188" y="51908"/>
                  <a:pt x="1202266" y="59267"/>
                </a:cubicBezTo>
                <a:cubicBezTo>
                  <a:pt x="1210733" y="62089"/>
                  <a:pt x="1218803" y="66690"/>
                  <a:pt x="1227666" y="67733"/>
                </a:cubicBezTo>
                <a:cubicBezTo>
                  <a:pt x="1341318" y="81103"/>
                  <a:pt x="1625427" y="83360"/>
                  <a:pt x="1676400" y="84667"/>
                </a:cubicBezTo>
                <a:cubicBezTo>
                  <a:pt x="1690511" y="87489"/>
                  <a:pt x="1704538" y="90767"/>
                  <a:pt x="1718733" y="93133"/>
                </a:cubicBezTo>
                <a:cubicBezTo>
                  <a:pt x="1738418" y="96414"/>
                  <a:pt x="1758431" y="97686"/>
                  <a:pt x="1778000" y="101600"/>
                </a:cubicBezTo>
                <a:cubicBezTo>
                  <a:pt x="1786751" y="103350"/>
                  <a:pt x="1794933" y="107245"/>
                  <a:pt x="1803400" y="110067"/>
                </a:cubicBezTo>
                <a:cubicBezTo>
                  <a:pt x="1976571" y="81204"/>
                  <a:pt x="1902712" y="90288"/>
                  <a:pt x="2252133" y="110067"/>
                </a:cubicBezTo>
                <a:cubicBezTo>
                  <a:pt x="2269954" y="111076"/>
                  <a:pt x="2302933" y="127000"/>
                  <a:pt x="2302933" y="127000"/>
                </a:cubicBezTo>
                <a:cubicBezTo>
                  <a:pt x="2372383" y="103849"/>
                  <a:pt x="2262749" y="138424"/>
                  <a:pt x="2404533" y="110067"/>
                </a:cubicBezTo>
                <a:cubicBezTo>
                  <a:pt x="2422036" y="106566"/>
                  <a:pt x="2437941" y="97147"/>
                  <a:pt x="2455333" y="93133"/>
                </a:cubicBezTo>
                <a:cubicBezTo>
                  <a:pt x="2474778" y="88646"/>
                  <a:pt x="2495031" y="88581"/>
                  <a:pt x="2514600" y="84667"/>
                </a:cubicBezTo>
                <a:cubicBezTo>
                  <a:pt x="2537421" y="80103"/>
                  <a:pt x="2559656" y="72966"/>
                  <a:pt x="2582333" y="67733"/>
                </a:cubicBezTo>
                <a:cubicBezTo>
                  <a:pt x="2596355" y="64497"/>
                  <a:pt x="2610618" y="62389"/>
                  <a:pt x="2624666" y="59267"/>
                </a:cubicBezTo>
                <a:cubicBezTo>
                  <a:pt x="2636025" y="56743"/>
                  <a:pt x="2647014" y="52446"/>
                  <a:pt x="2658533" y="50800"/>
                </a:cubicBezTo>
                <a:cubicBezTo>
                  <a:pt x="2686611" y="46789"/>
                  <a:pt x="2714978" y="45155"/>
                  <a:pt x="2743200" y="42333"/>
                </a:cubicBezTo>
                <a:cubicBezTo>
                  <a:pt x="2754112" y="38696"/>
                  <a:pt x="2793225" y="24938"/>
                  <a:pt x="2802466" y="25400"/>
                </a:cubicBezTo>
                <a:cubicBezTo>
                  <a:pt x="2847916" y="27672"/>
                  <a:pt x="2892777" y="36689"/>
                  <a:pt x="2937933" y="42333"/>
                </a:cubicBezTo>
                <a:cubicBezTo>
                  <a:pt x="2954866" y="47978"/>
                  <a:pt x="2972768" y="51285"/>
                  <a:pt x="2988733" y="59267"/>
                </a:cubicBezTo>
                <a:cubicBezTo>
                  <a:pt x="3030583" y="80191"/>
                  <a:pt x="3010626" y="72209"/>
                  <a:pt x="3048000" y="84667"/>
                </a:cubicBezTo>
                <a:cubicBezTo>
                  <a:pt x="3127022" y="81845"/>
                  <a:pt x="3206122" y="80711"/>
                  <a:pt x="3285066" y="76200"/>
                </a:cubicBezTo>
                <a:cubicBezTo>
                  <a:pt x="3304990" y="75061"/>
                  <a:pt x="3324377" y="67733"/>
                  <a:pt x="3344333" y="67733"/>
                </a:cubicBezTo>
                <a:cubicBezTo>
                  <a:pt x="3420585" y="67733"/>
                  <a:pt x="3496733" y="73378"/>
                  <a:pt x="3572933" y="76200"/>
                </a:cubicBezTo>
                <a:cubicBezTo>
                  <a:pt x="3584222" y="84667"/>
                  <a:pt x="3596822" y="91622"/>
                  <a:pt x="3606800" y="101600"/>
                </a:cubicBezTo>
                <a:cubicBezTo>
                  <a:pt x="3663244" y="158044"/>
                  <a:pt x="3581400" y="98778"/>
                  <a:pt x="3649133" y="143933"/>
                </a:cubicBezTo>
                <a:cubicBezTo>
                  <a:pt x="3660422" y="141111"/>
                  <a:pt x="3672897" y="141240"/>
                  <a:pt x="3683000" y="135467"/>
                </a:cubicBezTo>
                <a:cubicBezTo>
                  <a:pt x="3744366" y="100402"/>
                  <a:pt x="3661767" y="108677"/>
                  <a:pt x="3759200" y="76200"/>
                </a:cubicBezTo>
                <a:cubicBezTo>
                  <a:pt x="3776133" y="70556"/>
                  <a:pt x="3793427" y="65896"/>
                  <a:pt x="3810000" y="59267"/>
                </a:cubicBezTo>
                <a:cubicBezTo>
                  <a:pt x="3824111" y="53622"/>
                  <a:pt x="3837776" y="46700"/>
                  <a:pt x="3852333" y="42333"/>
                </a:cubicBezTo>
                <a:cubicBezTo>
                  <a:pt x="3866117" y="38198"/>
                  <a:pt x="3880618" y="36989"/>
                  <a:pt x="3894666" y="33867"/>
                </a:cubicBezTo>
                <a:cubicBezTo>
                  <a:pt x="3916538" y="29007"/>
                  <a:pt x="3962454" y="16907"/>
                  <a:pt x="3979333" y="8467"/>
                </a:cubicBezTo>
                <a:lnTo>
                  <a:pt x="3996266" y="0"/>
                </a:lnTo>
                <a:lnTo>
                  <a:pt x="3996266" y="0"/>
                </a:lnTo>
              </a:path>
            </a:pathLst>
          </a:custGeom>
          <a:ln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4590495" y="2572305"/>
            <a:ext cx="667391" cy="247181"/>
          </a:xfrm>
          <a:prstGeom prst="rightArrow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648200" y="2167467"/>
            <a:ext cx="863600" cy="110066"/>
          </a:xfrm>
          <a:custGeom>
            <a:avLst/>
            <a:gdLst>
              <a:gd name="connsiteX0" fmla="*/ 0 w 863600"/>
              <a:gd name="connsiteY0" fmla="*/ 59266 h 110066"/>
              <a:gd name="connsiteX1" fmla="*/ 0 w 863600"/>
              <a:gd name="connsiteY1" fmla="*/ 59266 h 110066"/>
              <a:gd name="connsiteX2" fmla="*/ 355600 w 863600"/>
              <a:gd name="connsiteY2" fmla="*/ 42333 h 110066"/>
              <a:gd name="connsiteX3" fmla="*/ 406400 w 863600"/>
              <a:gd name="connsiteY3" fmla="*/ 67733 h 110066"/>
              <a:gd name="connsiteX4" fmla="*/ 457200 w 863600"/>
              <a:gd name="connsiteY4" fmla="*/ 84666 h 110066"/>
              <a:gd name="connsiteX5" fmla="*/ 482600 w 863600"/>
              <a:gd name="connsiteY5" fmla="*/ 93133 h 110066"/>
              <a:gd name="connsiteX6" fmla="*/ 508000 w 863600"/>
              <a:gd name="connsiteY6" fmla="*/ 110066 h 110066"/>
              <a:gd name="connsiteX7" fmla="*/ 558800 w 863600"/>
              <a:gd name="connsiteY7" fmla="*/ 76200 h 110066"/>
              <a:gd name="connsiteX8" fmla="*/ 584200 w 863600"/>
              <a:gd name="connsiteY8" fmla="*/ 59266 h 110066"/>
              <a:gd name="connsiteX9" fmla="*/ 618067 w 863600"/>
              <a:gd name="connsiteY9" fmla="*/ 50800 h 110066"/>
              <a:gd name="connsiteX10" fmla="*/ 651933 w 863600"/>
              <a:gd name="connsiteY10" fmla="*/ 33866 h 110066"/>
              <a:gd name="connsiteX11" fmla="*/ 668867 w 863600"/>
              <a:gd name="connsiteY11" fmla="*/ 16933 h 110066"/>
              <a:gd name="connsiteX12" fmla="*/ 719667 w 863600"/>
              <a:gd name="connsiteY12" fmla="*/ 0 h 110066"/>
              <a:gd name="connsiteX13" fmla="*/ 821267 w 863600"/>
              <a:gd name="connsiteY13" fmla="*/ 8466 h 110066"/>
              <a:gd name="connsiteX14" fmla="*/ 863600 w 863600"/>
              <a:gd name="connsiteY14" fmla="*/ 16933 h 110066"/>
              <a:gd name="connsiteX15" fmla="*/ 863600 w 863600"/>
              <a:gd name="connsiteY15" fmla="*/ 16933 h 11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3600" h="110066">
                <a:moveTo>
                  <a:pt x="0" y="59266"/>
                </a:moveTo>
                <a:lnTo>
                  <a:pt x="0" y="59266"/>
                </a:lnTo>
                <a:cubicBezTo>
                  <a:pt x="173331" y="15933"/>
                  <a:pt x="92077" y="26361"/>
                  <a:pt x="355600" y="42333"/>
                </a:cubicBezTo>
                <a:cubicBezTo>
                  <a:pt x="382414" y="43958"/>
                  <a:pt x="382969" y="57319"/>
                  <a:pt x="406400" y="67733"/>
                </a:cubicBezTo>
                <a:cubicBezTo>
                  <a:pt x="422711" y="74982"/>
                  <a:pt x="440267" y="79022"/>
                  <a:pt x="457200" y="84666"/>
                </a:cubicBezTo>
                <a:cubicBezTo>
                  <a:pt x="465667" y="87488"/>
                  <a:pt x="475174" y="88183"/>
                  <a:pt x="482600" y="93133"/>
                </a:cubicBezTo>
                <a:lnTo>
                  <a:pt x="508000" y="110066"/>
                </a:lnTo>
                <a:lnTo>
                  <a:pt x="558800" y="76200"/>
                </a:lnTo>
                <a:cubicBezTo>
                  <a:pt x="567267" y="70555"/>
                  <a:pt x="574328" y="61734"/>
                  <a:pt x="584200" y="59266"/>
                </a:cubicBezTo>
                <a:lnTo>
                  <a:pt x="618067" y="50800"/>
                </a:lnTo>
                <a:cubicBezTo>
                  <a:pt x="629356" y="45155"/>
                  <a:pt x="641432" y="40867"/>
                  <a:pt x="651933" y="33866"/>
                </a:cubicBezTo>
                <a:cubicBezTo>
                  <a:pt x="658575" y="29438"/>
                  <a:pt x="661727" y="20503"/>
                  <a:pt x="668867" y="16933"/>
                </a:cubicBezTo>
                <a:cubicBezTo>
                  <a:pt x="684832" y="8951"/>
                  <a:pt x="719667" y="0"/>
                  <a:pt x="719667" y="0"/>
                </a:cubicBezTo>
                <a:cubicBezTo>
                  <a:pt x="753534" y="2822"/>
                  <a:pt x="787581" y="3975"/>
                  <a:pt x="821267" y="8466"/>
                </a:cubicBezTo>
                <a:cubicBezTo>
                  <a:pt x="898158" y="18718"/>
                  <a:pt x="808564" y="16933"/>
                  <a:pt x="863600" y="16933"/>
                </a:cubicBezTo>
                <a:lnTo>
                  <a:pt x="863600" y="16933"/>
                </a:ln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690533" y="2091267"/>
            <a:ext cx="778934" cy="194733"/>
          </a:xfrm>
          <a:custGeom>
            <a:avLst/>
            <a:gdLst>
              <a:gd name="connsiteX0" fmla="*/ 0 w 778934"/>
              <a:gd name="connsiteY0" fmla="*/ 0 h 194733"/>
              <a:gd name="connsiteX1" fmla="*/ 0 w 778934"/>
              <a:gd name="connsiteY1" fmla="*/ 0 h 194733"/>
              <a:gd name="connsiteX2" fmla="*/ 118534 w 778934"/>
              <a:gd name="connsiteY2" fmla="*/ 25400 h 194733"/>
              <a:gd name="connsiteX3" fmla="*/ 152400 w 778934"/>
              <a:gd name="connsiteY3" fmla="*/ 33866 h 194733"/>
              <a:gd name="connsiteX4" fmla="*/ 364067 w 778934"/>
              <a:gd name="connsiteY4" fmla="*/ 50800 h 194733"/>
              <a:gd name="connsiteX5" fmla="*/ 482600 w 778934"/>
              <a:gd name="connsiteY5" fmla="*/ 67733 h 194733"/>
              <a:gd name="connsiteX6" fmla="*/ 516467 w 778934"/>
              <a:gd name="connsiteY6" fmla="*/ 84666 h 194733"/>
              <a:gd name="connsiteX7" fmla="*/ 592667 w 778934"/>
              <a:gd name="connsiteY7" fmla="*/ 127000 h 194733"/>
              <a:gd name="connsiteX8" fmla="*/ 618067 w 778934"/>
              <a:gd name="connsiteY8" fmla="*/ 135466 h 194733"/>
              <a:gd name="connsiteX9" fmla="*/ 643467 w 778934"/>
              <a:gd name="connsiteY9" fmla="*/ 143933 h 194733"/>
              <a:gd name="connsiteX10" fmla="*/ 719667 w 778934"/>
              <a:gd name="connsiteY10" fmla="*/ 135466 h 194733"/>
              <a:gd name="connsiteX11" fmla="*/ 778934 w 778934"/>
              <a:gd name="connsiteY11" fmla="*/ 118533 h 194733"/>
              <a:gd name="connsiteX12" fmla="*/ 440267 w 778934"/>
              <a:gd name="connsiteY12" fmla="*/ 194733 h 194733"/>
              <a:gd name="connsiteX13" fmla="*/ 550334 w 778934"/>
              <a:gd name="connsiteY13" fmla="*/ 42333 h 19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8934" h="194733">
                <a:moveTo>
                  <a:pt x="0" y="0"/>
                </a:moveTo>
                <a:lnTo>
                  <a:pt x="0" y="0"/>
                </a:lnTo>
                <a:lnTo>
                  <a:pt x="118534" y="25400"/>
                </a:lnTo>
                <a:cubicBezTo>
                  <a:pt x="129893" y="27924"/>
                  <a:pt x="140826" y="32669"/>
                  <a:pt x="152400" y="33866"/>
                </a:cubicBezTo>
                <a:cubicBezTo>
                  <a:pt x="222805" y="41149"/>
                  <a:pt x="293511" y="45155"/>
                  <a:pt x="364067" y="50800"/>
                </a:cubicBezTo>
                <a:cubicBezTo>
                  <a:pt x="442942" y="77089"/>
                  <a:pt x="297094" y="30632"/>
                  <a:pt x="482600" y="67733"/>
                </a:cubicBezTo>
                <a:cubicBezTo>
                  <a:pt x="494976" y="70208"/>
                  <a:pt x="505178" y="79022"/>
                  <a:pt x="516467" y="84666"/>
                </a:cubicBezTo>
                <a:cubicBezTo>
                  <a:pt x="554488" y="122687"/>
                  <a:pt x="530509" y="106281"/>
                  <a:pt x="592667" y="127000"/>
                </a:cubicBezTo>
                <a:lnTo>
                  <a:pt x="618067" y="135466"/>
                </a:lnTo>
                <a:lnTo>
                  <a:pt x="643467" y="143933"/>
                </a:lnTo>
                <a:cubicBezTo>
                  <a:pt x="668867" y="141111"/>
                  <a:pt x="694607" y="140478"/>
                  <a:pt x="719667" y="135466"/>
                </a:cubicBezTo>
                <a:cubicBezTo>
                  <a:pt x="808794" y="117641"/>
                  <a:pt x="746981" y="118533"/>
                  <a:pt x="778934" y="118533"/>
                </a:cubicBezTo>
                <a:lnTo>
                  <a:pt x="440267" y="194733"/>
                </a:lnTo>
                <a:lnTo>
                  <a:pt x="550334" y="42333"/>
                </a:lnTo>
              </a:path>
            </a:pathLst>
          </a:cu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1295400"/>
            <a:ext cx="838200" cy="838200"/>
          </a:xfrm>
          <a:prstGeom prst="rect">
            <a:avLst/>
          </a:prstGeom>
          <a:effectLst/>
        </p:spPr>
      </p:pic>
      <p:sp>
        <p:nvSpPr>
          <p:cNvPr id="19" name="Curved Right Arrow 18"/>
          <p:cNvSpPr/>
          <p:nvPr/>
        </p:nvSpPr>
        <p:spPr>
          <a:xfrm>
            <a:off x="249382" y="5486400"/>
            <a:ext cx="415636" cy="457200"/>
          </a:xfrm>
          <a:prstGeom prst="curvedRightArrow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Right Arrow 19"/>
          <p:cNvSpPr/>
          <p:nvPr/>
        </p:nvSpPr>
        <p:spPr>
          <a:xfrm flipH="1" flipV="1">
            <a:off x="685800" y="5410200"/>
            <a:ext cx="415636" cy="457200"/>
          </a:xfrm>
          <a:prstGeom prst="curvedRightArrow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Right Arrow 20"/>
          <p:cNvSpPr/>
          <p:nvPr/>
        </p:nvSpPr>
        <p:spPr>
          <a:xfrm>
            <a:off x="1143000" y="5410200"/>
            <a:ext cx="457200" cy="457200"/>
          </a:xfrm>
          <a:prstGeom prst="curvedRightArrow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Right Arrow 21"/>
          <p:cNvSpPr/>
          <p:nvPr/>
        </p:nvSpPr>
        <p:spPr>
          <a:xfrm flipH="1" flipV="1">
            <a:off x="1676400" y="5410200"/>
            <a:ext cx="457200" cy="457200"/>
          </a:xfrm>
          <a:prstGeom prst="curvedRightArrow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19086195">
            <a:off x="1853311" y="4065600"/>
            <a:ext cx="3382090" cy="277442"/>
          </a:xfrm>
          <a:prstGeom prst="rightArrow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153400" y="-76200"/>
            <a:ext cx="10229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Cont. </a:t>
            </a:r>
            <a:r>
              <a:rPr lang="en-US" sz="1400" dirty="0" err="1" smtClean="0"/>
              <a:t>Atm</a:t>
            </a:r>
            <a:endParaRPr lang="en-US" sz="1400" dirty="0" smtClean="0"/>
          </a:p>
          <a:p>
            <a:pPr algn="ctr"/>
            <a:r>
              <a:rPr lang="en-US" sz="1400" dirty="0" smtClean="0"/>
              <a:t>Lows/High</a:t>
            </a:r>
          </a:p>
          <a:p>
            <a:pPr algn="ctr"/>
            <a:r>
              <a:rPr lang="en-US" sz="1400" dirty="0" smtClean="0"/>
              <a:t>(SAM)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>
          <a:xfrm>
            <a:off x="2496465" y="76200"/>
            <a:ext cx="4095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Shifting </a:t>
            </a:r>
            <a:r>
              <a:rPr lang="en-US" sz="2800" b="1" dirty="0" smtClean="0"/>
              <a:t>Polar Systems </a:t>
            </a:r>
            <a:endParaRPr lang="en-US" sz="2800" dirty="0"/>
          </a:p>
        </p:txBody>
      </p:sp>
      <p:sp>
        <p:nvSpPr>
          <p:cNvPr id="32" name="Oval 31"/>
          <p:cNvSpPr/>
          <p:nvPr/>
        </p:nvSpPr>
        <p:spPr>
          <a:xfrm>
            <a:off x="228600" y="762000"/>
            <a:ext cx="5334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un 33"/>
          <p:cNvSpPr/>
          <p:nvPr/>
        </p:nvSpPr>
        <p:spPr>
          <a:xfrm>
            <a:off x="7086600" y="228600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gular Pentagon 62"/>
          <p:cNvSpPr/>
          <p:nvPr/>
        </p:nvSpPr>
        <p:spPr>
          <a:xfrm>
            <a:off x="21336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gular Pentagon 64"/>
          <p:cNvSpPr/>
          <p:nvPr/>
        </p:nvSpPr>
        <p:spPr>
          <a:xfrm>
            <a:off x="19812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gular Pentagon 65"/>
          <p:cNvSpPr/>
          <p:nvPr/>
        </p:nvSpPr>
        <p:spPr>
          <a:xfrm>
            <a:off x="16002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gular Pentagon 66"/>
          <p:cNvSpPr/>
          <p:nvPr/>
        </p:nvSpPr>
        <p:spPr>
          <a:xfrm>
            <a:off x="13716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gular Pentagon 67"/>
          <p:cNvSpPr/>
          <p:nvPr/>
        </p:nvSpPr>
        <p:spPr>
          <a:xfrm>
            <a:off x="11430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gular Pentagon 68"/>
          <p:cNvSpPr/>
          <p:nvPr/>
        </p:nvSpPr>
        <p:spPr>
          <a:xfrm>
            <a:off x="8382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gular Pentagon 69"/>
          <p:cNvSpPr/>
          <p:nvPr/>
        </p:nvSpPr>
        <p:spPr>
          <a:xfrm>
            <a:off x="3810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gular Pentagon 70"/>
          <p:cNvSpPr/>
          <p:nvPr/>
        </p:nvSpPr>
        <p:spPr>
          <a:xfrm>
            <a:off x="76200" y="22098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gular Pentagon 71"/>
          <p:cNvSpPr/>
          <p:nvPr/>
        </p:nvSpPr>
        <p:spPr>
          <a:xfrm>
            <a:off x="533400" y="21336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gular Pentagon 73"/>
          <p:cNvSpPr/>
          <p:nvPr/>
        </p:nvSpPr>
        <p:spPr>
          <a:xfrm>
            <a:off x="61722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/>
          <p:cNvGrpSpPr/>
          <p:nvPr/>
        </p:nvGrpSpPr>
        <p:grpSpPr>
          <a:xfrm>
            <a:off x="228600" y="2209800"/>
            <a:ext cx="457200" cy="1219200"/>
            <a:chOff x="228600" y="2209800"/>
            <a:chExt cx="457200" cy="1219200"/>
          </a:xfrm>
        </p:grpSpPr>
        <p:sp>
          <p:nvSpPr>
            <p:cNvPr id="75" name="Oval 74"/>
            <p:cNvSpPr/>
            <p:nvPr/>
          </p:nvSpPr>
          <p:spPr>
            <a:xfrm>
              <a:off x="228600" y="2209800"/>
              <a:ext cx="457200" cy="1219200"/>
            </a:xfrm>
            <a:prstGeom prst="ellipse">
              <a:avLst/>
            </a:prstGeom>
            <a:noFill/>
            <a:ln w="57150" cmpd="sng">
              <a:solidFill>
                <a:srgbClr val="FFFFFF">
                  <a:alpha val="66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228600" y="2667000"/>
              <a:ext cx="0" cy="228600"/>
            </a:xfrm>
            <a:prstGeom prst="straightConnector1">
              <a:avLst/>
            </a:prstGeom>
            <a:ln w="38100" cmpd="sng">
              <a:solidFill>
                <a:srgbClr val="FFFFFF">
                  <a:alpha val="66000"/>
                </a:srgb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685800" y="2667000"/>
              <a:ext cx="0" cy="228600"/>
            </a:xfrm>
            <a:prstGeom prst="straightConnector1">
              <a:avLst/>
            </a:prstGeom>
            <a:ln w="38100" cmpd="sng">
              <a:solidFill>
                <a:srgbClr val="FFFFFF">
                  <a:alpha val="66000"/>
                </a:srgb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3429000" y="2286000"/>
            <a:ext cx="457200" cy="609600"/>
            <a:chOff x="228600" y="2209800"/>
            <a:chExt cx="457200" cy="1219200"/>
          </a:xfrm>
        </p:grpSpPr>
        <p:sp>
          <p:nvSpPr>
            <p:cNvPr id="83" name="Oval 82"/>
            <p:cNvSpPr/>
            <p:nvPr/>
          </p:nvSpPr>
          <p:spPr>
            <a:xfrm>
              <a:off x="228600" y="2209800"/>
              <a:ext cx="457200" cy="1219200"/>
            </a:xfrm>
            <a:prstGeom prst="ellipse">
              <a:avLst/>
            </a:prstGeom>
            <a:noFill/>
            <a:ln w="57150" cmpd="sng">
              <a:solidFill>
                <a:srgbClr val="FFFFFF">
                  <a:alpha val="77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228600" y="2667000"/>
              <a:ext cx="0" cy="228600"/>
            </a:xfrm>
            <a:prstGeom prst="straightConnector1">
              <a:avLst/>
            </a:prstGeom>
            <a:ln w="38100" cmpd="sng">
              <a:solidFill>
                <a:srgbClr val="FFFFFF">
                  <a:alpha val="77000"/>
                </a:srgb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685800" y="2667000"/>
              <a:ext cx="0" cy="228600"/>
            </a:xfrm>
            <a:prstGeom prst="straightConnector1">
              <a:avLst/>
            </a:prstGeom>
            <a:ln w="38100" cmpd="sng">
              <a:solidFill>
                <a:srgbClr val="FFFFFF">
                  <a:alpha val="77000"/>
                </a:srgb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gular Pentagon 40"/>
          <p:cNvSpPr/>
          <p:nvPr/>
        </p:nvSpPr>
        <p:spPr>
          <a:xfrm>
            <a:off x="34290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gular Pentagon 41"/>
          <p:cNvSpPr/>
          <p:nvPr/>
        </p:nvSpPr>
        <p:spPr>
          <a:xfrm>
            <a:off x="34290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gular Pentagon 45"/>
          <p:cNvSpPr/>
          <p:nvPr/>
        </p:nvSpPr>
        <p:spPr>
          <a:xfrm>
            <a:off x="34290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gular Pentagon 46"/>
          <p:cNvSpPr/>
          <p:nvPr/>
        </p:nvSpPr>
        <p:spPr>
          <a:xfrm>
            <a:off x="33528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gular Pentagon 54"/>
          <p:cNvSpPr/>
          <p:nvPr/>
        </p:nvSpPr>
        <p:spPr>
          <a:xfrm>
            <a:off x="32766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gular Pentagon 55"/>
          <p:cNvSpPr/>
          <p:nvPr/>
        </p:nvSpPr>
        <p:spPr>
          <a:xfrm>
            <a:off x="32766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gular Pentagon 56"/>
          <p:cNvSpPr/>
          <p:nvPr/>
        </p:nvSpPr>
        <p:spPr>
          <a:xfrm>
            <a:off x="31242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gular Pentagon 57"/>
          <p:cNvSpPr/>
          <p:nvPr/>
        </p:nvSpPr>
        <p:spPr>
          <a:xfrm>
            <a:off x="28956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gular Pentagon 58"/>
          <p:cNvSpPr/>
          <p:nvPr/>
        </p:nvSpPr>
        <p:spPr>
          <a:xfrm>
            <a:off x="26670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gular Pentagon 59"/>
          <p:cNvSpPr/>
          <p:nvPr/>
        </p:nvSpPr>
        <p:spPr>
          <a:xfrm>
            <a:off x="28956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gular Pentagon 60"/>
          <p:cNvSpPr/>
          <p:nvPr/>
        </p:nvSpPr>
        <p:spPr>
          <a:xfrm>
            <a:off x="3200400" y="25146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gular Pentagon 61"/>
          <p:cNvSpPr/>
          <p:nvPr/>
        </p:nvSpPr>
        <p:spPr>
          <a:xfrm>
            <a:off x="2667000" y="25908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gular Pentagon 63"/>
          <p:cNvSpPr/>
          <p:nvPr/>
        </p:nvSpPr>
        <p:spPr>
          <a:xfrm>
            <a:off x="23622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gular Pentagon 72"/>
          <p:cNvSpPr/>
          <p:nvPr/>
        </p:nvSpPr>
        <p:spPr>
          <a:xfrm>
            <a:off x="3352800" y="22098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gular Pentagon 37"/>
          <p:cNvSpPr/>
          <p:nvPr/>
        </p:nvSpPr>
        <p:spPr>
          <a:xfrm>
            <a:off x="3810000" y="22098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gular Pentagon 38"/>
          <p:cNvSpPr/>
          <p:nvPr/>
        </p:nvSpPr>
        <p:spPr>
          <a:xfrm>
            <a:off x="38862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gular Pentagon 49"/>
          <p:cNvSpPr/>
          <p:nvPr/>
        </p:nvSpPr>
        <p:spPr>
          <a:xfrm>
            <a:off x="3886200" y="22098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gular Pentagon 50"/>
          <p:cNvSpPr/>
          <p:nvPr/>
        </p:nvSpPr>
        <p:spPr>
          <a:xfrm>
            <a:off x="3962400" y="21336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gular Pentagon 51"/>
          <p:cNvSpPr/>
          <p:nvPr/>
        </p:nvSpPr>
        <p:spPr>
          <a:xfrm>
            <a:off x="39624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gular Pentagon 52"/>
          <p:cNvSpPr/>
          <p:nvPr/>
        </p:nvSpPr>
        <p:spPr>
          <a:xfrm>
            <a:off x="38100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gular Pentagon 53"/>
          <p:cNvSpPr/>
          <p:nvPr/>
        </p:nvSpPr>
        <p:spPr>
          <a:xfrm>
            <a:off x="38100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gular Pentagon 34"/>
          <p:cNvSpPr/>
          <p:nvPr/>
        </p:nvSpPr>
        <p:spPr>
          <a:xfrm>
            <a:off x="35814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gular Pentagon 35"/>
          <p:cNvSpPr/>
          <p:nvPr/>
        </p:nvSpPr>
        <p:spPr>
          <a:xfrm>
            <a:off x="36576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gular Pentagon 36"/>
          <p:cNvSpPr/>
          <p:nvPr/>
        </p:nvSpPr>
        <p:spPr>
          <a:xfrm>
            <a:off x="37338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gular Pentagon 39"/>
          <p:cNvSpPr/>
          <p:nvPr/>
        </p:nvSpPr>
        <p:spPr>
          <a:xfrm>
            <a:off x="3657600" y="25146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gular Pentagon 42"/>
          <p:cNvSpPr/>
          <p:nvPr/>
        </p:nvSpPr>
        <p:spPr>
          <a:xfrm>
            <a:off x="35814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gular Pentagon 43"/>
          <p:cNvSpPr/>
          <p:nvPr/>
        </p:nvSpPr>
        <p:spPr>
          <a:xfrm>
            <a:off x="37338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gular Pentagon 44"/>
          <p:cNvSpPr/>
          <p:nvPr/>
        </p:nvSpPr>
        <p:spPr>
          <a:xfrm>
            <a:off x="3505200" y="25146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gular Pentagon 47"/>
          <p:cNvSpPr/>
          <p:nvPr/>
        </p:nvSpPr>
        <p:spPr>
          <a:xfrm>
            <a:off x="35052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gular Pentagon 48"/>
          <p:cNvSpPr/>
          <p:nvPr/>
        </p:nvSpPr>
        <p:spPr>
          <a:xfrm>
            <a:off x="35052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Down Arrow 85"/>
          <p:cNvSpPr/>
          <p:nvPr/>
        </p:nvSpPr>
        <p:spPr>
          <a:xfrm>
            <a:off x="5562600" y="2286000"/>
            <a:ext cx="304800" cy="762000"/>
          </a:xfrm>
          <a:prstGeom prst="downArrow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gular Pentagon 86"/>
          <p:cNvSpPr/>
          <p:nvPr/>
        </p:nvSpPr>
        <p:spPr>
          <a:xfrm>
            <a:off x="64770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gular Pentagon 87"/>
          <p:cNvSpPr/>
          <p:nvPr/>
        </p:nvSpPr>
        <p:spPr>
          <a:xfrm>
            <a:off x="59436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gular Pentagon 88"/>
          <p:cNvSpPr/>
          <p:nvPr/>
        </p:nvSpPr>
        <p:spPr>
          <a:xfrm>
            <a:off x="54864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gular Pentagon 89"/>
          <p:cNvSpPr/>
          <p:nvPr/>
        </p:nvSpPr>
        <p:spPr>
          <a:xfrm>
            <a:off x="4495800" y="22098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gular Pentagon 90"/>
          <p:cNvSpPr/>
          <p:nvPr/>
        </p:nvSpPr>
        <p:spPr>
          <a:xfrm>
            <a:off x="4114800" y="22098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gular Pentagon 91"/>
          <p:cNvSpPr/>
          <p:nvPr/>
        </p:nvSpPr>
        <p:spPr>
          <a:xfrm>
            <a:off x="4267200" y="22098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gular Pentagon 92"/>
          <p:cNvSpPr/>
          <p:nvPr/>
        </p:nvSpPr>
        <p:spPr>
          <a:xfrm>
            <a:off x="4419600" y="22098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3810000" y="1981200"/>
            <a:ext cx="914400" cy="304800"/>
          </a:xfrm>
          <a:custGeom>
            <a:avLst/>
            <a:gdLst>
              <a:gd name="connsiteX0" fmla="*/ 3302000 w 3302000"/>
              <a:gd name="connsiteY0" fmla="*/ 33867 h 660400"/>
              <a:gd name="connsiteX1" fmla="*/ 3302000 w 3302000"/>
              <a:gd name="connsiteY1" fmla="*/ 33867 h 660400"/>
              <a:gd name="connsiteX2" fmla="*/ 3166533 w 3302000"/>
              <a:gd name="connsiteY2" fmla="*/ 25400 h 660400"/>
              <a:gd name="connsiteX3" fmla="*/ 3141133 w 3302000"/>
              <a:gd name="connsiteY3" fmla="*/ 16934 h 660400"/>
              <a:gd name="connsiteX4" fmla="*/ 3124200 w 3302000"/>
              <a:gd name="connsiteY4" fmla="*/ 0 h 660400"/>
              <a:gd name="connsiteX5" fmla="*/ 3081866 w 3302000"/>
              <a:gd name="connsiteY5" fmla="*/ 16934 h 660400"/>
              <a:gd name="connsiteX6" fmla="*/ 3039533 w 3302000"/>
              <a:gd name="connsiteY6" fmla="*/ 84667 h 660400"/>
              <a:gd name="connsiteX7" fmla="*/ 3014133 w 3302000"/>
              <a:gd name="connsiteY7" fmla="*/ 110067 h 660400"/>
              <a:gd name="connsiteX8" fmla="*/ 2980266 w 3302000"/>
              <a:gd name="connsiteY8" fmla="*/ 152400 h 660400"/>
              <a:gd name="connsiteX9" fmla="*/ 2887133 w 3302000"/>
              <a:gd name="connsiteY9" fmla="*/ 93134 h 660400"/>
              <a:gd name="connsiteX10" fmla="*/ 2853266 w 3302000"/>
              <a:gd name="connsiteY10" fmla="*/ 67734 h 660400"/>
              <a:gd name="connsiteX11" fmla="*/ 2802466 w 3302000"/>
              <a:gd name="connsiteY11" fmla="*/ 50800 h 660400"/>
              <a:gd name="connsiteX12" fmla="*/ 2709333 w 3302000"/>
              <a:gd name="connsiteY12" fmla="*/ 101600 h 660400"/>
              <a:gd name="connsiteX13" fmla="*/ 2692400 w 3302000"/>
              <a:gd name="connsiteY13" fmla="*/ 118534 h 660400"/>
              <a:gd name="connsiteX14" fmla="*/ 2641600 w 3302000"/>
              <a:gd name="connsiteY14" fmla="*/ 152400 h 660400"/>
              <a:gd name="connsiteX15" fmla="*/ 2624666 w 3302000"/>
              <a:gd name="connsiteY15" fmla="*/ 59267 h 660400"/>
              <a:gd name="connsiteX16" fmla="*/ 2599266 w 3302000"/>
              <a:gd name="connsiteY16" fmla="*/ 25400 h 660400"/>
              <a:gd name="connsiteX17" fmla="*/ 2514600 w 3302000"/>
              <a:gd name="connsiteY17" fmla="*/ 33867 h 660400"/>
              <a:gd name="connsiteX18" fmla="*/ 2489200 w 3302000"/>
              <a:gd name="connsiteY18" fmla="*/ 42334 h 660400"/>
              <a:gd name="connsiteX19" fmla="*/ 2455333 w 3302000"/>
              <a:gd name="connsiteY19" fmla="*/ 50800 h 660400"/>
              <a:gd name="connsiteX20" fmla="*/ 2387600 w 3302000"/>
              <a:gd name="connsiteY20" fmla="*/ 76200 h 660400"/>
              <a:gd name="connsiteX21" fmla="*/ 2353733 w 3302000"/>
              <a:gd name="connsiteY21" fmla="*/ 93134 h 660400"/>
              <a:gd name="connsiteX22" fmla="*/ 2328333 w 3302000"/>
              <a:gd name="connsiteY22" fmla="*/ 101600 h 660400"/>
              <a:gd name="connsiteX23" fmla="*/ 2260600 w 3302000"/>
              <a:gd name="connsiteY23" fmla="*/ 135467 h 660400"/>
              <a:gd name="connsiteX24" fmla="*/ 2235200 w 3302000"/>
              <a:gd name="connsiteY24" fmla="*/ 143934 h 660400"/>
              <a:gd name="connsiteX25" fmla="*/ 2023533 w 3302000"/>
              <a:gd name="connsiteY25" fmla="*/ 152400 h 660400"/>
              <a:gd name="connsiteX26" fmla="*/ 1947333 w 3302000"/>
              <a:gd name="connsiteY26" fmla="*/ 169334 h 660400"/>
              <a:gd name="connsiteX27" fmla="*/ 1896533 w 3302000"/>
              <a:gd name="connsiteY27" fmla="*/ 186267 h 660400"/>
              <a:gd name="connsiteX28" fmla="*/ 1862666 w 3302000"/>
              <a:gd name="connsiteY28" fmla="*/ 177800 h 660400"/>
              <a:gd name="connsiteX29" fmla="*/ 1210733 w 3302000"/>
              <a:gd name="connsiteY29" fmla="*/ 194734 h 660400"/>
              <a:gd name="connsiteX30" fmla="*/ 1193800 w 3302000"/>
              <a:gd name="connsiteY30" fmla="*/ 220134 h 660400"/>
              <a:gd name="connsiteX31" fmla="*/ 1176866 w 3302000"/>
              <a:gd name="connsiteY31" fmla="*/ 296334 h 660400"/>
              <a:gd name="connsiteX32" fmla="*/ 1168400 w 3302000"/>
              <a:gd name="connsiteY32" fmla="*/ 338667 h 660400"/>
              <a:gd name="connsiteX33" fmla="*/ 1159933 w 3302000"/>
              <a:gd name="connsiteY33" fmla="*/ 364067 h 660400"/>
              <a:gd name="connsiteX34" fmla="*/ 1075266 w 3302000"/>
              <a:gd name="connsiteY34" fmla="*/ 389467 h 660400"/>
              <a:gd name="connsiteX35" fmla="*/ 1041400 w 3302000"/>
              <a:gd name="connsiteY35" fmla="*/ 414867 h 660400"/>
              <a:gd name="connsiteX36" fmla="*/ 1007533 w 3302000"/>
              <a:gd name="connsiteY36" fmla="*/ 423334 h 660400"/>
              <a:gd name="connsiteX37" fmla="*/ 914400 w 3302000"/>
              <a:gd name="connsiteY37" fmla="*/ 431800 h 660400"/>
              <a:gd name="connsiteX38" fmla="*/ 804333 w 3302000"/>
              <a:gd name="connsiteY38" fmla="*/ 431800 h 660400"/>
              <a:gd name="connsiteX39" fmla="*/ 685800 w 3302000"/>
              <a:gd name="connsiteY39" fmla="*/ 440267 h 660400"/>
              <a:gd name="connsiteX40" fmla="*/ 643466 w 3302000"/>
              <a:gd name="connsiteY40" fmla="*/ 448734 h 660400"/>
              <a:gd name="connsiteX41" fmla="*/ 575733 w 3302000"/>
              <a:gd name="connsiteY41" fmla="*/ 465667 h 660400"/>
              <a:gd name="connsiteX42" fmla="*/ 381000 w 3302000"/>
              <a:gd name="connsiteY42" fmla="*/ 457200 h 660400"/>
              <a:gd name="connsiteX43" fmla="*/ 220133 w 3302000"/>
              <a:gd name="connsiteY43" fmla="*/ 448734 h 660400"/>
              <a:gd name="connsiteX44" fmla="*/ 194733 w 3302000"/>
              <a:gd name="connsiteY44" fmla="*/ 423334 h 660400"/>
              <a:gd name="connsiteX45" fmla="*/ 127000 w 3302000"/>
              <a:gd name="connsiteY45" fmla="*/ 406400 h 660400"/>
              <a:gd name="connsiteX46" fmla="*/ 127000 w 3302000"/>
              <a:gd name="connsiteY46" fmla="*/ 237067 h 660400"/>
              <a:gd name="connsiteX47" fmla="*/ 143933 w 3302000"/>
              <a:gd name="connsiteY47" fmla="*/ 203200 h 660400"/>
              <a:gd name="connsiteX48" fmla="*/ 110066 w 3302000"/>
              <a:gd name="connsiteY48" fmla="*/ 237067 h 660400"/>
              <a:gd name="connsiteX49" fmla="*/ 93133 w 3302000"/>
              <a:gd name="connsiteY49" fmla="*/ 262467 h 660400"/>
              <a:gd name="connsiteX50" fmla="*/ 59266 w 3302000"/>
              <a:gd name="connsiteY50" fmla="*/ 287867 h 660400"/>
              <a:gd name="connsiteX51" fmla="*/ 16933 w 3302000"/>
              <a:gd name="connsiteY51" fmla="*/ 338667 h 660400"/>
              <a:gd name="connsiteX52" fmla="*/ 0 w 3302000"/>
              <a:gd name="connsiteY52" fmla="*/ 389467 h 660400"/>
              <a:gd name="connsiteX53" fmla="*/ 93133 w 3302000"/>
              <a:gd name="connsiteY53" fmla="*/ 423334 h 660400"/>
              <a:gd name="connsiteX54" fmla="*/ 143933 w 3302000"/>
              <a:gd name="connsiteY54" fmla="*/ 440267 h 660400"/>
              <a:gd name="connsiteX55" fmla="*/ 160866 w 3302000"/>
              <a:gd name="connsiteY55" fmla="*/ 465667 h 660400"/>
              <a:gd name="connsiteX56" fmla="*/ 237066 w 3302000"/>
              <a:gd name="connsiteY56" fmla="*/ 516467 h 660400"/>
              <a:gd name="connsiteX57" fmla="*/ 347133 w 3302000"/>
              <a:gd name="connsiteY57" fmla="*/ 524934 h 660400"/>
              <a:gd name="connsiteX58" fmla="*/ 575733 w 3302000"/>
              <a:gd name="connsiteY58" fmla="*/ 516467 h 660400"/>
              <a:gd name="connsiteX59" fmla="*/ 668866 w 3302000"/>
              <a:gd name="connsiteY59" fmla="*/ 499534 h 660400"/>
              <a:gd name="connsiteX60" fmla="*/ 711200 w 3302000"/>
              <a:gd name="connsiteY60" fmla="*/ 482600 h 660400"/>
              <a:gd name="connsiteX61" fmla="*/ 855133 w 3302000"/>
              <a:gd name="connsiteY61" fmla="*/ 457200 h 660400"/>
              <a:gd name="connsiteX62" fmla="*/ 1159933 w 3302000"/>
              <a:gd name="connsiteY62" fmla="*/ 474134 h 660400"/>
              <a:gd name="connsiteX63" fmla="*/ 1219200 w 3302000"/>
              <a:gd name="connsiteY63" fmla="*/ 491067 h 660400"/>
              <a:gd name="connsiteX64" fmla="*/ 1253066 w 3302000"/>
              <a:gd name="connsiteY64" fmla="*/ 499534 h 660400"/>
              <a:gd name="connsiteX65" fmla="*/ 1854200 w 3302000"/>
              <a:gd name="connsiteY65" fmla="*/ 482600 h 660400"/>
              <a:gd name="connsiteX66" fmla="*/ 2074333 w 3302000"/>
              <a:gd name="connsiteY66" fmla="*/ 491067 h 660400"/>
              <a:gd name="connsiteX67" fmla="*/ 2260600 w 3302000"/>
              <a:gd name="connsiteY67" fmla="*/ 499534 h 660400"/>
              <a:gd name="connsiteX68" fmla="*/ 2353733 w 3302000"/>
              <a:gd name="connsiteY68" fmla="*/ 474134 h 660400"/>
              <a:gd name="connsiteX69" fmla="*/ 2489200 w 3302000"/>
              <a:gd name="connsiteY69" fmla="*/ 482600 h 660400"/>
              <a:gd name="connsiteX70" fmla="*/ 2506133 w 3302000"/>
              <a:gd name="connsiteY70" fmla="*/ 508000 h 660400"/>
              <a:gd name="connsiteX71" fmla="*/ 2531533 w 3302000"/>
              <a:gd name="connsiteY71" fmla="*/ 516467 h 660400"/>
              <a:gd name="connsiteX72" fmla="*/ 2599266 w 3302000"/>
              <a:gd name="connsiteY72" fmla="*/ 550334 h 660400"/>
              <a:gd name="connsiteX73" fmla="*/ 2633133 w 3302000"/>
              <a:gd name="connsiteY73" fmla="*/ 592667 h 660400"/>
              <a:gd name="connsiteX74" fmla="*/ 2658533 w 3302000"/>
              <a:gd name="connsiteY74" fmla="*/ 643467 h 660400"/>
              <a:gd name="connsiteX75" fmla="*/ 2692400 w 3302000"/>
              <a:gd name="connsiteY75" fmla="*/ 660400 h 660400"/>
              <a:gd name="connsiteX76" fmla="*/ 2717800 w 3302000"/>
              <a:gd name="connsiteY76" fmla="*/ 651934 h 660400"/>
              <a:gd name="connsiteX77" fmla="*/ 2726266 w 3302000"/>
              <a:gd name="connsiteY77" fmla="*/ 626534 h 660400"/>
              <a:gd name="connsiteX78" fmla="*/ 2734733 w 3302000"/>
              <a:gd name="connsiteY78" fmla="*/ 524934 h 660400"/>
              <a:gd name="connsiteX79" fmla="*/ 2751666 w 3302000"/>
              <a:gd name="connsiteY79" fmla="*/ 508000 h 660400"/>
              <a:gd name="connsiteX80" fmla="*/ 2819400 w 3302000"/>
              <a:gd name="connsiteY80" fmla="*/ 499534 h 660400"/>
              <a:gd name="connsiteX81" fmla="*/ 2904066 w 3302000"/>
              <a:gd name="connsiteY81" fmla="*/ 499534 h 660400"/>
              <a:gd name="connsiteX82" fmla="*/ 2929466 w 3302000"/>
              <a:gd name="connsiteY82" fmla="*/ 524934 h 660400"/>
              <a:gd name="connsiteX83" fmla="*/ 2954866 w 3302000"/>
              <a:gd name="connsiteY83" fmla="*/ 533400 h 660400"/>
              <a:gd name="connsiteX84" fmla="*/ 3048000 w 3302000"/>
              <a:gd name="connsiteY84" fmla="*/ 508000 h 660400"/>
              <a:gd name="connsiteX85" fmla="*/ 3073400 w 3302000"/>
              <a:gd name="connsiteY85" fmla="*/ 491067 h 660400"/>
              <a:gd name="connsiteX86" fmla="*/ 3098800 w 3302000"/>
              <a:gd name="connsiteY86" fmla="*/ 465667 h 660400"/>
              <a:gd name="connsiteX87" fmla="*/ 3149600 w 3302000"/>
              <a:gd name="connsiteY87" fmla="*/ 397934 h 660400"/>
              <a:gd name="connsiteX88" fmla="*/ 3175000 w 3302000"/>
              <a:gd name="connsiteY88" fmla="*/ 389467 h 660400"/>
              <a:gd name="connsiteX89" fmla="*/ 3242733 w 3302000"/>
              <a:gd name="connsiteY89" fmla="*/ 406400 h 660400"/>
              <a:gd name="connsiteX90" fmla="*/ 3285066 w 3302000"/>
              <a:gd name="connsiteY90" fmla="*/ 397934 h 660400"/>
              <a:gd name="connsiteX91" fmla="*/ 3302000 w 3302000"/>
              <a:gd name="connsiteY91" fmla="*/ 33867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302000" h="660400">
                <a:moveTo>
                  <a:pt x="3302000" y="33867"/>
                </a:moveTo>
                <a:lnTo>
                  <a:pt x="3302000" y="33867"/>
                </a:lnTo>
                <a:cubicBezTo>
                  <a:pt x="3256844" y="31045"/>
                  <a:pt x="3211528" y="30136"/>
                  <a:pt x="3166533" y="25400"/>
                </a:cubicBezTo>
                <a:cubicBezTo>
                  <a:pt x="3157657" y="24466"/>
                  <a:pt x="3148786" y="21526"/>
                  <a:pt x="3141133" y="16934"/>
                </a:cubicBezTo>
                <a:cubicBezTo>
                  <a:pt x="3134288" y="12827"/>
                  <a:pt x="3129844" y="5645"/>
                  <a:pt x="3124200" y="0"/>
                </a:cubicBezTo>
                <a:cubicBezTo>
                  <a:pt x="3110089" y="5645"/>
                  <a:pt x="3094025" y="7815"/>
                  <a:pt x="3081866" y="16934"/>
                </a:cubicBezTo>
                <a:cubicBezTo>
                  <a:pt x="3054494" y="37463"/>
                  <a:pt x="3057767" y="59139"/>
                  <a:pt x="3039533" y="84667"/>
                </a:cubicBezTo>
                <a:cubicBezTo>
                  <a:pt x="3032574" y="94410"/>
                  <a:pt x="3021798" y="100869"/>
                  <a:pt x="3014133" y="110067"/>
                </a:cubicBezTo>
                <a:cubicBezTo>
                  <a:pt x="2960740" y="174139"/>
                  <a:pt x="3029524" y="103145"/>
                  <a:pt x="2980266" y="152400"/>
                </a:cubicBezTo>
                <a:cubicBezTo>
                  <a:pt x="2928092" y="135010"/>
                  <a:pt x="2962006" y="149289"/>
                  <a:pt x="2887133" y="93134"/>
                </a:cubicBezTo>
                <a:cubicBezTo>
                  <a:pt x="2875844" y="84667"/>
                  <a:pt x="2866653" y="72197"/>
                  <a:pt x="2853266" y="67734"/>
                </a:cubicBezTo>
                <a:lnTo>
                  <a:pt x="2802466" y="50800"/>
                </a:lnTo>
                <a:cubicBezTo>
                  <a:pt x="2767564" y="64761"/>
                  <a:pt x="2737526" y="73406"/>
                  <a:pt x="2709333" y="101600"/>
                </a:cubicBezTo>
                <a:cubicBezTo>
                  <a:pt x="2703689" y="107245"/>
                  <a:pt x="2698786" y="113744"/>
                  <a:pt x="2692400" y="118534"/>
                </a:cubicBezTo>
                <a:cubicBezTo>
                  <a:pt x="2676119" y="130745"/>
                  <a:pt x="2641600" y="152400"/>
                  <a:pt x="2641600" y="152400"/>
                </a:cubicBezTo>
                <a:cubicBezTo>
                  <a:pt x="2640012" y="139697"/>
                  <a:pt x="2637196" y="81195"/>
                  <a:pt x="2624666" y="59267"/>
                </a:cubicBezTo>
                <a:cubicBezTo>
                  <a:pt x="2617665" y="47015"/>
                  <a:pt x="2607733" y="36689"/>
                  <a:pt x="2599266" y="25400"/>
                </a:cubicBezTo>
                <a:cubicBezTo>
                  <a:pt x="2571044" y="28222"/>
                  <a:pt x="2542633" y="29554"/>
                  <a:pt x="2514600" y="33867"/>
                </a:cubicBezTo>
                <a:cubicBezTo>
                  <a:pt x="2505779" y="35224"/>
                  <a:pt x="2497781" y="39882"/>
                  <a:pt x="2489200" y="42334"/>
                </a:cubicBezTo>
                <a:cubicBezTo>
                  <a:pt x="2478011" y="45531"/>
                  <a:pt x="2466522" y="47603"/>
                  <a:pt x="2455333" y="50800"/>
                </a:cubicBezTo>
                <a:cubicBezTo>
                  <a:pt x="2435789" y="56384"/>
                  <a:pt x="2403695" y="69047"/>
                  <a:pt x="2387600" y="76200"/>
                </a:cubicBezTo>
                <a:cubicBezTo>
                  <a:pt x="2376066" y="81326"/>
                  <a:pt x="2365334" y="88162"/>
                  <a:pt x="2353733" y="93134"/>
                </a:cubicBezTo>
                <a:cubicBezTo>
                  <a:pt x="2345530" y="96650"/>
                  <a:pt x="2336458" y="97907"/>
                  <a:pt x="2328333" y="101600"/>
                </a:cubicBezTo>
                <a:cubicBezTo>
                  <a:pt x="2305353" y="112045"/>
                  <a:pt x="2284547" y="127484"/>
                  <a:pt x="2260600" y="135467"/>
                </a:cubicBezTo>
                <a:cubicBezTo>
                  <a:pt x="2252133" y="138289"/>
                  <a:pt x="2244102" y="143298"/>
                  <a:pt x="2235200" y="143934"/>
                </a:cubicBezTo>
                <a:cubicBezTo>
                  <a:pt x="2164767" y="148965"/>
                  <a:pt x="2094089" y="149578"/>
                  <a:pt x="2023533" y="152400"/>
                </a:cubicBezTo>
                <a:cubicBezTo>
                  <a:pt x="1950868" y="176623"/>
                  <a:pt x="2066525" y="139536"/>
                  <a:pt x="1947333" y="169334"/>
                </a:cubicBezTo>
                <a:cubicBezTo>
                  <a:pt x="1930017" y="173663"/>
                  <a:pt x="1896533" y="186267"/>
                  <a:pt x="1896533" y="186267"/>
                </a:cubicBezTo>
                <a:cubicBezTo>
                  <a:pt x="1885244" y="183445"/>
                  <a:pt x="1874302" y="177656"/>
                  <a:pt x="1862666" y="177800"/>
                </a:cubicBezTo>
                <a:cubicBezTo>
                  <a:pt x="1645298" y="180484"/>
                  <a:pt x="1427683" y="181003"/>
                  <a:pt x="1210733" y="194734"/>
                </a:cubicBezTo>
                <a:cubicBezTo>
                  <a:pt x="1200578" y="195377"/>
                  <a:pt x="1198351" y="211033"/>
                  <a:pt x="1193800" y="220134"/>
                </a:cubicBezTo>
                <a:cubicBezTo>
                  <a:pt x="1183137" y="241461"/>
                  <a:pt x="1180583" y="275892"/>
                  <a:pt x="1176866" y="296334"/>
                </a:cubicBezTo>
                <a:cubicBezTo>
                  <a:pt x="1174292" y="310492"/>
                  <a:pt x="1171890" y="324706"/>
                  <a:pt x="1168400" y="338667"/>
                </a:cubicBezTo>
                <a:cubicBezTo>
                  <a:pt x="1166235" y="347325"/>
                  <a:pt x="1167195" y="358880"/>
                  <a:pt x="1159933" y="364067"/>
                </a:cubicBezTo>
                <a:cubicBezTo>
                  <a:pt x="1148835" y="371994"/>
                  <a:pt x="1093369" y="384941"/>
                  <a:pt x="1075266" y="389467"/>
                </a:cubicBezTo>
                <a:cubicBezTo>
                  <a:pt x="1063977" y="397934"/>
                  <a:pt x="1054021" y="408556"/>
                  <a:pt x="1041400" y="414867"/>
                </a:cubicBezTo>
                <a:cubicBezTo>
                  <a:pt x="1030992" y="420071"/>
                  <a:pt x="1019067" y="421796"/>
                  <a:pt x="1007533" y="423334"/>
                </a:cubicBezTo>
                <a:cubicBezTo>
                  <a:pt x="976634" y="427454"/>
                  <a:pt x="945444" y="428978"/>
                  <a:pt x="914400" y="431800"/>
                </a:cubicBezTo>
                <a:cubicBezTo>
                  <a:pt x="853262" y="452180"/>
                  <a:pt x="925944" y="431800"/>
                  <a:pt x="804333" y="431800"/>
                </a:cubicBezTo>
                <a:cubicBezTo>
                  <a:pt x="764721" y="431800"/>
                  <a:pt x="725311" y="437445"/>
                  <a:pt x="685800" y="440267"/>
                </a:cubicBezTo>
                <a:cubicBezTo>
                  <a:pt x="671689" y="443089"/>
                  <a:pt x="657488" y="445498"/>
                  <a:pt x="643466" y="448734"/>
                </a:cubicBezTo>
                <a:cubicBezTo>
                  <a:pt x="620789" y="453967"/>
                  <a:pt x="575733" y="465667"/>
                  <a:pt x="575733" y="465667"/>
                </a:cubicBezTo>
                <a:lnTo>
                  <a:pt x="381000" y="457200"/>
                </a:lnTo>
                <a:cubicBezTo>
                  <a:pt x="327364" y="454646"/>
                  <a:pt x="272963" y="458339"/>
                  <a:pt x="220133" y="448734"/>
                </a:cubicBezTo>
                <a:cubicBezTo>
                  <a:pt x="208352" y="446592"/>
                  <a:pt x="205633" y="428289"/>
                  <a:pt x="194733" y="423334"/>
                </a:cubicBezTo>
                <a:cubicBezTo>
                  <a:pt x="173546" y="413704"/>
                  <a:pt x="149578" y="412045"/>
                  <a:pt x="127000" y="406400"/>
                </a:cubicBezTo>
                <a:cubicBezTo>
                  <a:pt x="112656" y="334684"/>
                  <a:pt x="110369" y="342395"/>
                  <a:pt x="127000" y="237067"/>
                </a:cubicBezTo>
                <a:cubicBezTo>
                  <a:pt x="128968" y="224600"/>
                  <a:pt x="156554" y="203200"/>
                  <a:pt x="143933" y="203200"/>
                </a:cubicBezTo>
                <a:cubicBezTo>
                  <a:pt x="127968" y="203200"/>
                  <a:pt x="118922" y="223783"/>
                  <a:pt x="110066" y="237067"/>
                </a:cubicBezTo>
                <a:cubicBezTo>
                  <a:pt x="104422" y="245534"/>
                  <a:pt x="100328" y="255272"/>
                  <a:pt x="93133" y="262467"/>
                </a:cubicBezTo>
                <a:cubicBezTo>
                  <a:pt x="83155" y="272445"/>
                  <a:pt x="69980" y="278684"/>
                  <a:pt x="59266" y="287867"/>
                </a:cubicBezTo>
                <a:cubicBezTo>
                  <a:pt x="44951" y="300137"/>
                  <a:pt x="24973" y="320577"/>
                  <a:pt x="16933" y="338667"/>
                </a:cubicBezTo>
                <a:cubicBezTo>
                  <a:pt x="9684" y="354978"/>
                  <a:pt x="0" y="389467"/>
                  <a:pt x="0" y="389467"/>
                </a:cubicBezTo>
                <a:cubicBezTo>
                  <a:pt x="18350" y="444522"/>
                  <a:pt x="-3324" y="405248"/>
                  <a:pt x="93133" y="423334"/>
                </a:cubicBezTo>
                <a:cubicBezTo>
                  <a:pt x="110677" y="426623"/>
                  <a:pt x="143933" y="440267"/>
                  <a:pt x="143933" y="440267"/>
                </a:cubicBezTo>
                <a:cubicBezTo>
                  <a:pt x="149577" y="448734"/>
                  <a:pt x="154244" y="457941"/>
                  <a:pt x="160866" y="465667"/>
                </a:cubicBezTo>
                <a:cubicBezTo>
                  <a:pt x="184035" y="492697"/>
                  <a:pt x="200324" y="510343"/>
                  <a:pt x="237066" y="516467"/>
                </a:cubicBezTo>
                <a:cubicBezTo>
                  <a:pt x="273363" y="522516"/>
                  <a:pt x="310444" y="522112"/>
                  <a:pt x="347133" y="524934"/>
                </a:cubicBezTo>
                <a:cubicBezTo>
                  <a:pt x="423333" y="522112"/>
                  <a:pt x="499620" y="521080"/>
                  <a:pt x="575733" y="516467"/>
                </a:cubicBezTo>
                <a:cubicBezTo>
                  <a:pt x="591267" y="515525"/>
                  <a:pt x="651160" y="503075"/>
                  <a:pt x="668866" y="499534"/>
                </a:cubicBezTo>
                <a:cubicBezTo>
                  <a:pt x="682977" y="493889"/>
                  <a:pt x="696515" y="486516"/>
                  <a:pt x="711200" y="482600"/>
                </a:cubicBezTo>
                <a:cubicBezTo>
                  <a:pt x="759303" y="469772"/>
                  <a:pt x="806295" y="464177"/>
                  <a:pt x="855133" y="457200"/>
                </a:cubicBezTo>
                <a:cubicBezTo>
                  <a:pt x="953313" y="460707"/>
                  <a:pt x="1060246" y="457520"/>
                  <a:pt x="1159933" y="474134"/>
                </a:cubicBezTo>
                <a:cubicBezTo>
                  <a:pt x="1191703" y="479429"/>
                  <a:pt x="1191010" y="483012"/>
                  <a:pt x="1219200" y="491067"/>
                </a:cubicBezTo>
                <a:cubicBezTo>
                  <a:pt x="1230388" y="494264"/>
                  <a:pt x="1241777" y="496712"/>
                  <a:pt x="1253066" y="499534"/>
                </a:cubicBezTo>
                <a:lnTo>
                  <a:pt x="1854200" y="482600"/>
                </a:lnTo>
                <a:cubicBezTo>
                  <a:pt x="1927632" y="482600"/>
                  <a:pt x="2000955" y="488245"/>
                  <a:pt x="2074333" y="491067"/>
                </a:cubicBezTo>
                <a:cubicBezTo>
                  <a:pt x="2168055" y="522307"/>
                  <a:pt x="2107318" y="509113"/>
                  <a:pt x="2260600" y="499534"/>
                </a:cubicBezTo>
                <a:cubicBezTo>
                  <a:pt x="2336991" y="480435"/>
                  <a:pt x="2306255" y="489959"/>
                  <a:pt x="2353733" y="474134"/>
                </a:cubicBezTo>
                <a:cubicBezTo>
                  <a:pt x="2398889" y="476956"/>
                  <a:pt x="2445034" y="472785"/>
                  <a:pt x="2489200" y="482600"/>
                </a:cubicBezTo>
                <a:cubicBezTo>
                  <a:pt x="2499133" y="484807"/>
                  <a:pt x="2498187" y="501643"/>
                  <a:pt x="2506133" y="508000"/>
                </a:cubicBezTo>
                <a:cubicBezTo>
                  <a:pt x="2513102" y="513575"/>
                  <a:pt x="2523177" y="513333"/>
                  <a:pt x="2531533" y="516467"/>
                </a:cubicBezTo>
                <a:cubicBezTo>
                  <a:pt x="2562446" y="528059"/>
                  <a:pt x="2575193" y="531076"/>
                  <a:pt x="2599266" y="550334"/>
                </a:cubicBezTo>
                <a:cubicBezTo>
                  <a:pt x="2612393" y="560836"/>
                  <a:pt x="2625797" y="577995"/>
                  <a:pt x="2633133" y="592667"/>
                </a:cubicBezTo>
                <a:cubicBezTo>
                  <a:pt x="2643864" y="614129"/>
                  <a:pt x="2637737" y="626137"/>
                  <a:pt x="2658533" y="643467"/>
                </a:cubicBezTo>
                <a:cubicBezTo>
                  <a:pt x="2668229" y="651547"/>
                  <a:pt x="2681111" y="654756"/>
                  <a:pt x="2692400" y="660400"/>
                </a:cubicBezTo>
                <a:cubicBezTo>
                  <a:pt x="2700867" y="657578"/>
                  <a:pt x="2711489" y="658245"/>
                  <a:pt x="2717800" y="651934"/>
                </a:cubicBezTo>
                <a:cubicBezTo>
                  <a:pt x="2724111" y="645623"/>
                  <a:pt x="2725087" y="635380"/>
                  <a:pt x="2726266" y="626534"/>
                </a:cubicBezTo>
                <a:cubicBezTo>
                  <a:pt x="2730757" y="592848"/>
                  <a:pt x="2727612" y="558164"/>
                  <a:pt x="2734733" y="524934"/>
                </a:cubicBezTo>
                <a:cubicBezTo>
                  <a:pt x="2736406" y="517129"/>
                  <a:pt x="2744020" y="510294"/>
                  <a:pt x="2751666" y="508000"/>
                </a:cubicBezTo>
                <a:cubicBezTo>
                  <a:pt x="2773460" y="501462"/>
                  <a:pt x="2796822" y="502356"/>
                  <a:pt x="2819400" y="499534"/>
                </a:cubicBezTo>
                <a:cubicBezTo>
                  <a:pt x="2853053" y="488316"/>
                  <a:pt x="2859844" y="481845"/>
                  <a:pt x="2904066" y="499534"/>
                </a:cubicBezTo>
                <a:cubicBezTo>
                  <a:pt x="2915183" y="503981"/>
                  <a:pt x="2919503" y="518292"/>
                  <a:pt x="2929466" y="524934"/>
                </a:cubicBezTo>
                <a:cubicBezTo>
                  <a:pt x="2936892" y="529884"/>
                  <a:pt x="2946399" y="530578"/>
                  <a:pt x="2954866" y="533400"/>
                </a:cubicBezTo>
                <a:cubicBezTo>
                  <a:pt x="2977589" y="528856"/>
                  <a:pt x="3029581" y="520279"/>
                  <a:pt x="3048000" y="508000"/>
                </a:cubicBezTo>
                <a:cubicBezTo>
                  <a:pt x="3056467" y="502356"/>
                  <a:pt x="3065583" y="497581"/>
                  <a:pt x="3073400" y="491067"/>
                </a:cubicBezTo>
                <a:cubicBezTo>
                  <a:pt x="3082598" y="483402"/>
                  <a:pt x="3091449" y="475118"/>
                  <a:pt x="3098800" y="465667"/>
                </a:cubicBezTo>
                <a:cubicBezTo>
                  <a:pt x="3102482" y="460932"/>
                  <a:pt x="3131851" y="408583"/>
                  <a:pt x="3149600" y="397934"/>
                </a:cubicBezTo>
                <a:cubicBezTo>
                  <a:pt x="3157253" y="393342"/>
                  <a:pt x="3166533" y="392289"/>
                  <a:pt x="3175000" y="389467"/>
                </a:cubicBezTo>
                <a:cubicBezTo>
                  <a:pt x="3197578" y="395111"/>
                  <a:pt x="3222302" y="395256"/>
                  <a:pt x="3242733" y="406400"/>
                </a:cubicBezTo>
                <a:cubicBezTo>
                  <a:pt x="3286182" y="430100"/>
                  <a:pt x="3253274" y="477414"/>
                  <a:pt x="3285066" y="397934"/>
                </a:cubicBezTo>
                <a:cubicBezTo>
                  <a:pt x="3276215" y="8471"/>
                  <a:pt x="3299178" y="94545"/>
                  <a:pt x="3302000" y="3386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100000">
                <a:srgbClr val="CC6633"/>
              </a:gs>
            </a:gsLst>
            <a:lin ang="55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4038600" y="2514600"/>
            <a:ext cx="56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Krill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5867400" y="2438400"/>
            <a:ext cx="112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Silverfish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2743200" y="2743200"/>
            <a:ext cx="9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Whales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5791200" y="1676400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Seals</a:t>
            </a:r>
            <a:endParaRPr lang="en-US" dirty="0"/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76200" y="5562600"/>
            <a:ext cx="2209800" cy="152400"/>
          </a:xfrm>
          <a:prstGeom prst="straightConnector1">
            <a:avLst/>
          </a:prstGeom>
          <a:ln>
            <a:solidFill>
              <a:srgbClr val="FF996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urved Connector 102"/>
          <p:cNvCxnSpPr/>
          <p:nvPr/>
        </p:nvCxnSpPr>
        <p:spPr>
          <a:xfrm rot="16200000" flipV="1">
            <a:off x="4686300" y="1638300"/>
            <a:ext cx="381000" cy="15240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4953001" y="3810000"/>
            <a:ext cx="396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Polar Baseline:</a:t>
            </a:r>
          </a:p>
          <a:p>
            <a:r>
              <a:rPr lang="en-US" sz="1400" dirty="0" smtClean="0"/>
              <a:t>-Sea ice dynamics drive ecosystem</a:t>
            </a:r>
          </a:p>
          <a:p>
            <a:r>
              <a:rPr lang="en-US" sz="1400" dirty="0" smtClean="0"/>
              <a:t>Productivity, leads to formation of winter water (boundary to many sub polar species)</a:t>
            </a:r>
          </a:p>
          <a:p>
            <a:r>
              <a:rPr lang="en-US" sz="1400" dirty="0" smtClean="0"/>
              <a:t>-Microbial dynamics driven by surface and bottom topography</a:t>
            </a:r>
          </a:p>
          <a:p>
            <a:r>
              <a:rPr lang="en-US" sz="1400" dirty="0" smtClean="0"/>
              <a:t>-Strong seasonality results in strongly tuned life history strategies in higher trophic levels</a:t>
            </a:r>
            <a:endParaRPr lang="en-US" sz="1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533400" y="2734270"/>
            <a:ext cx="2044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Salps</a:t>
            </a:r>
            <a:endParaRPr lang="en-US" dirty="0" smtClean="0"/>
          </a:p>
          <a:p>
            <a:pPr algn="ctr"/>
            <a:r>
              <a:rPr lang="en-US" dirty="0"/>
              <a:t> </a:t>
            </a:r>
            <a:r>
              <a:rPr lang="en-US" dirty="0" smtClean="0"/>
              <a:t>  &amp;</a:t>
            </a:r>
          </a:p>
          <a:p>
            <a:pPr algn="ctr"/>
            <a:r>
              <a:rPr lang="en-US" dirty="0" err="1" smtClean="0"/>
              <a:t>Microheterotrophs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2590800" y="5602069"/>
            <a:ext cx="1685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King Crabs</a:t>
            </a:r>
          </a:p>
          <a:p>
            <a:pPr algn="ctr"/>
            <a:r>
              <a:rPr lang="en-US" dirty="0" smtClean="0"/>
              <a:t>&amp; Lantern Fish</a:t>
            </a:r>
            <a:endParaRPr lang="en-US" dirty="0"/>
          </a:p>
        </p:txBody>
      </p:sp>
      <p:cxnSp>
        <p:nvCxnSpPr>
          <p:cNvPr id="111" name="Straight Arrow Connector 110"/>
          <p:cNvCxnSpPr/>
          <p:nvPr/>
        </p:nvCxnSpPr>
        <p:spPr>
          <a:xfrm flipH="1">
            <a:off x="6629400" y="1676400"/>
            <a:ext cx="12192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/>
          <p:cNvGrpSpPr/>
          <p:nvPr/>
        </p:nvGrpSpPr>
        <p:grpSpPr>
          <a:xfrm>
            <a:off x="2514600" y="2819400"/>
            <a:ext cx="152400" cy="457200"/>
            <a:chOff x="2514600" y="2819400"/>
            <a:chExt cx="152400" cy="457200"/>
          </a:xfrm>
        </p:grpSpPr>
        <p:cxnSp>
          <p:nvCxnSpPr>
            <p:cNvPr id="113" name="Curved Connector 112"/>
            <p:cNvCxnSpPr/>
            <p:nvPr/>
          </p:nvCxnSpPr>
          <p:spPr>
            <a:xfrm rot="5400000">
              <a:off x="2476500" y="2857500"/>
              <a:ext cx="228600" cy="152400"/>
            </a:xfrm>
            <a:prstGeom prst="curvedConnector3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/>
            <p:nvPr/>
          </p:nvCxnSpPr>
          <p:spPr>
            <a:xfrm rot="16200000" flipV="1">
              <a:off x="2476500" y="3086100"/>
              <a:ext cx="228600" cy="152400"/>
            </a:xfrm>
            <a:prstGeom prst="curvedConnector3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 flipH="1">
            <a:off x="2667000" y="3276600"/>
            <a:ext cx="152400" cy="457200"/>
            <a:chOff x="2514600" y="2819400"/>
            <a:chExt cx="152400" cy="457200"/>
          </a:xfrm>
        </p:grpSpPr>
        <p:cxnSp>
          <p:nvCxnSpPr>
            <p:cNvPr id="117" name="Curved Connector 116"/>
            <p:cNvCxnSpPr/>
            <p:nvPr/>
          </p:nvCxnSpPr>
          <p:spPr>
            <a:xfrm rot="5400000">
              <a:off x="2476500" y="2857500"/>
              <a:ext cx="228600" cy="152400"/>
            </a:xfrm>
            <a:prstGeom prst="curvedConnector3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 rot="16200000" flipV="1">
              <a:off x="2476500" y="3086100"/>
              <a:ext cx="228600" cy="152400"/>
            </a:xfrm>
            <a:prstGeom prst="curvedConnector3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2523067" y="3683001"/>
            <a:ext cx="152400" cy="457200"/>
            <a:chOff x="2514600" y="2819400"/>
            <a:chExt cx="152400" cy="457200"/>
          </a:xfrm>
        </p:grpSpPr>
        <p:cxnSp>
          <p:nvCxnSpPr>
            <p:cNvPr id="123" name="Curved Connector 122"/>
            <p:cNvCxnSpPr/>
            <p:nvPr/>
          </p:nvCxnSpPr>
          <p:spPr>
            <a:xfrm rot="5400000">
              <a:off x="2476500" y="2857500"/>
              <a:ext cx="228600" cy="152400"/>
            </a:xfrm>
            <a:prstGeom prst="curvedConnector3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urved Connector 123"/>
            <p:cNvCxnSpPr/>
            <p:nvPr/>
          </p:nvCxnSpPr>
          <p:spPr>
            <a:xfrm rot="16200000" flipV="1">
              <a:off x="2476500" y="3086100"/>
              <a:ext cx="228600" cy="152400"/>
            </a:xfrm>
            <a:prstGeom prst="curvedConnector3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 flipH="1">
            <a:off x="2675467" y="4140201"/>
            <a:ext cx="152400" cy="457200"/>
            <a:chOff x="2514600" y="2819400"/>
            <a:chExt cx="152400" cy="457200"/>
          </a:xfrm>
        </p:grpSpPr>
        <p:cxnSp>
          <p:nvCxnSpPr>
            <p:cNvPr id="126" name="Curved Connector 125"/>
            <p:cNvCxnSpPr/>
            <p:nvPr/>
          </p:nvCxnSpPr>
          <p:spPr>
            <a:xfrm rot="5400000">
              <a:off x="2476500" y="2857500"/>
              <a:ext cx="228600" cy="152400"/>
            </a:xfrm>
            <a:prstGeom prst="curvedConnector3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/>
            <p:nvPr/>
          </p:nvCxnSpPr>
          <p:spPr>
            <a:xfrm rot="16200000" flipV="1">
              <a:off x="2476500" y="3086100"/>
              <a:ext cx="228600" cy="152400"/>
            </a:xfrm>
            <a:prstGeom prst="curvedConnector3">
              <a:avLst/>
            </a:prstGeom>
            <a:ln w="762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9" name="Straight Arrow Connector 128"/>
          <p:cNvCxnSpPr/>
          <p:nvPr/>
        </p:nvCxnSpPr>
        <p:spPr>
          <a:xfrm>
            <a:off x="2683934" y="4572000"/>
            <a:ext cx="0" cy="184404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0" y="33867"/>
            <a:ext cx="1937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err="1" smtClean="0"/>
              <a:t>Westerlies</a:t>
            </a:r>
            <a:r>
              <a:rPr lang="en-US" sz="1400" dirty="0" smtClean="0"/>
              <a:t>/Northerlies</a:t>
            </a:r>
          </a:p>
        </p:txBody>
      </p:sp>
    </p:spTree>
    <p:extLst>
      <p:ext uri="{BB962C8B-B14F-4D97-AF65-F5344CB8AC3E}">
        <p14:creationId xmlns:p14="http://schemas.microsoft.com/office/powerpoint/2010/main" val="17425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2133600"/>
            <a:ext cx="8382000" cy="12192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40000"/>
                </a:srgbClr>
              </a:gs>
              <a:gs pos="85000">
                <a:srgbClr val="FF0000">
                  <a:alpha val="49000"/>
                </a:srgbClr>
              </a:gs>
            </a:gsLst>
            <a:lin ang="55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flipV="1">
            <a:off x="0" y="3352800"/>
            <a:ext cx="8382000" cy="2895600"/>
          </a:xfrm>
          <a:prstGeom prst="rect">
            <a:avLst/>
          </a:prstGeom>
          <a:gradFill flip="none" rotWithShape="1">
            <a:gsLst>
              <a:gs pos="0">
                <a:srgbClr val="FF0000">
                  <a:alpha val="40000"/>
                </a:srgbClr>
              </a:gs>
              <a:gs pos="54000">
                <a:srgbClr val="FF0000">
                  <a:alpha val="49000"/>
                </a:srgbClr>
              </a:gs>
            </a:gsLst>
            <a:lin ang="552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121875" y="956733"/>
            <a:ext cx="7022125" cy="5283200"/>
          </a:xfrm>
          <a:custGeom>
            <a:avLst/>
            <a:gdLst>
              <a:gd name="connsiteX0" fmla="*/ 7018867 w 7022125"/>
              <a:gd name="connsiteY0" fmla="*/ 0 h 5283200"/>
              <a:gd name="connsiteX1" fmla="*/ 6637867 w 7022125"/>
              <a:gd name="connsiteY1" fmla="*/ 186267 h 5283200"/>
              <a:gd name="connsiteX2" fmla="*/ 6392334 w 7022125"/>
              <a:gd name="connsiteY2" fmla="*/ 406400 h 5283200"/>
              <a:gd name="connsiteX3" fmla="*/ 6011334 w 7022125"/>
              <a:gd name="connsiteY3" fmla="*/ 863600 h 5283200"/>
              <a:gd name="connsiteX4" fmla="*/ 5858934 w 7022125"/>
              <a:gd name="connsiteY4" fmla="*/ 1320800 h 5283200"/>
              <a:gd name="connsiteX5" fmla="*/ 5833534 w 7022125"/>
              <a:gd name="connsiteY5" fmla="*/ 1532467 h 5283200"/>
              <a:gd name="connsiteX6" fmla="*/ 5664200 w 7022125"/>
              <a:gd name="connsiteY6" fmla="*/ 1752600 h 5283200"/>
              <a:gd name="connsiteX7" fmla="*/ 5511800 w 7022125"/>
              <a:gd name="connsiteY7" fmla="*/ 2048934 h 5283200"/>
              <a:gd name="connsiteX8" fmla="*/ 5325534 w 7022125"/>
              <a:gd name="connsiteY8" fmla="*/ 2294467 h 5283200"/>
              <a:gd name="connsiteX9" fmla="*/ 5029200 w 7022125"/>
              <a:gd name="connsiteY9" fmla="*/ 2497667 h 5283200"/>
              <a:gd name="connsiteX10" fmla="*/ 4724400 w 7022125"/>
              <a:gd name="connsiteY10" fmla="*/ 2565400 h 5283200"/>
              <a:gd name="connsiteX11" fmla="*/ 4572000 w 7022125"/>
              <a:gd name="connsiteY11" fmla="*/ 2523067 h 5283200"/>
              <a:gd name="connsiteX12" fmla="*/ 4055534 w 7022125"/>
              <a:gd name="connsiteY12" fmla="*/ 2667000 h 5283200"/>
              <a:gd name="connsiteX13" fmla="*/ 2921000 w 7022125"/>
              <a:gd name="connsiteY13" fmla="*/ 2700867 h 5283200"/>
              <a:gd name="connsiteX14" fmla="*/ 2624667 w 7022125"/>
              <a:gd name="connsiteY14" fmla="*/ 2768600 h 5283200"/>
              <a:gd name="connsiteX15" fmla="*/ 2133600 w 7022125"/>
              <a:gd name="connsiteY15" fmla="*/ 3141134 h 5283200"/>
              <a:gd name="connsiteX16" fmla="*/ 1786467 w 7022125"/>
              <a:gd name="connsiteY16" fmla="*/ 3462867 h 5283200"/>
              <a:gd name="connsiteX17" fmla="*/ 1405467 w 7022125"/>
              <a:gd name="connsiteY17" fmla="*/ 3767667 h 5283200"/>
              <a:gd name="connsiteX18" fmla="*/ 1041400 w 7022125"/>
              <a:gd name="connsiteY18" fmla="*/ 4174067 h 5283200"/>
              <a:gd name="connsiteX19" fmla="*/ 795867 w 7022125"/>
              <a:gd name="connsiteY19" fmla="*/ 4461934 h 5283200"/>
              <a:gd name="connsiteX20" fmla="*/ 592667 w 7022125"/>
              <a:gd name="connsiteY20" fmla="*/ 4766734 h 5283200"/>
              <a:gd name="connsiteX21" fmla="*/ 482600 w 7022125"/>
              <a:gd name="connsiteY21" fmla="*/ 4961467 h 5283200"/>
              <a:gd name="connsiteX22" fmla="*/ 397934 w 7022125"/>
              <a:gd name="connsiteY22" fmla="*/ 5096934 h 5283200"/>
              <a:gd name="connsiteX23" fmla="*/ 0 w 7022125"/>
              <a:gd name="connsiteY23" fmla="*/ 5283200 h 5283200"/>
              <a:gd name="connsiteX24" fmla="*/ 6248400 w 7022125"/>
              <a:gd name="connsiteY24" fmla="*/ 5283200 h 5283200"/>
              <a:gd name="connsiteX25" fmla="*/ 7018867 w 7022125"/>
              <a:gd name="connsiteY25" fmla="*/ 5266267 h 5283200"/>
              <a:gd name="connsiteX26" fmla="*/ 7018867 w 7022125"/>
              <a:gd name="connsiteY26" fmla="*/ 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022125" h="5283200">
                <a:moveTo>
                  <a:pt x="7018867" y="0"/>
                </a:moveTo>
                <a:lnTo>
                  <a:pt x="6637867" y="186267"/>
                </a:lnTo>
                <a:lnTo>
                  <a:pt x="6392334" y="406400"/>
                </a:lnTo>
                <a:lnTo>
                  <a:pt x="6011334" y="863600"/>
                </a:lnTo>
                <a:lnTo>
                  <a:pt x="5858934" y="1320800"/>
                </a:lnTo>
                <a:lnTo>
                  <a:pt x="5833534" y="1532467"/>
                </a:lnTo>
                <a:lnTo>
                  <a:pt x="5664200" y="1752600"/>
                </a:lnTo>
                <a:lnTo>
                  <a:pt x="5511800" y="2048934"/>
                </a:lnTo>
                <a:lnTo>
                  <a:pt x="5325534" y="2294467"/>
                </a:lnTo>
                <a:lnTo>
                  <a:pt x="5029200" y="2497667"/>
                </a:lnTo>
                <a:lnTo>
                  <a:pt x="4724400" y="2565400"/>
                </a:lnTo>
                <a:lnTo>
                  <a:pt x="4572000" y="2523067"/>
                </a:lnTo>
                <a:lnTo>
                  <a:pt x="4055534" y="2667000"/>
                </a:lnTo>
                <a:lnTo>
                  <a:pt x="2921000" y="2700867"/>
                </a:lnTo>
                <a:lnTo>
                  <a:pt x="2624667" y="2768600"/>
                </a:lnTo>
                <a:lnTo>
                  <a:pt x="2133600" y="3141134"/>
                </a:lnTo>
                <a:lnTo>
                  <a:pt x="1786467" y="3462867"/>
                </a:lnTo>
                <a:lnTo>
                  <a:pt x="1405467" y="3767667"/>
                </a:lnTo>
                <a:lnTo>
                  <a:pt x="1041400" y="4174067"/>
                </a:lnTo>
                <a:lnTo>
                  <a:pt x="795867" y="4461934"/>
                </a:lnTo>
                <a:lnTo>
                  <a:pt x="592667" y="4766734"/>
                </a:lnTo>
                <a:lnTo>
                  <a:pt x="482600" y="4961467"/>
                </a:lnTo>
                <a:lnTo>
                  <a:pt x="397934" y="5096934"/>
                </a:lnTo>
                <a:lnTo>
                  <a:pt x="0" y="5283200"/>
                </a:lnTo>
                <a:lnTo>
                  <a:pt x="6248400" y="5283200"/>
                </a:lnTo>
                <a:lnTo>
                  <a:pt x="7018867" y="5266267"/>
                </a:lnTo>
                <a:cubicBezTo>
                  <a:pt x="7021689" y="3513667"/>
                  <a:pt x="7024512" y="1761067"/>
                  <a:pt x="7018867" y="0"/>
                </a:cubicBezTo>
                <a:close/>
              </a:path>
            </a:pathLst>
          </a:custGeom>
          <a:solidFill>
            <a:srgbClr val="99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7620000" y="1828800"/>
            <a:ext cx="381000" cy="533400"/>
          </a:xfrm>
          <a:custGeom>
            <a:avLst/>
            <a:gdLst>
              <a:gd name="connsiteX0" fmla="*/ 3302000 w 3302000"/>
              <a:gd name="connsiteY0" fmla="*/ 33867 h 660400"/>
              <a:gd name="connsiteX1" fmla="*/ 3302000 w 3302000"/>
              <a:gd name="connsiteY1" fmla="*/ 33867 h 660400"/>
              <a:gd name="connsiteX2" fmla="*/ 3166533 w 3302000"/>
              <a:gd name="connsiteY2" fmla="*/ 25400 h 660400"/>
              <a:gd name="connsiteX3" fmla="*/ 3141133 w 3302000"/>
              <a:gd name="connsiteY3" fmla="*/ 16934 h 660400"/>
              <a:gd name="connsiteX4" fmla="*/ 3124200 w 3302000"/>
              <a:gd name="connsiteY4" fmla="*/ 0 h 660400"/>
              <a:gd name="connsiteX5" fmla="*/ 3081866 w 3302000"/>
              <a:gd name="connsiteY5" fmla="*/ 16934 h 660400"/>
              <a:gd name="connsiteX6" fmla="*/ 3039533 w 3302000"/>
              <a:gd name="connsiteY6" fmla="*/ 84667 h 660400"/>
              <a:gd name="connsiteX7" fmla="*/ 3014133 w 3302000"/>
              <a:gd name="connsiteY7" fmla="*/ 110067 h 660400"/>
              <a:gd name="connsiteX8" fmla="*/ 2980266 w 3302000"/>
              <a:gd name="connsiteY8" fmla="*/ 152400 h 660400"/>
              <a:gd name="connsiteX9" fmla="*/ 2887133 w 3302000"/>
              <a:gd name="connsiteY9" fmla="*/ 93134 h 660400"/>
              <a:gd name="connsiteX10" fmla="*/ 2853266 w 3302000"/>
              <a:gd name="connsiteY10" fmla="*/ 67734 h 660400"/>
              <a:gd name="connsiteX11" fmla="*/ 2802466 w 3302000"/>
              <a:gd name="connsiteY11" fmla="*/ 50800 h 660400"/>
              <a:gd name="connsiteX12" fmla="*/ 2709333 w 3302000"/>
              <a:gd name="connsiteY12" fmla="*/ 101600 h 660400"/>
              <a:gd name="connsiteX13" fmla="*/ 2692400 w 3302000"/>
              <a:gd name="connsiteY13" fmla="*/ 118534 h 660400"/>
              <a:gd name="connsiteX14" fmla="*/ 2641600 w 3302000"/>
              <a:gd name="connsiteY14" fmla="*/ 152400 h 660400"/>
              <a:gd name="connsiteX15" fmla="*/ 2624666 w 3302000"/>
              <a:gd name="connsiteY15" fmla="*/ 59267 h 660400"/>
              <a:gd name="connsiteX16" fmla="*/ 2599266 w 3302000"/>
              <a:gd name="connsiteY16" fmla="*/ 25400 h 660400"/>
              <a:gd name="connsiteX17" fmla="*/ 2514600 w 3302000"/>
              <a:gd name="connsiteY17" fmla="*/ 33867 h 660400"/>
              <a:gd name="connsiteX18" fmla="*/ 2489200 w 3302000"/>
              <a:gd name="connsiteY18" fmla="*/ 42334 h 660400"/>
              <a:gd name="connsiteX19" fmla="*/ 2455333 w 3302000"/>
              <a:gd name="connsiteY19" fmla="*/ 50800 h 660400"/>
              <a:gd name="connsiteX20" fmla="*/ 2387600 w 3302000"/>
              <a:gd name="connsiteY20" fmla="*/ 76200 h 660400"/>
              <a:gd name="connsiteX21" fmla="*/ 2353733 w 3302000"/>
              <a:gd name="connsiteY21" fmla="*/ 93134 h 660400"/>
              <a:gd name="connsiteX22" fmla="*/ 2328333 w 3302000"/>
              <a:gd name="connsiteY22" fmla="*/ 101600 h 660400"/>
              <a:gd name="connsiteX23" fmla="*/ 2260600 w 3302000"/>
              <a:gd name="connsiteY23" fmla="*/ 135467 h 660400"/>
              <a:gd name="connsiteX24" fmla="*/ 2235200 w 3302000"/>
              <a:gd name="connsiteY24" fmla="*/ 143934 h 660400"/>
              <a:gd name="connsiteX25" fmla="*/ 2023533 w 3302000"/>
              <a:gd name="connsiteY25" fmla="*/ 152400 h 660400"/>
              <a:gd name="connsiteX26" fmla="*/ 1947333 w 3302000"/>
              <a:gd name="connsiteY26" fmla="*/ 169334 h 660400"/>
              <a:gd name="connsiteX27" fmla="*/ 1896533 w 3302000"/>
              <a:gd name="connsiteY27" fmla="*/ 186267 h 660400"/>
              <a:gd name="connsiteX28" fmla="*/ 1862666 w 3302000"/>
              <a:gd name="connsiteY28" fmla="*/ 177800 h 660400"/>
              <a:gd name="connsiteX29" fmla="*/ 1210733 w 3302000"/>
              <a:gd name="connsiteY29" fmla="*/ 194734 h 660400"/>
              <a:gd name="connsiteX30" fmla="*/ 1193800 w 3302000"/>
              <a:gd name="connsiteY30" fmla="*/ 220134 h 660400"/>
              <a:gd name="connsiteX31" fmla="*/ 1176866 w 3302000"/>
              <a:gd name="connsiteY31" fmla="*/ 296334 h 660400"/>
              <a:gd name="connsiteX32" fmla="*/ 1168400 w 3302000"/>
              <a:gd name="connsiteY32" fmla="*/ 338667 h 660400"/>
              <a:gd name="connsiteX33" fmla="*/ 1159933 w 3302000"/>
              <a:gd name="connsiteY33" fmla="*/ 364067 h 660400"/>
              <a:gd name="connsiteX34" fmla="*/ 1075266 w 3302000"/>
              <a:gd name="connsiteY34" fmla="*/ 389467 h 660400"/>
              <a:gd name="connsiteX35" fmla="*/ 1041400 w 3302000"/>
              <a:gd name="connsiteY35" fmla="*/ 414867 h 660400"/>
              <a:gd name="connsiteX36" fmla="*/ 1007533 w 3302000"/>
              <a:gd name="connsiteY36" fmla="*/ 423334 h 660400"/>
              <a:gd name="connsiteX37" fmla="*/ 914400 w 3302000"/>
              <a:gd name="connsiteY37" fmla="*/ 431800 h 660400"/>
              <a:gd name="connsiteX38" fmla="*/ 804333 w 3302000"/>
              <a:gd name="connsiteY38" fmla="*/ 431800 h 660400"/>
              <a:gd name="connsiteX39" fmla="*/ 685800 w 3302000"/>
              <a:gd name="connsiteY39" fmla="*/ 440267 h 660400"/>
              <a:gd name="connsiteX40" fmla="*/ 643466 w 3302000"/>
              <a:gd name="connsiteY40" fmla="*/ 448734 h 660400"/>
              <a:gd name="connsiteX41" fmla="*/ 575733 w 3302000"/>
              <a:gd name="connsiteY41" fmla="*/ 465667 h 660400"/>
              <a:gd name="connsiteX42" fmla="*/ 381000 w 3302000"/>
              <a:gd name="connsiteY42" fmla="*/ 457200 h 660400"/>
              <a:gd name="connsiteX43" fmla="*/ 220133 w 3302000"/>
              <a:gd name="connsiteY43" fmla="*/ 448734 h 660400"/>
              <a:gd name="connsiteX44" fmla="*/ 194733 w 3302000"/>
              <a:gd name="connsiteY44" fmla="*/ 423334 h 660400"/>
              <a:gd name="connsiteX45" fmla="*/ 127000 w 3302000"/>
              <a:gd name="connsiteY45" fmla="*/ 406400 h 660400"/>
              <a:gd name="connsiteX46" fmla="*/ 127000 w 3302000"/>
              <a:gd name="connsiteY46" fmla="*/ 237067 h 660400"/>
              <a:gd name="connsiteX47" fmla="*/ 143933 w 3302000"/>
              <a:gd name="connsiteY47" fmla="*/ 203200 h 660400"/>
              <a:gd name="connsiteX48" fmla="*/ 110066 w 3302000"/>
              <a:gd name="connsiteY48" fmla="*/ 237067 h 660400"/>
              <a:gd name="connsiteX49" fmla="*/ 93133 w 3302000"/>
              <a:gd name="connsiteY49" fmla="*/ 262467 h 660400"/>
              <a:gd name="connsiteX50" fmla="*/ 59266 w 3302000"/>
              <a:gd name="connsiteY50" fmla="*/ 287867 h 660400"/>
              <a:gd name="connsiteX51" fmla="*/ 16933 w 3302000"/>
              <a:gd name="connsiteY51" fmla="*/ 338667 h 660400"/>
              <a:gd name="connsiteX52" fmla="*/ 0 w 3302000"/>
              <a:gd name="connsiteY52" fmla="*/ 389467 h 660400"/>
              <a:gd name="connsiteX53" fmla="*/ 93133 w 3302000"/>
              <a:gd name="connsiteY53" fmla="*/ 423334 h 660400"/>
              <a:gd name="connsiteX54" fmla="*/ 143933 w 3302000"/>
              <a:gd name="connsiteY54" fmla="*/ 440267 h 660400"/>
              <a:gd name="connsiteX55" fmla="*/ 160866 w 3302000"/>
              <a:gd name="connsiteY55" fmla="*/ 465667 h 660400"/>
              <a:gd name="connsiteX56" fmla="*/ 237066 w 3302000"/>
              <a:gd name="connsiteY56" fmla="*/ 516467 h 660400"/>
              <a:gd name="connsiteX57" fmla="*/ 347133 w 3302000"/>
              <a:gd name="connsiteY57" fmla="*/ 524934 h 660400"/>
              <a:gd name="connsiteX58" fmla="*/ 575733 w 3302000"/>
              <a:gd name="connsiteY58" fmla="*/ 516467 h 660400"/>
              <a:gd name="connsiteX59" fmla="*/ 668866 w 3302000"/>
              <a:gd name="connsiteY59" fmla="*/ 499534 h 660400"/>
              <a:gd name="connsiteX60" fmla="*/ 711200 w 3302000"/>
              <a:gd name="connsiteY60" fmla="*/ 482600 h 660400"/>
              <a:gd name="connsiteX61" fmla="*/ 855133 w 3302000"/>
              <a:gd name="connsiteY61" fmla="*/ 457200 h 660400"/>
              <a:gd name="connsiteX62" fmla="*/ 1159933 w 3302000"/>
              <a:gd name="connsiteY62" fmla="*/ 474134 h 660400"/>
              <a:gd name="connsiteX63" fmla="*/ 1219200 w 3302000"/>
              <a:gd name="connsiteY63" fmla="*/ 491067 h 660400"/>
              <a:gd name="connsiteX64" fmla="*/ 1253066 w 3302000"/>
              <a:gd name="connsiteY64" fmla="*/ 499534 h 660400"/>
              <a:gd name="connsiteX65" fmla="*/ 1854200 w 3302000"/>
              <a:gd name="connsiteY65" fmla="*/ 482600 h 660400"/>
              <a:gd name="connsiteX66" fmla="*/ 2074333 w 3302000"/>
              <a:gd name="connsiteY66" fmla="*/ 491067 h 660400"/>
              <a:gd name="connsiteX67" fmla="*/ 2260600 w 3302000"/>
              <a:gd name="connsiteY67" fmla="*/ 499534 h 660400"/>
              <a:gd name="connsiteX68" fmla="*/ 2353733 w 3302000"/>
              <a:gd name="connsiteY68" fmla="*/ 474134 h 660400"/>
              <a:gd name="connsiteX69" fmla="*/ 2489200 w 3302000"/>
              <a:gd name="connsiteY69" fmla="*/ 482600 h 660400"/>
              <a:gd name="connsiteX70" fmla="*/ 2506133 w 3302000"/>
              <a:gd name="connsiteY70" fmla="*/ 508000 h 660400"/>
              <a:gd name="connsiteX71" fmla="*/ 2531533 w 3302000"/>
              <a:gd name="connsiteY71" fmla="*/ 516467 h 660400"/>
              <a:gd name="connsiteX72" fmla="*/ 2599266 w 3302000"/>
              <a:gd name="connsiteY72" fmla="*/ 550334 h 660400"/>
              <a:gd name="connsiteX73" fmla="*/ 2633133 w 3302000"/>
              <a:gd name="connsiteY73" fmla="*/ 592667 h 660400"/>
              <a:gd name="connsiteX74" fmla="*/ 2658533 w 3302000"/>
              <a:gd name="connsiteY74" fmla="*/ 643467 h 660400"/>
              <a:gd name="connsiteX75" fmla="*/ 2692400 w 3302000"/>
              <a:gd name="connsiteY75" fmla="*/ 660400 h 660400"/>
              <a:gd name="connsiteX76" fmla="*/ 2717800 w 3302000"/>
              <a:gd name="connsiteY76" fmla="*/ 651934 h 660400"/>
              <a:gd name="connsiteX77" fmla="*/ 2726266 w 3302000"/>
              <a:gd name="connsiteY77" fmla="*/ 626534 h 660400"/>
              <a:gd name="connsiteX78" fmla="*/ 2734733 w 3302000"/>
              <a:gd name="connsiteY78" fmla="*/ 524934 h 660400"/>
              <a:gd name="connsiteX79" fmla="*/ 2751666 w 3302000"/>
              <a:gd name="connsiteY79" fmla="*/ 508000 h 660400"/>
              <a:gd name="connsiteX80" fmla="*/ 2819400 w 3302000"/>
              <a:gd name="connsiteY80" fmla="*/ 499534 h 660400"/>
              <a:gd name="connsiteX81" fmla="*/ 2904066 w 3302000"/>
              <a:gd name="connsiteY81" fmla="*/ 499534 h 660400"/>
              <a:gd name="connsiteX82" fmla="*/ 2929466 w 3302000"/>
              <a:gd name="connsiteY82" fmla="*/ 524934 h 660400"/>
              <a:gd name="connsiteX83" fmla="*/ 2954866 w 3302000"/>
              <a:gd name="connsiteY83" fmla="*/ 533400 h 660400"/>
              <a:gd name="connsiteX84" fmla="*/ 3048000 w 3302000"/>
              <a:gd name="connsiteY84" fmla="*/ 508000 h 660400"/>
              <a:gd name="connsiteX85" fmla="*/ 3073400 w 3302000"/>
              <a:gd name="connsiteY85" fmla="*/ 491067 h 660400"/>
              <a:gd name="connsiteX86" fmla="*/ 3098800 w 3302000"/>
              <a:gd name="connsiteY86" fmla="*/ 465667 h 660400"/>
              <a:gd name="connsiteX87" fmla="*/ 3149600 w 3302000"/>
              <a:gd name="connsiteY87" fmla="*/ 397934 h 660400"/>
              <a:gd name="connsiteX88" fmla="*/ 3175000 w 3302000"/>
              <a:gd name="connsiteY88" fmla="*/ 389467 h 660400"/>
              <a:gd name="connsiteX89" fmla="*/ 3242733 w 3302000"/>
              <a:gd name="connsiteY89" fmla="*/ 406400 h 660400"/>
              <a:gd name="connsiteX90" fmla="*/ 3285066 w 3302000"/>
              <a:gd name="connsiteY90" fmla="*/ 397934 h 660400"/>
              <a:gd name="connsiteX91" fmla="*/ 3302000 w 3302000"/>
              <a:gd name="connsiteY91" fmla="*/ 33867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302000" h="660400">
                <a:moveTo>
                  <a:pt x="3302000" y="33867"/>
                </a:moveTo>
                <a:lnTo>
                  <a:pt x="3302000" y="33867"/>
                </a:lnTo>
                <a:cubicBezTo>
                  <a:pt x="3256844" y="31045"/>
                  <a:pt x="3211528" y="30136"/>
                  <a:pt x="3166533" y="25400"/>
                </a:cubicBezTo>
                <a:cubicBezTo>
                  <a:pt x="3157657" y="24466"/>
                  <a:pt x="3148786" y="21526"/>
                  <a:pt x="3141133" y="16934"/>
                </a:cubicBezTo>
                <a:cubicBezTo>
                  <a:pt x="3134288" y="12827"/>
                  <a:pt x="3129844" y="5645"/>
                  <a:pt x="3124200" y="0"/>
                </a:cubicBezTo>
                <a:cubicBezTo>
                  <a:pt x="3110089" y="5645"/>
                  <a:pt x="3094025" y="7815"/>
                  <a:pt x="3081866" y="16934"/>
                </a:cubicBezTo>
                <a:cubicBezTo>
                  <a:pt x="3054494" y="37463"/>
                  <a:pt x="3057767" y="59139"/>
                  <a:pt x="3039533" y="84667"/>
                </a:cubicBezTo>
                <a:cubicBezTo>
                  <a:pt x="3032574" y="94410"/>
                  <a:pt x="3021798" y="100869"/>
                  <a:pt x="3014133" y="110067"/>
                </a:cubicBezTo>
                <a:cubicBezTo>
                  <a:pt x="2960740" y="174139"/>
                  <a:pt x="3029524" y="103145"/>
                  <a:pt x="2980266" y="152400"/>
                </a:cubicBezTo>
                <a:cubicBezTo>
                  <a:pt x="2928092" y="135010"/>
                  <a:pt x="2962006" y="149289"/>
                  <a:pt x="2887133" y="93134"/>
                </a:cubicBezTo>
                <a:cubicBezTo>
                  <a:pt x="2875844" y="84667"/>
                  <a:pt x="2866653" y="72197"/>
                  <a:pt x="2853266" y="67734"/>
                </a:cubicBezTo>
                <a:lnTo>
                  <a:pt x="2802466" y="50800"/>
                </a:lnTo>
                <a:cubicBezTo>
                  <a:pt x="2767564" y="64761"/>
                  <a:pt x="2737526" y="73406"/>
                  <a:pt x="2709333" y="101600"/>
                </a:cubicBezTo>
                <a:cubicBezTo>
                  <a:pt x="2703689" y="107245"/>
                  <a:pt x="2698786" y="113744"/>
                  <a:pt x="2692400" y="118534"/>
                </a:cubicBezTo>
                <a:cubicBezTo>
                  <a:pt x="2676119" y="130745"/>
                  <a:pt x="2641600" y="152400"/>
                  <a:pt x="2641600" y="152400"/>
                </a:cubicBezTo>
                <a:cubicBezTo>
                  <a:pt x="2640012" y="139697"/>
                  <a:pt x="2637196" y="81195"/>
                  <a:pt x="2624666" y="59267"/>
                </a:cubicBezTo>
                <a:cubicBezTo>
                  <a:pt x="2617665" y="47015"/>
                  <a:pt x="2607733" y="36689"/>
                  <a:pt x="2599266" y="25400"/>
                </a:cubicBezTo>
                <a:cubicBezTo>
                  <a:pt x="2571044" y="28222"/>
                  <a:pt x="2542633" y="29554"/>
                  <a:pt x="2514600" y="33867"/>
                </a:cubicBezTo>
                <a:cubicBezTo>
                  <a:pt x="2505779" y="35224"/>
                  <a:pt x="2497781" y="39882"/>
                  <a:pt x="2489200" y="42334"/>
                </a:cubicBezTo>
                <a:cubicBezTo>
                  <a:pt x="2478011" y="45531"/>
                  <a:pt x="2466522" y="47603"/>
                  <a:pt x="2455333" y="50800"/>
                </a:cubicBezTo>
                <a:cubicBezTo>
                  <a:pt x="2435789" y="56384"/>
                  <a:pt x="2403695" y="69047"/>
                  <a:pt x="2387600" y="76200"/>
                </a:cubicBezTo>
                <a:cubicBezTo>
                  <a:pt x="2376066" y="81326"/>
                  <a:pt x="2365334" y="88162"/>
                  <a:pt x="2353733" y="93134"/>
                </a:cubicBezTo>
                <a:cubicBezTo>
                  <a:pt x="2345530" y="96650"/>
                  <a:pt x="2336458" y="97907"/>
                  <a:pt x="2328333" y="101600"/>
                </a:cubicBezTo>
                <a:cubicBezTo>
                  <a:pt x="2305353" y="112045"/>
                  <a:pt x="2284547" y="127484"/>
                  <a:pt x="2260600" y="135467"/>
                </a:cubicBezTo>
                <a:cubicBezTo>
                  <a:pt x="2252133" y="138289"/>
                  <a:pt x="2244102" y="143298"/>
                  <a:pt x="2235200" y="143934"/>
                </a:cubicBezTo>
                <a:cubicBezTo>
                  <a:pt x="2164767" y="148965"/>
                  <a:pt x="2094089" y="149578"/>
                  <a:pt x="2023533" y="152400"/>
                </a:cubicBezTo>
                <a:cubicBezTo>
                  <a:pt x="1950868" y="176623"/>
                  <a:pt x="2066525" y="139536"/>
                  <a:pt x="1947333" y="169334"/>
                </a:cubicBezTo>
                <a:cubicBezTo>
                  <a:pt x="1930017" y="173663"/>
                  <a:pt x="1896533" y="186267"/>
                  <a:pt x="1896533" y="186267"/>
                </a:cubicBezTo>
                <a:cubicBezTo>
                  <a:pt x="1885244" y="183445"/>
                  <a:pt x="1874302" y="177656"/>
                  <a:pt x="1862666" y="177800"/>
                </a:cubicBezTo>
                <a:cubicBezTo>
                  <a:pt x="1645298" y="180484"/>
                  <a:pt x="1427683" y="181003"/>
                  <a:pt x="1210733" y="194734"/>
                </a:cubicBezTo>
                <a:cubicBezTo>
                  <a:pt x="1200578" y="195377"/>
                  <a:pt x="1198351" y="211033"/>
                  <a:pt x="1193800" y="220134"/>
                </a:cubicBezTo>
                <a:cubicBezTo>
                  <a:pt x="1183137" y="241461"/>
                  <a:pt x="1180583" y="275892"/>
                  <a:pt x="1176866" y="296334"/>
                </a:cubicBezTo>
                <a:cubicBezTo>
                  <a:pt x="1174292" y="310492"/>
                  <a:pt x="1171890" y="324706"/>
                  <a:pt x="1168400" y="338667"/>
                </a:cubicBezTo>
                <a:cubicBezTo>
                  <a:pt x="1166235" y="347325"/>
                  <a:pt x="1167195" y="358880"/>
                  <a:pt x="1159933" y="364067"/>
                </a:cubicBezTo>
                <a:cubicBezTo>
                  <a:pt x="1148835" y="371994"/>
                  <a:pt x="1093369" y="384941"/>
                  <a:pt x="1075266" y="389467"/>
                </a:cubicBezTo>
                <a:cubicBezTo>
                  <a:pt x="1063977" y="397934"/>
                  <a:pt x="1054021" y="408556"/>
                  <a:pt x="1041400" y="414867"/>
                </a:cubicBezTo>
                <a:cubicBezTo>
                  <a:pt x="1030992" y="420071"/>
                  <a:pt x="1019067" y="421796"/>
                  <a:pt x="1007533" y="423334"/>
                </a:cubicBezTo>
                <a:cubicBezTo>
                  <a:pt x="976634" y="427454"/>
                  <a:pt x="945444" y="428978"/>
                  <a:pt x="914400" y="431800"/>
                </a:cubicBezTo>
                <a:cubicBezTo>
                  <a:pt x="853262" y="452180"/>
                  <a:pt x="925944" y="431800"/>
                  <a:pt x="804333" y="431800"/>
                </a:cubicBezTo>
                <a:cubicBezTo>
                  <a:pt x="764721" y="431800"/>
                  <a:pt x="725311" y="437445"/>
                  <a:pt x="685800" y="440267"/>
                </a:cubicBezTo>
                <a:cubicBezTo>
                  <a:pt x="671689" y="443089"/>
                  <a:pt x="657488" y="445498"/>
                  <a:pt x="643466" y="448734"/>
                </a:cubicBezTo>
                <a:cubicBezTo>
                  <a:pt x="620789" y="453967"/>
                  <a:pt x="575733" y="465667"/>
                  <a:pt x="575733" y="465667"/>
                </a:cubicBezTo>
                <a:lnTo>
                  <a:pt x="381000" y="457200"/>
                </a:lnTo>
                <a:cubicBezTo>
                  <a:pt x="327364" y="454646"/>
                  <a:pt x="272963" y="458339"/>
                  <a:pt x="220133" y="448734"/>
                </a:cubicBezTo>
                <a:cubicBezTo>
                  <a:pt x="208352" y="446592"/>
                  <a:pt x="205633" y="428289"/>
                  <a:pt x="194733" y="423334"/>
                </a:cubicBezTo>
                <a:cubicBezTo>
                  <a:pt x="173546" y="413704"/>
                  <a:pt x="149578" y="412045"/>
                  <a:pt x="127000" y="406400"/>
                </a:cubicBezTo>
                <a:cubicBezTo>
                  <a:pt x="112656" y="334684"/>
                  <a:pt x="110369" y="342395"/>
                  <a:pt x="127000" y="237067"/>
                </a:cubicBezTo>
                <a:cubicBezTo>
                  <a:pt x="128968" y="224600"/>
                  <a:pt x="156554" y="203200"/>
                  <a:pt x="143933" y="203200"/>
                </a:cubicBezTo>
                <a:cubicBezTo>
                  <a:pt x="127968" y="203200"/>
                  <a:pt x="118922" y="223783"/>
                  <a:pt x="110066" y="237067"/>
                </a:cubicBezTo>
                <a:cubicBezTo>
                  <a:pt x="104422" y="245534"/>
                  <a:pt x="100328" y="255272"/>
                  <a:pt x="93133" y="262467"/>
                </a:cubicBezTo>
                <a:cubicBezTo>
                  <a:pt x="83155" y="272445"/>
                  <a:pt x="69980" y="278684"/>
                  <a:pt x="59266" y="287867"/>
                </a:cubicBezTo>
                <a:cubicBezTo>
                  <a:pt x="44951" y="300137"/>
                  <a:pt x="24973" y="320577"/>
                  <a:pt x="16933" y="338667"/>
                </a:cubicBezTo>
                <a:cubicBezTo>
                  <a:pt x="9684" y="354978"/>
                  <a:pt x="0" y="389467"/>
                  <a:pt x="0" y="389467"/>
                </a:cubicBezTo>
                <a:cubicBezTo>
                  <a:pt x="18350" y="444522"/>
                  <a:pt x="-3324" y="405248"/>
                  <a:pt x="93133" y="423334"/>
                </a:cubicBezTo>
                <a:cubicBezTo>
                  <a:pt x="110677" y="426623"/>
                  <a:pt x="143933" y="440267"/>
                  <a:pt x="143933" y="440267"/>
                </a:cubicBezTo>
                <a:cubicBezTo>
                  <a:pt x="149577" y="448734"/>
                  <a:pt x="154244" y="457941"/>
                  <a:pt x="160866" y="465667"/>
                </a:cubicBezTo>
                <a:cubicBezTo>
                  <a:pt x="184035" y="492697"/>
                  <a:pt x="200324" y="510343"/>
                  <a:pt x="237066" y="516467"/>
                </a:cubicBezTo>
                <a:cubicBezTo>
                  <a:pt x="273363" y="522516"/>
                  <a:pt x="310444" y="522112"/>
                  <a:pt x="347133" y="524934"/>
                </a:cubicBezTo>
                <a:cubicBezTo>
                  <a:pt x="423333" y="522112"/>
                  <a:pt x="499620" y="521080"/>
                  <a:pt x="575733" y="516467"/>
                </a:cubicBezTo>
                <a:cubicBezTo>
                  <a:pt x="591267" y="515525"/>
                  <a:pt x="651160" y="503075"/>
                  <a:pt x="668866" y="499534"/>
                </a:cubicBezTo>
                <a:cubicBezTo>
                  <a:pt x="682977" y="493889"/>
                  <a:pt x="696515" y="486516"/>
                  <a:pt x="711200" y="482600"/>
                </a:cubicBezTo>
                <a:cubicBezTo>
                  <a:pt x="759303" y="469772"/>
                  <a:pt x="806295" y="464177"/>
                  <a:pt x="855133" y="457200"/>
                </a:cubicBezTo>
                <a:cubicBezTo>
                  <a:pt x="953313" y="460707"/>
                  <a:pt x="1060246" y="457520"/>
                  <a:pt x="1159933" y="474134"/>
                </a:cubicBezTo>
                <a:cubicBezTo>
                  <a:pt x="1191703" y="479429"/>
                  <a:pt x="1191010" y="483012"/>
                  <a:pt x="1219200" y="491067"/>
                </a:cubicBezTo>
                <a:cubicBezTo>
                  <a:pt x="1230388" y="494264"/>
                  <a:pt x="1241777" y="496712"/>
                  <a:pt x="1253066" y="499534"/>
                </a:cubicBezTo>
                <a:lnTo>
                  <a:pt x="1854200" y="482600"/>
                </a:lnTo>
                <a:cubicBezTo>
                  <a:pt x="1927632" y="482600"/>
                  <a:pt x="2000955" y="488245"/>
                  <a:pt x="2074333" y="491067"/>
                </a:cubicBezTo>
                <a:cubicBezTo>
                  <a:pt x="2168055" y="522307"/>
                  <a:pt x="2107318" y="509113"/>
                  <a:pt x="2260600" y="499534"/>
                </a:cubicBezTo>
                <a:cubicBezTo>
                  <a:pt x="2336991" y="480435"/>
                  <a:pt x="2306255" y="489959"/>
                  <a:pt x="2353733" y="474134"/>
                </a:cubicBezTo>
                <a:cubicBezTo>
                  <a:pt x="2398889" y="476956"/>
                  <a:pt x="2445034" y="472785"/>
                  <a:pt x="2489200" y="482600"/>
                </a:cubicBezTo>
                <a:cubicBezTo>
                  <a:pt x="2499133" y="484807"/>
                  <a:pt x="2498187" y="501643"/>
                  <a:pt x="2506133" y="508000"/>
                </a:cubicBezTo>
                <a:cubicBezTo>
                  <a:pt x="2513102" y="513575"/>
                  <a:pt x="2523177" y="513333"/>
                  <a:pt x="2531533" y="516467"/>
                </a:cubicBezTo>
                <a:cubicBezTo>
                  <a:pt x="2562446" y="528059"/>
                  <a:pt x="2575193" y="531076"/>
                  <a:pt x="2599266" y="550334"/>
                </a:cubicBezTo>
                <a:cubicBezTo>
                  <a:pt x="2612393" y="560836"/>
                  <a:pt x="2625797" y="577995"/>
                  <a:pt x="2633133" y="592667"/>
                </a:cubicBezTo>
                <a:cubicBezTo>
                  <a:pt x="2643864" y="614129"/>
                  <a:pt x="2637737" y="626137"/>
                  <a:pt x="2658533" y="643467"/>
                </a:cubicBezTo>
                <a:cubicBezTo>
                  <a:pt x="2668229" y="651547"/>
                  <a:pt x="2681111" y="654756"/>
                  <a:pt x="2692400" y="660400"/>
                </a:cubicBezTo>
                <a:cubicBezTo>
                  <a:pt x="2700867" y="657578"/>
                  <a:pt x="2711489" y="658245"/>
                  <a:pt x="2717800" y="651934"/>
                </a:cubicBezTo>
                <a:cubicBezTo>
                  <a:pt x="2724111" y="645623"/>
                  <a:pt x="2725087" y="635380"/>
                  <a:pt x="2726266" y="626534"/>
                </a:cubicBezTo>
                <a:cubicBezTo>
                  <a:pt x="2730757" y="592848"/>
                  <a:pt x="2727612" y="558164"/>
                  <a:pt x="2734733" y="524934"/>
                </a:cubicBezTo>
                <a:cubicBezTo>
                  <a:pt x="2736406" y="517129"/>
                  <a:pt x="2744020" y="510294"/>
                  <a:pt x="2751666" y="508000"/>
                </a:cubicBezTo>
                <a:cubicBezTo>
                  <a:pt x="2773460" y="501462"/>
                  <a:pt x="2796822" y="502356"/>
                  <a:pt x="2819400" y="499534"/>
                </a:cubicBezTo>
                <a:cubicBezTo>
                  <a:pt x="2853053" y="488316"/>
                  <a:pt x="2859844" y="481845"/>
                  <a:pt x="2904066" y="499534"/>
                </a:cubicBezTo>
                <a:cubicBezTo>
                  <a:pt x="2915183" y="503981"/>
                  <a:pt x="2919503" y="518292"/>
                  <a:pt x="2929466" y="524934"/>
                </a:cubicBezTo>
                <a:cubicBezTo>
                  <a:pt x="2936892" y="529884"/>
                  <a:pt x="2946399" y="530578"/>
                  <a:pt x="2954866" y="533400"/>
                </a:cubicBezTo>
                <a:cubicBezTo>
                  <a:pt x="2977589" y="528856"/>
                  <a:pt x="3029581" y="520279"/>
                  <a:pt x="3048000" y="508000"/>
                </a:cubicBezTo>
                <a:cubicBezTo>
                  <a:pt x="3056467" y="502356"/>
                  <a:pt x="3065583" y="497581"/>
                  <a:pt x="3073400" y="491067"/>
                </a:cubicBezTo>
                <a:cubicBezTo>
                  <a:pt x="3082598" y="483402"/>
                  <a:pt x="3091449" y="475118"/>
                  <a:pt x="3098800" y="465667"/>
                </a:cubicBezTo>
                <a:cubicBezTo>
                  <a:pt x="3102482" y="460932"/>
                  <a:pt x="3131851" y="408583"/>
                  <a:pt x="3149600" y="397934"/>
                </a:cubicBezTo>
                <a:cubicBezTo>
                  <a:pt x="3157253" y="393342"/>
                  <a:pt x="3166533" y="392289"/>
                  <a:pt x="3175000" y="389467"/>
                </a:cubicBezTo>
                <a:cubicBezTo>
                  <a:pt x="3197578" y="395111"/>
                  <a:pt x="3222302" y="395256"/>
                  <a:pt x="3242733" y="406400"/>
                </a:cubicBezTo>
                <a:cubicBezTo>
                  <a:pt x="3286182" y="430100"/>
                  <a:pt x="3253274" y="477414"/>
                  <a:pt x="3285066" y="397934"/>
                </a:cubicBezTo>
                <a:cubicBezTo>
                  <a:pt x="3276215" y="8471"/>
                  <a:pt x="3299178" y="94545"/>
                  <a:pt x="3302000" y="3386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100000">
                <a:srgbClr val="CC6633"/>
              </a:gs>
            </a:gsLst>
            <a:lin ang="55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133600" y="965200"/>
            <a:ext cx="6976533" cy="5249333"/>
          </a:xfrm>
          <a:custGeom>
            <a:avLst/>
            <a:gdLst>
              <a:gd name="connsiteX0" fmla="*/ 6307666 w 6307666"/>
              <a:gd name="connsiteY0" fmla="*/ 0 h 5249333"/>
              <a:gd name="connsiteX1" fmla="*/ 6307666 w 6307666"/>
              <a:gd name="connsiteY1" fmla="*/ 0 h 5249333"/>
              <a:gd name="connsiteX2" fmla="*/ 6172200 w 6307666"/>
              <a:gd name="connsiteY2" fmla="*/ 42333 h 5249333"/>
              <a:gd name="connsiteX3" fmla="*/ 6112933 w 6307666"/>
              <a:gd name="connsiteY3" fmla="*/ 84667 h 5249333"/>
              <a:gd name="connsiteX4" fmla="*/ 6087533 w 6307666"/>
              <a:gd name="connsiteY4" fmla="*/ 93133 h 5249333"/>
              <a:gd name="connsiteX5" fmla="*/ 6036733 w 6307666"/>
              <a:gd name="connsiteY5" fmla="*/ 118533 h 5249333"/>
              <a:gd name="connsiteX6" fmla="*/ 6011333 w 6307666"/>
              <a:gd name="connsiteY6" fmla="*/ 143933 h 5249333"/>
              <a:gd name="connsiteX7" fmla="*/ 5985933 w 6307666"/>
              <a:gd name="connsiteY7" fmla="*/ 160867 h 5249333"/>
              <a:gd name="connsiteX8" fmla="*/ 5952066 w 6307666"/>
              <a:gd name="connsiteY8" fmla="*/ 186267 h 5249333"/>
              <a:gd name="connsiteX9" fmla="*/ 5901266 w 6307666"/>
              <a:gd name="connsiteY9" fmla="*/ 228600 h 5249333"/>
              <a:gd name="connsiteX10" fmla="*/ 5884333 w 6307666"/>
              <a:gd name="connsiteY10" fmla="*/ 254000 h 5249333"/>
              <a:gd name="connsiteX11" fmla="*/ 5833533 w 6307666"/>
              <a:gd name="connsiteY11" fmla="*/ 304800 h 5249333"/>
              <a:gd name="connsiteX12" fmla="*/ 5799666 w 6307666"/>
              <a:gd name="connsiteY12" fmla="*/ 355600 h 5249333"/>
              <a:gd name="connsiteX13" fmla="*/ 5782733 w 6307666"/>
              <a:gd name="connsiteY13" fmla="*/ 381000 h 5249333"/>
              <a:gd name="connsiteX14" fmla="*/ 5774266 w 6307666"/>
              <a:gd name="connsiteY14" fmla="*/ 406400 h 5249333"/>
              <a:gd name="connsiteX15" fmla="*/ 5765800 w 6307666"/>
              <a:gd name="connsiteY15" fmla="*/ 440267 h 5249333"/>
              <a:gd name="connsiteX16" fmla="*/ 5731933 w 6307666"/>
              <a:gd name="connsiteY16" fmla="*/ 499533 h 5249333"/>
              <a:gd name="connsiteX17" fmla="*/ 5698066 w 6307666"/>
              <a:gd name="connsiteY17" fmla="*/ 533400 h 5249333"/>
              <a:gd name="connsiteX18" fmla="*/ 5647266 w 6307666"/>
              <a:gd name="connsiteY18" fmla="*/ 558800 h 5249333"/>
              <a:gd name="connsiteX19" fmla="*/ 5621866 w 6307666"/>
              <a:gd name="connsiteY19" fmla="*/ 609600 h 5249333"/>
              <a:gd name="connsiteX20" fmla="*/ 5604933 w 6307666"/>
              <a:gd name="connsiteY20" fmla="*/ 635000 h 5249333"/>
              <a:gd name="connsiteX21" fmla="*/ 5588000 w 6307666"/>
              <a:gd name="connsiteY21" fmla="*/ 668867 h 5249333"/>
              <a:gd name="connsiteX22" fmla="*/ 5562600 w 6307666"/>
              <a:gd name="connsiteY22" fmla="*/ 685800 h 5249333"/>
              <a:gd name="connsiteX23" fmla="*/ 5503333 w 6307666"/>
              <a:gd name="connsiteY23" fmla="*/ 745067 h 5249333"/>
              <a:gd name="connsiteX24" fmla="*/ 5469466 w 6307666"/>
              <a:gd name="connsiteY24" fmla="*/ 787400 h 5249333"/>
              <a:gd name="connsiteX25" fmla="*/ 5410200 w 6307666"/>
              <a:gd name="connsiteY25" fmla="*/ 795867 h 5249333"/>
              <a:gd name="connsiteX26" fmla="*/ 5367866 w 6307666"/>
              <a:gd name="connsiteY26" fmla="*/ 812800 h 5249333"/>
              <a:gd name="connsiteX27" fmla="*/ 5325533 w 6307666"/>
              <a:gd name="connsiteY27" fmla="*/ 846667 h 5249333"/>
              <a:gd name="connsiteX28" fmla="*/ 5308600 w 6307666"/>
              <a:gd name="connsiteY28" fmla="*/ 872067 h 5249333"/>
              <a:gd name="connsiteX29" fmla="*/ 5291666 w 6307666"/>
              <a:gd name="connsiteY29" fmla="*/ 922867 h 5249333"/>
              <a:gd name="connsiteX30" fmla="*/ 5283200 w 6307666"/>
              <a:gd name="connsiteY30" fmla="*/ 1185333 h 5249333"/>
              <a:gd name="connsiteX31" fmla="*/ 5274733 w 6307666"/>
              <a:gd name="connsiteY31" fmla="*/ 1227667 h 5249333"/>
              <a:gd name="connsiteX32" fmla="*/ 5266266 w 6307666"/>
              <a:gd name="connsiteY32" fmla="*/ 1320800 h 5249333"/>
              <a:gd name="connsiteX33" fmla="*/ 5257800 w 6307666"/>
              <a:gd name="connsiteY33" fmla="*/ 1507067 h 5249333"/>
              <a:gd name="connsiteX34" fmla="*/ 5249333 w 6307666"/>
              <a:gd name="connsiteY34" fmla="*/ 1532467 h 5249333"/>
              <a:gd name="connsiteX35" fmla="*/ 5232400 w 6307666"/>
              <a:gd name="connsiteY35" fmla="*/ 1557867 h 5249333"/>
              <a:gd name="connsiteX36" fmla="*/ 5207000 w 6307666"/>
              <a:gd name="connsiteY36" fmla="*/ 1574800 h 5249333"/>
              <a:gd name="connsiteX37" fmla="*/ 5198533 w 6307666"/>
              <a:gd name="connsiteY37" fmla="*/ 1608667 h 5249333"/>
              <a:gd name="connsiteX38" fmla="*/ 5173133 w 6307666"/>
              <a:gd name="connsiteY38" fmla="*/ 1625600 h 5249333"/>
              <a:gd name="connsiteX39" fmla="*/ 5156200 w 6307666"/>
              <a:gd name="connsiteY39" fmla="*/ 1651000 h 5249333"/>
              <a:gd name="connsiteX40" fmla="*/ 5105400 w 6307666"/>
              <a:gd name="connsiteY40" fmla="*/ 1735667 h 5249333"/>
              <a:gd name="connsiteX41" fmla="*/ 5088466 w 6307666"/>
              <a:gd name="connsiteY41" fmla="*/ 1786467 h 5249333"/>
              <a:gd name="connsiteX42" fmla="*/ 5080000 w 6307666"/>
              <a:gd name="connsiteY42" fmla="*/ 1811867 h 5249333"/>
              <a:gd name="connsiteX43" fmla="*/ 5046133 w 6307666"/>
              <a:gd name="connsiteY43" fmla="*/ 1837267 h 5249333"/>
              <a:gd name="connsiteX44" fmla="*/ 5003800 w 6307666"/>
              <a:gd name="connsiteY44" fmla="*/ 1921933 h 5249333"/>
              <a:gd name="connsiteX45" fmla="*/ 4986866 w 6307666"/>
              <a:gd name="connsiteY45" fmla="*/ 1972733 h 5249333"/>
              <a:gd name="connsiteX46" fmla="*/ 4978400 w 6307666"/>
              <a:gd name="connsiteY46" fmla="*/ 2006600 h 5249333"/>
              <a:gd name="connsiteX47" fmla="*/ 4961466 w 6307666"/>
              <a:gd name="connsiteY47" fmla="*/ 2040467 h 5249333"/>
              <a:gd name="connsiteX48" fmla="*/ 4944533 w 6307666"/>
              <a:gd name="connsiteY48" fmla="*/ 2099733 h 5249333"/>
              <a:gd name="connsiteX49" fmla="*/ 4936066 w 6307666"/>
              <a:gd name="connsiteY49" fmla="*/ 2133600 h 5249333"/>
              <a:gd name="connsiteX50" fmla="*/ 4927600 w 6307666"/>
              <a:gd name="connsiteY50" fmla="*/ 2159000 h 5249333"/>
              <a:gd name="connsiteX51" fmla="*/ 4919133 w 6307666"/>
              <a:gd name="connsiteY51" fmla="*/ 2192867 h 5249333"/>
              <a:gd name="connsiteX52" fmla="*/ 4851400 w 6307666"/>
              <a:gd name="connsiteY52" fmla="*/ 2243667 h 5249333"/>
              <a:gd name="connsiteX53" fmla="*/ 4800600 w 6307666"/>
              <a:gd name="connsiteY53" fmla="*/ 2269067 h 5249333"/>
              <a:gd name="connsiteX54" fmla="*/ 4783666 w 6307666"/>
              <a:gd name="connsiteY54" fmla="*/ 2286000 h 5249333"/>
              <a:gd name="connsiteX55" fmla="*/ 4758266 w 6307666"/>
              <a:gd name="connsiteY55" fmla="*/ 2294467 h 5249333"/>
              <a:gd name="connsiteX56" fmla="*/ 4732866 w 6307666"/>
              <a:gd name="connsiteY56" fmla="*/ 2311400 h 5249333"/>
              <a:gd name="connsiteX57" fmla="*/ 4715933 w 6307666"/>
              <a:gd name="connsiteY57" fmla="*/ 2336800 h 5249333"/>
              <a:gd name="connsiteX58" fmla="*/ 4673600 w 6307666"/>
              <a:gd name="connsiteY58" fmla="*/ 2370667 h 5249333"/>
              <a:gd name="connsiteX59" fmla="*/ 4656666 w 6307666"/>
              <a:gd name="connsiteY59" fmla="*/ 2404533 h 5249333"/>
              <a:gd name="connsiteX60" fmla="*/ 4588933 w 6307666"/>
              <a:gd name="connsiteY60" fmla="*/ 2463800 h 5249333"/>
              <a:gd name="connsiteX61" fmla="*/ 4521200 w 6307666"/>
              <a:gd name="connsiteY61" fmla="*/ 2497667 h 5249333"/>
              <a:gd name="connsiteX62" fmla="*/ 4478866 w 6307666"/>
              <a:gd name="connsiteY62" fmla="*/ 2523067 h 5249333"/>
              <a:gd name="connsiteX63" fmla="*/ 4453466 w 6307666"/>
              <a:gd name="connsiteY63" fmla="*/ 2548467 h 5249333"/>
              <a:gd name="connsiteX64" fmla="*/ 4385733 w 6307666"/>
              <a:gd name="connsiteY64" fmla="*/ 2565400 h 5249333"/>
              <a:gd name="connsiteX65" fmla="*/ 4216400 w 6307666"/>
              <a:gd name="connsiteY65" fmla="*/ 2540000 h 5249333"/>
              <a:gd name="connsiteX66" fmla="*/ 4131733 w 6307666"/>
              <a:gd name="connsiteY66" fmla="*/ 2463800 h 5249333"/>
              <a:gd name="connsiteX67" fmla="*/ 4097866 w 6307666"/>
              <a:gd name="connsiteY67" fmla="*/ 2472267 h 5249333"/>
              <a:gd name="connsiteX68" fmla="*/ 4072466 w 6307666"/>
              <a:gd name="connsiteY68" fmla="*/ 2489200 h 5249333"/>
              <a:gd name="connsiteX69" fmla="*/ 4038600 w 6307666"/>
              <a:gd name="connsiteY69" fmla="*/ 2506133 h 5249333"/>
              <a:gd name="connsiteX70" fmla="*/ 3996266 w 6307666"/>
              <a:gd name="connsiteY70" fmla="*/ 2531533 h 5249333"/>
              <a:gd name="connsiteX71" fmla="*/ 3937000 w 6307666"/>
              <a:gd name="connsiteY71" fmla="*/ 2556933 h 5249333"/>
              <a:gd name="connsiteX72" fmla="*/ 3869266 w 6307666"/>
              <a:gd name="connsiteY72" fmla="*/ 2582333 h 5249333"/>
              <a:gd name="connsiteX73" fmla="*/ 3835400 w 6307666"/>
              <a:gd name="connsiteY73" fmla="*/ 2599267 h 5249333"/>
              <a:gd name="connsiteX74" fmla="*/ 3776133 w 6307666"/>
              <a:gd name="connsiteY74" fmla="*/ 2616200 h 5249333"/>
              <a:gd name="connsiteX75" fmla="*/ 3750733 w 6307666"/>
              <a:gd name="connsiteY75" fmla="*/ 2633133 h 5249333"/>
              <a:gd name="connsiteX76" fmla="*/ 3683000 w 6307666"/>
              <a:gd name="connsiteY76" fmla="*/ 2650067 h 5249333"/>
              <a:gd name="connsiteX77" fmla="*/ 3632200 w 6307666"/>
              <a:gd name="connsiteY77" fmla="*/ 2658533 h 5249333"/>
              <a:gd name="connsiteX78" fmla="*/ 3606800 w 6307666"/>
              <a:gd name="connsiteY78" fmla="*/ 2675467 h 5249333"/>
              <a:gd name="connsiteX79" fmla="*/ 3488266 w 6307666"/>
              <a:gd name="connsiteY79" fmla="*/ 2675467 h 5249333"/>
              <a:gd name="connsiteX80" fmla="*/ 3276600 w 6307666"/>
              <a:gd name="connsiteY80" fmla="*/ 2683933 h 5249333"/>
              <a:gd name="connsiteX81" fmla="*/ 3234266 w 6307666"/>
              <a:gd name="connsiteY81" fmla="*/ 2692400 h 5249333"/>
              <a:gd name="connsiteX82" fmla="*/ 3200400 w 6307666"/>
              <a:gd name="connsiteY82" fmla="*/ 2683933 h 5249333"/>
              <a:gd name="connsiteX83" fmla="*/ 3141133 w 6307666"/>
              <a:gd name="connsiteY83" fmla="*/ 2667000 h 5249333"/>
              <a:gd name="connsiteX84" fmla="*/ 2768600 w 6307666"/>
              <a:gd name="connsiteY84" fmla="*/ 2675467 h 5249333"/>
              <a:gd name="connsiteX85" fmla="*/ 2650066 w 6307666"/>
              <a:gd name="connsiteY85" fmla="*/ 2700867 h 5249333"/>
              <a:gd name="connsiteX86" fmla="*/ 2599266 w 6307666"/>
              <a:gd name="connsiteY86" fmla="*/ 2717800 h 5249333"/>
              <a:gd name="connsiteX87" fmla="*/ 2506133 w 6307666"/>
              <a:gd name="connsiteY87" fmla="*/ 2726267 h 5249333"/>
              <a:gd name="connsiteX88" fmla="*/ 2387600 w 6307666"/>
              <a:gd name="connsiteY88" fmla="*/ 2751667 h 5249333"/>
              <a:gd name="connsiteX89" fmla="*/ 2353733 w 6307666"/>
              <a:gd name="connsiteY89" fmla="*/ 2768600 h 5249333"/>
              <a:gd name="connsiteX90" fmla="*/ 2209800 w 6307666"/>
              <a:gd name="connsiteY90" fmla="*/ 2861733 h 5249333"/>
              <a:gd name="connsiteX91" fmla="*/ 2125133 w 6307666"/>
              <a:gd name="connsiteY91" fmla="*/ 2929467 h 5249333"/>
              <a:gd name="connsiteX92" fmla="*/ 1981200 w 6307666"/>
              <a:gd name="connsiteY92" fmla="*/ 3081867 h 5249333"/>
              <a:gd name="connsiteX93" fmla="*/ 1905000 w 6307666"/>
              <a:gd name="connsiteY93" fmla="*/ 3141133 h 5249333"/>
              <a:gd name="connsiteX94" fmla="*/ 1871133 w 6307666"/>
              <a:gd name="connsiteY94" fmla="*/ 3191933 h 5249333"/>
              <a:gd name="connsiteX95" fmla="*/ 1828800 w 6307666"/>
              <a:gd name="connsiteY95" fmla="*/ 3242733 h 5249333"/>
              <a:gd name="connsiteX96" fmla="*/ 1786466 w 6307666"/>
              <a:gd name="connsiteY96" fmla="*/ 3276600 h 5249333"/>
              <a:gd name="connsiteX97" fmla="*/ 1752600 w 6307666"/>
              <a:gd name="connsiteY97" fmla="*/ 3310467 h 5249333"/>
              <a:gd name="connsiteX98" fmla="*/ 1710266 w 6307666"/>
              <a:gd name="connsiteY98" fmla="*/ 3344333 h 5249333"/>
              <a:gd name="connsiteX99" fmla="*/ 1676400 w 6307666"/>
              <a:gd name="connsiteY99" fmla="*/ 3378200 h 5249333"/>
              <a:gd name="connsiteX100" fmla="*/ 1583266 w 6307666"/>
              <a:gd name="connsiteY100" fmla="*/ 3454400 h 5249333"/>
              <a:gd name="connsiteX101" fmla="*/ 1524000 w 6307666"/>
              <a:gd name="connsiteY101" fmla="*/ 3522133 h 5249333"/>
              <a:gd name="connsiteX102" fmla="*/ 1498600 w 6307666"/>
              <a:gd name="connsiteY102" fmla="*/ 3530600 h 5249333"/>
              <a:gd name="connsiteX103" fmla="*/ 1447800 w 6307666"/>
              <a:gd name="connsiteY103" fmla="*/ 3547533 h 5249333"/>
              <a:gd name="connsiteX104" fmla="*/ 1430866 w 6307666"/>
              <a:gd name="connsiteY104" fmla="*/ 3572933 h 5249333"/>
              <a:gd name="connsiteX105" fmla="*/ 1320800 w 6307666"/>
              <a:gd name="connsiteY105" fmla="*/ 3683000 h 5249333"/>
              <a:gd name="connsiteX106" fmla="*/ 1286933 w 6307666"/>
              <a:gd name="connsiteY106" fmla="*/ 3725333 h 5249333"/>
              <a:gd name="connsiteX107" fmla="*/ 1219200 w 6307666"/>
              <a:gd name="connsiteY107" fmla="*/ 3826933 h 5249333"/>
              <a:gd name="connsiteX108" fmla="*/ 1185333 w 6307666"/>
              <a:gd name="connsiteY108" fmla="*/ 3869267 h 5249333"/>
              <a:gd name="connsiteX109" fmla="*/ 1117600 w 6307666"/>
              <a:gd name="connsiteY109" fmla="*/ 3937000 h 5249333"/>
              <a:gd name="connsiteX110" fmla="*/ 1092200 w 6307666"/>
              <a:gd name="connsiteY110" fmla="*/ 3970867 h 5249333"/>
              <a:gd name="connsiteX111" fmla="*/ 1066800 w 6307666"/>
              <a:gd name="connsiteY111" fmla="*/ 4013200 h 5249333"/>
              <a:gd name="connsiteX112" fmla="*/ 1024466 w 6307666"/>
              <a:gd name="connsiteY112" fmla="*/ 4055533 h 5249333"/>
              <a:gd name="connsiteX113" fmla="*/ 956733 w 6307666"/>
              <a:gd name="connsiteY113" fmla="*/ 4123267 h 5249333"/>
              <a:gd name="connsiteX114" fmla="*/ 922866 w 6307666"/>
              <a:gd name="connsiteY114" fmla="*/ 4157133 h 5249333"/>
              <a:gd name="connsiteX115" fmla="*/ 905933 w 6307666"/>
              <a:gd name="connsiteY115" fmla="*/ 4182533 h 5249333"/>
              <a:gd name="connsiteX116" fmla="*/ 880533 w 6307666"/>
              <a:gd name="connsiteY116" fmla="*/ 4250267 h 5249333"/>
              <a:gd name="connsiteX117" fmla="*/ 855133 w 6307666"/>
              <a:gd name="connsiteY117" fmla="*/ 4318000 h 5249333"/>
              <a:gd name="connsiteX118" fmla="*/ 829733 w 6307666"/>
              <a:gd name="connsiteY118" fmla="*/ 4343400 h 5249333"/>
              <a:gd name="connsiteX119" fmla="*/ 804333 w 6307666"/>
              <a:gd name="connsiteY119" fmla="*/ 4394200 h 5249333"/>
              <a:gd name="connsiteX120" fmla="*/ 745066 w 6307666"/>
              <a:gd name="connsiteY120" fmla="*/ 4436533 h 5249333"/>
              <a:gd name="connsiteX121" fmla="*/ 668866 w 6307666"/>
              <a:gd name="connsiteY121" fmla="*/ 4504267 h 5249333"/>
              <a:gd name="connsiteX122" fmla="*/ 567266 w 6307666"/>
              <a:gd name="connsiteY122" fmla="*/ 4631267 h 5249333"/>
              <a:gd name="connsiteX123" fmla="*/ 482600 w 6307666"/>
              <a:gd name="connsiteY123" fmla="*/ 4775200 h 5249333"/>
              <a:gd name="connsiteX124" fmla="*/ 457200 w 6307666"/>
              <a:gd name="connsiteY124" fmla="*/ 4826000 h 5249333"/>
              <a:gd name="connsiteX125" fmla="*/ 431800 w 6307666"/>
              <a:gd name="connsiteY125" fmla="*/ 4902200 h 5249333"/>
              <a:gd name="connsiteX126" fmla="*/ 414866 w 6307666"/>
              <a:gd name="connsiteY126" fmla="*/ 4944533 h 5249333"/>
              <a:gd name="connsiteX127" fmla="*/ 389466 w 6307666"/>
              <a:gd name="connsiteY127" fmla="*/ 5003800 h 5249333"/>
              <a:gd name="connsiteX128" fmla="*/ 381000 w 6307666"/>
              <a:gd name="connsiteY128" fmla="*/ 5029200 h 5249333"/>
              <a:gd name="connsiteX129" fmla="*/ 287866 w 6307666"/>
              <a:gd name="connsiteY129" fmla="*/ 5054600 h 5249333"/>
              <a:gd name="connsiteX130" fmla="*/ 254000 w 6307666"/>
              <a:gd name="connsiteY130" fmla="*/ 5063067 h 5249333"/>
              <a:gd name="connsiteX131" fmla="*/ 237066 w 6307666"/>
              <a:gd name="connsiteY131" fmla="*/ 5080000 h 5249333"/>
              <a:gd name="connsiteX132" fmla="*/ 211666 w 6307666"/>
              <a:gd name="connsiteY132" fmla="*/ 5088467 h 5249333"/>
              <a:gd name="connsiteX133" fmla="*/ 194733 w 6307666"/>
              <a:gd name="connsiteY133" fmla="*/ 5113867 h 5249333"/>
              <a:gd name="connsiteX134" fmla="*/ 143933 w 6307666"/>
              <a:gd name="connsiteY134" fmla="*/ 5139267 h 5249333"/>
              <a:gd name="connsiteX135" fmla="*/ 118533 w 6307666"/>
              <a:gd name="connsiteY135" fmla="*/ 5164667 h 5249333"/>
              <a:gd name="connsiteX136" fmla="*/ 67733 w 6307666"/>
              <a:gd name="connsiteY136" fmla="*/ 5198533 h 5249333"/>
              <a:gd name="connsiteX137" fmla="*/ 50800 w 6307666"/>
              <a:gd name="connsiteY137" fmla="*/ 5215467 h 5249333"/>
              <a:gd name="connsiteX138" fmla="*/ 0 w 6307666"/>
              <a:gd name="connsiteY138" fmla="*/ 5249333 h 5249333"/>
              <a:gd name="connsiteX139" fmla="*/ 0 w 6307666"/>
              <a:gd name="connsiteY139" fmla="*/ 5249333 h 524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307666" h="5249333">
                <a:moveTo>
                  <a:pt x="6307666" y="0"/>
                </a:moveTo>
                <a:lnTo>
                  <a:pt x="6307666" y="0"/>
                </a:lnTo>
                <a:cubicBezTo>
                  <a:pt x="6283960" y="6465"/>
                  <a:pt x="6204694" y="24281"/>
                  <a:pt x="6172200" y="42333"/>
                </a:cubicBezTo>
                <a:cubicBezTo>
                  <a:pt x="6137708" y="61495"/>
                  <a:pt x="6144654" y="68806"/>
                  <a:pt x="6112933" y="84667"/>
                </a:cubicBezTo>
                <a:cubicBezTo>
                  <a:pt x="6104951" y="88658"/>
                  <a:pt x="6096000" y="90311"/>
                  <a:pt x="6087533" y="93133"/>
                </a:cubicBezTo>
                <a:cubicBezTo>
                  <a:pt x="6040966" y="139702"/>
                  <a:pt x="6109548" y="76925"/>
                  <a:pt x="6036733" y="118533"/>
                </a:cubicBezTo>
                <a:cubicBezTo>
                  <a:pt x="6026337" y="124473"/>
                  <a:pt x="6020531" y="136268"/>
                  <a:pt x="6011333" y="143933"/>
                </a:cubicBezTo>
                <a:cubicBezTo>
                  <a:pt x="6003516" y="150447"/>
                  <a:pt x="5994213" y="154952"/>
                  <a:pt x="5985933" y="160867"/>
                </a:cubicBezTo>
                <a:cubicBezTo>
                  <a:pt x="5974450" y="169069"/>
                  <a:pt x="5962780" y="177084"/>
                  <a:pt x="5952066" y="186267"/>
                </a:cubicBezTo>
                <a:cubicBezTo>
                  <a:pt x="5895025" y="235159"/>
                  <a:pt x="5957404" y="191175"/>
                  <a:pt x="5901266" y="228600"/>
                </a:cubicBezTo>
                <a:cubicBezTo>
                  <a:pt x="5895622" y="237067"/>
                  <a:pt x="5891093" y="246395"/>
                  <a:pt x="5884333" y="254000"/>
                </a:cubicBezTo>
                <a:cubicBezTo>
                  <a:pt x="5868423" y="271899"/>
                  <a:pt x="5846817" y="284875"/>
                  <a:pt x="5833533" y="304800"/>
                </a:cubicBezTo>
                <a:lnTo>
                  <a:pt x="5799666" y="355600"/>
                </a:lnTo>
                <a:cubicBezTo>
                  <a:pt x="5794022" y="364067"/>
                  <a:pt x="5785951" y="371347"/>
                  <a:pt x="5782733" y="381000"/>
                </a:cubicBezTo>
                <a:cubicBezTo>
                  <a:pt x="5779911" y="389467"/>
                  <a:pt x="5776718" y="397819"/>
                  <a:pt x="5774266" y="406400"/>
                </a:cubicBezTo>
                <a:cubicBezTo>
                  <a:pt x="5771069" y="417589"/>
                  <a:pt x="5769886" y="429372"/>
                  <a:pt x="5765800" y="440267"/>
                </a:cubicBezTo>
                <a:cubicBezTo>
                  <a:pt x="5760463" y="454499"/>
                  <a:pt x="5742848" y="486799"/>
                  <a:pt x="5731933" y="499533"/>
                </a:cubicBezTo>
                <a:cubicBezTo>
                  <a:pt x="5721543" y="511655"/>
                  <a:pt x="5713212" y="528351"/>
                  <a:pt x="5698066" y="533400"/>
                </a:cubicBezTo>
                <a:cubicBezTo>
                  <a:pt x="5663013" y="545085"/>
                  <a:pt x="5680092" y="536917"/>
                  <a:pt x="5647266" y="558800"/>
                </a:cubicBezTo>
                <a:cubicBezTo>
                  <a:pt x="5598739" y="631592"/>
                  <a:pt x="5656919" y="539493"/>
                  <a:pt x="5621866" y="609600"/>
                </a:cubicBezTo>
                <a:cubicBezTo>
                  <a:pt x="5617315" y="618701"/>
                  <a:pt x="5609981" y="626165"/>
                  <a:pt x="5604933" y="635000"/>
                </a:cubicBezTo>
                <a:cubicBezTo>
                  <a:pt x="5598671" y="645959"/>
                  <a:pt x="5596080" y="659171"/>
                  <a:pt x="5588000" y="668867"/>
                </a:cubicBezTo>
                <a:cubicBezTo>
                  <a:pt x="5581486" y="676684"/>
                  <a:pt x="5571067" y="680156"/>
                  <a:pt x="5562600" y="685800"/>
                </a:cubicBezTo>
                <a:cubicBezTo>
                  <a:pt x="5523782" y="744026"/>
                  <a:pt x="5548040" y="730164"/>
                  <a:pt x="5503333" y="745067"/>
                </a:cubicBezTo>
                <a:cubicBezTo>
                  <a:pt x="5499547" y="750747"/>
                  <a:pt x="5479809" y="783952"/>
                  <a:pt x="5469466" y="787400"/>
                </a:cubicBezTo>
                <a:cubicBezTo>
                  <a:pt x="5450534" y="793711"/>
                  <a:pt x="5429955" y="793045"/>
                  <a:pt x="5410200" y="795867"/>
                </a:cubicBezTo>
                <a:cubicBezTo>
                  <a:pt x="5396089" y="801511"/>
                  <a:pt x="5381460" y="806003"/>
                  <a:pt x="5367866" y="812800"/>
                </a:cubicBezTo>
                <a:cubicBezTo>
                  <a:pt x="5353195" y="820135"/>
                  <a:pt x="5336034" y="833540"/>
                  <a:pt x="5325533" y="846667"/>
                </a:cubicBezTo>
                <a:cubicBezTo>
                  <a:pt x="5319176" y="854613"/>
                  <a:pt x="5312733" y="862768"/>
                  <a:pt x="5308600" y="872067"/>
                </a:cubicBezTo>
                <a:cubicBezTo>
                  <a:pt x="5301351" y="888378"/>
                  <a:pt x="5291666" y="922867"/>
                  <a:pt x="5291666" y="922867"/>
                </a:cubicBezTo>
                <a:cubicBezTo>
                  <a:pt x="5288844" y="1010356"/>
                  <a:pt x="5288055" y="1097934"/>
                  <a:pt x="5283200" y="1185333"/>
                </a:cubicBezTo>
                <a:cubicBezTo>
                  <a:pt x="5282402" y="1199702"/>
                  <a:pt x="5276518" y="1213387"/>
                  <a:pt x="5274733" y="1227667"/>
                </a:cubicBezTo>
                <a:cubicBezTo>
                  <a:pt x="5270866" y="1258599"/>
                  <a:pt x="5269088" y="1289756"/>
                  <a:pt x="5266266" y="1320800"/>
                </a:cubicBezTo>
                <a:cubicBezTo>
                  <a:pt x="5263444" y="1382889"/>
                  <a:pt x="5262756" y="1445112"/>
                  <a:pt x="5257800" y="1507067"/>
                </a:cubicBezTo>
                <a:cubicBezTo>
                  <a:pt x="5257088" y="1515963"/>
                  <a:pt x="5253324" y="1524485"/>
                  <a:pt x="5249333" y="1532467"/>
                </a:cubicBezTo>
                <a:cubicBezTo>
                  <a:pt x="5244782" y="1541568"/>
                  <a:pt x="5239595" y="1550672"/>
                  <a:pt x="5232400" y="1557867"/>
                </a:cubicBezTo>
                <a:cubicBezTo>
                  <a:pt x="5225205" y="1565062"/>
                  <a:pt x="5215467" y="1569156"/>
                  <a:pt x="5207000" y="1574800"/>
                </a:cubicBezTo>
                <a:cubicBezTo>
                  <a:pt x="5204178" y="1586089"/>
                  <a:pt x="5204988" y="1598985"/>
                  <a:pt x="5198533" y="1608667"/>
                </a:cubicBezTo>
                <a:cubicBezTo>
                  <a:pt x="5192889" y="1617134"/>
                  <a:pt x="5180328" y="1618405"/>
                  <a:pt x="5173133" y="1625600"/>
                </a:cubicBezTo>
                <a:cubicBezTo>
                  <a:pt x="5165938" y="1632795"/>
                  <a:pt x="5161073" y="1642067"/>
                  <a:pt x="5156200" y="1651000"/>
                </a:cubicBezTo>
                <a:cubicBezTo>
                  <a:pt x="5111276" y="1733360"/>
                  <a:pt x="5142549" y="1698515"/>
                  <a:pt x="5105400" y="1735667"/>
                </a:cubicBezTo>
                <a:lnTo>
                  <a:pt x="5088466" y="1786467"/>
                </a:lnTo>
                <a:cubicBezTo>
                  <a:pt x="5085644" y="1794934"/>
                  <a:pt x="5087140" y="1806512"/>
                  <a:pt x="5080000" y="1811867"/>
                </a:cubicBezTo>
                <a:lnTo>
                  <a:pt x="5046133" y="1837267"/>
                </a:lnTo>
                <a:cubicBezTo>
                  <a:pt x="5018670" y="1883038"/>
                  <a:pt x="5021528" y="1873182"/>
                  <a:pt x="5003800" y="1921933"/>
                </a:cubicBezTo>
                <a:cubicBezTo>
                  <a:pt x="4997700" y="1938708"/>
                  <a:pt x="4991195" y="1955416"/>
                  <a:pt x="4986866" y="1972733"/>
                </a:cubicBezTo>
                <a:cubicBezTo>
                  <a:pt x="4984044" y="1984022"/>
                  <a:pt x="4982486" y="1995705"/>
                  <a:pt x="4978400" y="2006600"/>
                </a:cubicBezTo>
                <a:cubicBezTo>
                  <a:pt x="4973968" y="2018418"/>
                  <a:pt x="4967111" y="2029178"/>
                  <a:pt x="4961466" y="2040467"/>
                </a:cubicBezTo>
                <a:cubicBezTo>
                  <a:pt x="4935010" y="2146298"/>
                  <a:pt x="4968818" y="2014739"/>
                  <a:pt x="4944533" y="2099733"/>
                </a:cubicBezTo>
                <a:cubicBezTo>
                  <a:pt x="4941336" y="2110922"/>
                  <a:pt x="4939263" y="2122411"/>
                  <a:pt x="4936066" y="2133600"/>
                </a:cubicBezTo>
                <a:cubicBezTo>
                  <a:pt x="4933614" y="2142181"/>
                  <a:pt x="4930052" y="2150419"/>
                  <a:pt x="4927600" y="2159000"/>
                </a:cubicBezTo>
                <a:cubicBezTo>
                  <a:pt x="4924403" y="2170189"/>
                  <a:pt x="4925300" y="2182999"/>
                  <a:pt x="4919133" y="2192867"/>
                </a:cubicBezTo>
                <a:cubicBezTo>
                  <a:pt x="4897076" y="2228158"/>
                  <a:pt x="4883153" y="2225522"/>
                  <a:pt x="4851400" y="2243667"/>
                </a:cubicBezTo>
                <a:cubicBezTo>
                  <a:pt x="4805447" y="2269926"/>
                  <a:pt x="4847167" y="2253544"/>
                  <a:pt x="4800600" y="2269067"/>
                </a:cubicBezTo>
                <a:cubicBezTo>
                  <a:pt x="4794955" y="2274711"/>
                  <a:pt x="4790511" y="2281893"/>
                  <a:pt x="4783666" y="2286000"/>
                </a:cubicBezTo>
                <a:cubicBezTo>
                  <a:pt x="4776013" y="2290592"/>
                  <a:pt x="4766248" y="2290476"/>
                  <a:pt x="4758266" y="2294467"/>
                </a:cubicBezTo>
                <a:cubicBezTo>
                  <a:pt x="4749165" y="2299018"/>
                  <a:pt x="4741333" y="2305756"/>
                  <a:pt x="4732866" y="2311400"/>
                </a:cubicBezTo>
                <a:cubicBezTo>
                  <a:pt x="4727222" y="2319867"/>
                  <a:pt x="4723128" y="2329605"/>
                  <a:pt x="4715933" y="2336800"/>
                </a:cubicBezTo>
                <a:cubicBezTo>
                  <a:pt x="4693282" y="2359451"/>
                  <a:pt x="4690361" y="2345525"/>
                  <a:pt x="4673600" y="2370667"/>
                </a:cubicBezTo>
                <a:cubicBezTo>
                  <a:pt x="4666599" y="2381168"/>
                  <a:pt x="4664239" y="2394436"/>
                  <a:pt x="4656666" y="2404533"/>
                </a:cubicBezTo>
                <a:cubicBezTo>
                  <a:pt x="4644031" y="2421379"/>
                  <a:pt x="4607986" y="2452686"/>
                  <a:pt x="4588933" y="2463800"/>
                </a:cubicBezTo>
                <a:cubicBezTo>
                  <a:pt x="4567129" y="2476519"/>
                  <a:pt x="4539050" y="2479818"/>
                  <a:pt x="4521200" y="2497667"/>
                </a:cubicBezTo>
                <a:cubicBezTo>
                  <a:pt x="4497955" y="2520911"/>
                  <a:pt x="4511839" y="2512076"/>
                  <a:pt x="4478866" y="2523067"/>
                </a:cubicBezTo>
                <a:cubicBezTo>
                  <a:pt x="4470399" y="2531534"/>
                  <a:pt x="4463429" y="2541825"/>
                  <a:pt x="4453466" y="2548467"/>
                </a:cubicBezTo>
                <a:cubicBezTo>
                  <a:pt x="4442311" y="2555904"/>
                  <a:pt x="4391835" y="2564180"/>
                  <a:pt x="4385733" y="2565400"/>
                </a:cubicBezTo>
                <a:cubicBezTo>
                  <a:pt x="4329289" y="2556933"/>
                  <a:pt x="4271362" y="2555389"/>
                  <a:pt x="4216400" y="2540000"/>
                </a:cubicBezTo>
                <a:cubicBezTo>
                  <a:pt x="4200312" y="2535495"/>
                  <a:pt x="4140653" y="2472720"/>
                  <a:pt x="4131733" y="2463800"/>
                </a:cubicBezTo>
                <a:cubicBezTo>
                  <a:pt x="4120444" y="2466622"/>
                  <a:pt x="4108562" y="2467683"/>
                  <a:pt x="4097866" y="2472267"/>
                </a:cubicBezTo>
                <a:cubicBezTo>
                  <a:pt x="4088513" y="2476275"/>
                  <a:pt x="4081301" y="2484152"/>
                  <a:pt x="4072466" y="2489200"/>
                </a:cubicBezTo>
                <a:cubicBezTo>
                  <a:pt x="4061508" y="2495462"/>
                  <a:pt x="4049633" y="2500004"/>
                  <a:pt x="4038600" y="2506133"/>
                </a:cubicBezTo>
                <a:cubicBezTo>
                  <a:pt x="4024214" y="2514125"/>
                  <a:pt x="4010651" y="2523541"/>
                  <a:pt x="3996266" y="2531533"/>
                </a:cubicBezTo>
                <a:cubicBezTo>
                  <a:pt x="3933071" y="2566642"/>
                  <a:pt x="3989468" y="2534447"/>
                  <a:pt x="3937000" y="2556933"/>
                </a:cubicBezTo>
                <a:cubicBezTo>
                  <a:pt x="3875013" y="2583499"/>
                  <a:pt x="3931707" y="2566724"/>
                  <a:pt x="3869266" y="2582333"/>
                </a:cubicBezTo>
                <a:cubicBezTo>
                  <a:pt x="3857977" y="2587978"/>
                  <a:pt x="3847001" y="2594295"/>
                  <a:pt x="3835400" y="2599267"/>
                </a:cubicBezTo>
                <a:cubicBezTo>
                  <a:pt x="3818402" y="2606552"/>
                  <a:pt x="3793310" y="2611906"/>
                  <a:pt x="3776133" y="2616200"/>
                </a:cubicBezTo>
                <a:cubicBezTo>
                  <a:pt x="3767666" y="2621844"/>
                  <a:pt x="3759834" y="2628582"/>
                  <a:pt x="3750733" y="2633133"/>
                </a:cubicBezTo>
                <a:cubicBezTo>
                  <a:pt x="3733947" y="2641526"/>
                  <a:pt x="3698183" y="2647307"/>
                  <a:pt x="3683000" y="2650067"/>
                </a:cubicBezTo>
                <a:cubicBezTo>
                  <a:pt x="3666110" y="2653138"/>
                  <a:pt x="3649133" y="2655711"/>
                  <a:pt x="3632200" y="2658533"/>
                </a:cubicBezTo>
                <a:cubicBezTo>
                  <a:pt x="3623733" y="2664178"/>
                  <a:pt x="3616153" y="2671459"/>
                  <a:pt x="3606800" y="2675467"/>
                </a:cubicBezTo>
                <a:cubicBezTo>
                  <a:pt x="3566157" y="2692885"/>
                  <a:pt x="3533958" y="2680036"/>
                  <a:pt x="3488266" y="2675467"/>
                </a:cubicBezTo>
                <a:cubicBezTo>
                  <a:pt x="3417711" y="2678289"/>
                  <a:pt x="3347055" y="2679236"/>
                  <a:pt x="3276600" y="2683933"/>
                </a:cubicBezTo>
                <a:cubicBezTo>
                  <a:pt x="3262241" y="2684890"/>
                  <a:pt x="3248657" y="2692400"/>
                  <a:pt x="3234266" y="2692400"/>
                </a:cubicBezTo>
                <a:cubicBezTo>
                  <a:pt x="3222630" y="2692400"/>
                  <a:pt x="3211588" y="2687130"/>
                  <a:pt x="3200400" y="2683933"/>
                </a:cubicBezTo>
                <a:cubicBezTo>
                  <a:pt x="3115386" y="2659643"/>
                  <a:pt x="3246993" y="2693466"/>
                  <a:pt x="3141133" y="2667000"/>
                </a:cubicBezTo>
                <a:lnTo>
                  <a:pt x="2768600" y="2675467"/>
                </a:lnTo>
                <a:cubicBezTo>
                  <a:pt x="2741907" y="2676535"/>
                  <a:pt x="2670651" y="2694986"/>
                  <a:pt x="2650066" y="2700867"/>
                </a:cubicBezTo>
                <a:cubicBezTo>
                  <a:pt x="2632904" y="2705771"/>
                  <a:pt x="2616844" y="2714698"/>
                  <a:pt x="2599266" y="2717800"/>
                </a:cubicBezTo>
                <a:cubicBezTo>
                  <a:pt x="2568568" y="2723217"/>
                  <a:pt x="2537177" y="2723445"/>
                  <a:pt x="2506133" y="2726267"/>
                </a:cubicBezTo>
                <a:cubicBezTo>
                  <a:pt x="2466622" y="2734734"/>
                  <a:pt x="2426534" y="2740852"/>
                  <a:pt x="2387600" y="2751667"/>
                </a:cubicBezTo>
                <a:cubicBezTo>
                  <a:pt x="2375439" y="2755045"/>
                  <a:pt x="2364813" y="2762556"/>
                  <a:pt x="2353733" y="2768600"/>
                </a:cubicBezTo>
                <a:cubicBezTo>
                  <a:pt x="2292562" y="2801966"/>
                  <a:pt x="2270704" y="2816055"/>
                  <a:pt x="2209800" y="2861733"/>
                </a:cubicBezTo>
                <a:cubicBezTo>
                  <a:pt x="2180886" y="2883418"/>
                  <a:pt x="2151167" y="2904397"/>
                  <a:pt x="2125133" y="2929467"/>
                </a:cubicBezTo>
                <a:cubicBezTo>
                  <a:pt x="2074801" y="2977935"/>
                  <a:pt x="2036356" y="3038968"/>
                  <a:pt x="1981200" y="3081867"/>
                </a:cubicBezTo>
                <a:cubicBezTo>
                  <a:pt x="1955800" y="3101622"/>
                  <a:pt x="1927753" y="3118380"/>
                  <a:pt x="1905000" y="3141133"/>
                </a:cubicBezTo>
                <a:cubicBezTo>
                  <a:pt x="1890609" y="3155524"/>
                  <a:pt x="1883344" y="3175652"/>
                  <a:pt x="1871133" y="3191933"/>
                </a:cubicBezTo>
                <a:cubicBezTo>
                  <a:pt x="1857908" y="3209567"/>
                  <a:pt x="1844386" y="3227147"/>
                  <a:pt x="1828800" y="3242733"/>
                </a:cubicBezTo>
                <a:cubicBezTo>
                  <a:pt x="1816022" y="3255511"/>
                  <a:pt x="1799973" y="3264594"/>
                  <a:pt x="1786466" y="3276600"/>
                </a:cubicBezTo>
                <a:cubicBezTo>
                  <a:pt x="1774534" y="3287207"/>
                  <a:pt x="1764532" y="3299861"/>
                  <a:pt x="1752600" y="3310467"/>
                </a:cubicBezTo>
                <a:cubicBezTo>
                  <a:pt x="1739093" y="3322473"/>
                  <a:pt x="1723773" y="3332327"/>
                  <a:pt x="1710266" y="3344333"/>
                </a:cubicBezTo>
                <a:cubicBezTo>
                  <a:pt x="1698334" y="3354939"/>
                  <a:pt x="1688866" y="3368227"/>
                  <a:pt x="1676400" y="3378200"/>
                </a:cubicBezTo>
                <a:cubicBezTo>
                  <a:pt x="1621165" y="3422388"/>
                  <a:pt x="1628057" y="3398410"/>
                  <a:pt x="1583266" y="3454400"/>
                </a:cubicBezTo>
                <a:cubicBezTo>
                  <a:pt x="1574844" y="3464928"/>
                  <a:pt x="1540363" y="3511224"/>
                  <a:pt x="1524000" y="3522133"/>
                </a:cubicBezTo>
                <a:cubicBezTo>
                  <a:pt x="1516574" y="3527084"/>
                  <a:pt x="1507067" y="3527778"/>
                  <a:pt x="1498600" y="3530600"/>
                </a:cubicBezTo>
                <a:cubicBezTo>
                  <a:pt x="1459088" y="3570112"/>
                  <a:pt x="1476022" y="3575756"/>
                  <a:pt x="1447800" y="3547533"/>
                </a:cubicBezTo>
                <a:cubicBezTo>
                  <a:pt x="1442155" y="3556000"/>
                  <a:pt x="1437826" y="3565509"/>
                  <a:pt x="1430866" y="3572933"/>
                </a:cubicBezTo>
                <a:cubicBezTo>
                  <a:pt x="1395379" y="3610786"/>
                  <a:pt x="1353213" y="3642484"/>
                  <a:pt x="1320800" y="3683000"/>
                </a:cubicBezTo>
                <a:cubicBezTo>
                  <a:pt x="1309511" y="3697111"/>
                  <a:pt x="1297354" y="3710570"/>
                  <a:pt x="1286933" y="3725333"/>
                </a:cubicBezTo>
                <a:cubicBezTo>
                  <a:pt x="1263460" y="3758586"/>
                  <a:pt x="1244627" y="3795150"/>
                  <a:pt x="1219200" y="3826933"/>
                </a:cubicBezTo>
                <a:cubicBezTo>
                  <a:pt x="1207911" y="3841044"/>
                  <a:pt x="1197590" y="3855988"/>
                  <a:pt x="1185333" y="3869267"/>
                </a:cubicBezTo>
                <a:cubicBezTo>
                  <a:pt x="1163676" y="3892729"/>
                  <a:pt x="1136758" y="3911456"/>
                  <a:pt x="1117600" y="3937000"/>
                </a:cubicBezTo>
                <a:cubicBezTo>
                  <a:pt x="1109133" y="3948289"/>
                  <a:pt x="1100027" y="3959126"/>
                  <a:pt x="1092200" y="3970867"/>
                </a:cubicBezTo>
                <a:cubicBezTo>
                  <a:pt x="1083072" y="3984559"/>
                  <a:pt x="1077080" y="4000350"/>
                  <a:pt x="1066800" y="4013200"/>
                </a:cubicBezTo>
                <a:cubicBezTo>
                  <a:pt x="1054333" y="4028783"/>
                  <a:pt x="1038577" y="4041422"/>
                  <a:pt x="1024466" y="4055533"/>
                </a:cubicBezTo>
                <a:lnTo>
                  <a:pt x="956733" y="4123267"/>
                </a:lnTo>
                <a:cubicBezTo>
                  <a:pt x="945444" y="4134556"/>
                  <a:pt x="931722" y="4143849"/>
                  <a:pt x="922866" y="4157133"/>
                </a:cubicBezTo>
                <a:lnTo>
                  <a:pt x="905933" y="4182533"/>
                </a:lnTo>
                <a:cubicBezTo>
                  <a:pt x="884200" y="4269461"/>
                  <a:pt x="913738" y="4161721"/>
                  <a:pt x="880533" y="4250267"/>
                </a:cubicBezTo>
                <a:cubicBezTo>
                  <a:pt x="866539" y="4287583"/>
                  <a:pt x="879944" y="4283265"/>
                  <a:pt x="855133" y="4318000"/>
                </a:cubicBezTo>
                <a:cubicBezTo>
                  <a:pt x="848174" y="4327743"/>
                  <a:pt x="838200" y="4334933"/>
                  <a:pt x="829733" y="4343400"/>
                </a:cubicBezTo>
                <a:cubicBezTo>
                  <a:pt x="822847" y="4364057"/>
                  <a:pt x="820745" y="4377788"/>
                  <a:pt x="804333" y="4394200"/>
                </a:cubicBezTo>
                <a:cubicBezTo>
                  <a:pt x="793831" y="4404702"/>
                  <a:pt x="759489" y="4426918"/>
                  <a:pt x="745066" y="4436533"/>
                </a:cubicBezTo>
                <a:cubicBezTo>
                  <a:pt x="725322" y="4495770"/>
                  <a:pt x="752697" y="4431613"/>
                  <a:pt x="668866" y="4504267"/>
                </a:cubicBezTo>
                <a:cubicBezTo>
                  <a:pt x="638094" y="4530936"/>
                  <a:pt x="591041" y="4595605"/>
                  <a:pt x="567266" y="4631267"/>
                </a:cubicBezTo>
                <a:cubicBezTo>
                  <a:pt x="535056" y="4679582"/>
                  <a:pt x="510009" y="4723808"/>
                  <a:pt x="482600" y="4775200"/>
                </a:cubicBezTo>
                <a:cubicBezTo>
                  <a:pt x="473691" y="4791905"/>
                  <a:pt x="465034" y="4808765"/>
                  <a:pt x="457200" y="4826000"/>
                </a:cubicBezTo>
                <a:cubicBezTo>
                  <a:pt x="424068" y="4898890"/>
                  <a:pt x="453045" y="4838465"/>
                  <a:pt x="431800" y="4902200"/>
                </a:cubicBezTo>
                <a:cubicBezTo>
                  <a:pt x="426994" y="4916618"/>
                  <a:pt x="419672" y="4930115"/>
                  <a:pt x="414866" y="4944533"/>
                </a:cubicBezTo>
                <a:cubicBezTo>
                  <a:pt x="396641" y="4999209"/>
                  <a:pt x="419231" y="4959154"/>
                  <a:pt x="389466" y="5003800"/>
                </a:cubicBezTo>
                <a:cubicBezTo>
                  <a:pt x="386644" y="5012267"/>
                  <a:pt x="385592" y="5021547"/>
                  <a:pt x="381000" y="5029200"/>
                </a:cubicBezTo>
                <a:cubicBezTo>
                  <a:pt x="360998" y="5062536"/>
                  <a:pt x="323965" y="5050589"/>
                  <a:pt x="287866" y="5054600"/>
                </a:cubicBezTo>
                <a:cubicBezTo>
                  <a:pt x="276577" y="5057422"/>
                  <a:pt x="264408" y="5057863"/>
                  <a:pt x="254000" y="5063067"/>
                </a:cubicBezTo>
                <a:cubicBezTo>
                  <a:pt x="246860" y="5066637"/>
                  <a:pt x="243911" y="5075893"/>
                  <a:pt x="237066" y="5080000"/>
                </a:cubicBezTo>
                <a:cubicBezTo>
                  <a:pt x="229413" y="5084592"/>
                  <a:pt x="220133" y="5085645"/>
                  <a:pt x="211666" y="5088467"/>
                </a:cubicBezTo>
                <a:cubicBezTo>
                  <a:pt x="206022" y="5096934"/>
                  <a:pt x="201928" y="5106672"/>
                  <a:pt x="194733" y="5113867"/>
                </a:cubicBezTo>
                <a:cubicBezTo>
                  <a:pt x="178321" y="5130279"/>
                  <a:pt x="164590" y="5132381"/>
                  <a:pt x="143933" y="5139267"/>
                </a:cubicBezTo>
                <a:cubicBezTo>
                  <a:pt x="135466" y="5147734"/>
                  <a:pt x="127984" y="5157316"/>
                  <a:pt x="118533" y="5164667"/>
                </a:cubicBezTo>
                <a:cubicBezTo>
                  <a:pt x="102469" y="5177161"/>
                  <a:pt x="82123" y="5184142"/>
                  <a:pt x="67733" y="5198533"/>
                </a:cubicBezTo>
                <a:cubicBezTo>
                  <a:pt x="62089" y="5204178"/>
                  <a:pt x="57442" y="5211039"/>
                  <a:pt x="50800" y="5215467"/>
                </a:cubicBezTo>
                <a:cubicBezTo>
                  <a:pt x="-10713" y="5256476"/>
                  <a:pt x="38827" y="5210506"/>
                  <a:pt x="0" y="5249333"/>
                </a:cubicBezTo>
                <a:lnTo>
                  <a:pt x="0" y="5249333"/>
                </a:ln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467" y="2040448"/>
            <a:ext cx="4199466" cy="270952"/>
          </a:xfrm>
          <a:custGeom>
            <a:avLst/>
            <a:gdLst>
              <a:gd name="connsiteX0" fmla="*/ 4199466 w 4199466"/>
              <a:gd name="connsiteY0" fmla="*/ 8485 h 270952"/>
              <a:gd name="connsiteX1" fmla="*/ 4199466 w 4199466"/>
              <a:gd name="connsiteY1" fmla="*/ 8485 h 270952"/>
              <a:gd name="connsiteX2" fmla="*/ 3911600 w 4199466"/>
              <a:gd name="connsiteY2" fmla="*/ 8485 h 270952"/>
              <a:gd name="connsiteX3" fmla="*/ 3877733 w 4199466"/>
              <a:gd name="connsiteY3" fmla="*/ 25419 h 270952"/>
              <a:gd name="connsiteX4" fmla="*/ 3683000 w 4199466"/>
              <a:gd name="connsiteY4" fmla="*/ 76219 h 270952"/>
              <a:gd name="connsiteX5" fmla="*/ 3606800 w 4199466"/>
              <a:gd name="connsiteY5" fmla="*/ 59285 h 270952"/>
              <a:gd name="connsiteX6" fmla="*/ 3581400 w 4199466"/>
              <a:gd name="connsiteY6" fmla="*/ 50819 h 270952"/>
              <a:gd name="connsiteX7" fmla="*/ 3513666 w 4199466"/>
              <a:gd name="connsiteY7" fmla="*/ 33885 h 270952"/>
              <a:gd name="connsiteX8" fmla="*/ 3234266 w 4199466"/>
              <a:gd name="connsiteY8" fmla="*/ 42352 h 270952"/>
              <a:gd name="connsiteX9" fmla="*/ 3208866 w 4199466"/>
              <a:gd name="connsiteY9" fmla="*/ 50819 h 270952"/>
              <a:gd name="connsiteX10" fmla="*/ 3175000 w 4199466"/>
              <a:gd name="connsiteY10" fmla="*/ 59285 h 270952"/>
              <a:gd name="connsiteX11" fmla="*/ 3115733 w 4199466"/>
              <a:gd name="connsiteY11" fmla="*/ 67752 h 270952"/>
              <a:gd name="connsiteX12" fmla="*/ 2946400 w 4199466"/>
              <a:gd name="connsiteY12" fmla="*/ 59285 h 270952"/>
              <a:gd name="connsiteX13" fmla="*/ 2921000 w 4199466"/>
              <a:gd name="connsiteY13" fmla="*/ 50819 h 270952"/>
              <a:gd name="connsiteX14" fmla="*/ 2887133 w 4199466"/>
              <a:gd name="connsiteY14" fmla="*/ 59285 h 270952"/>
              <a:gd name="connsiteX15" fmla="*/ 2810933 w 4199466"/>
              <a:gd name="connsiteY15" fmla="*/ 67752 h 270952"/>
              <a:gd name="connsiteX16" fmla="*/ 2751666 w 4199466"/>
              <a:gd name="connsiteY16" fmla="*/ 76219 h 270952"/>
              <a:gd name="connsiteX17" fmla="*/ 2362200 w 4199466"/>
              <a:gd name="connsiteY17" fmla="*/ 93152 h 270952"/>
              <a:gd name="connsiteX18" fmla="*/ 2269066 w 4199466"/>
              <a:gd name="connsiteY18" fmla="*/ 135485 h 270952"/>
              <a:gd name="connsiteX19" fmla="*/ 2150533 w 4199466"/>
              <a:gd name="connsiteY19" fmla="*/ 152419 h 270952"/>
              <a:gd name="connsiteX20" fmla="*/ 2065866 w 4199466"/>
              <a:gd name="connsiteY20" fmla="*/ 169352 h 270952"/>
              <a:gd name="connsiteX21" fmla="*/ 1989666 w 4199466"/>
              <a:gd name="connsiteY21" fmla="*/ 194752 h 270952"/>
              <a:gd name="connsiteX22" fmla="*/ 1651000 w 4199466"/>
              <a:gd name="connsiteY22" fmla="*/ 228619 h 270952"/>
              <a:gd name="connsiteX23" fmla="*/ 1583266 w 4199466"/>
              <a:gd name="connsiteY23" fmla="*/ 254019 h 270952"/>
              <a:gd name="connsiteX24" fmla="*/ 1447800 w 4199466"/>
              <a:gd name="connsiteY24" fmla="*/ 270952 h 270952"/>
              <a:gd name="connsiteX25" fmla="*/ 1100666 w 4199466"/>
              <a:gd name="connsiteY25" fmla="*/ 262485 h 270952"/>
              <a:gd name="connsiteX26" fmla="*/ 1049866 w 4199466"/>
              <a:gd name="connsiteY26" fmla="*/ 254019 h 270952"/>
              <a:gd name="connsiteX27" fmla="*/ 982133 w 4199466"/>
              <a:gd name="connsiteY27" fmla="*/ 245552 h 270952"/>
              <a:gd name="connsiteX28" fmla="*/ 880533 w 4199466"/>
              <a:gd name="connsiteY28" fmla="*/ 186285 h 270952"/>
              <a:gd name="connsiteX29" fmla="*/ 838200 w 4199466"/>
              <a:gd name="connsiteY29" fmla="*/ 152419 h 270952"/>
              <a:gd name="connsiteX30" fmla="*/ 795866 w 4199466"/>
              <a:gd name="connsiteY30" fmla="*/ 135485 h 270952"/>
              <a:gd name="connsiteX31" fmla="*/ 745066 w 4199466"/>
              <a:gd name="connsiteY31" fmla="*/ 118552 h 270952"/>
              <a:gd name="connsiteX32" fmla="*/ 711200 w 4199466"/>
              <a:gd name="connsiteY32" fmla="*/ 110085 h 270952"/>
              <a:gd name="connsiteX33" fmla="*/ 668866 w 4199466"/>
              <a:gd name="connsiteY33" fmla="*/ 93152 h 270952"/>
              <a:gd name="connsiteX34" fmla="*/ 643466 w 4199466"/>
              <a:gd name="connsiteY34" fmla="*/ 84685 h 270952"/>
              <a:gd name="connsiteX35" fmla="*/ 618066 w 4199466"/>
              <a:gd name="connsiteY35" fmla="*/ 59285 h 270952"/>
              <a:gd name="connsiteX36" fmla="*/ 575733 w 4199466"/>
              <a:gd name="connsiteY36" fmla="*/ 50819 h 270952"/>
              <a:gd name="connsiteX37" fmla="*/ 541866 w 4199466"/>
              <a:gd name="connsiteY37" fmla="*/ 42352 h 270952"/>
              <a:gd name="connsiteX38" fmla="*/ 304800 w 4199466"/>
              <a:gd name="connsiteY38" fmla="*/ 50819 h 270952"/>
              <a:gd name="connsiteX39" fmla="*/ 254000 w 4199466"/>
              <a:gd name="connsiteY39" fmla="*/ 67752 h 270952"/>
              <a:gd name="connsiteX40" fmla="*/ 220133 w 4199466"/>
              <a:gd name="connsiteY40" fmla="*/ 76219 h 270952"/>
              <a:gd name="connsiteX41" fmla="*/ 110066 w 4199466"/>
              <a:gd name="connsiteY41" fmla="*/ 84685 h 270952"/>
              <a:gd name="connsiteX42" fmla="*/ 84666 w 4199466"/>
              <a:gd name="connsiteY42" fmla="*/ 93152 h 270952"/>
              <a:gd name="connsiteX43" fmla="*/ 33866 w 4199466"/>
              <a:gd name="connsiteY43" fmla="*/ 127019 h 270952"/>
              <a:gd name="connsiteX44" fmla="*/ 0 w 4199466"/>
              <a:gd name="connsiteY44" fmla="*/ 143952 h 270952"/>
              <a:gd name="connsiteX45" fmla="*/ 0 w 4199466"/>
              <a:gd name="connsiteY45" fmla="*/ 143952 h 27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199466" h="270952">
                <a:moveTo>
                  <a:pt x="4199466" y="8485"/>
                </a:moveTo>
                <a:lnTo>
                  <a:pt x="4199466" y="8485"/>
                </a:lnTo>
                <a:cubicBezTo>
                  <a:pt x="4113001" y="4555"/>
                  <a:pt x="4002006" y="-8466"/>
                  <a:pt x="3911600" y="8485"/>
                </a:cubicBezTo>
                <a:cubicBezTo>
                  <a:pt x="3899195" y="10811"/>
                  <a:pt x="3889022" y="19774"/>
                  <a:pt x="3877733" y="25419"/>
                </a:cubicBezTo>
                <a:cubicBezTo>
                  <a:pt x="3797948" y="131799"/>
                  <a:pt x="3854962" y="96449"/>
                  <a:pt x="3683000" y="76219"/>
                </a:cubicBezTo>
                <a:cubicBezTo>
                  <a:pt x="3625826" y="57160"/>
                  <a:pt x="3696194" y="79150"/>
                  <a:pt x="3606800" y="59285"/>
                </a:cubicBezTo>
                <a:cubicBezTo>
                  <a:pt x="3598088" y="57349"/>
                  <a:pt x="3590058" y="52983"/>
                  <a:pt x="3581400" y="50819"/>
                </a:cubicBezTo>
                <a:lnTo>
                  <a:pt x="3513666" y="33885"/>
                </a:lnTo>
                <a:cubicBezTo>
                  <a:pt x="3420533" y="36707"/>
                  <a:pt x="3327299" y="37183"/>
                  <a:pt x="3234266" y="42352"/>
                </a:cubicBezTo>
                <a:cubicBezTo>
                  <a:pt x="3225355" y="42847"/>
                  <a:pt x="3217447" y="48367"/>
                  <a:pt x="3208866" y="50819"/>
                </a:cubicBezTo>
                <a:cubicBezTo>
                  <a:pt x="3197678" y="54016"/>
                  <a:pt x="3186448" y="57204"/>
                  <a:pt x="3175000" y="59285"/>
                </a:cubicBezTo>
                <a:cubicBezTo>
                  <a:pt x="3155366" y="62855"/>
                  <a:pt x="3135489" y="64930"/>
                  <a:pt x="3115733" y="67752"/>
                </a:cubicBezTo>
                <a:cubicBezTo>
                  <a:pt x="3059289" y="64930"/>
                  <a:pt x="3002702" y="64181"/>
                  <a:pt x="2946400" y="59285"/>
                </a:cubicBezTo>
                <a:cubicBezTo>
                  <a:pt x="2937509" y="58512"/>
                  <a:pt x="2929925" y="50819"/>
                  <a:pt x="2921000" y="50819"/>
                </a:cubicBezTo>
                <a:cubicBezTo>
                  <a:pt x="2909364" y="50819"/>
                  <a:pt x="2898634" y="57516"/>
                  <a:pt x="2887133" y="59285"/>
                </a:cubicBezTo>
                <a:cubicBezTo>
                  <a:pt x="2861874" y="63171"/>
                  <a:pt x="2836292" y="64582"/>
                  <a:pt x="2810933" y="67752"/>
                </a:cubicBezTo>
                <a:cubicBezTo>
                  <a:pt x="2791131" y="70227"/>
                  <a:pt x="2771590" y="75091"/>
                  <a:pt x="2751666" y="76219"/>
                </a:cubicBezTo>
                <a:cubicBezTo>
                  <a:pt x="2621929" y="83563"/>
                  <a:pt x="2492022" y="87508"/>
                  <a:pt x="2362200" y="93152"/>
                </a:cubicBezTo>
                <a:cubicBezTo>
                  <a:pt x="2346652" y="100926"/>
                  <a:pt x="2289766" y="131127"/>
                  <a:pt x="2269066" y="135485"/>
                </a:cubicBezTo>
                <a:cubicBezTo>
                  <a:pt x="2230010" y="143707"/>
                  <a:pt x="2189902" y="145857"/>
                  <a:pt x="2150533" y="152419"/>
                </a:cubicBezTo>
                <a:cubicBezTo>
                  <a:pt x="2122143" y="157151"/>
                  <a:pt x="2093170" y="160251"/>
                  <a:pt x="2065866" y="169352"/>
                </a:cubicBezTo>
                <a:lnTo>
                  <a:pt x="1989666" y="194752"/>
                </a:lnTo>
                <a:cubicBezTo>
                  <a:pt x="1764050" y="184942"/>
                  <a:pt x="1842579" y="167313"/>
                  <a:pt x="1651000" y="228619"/>
                </a:cubicBezTo>
                <a:cubicBezTo>
                  <a:pt x="1628034" y="235968"/>
                  <a:pt x="1606872" y="249101"/>
                  <a:pt x="1583266" y="254019"/>
                </a:cubicBezTo>
                <a:cubicBezTo>
                  <a:pt x="1538716" y="263300"/>
                  <a:pt x="1447800" y="270952"/>
                  <a:pt x="1447800" y="270952"/>
                </a:cubicBezTo>
                <a:lnTo>
                  <a:pt x="1100666" y="262485"/>
                </a:lnTo>
                <a:cubicBezTo>
                  <a:pt x="1083515" y="261755"/>
                  <a:pt x="1066860" y="256447"/>
                  <a:pt x="1049866" y="254019"/>
                </a:cubicBezTo>
                <a:cubicBezTo>
                  <a:pt x="1027341" y="250801"/>
                  <a:pt x="1004711" y="248374"/>
                  <a:pt x="982133" y="245552"/>
                </a:cubicBezTo>
                <a:cubicBezTo>
                  <a:pt x="934758" y="229760"/>
                  <a:pt x="940266" y="234071"/>
                  <a:pt x="880533" y="186285"/>
                </a:cubicBezTo>
                <a:cubicBezTo>
                  <a:pt x="866422" y="174996"/>
                  <a:pt x="853696" y="161716"/>
                  <a:pt x="838200" y="152419"/>
                </a:cubicBezTo>
                <a:cubicBezTo>
                  <a:pt x="825167" y="144599"/>
                  <a:pt x="810149" y="140679"/>
                  <a:pt x="795866" y="135485"/>
                </a:cubicBezTo>
                <a:cubicBezTo>
                  <a:pt x="779091" y="129385"/>
                  <a:pt x="762162" y="123681"/>
                  <a:pt x="745066" y="118552"/>
                </a:cubicBezTo>
                <a:cubicBezTo>
                  <a:pt x="733921" y="115208"/>
                  <a:pt x="722239" y="113765"/>
                  <a:pt x="711200" y="110085"/>
                </a:cubicBezTo>
                <a:cubicBezTo>
                  <a:pt x="696782" y="105279"/>
                  <a:pt x="683097" y="98488"/>
                  <a:pt x="668866" y="93152"/>
                </a:cubicBezTo>
                <a:cubicBezTo>
                  <a:pt x="660510" y="90018"/>
                  <a:pt x="651933" y="87507"/>
                  <a:pt x="643466" y="84685"/>
                </a:cubicBezTo>
                <a:cubicBezTo>
                  <a:pt x="634999" y="76218"/>
                  <a:pt x="628776" y="64640"/>
                  <a:pt x="618066" y="59285"/>
                </a:cubicBezTo>
                <a:cubicBezTo>
                  <a:pt x="605195" y="52849"/>
                  <a:pt x="589781" y="53941"/>
                  <a:pt x="575733" y="50819"/>
                </a:cubicBezTo>
                <a:cubicBezTo>
                  <a:pt x="564374" y="48295"/>
                  <a:pt x="553155" y="45174"/>
                  <a:pt x="541866" y="42352"/>
                </a:cubicBezTo>
                <a:cubicBezTo>
                  <a:pt x="462844" y="45174"/>
                  <a:pt x="383566" y="43869"/>
                  <a:pt x="304800" y="50819"/>
                </a:cubicBezTo>
                <a:cubicBezTo>
                  <a:pt x="287020" y="52388"/>
                  <a:pt x="271316" y="63423"/>
                  <a:pt x="254000" y="67752"/>
                </a:cubicBezTo>
                <a:cubicBezTo>
                  <a:pt x="242711" y="70574"/>
                  <a:pt x="231690" y="74859"/>
                  <a:pt x="220133" y="76219"/>
                </a:cubicBezTo>
                <a:cubicBezTo>
                  <a:pt x="183588" y="80518"/>
                  <a:pt x="146755" y="81863"/>
                  <a:pt x="110066" y="84685"/>
                </a:cubicBezTo>
                <a:cubicBezTo>
                  <a:pt x="101599" y="87507"/>
                  <a:pt x="92468" y="88818"/>
                  <a:pt x="84666" y="93152"/>
                </a:cubicBezTo>
                <a:cubicBezTo>
                  <a:pt x="66876" y="103036"/>
                  <a:pt x="53173" y="120584"/>
                  <a:pt x="33866" y="127019"/>
                </a:cubicBezTo>
                <a:cubicBezTo>
                  <a:pt x="4680" y="136747"/>
                  <a:pt x="14776" y="129174"/>
                  <a:pt x="0" y="143952"/>
                </a:cubicBezTo>
                <a:lnTo>
                  <a:pt x="0" y="143952"/>
                </a:lnTo>
              </a:path>
            </a:pathLst>
          </a:cu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2046350"/>
            <a:ext cx="4174067" cy="256583"/>
          </a:xfrm>
          <a:custGeom>
            <a:avLst/>
            <a:gdLst>
              <a:gd name="connsiteX0" fmla="*/ 0 w 4174067"/>
              <a:gd name="connsiteY0" fmla="*/ 44917 h 256583"/>
              <a:gd name="connsiteX1" fmla="*/ 0 w 4174067"/>
              <a:gd name="connsiteY1" fmla="*/ 44917 h 256583"/>
              <a:gd name="connsiteX2" fmla="*/ 575733 w 4174067"/>
              <a:gd name="connsiteY2" fmla="*/ 19517 h 256583"/>
              <a:gd name="connsiteX3" fmla="*/ 601133 w 4174067"/>
              <a:gd name="connsiteY3" fmla="*/ 36450 h 256583"/>
              <a:gd name="connsiteX4" fmla="*/ 719667 w 4174067"/>
              <a:gd name="connsiteY4" fmla="*/ 53383 h 256583"/>
              <a:gd name="connsiteX5" fmla="*/ 745067 w 4174067"/>
              <a:gd name="connsiteY5" fmla="*/ 61850 h 256583"/>
              <a:gd name="connsiteX6" fmla="*/ 812800 w 4174067"/>
              <a:gd name="connsiteY6" fmla="*/ 104183 h 256583"/>
              <a:gd name="connsiteX7" fmla="*/ 889000 w 4174067"/>
              <a:gd name="connsiteY7" fmla="*/ 146517 h 256583"/>
              <a:gd name="connsiteX8" fmla="*/ 914400 w 4174067"/>
              <a:gd name="connsiteY8" fmla="*/ 163450 h 256583"/>
              <a:gd name="connsiteX9" fmla="*/ 973667 w 4174067"/>
              <a:gd name="connsiteY9" fmla="*/ 180383 h 256583"/>
              <a:gd name="connsiteX10" fmla="*/ 1016000 w 4174067"/>
              <a:gd name="connsiteY10" fmla="*/ 197317 h 256583"/>
              <a:gd name="connsiteX11" fmla="*/ 1126067 w 4174067"/>
              <a:gd name="connsiteY11" fmla="*/ 231183 h 256583"/>
              <a:gd name="connsiteX12" fmla="*/ 1193800 w 4174067"/>
              <a:gd name="connsiteY12" fmla="*/ 222717 h 256583"/>
              <a:gd name="connsiteX13" fmla="*/ 1227667 w 4174067"/>
              <a:gd name="connsiteY13" fmla="*/ 214250 h 256583"/>
              <a:gd name="connsiteX14" fmla="*/ 1312333 w 4174067"/>
              <a:gd name="connsiteY14" fmla="*/ 197317 h 256583"/>
              <a:gd name="connsiteX15" fmla="*/ 1337733 w 4174067"/>
              <a:gd name="connsiteY15" fmla="*/ 188850 h 256583"/>
              <a:gd name="connsiteX16" fmla="*/ 1422400 w 4174067"/>
              <a:gd name="connsiteY16" fmla="*/ 171917 h 256583"/>
              <a:gd name="connsiteX17" fmla="*/ 1701800 w 4174067"/>
              <a:gd name="connsiteY17" fmla="*/ 180383 h 256583"/>
              <a:gd name="connsiteX18" fmla="*/ 1735667 w 4174067"/>
              <a:gd name="connsiteY18" fmla="*/ 188850 h 256583"/>
              <a:gd name="connsiteX19" fmla="*/ 1803400 w 4174067"/>
              <a:gd name="connsiteY19" fmla="*/ 171917 h 256583"/>
              <a:gd name="connsiteX20" fmla="*/ 2040467 w 4174067"/>
              <a:gd name="connsiteY20" fmla="*/ 188850 h 256583"/>
              <a:gd name="connsiteX21" fmla="*/ 2091267 w 4174067"/>
              <a:gd name="connsiteY21" fmla="*/ 205783 h 256583"/>
              <a:gd name="connsiteX22" fmla="*/ 2116667 w 4174067"/>
              <a:gd name="connsiteY22" fmla="*/ 214250 h 256583"/>
              <a:gd name="connsiteX23" fmla="*/ 2142067 w 4174067"/>
              <a:gd name="connsiteY23" fmla="*/ 231183 h 256583"/>
              <a:gd name="connsiteX24" fmla="*/ 2209800 w 4174067"/>
              <a:gd name="connsiteY24" fmla="*/ 239650 h 256583"/>
              <a:gd name="connsiteX25" fmla="*/ 2286000 w 4174067"/>
              <a:gd name="connsiteY25" fmla="*/ 256583 h 256583"/>
              <a:gd name="connsiteX26" fmla="*/ 2336800 w 4174067"/>
              <a:gd name="connsiteY26" fmla="*/ 239650 h 256583"/>
              <a:gd name="connsiteX27" fmla="*/ 2370667 w 4174067"/>
              <a:gd name="connsiteY27" fmla="*/ 214250 h 256583"/>
              <a:gd name="connsiteX28" fmla="*/ 2446867 w 4174067"/>
              <a:gd name="connsiteY28" fmla="*/ 163450 h 256583"/>
              <a:gd name="connsiteX29" fmla="*/ 2472267 w 4174067"/>
              <a:gd name="connsiteY29" fmla="*/ 146517 h 256583"/>
              <a:gd name="connsiteX30" fmla="*/ 2523067 w 4174067"/>
              <a:gd name="connsiteY30" fmla="*/ 121117 h 256583"/>
              <a:gd name="connsiteX31" fmla="*/ 2540000 w 4174067"/>
              <a:gd name="connsiteY31" fmla="*/ 95717 h 256583"/>
              <a:gd name="connsiteX32" fmla="*/ 2607733 w 4174067"/>
              <a:gd name="connsiteY32" fmla="*/ 95717 h 256583"/>
              <a:gd name="connsiteX33" fmla="*/ 2844800 w 4174067"/>
              <a:gd name="connsiteY33" fmla="*/ 95717 h 256583"/>
              <a:gd name="connsiteX34" fmla="*/ 2887133 w 4174067"/>
              <a:gd name="connsiteY34" fmla="*/ 104183 h 256583"/>
              <a:gd name="connsiteX35" fmla="*/ 2946400 w 4174067"/>
              <a:gd name="connsiteY35" fmla="*/ 112650 h 256583"/>
              <a:gd name="connsiteX36" fmla="*/ 2988733 w 4174067"/>
              <a:gd name="connsiteY36" fmla="*/ 121117 h 256583"/>
              <a:gd name="connsiteX37" fmla="*/ 3081867 w 4174067"/>
              <a:gd name="connsiteY37" fmla="*/ 138050 h 256583"/>
              <a:gd name="connsiteX38" fmla="*/ 3132667 w 4174067"/>
              <a:gd name="connsiteY38" fmla="*/ 163450 h 256583"/>
              <a:gd name="connsiteX39" fmla="*/ 3166533 w 4174067"/>
              <a:gd name="connsiteY39" fmla="*/ 180383 h 256583"/>
              <a:gd name="connsiteX40" fmla="*/ 3268133 w 4174067"/>
              <a:gd name="connsiteY40" fmla="*/ 197317 h 256583"/>
              <a:gd name="connsiteX41" fmla="*/ 3276600 w 4174067"/>
              <a:gd name="connsiteY41" fmla="*/ 154983 h 256583"/>
              <a:gd name="connsiteX42" fmla="*/ 3344333 w 4174067"/>
              <a:gd name="connsiteY42" fmla="*/ 146517 h 256583"/>
              <a:gd name="connsiteX43" fmla="*/ 3488267 w 4174067"/>
              <a:gd name="connsiteY43" fmla="*/ 121117 h 256583"/>
              <a:gd name="connsiteX44" fmla="*/ 4013200 w 4174067"/>
              <a:gd name="connsiteY44" fmla="*/ 129583 h 256583"/>
              <a:gd name="connsiteX45" fmla="*/ 4038600 w 4174067"/>
              <a:gd name="connsiteY45" fmla="*/ 146517 h 256583"/>
              <a:gd name="connsiteX46" fmla="*/ 4047067 w 4174067"/>
              <a:gd name="connsiteY46" fmla="*/ 112650 h 256583"/>
              <a:gd name="connsiteX47" fmla="*/ 4055533 w 4174067"/>
              <a:gd name="connsiteY47" fmla="*/ 70317 h 256583"/>
              <a:gd name="connsiteX48" fmla="*/ 4106333 w 4174067"/>
              <a:gd name="connsiteY48" fmla="*/ 44917 h 256583"/>
              <a:gd name="connsiteX49" fmla="*/ 4123267 w 4174067"/>
              <a:gd name="connsiteY49" fmla="*/ 27983 h 256583"/>
              <a:gd name="connsiteX50" fmla="*/ 4174067 w 4174067"/>
              <a:gd name="connsiteY50" fmla="*/ 19517 h 256583"/>
              <a:gd name="connsiteX51" fmla="*/ 4174067 w 4174067"/>
              <a:gd name="connsiteY51" fmla="*/ 19517 h 25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174067" h="256583">
                <a:moveTo>
                  <a:pt x="0" y="44917"/>
                </a:moveTo>
                <a:lnTo>
                  <a:pt x="0" y="44917"/>
                </a:lnTo>
                <a:cubicBezTo>
                  <a:pt x="263711" y="-17133"/>
                  <a:pt x="154112" y="-3906"/>
                  <a:pt x="575733" y="19517"/>
                </a:cubicBezTo>
                <a:cubicBezTo>
                  <a:pt x="585893" y="20081"/>
                  <a:pt x="591780" y="32442"/>
                  <a:pt x="601133" y="36450"/>
                </a:cubicBezTo>
                <a:cubicBezTo>
                  <a:pt x="629158" y="48461"/>
                  <a:pt x="704729" y="51889"/>
                  <a:pt x="719667" y="53383"/>
                </a:cubicBezTo>
                <a:cubicBezTo>
                  <a:pt x="728134" y="56205"/>
                  <a:pt x="737085" y="57859"/>
                  <a:pt x="745067" y="61850"/>
                </a:cubicBezTo>
                <a:cubicBezTo>
                  <a:pt x="808927" y="93781"/>
                  <a:pt x="765792" y="77321"/>
                  <a:pt x="812800" y="104183"/>
                </a:cubicBezTo>
                <a:cubicBezTo>
                  <a:pt x="907138" y="158091"/>
                  <a:pt x="776191" y="76012"/>
                  <a:pt x="889000" y="146517"/>
                </a:cubicBezTo>
                <a:cubicBezTo>
                  <a:pt x="897629" y="151910"/>
                  <a:pt x="905299" y="158899"/>
                  <a:pt x="914400" y="163450"/>
                </a:cubicBezTo>
                <a:cubicBezTo>
                  <a:pt x="930715" y="171607"/>
                  <a:pt x="957381" y="174954"/>
                  <a:pt x="973667" y="180383"/>
                </a:cubicBezTo>
                <a:cubicBezTo>
                  <a:pt x="988085" y="185189"/>
                  <a:pt x="1001474" y="192847"/>
                  <a:pt x="1016000" y="197317"/>
                </a:cubicBezTo>
                <a:cubicBezTo>
                  <a:pt x="1150044" y="238562"/>
                  <a:pt x="1028449" y="192137"/>
                  <a:pt x="1126067" y="231183"/>
                </a:cubicBezTo>
                <a:cubicBezTo>
                  <a:pt x="1148645" y="228361"/>
                  <a:pt x="1171356" y="226458"/>
                  <a:pt x="1193800" y="222717"/>
                </a:cubicBezTo>
                <a:cubicBezTo>
                  <a:pt x="1205278" y="220804"/>
                  <a:pt x="1216289" y="216688"/>
                  <a:pt x="1227667" y="214250"/>
                </a:cubicBezTo>
                <a:cubicBezTo>
                  <a:pt x="1255809" y="208220"/>
                  <a:pt x="1284289" y="203789"/>
                  <a:pt x="1312333" y="197317"/>
                </a:cubicBezTo>
                <a:cubicBezTo>
                  <a:pt x="1321029" y="195310"/>
                  <a:pt x="1329152" y="191302"/>
                  <a:pt x="1337733" y="188850"/>
                </a:cubicBezTo>
                <a:cubicBezTo>
                  <a:pt x="1373100" y="178745"/>
                  <a:pt x="1382479" y="178570"/>
                  <a:pt x="1422400" y="171917"/>
                </a:cubicBezTo>
                <a:cubicBezTo>
                  <a:pt x="1515533" y="174739"/>
                  <a:pt x="1608760" y="175354"/>
                  <a:pt x="1701800" y="180383"/>
                </a:cubicBezTo>
                <a:cubicBezTo>
                  <a:pt x="1713419" y="181011"/>
                  <a:pt x="1724071" y="189816"/>
                  <a:pt x="1735667" y="188850"/>
                </a:cubicBezTo>
                <a:cubicBezTo>
                  <a:pt x="1758859" y="186917"/>
                  <a:pt x="1780822" y="177561"/>
                  <a:pt x="1803400" y="171917"/>
                </a:cubicBezTo>
                <a:cubicBezTo>
                  <a:pt x="1825595" y="173085"/>
                  <a:pt x="1989045" y="178566"/>
                  <a:pt x="2040467" y="188850"/>
                </a:cubicBezTo>
                <a:cubicBezTo>
                  <a:pt x="2057970" y="192351"/>
                  <a:pt x="2074334" y="200139"/>
                  <a:pt x="2091267" y="205783"/>
                </a:cubicBezTo>
                <a:cubicBezTo>
                  <a:pt x="2099734" y="208605"/>
                  <a:pt x="2109241" y="209300"/>
                  <a:pt x="2116667" y="214250"/>
                </a:cubicBezTo>
                <a:cubicBezTo>
                  <a:pt x="2125134" y="219894"/>
                  <a:pt x="2132250" y="228506"/>
                  <a:pt x="2142067" y="231183"/>
                </a:cubicBezTo>
                <a:cubicBezTo>
                  <a:pt x="2164019" y="237170"/>
                  <a:pt x="2187311" y="236190"/>
                  <a:pt x="2209800" y="239650"/>
                </a:cubicBezTo>
                <a:cubicBezTo>
                  <a:pt x="2237737" y="243948"/>
                  <a:pt x="2259039" y="249843"/>
                  <a:pt x="2286000" y="256583"/>
                </a:cubicBezTo>
                <a:cubicBezTo>
                  <a:pt x="2302933" y="250939"/>
                  <a:pt x="2320835" y="247632"/>
                  <a:pt x="2336800" y="239650"/>
                </a:cubicBezTo>
                <a:cubicBezTo>
                  <a:pt x="2349421" y="233339"/>
                  <a:pt x="2359107" y="222342"/>
                  <a:pt x="2370667" y="214250"/>
                </a:cubicBezTo>
                <a:cubicBezTo>
                  <a:pt x="2370702" y="214226"/>
                  <a:pt x="2434149" y="171928"/>
                  <a:pt x="2446867" y="163450"/>
                </a:cubicBezTo>
                <a:cubicBezTo>
                  <a:pt x="2455334" y="157806"/>
                  <a:pt x="2463166" y="151068"/>
                  <a:pt x="2472267" y="146517"/>
                </a:cubicBezTo>
                <a:lnTo>
                  <a:pt x="2523067" y="121117"/>
                </a:lnTo>
                <a:lnTo>
                  <a:pt x="2540000" y="95717"/>
                </a:lnTo>
                <a:lnTo>
                  <a:pt x="2607733" y="95717"/>
                </a:lnTo>
                <a:cubicBezTo>
                  <a:pt x="2726107" y="83879"/>
                  <a:pt x="2694430" y="82642"/>
                  <a:pt x="2844800" y="95717"/>
                </a:cubicBezTo>
                <a:cubicBezTo>
                  <a:pt x="2859136" y="96964"/>
                  <a:pt x="2872938" y="101817"/>
                  <a:pt x="2887133" y="104183"/>
                </a:cubicBezTo>
                <a:cubicBezTo>
                  <a:pt x="2906818" y="107464"/>
                  <a:pt x="2926715" y="109369"/>
                  <a:pt x="2946400" y="112650"/>
                </a:cubicBezTo>
                <a:cubicBezTo>
                  <a:pt x="2960595" y="115016"/>
                  <a:pt x="2974538" y="118751"/>
                  <a:pt x="2988733" y="121117"/>
                </a:cubicBezTo>
                <a:cubicBezTo>
                  <a:pt x="3079749" y="136286"/>
                  <a:pt x="3016844" y="121794"/>
                  <a:pt x="3081867" y="138050"/>
                </a:cubicBezTo>
                <a:cubicBezTo>
                  <a:pt x="3130679" y="170591"/>
                  <a:pt x="3083592" y="142418"/>
                  <a:pt x="3132667" y="163450"/>
                </a:cubicBezTo>
                <a:cubicBezTo>
                  <a:pt x="3144268" y="168422"/>
                  <a:pt x="3154715" y="175951"/>
                  <a:pt x="3166533" y="180383"/>
                </a:cubicBezTo>
                <a:cubicBezTo>
                  <a:pt x="3194504" y="190872"/>
                  <a:pt x="3243544" y="194243"/>
                  <a:pt x="3268133" y="197317"/>
                </a:cubicBezTo>
                <a:cubicBezTo>
                  <a:pt x="3270955" y="183206"/>
                  <a:pt x="3264626" y="162966"/>
                  <a:pt x="3276600" y="154983"/>
                </a:cubicBezTo>
                <a:cubicBezTo>
                  <a:pt x="3295532" y="142362"/>
                  <a:pt x="3321969" y="150710"/>
                  <a:pt x="3344333" y="146517"/>
                </a:cubicBezTo>
                <a:cubicBezTo>
                  <a:pt x="3512566" y="114973"/>
                  <a:pt x="3305803" y="141389"/>
                  <a:pt x="3488267" y="121117"/>
                </a:cubicBezTo>
                <a:cubicBezTo>
                  <a:pt x="3663245" y="123939"/>
                  <a:pt x="3838386" y="121515"/>
                  <a:pt x="4013200" y="129583"/>
                </a:cubicBezTo>
                <a:cubicBezTo>
                  <a:pt x="4023365" y="130052"/>
                  <a:pt x="4029498" y="151068"/>
                  <a:pt x="4038600" y="146517"/>
                </a:cubicBezTo>
                <a:cubicBezTo>
                  <a:pt x="4049008" y="141313"/>
                  <a:pt x="4044543" y="124009"/>
                  <a:pt x="4047067" y="112650"/>
                </a:cubicBezTo>
                <a:cubicBezTo>
                  <a:pt x="4050189" y="98602"/>
                  <a:pt x="4048393" y="82811"/>
                  <a:pt x="4055533" y="70317"/>
                </a:cubicBezTo>
                <a:cubicBezTo>
                  <a:pt x="4063258" y="56799"/>
                  <a:pt x="4093294" y="49263"/>
                  <a:pt x="4106333" y="44917"/>
                </a:cubicBezTo>
                <a:cubicBezTo>
                  <a:pt x="4111978" y="39272"/>
                  <a:pt x="4116422" y="32090"/>
                  <a:pt x="4123267" y="27983"/>
                </a:cubicBezTo>
                <a:cubicBezTo>
                  <a:pt x="4141839" y="16840"/>
                  <a:pt x="4153840" y="19517"/>
                  <a:pt x="4174067" y="19517"/>
                </a:cubicBezTo>
                <a:lnTo>
                  <a:pt x="4174067" y="19517"/>
                </a:ln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9267" y="2082800"/>
            <a:ext cx="3996266" cy="143933"/>
          </a:xfrm>
          <a:custGeom>
            <a:avLst/>
            <a:gdLst>
              <a:gd name="connsiteX0" fmla="*/ 0 w 3996266"/>
              <a:gd name="connsiteY0" fmla="*/ 143933 h 143933"/>
              <a:gd name="connsiteX1" fmla="*/ 0 w 3996266"/>
              <a:gd name="connsiteY1" fmla="*/ 143933 h 143933"/>
              <a:gd name="connsiteX2" fmla="*/ 135466 w 3996266"/>
              <a:gd name="connsiteY2" fmla="*/ 118533 h 143933"/>
              <a:gd name="connsiteX3" fmla="*/ 304800 w 3996266"/>
              <a:gd name="connsiteY3" fmla="*/ 101600 h 143933"/>
              <a:gd name="connsiteX4" fmla="*/ 423333 w 3996266"/>
              <a:gd name="connsiteY4" fmla="*/ 76200 h 143933"/>
              <a:gd name="connsiteX5" fmla="*/ 465666 w 3996266"/>
              <a:gd name="connsiteY5" fmla="*/ 67733 h 143933"/>
              <a:gd name="connsiteX6" fmla="*/ 508000 w 3996266"/>
              <a:gd name="connsiteY6" fmla="*/ 59267 h 143933"/>
              <a:gd name="connsiteX7" fmla="*/ 584200 w 3996266"/>
              <a:gd name="connsiteY7" fmla="*/ 42333 h 143933"/>
              <a:gd name="connsiteX8" fmla="*/ 651933 w 3996266"/>
              <a:gd name="connsiteY8" fmla="*/ 25400 h 143933"/>
              <a:gd name="connsiteX9" fmla="*/ 728133 w 3996266"/>
              <a:gd name="connsiteY9" fmla="*/ 8467 h 143933"/>
              <a:gd name="connsiteX10" fmla="*/ 812800 w 3996266"/>
              <a:gd name="connsiteY10" fmla="*/ 16933 h 143933"/>
              <a:gd name="connsiteX11" fmla="*/ 914400 w 3996266"/>
              <a:gd name="connsiteY11" fmla="*/ 33867 h 143933"/>
              <a:gd name="connsiteX12" fmla="*/ 1134533 w 3996266"/>
              <a:gd name="connsiteY12" fmla="*/ 42333 h 143933"/>
              <a:gd name="connsiteX13" fmla="*/ 1202266 w 3996266"/>
              <a:gd name="connsiteY13" fmla="*/ 59267 h 143933"/>
              <a:gd name="connsiteX14" fmla="*/ 1227666 w 3996266"/>
              <a:gd name="connsiteY14" fmla="*/ 67733 h 143933"/>
              <a:gd name="connsiteX15" fmla="*/ 1676400 w 3996266"/>
              <a:gd name="connsiteY15" fmla="*/ 84667 h 143933"/>
              <a:gd name="connsiteX16" fmla="*/ 1718733 w 3996266"/>
              <a:gd name="connsiteY16" fmla="*/ 93133 h 143933"/>
              <a:gd name="connsiteX17" fmla="*/ 1778000 w 3996266"/>
              <a:gd name="connsiteY17" fmla="*/ 101600 h 143933"/>
              <a:gd name="connsiteX18" fmla="*/ 1803400 w 3996266"/>
              <a:gd name="connsiteY18" fmla="*/ 110067 h 143933"/>
              <a:gd name="connsiteX19" fmla="*/ 2252133 w 3996266"/>
              <a:gd name="connsiteY19" fmla="*/ 110067 h 143933"/>
              <a:gd name="connsiteX20" fmla="*/ 2302933 w 3996266"/>
              <a:gd name="connsiteY20" fmla="*/ 127000 h 143933"/>
              <a:gd name="connsiteX21" fmla="*/ 2404533 w 3996266"/>
              <a:gd name="connsiteY21" fmla="*/ 110067 h 143933"/>
              <a:gd name="connsiteX22" fmla="*/ 2455333 w 3996266"/>
              <a:gd name="connsiteY22" fmla="*/ 93133 h 143933"/>
              <a:gd name="connsiteX23" fmla="*/ 2514600 w 3996266"/>
              <a:gd name="connsiteY23" fmla="*/ 84667 h 143933"/>
              <a:gd name="connsiteX24" fmla="*/ 2582333 w 3996266"/>
              <a:gd name="connsiteY24" fmla="*/ 67733 h 143933"/>
              <a:gd name="connsiteX25" fmla="*/ 2624666 w 3996266"/>
              <a:gd name="connsiteY25" fmla="*/ 59267 h 143933"/>
              <a:gd name="connsiteX26" fmla="*/ 2658533 w 3996266"/>
              <a:gd name="connsiteY26" fmla="*/ 50800 h 143933"/>
              <a:gd name="connsiteX27" fmla="*/ 2743200 w 3996266"/>
              <a:gd name="connsiteY27" fmla="*/ 42333 h 143933"/>
              <a:gd name="connsiteX28" fmla="*/ 2802466 w 3996266"/>
              <a:gd name="connsiteY28" fmla="*/ 25400 h 143933"/>
              <a:gd name="connsiteX29" fmla="*/ 2937933 w 3996266"/>
              <a:gd name="connsiteY29" fmla="*/ 42333 h 143933"/>
              <a:gd name="connsiteX30" fmla="*/ 2988733 w 3996266"/>
              <a:gd name="connsiteY30" fmla="*/ 59267 h 143933"/>
              <a:gd name="connsiteX31" fmla="*/ 3048000 w 3996266"/>
              <a:gd name="connsiteY31" fmla="*/ 84667 h 143933"/>
              <a:gd name="connsiteX32" fmla="*/ 3285066 w 3996266"/>
              <a:gd name="connsiteY32" fmla="*/ 76200 h 143933"/>
              <a:gd name="connsiteX33" fmla="*/ 3344333 w 3996266"/>
              <a:gd name="connsiteY33" fmla="*/ 67733 h 143933"/>
              <a:gd name="connsiteX34" fmla="*/ 3572933 w 3996266"/>
              <a:gd name="connsiteY34" fmla="*/ 76200 h 143933"/>
              <a:gd name="connsiteX35" fmla="*/ 3606800 w 3996266"/>
              <a:gd name="connsiteY35" fmla="*/ 101600 h 143933"/>
              <a:gd name="connsiteX36" fmla="*/ 3649133 w 3996266"/>
              <a:gd name="connsiteY36" fmla="*/ 143933 h 143933"/>
              <a:gd name="connsiteX37" fmla="*/ 3683000 w 3996266"/>
              <a:gd name="connsiteY37" fmla="*/ 135467 h 143933"/>
              <a:gd name="connsiteX38" fmla="*/ 3759200 w 3996266"/>
              <a:gd name="connsiteY38" fmla="*/ 76200 h 143933"/>
              <a:gd name="connsiteX39" fmla="*/ 3810000 w 3996266"/>
              <a:gd name="connsiteY39" fmla="*/ 59267 h 143933"/>
              <a:gd name="connsiteX40" fmla="*/ 3852333 w 3996266"/>
              <a:gd name="connsiteY40" fmla="*/ 42333 h 143933"/>
              <a:gd name="connsiteX41" fmla="*/ 3894666 w 3996266"/>
              <a:gd name="connsiteY41" fmla="*/ 33867 h 143933"/>
              <a:gd name="connsiteX42" fmla="*/ 3979333 w 3996266"/>
              <a:gd name="connsiteY42" fmla="*/ 8467 h 143933"/>
              <a:gd name="connsiteX43" fmla="*/ 3996266 w 3996266"/>
              <a:gd name="connsiteY43" fmla="*/ 0 h 143933"/>
              <a:gd name="connsiteX44" fmla="*/ 3996266 w 3996266"/>
              <a:gd name="connsiteY44" fmla="*/ 0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996266" h="143933">
                <a:moveTo>
                  <a:pt x="0" y="143933"/>
                </a:moveTo>
                <a:lnTo>
                  <a:pt x="0" y="143933"/>
                </a:lnTo>
                <a:cubicBezTo>
                  <a:pt x="21024" y="139728"/>
                  <a:pt x="104278" y="122132"/>
                  <a:pt x="135466" y="118533"/>
                </a:cubicBezTo>
                <a:cubicBezTo>
                  <a:pt x="191818" y="112031"/>
                  <a:pt x="304800" y="101600"/>
                  <a:pt x="304800" y="101600"/>
                </a:cubicBezTo>
                <a:cubicBezTo>
                  <a:pt x="366591" y="86151"/>
                  <a:pt x="327247" y="95417"/>
                  <a:pt x="423333" y="76200"/>
                </a:cubicBezTo>
                <a:lnTo>
                  <a:pt x="465666" y="67733"/>
                </a:lnTo>
                <a:cubicBezTo>
                  <a:pt x="479777" y="64911"/>
                  <a:pt x="494348" y="63818"/>
                  <a:pt x="508000" y="59267"/>
                </a:cubicBezTo>
                <a:cubicBezTo>
                  <a:pt x="562078" y="41240"/>
                  <a:pt x="500761" y="60213"/>
                  <a:pt x="584200" y="42333"/>
                </a:cubicBezTo>
                <a:cubicBezTo>
                  <a:pt x="606956" y="37457"/>
                  <a:pt x="629215" y="30448"/>
                  <a:pt x="651933" y="25400"/>
                </a:cubicBezTo>
                <a:lnTo>
                  <a:pt x="728133" y="8467"/>
                </a:lnTo>
                <a:cubicBezTo>
                  <a:pt x="756355" y="11289"/>
                  <a:pt x="784722" y="12922"/>
                  <a:pt x="812800" y="16933"/>
                </a:cubicBezTo>
                <a:cubicBezTo>
                  <a:pt x="908146" y="30554"/>
                  <a:pt x="758065" y="24671"/>
                  <a:pt x="914400" y="33867"/>
                </a:cubicBezTo>
                <a:cubicBezTo>
                  <a:pt x="987705" y="38179"/>
                  <a:pt x="1061155" y="39511"/>
                  <a:pt x="1134533" y="42333"/>
                </a:cubicBezTo>
                <a:cubicBezTo>
                  <a:pt x="1157111" y="47978"/>
                  <a:pt x="1180188" y="51908"/>
                  <a:pt x="1202266" y="59267"/>
                </a:cubicBezTo>
                <a:cubicBezTo>
                  <a:pt x="1210733" y="62089"/>
                  <a:pt x="1218803" y="66690"/>
                  <a:pt x="1227666" y="67733"/>
                </a:cubicBezTo>
                <a:cubicBezTo>
                  <a:pt x="1341318" y="81103"/>
                  <a:pt x="1625427" y="83360"/>
                  <a:pt x="1676400" y="84667"/>
                </a:cubicBezTo>
                <a:cubicBezTo>
                  <a:pt x="1690511" y="87489"/>
                  <a:pt x="1704538" y="90767"/>
                  <a:pt x="1718733" y="93133"/>
                </a:cubicBezTo>
                <a:cubicBezTo>
                  <a:pt x="1738418" y="96414"/>
                  <a:pt x="1758431" y="97686"/>
                  <a:pt x="1778000" y="101600"/>
                </a:cubicBezTo>
                <a:cubicBezTo>
                  <a:pt x="1786751" y="103350"/>
                  <a:pt x="1794933" y="107245"/>
                  <a:pt x="1803400" y="110067"/>
                </a:cubicBezTo>
                <a:cubicBezTo>
                  <a:pt x="1976571" y="81204"/>
                  <a:pt x="1902712" y="90288"/>
                  <a:pt x="2252133" y="110067"/>
                </a:cubicBezTo>
                <a:cubicBezTo>
                  <a:pt x="2269954" y="111076"/>
                  <a:pt x="2302933" y="127000"/>
                  <a:pt x="2302933" y="127000"/>
                </a:cubicBezTo>
                <a:cubicBezTo>
                  <a:pt x="2372383" y="103849"/>
                  <a:pt x="2262749" y="138424"/>
                  <a:pt x="2404533" y="110067"/>
                </a:cubicBezTo>
                <a:cubicBezTo>
                  <a:pt x="2422036" y="106566"/>
                  <a:pt x="2437941" y="97147"/>
                  <a:pt x="2455333" y="93133"/>
                </a:cubicBezTo>
                <a:cubicBezTo>
                  <a:pt x="2474778" y="88646"/>
                  <a:pt x="2495031" y="88581"/>
                  <a:pt x="2514600" y="84667"/>
                </a:cubicBezTo>
                <a:cubicBezTo>
                  <a:pt x="2537421" y="80103"/>
                  <a:pt x="2559656" y="72966"/>
                  <a:pt x="2582333" y="67733"/>
                </a:cubicBezTo>
                <a:cubicBezTo>
                  <a:pt x="2596355" y="64497"/>
                  <a:pt x="2610618" y="62389"/>
                  <a:pt x="2624666" y="59267"/>
                </a:cubicBezTo>
                <a:cubicBezTo>
                  <a:pt x="2636025" y="56743"/>
                  <a:pt x="2647014" y="52446"/>
                  <a:pt x="2658533" y="50800"/>
                </a:cubicBezTo>
                <a:cubicBezTo>
                  <a:pt x="2686611" y="46789"/>
                  <a:pt x="2714978" y="45155"/>
                  <a:pt x="2743200" y="42333"/>
                </a:cubicBezTo>
                <a:cubicBezTo>
                  <a:pt x="2754112" y="38696"/>
                  <a:pt x="2793225" y="24938"/>
                  <a:pt x="2802466" y="25400"/>
                </a:cubicBezTo>
                <a:cubicBezTo>
                  <a:pt x="2847916" y="27672"/>
                  <a:pt x="2892777" y="36689"/>
                  <a:pt x="2937933" y="42333"/>
                </a:cubicBezTo>
                <a:cubicBezTo>
                  <a:pt x="2954866" y="47978"/>
                  <a:pt x="2972768" y="51285"/>
                  <a:pt x="2988733" y="59267"/>
                </a:cubicBezTo>
                <a:cubicBezTo>
                  <a:pt x="3030583" y="80191"/>
                  <a:pt x="3010626" y="72209"/>
                  <a:pt x="3048000" y="84667"/>
                </a:cubicBezTo>
                <a:cubicBezTo>
                  <a:pt x="3127022" y="81845"/>
                  <a:pt x="3206122" y="80711"/>
                  <a:pt x="3285066" y="76200"/>
                </a:cubicBezTo>
                <a:cubicBezTo>
                  <a:pt x="3304990" y="75061"/>
                  <a:pt x="3324377" y="67733"/>
                  <a:pt x="3344333" y="67733"/>
                </a:cubicBezTo>
                <a:cubicBezTo>
                  <a:pt x="3420585" y="67733"/>
                  <a:pt x="3496733" y="73378"/>
                  <a:pt x="3572933" y="76200"/>
                </a:cubicBezTo>
                <a:cubicBezTo>
                  <a:pt x="3584222" y="84667"/>
                  <a:pt x="3596822" y="91622"/>
                  <a:pt x="3606800" y="101600"/>
                </a:cubicBezTo>
                <a:cubicBezTo>
                  <a:pt x="3663244" y="158044"/>
                  <a:pt x="3581400" y="98778"/>
                  <a:pt x="3649133" y="143933"/>
                </a:cubicBezTo>
                <a:cubicBezTo>
                  <a:pt x="3660422" y="141111"/>
                  <a:pt x="3672897" y="141240"/>
                  <a:pt x="3683000" y="135467"/>
                </a:cubicBezTo>
                <a:cubicBezTo>
                  <a:pt x="3744366" y="100402"/>
                  <a:pt x="3661767" y="108677"/>
                  <a:pt x="3759200" y="76200"/>
                </a:cubicBezTo>
                <a:cubicBezTo>
                  <a:pt x="3776133" y="70556"/>
                  <a:pt x="3793427" y="65896"/>
                  <a:pt x="3810000" y="59267"/>
                </a:cubicBezTo>
                <a:cubicBezTo>
                  <a:pt x="3824111" y="53622"/>
                  <a:pt x="3837776" y="46700"/>
                  <a:pt x="3852333" y="42333"/>
                </a:cubicBezTo>
                <a:cubicBezTo>
                  <a:pt x="3866117" y="38198"/>
                  <a:pt x="3880618" y="36989"/>
                  <a:pt x="3894666" y="33867"/>
                </a:cubicBezTo>
                <a:cubicBezTo>
                  <a:pt x="3916538" y="29007"/>
                  <a:pt x="3962454" y="16907"/>
                  <a:pt x="3979333" y="8467"/>
                </a:cubicBezTo>
                <a:lnTo>
                  <a:pt x="3996266" y="0"/>
                </a:lnTo>
                <a:lnTo>
                  <a:pt x="3996266" y="0"/>
                </a:lnTo>
              </a:path>
            </a:pathLst>
          </a:custGeom>
          <a:ln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4581205" y="2352996"/>
            <a:ext cx="667391" cy="685798"/>
          </a:xfrm>
          <a:prstGeom prst="rightArrow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648200" y="2057400"/>
            <a:ext cx="2971800" cy="220133"/>
          </a:xfrm>
          <a:custGeom>
            <a:avLst/>
            <a:gdLst>
              <a:gd name="connsiteX0" fmla="*/ 0 w 863600"/>
              <a:gd name="connsiteY0" fmla="*/ 59266 h 110066"/>
              <a:gd name="connsiteX1" fmla="*/ 0 w 863600"/>
              <a:gd name="connsiteY1" fmla="*/ 59266 h 110066"/>
              <a:gd name="connsiteX2" fmla="*/ 355600 w 863600"/>
              <a:gd name="connsiteY2" fmla="*/ 42333 h 110066"/>
              <a:gd name="connsiteX3" fmla="*/ 406400 w 863600"/>
              <a:gd name="connsiteY3" fmla="*/ 67733 h 110066"/>
              <a:gd name="connsiteX4" fmla="*/ 457200 w 863600"/>
              <a:gd name="connsiteY4" fmla="*/ 84666 h 110066"/>
              <a:gd name="connsiteX5" fmla="*/ 482600 w 863600"/>
              <a:gd name="connsiteY5" fmla="*/ 93133 h 110066"/>
              <a:gd name="connsiteX6" fmla="*/ 508000 w 863600"/>
              <a:gd name="connsiteY6" fmla="*/ 110066 h 110066"/>
              <a:gd name="connsiteX7" fmla="*/ 558800 w 863600"/>
              <a:gd name="connsiteY7" fmla="*/ 76200 h 110066"/>
              <a:gd name="connsiteX8" fmla="*/ 584200 w 863600"/>
              <a:gd name="connsiteY8" fmla="*/ 59266 h 110066"/>
              <a:gd name="connsiteX9" fmla="*/ 618067 w 863600"/>
              <a:gd name="connsiteY9" fmla="*/ 50800 h 110066"/>
              <a:gd name="connsiteX10" fmla="*/ 651933 w 863600"/>
              <a:gd name="connsiteY10" fmla="*/ 33866 h 110066"/>
              <a:gd name="connsiteX11" fmla="*/ 668867 w 863600"/>
              <a:gd name="connsiteY11" fmla="*/ 16933 h 110066"/>
              <a:gd name="connsiteX12" fmla="*/ 719667 w 863600"/>
              <a:gd name="connsiteY12" fmla="*/ 0 h 110066"/>
              <a:gd name="connsiteX13" fmla="*/ 821267 w 863600"/>
              <a:gd name="connsiteY13" fmla="*/ 8466 h 110066"/>
              <a:gd name="connsiteX14" fmla="*/ 863600 w 863600"/>
              <a:gd name="connsiteY14" fmla="*/ 16933 h 110066"/>
              <a:gd name="connsiteX15" fmla="*/ 863600 w 863600"/>
              <a:gd name="connsiteY15" fmla="*/ 16933 h 110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3600" h="110066">
                <a:moveTo>
                  <a:pt x="0" y="59266"/>
                </a:moveTo>
                <a:lnTo>
                  <a:pt x="0" y="59266"/>
                </a:lnTo>
                <a:cubicBezTo>
                  <a:pt x="173331" y="15933"/>
                  <a:pt x="92077" y="26361"/>
                  <a:pt x="355600" y="42333"/>
                </a:cubicBezTo>
                <a:cubicBezTo>
                  <a:pt x="382414" y="43958"/>
                  <a:pt x="382969" y="57319"/>
                  <a:pt x="406400" y="67733"/>
                </a:cubicBezTo>
                <a:cubicBezTo>
                  <a:pt x="422711" y="74982"/>
                  <a:pt x="440267" y="79022"/>
                  <a:pt x="457200" y="84666"/>
                </a:cubicBezTo>
                <a:cubicBezTo>
                  <a:pt x="465667" y="87488"/>
                  <a:pt x="475174" y="88183"/>
                  <a:pt x="482600" y="93133"/>
                </a:cubicBezTo>
                <a:lnTo>
                  <a:pt x="508000" y="110066"/>
                </a:lnTo>
                <a:lnTo>
                  <a:pt x="558800" y="76200"/>
                </a:lnTo>
                <a:cubicBezTo>
                  <a:pt x="567267" y="70555"/>
                  <a:pt x="574328" y="61734"/>
                  <a:pt x="584200" y="59266"/>
                </a:cubicBezTo>
                <a:lnTo>
                  <a:pt x="618067" y="50800"/>
                </a:lnTo>
                <a:cubicBezTo>
                  <a:pt x="629356" y="45155"/>
                  <a:pt x="641432" y="40867"/>
                  <a:pt x="651933" y="33866"/>
                </a:cubicBezTo>
                <a:cubicBezTo>
                  <a:pt x="658575" y="29438"/>
                  <a:pt x="661727" y="20503"/>
                  <a:pt x="668867" y="16933"/>
                </a:cubicBezTo>
                <a:cubicBezTo>
                  <a:pt x="684832" y="8951"/>
                  <a:pt x="719667" y="0"/>
                  <a:pt x="719667" y="0"/>
                </a:cubicBezTo>
                <a:cubicBezTo>
                  <a:pt x="753534" y="2822"/>
                  <a:pt x="787581" y="3975"/>
                  <a:pt x="821267" y="8466"/>
                </a:cubicBezTo>
                <a:cubicBezTo>
                  <a:pt x="898158" y="18718"/>
                  <a:pt x="808564" y="16933"/>
                  <a:pt x="863600" y="16933"/>
                </a:cubicBezTo>
                <a:lnTo>
                  <a:pt x="863600" y="16933"/>
                </a:lnTo>
              </a:path>
            </a:pathLst>
          </a:cu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4690532" y="2057401"/>
            <a:ext cx="2853267" cy="228600"/>
          </a:xfrm>
          <a:custGeom>
            <a:avLst/>
            <a:gdLst>
              <a:gd name="connsiteX0" fmla="*/ 0 w 778934"/>
              <a:gd name="connsiteY0" fmla="*/ 0 h 194733"/>
              <a:gd name="connsiteX1" fmla="*/ 0 w 778934"/>
              <a:gd name="connsiteY1" fmla="*/ 0 h 194733"/>
              <a:gd name="connsiteX2" fmla="*/ 118534 w 778934"/>
              <a:gd name="connsiteY2" fmla="*/ 25400 h 194733"/>
              <a:gd name="connsiteX3" fmla="*/ 152400 w 778934"/>
              <a:gd name="connsiteY3" fmla="*/ 33866 h 194733"/>
              <a:gd name="connsiteX4" fmla="*/ 364067 w 778934"/>
              <a:gd name="connsiteY4" fmla="*/ 50800 h 194733"/>
              <a:gd name="connsiteX5" fmla="*/ 482600 w 778934"/>
              <a:gd name="connsiteY5" fmla="*/ 67733 h 194733"/>
              <a:gd name="connsiteX6" fmla="*/ 516467 w 778934"/>
              <a:gd name="connsiteY6" fmla="*/ 84666 h 194733"/>
              <a:gd name="connsiteX7" fmla="*/ 592667 w 778934"/>
              <a:gd name="connsiteY7" fmla="*/ 127000 h 194733"/>
              <a:gd name="connsiteX8" fmla="*/ 618067 w 778934"/>
              <a:gd name="connsiteY8" fmla="*/ 135466 h 194733"/>
              <a:gd name="connsiteX9" fmla="*/ 643467 w 778934"/>
              <a:gd name="connsiteY9" fmla="*/ 143933 h 194733"/>
              <a:gd name="connsiteX10" fmla="*/ 719667 w 778934"/>
              <a:gd name="connsiteY10" fmla="*/ 135466 h 194733"/>
              <a:gd name="connsiteX11" fmla="*/ 778934 w 778934"/>
              <a:gd name="connsiteY11" fmla="*/ 118533 h 194733"/>
              <a:gd name="connsiteX12" fmla="*/ 440267 w 778934"/>
              <a:gd name="connsiteY12" fmla="*/ 194733 h 194733"/>
              <a:gd name="connsiteX13" fmla="*/ 550334 w 778934"/>
              <a:gd name="connsiteY13" fmla="*/ 42333 h 19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8934" h="194733">
                <a:moveTo>
                  <a:pt x="0" y="0"/>
                </a:moveTo>
                <a:lnTo>
                  <a:pt x="0" y="0"/>
                </a:lnTo>
                <a:lnTo>
                  <a:pt x="118534" y="25400"/>
                </a:lnTo>
                <a:cubicBezTo>
                  <a:pt x="129893" y="27924"/>
                  <a:pt x="140826" y="32669"/>
                  <a:pt x="152400" y="33866"/>
                </a:cubicBezTo>
                <a:cubicBezTo>
                  <a:pt x="222805" y="41149"/>
                  <a:pt x="293511" y="45155"/>
                  <a:pt x="364067" y="50800"/>
                </a:cubicBezTo>
                <a:cubicBezTo>
                  <a:pt x="442942" y="77089"/>
                  <a:pt x="297094" y="30632"/>
                  <a:pt x="482600" y="67733"/>
                </a:cubicBezTo>
                <a:cubicBezTo>
                  <a:pt x="494976" y="70208"/>
                  <a:pt x="505178" y="79022"/>
                  <a:pt x="516467" y="84666"/>
                </a:cubicBezTo>
                <a:cubicBezTo>
                  <a:pt x="554488" y="122687"/>
                  <a:pt x="530509" y="106281"/>
                  <a:pt x="592667" y="127000"/>
                </a:cubicBezTo>
                <a:lnTo>
                  <a:pt x="618067" y="135466"/>
                </a:lnTo>
                <a:lnTo>
                  <a:pt x="643467" y="143933"/>
                </a:lnTo>
                <a:cubicBezTo>
                  <a:pt x="668867" y="141111"/>
                  <a:pt x="694607" y="140478"/>
                  <a:pt x="719667" y="135466"/>
                </a:cubicBezTo>
                <a:cubicBezTo>
                  <a:pt x="808794" y="117641"/>
                  <a:pt x="746981" y="118533"/>
                  <a:pt x="778934" y="118533"/>
                </a:cubicBezTo>
                <a:lnTo>
                  <a:pt x="440267" y="194733"/>
                </a:lnTo>
                <a:lnTo>
                  <a:pt x="550334" y="42333"/>
                </a:lnTo>
              </a:path>
            </a:pathLst>
          </a:custGeom>
          <a:ln w="5715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rved Right Arrow 18"/>
          <p:cNvSpPr/>
          <p:nvPr/>
        </p:nvSpPr>
        <p:spPr>
          <a:xfrm>
            <a:off x="249382" y="5486400"/>
            <a:ext cx="415636" cy="457200"/>
          </a:xfrm>
          <a:prstGeom prst="curvedRightArrow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Right Arrow 19"/>
          <p:cNvSpPr/>
          <p:nvPr/>
        </p:nvSpPr>
        <p:spPr>
          <a:xfrm flipH="1" flipV="1">
            <a:off x="685800" y="5410200"/>
            <a:ext cx="415636" cy="457200"/>
          </a:xfrm>
          <a:prstGeom prst="curvedRightArrow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urved Right Arrow 20"/>
          <p:cNvSpPr/>
          <p:nvPr/>
        </p:nvSpPr>
        <p:spPr>
          <a:xfrm>
            <a:off x="1143000" y="5410200"/>
            <a:ext cx="457200" cy="457200"/>
          </a:xfrm>
          <a:prstGeom prst="curvedRightArrow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urved Right Arrow 21"/>
          <p:cNvSpPr/>
          <p:nvPr/>
        </p:nvSpPr>
        <p:spPr>
          <a:xfrm flipH="1" flipV="1">
            <a:off x="1676400" y="5410200"/>
            <a:ext cx="457200" cy="457200"/>
          </a:xfrm>
          <a:prstGeom prst="curvedRightArrow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ight Arrow 22"/>
          <p:cNvSpPr/>
          <p:nvPr/>
        </p:nvSpPr>
        <p:spPr>
          <a:xfrm rot="19086195">
            <a:off x="1758166" y="3840021"/>
            <a:ext cx="3382090" cy="855006"/>
          </a:xfrm>
          <a:prstGeom prst="rightArrow">
            <a:avLst/>
          </a:prstGeom>
          <a:solidFill>
            <a:srgbClr val="FF99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0" y="152400"/>
            <a:ext cx="1937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err="1" smtClean="0"/>
              <a:t>Westerlies</a:t>
            </a:r>
            <a:r>
              <a:rPr lang="en-US" sz="1400" dirty="0" smtClean="0"/>
              <a:t>/Northerlies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286000" y="76200"/>
            <a:ext cx="4095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Shifting </a:t>
            </a:r>
            <a:r>
              <a:rPr lang="en-US" sz="2800" b="1" dirty="0" smtClean="0"/>
              <a:t>Polar Systems </a:t>
            </a:r>
            <a:endParaRPr lang="en-US" sz="2800" dirty="0"/>
          </a:p>
        </p:txBody>
      </p:sp>
      <p:sp>
        <p:nvSpPr>
          <p:cNvPr id="32" name="Oval 31"/>
          <p:cNvSpPr/>
          <p:nvPr/>
        </p:nvSpPr>
        <p:spPr>
          <a:xfrm>
            <a:off x="304800" y="838200"/>
            <a:ext cx="1371600" cy="1143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un 33"/>
          <p:cNvSpPr/>
          <p:nvPr/>
        </p:nvSpPr>
        <p:spPr>
          <a:xfrm>
            <a:off x="7086600" y="228600"/>
            <a:ext cx="914400" cy="914400"/>
          </a:xfrm>
          <a:prstGeom prst="sun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gular Pentagon 62"/>
          <p:cNvSpPr/>
          <p:nvPr/>
        </p:nvSpPr>
        <p:spPr>
          <a:xfrm>
            <a:off x="37338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gular Pentagon 64"/>
          <p:cNvSpPr/>
          <p:nvPr/>
        </p:nvSpPr>
        <p:spPr>
          <a:xfrm>
            <a:off x="35814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gular Pentagon 65"/>
          <p:cNvSpPr/>
          <p:nvPr/>
        </p:nvSpPr>
        <p:spPr>
          <a:xfrm>
            <a:off x="32004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gular Pentagon 66"/>
          <p:cNvSpPr/>
          <p:nvPr/>
        </p:nvSpPr>
        <p:spPr>
          <a:xfrm>
            <a:off x="29718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gular Pentagon 67"/>
          <p:cNvSpPr/>
          <p:nvPr/>
        </p:nvSpPr>
        <p:spPr>
          <a:xfrm>
            <a:off x="27432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gular Pentagon 68"/>
          <p:cNvSpPr/>
          <p:nvPr/>
        </p:nvSpPr>
        <p:spPr>
          <a:xfrm>
            <a:off x="24384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gular Pentagon 69"/>
          <p:cNvSpPr/>
          <p:nvPr/>
        </p:nvSpPr>
        <p:spPr>
          <a:xfrm>
            <a:off x="19812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gular Pentagon 70"/>
          <p:cNvSpPr/>
          <p:nvPr/>
        </p:nvSpPr>
        <p:spPr>
          <a:xfrm>
            <a:off x="1676400" y="22098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gular Pentagon 71"/>
          <p:cNvSpPr/>
          <p:nvPr/>
        </p:nvSpPr>
        <p:spPr>
          <a:xfrm>
            <a:off x="2133600" y="21336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gular Pentagon 73"/>
          <p:cNvSpPr/>
          <p:nvPr/>
        </p:nvSpPr>
        <p:spPr>
          <a:xfrm>
            <a:off x="6172200" y="22860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/>
          <p:cNvGrpSpPr/>
          <p:nvPr/>
        </p:nvGrpSpPr>
        <p:grpSpPr>
          <a:xfrm>
            <a:off x="228600" y="2209800"/>
            <a:ext cx="457200" cy="2819400"/>
            <a:chOff x="228600" y="2209800"/>
            <a:chExt cx="457200" cy="1219200"/>
          </a:xfrm>
        </p:grpSpPr>
        <p:sp>
          <p:nvSpPr>
            <p:cNvPr id="75" name="Oval 74"/>
            <p:cNvSpPr/>
            <p:nvPr/>
          </p:nvSpPr>
          <p:spPr>
            <a:xfrm>
              <a:off x="228600" y="2209800"/>
              <a:ext cx="457200" cy="1219200"/>
            </a:xfrm>
            <a:prstGeom prst="ellipse">
              <a:avLst/>
            </a:prstGeom>
            <a:noFill/>
            <a:ln w="57150" cmpd="sng">
              <a:solidFill>
                <a:srgbClr val="FFFFFF">
                  <a:alpha val="66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228600" y="2667000"/>
              <a:ext cx="0" cy="228600"/>
            </a:xfrm>
            <a:prstGeom prst="straightConnector1">
              <a:avLst/>
            </a:prstGeom>
            <a:ln w="38100" cmpd="sng">
              <a:solidFill>
                <a:srgbClr val="FFFFFF">
                  <a:alpha val="66000"/>
                </a:srgb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685800" y="2667000"/>
              <a:ext cx="0" cy="228600"/>
            </a:xfrm>
            <a:prstGeom prst="straightConnector1">
              <a:avLst/>
            </a:prstGeom>
            <a:ln w="38100" cmpd="sng">
              <a:solidFill>
                <a:srgbClr val="FFFFFF">
                  <a:alpha val="66000"/>
                </a:srgb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6553200" y="2362200"/>
            <a:ext cx="457200" cy="609600"/>
            <a:chOff x="228600" y="2209800"/>
            <a:chExt cx="457200" cy="1219200"/>
          </a:xfrm>
        </p:grpSpPr>
        <p:sp>
          <p:nvSpPr>
            <p:cNvPr id="83" name="Oval 82"/>
            <p:cNvSpPr/>
            <p:nvPr/>
          </p:nvSpPr>
          <p:spPr>
            <a:xfrm>
              <a:off x="228600" y="2209800"/>
              <a:ext cx="457200" cy="1219200"/>
            </a:xfrm>
            <a:prstGeom prst="ellipse">
              <a:avLst/>
            </a:prstGeom>
            <a:noFill/>
            <a:ln w="57150" cmpd="sng">
              <a:solidFill>
                <a:srgbClr val="FFFFFF">
                  <a:alpha val="77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228600" y="2667000"/>
              <a:ext cx="0" cy="228600"/>
            </a:xfrm>
            <a:prstGeom prst="straightConnector1">
              <a:avLst/>
            </a:prstGeom>
            <a:ln w="38100" cmpd="sng">
              <a:solidFill>
                <a:srgbClr val="FFFFFF">
                  <a:alpha val="77000"/>
                </a:srgb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685800" y="2667000"/>
              <a:ext cx="0" cy="228600"/>
            </a:xfrm>
            <a:prstGeom prst="straightConnector1">
              <a:avLst/>
            </a:prstGeom>
            <a:ln w="38100" cmpd="sng">
              <a:solidFill>
                <a:srgbClr val="FFFFFF">
                  <a:alpha val="77000"/>
                </a:srgb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gular Pentagon 40"/>
          <p:cNvSpPr/>
          <p:nvPr/>
        </p:nvSpPr>
        <p:spPr>
          <a:xfrm>
            <a:off x="6172200" y="23622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gular Pentagon 41"/>
          <p:cNvSpPr/>
          <p:nvPr/>
        </p:nvSpPr>
        <p:spPr>
          <a:xfrm>
            <a:off x="6172200" y="22860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gular Pentagon 45"/>
          <p:cNvSpPr/>
          <p:nvPr/>
        </p:nvSpPr>
        <p:spPr>
          <a:xfrm>
            <a:off x="6172200" y="24384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gular Pentagon 46"/>
          <p:cNvSpPr/>
          <p:nvPr/>
        </p:nvSpPr>
        <p:spPr>
          <a:xfrm>
            <a:off x="6096000" y="22860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gular Pentagon 54"/>
          <p:cNvSpPr/>
          <p:nvPr/>
        </p:nvSpPr>
        <p:spPr>
          <a:xfrm>
            <a:off x="60198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gular Pentagon 55"/>
          <p:cNvSpPr/>
          <p:nvPr/>
        </p:nvSpPr>
        <p:spPr>
          <a:xfrm>
            <a:off x="60198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gular Pentagon 56"/>
          <p:cNvSpPr/>
          <p:nvPr/>
        </p:nvSpPr>
        <p:spPr>
          <a:xfrm>
            <a:off x="58674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gular Pentagon 57"/>
          <p:cNvSpPr/>
          <p:nvPr/>
        </p:nvSpPr>
        <p:spPr>
          <a:xfrm>
            <a:off x="56388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gular Pentagon 58"/>
          <p:cNvSpPr/>
          <p:nvPr/>
        </p:nvSpPr>
        <p:spPr>
          <a:xfrm>
            <a:off x="54102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gular Pentagon 59"/>
          <p:cNvSpPr/>
          <p:nvPr/>
        </p:nvSpPr>
        <p:spPr>
          <a:xfrm>
            <a:off x="5638800" y="24384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gular Pentagon 60"/>
          <p:cNvSpPr/>
          <p:nvPr/>
        </p:nvSpPr>
        <p:spPr>
          <a:xfrm>
            <a:off x="5943600" y="25146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gular Pentagon 61"/>
          <p:cNvSpPr/>
          <p:nvPr/>
        </p:nvSpPr>
        <p:spPr>
          <a:xfrm>
            <a:off x="5410200" y="25908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gular Pentagon 63"/>
          <p:cNvSpPr/>
          <p:nvPr/>
        </p:nvSpPr>
        <p:spPr>
          <a:xfrm>
            <a:off x="3962400" y="23622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gular Pentagon 72"/>
          <p:cNvSpPr/>
          <p:nvPr/>
        </p:nvSpPr>
        <p:spPr>
          <a:xfrm>
            <a:off x="6096000" y="22098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gular Pentagon 37"/>
          <p:cNvSpPr/>
          <p:nvPr/>
        </p:nvSpPr>
        <p:spPr>
          <a:xfrm>
            <a:off x="6553200" y="22098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gular Pentagon 38"/>
          <p:cNvSpPr/>
          <p:nvPr/>
        </p:nvSpPr>
        <p:spPr>
          <a:xfrm>
            <a:off x="6629400" y="23622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gular Pentagon 49"/>
          <p:cNvSpPr/>
          <p:nvPr/>
        </p:nvSpPr>
        <p:spPr>
          <a:xfrm>
            <a:off x="6629400" y="22098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gular Pentagon 50"/>
          <p:cNvSpPr/>
          <p:nvPr/>
        </p:nvSpPr>
        <p:spPr>
          <a:xfrm>
            <a:off x="6705600" y="21336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gular Pentagon 51"/>
          <p:cNvSpPr/>
          <p:nvPr/>
        </p:nvSpPr>
        <p:spPr>
          <a:xfrm>
            <a:off x="6705600" y="22860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gular Pentagon 52"/>
          <p:cNvSpPr/>
          <p:nvPr/>
        </p:nvSpPr>
        <p:spPr>
          <a:xfrm>
            <a:off x="6553200" y="24384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gular Pentagon 53"/>
          <p:cNvSpPr/>
          <p:nvPr/>
        </p:nvSpPr>
        <p:spPr>
          <a:xfrm>
            <a:off x="6553200" y="22860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gular Pentagon 34"/>
          <p:cNvSpPr/>
          <p:nvPr/>
        </p:nvSpPr>
        <p:spPr>
          <a:xfrm>
            <a:off x="6324600" y="23622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gular Pentagon 35"/>
          <p:cNvSpPr/>
          <p:nvPr/>
        </p:nvSpPr>
        <p:spPr>
          <a:xfrm>
            <a:off x="6400800" y="22860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gular Pentagon 36"/>
          <p:cNvSpPr/>
          <p:nvPr/>
        </p:nvSpPr>
        <p:spPr>
          <a:xfrm>
            <a:off x="6477000" y="23622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gular Pentagon 39"/>
          <p:cNvSpPr/>
          <p:nvPr/>
        </p:nvSpPr>
        <p:spPr>
          <a:xfrm>
            <a:off x="6400800" y="25146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gular Pentagon 42"/>
          <p:cNvSpPr/>
          <p:nvPr/>
        </p:nvSpPr>
        <p:spPr>
          <a:xfrm>
            <a:off x="6324600" y="22860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gular Pentagon 43"/>
          <p:cNvSpPr/>
          <p:nvPr/>
        </p:nvSpPr>
        <p:spPr>
          <a:xfrm>
            <a:off x="6477000" y="24384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gular Pentagon 44"/>
          <p:cNvSpPr/>
          <p:nvPr/>
        </p:nvSpPr>
        <p:spPr>
          <a:xfrm>
            <a:off x="6248400" y="25146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gular Pentagon 47"/>
          <p:cNvSpPr/>
          <p:nvPr/>
        </p:nvSpPr>
        <p:spPr>
          <a:xfrm>
            <a:off x="6248400" y="22860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gular Pentagon 48"/>
          <p:cNvSpPr/>
          <p:nvPr/>
        </p:nvSpPr>
        <p:spPr>
          <a:xfrm>
            <a:off x="6248400" y="24384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gular Pentagon 86"/>
          <p:cNvSpPr/>
          <p:nvPr/>
        </p:nvSpPr>
        <p:spPr>
          <a:xfrm>
            <a:off x="6477000" y="22860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gular Pentagon 87"/>
          <p:cNvSpPr/>
          <p:nvPr/>
        </p:nvSpPr>
        <p:spPr>
          <a:xfrm>
            <a:off x="59436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gular Pentagon 88"/>
          <p:cNvSpPr/>
          <p:nvPr/>
        </p:nvSpPr>
        <p:spPr>
          <a:xfrm>
            <a:off x="5486400" y="22860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gular Pentagon 89"/>
          <p:cNvSpPr/>
          <p:nvPr/>
        </p:nvSpPr>
        <p:spPr>
          <a:xfrm>
            <a:off x="4495800" y="2209800"/>
            <a:ext cx="76200" cy="76200"/>
          </a:xfrm>
          <a:prstGeom prst="pentagon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gular Pentagon 90"/>
          <p:cNvSpPr/>
          <p:nvPr/>
        </p:nvSpPr>
        <p:spPr>
          <a:xfrm>
            <a:off x="6858000" y="22098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gular Pentagon 91"/>
          <p:cNvSpPr/>
          <p:nvPr/>
        </p:nvSpPr>
        <p:spPr>
          <a:xfrm>
            <a:off x="7010400" y="22098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gular Pentagon 92"/>
          <p:cNvSpPr/>
          <p:nvPr/>
        </p:nvSpPr>
        <p:spPr>
          <a:xfrm>
            <a:off x="7162800" y="2209800"/>
            <a:ext cx="76200" cy="76200"/>
          </a:xfrm>
          <a:prstGeom prst="pentagon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3124200" y="1295400"/>
            <a:ext cx="1676400" cy="1143000"/>
          </a:xfrm>
          <a:custGeom>
            <a:avLst/>
            <a:gdLst>
              <a:gd name="connsiteX0" fmla="*/ 3302000 w 3302000"/>
              <a:gd name="connsiteY0" fmla="*/ 33867 h 660400"/>
              <a:gd name="connsiteX1" fmla="*/ 3302000 w 3302000"/>
              <a:gd name="connsiteY1" fmla="*/ 33867 h 660400"/>
              <a:gd name="connsiteX2" fmla="*/ 3166533 w 3302000"/>
              <a:gd name="connsiteY2" fmla="*/ 25400 h 660400"/>
              <a:gd name="connsiteX3" fmla="*/ 3141133 w 3302000"/>
              <a:gd name="connsiteY3" fmla="*/ 16934 h 660400"/>
              <a:gd name="connsiteX4" fmla="*/ 3124200 w 3302000"/>
              <a:gd name="connsiteY4" fmla="*/ 0 h 660400"/>
              <a:gd name="connsiteX5" fmla="*/ 3081866 w 3302000"/>
              <a:gd name="connsiteY5" fmla="*/ 16934 h 660400"/>
              <a:gd name="connsiteX6" fmla="*/ 3039533 w 3302000"/>
              <a:gd name="connsiteY6" fmla="*/ 84667 h 660400"/>
              <a:gd name="connsiteX7" fmla="*/ 3014133 w 3302000"/>
              <a:gd name="connsiteY7" fmla="*/ 110067 h 660400"/>
              <a:gd name="connsiteX8" fmla="*/ 2980266 w 3302000"/>
              <a:gd name="connsiteY8" fmla="*/ 152400 h 660400"/>
              <a:gd name="connsiteX9" fmla="*/ 2887133 w 3302000"/>
              <a:gd name="connsiteY9" fmla="*/ 93134 h 660400"/>
              <a:gd name="connsiteX10" fmla="*/ 2853266 w 3302000"/>
              <a:gd name="connsiteY10" fmla="*/ 67734 h 660400"/>
              <a:gd name="connsiteX11" fmla="*/ 2802466 w 3302000"/>
              <a:gd name="connsiteY11" fmla="*/ 50800 h 660400"/>
              <a:gd name="connsiteX12" fmla="*/ 2709333 w 3302000"/>
              <a:gd name="connsiteY12" fmla="*/ 101600 h 660400"/>
              <a:gd name="connsiteX13" fmla="*/ 2692400 w 3302000"/>
              <a:gd name="connsiteY13" fmla="*/ 118534 h 660400"/>
              <a:gd name="connsiteX14" fmla="*/ 2641600 w 3302000"/>
              <a:gd name="connsiteY14" fmla="*/ 152400 h 660400"/>
              <a:gd name="connsiteX15" fmla="*/ 2624666 w 3302000"/>
              <a:gd name="connsiteY15" fmla="*/ 59267 h 660400"/>
              <a:gd name="connsiteX16" fmla="*/ 2599266 w 3302000"/>
              <a:gd name="connsiteY16" fmla="*/ 25400 h 660400"/>
              <a:gd name="connsiteX17" fmla="*/ 2514600 w 3302000"/>
              <a:gd name="connsiteY17" fmla="*/ 33867 h 660400"/>
              <a:gd name="connsiteX18" fmla="*/ 2489200 w 3302000"/>
              <a:gd name="connsiteY18" fmla="*/ 42334 h 660400"/>
              <a:gd name="connsiteX19" fmla="*/ 2455333 w 3302000"/>
              <a:gd name="connsiteY19" fmla="*/ 50800 h 660400"/>
              <a:gd name="connsiteX20" fmla="*/ 2387600 w 3302000"/>
              <a:gd name="connsiteY20" fmla="*/ 76200 h 660400"/>
              <a:gd name="connsiteX21" fmla="*/ 2353733 w 3302000"/>
              <a:gd name="connsiteY21" fmla="*/ 93134 h 660400"/>
              <a:gd name="connsiteX22" fmla="*/ 2328333 w 3302000"/>
              <a:gd name="connsiteY22" fmla="*/ 101600 h 660400"/>
              <a:gd name="connsiteX23" fmla="*/ 2260600 w 3302000"/>
              <a:gd name="connsiteY23" fmla="*/ 135467 h 660400"/>
              <a:gd name="connsiteX24" fmla="*/ 2235200 w 3302000"/>
              <a:gd name="connsiteY24" fmla="*/ 143934 h 660400"/>
              <a:gd name="connsiteX25" fmla="*/ 2023533 w 3302000"/>
              <a:gd name="connsiteY25" fmla="*/ 152400 h 660400"/>
              <a:gd name="connsiteX26" fmla="*/ 1947333 w 3302000"/>
              <a:gd name="connsiteY26" fmla="*/ 169334 h 660400"/>
              <a:gd name="connsiteX27" fmla="*/ 1896533 w 3302000"/>
              <a:gd name="connsiteY27" fmla="*/ 186267 h 660400"/>
              <a:gd name="connsiteX28" fmla="*/ 1862666 w 3302000"/>
              <a:gd name="connsiteY28" fmla="*/ 177800 h 660400"/>
              <a:gd name="connsiteX29" fmla="*/ 1210733 w 3302000"/>
              <a:gd name="connsiteY29" fmla="*/ 194734 h 660400"/>
              <a:gd name="connsiteX30" fmla="*/ 1193800 w 3302000"/>
              <a:gd name="connsiteY30" fmla="*/ 220134 h 660400"/>
              <a:gd name="connsiteX31" fmla="*/ 1176866 w 3302000"/>
              <a:gd name="connsiteY31" fmla="*/ 296334 h 660400"/>
              <a:gd name="connsiteX32" fmla="*/ 1168400 w 3302000"/>
              <a:gd name="connsiteY32" fmla="*/ 338667 h 660400"/>
              <a:gd name="connsiteX33" fmla="*/ 1159933 w 3302000"/>
              <a:gd name="connsiteY33" fmla="*/ 364067 h 660400"/>
              <a:gd name="connsiteX34" fmla="*/ 1075266 w 3302000"/>
              <a:gd name="connsiteY34" fmla="*/ 389467 h 660400"/>
              <a:gd name="connsiteX35" fmla="*/ 1041400 w 3302000"/>
              <a:gd name="connsiteY35" fmla="*/ 414867 h 660400"/>
              <a:gd name="connsiteX36" fmla="*/ 1007533 w 3302000"/>
              <a:gd name="connsiteY36" fmla="*/ 423334 h 660400"/>
              <a:gd name="connsiteX37" fmla="*/ 914400 w 3302000"/>
              <a:gd name="connsiteY37" fmla="*/ 431800 h 660400"/>
              <a:gd name="connsiteX38" fmla="*/ 804333 w 3302000"/>
              <a:gd name="connsiteY38" fmla="*/ 431800 h 660400"/>
              <a:gd name="connsiteX39" fmla="*/ 685800 w 3302000"/>
              <a:gd name="connsiteY39" fmla="*/ 440267 h 660400"/>
              <a:gd name="connsiteX40" fmla="*/ 643466 w 3302000"/>
              <a:gd name="connsiteY40" fmla="*/ 448734 h 660400"/>
              <a:gd name="connsiteX41" fmla="*/ 575733 w 3302000"/>
              <a:gd name="connsiteY41" fmla="*/ 465667 h 660400"/>
              <a:gd name="connsiteX42" fmla="*/ 381000 w 3302000"/>
              <a:gd name="connsiteY42" fmla="*/ 457200 h 660400"/>
              <a:gd name="connsiteX43" fmla="*/ 220133 w 3302000"/>
              <a:gd name="connsiteY43" fmla="*/ 448734 h 660400"/>
              <a:gd name="connsiteX44" fmla="*/ 194733 w 3302000"/>
              <a:gd name="connsiteY44" fmla="*/ 423334 h 660400"/>
              <a:gd name="connsiteX45" fmla="*/ 127000 w 3302000"/>
              <a:gd name="connsiteY45" fmla="*/ 406400 h 660400"/>
              <a:gd name="connsiteX46" fmla="*/ 127000 w 3302000"/>
              <a:gd name="connsiteY46" fmla="*/ 237067 h 660400"/>
              <a:gd name="connsiteX47" fmla="*/ 143933 w 3302000"/>
              <a:gd name="connsiteY47" fmla="*/ 203200 h 660400"/>
              <a:gd name="connsiteX48" fmla="*/ 110066 w 3302000"/>
              <a:gd name="connsiteY48" fmla="*/ 237067 h 660400"/>
              <a:gd name="connsiteX49" fmla="*/ 93133 w 3302000"/>
              <a:gd name="connsiteY49" fmla="*/ 262467 h 660400"/>
              <a:gd name="connsiteX50" fmla="*/ 59266 w 3302000"/>
              <a:gd name="connsiteY50" fmla="*/ 287867 h 660400"/>
              <a:gd name="connsiteX51" fmla="*/ 16933 w 3302000"/>
              <a:gd name="connsiteY51" fmla="*/ 338667 h 660400"/>
              <a:gd name="connsiteX52" fmla="*/ 0 w 3302000"/>
              <a:gd name="connsiteY52" fmla="*/ 389467 h 660400"/>
              <a:gd name="connsiteX53" fmla="*/ 93133 w 3302000"/>
              <a:gd name="connsiteY53" fmla="*/ 423334 h 660400"/>
              <a:gd name="connsiteX54" fmla="*/ 143933 w 3302000"/>
              <a:gd name="connsiteY54" fmla="*/ 440267 h 660400"/>
              <a:gd name="connsiteX55" fmla="*/ 160866 w 3302000"/>
              <a:gd name="connsiteY55" fmla="*/ 465667 h 660400"/>
              <a:gd name="connsiteX56" fmla="*/ 237066 w 3302000"/>
              <a:gd name="connsiteY56" fmla="*/ 516467 h 660400"/>
              <a:gd name="connsiteX57" fmla="*/ 347133 w 3302000"/>
              <a:gd name="connsiteY57" fmla="*/ 524934 h 660400"/>
              <a:gd name="connsiteX58" fmla="*/ 575733 w 3302000"/>
              <a:gd name="connsiteY58" fmla="*/ 516467 h 660400"/>
              <a:gd name="connsiteX59" fmla="*/ 668866 w 3302000"/>
              <a:gd name="connsiteY59" fmla="*/ 499534 h 660400"/>
              <a:gd name="connsiteX60" fmla="*/ 711200 w 3302000"/>
              <a:gd name="connsiteY60" fmla="*/ 482600 h 660400"/>
              <a:gd name="connsiteX61" fmla="*/ 855133 w 3302000"/>
              <a:gd name="connsiteY61" fmla="*/ 457200 h 660400"/>
              <a:gd name="connsiteX62" fmla="*/ 1159933 w 3302000"/>
              <a:gd name="connsiteY62" fmla="*/ 474134 h 660400"/>
              <a:gd name="connsiteX63" fmla="*/ 1219200 w 3302000"/>
              <a:gd name="connsiteY63" fmla="*/ 491067 h 660400"/>
              <a:gd name="connsiteX64" fmla="*/ 1253066 w 3302000"/>
              <a:gd name="connsiteY64" fmla="*/ 499534 h 660400"/>
              <a:gd name="connsiteX65" fmla="*/ 1854200 w 3302000"/>
              <a:gd name="connsiteY65" fmla="*/ 482600 h 660400"/>
              <a:gd name="connsiteX66" fmla="*/ 2074333 w 3302000"/>
              <a:gd name="connsiteY66" fmla="*/ 491067 h 660400"/>
              <a:gd name="connsiteX67" fmla="*/ 2260600 w 3302000"/>
              <a:gd name="connsiteY67" fmla="*/ 499534 h 660400"/>
              <a:gd name="connsiteX68" fmla="*/ 2353733 w 3302000"/>
              <a:gd name="connsiteY68" fmla="*/ 474134 h 660400"/>
              <a:gd name="connsiteX69" fmla="*/ 2489200 w 3302000"/>
              <a:gd name="connsiteY69" fmla="*/ 482600 h 660400"/>
              <a:gd name="connsiteX70" fmla="*/ 2506133 w 3302000"/>
              <a:gd name="connsiteY70" fmla="*/ 508000 h 660400"/>
              <a:gd name="connsiteX71" fmla="*/ 2531533 w 3302000"/>
              <a:gd name="connsiteY71" fmla="*/ 516467 h 660400"/>
              <a:gd name="connsiteX72" fmla="*/ 2599266 w 3302000"/>
              <a:gd name="connsiteY72" fmla="*/ 550334 h 660400"/>
              <a:gd name="connsiteX73" fmla="*/ 2633133 w 3302000"/>
              <a:gd name="connsiteY73" fmla="*/ 592667 h 660400"/>
              <a:gd name="connsiteX74" fmla="*/ 2658533 w 3302000"/>
              <a:gd name="connsiteY74" fmla="*/ 643467 h 660400"/>
              <a:gd name="connsiteX75" fmla="*/ 2692400 w 3302000"/>
              <a:gd name="connsiteY75" fmla="*/ 660400 h 660400"/>
              <a:gd name="connsiteX76" fmla="*/ 2717800 w 3302000"/>
              <a:gd name="connsiteY76" fmla="*/ 651934 h 660400"/>
              <a:gd name="connsiteX77" fmla="*/ 2726266 w 3302000"/>
              <a:gd name="connsiteY77" fmla="*/ 626534 h 660400"/>
              <a:gd name="connsiteX78" fmla="*/ 2734733 w 3302000"/>
              <a:gd name="connsiteY78" fmla="*/ 524934 h 660400"/>
              <a:gd name="connsiteX79" fmla="*/ 2751666 w 3302000"/>
              <a:gd name="connsiteY79" fmla="*/ 508000 h 660400"/>
              <a:gd name="connsiteX80" fmla="*/ 2819400 w 3302000"/>
              <a:gd name="connsiteY80" fmla="*/ 499534 h 660400"/>
              <a:gd name="connsiteX81" fmla="*/ 2904066 w 3302000"/>
              <a:gd name="connsiteY81" fmla="*/ 499534 h 660400"/>
              <a:gd name="connsiteX82" fmla="*/ 2929466 w 3302000"/>
              <a:gd name="connsiteY82" fmla="*/ 524934 h 660400"/>
              <a:gd name="connsiteX83" fmla="*/ 2954866 w 3302000"/>
              <a:gd name="connsiteY83" fmla="*/ 533400 h 660400"/>
              <a:gd name="connsiteX84" fmla="*/ 3048000 w 3302000"/>
              <a:gd name="connsiteY84" fmla="*/ 508000 h 660400"/>
              <a:gd name="connsiteX85" fmla="*/ 3073400 w 3302000"/>
              <a:gd name="connsiteY85" fmla="*/ 491067 h 660400"/>
              <a:gd name="connsiteX86" fmla="*/ 3098800 w 3302000"/>
              <a:gd name="connsiteY86" fmla="*/ 465667 h 660400"/>
              <a:gd name="connsiteX87" fmla="*/ 3149600 w 3302000"/>
              <a:gd name="connsiteY87" fmla="*/ 397934 h 660400"/>
              <a:gd name="connsiteX88" fmla="*/ 3175000 w 3302000"/>
              <a:gd name="connsiteY88" fmla="*/ 389467 h 660400"/>
              <a:gd name="connsiteX89" fmla="*/ 3242733 w 3302000"/>
              <a:gd name="connsiteY89" fmla="*/ 406400 h 660400"/>
              <a:gd name="connsiteX90" fmla="*/ 3285066 w 3302000"/>
              <a:gd name="connsiteY90" fmla="*/ 397934 h 660400"/>
              <a:gd name="connsiteX91" fmla="*/ 3302000 w 3302000"/>
              <a:gd name="connsiteY91" fmla="*/ 33867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302000" h="660400">
                <a:moveTo>
                  <a:pt x="3302000" y="33867"/>
                </a:moveTo>
                <a:lnTo>
                  <a:pt x="3302000" y="33867"/>
                </a:lnTo>
                <a:cubicBezTo>
                  <a:pt x="3256844" y="31045"/>
                  <a:pt x="3211528" y="30136"/>
                  <a:pt x="3166533" y="25400"/>
                </a:cubicBezTo>
                <a:cubicBezTo>
                  <a:pt x="3157657" y="24466"/>
                  <a:pt x="3148786" y="21526"/>
                  <a:pt x="3141133" y="16934"/>
                </a:cubicBezTo>
                <a:cubicBezTo>
                  <a:pt x="3134288" y="12827"/>
                  <a:pt x="3129844" y="5645"/>
                  <a:pt x="3124200" y="0"/>
                </a:cubicBezTo>
                <a:cubicBezTo>
                  <a:pt x="3110089" y="5645"/>
                  <a:pt x="3094025" y="7815"/>
                  <a:pt x="3081866" y="16934"/>
                </a:cubicBezTo>
                <a:cubicBezTo>
                  <a:pt x="3054494" y="37463"/>
                  <a:pt x="3057767" y="59139"/>
                  <a:pt x="3039533" y="84667"/>
                </a:cubicBezTo>
                <a:cubicBezTo>
                  <a:pt x="3032574" y="94410"/>
                  <a:pt x="3021798" y="100869"/>
                  <a:pt x="3014133" y="110067"/>
                </a:cubicBezTo>
                <a:cubicBezTo>
                  <a:pt x="2960740" y="174139"/>
                  <a:pt x="3029524" y="103145"/>
                  <a:pt x="2980266" y="152400"/>
                </a:cubicBezTo>
                <a:cubicBezTo>
                  <a:pt x="2928092" y="135010"/>
                  <a:pt x="2962006" y="149289"/>
                  <a:pt x="2887133" y="93134"/>
                </a:cubicBezTo>
                <a:cubicBezTo>
                  <a:pt x="2875844" y="84667"/>
                  <a:pt x="2866653" y="72197"/>
                  <a:pt x="2853266" y="67734"/>
                </a:cubicBezTo>
                <a:lnTo>
                  <a:pt x="2802466" y="50800"/>
                </a:lnTo>
                <a:cubicBezTo>
                  <a:pt x="2767564" y="64761"/>
                  <a:pt x="2737526" y="73406"/>
                  <a:pt x="2709333" y="101600"/>
                </a:cubicBezTo>
                <a:cubicBezTo>
                  <a:pt x="2703689" y="107245"/>
                  <a:pt x="2698786" y="113744"/>
                  <a:pt x="2692400" y="118534"/>
                </a:cubicBezTo>
                <a:cubicBezTo>
                  <a:pt x="2676119" y="130745"/>
                  <a:pt x="2641600" y="152400"/>
                  <a:pt x="2641600" y="152400"/>
                </a:cubicBezTo>
                <a:cubicBezTo>
                  <a:pt x="2640012" y="139697"/>
                  <a:pt x="2637196" y="81195"/>
                  <a:pt x="2624666" y="59267"/>
                </a:cubicBezTo>
                <a:cubicBezTo>
                  <a:pt x="2617665" y="47015"/>
                  <a:pt x="2607733" y="36689"/>
                  <a:pt x="2599266" y="25400"/>
                </a:cubicBezTo>
                <a:cubicBezTo>
                  <a:pt x="2571044" y="28222"/>
                  <a:pt x="2542633" y="29554"/>
                  <a:pt x="2514600" y="33867"/>
                </a:cubicBezTo>
                <a:cubicBezTo>
                  <a:pt x="2505779" y="35224"/>
                  <a:pt x="2497781" y="39882"/>
                  <a:pt x="2489200" y="42334"/>
                </a:cubicBezTo>
                <a:cubicBezTo>
                  <a:pt x="2478011" y="45531"/>
                  <a:pt x="2466522" y="47603"/>
                  <a:pt x="2455333" y="50800"/>
                </a:cubicBezTo>
                <a:cubicBezTo>
                  <a:pt x="2435789" y="56384"/>
                  <a:pt x="2403695" y="69047"/>
                  <a:pt x="2387600" y="76200"/>
                </a:cubicBezTo>
                <a:cubicBezTo>
                  <a:pt x="2376066" y="81326"/>
                  <a:pt x="2365334" y="88162"/>
                  <a:pt x="2353733" y="93134"/>
                </a:cubicBezTo>
                <a:cubicBezTo>
                  <a:pt x="2345530" y="96650"/>
                  <a:pt x="2336458" y="97907"/>
                  <a:pt x="2328333" y="101600"/>
                </a:cubicBezTo>
                <a:cubicBezTo>
                  <a:pt x="2305353" y="112045"/>
                  <a:pt x="2284547" y="127484"/>
                  <a:pt x="2260600" y="135467"/>
                </a:cubicBezTo>
                <a:cubicBezTo>
                  <a:pt x="2252133" y="138289"/>
                  <a:pt x="2244102" y="143298"/>
                  <a:pt x="2235200" y="143934"/>
                </a:cubicBezTo>
                <a:cubicBezTo>
                  <a:pt x="2164767" y="148965"/>
                  <a:pt x="2094089" y="149578"/>
                  <a:pt x="2023533" y="152400"/>
                </a:cubicBezTo>
                <a:cubicBezTo>
                  <a:pt x="1950868" y="176623"/>
                  <a:pt x="2066525" y="139536"/>
                  <a:pt x="1947333" y="169334"/>
                </a:cubicBezTo>
                <a:cubicBezTo>
                  <a:pt x="1930017" y="173663"/>
                  <a:pt x="1896533" y="186267"/>
                  <a:pt x="1896533" y="186267"/>
                </a:cubicBezTo>
                <a:cubicBezTo>
                  <a:pt x="1885244" y="183445"/>
                  <a:pt x="1874302" y="177656"/>
                  <a:pt x="1862666" y="177800"/>
                </a:cubicBezTo>
                <a:cubicBezTo>
                  <a:pt x="1645298" y="180484"/>
                  <a:pt x="1427683" y="181003"/>
                  <a:pt x="1210733" y="194734"/>
                </a:cubicBezTo>
                <a:cubicBezTo>
                  <a:pt x="1200578" y="195377"/>
                  <a:pt x="1198351" y="211033"/>
                  <a:pt x="1193800" y="220134"/>
                </a:cubicBezTo>
                <a:cubicBezTo>
                  <a:pt x="1183137" y="241461"/>
                  <a:pt x="1180583" y="275892"/>
                  <a:pt x="1176866" y="296334"/>
                </a:cubicBezTo>
                <a:cubicBezTo>
                  <a:pt x="1174292" y="310492"/>
                  <a:pt x="1171890" y="324706"/>
                  <a:pt x="1168400" y="338667"/>
                </a:cubicBezTo>
                <a:cubicBezTo>
                  <a:pt x="1166235" y="347325"/>
                  <a:pt x="1167195" y="358880"/>
                  <a:pt x="1159933" y="364067"/>
                </a:cubicBezTo>
                <a:cubicBezTo>
                  <a:pt x="1148835" y="371994"/>
                  <a:pt x="1093369" y="384941"/>
                  <a:pt x="1075266" y="389467"/>
                </a:cubicBezTo>
                <a:cubicBezTo>
                  <a:pt x="1063977" y="397934"/>
                  <a:pt x="1054021" y="408556"/>
                  <a:pt x="1041400" y="414867"/>
                </a:cubicBezTo>
                <a:cubicBezTo>
                  <a:pt x="1030992" y="420071"/>
                  <a:pt x="1019067" y="421796"/>
                  <a:pt x="1007533" y="423334"/>
                </a:cubicBezTo>
                <a:cubicBezTo>
                  <a:pt x="976634" y="427454"/>
                  <a:pt x="945444" y="428978"/>
                  <a:pt x="914400" y="431800"/>
                </a:cubicBezTo>
                <a:cubicBezTo>
                  <a:pt x="853262" y="452180"/>
                  <a:pt x="925944" y="431800"/>
                  <a:pt x="804333" y="431800"/>
                </a:cubicBezTo>
                <a:cubicBezTo>
                  <a:pt x="764721" y="431800"/>
                  <a:pt x="725311" y="437445"/>
                  <a:pt x="685800" y="440267"/>
                </a:cubicBezTo>
                <a:cubicBezTo>
                  <a:pt x="671689" y="443089"/>
                  <a:pt x="657488" y="445498"/>
                  <a:pt x="643466" y="448734"/>
                </a:cubicBezTo>
                <a:cubicBezTo>
                  <a:pt x="620789" y="453967"/>
                  <a:pt x="575733" y="465667"/>
                  <a:pt x="575733" y="465667"/>
                </a:cubicBezTo>
                <a:lnTo>
                  <a:pt x="381000" y="457200"/>
                </a:lnTo>
                <a:cubicBezTo>
                  <a:pt x="327364" y="454646"/>
                  <a:pt x="272963" y="458339"/>
                  <a:pt x="220133" y="448734"/>
                </a:cubicBezTo>
                <a:cubicBezTo>
                  <a:pt x="208352" y="446592"/>
                  <a:pt x="205633" y="428289"/>
                  <a:pt x="194733" y="423334"/>
                </a:cubicBezTo>
                <a:cubicBezTo>
                  <a:pt x="173546" y="413704"/>
                  <a:pt x="149578" y="412045"/>
                  <a:pt x="127000" y="406400"/>
                </a:cubicBezTo>
                <a:cubicBezTo>
                  <a:pt x="112656" y="334684"/>
                  <a:pt x="110369" y="342395"/>
                  <a:pt x="127000" y="237067"/>
                </a:cubicBezTo>
                <a:cubicBezTo>
                  <a:pt x="128968" y="224600"/>
                  <a:pt x="156554" y="203200"/>
                  <a:pt x="143933" y="203200"/>
                </a:cubicBezTo>
                <a:cubicBezTo>
                  <a:pt x="127968" y="203200"/>
                  <a:pt x="118922" y="223783"/>
                  <a:pt x="110066" y="237067"/>
                </a:cubicBezTo>
                <a:cubicBezTo>
                  <a:pt x="104422" y="245534"/>
                  <a:pt x="100328" y="255272"/>
                  <a:pt x="93133" y="262467"/>
                </a:cubicBezTo>
                <a:cubicBezTo>
                  <a:pt x="83155" y="272445"/>
                  <a:pt x="69980" y="278684"/>
                  <a:pt x="59266" y="287867"/>
                </a:cubicBezTo>
                <a:cubicBezTo>
                  <a:pt x="44951" y="300137"/>
                  <a:pt x="24973" y="320577"/>
                  <a:pt x="16933" y="338667"/>
                </a:cubicBezTo>
                <a:cubicBezTo>
                  <a:pt x="9684" y="354978"/>
                  <a:pt x="0" y="389467"/>
                  <a:pt x="0" y="389467"/>
                </a:cubicBezTo>
                <a:cubicBezTo>
                  <a:pt x="18350" y="444522"/>
                  <a:pt x="-3324" y="405248"/>
                  <a:pt x="93133" y="423334"/>
                </a:cubicBezTo>
                <a:cubicBezTo>
                  <a:pt x="110677" y="426623"/>
                  <a:pt x="143933" y="440267"/>
                  <a:pt x="143933" y="440267"/>
                </a:cubicBezTo>
                <a:cubicBezTo>
                  <a:pt x="149577" y="448734"/>
                  <a:pt x="154244" y="457941"/>
                  <a:pt x="160866" y="465667"/>
                </a:cubicBezTo>
                <a:cubicBezTo>
                  <a:pt x="184035" y="492697"/>
                  <a:pt x="200324" y="510343"/>
                  <a:pt x="237066" y="516467"/>
                </a:cubicBezTo>
                <a:cubicBezTo>
                  <a:pt x="273363" y="522516"/>
                  <a:pt x="310444" y="522112"/>
                  <a:pt x="347133" y="524934"/>
                </a:cubicBezTo>
                <a:cubicBezTo>
                  <a:pt x="423333" y="522112"/>
                  <a:pt x="499620" y="521080"/>
                  <a:pt x="575733" y="516467"/>
                </a:cubicBezTo>
                <a:cubicBezTo>
                  <a:pt x="591267" y="515525"/>
                  <a:pt x="651160" y="503075"/>
                  <a:pt x="668866" y="499534"/>
                </a:cubicBezTo>
                <a:cubicBezTo>
                  <a:pt x="682977" y="493889"/>
                  <a:pt x="696515" y="486516"/>
                  <a:pt x="711200" y="482600"/>
                </a:cubicBezTo>
                <a:cubicBezTo>
                  <a:pt x="759303" y="469772"/>
                  <a:pt x="806295" y="464177"/>
                  <a:pt x="855133" y="457200"/>
                </a:cubicBezTo>
                <a:cubicBezTo>
                  <a:pt x="953313" y="460707"/>
                  <a:pt x="1060246" y="457520"/>
                  <a:pt x="1159933" y="474134"/>
                </a:cubicBezTo>
                <a:cubicBezTo>
                  <a:pt x="1191703" y="479429"/>
                  <a:pt x="1191010" y="483012"/>
                  <a:pt x="1219200" y="491067"/>
                </a:cubicBezTo>
                <a:cubicBezTo>
                  <a:pt x="1230388" y="494264"/>
                  <a:pt x="1241777" y="496712"/>
                  <a:pt x="1253066" y="499534"/>
                </a:cubicBezTo>
                <a:lnTo>
                  <a:pt x="1854200" y="482600"/>
                </a:lnTo>
                <a:cubicBezTo>
                  <a:pt x="1927632" y="482600"/>
                  <a:pt x="2000955" y="488245"/>
                  <a:pt x="2074333" y="491067"/>
                </a:cubicBezTo>
                <a:cubicBezTo>
                  <a:pt x="2168055" y="522307"/>
                  <a:pt x="2107318" y="509113"/>
                  <a:pt x="2260600" y="499534"/>
                </a:cubicBezTo>
                <a:cubicBezTo>
                  <a:pt x="2336991" y="480435"/>
                  <a:pt x="2306255" y="489959"/>
                  <a:pt x="2353733" y="474134"/>
                </a:cubicBezTo>
                <a:cubicBezTo>
                  <a:pt x="2398889" y="476956"/>
                  <a:pt x="2445034" y="472785"/>
                  <a:pt x="2489200" y="482600"/>
                </a:cubicBezTo>
                <a:cubicBezTo>
                  <a:pt x="2499133" y="484807"/>
                  <a:pt x="2498187" y="501643"/>
                  <a:pt x="2506133" y="508000"/>
                </a:cubicBezTo>
                <a:cubicBezTo>
                  <a:pt x="2513102" y="513575"/>
                  <a:pt x="2523177" y="513333"/>
                  <a:pt x="2531533" y="516467"/>
                </a:cubicBezTo>
                <a:cubicBezTo>
                  <a:pt x="2562446" y="528059"/>
                  <a:pt x="2575193" y="531076"/>
                  <a:pt x="2599266" y="550334"/>
                </a:cubicBezTo>
                <a:cubicBezTo>
                  <a:pt x="2612393" y="560836"/>
                  <a:pt x="2625797" y="577995"/>
                  <a:pt x="2633133" y="592667"/>
                </a:cubicBezTo>
                <a:cubicBezTo>
                  <a:pt x="2643864" y="614129"/>
                  <a:pt x="2637737" y="626137"/>
                  <a:pt x="2658533" y="643467"/>
                </a:cubicBezTo>
                <a:cubicBezTo>
                  <a:pt x="2668229" y="651547"/>
                  <a:pt x="2681111" y="654756"/>
                  <a:pt x="2692400" y="660400"/>
                </a:cubicBezTo>
                <a:cubicBezTo>
                  <a:pt x="2700867" y="657578"/>
                  <a:pt x="2711489" y="658245"/>
                  <a:pt x="2717800" y="651934"/>
                </a:cubicBezTo>
                <a:cubicBezTo>
                  <a:pt x="2724111" y="645623"/>
                  <a:pt x="2725087" y="635380"/>
                  <a:pt x="2726266" y="626534"/>
                </a:cubicBezTo>
                <a:cubicBezTo>
                  <a:pt x="2730757" y="592848"/>
                  <a:pt x="2727612" y="558164"/>
                  <a:pt x="2734733" y="524934"/>
                </a:cubicBezTo>
                <a:cubicBezTo>
                  <a:pt x="2736406" y="517129"/>
                  <a:pt x="2744020" y="510294"/>
                  <a:pt x="2751666" y="508000"/>
                </a:cubicBezTo>
                <a:cubicBezTo>
                  <a:pt x="2773460" y="501462"/>
                  <a:pt x="2796822" y="502356"/>
                  <a:pt x="2819400" y="499534"/>
                </a:cubicBezTo>
                <a:cubicBezTo>
                  <a:pt x="2853053" y="488316"/>
                  <a:pt x="2859844" y="481845"/>
                  <a:pt x="2904066" y="499534"/>
                </a:cubicBezTo>
                <a:cubicBezTo>
                  <a:pt x="2915183" y="503981"/>
                  <a:pt x="2919503" y="518292"/>
                  <a:pt x="2929466" y="524934"/>
                </a:cubicBezTo>
                <a:cubicBezTo>
                  <a:pt x="2936892" y="529884"/>
                  <a:pt x="2946399" y="530578"/>
                  <a:pt x="2954866" y="533400"/>
                </a:cubicBezTo>
                <a:cubicBezTo>
                  <a:pt x="2977589" y="528856"/>
                  <a:pt x="3029581" y="520279"/>
                  <a:pt x="3048000" y="508000"/>
                </a:cubicBezTo>
                <a:cubicBezTo>
                  <a:pt x="3056467" y="502356"/>
                  <a:pt x="3065583" y="497581"/>
                  <a:pt x="3073400" y="491067"/>
                </a:cubicBezTo>
                <a:cubicBezTo>
                  <a:pt x="3082598" y="483402"/>
                  <a:pt x="3091449" y="475118"/>
                  <a:pt x="3098800" y="465667"/>
                </a:cubicBezTo>
                <a:cubicBezTo>
                  <a:pt x="3102482" y="460932"/>
                  <a:pt x="3131851" y="408583"/>
                  <a:pt x="3149600" y="397934"/>
                </a:cubicBezTo>
                <a:cubicBezTo>
                  <a:pt x="3157253" y="393342"/>
                  <a:pt x="3166533" y="392289"/>
                  <a:pt x="3175000" y="389467"/>
                </a:cubicBezTo>
                <a:cubicBezTo>
                  <a:pt x="3197578" y="395111"/>
                  <a:pt x="3222302" y="395256"/>
                  <a:pt x="3242733" y="406400"/>
                </a:cubicBezTo>
                <a:cubicBezTo>
                  <a:pt x="3286182" y="430100"/>
                  <a:pt x="3253274" y="477414"/>
                  <a:pt x="3285066" y="397934"/>
                </a:cubicBezTo>
                <a:cubicBezTo>
                  <a:pt x="3276215" y="8471"/>
                  <a:pt x="3299178" y="94545"/>
                  <a:pt x="3302000" y="3386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100000">
                <a:srgbClr val="CC6633"/>
              </a:gs>
            </a:gsLst>
            <a:lin ang="558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4038600" y="2514600"/>
            <a:ext cx="441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Krill</a:t>
            </a:r>
            <a:endParaRPr lang="en-US" sz="1200" dirty="0"/>
          </a:p>
        </p:txBody>
      </p:sp>
      <p:sp>
        <p:nvSpPr>
          <p:cNvPr id="97" name="TextBox 96"/>
          <p:cNvSpPr txBox="1"/>
          <p:nvPr/>
        </p:nvSpPr>
        <p:spPr>
          <a:xfrm>
            <a:off x="5181600" y="2667000"/>
            <a:ext cx="95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Whales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5715000" y="1676400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Seals</a:t>
            </a:r>
            <a:endParaRPr lang="en-US" dirty="0"/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76200" y="5562600"/>
            <a:ext cx="2209800" cy="152400"/>
          </a:xfrm>
          <a:prstGeom prst="straightConnector1">
            <a:avLst/>
          </a:prstGeom>
          <a:ln>
            <a:solidFill>
              <a:srgbClr val="FF9966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urved Connector 102"/>
          <p:cNvCxnSpPr/>
          <p:nvPr/>
        </p:nvCxnSpPr>
        <p:spPr>
          <a:xfrm rot="16200000" flipV="1">
            <a:off x="4686300" y="1562100"/>
            <a:ext cx="838200" cy="152400"/>
          </a:xfrm>
          <a:prstGeom prst="curvedConnector3">
            <a:avLst>
              <a:gd name="adj1" fmla="val 50000"/>
            </a:avLst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4953001" y="3810000"/>
            <a:ext cx="3962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SubPolar</a:t>
            </a:r>
            <a:r>
              <a:rPr lang="en-US" sz="1400" dirty="0" smtClean="0"/>
              <a:t> Baseline:</a:t>
            </a:r>
          </a:p>
          <a:p>
            <a:r>
              <a:rPr lang="en-US" sz="1400" dirty="0" smtClean="0"/>
              <a:t>-Boundaries associated with sea ice removed,</a:t>
            </a:r>
          </a:p>
          <a:p>
            <a:r>
              <a:rPr lang="en-US" sz="1400" dirty="0" smtClean="0"/>
              <a:t>Invasive species, more pelagic system</a:t>
            </a:r>
          </a:p>
          <a:p>
            <a:r>
              <a:rPr lang="en-US" sz="1400" dirty="0" smtClean="0"/>
              <a:t>-Increased land margin interactions combined with coastal outflows</a:t>
            </a:r>
            <a:endParaRPr lang="en-US" sz="1400" dirty="0"/>
          </a:p>
        </p:txBody>
      </p:sp>
      <p:sp>
        <p:nvSpPr>
          <p:cNvPr id="107" name="TextBox 106"/>
          <p:cNvSpPr txBox="1"/>
          <p:nvPr/>
        </p:nvSpPr>
        <p:spPr>
          <a:xfrm>
            <a:off x="1219200" y="2667000"/>
            <a:ext cx="204496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/>
              <a:t>Salps</a:t>
            </a:r>
            <a:endParaRPr lang="en-US" sz="3200" dirty="0" smtClean="0"/>
          </a:p>
          <a:p>
            <a:pPr algn="ctr"/>
            <a:r>
              <a:rPr lang="en-US" dirty="0"/>
              <a:t> </a:t>
            </a:r>
            <a:r>
              <a:rPr lang="en-US" dirty="0" smtClean="0"/>
              <a:t>  &amp;</a:t>
            </a:r>
          </a:p>
          <a:p>
            <a:pPr algn="ctr"/>
            <a:r>
              <a:rPr lang="en-US" dirty="0" err="1" smtClean="0"/>
              <a:t>Microheterotrophs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4953000" y="2971800"/>
            <a:ext cx="1685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King Crabs</a:t>
            </a:r>
          </a:p>
          <a:p>
            <a:pPr algn="ctr"/>
            <a:r>
              <a:rPr lang="en-US" dirty="0" smtClean="0"/>
              <a:t>&amp; Lantern Fish</a:t>
            </a:r>
            <a:endParaRPr lang="en-US" dirty="0"/>
          </a:p>
        </p:txBody>
      </p:sp>
      <p:cxnSp>
        <p:nvCxnSpPr>
          <p:cNvPr id="111" name="Straight Arrow Connector 110"/>
          <p:cNvCxnSpPr/>
          <p:nvPr/>
        </p:nvCxnSpPr>
        <p:spPr>
          <a:xfrm flipH="1">
            <a:off x="6629400" y="1676400"/>
            <a:ext cx="12192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/>
          <p:cNvGrpSpPr/>
          <p:nvPr/>
        </p:nvGrpSpPr>
        <p:grpSpPr>
          <a:xfrm>
            <a:off x="3344333" y="2514600"/>
            <a:ext cx="152400" cy="457200"/>
            <a:chOff x="2514600" y="2819400"/>
            <a:chExt cx="152400" cy="457200"/>
          </a:xfrm>
        </p:grpSpPr>
        <p:cxnSp>
          <p:nvCxnSpPr>
            <p:cNvPr id="113" name="Curved Connector 112"/>
            <p:cNvCxnSpPr/>
            <p:nvPr/>
          </p:nvCxnSpPr>
          <p:spPr>
            <a:xfrm rot="5400000">
              <a:off x="2476500" y="2857500"/>
              <a:ext cx="228600" cy="152400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/>
            <p:nvPr/>
          </p:nvCxnSpPr>
          <p:spPr>
            <a:xfrm rot="16200000" flipV="1">
              <a:off x="2476500" y="3086100"/>
              <a:ext cx="228600" cy="152400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 flipH="1">
            <a:off x="3496733" y="2971800"/>
            <a:ext cx="152400" cy="457200"/>
            <a:chOff x="2514600" y="2819400"/>
            <a:chExt cx="152400" cy="457200"/>
          </a:xfrm>
        </p:grpSpPr>
        <p:cxnSp>
          <p:nvCxnSpPr>
            <p:cNvPr id="117" name="Curved Connector 116"/>
            <p:cNvCxnSpPr/>
            <p:nvPr/>
          </p:nvCxnSpPr>
          <p:spPr>
            <a:xfrm rot="5400000">
              <a:off x="2476500" y="2857500"/>
              <a:ext cx="228600" cy="152400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 rot="16200000" flipV="1">
              <a:off x="2476500" y="3086100"/>
              <a:ext cx="228600" cy="152400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3336713" y="3429000"/>
            <a:ext cx="167640" cy="457200"/>
            <a:chOff x="2514600" y="2819400"/>
            <a:chExt cx="152400" cy="457200"/>
          </a:xfrm>
        </p:grpSpPr>
        <p:cxnSp>
          <p:nvCxnSpPr>
            <p:cNvPr id="123" name="Curved Connector 122"/>
            <p:cNvCxnSpPr/>
            <p:nvPr/>
          </p:nvCxnSpPr>
          <p:spPr>
            <a:xfrm rot="5400000">
              <a:off x="2476500" y="2857500"/>
              <a:ext cx="228600" cy="152400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urved Connector 123"/>
            <p:cNvCxnSpPr/>
            <p:nvPr/>
          </p:nvCxnSpPr>
          <p:spPr>
            <a:xfrm rot="16200000" flipV="1">
              <a:off x="2476500" y="3086100"/>
              <a:ext cx="228600" cy="152400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 flipH="1">
            <a:off x="3505200" y="3835401"/>
            <a:ext cx="152400" cy="457200"/>
            <a:chOff x="2514600" y="2819400"/>
            <a:chExt cx="152400" cy="457200"/>
          </a:xfrm>
        </p:grpSpPr>
        <p:cxnSp>
          <p:nvCxnSpPr>
            <p:cNvPr id="126" name="Curved Connector 125"/>
            <p:cNvCxnSpPr/>
            <p:nvPr/>
          </p:nvCxnSpPr>
          <p:spPr>
            <a:xfrm rot="5400000">
              <a:off x="2476500" y="2857500"/>
              <a:ext cx="228600" cy="152400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/>
            <p:nvPr/>
          </p:nvCxnSpPr>
          <p:spPr>
            <a:xfrm rot="16200000" flipV="1">
              <a:off x="2476500" y="3086100"/>
              <a:ext cx="228600" cy="152400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9" name="Straight Arrow Connector 128"/>
          <p:cNvCxnSpPr/>
          <p:nvPr/>
        </p:nvCxnSpPr>
        <p:spPr>
          <a:xfrm>
            <a:off x="3496733" y="4267200"/>
            <a:ext cx="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A02635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219200"/>
            <a:ext cx="406301" cy="457200"/>
          </a:xfrm>
          <a:prstGeom prst="rect">
            <a:avLst/>
          </a:prstGeom>
        </p:spPr>
      </p:pic>
      <p:pic>
        <p:nvPicPr>
          <p:cNvPr id="108" name="Picture 107" descr="AA02635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371600"/>
            <a:ext cx="406301" cy="457200"/>
          </a:xfrm>
          <a:prstGeom prst="rect">
            <a:avLst/>
          </a:prstGeom>
        </p:spPr>
      </p:pic>
      <p:pic>
        <p:nvPicPr>
          <p:cNvPr id="110" name="Picture 109" descr="AA02635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066800"/>
            <a:ext cx="406301" cy="457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600200"/>
            <a:ext cx="381000" cy="381000"/>
          </a:xfrm>
          <a:prstGeom prst="rect">
            <a:avLst/>
          </a:prstGeom>
          <a:effectLst/>
        </p:spPr>
      </p:pic>
      <p:sp>
        <p:nvSpPr>
          <p:cNvPr id="4" name="Cloud 3"/>
          <p:cNvSpPr/>
          <p:nvPr/>
        </p:nvSpPr>
        <p:spPr>
          <a:xfrm>
            <a:off x="6400800" y="914400"/>
            <a:ext cx="990600" cy="533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Cloud 111"/>
          <p:cNvSpPr/>
          <p:nvPr/>
        </p:nvSpPr>
        <p:spPr>
          <a:xfrm>
            <a:off x="7543800" y="609600"/>
            <a:ext cx="990600" cy="533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Cloud 118"/>
          <p:cNvSpPr/>
          <p:nvPr/>
        </p:nvSpPr>
        <p:spPr>
          <a:xfrm>
            <a:off x="6477000" y="304800"/>
            <a:ext cx="990600" cy="53340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153400" y="-76200"/>
            <a:ext cx="10229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400" dirty="0" smtClean="0"/>
          </a:p>
          <a:p>
            <a:pPr algn="ctr"/>
            <a:r>
              <a:rPr lang="en-US" sz="1400" dirty="0" smtClean="0"/>
              <a:t>Cont. </a:t>
            </a:r>
            <a:r>
              <a:rPr lang="en-US" sz="1400" dirty="0" err="1" smtClean="0"/>
              <a:t>Atm</a:t>
            </a:r>
            <a:endParaRPr lang="en-US" sz="1400" dirty="0" smtClean="0"/>
          </a:p>
          <a:p>
            <a:pPr algn="ctr"/>
            <a:r>
              <a:rPr lang="en-US" sz="1400" dirty="0" smtClean="0"/>
              <a:t>Lows/High</a:t>
            </a:r>
          </a:p>
          <a:p>
            <a:pPr algn="ctr"/>
            <a:r>
              <a:rPr lang="en-US" sz="1400" dirty="0" smtClean="0"/>
              <a:t>(SAM)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8534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203"/>
            <a:ext cx="9232695" cy="6241197"/>
            <a:chOff x="0" y="444808"/>
            <a:chExt cx="9232695" cy="6241197"/>
          </a:xfrm>
        </p:grpSpPr>
        <p:sp>
          <p:nvSpPr>
            <p:cNvPr id="5" name="Oval 4"/>
            <p:cNvSpPr/>
            <p:nvPr/>
          </p:nvSpPr>
          <p:spPr>
            <a:xfrm rot="720000">
              <a:off x="542751" y="1270092"/>
              <a:ext cx="1530558" cy="4255379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107219" y="1085493"/>
              <a:ext cx="1313458" cy="1411286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Right Triangle 6"/>
            <p:cNvSpPr/>
            <p:nvPr/>
          </p:nvSpPr>
          <p:spPr>
            <a:xfrm flipH="1">
              <a:off x="1552270" y="1226654"/>
              <a:ext cx="922677" cy="4298801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51971" y="499356"/>
              <a:ext cx="2454958" cy="5134681"/>
            </a:xfrm>
            <a:custGeom>
              <a:avLst/>
              <a:gdLst>
                <a:gd name="connsiteX0" fmla="*/ 1552268 w 1552268"/>
                <a:gd name="connsiteY0" fmla="*/ 0 h 4765591"/>
                <a:gd name="connsiteX1" fmla="*/ 1161487 w 1552268"/>
                <a:gd name="connsiteY1" fmla="*/ 303955 h 4765591"/>
                <a:gd name="connsiteX2" fmla="*/ 814126 w 1552268"/>
                <a:gd name="connsiteY2" fmla="*/ 1443789 h 4765591"/>
                <a:gd name="connsiteX3" fmla="*/ 531896 w 1552268"/>
                <a:gd name="connsiteY3" fmla="*/ 2768168 h 4765591"/>
                <a:gd name="connsiteX4" fmla="*/ 130260 w 1552268"/>
                <a:gd name="connsiteY4" fmla="*/ 4244524 h 4765591"/>
                <a:gd name="connsiteX5" fmla="*/ 0 w 1552268"/>
                <a:gd name="connsiteY5" fmla="*/ 4765591 h 476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68" h="4765591">
                  <a:moveTo>
                    <a:pt x="1552268" y="0"/>
                  </a:moveTo>
                  <a:cubicBezTo>
                    <a:pt x="1418389" y="31662"/>
                    <a:pt x="1284511" y="63324"/>
                    <a:pt x="1161487" y="303955"/>
                  </a:cubicBezTo>
                  <a:cubicBezTo>
                    <a:pt x="1038463" y="544586"/>
                    <a:pt x="919058" y="1033087"/>
                    <a:pt x="814126" y="1443789"/>
                  </a:cubicBezTo>
                  <a:cubicBezTo>
                    <a:pt x="709194" y="1854491"/>
                    <a:pt x="645874" y="2301379"/>
                    <a:pt x="531896" y="2768168"/>
                  </a:cubicBezTo>
                  <a:cubicBezTo>
                    <a:pt x="417918" y="3234957"/>
                    <a:pt x="218909" y="3911620"/>
                    <a:pt x="130260" y="4244524"/>
                  </a:cubicBezTo>
                  <a:cubicBezTo>
                    <a:pt x="41611" y="4577428"/>
                    <a:pt x="0" y="4765591"/>
                    <a:pt x="0" y="4765591"/>
                  </a:cubicBezTo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Isosceles Triangle 8"/>
            <p:cNvSpPr/>
            <p:nvPr/>
          </p:nvSpPr>
          <p:spPr>
            <a:xfrm rot="5400000">
              <a:off x="1731467" y="1699235"/>
              <a:ext cx="173937" cy="813725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Isosceles Triangle 9"/>
            <p:cNvSpPr/>
            <p:nvPr/>
          </p:nvSpPr>
          <p:spPr>
            <a:xfrm rot="5400000">
              <a:off x="1509272" y="2595373"/>
              <a:ext cx="217104" cy="93268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1272817" y="3531766"/>
              <a:ext cx="217104" cy="105823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Isosceles Triangle 11"/>
            <p:cNvSpPr/>
            <p:nvPr/>
          </p:nvSpPr>
          <p:spPr>
            <a:xfrm rot="5400000">
              <a:off x="934187" y="4321241"/>
              <a:ext cx="217101" cy="1238783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1823734"/>
              <a:ext cx="88036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Winter</a:t>
              </a:r>
            </a:p>
            <a:p>
              <a:r>
                <a:rPr lang="en-US" sz="16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Sea-ice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6431" y="5666595"/>
              <a:ext cx="9944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Canyons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90411" y="1932522"/>
              <a:ext cx="85762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Adelie</a:t>
              </a:r>
              <a:r>
                <a:rPr lang="en-US" sz="1600" dirty="0" err="1"/>
                <a:t>s</a:t>
              </a:r>
              <a:endParaRPr lang="en-US" sz="1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7071" y="4755914"/>
              <a:ext cx="85762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Adelie</a:t>
              </a:r>
              <a:r>
                <a:rPr lang="en-US" sz="1600" dirty="0" err="1"/>
                <a:t>s</a:t>
              </a:r>
              <a:endParaRPr lang="en-US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20326" y="3876994"/>
              <a:ext cx="85762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Adelie</a:t>
              </a:r>
              <a:r>
                <a:rPr lang="en-US" sz="1600" dirty="0" err="1"/>
                <a:t>s</a:t>
              </a:r>
              <a:endParaRPr lang="en-US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51016" y="2824378"/>
              <a:ext cx="85762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Adelie</a:t>
              </a:r>
              <a:r>
                <a:rPr lang="en-US" sz="1600" dirty="0" err="1"/>
                <a:t>s</a:t>
              </a:r>
              <a:endParaRPr lang="en-US" sz="1600" dirty="0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257849" y="2409934"/>
              <a:ext cx="217100" cy="8684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193149" y="2681750"/>
              <a:ext cx="217100" cy="8684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063319" y="3300958"/>
              <a:ext cx="217100" cy="8684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998619" y="3670478"/>
              <a:ext cx="217100" cy="8684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389829" y="1792806"/>
              <a:ext cx="217100" cy="86845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771094" y="4593654"/>
              <a:ext cx="217100" cy="8684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847509" y="4366094"/>
              <a:ext cx="217100" cy="8684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641264" y="5245430"/>
              <a:ext cx="217100" cy="8684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03659" y="5406050"/>
              <a:ext cx="93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Glaciers</a:t>
              </a:r>
              <a:endParaRPr lang="en-US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200" y="444808"/>
              <a:ext cx="2068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8000"/>
                  </a:solidFill>
                </a:rPr>
                <a:t>Seasonal marginal-ice phytoplankton bloom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17100" y="6100813"/>
              <a:ext cx="196399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Pre-LTER</a:t>
              </a:r>
            </a:p>
            <a:p>
              <a:r>
                <a:rPr lang="en-US" sz="1600" dirty="0" smtClean="0"/>
                <a:t>“unknown” baseline</a:t>
              </a:r>
              <a:endParaRPr lang="en-US" sz="16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70044" y="2301854"/>
              <a:ext cx="834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Ice</a:t>
              </a:r>
              <a:r>
                <a:rPr lang="en-US" sz="1600" dirty="0"/>
                <a:t> </a:t>
              </a:r>
              <a:r>
                <a:rPr lang="en-US" sz="1600" dirty="0" smtClean="0"/>
                <a:t>fish</a:t>
              </a:r>
              <a:endParaRPr lang="en-US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75084" y="3192462"/>
              <a:ext cx="834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Ice</a:t>
              </a:r>
              <a:r>
                <a:rPr lang="en-US" sz="1600" dirty="0"/>
                <a:t> </a:t>
              </a:r>
              <a:r>
                <a:rPr lang="en-US" sz="1600" dirty="0" smtClean="0"/>
                <a:t>fish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73879" y="4332758"/>
              <a:ext cx="834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Ice</a:t>
              </a:r>
              <a:r>
                <a:rPr lang="en-US" sz="1600" dirty="0"/>
                <a:t> </a:t>
              </a:r>
              <a:r>
                <a:rPr lang="en-US" sz="1600" dirty="0" smtClean="0"/>
                <a:t>fish</a:t>
              </a:r>
              <a:endParaRPr lang="en-US" sz="1600" dirty="0"/>
            </a:p>
          </p:txBody>
        </p:sp>
        <p:sp>
          <p:nvSpPr>
            <p:cNvPr id="33" name="Oval 32"/>
            <p:cNvSpPr/>
            <p:nvPr/>
          </p:nvSpPr>
          <p:spPr>
            <a:xfrm rot="720000">
              <a:off x="3407232" y="2629016"/>
              <a:ext cx="1530558" cy="2881864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3799689" y="2377773"/>
              <a:ext cx="1313458" cy="1411286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Right Triangle 34"/>
            <p:cNvSpPr/>
            <p:nvPr/>
          </p:nvSpPr>
          <p:spPr>
            <a:xfrm flipH="1">
              <a:off x="4559535" y="1227070"/>
              <a:ext cx="922677" cy="4298801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3159236" y="499772"/>
              <a:ext cx="2454958" cy="5134681"/>
            </a:xfrm>
            <a:custGeom>
              <a:avLst/>
              <a:gdLst>
                <a:gd name="connsiteX0" fmla="*/ 1552268 w 1552268"/>
                <a:gd name="connsiteY0" fmla="*/ 0 h 4765591"/>
                <a:gd name="connsiteX1" fmla="*/ 1161487 w 1552268"/>
                <a:gd name="connsiteY1" fmla="*/ 303955 h 4765591"/>
                <a:gd name="connsiteX2" fmla="*/ 814126 w 1552268"/>
                <a:gd name="connsiteY2" fmla="*/ 1443789 h 4765591"/>
                <a:gd name="connsiteX3" fmla="*/ 531896 w 1552268"/>
                <a:gd name="connsiteY3" fmla="*/ 2768168 h 4765591"/>
                <a:gd name="connsiteX4" fmla="*/ 130260 w 1552268"/>
                <a:gd name="connsiteY4" fmla="*/ 4244524 h 4765591"/>
                <a:gd name="connsiteX5" fmla="*/ 0 w 1552268"/>
                <a:gd name="connsiteY5" fmla="*/ 4765591 h 476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68" h="4765591">
                  <a:moveTo>
                    <a:pt x="1552268" y="0"/>
                  </a:moveTo>
                  <a:cubicBezTo>
                    <a:pt x="1418389" y="31662"/>
                    <a:pt x="1284511" y="63324"/>
                    <a:pt x="1161487" y="303955"/>
                  </a:cubicBezTo>
                  <a:cubicBezTo>
                    <a:pt x="1038463" y="544586"/>
                    <a:pt x="919058" y="1033087"/>
                    <a:pt x="814126" y="1443789"/>
                  </a:cubicBezTo>
                  <a:cubicBezTo>
                    <a:pt x="709194" y="1854491"/>
                    <a:pt x="645874" y="2301379"/>
                    <a:pt x="531896" y="2768168"/>
                  </a:cubicBezTo>
                  <a:cubicBezTo>
                    <a:pt x="417918" y="3234957"/>
                    <a:pt x="218909" y="3911620"/>
                    <a:pt x="130260" y="4244524"/>
                  </a:cubicBezTo>
                  <a:cubicBezTo>
                    <a:pt x="41611" y="4577428"/>
                    <a:pt x="0" y="4765591"/>
                    <a:pt x="0" y="4765591"/>
                  </a:cubicBezTo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Isosceles Triangle 36"/>
            <p:cNvSpPr/>
            <p:nvPr/>
          </p:nvSpPr>
          <p:spPr>
            <a:xfrm rot="5400000">
              <a:off x="4738732" y="1699651"/>
              <a:ext cx="173937" cy="813725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Isosceles Triangle 37"/>
            <p:cNvSpPr/>
            <p:nvPr/>
          </p:nvSpPr>
          <p:spPr>
            <a:xfrm rot="5400000">
              <a:off x="4516537" y="2595789"/>
              <a:ext cx="217104" cy="93268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Isosceles Triangle 38"/>
            <p:cNvSpPr/>
            <p:nvPr/>
          </p:nvSpPr>
          <p:spPr>
            <a:xfrm rot="5400000">
              <a:off x="4280082" y="3532182"/>
              <a:ext cx="217104" cy="105823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Isosceles Triangle 39"/>
            <p:cNvSpPr/>
            <p:nvPr/>
          </p:nvSpPr>
          <p:spPr>
            <a:xfrm rot="5400000">
              <a:off x="3941452" y="4321657"/>
              <a:ext cx="217101" cy="1238783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97676" y="1932938"/>
              <a:ext cx="960319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Gentoos</a:t>
              </a:r>
              <a:endParaRPr lang="en-US" sz="16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864336" y="4756330"/>
              <a:ext cx="85762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Adelie</a:t>
              </a:r>
              <a:r>
                <a:rPr lang="en-US" sz="1600" dirty="0" err="1"/>
                <a:t>s</a:t>
              </a:r>
              <a:endParaRPr lang="en-US" sz="16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027591" y="3877410"/>
              <a:ext cx="85762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Adelie</a:t>
              </a:r>
              <a:r>
                <a:rPr lang="en-US" sz="1600" dirty="0" err="1"/>
                <a:t>s</a:t>
              </a:r>
              <a:endParaRPr lang="en-US" sz="16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158281" y="2824794"/>
              <a:ext cx="1056700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Adelies</a:t>
              </a:r>
              <a:r>
                <a:rPr lang="en-US" sz="1600" dirty="0" smtClean="0"/>
                <a:t> &amp; </a:t>
              </a:r>
            </a:p>
            <a:p>
              <a:r>
                <a:rPr lang="en-US" sz="1600" dirty="0" err="1" smtClean="0"/>
                <a:t>Gentoos</a:t>
              </a:r>
              <a:endParaRPr lang="en-US" sz="1600" dirty="0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5265114" y="2410350"/>
              <a:ext cx="217100" cy="86845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200414" y="2682166"/>
              <a:ext cx="217100" cy="86845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5070584" y="3301374"/>
              <a:ext cx="217100" cy="8684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5005884" y="3670894"/>
              <a:ext cx="217100" cy="86845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397094" y="1793222"/>
              <a:ext cx="217100" cy="86845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4778359" y="4594070"/>
              <a:ext cx="217100" cy="86845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854774" y="4366510"/>
              <a:ext cx="217100" cy="8684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648529" y="5245846"/>
              <a:ext cx="217100" cy="86845"/>
            </a:xfrm>
            <a:prstGeom prst="round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10924" y="5428178"/>
              <a:ext cx="93717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Melting</a:t>
              </a:r>
            </a:p>
            <a:p>
              <a:r>
                <a:rPr lang="en-US" sz="1600" dirty="0" smtClean="0"/>
                <a:t>Glaciers</a:t>
              </a:r>
              <a:endParaRPr lang="en-US" sz="16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224365" y="6101229"/>
              <a:ext cx="143510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Current LTER</a:t>
              </a:r>
            </a:p>
            <a:p>
              <a:r>
                <a:rPr lang="en-US" sz="1600" dirty="0" smtClean="0"/>
                <a:t>baseline</a:t>
              </a:r>
              <a:endParaRPr lang="en-US" sz="16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082349" y="3594550"/>
              <a:ext cx="834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Ice</a:t>
              </a:r>
              <a:r>
                <a:rPr lang="en-US" sz="1600" dirty="0"/>
                <a:t> </a:t>
              </a:r>
              <a:r>
                <a:rPr lang="en-US" sz="1600" dirty="0" smtClean="0"/>
                <a:t>fish</a:t>
              </a:r>
              <a:endParaRPr lang="en-US" sz="16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81144" y="4333174"/>
              <a:ext cx="834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Ice</a:t>
              </a:r>
              <a:r>
                <a:rPr lang="en-US" sz="1600" dirty="0"/>
                <a:t> </a:t>
              </a:r>
              <a:r>
                <a:rPr lang="en-US" sz="1600" dirty="0" smtClean="0"/>
                <a:t>fish</a:t>
              </a:r>
              <a:endParaRPr lang="en-US" sz="1600" dirty="0"/>
            </a:p>
          </p:txBody>
        </p:sp>
        <p:sp>
          <p:nvSpPr>
            <p:cNvPr id="57" name="Oval 56"/>
            <p:cNvSpPr/>
            <p:nvPr/>
          </p:nvSpPr>
          <p:spPr>
            <a:xfrm rot="720000">
              <a:off x="6189533" y="4459982"/>
              <a:ext cx="1530558" cy="1031092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6405319" y="4125433"/>
              <a:ext cx="1313458" cy="803921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" name="Right Triangle 58"/>
            <p:cNvSpPr/>
            <p:nvPr/>
          </p:nvSpPr>
          <p:spPr>
            <a:xfrm flipH="1">
              <a:off x="7534235" y="1227486"/>
              <a:ext cx="922677" cy="4298801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6133936" y="500188"/>
              <a:ext cx="2454958" cy="5134681"/>
            </a:xfrm>
            <a:custGeom>
              <a:avLst/>
              <a:gdLst>
                <a:gd name="connsiteX0" fmla="*/ 1552268 w 1552268"/>
                <a:gd name="connsiteY0" fmla="*/ 0 h 4765591"/>
                <a:gd name="connsiteX1" fmla="*/ 1161487 w 1552268"/>
                <a:gd name="connsiteY1" fmla="*/ 303955 h 4765591"/>
                <a:gd name="connsiteX2" fmla="*/ 814126 w 1552268"/>
                <a:gd name="connsiteY2" fmla="*/ 1443789 h 4765591"/>
                <a:gd name="connsiteX3" fmla="*/ 531896 w 1552268"/>
                <a:gd name="connsiteY3" fmla="*/ 2768168 h 4765591"/>
                <a:gd name="connsiteX4" fmla="*/ 130260 w 1552268"/>
                <a:gd name="connsiteY4" fmla="*/ 4244524 h 4765591"/>
                <a:gd name="connsiteX5" fmla="*/ 0 w 1552268"/>
                <a:gd name="connsiteY5" fmla="*/ 4765591 h 4765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68" h="4765591">
                  <a:moveTo>
                    <a:pt x="1552268" y="0"/>
                  </a:moveTo>
                  <a:cubicBezTo>
                    <a:pt x="1418389" y="31662"/>
                    <a:pt x="1284511" y="63324"/>
                    <a:pt x="1161487" y="303955"/>
                  </a:cubicBezTo>
                  <a:cubicBezTo>
                    <a:pt x="1038463" y="544586"/>
                    <a:pt x="919058" y="1033087"/>
                    <a:pt x="814126" y="1443789"/>
                  </a:cubicBezTo>
                  <a:cubicBezTo>
                    <a:pt x="709194" y="1854491"/>
                    <a:pt x="645874" y="2301379"/>
                    <a:pt x="531896" y="2768168"/>
                  </a:cubicBezTo>
                  <a:cubicBezTo>
                    <a:pt x="417918" y="3234957"/>
                    <a:pt x="218909" y="3911620"/>
                    <a:pt x="130260" y="4244524"/>
                  </a:cubicBezTo>
                  <a:cubicBezTo>
                    <a:pt x="41611" y="4577428"/>
                    <a:pt x="0" y="4765591"/>
                    <a:pt x="0" y="4765591"/>
                  </a:cubicBezTo>
                </a:path>
              </a:pathLst>
            </a:cu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1" name="Isosceles Triangle 60"/>
            <p:cNvSpPr/>
            <p:nvPr/>
          </p:nvSpPr>
          <p:spPr>
            <a:xfrm rot="5400000">
              <a:off x="7713432" y="1700067"/>
              <a:ext cx="173937" cy="813725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Isosceles Triangle 61"/>
            <p:cNvSpPr/>
            <p:nvPr/>
          </p:nvSpPr>
          <p:spPr>
            <a:xfrm rot="5400000">
              <a:off x="7491237" y="2596205"/>
              <a:ext cx="217104" cy="93268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Isosceles Triangle 62"/>
            <p:cNvSpPr/>
            <p:nvPr/>
          </p:nvSpPr>
          <p:spPr>
            <a:xfrm rot="5400000">
              <a:off x="7254782" y="3532598"/>
              <a:ext cx="217104" cy="1058230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4" name="Isosceles Triangle 63"/>
            <p:cNvSpPr/>
            <p:nvPr/>
          </p:nvSpPr>
          <p:spPr>
            <a:xfrm rot="5400000">
              <a:off x="6916152" y="4322073"/>
              <a:ext cx="217101" cy="1238783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272376" y="1933354"/>
              <a:ext cx="960319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Gentoos</a:t>
              </a:r>
              <a:endParaRPr lang="en-US" sz="16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839036" y="4756746"/>
              <a:ext cx="857627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Adelie</a:t>
              </a:r>
              <a:r>
                <a:rPr lang="en-US" sz="1600" dirty="0" err="1"/>
                <a:t>s</a:t>
              </a:r>
              <a:endParaRPr lang="en-US" sz="16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002291" y="3877826"/>
              <a:ext cx="1056700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Adelies</a:t>
              </a:r>
              <a:r>
                <a:rPr lang="en-US" sz="1600" dirty="0" smtClean="0"/>
                <a:t> &amp;</a:t>
              </a:r>
            </a:p>
            <a:p>
              <a:r>
                <a:rPr lang="en-US" sz="1600" dirty="0" err="1" smtClean="0"/>
                <a:t>Gentoos</a:t>
              </a:r>
              <a:endParaRPr lang="en-US" sz="16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132981" y="2825210"/>
              <a:ext cx="960319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Gentoos</a:t>
              </a:r>
              <a:endParaRPr lang="en-US" sz="1600" dirty="0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8239814" y="2410766"/>
              <a:ext cx="217100" cy="86845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8175114" y="2682582"/>
              <a:ext cx="217100" cy="86845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8045284" y="3301790"/>
              <a:ext cx="217100" cy="86845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7980584" y="3671310"/>
              <a:ext cx="217100" cy="86845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8371794" y="1793638"/>
              <a:ext cx="217100" cy="86845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7753059" y="4594486"/>
              <a:ext cx="217100" cy="86845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7829474" y="4366926"/>
              <a:ext cx="217100" cy="86845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7623229" y="5246262"/>
              <a:ext cx="217100" cy="86845"/>
            </a:xfrm>
            <a:prstGeom prst="round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785624" y="5406882"/>
              <a:ext cx="93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Glaciers</a:t>
              </a:r>
              <a:endParaRPr lang="en-US" sz="16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199065" y="6101645"/>
              <a:ext cx="1693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Mid-21</a:t>
              </a:r>
              <a:r>
                <a:rPr lang="en-US" sz="1600" baseline="30000" dirty="0" smtClean="0"/>
                <a:t>st</a:t>
              </a:r>
              <a:r>
                <a:rPr lang="en-US" sz="1600" dirty="0" smtClean="0"/>
                <a:t> Century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514729" y="5147790"/>
              <a:ext cx="834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Ice</a:t>
              </a:r>
              <a:r>
                <a:rPr lang="en-US" sz="1600" dirty="0"/>
                <a:t> </a:t>
              </a:r>
              <a:r>
                <a:rPr lang="en-US" sz="1600" dirty="0" smtClean="0"/>
                <a:t>fish</a:t>
              </a:r>
              <a:endParaRPr lang="en-US" sz="1600" dirty="0"/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1576564" y="5560670"/>
              <a:ext cx="217100" cy="868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4562119" y="5593654"/>
              <a:ext cx="217100" cy="86845"/>
            </a:xfrm>
            <a:prstGeom prst="roundRect">
              <a:avLst/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11484" y="5136518"/>
              <a:ext cx="834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Ice</a:t>
              </a:r>
              <a:r>
                <a:rPr lang="en-US" sz="1600" dirty="0"/>
                <a:t> </a:t>
              </a:r>
              <a:r>
                <a:rPr lang="en-US" sz="1600" dirty="0" smtClean="0"/>
                <a:t>fish</a:t>
              </a:r>
              <a:endParaRPr lang="en-US" sz="1600" dirty="0"/>
            </a:p>
          </p:txBody>
        </p:sp>
        <p:sp>
          <p:nvSpPr>
            <p:cNvPr id="83" name="Rounded Rectangle 82"/>
            <p:cNvSpPr/>
            <p:nvPr/>
          </p:nvSpPr>
          <p:spPr>
            <a:xfrm rot="900000">
              <a:off x="3693058" y="1005452"/>
              <a:ext cx="1244185" cy="425869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343347" y="916998"/>
              <a:ext cx="72407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79646"/>
                  </a:solidFill>
                </a:rPr>
                <a:t>Warm</a:t>
              </a:r>
            </a:p>
            <a:p>
              <a:r>
                <a:rPr lang="en-US" sz="1600" dirty="0" smtClean="0">
                  <a:solidFill>
                    <a:srgbClr val="F79646"/>
                  </a:solidFill>
                </a:rPr>
                <a:t>CDW</a:t>
              </a:r>
              <a:endParaRPr lang="en-US" sz="1600" dirty="0">
                <a:solidFill>
                  <a:srgbClr val="F79646"/>
                </a:solidFill>
              </a:endParaRPr>
            </a:p>
          </p:txBody>
        </p:sp>
        <p:sp>
          <p:nvSpPr>
            <p:cNvPr id="85" name="Rounded Rectangle 84"/>
            <p:cNvSpPr/>
            <p:nvPr/>
          </p:nvSpPr>
          <p:spPr>
            <a:xfrm rot="900000">
              <a:off x="6635193" y="1157852"/>
              <a:ext cx="1244185" cy="4258696"/>
            </a:xfrm>
            <a:prstGeom prst="roundRect">
              <a:avLst/>
            </a:prstGeom>
            <a:solidFill>
              <a:schemeClr val="accent6">
                <a:lumMod val="75000"/>
                <a:alpha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507894" y="5136934"/>
              <a:ext cx="834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Ice</a:t>
              </a:r>
              <a:r>
                <a:rPr lang="en-US" sz="1600" dirty="0"/>
                <a:t> </a:t>
              </a:r>
              <a:r>
                <a:rPr lang="en-US" sz="1600" dirty="0" smtClean="0"/>
                <a:t>fish</a:t>
              </a:r>
              <a:endParaRPr lang="en-US" sz="1600" dirty="0"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7924800" y="152400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Doney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9344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1261" y="0"/>
            <a:ext cx="3106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Phytoplankton Biomass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762000"/>
            <a:ext cx="4724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en-US" sz="1400" dirty="0" smtClean="0"/>
              <a:t>We have evidence of decadal shifts of the phytoplankton biomass in the WAP, trends reflect shifting sea ice extent, increasing clouds and wind in the north (Montes et al. Science)</a:t>
            </a:r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r>
              <a:rPr lang="en-US" sz="1400" dirty="0" smtClean="0"/>
              <a:t>The bloom magnitude is largely forced by the magnitude of preceding sea ice season (Montes et al. JGR, Saba et al. in prep)</a:t>
            </a:r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r>
              <a:rPr lang="en-US" sz="1400" dirty="0" smtClean="0"/>
              <a:t>The positive “big” chlorophyll anomalies are associated with krill recruiting events, and result in increased with penguin chick weight (Saba et al in prep)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232" y="381000"/>
            <a:ext cx="4065168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6790"/>
          <a:stretch/>
        </p:blipFill>
        <p:spPr>
          <a:xfrm>
            <a:off x="5549872" y="3657600"/>
            <a:ext cx="2679728" cy="25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37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4097" y="0"/>
            <a:ext cx="1835152" cy="487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SAM (DJF) and </a:t>
            </a:r>
            <a:r>
              <a:rPr lang="en-US" sz="1400" dirty="0" err="1" smtClean="0"/>
              <a:t>SeaWiFS</a:t>
            </a:r>
            <a:r>
              <a:rPr lang="en-US" sz="1400" dirty="0" smtClean="0"/>
              <a:t> </a:t>
            </a:r>
            <a:r>
              <a:rPr lang="en-US" sz="1400" dirty="0" err="1" smtClean="0"/>
              <a:t>Chl</a:t>
            </a:r>
            <a:endParaRPr lang="en-US" sz="1400" dirty="0"/>
          </a:p>
        </p:txBody>
      </p:sp>
      <p:pic>
        <p:nvPicPr>
          <p:cNvPr id="5" name="Picture 4" descr="SAM_DJF_CHL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9" y="472114"/>
            <a:ext cx="2496017" cy="2496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1143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Blue: significant negative correlation</a:t>
            </a:r>
          </a:p>
          <a:p>
            <a:pPr algn="ctr"/>
            <a:r>
              <a:rPr lang="en-US" sz="1200" dirty="0" smtClean="0"/>
              <a:t>Red: significant positive correlation</a:t>
            </a:r>
          </a:p>
          <a:p>
            <a:pPr algn="ctr"/>
            <a:r>
              <a:rPr lang="en-US" sz="1200" dirty="0" smtClean="0"/>
              <a:t>White/blank: no correlation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988287" y="0"/>
            <a:ext cx="1876670" cy="487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SAM (SON) and </a:t>
            </a:r>
            <a:r>
              <a:rPr lang="en-US" sz="1400" dirty="0" err="1" smtClean="0"/>
              <a:t>SeaWiFS</a:t>
            </a:r>
            <a:r>
              <a:rPr lang="en-US" sz="1400" dirty="0" smtClean="0"/>
              <a:t> </a:t>
            </a:r>
            <a:r>
              <a:rPr lang="en-US" sz="1400" dirty="0" err="1" smtClean="0"/>
              <a:t>Chl</a:t>
            </a:r>
            <a:endParaRPr lang="en-US" sz="1400" dirty="0"/>
          </a:p>
        </p:txBody>
      </p:sp>
      <p:pic>
        <p:nvPicPr>
          <p:cNvPr id="8" name="Picture 7" descr="SAM_SON_CHL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50" y="470488"/>
            <a:ext cx="2482850" cy="24828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987063" y="1567742"/>
            <a:ext cx="780561" cy="564625"/>
          </a:xfrm>
          <a:prstGeom prst="line">
            <a:avLst/>
          </a:prstGeom>
          <a:ln w="28575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62200" y="2362200"/>
            <a:ext cx="132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NOTE: </a:t>
            </a:r>
          </a:p>
          <a:p>
            <a:pPr algn="ctr"/>
            <a:r>
              <a:rPr lang="en-US" sz="1200" b="1" dirty="0" smtClean="0">
                <a:solidFill>
                  <a:srgbClr val="FFFF00"/>
                </a:solidFill>
              </a:rPr>
              <a:t>CUT-OFF REGION</a:t>
            </a:r>
            <a:endParaRPr lang="en-US" sz="1200" b="1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543418" y="2053174"/>
            <a:ext cx="123582" cy="461426"/>
          </a:xfrm>
          <a:prstGeom prst="straightConnector1">
            <a:avLst/>
          </a:prstGeom>
          <a:ln w="50800">
            <a:solidFill>
              <a:srgbClr val="FFFF00"/>
            </a:solidFill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EOF1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429000"/>
            <a:ext cx="2605664" cy="2605664"/>
          </a:xfrm>
          <a:prstGeom prst="rect">
            <a:avLst/>
          </a:prstGeom>
        </p:spPr>
      </p:pic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07577"/>
              </p:ext>
            </p:extLst>
          </p:nvPr>
        </p:nvGraphicFramePr>
        <p:xfrm>
          <a:off x="4096408" y="3276600"/>
          <a:ext cx="384728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/>
          <p:cNvSpPr txBox="1"/>
          <p:nvPr/>
        </p:nvSpPr>
        <p:spPr>
          <a:xfrm rot="5400000">
            <a:off x="7041680" y="4464682"/>
            <a:ext cx="276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PC1 </a:t>
            </a:r>
            <a:r>
              <a:rPr lang="en-US" dirty="0" err="1" smtClean="0"/>
              <a:t>SeaWiFS</a:t>
            </a:r>
            <a:r>
              <a:rPr lang="en-US" dirty="0" smtClean="0"/>
              <a:t> Chl-</a:t>
            </a:r>
            <a:r>
              <a:rPr lang="en-US" i="1" dirty="0" smtClean="0"/>
              <a:t>a</a:t>
            </a:r>
            <a:r>
              <a:rPr lang="en-US" dirty="0" smtClean="0"/>
              <a:t> (EOF 1)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828800" y="4572000"/>
            <a:ext cx="762000" cy="7620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31999" y="11668"/>
            <a:ext cx="221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(Saba et al. in prep)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86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1261" y="0"/>
            <a:ext cx="3106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Phytoplankton Biomass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457200"/>
            <a:ext cx="4724400" cy="547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en-US" sz="1400" dirty="0" smtClean="0"/>
              <a:t>Penguin feeding in the water column is focused in the chlorophyll maximum (</a:t>
            </a:r>
            <a:r>
              <a:rPr lang="en-US" sz="1400" dirty="0" err="1" smtClean="0"/>
              <a:t>Kahl</a:t>
            </a:r>
            <a:r>
              <a:rPr lang="en-US" sz="1400" dirty="0" smtClean="0"/>
              <a:t> et al. ICB) </a:t>
            </a:r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algn="just"/>
            <a:endParaRPr lang="en-US" sz="1400" dirty="0"/>
          </a:p>
          <a:p>
            <a:pPr marL="342900" indent="-342900" algn="just">
              <a:buAutoNum type="arabicParenR"/>
            </a:pPr>
            <a:r>
              <a:rPr lang="en-US" sz="1400" dirty="0" smtClean="0"/>
              <a:t>Chlorophyll values are high at the canyon heads, consistent with the idea that they provide a region of recurrent food availability, and the canyons do have the signature of warm deep water (Schofield et al. Am. Sci., </a:t>
            </a:r>
            <a:r>
              <a:rPr lang="en-US" sz="1400" dirty="0" err="1" smtClean="0"/>
              <a:t>Oceanogr</a:t>
            </a:r>
            <a:r>
              <a:rPr lang="en-US" sz="1400" dirty="0" smtClean="0"/>
              <a:t>.)</a:t>
            </a:r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marL="342900" indent="-342900" algn="just">
              <a:buAutoNum type="arabicParenR"/>
            </a:pPr>
            <a:r>
              <a:rPr lang="en-US" sz="1400" dirty="0" smtClean="0"/>
              <a:t>Driver of the enhanced chlorophyll at canyon head remains an open question (</a:t>
            </a:r>
            <a:r>
              <a:rPr lang="en-US" sz="1400" dirty="0" err="1" smtClean="0"/>
              <a:t>Carvalho</a:t>
            </a:r>
            <a:r>
              <a:rPr lang="en-US" sz="1400" dirty="0" smtClean="0"/>
              <a:t> In prep)</a:t>
            </a:r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r>
              <a:rPr lang="en-US" sz="1400" dirty="0" smtClean="0"/>
              <a:t>Variance in the penguin in the foraging at the canyon heads is a influenced by tidal dynamics (Oliver et al. </a:t>
            </a:r>
            <a:r>
              <a:rPr lang="en-US" sz="1400" dirty="0" err="1" smtClean="0"/>
              <a:t>Oceangr</a:t>
            </a:r>
            <a:r>
              <a:rPr lang="en-US" sz="1400" dirty="0" smtClean="0"/>
              <a:t>., </a:t>
            </a:r>
            <a:r>
              <a:rPr lang="en-US" sz="1400" dirty="0" err="1" smtClean="0"/>
              <a:t>Plos</a:t>
            </a:r>
            <a:r>
              <a:rPr lang="en-US" sz="1400" dirty="0" smtClean="0"/>
              <a:t> One). </a:t>
            </a:r>
            <a:r>
              <a:rPr lang="en-US" sz="1400" i="1" dirty="0"/>
              <a:t>Led to a new NSF project for </a:t>
            </a:r>
            <a:r>
              <a:rPr lang="en-US" sz="1400" i="1" dirty="0" err="1" smtClean="0"/>
              <a:t>Kohut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57200"/>
            <a:ext cx="4038600" cy="2390067"/>
          </a:xfrm>
          <a:prstGeom prst="rect">
            <a:avLst/>
          </a:prstGeom>
        </p:spPr>
      </p:pic>
      <p:pic>
        <p:nvPicPr>
          <p:cNvPr id="7" name="Picture 6" descr="Slid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48000"/>
            <a:ext cx="3962400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41034"/>
          <a:stretch/>
        </p:blipFill>
        <p:spPr>
          <a:xfrm>
            <a:off x="1447800" y="3849851"/>
            <a:ext cx="2133600" cy="79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0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304800"/>
            <a:ext cx="6869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Process Studies: ocean acidification (other stressors?)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3867" y="1629013"/>
            <a:ext cx="472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en-US" sz="1400" dirty="0" smtClean="0"/>
              <a:t>Ocean acidification is a significant stressor for phytoplankton. Incubations suggest that small flagellates disproportionately impacted (Saba et al. in prep).</a:t>
            </a:r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algn="just"/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algn="just"/>
            <a:endParaRPr lang="en-US" sz="1400" dirty="0"/>
          </a:p>
          <a:p>
            <a:pPr marL="342900" indent="-342900" algn="just">
              <a:buAutoNum type="arabicParenR"/>
            </a:pPr>
            <a:r>
              <a:rPr lang="en-US" sz="1400" dirty="0"/>
              <a:t>Ocean acidification is a significant stressor for </a:t>
            </a:r>
            <a:r>
              <a:rPr lang="en-US" sz="1400" dirty="0" smtClean="0"/>
              <a:t>zooplankton with pregnant krill showing stress with increasing ocean acidification (Saba et al. </a:t>
            </a:r>
            <a:r>
              <a:rPr lang="en-US" sz="1400" dirty="0" err="1" smtClean="0"/>
              <a:t>Plos</a:t>
            </a:r>
            <a:r>
              <a:rPr lang="en-US" sz="1400" dirty="0" smtClean="0"/>
              <a:t> One). </a:t>
            </a:r>
            <a:r>
              <a:rPr lang="en-US" sz="1400" i="1" dirty="0" smtClean="0"/>
              <a:t>Led to a new NSF project for Saba</a:t>
            </a:r>
            <a:endParaRPr lang="en-US" sz="1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1268"/>
          <a:stretch/>
        </p:blipFill>
        <p:spPr>
          <a:xfrm>
            <a:off x="5181600" y="3124200"/>
            <a:ext cx="2853697" cy="1557867"/>
          </a:xfrm>
          <a:prstGeom prst="rect">
            <a:avLst/>
          </a:prstGeom>
        </p:spPr>
      </p:pic>
      <p:pic>
        <p:nvPicPr>
          <p:cNvPr id="13" name="Picture 3" descr="DSC_038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2841" y="0"/>
            <a:ext cx="1713041" cy="11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67781"/>
          <a:stretch/>
        </p:blipFill>
        <p:spPr>
          <a:xfrm>
            <a:off x="5181600" y="4648200"/>
            <a:ext cx="2853696" cy="129587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876800" y="762000"/>
            <a:ext cx="2667000" cy="2362200"/>
            <a:chOff x="5257800" y="762000"/>
            <a:chExt cx="2667000" cy="2362200"/>
          </a:xfrm>
        </p:grpSpPr>
        <p:sp>
          <p:nvSpPr>
            <p:cNvPr id="21" name="Rectangle 20"/>
            <p:cNvSpPr/>
            <p:nvPr/>
          </p:nvSpPr>
          <p:spPr>
            <a:xfrm>
              <a:off x="5257800" y="762000"/>
              <a:ext cx="2667000" cy="236220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>
              <a:off x="5257800" y="762000"/>
              <a:ext cx="2623991" cy="2362200"/>
              <a:chOff x="0" y="795866"/>
              <a:chExt cx="6477000" cy="5830800"/>
            </a:xfrm>
          </p:grpSpPr>
          <p:pic>
            <p:nvPicPr>
              <p:cNvPr id="15" name="Picture 14" descr="Slide4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606" r="30092" b="48517"/>
              <a:stretch/>
            </p:blipFill>
            <p:spPr>
              <a:xfrm>
                <a:off x="0" y="795866"/>
                <a:ext cx="6392333" cy="2734733"/>
              </a:xfrm>
              <a:prstGeom prst="rect">
                <a:avLst/>
              </a:prstGeom>
            </p:spPr>
          </p:pic>
          <p:pic>
            <p:nvPicPr>
              <p:cNvPr id="16" name="Picture 15" descr="Slide5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938" r="32130" b="47531"/>
              <a:stretch/>
            </p:blipFill>
            <p:spPr>
              <a:xfrm>
                <a:off x="11001" y="3522134"/>
                <a:ext cx="6389799" cy="2650066"/>
              </a:xfrm>
              <a:prstGeom prst="rect">
                <a:avLst/>
              </a:prstGeom>
            </p:spPr>
          </p:pic>
          <p:pic>
            <p:nvPicPr>
              <p:cNvPr id="17" name="Picture 16" descr="Slide5.jp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92" t="91358" r="31111"/>
              <a:stretch/>
            </p:blipFill>
            <p:spPr>
              <a:xfrm>
                <a:off x="971860" y="6019800"/>
                <a:ext cx="5505140" cy="606866"/>
              </a:xfrm>
              <a:prstGeom prst="rect">
                <a:avLst/>
              </a:prstGeom>
            </p:spPr>
          </p:pic>
          <p:pic>
            <p:nvPicPr>
              <p:cNvPr id="18" name="Picture 17" descr="Slide4.jp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260" t="16790" r="13981" b="60246"/>
              <a:stretch/>
            </p:blipFill>
            <p:spPr>
              <a:xfrm>
                <a:off x="1143000" y="914400"/>
                <a:ext cx="1532466" cy="1574801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3335869" y="804332"/>
                <a:ext cx="2590800" cy="228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7522748" y="1076980"/>
            <a:ext cx="1552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Diatoms/</a:t>
            </a:r>
          </a:p>
          <a:p>
            <a:pPr algn="ctr"/>
            <a:r>
              <a:rPr lang="en-US" sz="1400" dirty="0" err="1" smtClean="0"/>
              <a:t>netphytoplankton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467600" y="2219980"/>
            <a:ext cx="1702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flagellates/</a:t>
            </a:r>
          </a:p>
          <a:p>
            <a:pPr algn="ctr"/>
            <a:r>
              <a:rPr lang="en-US" sz="1400" dirty="0" err="1" smtClean="0"/>
              <a:t>nanophytoplankton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52400" y="4800600"/>
            <a:ext cx="480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3) So far:  </a:t>
            </a:r>
            <a:r>
              <a:rPr lang="en-US" sz="1400" i="1" dirty="0" err="1" smtClean="0"/>
              <a:t>Phyto</a:t>
            </a:r>
            <a:r>
              <a:rPr lang="en-US" sz="1400" i="1" dirty="0" smtClean="0"/>
              <a:t> exudate (low), OA  effects (significant), nutrients in UCDW (</a:t>
            </a:r>
            <a:r>
              <a:rPr lang="en-US" sz="1400" i="1" dirty="0" err="1" smtClean="0"/>
              <a:t>prelimn</a:t>
            </a:r>
            <a:r>
              <a:rPr lang="en-US" sz="1400" i="1" dirty="0" smtClean="0"/>
              <a:t> significant), temperature (this year)</a:t>
            </a:r>
          </a:p>
        </p:txBody>
      </p:sp>
    </p:spTree>
    <p:extLst>
      <p:ext uri="{BB962C8B-B14F-4D97-AF65-F5344CB8AC3E}">
        <p14:creationId xmlns:p14="http://schemas.microsoft.com/office/powerpoint/2010/main" val="403103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uns n brain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62000"/>
            <a:ext cx="6705600" cy="5029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152400"/>
            <a:ext cx="3656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Montana Nerd Posse Workshop</a:t>
            </a:r>
          </a:p>
          <a:p>
            <a:pPr algn="ctr"/>
            <a:r>
              <a:rPr lang="en-US" b="1" i="1" dirty="0" smtClean="0"/>
              <a:t>“We have data and bullets…..”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84230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031" y="76200"/>
            <a:ext cx="799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Phytoplankton Community Composition (Schofield et al in prep)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762000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en-US" sz="1400" dirty="0" smtClean="0"/>
              <a:t>Diatoms account for the majority of the chlorophyll biomass.  The “small” chlorophyll years are associated with a decline in the diatoms.</a:t>
            </a:r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marL="342900" indent="-342900" algn="just">
              <a:buAutoNum type="arabicParenR"/>
            </a:pPr>
            <a:r>
              <a:rPr lang="en-US" sz="1400" dirty="0" smtClean="0"/>
              <a:t>At Palmer, presence or absence can be sorted in T/S space.  Note, not the case looking at full WAP ship grid, will discuss later</a:t>
            </a:r>
          </a:p>
          <a:p>
            <a:pPr marL="342900" indent="-342900" algn="just">
              <a:buAutoNum type="arabicParenR"/>
            </a:pPr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/>
          </a:p>
          <a:p>
            <a:pPr algn="just"/>
            <a:endParaRPr lang="en-US" sz="1400" dirty="0" smtClean="0"/>
          </a:p>
          <a:p>
            <a:pPr marL="342900" indent="-342900" algn="just">
              <a:buAutoNum type="arabicParenR"/>
            </a:pPr>
            <a:endParaRPr lang="en-US" sz="1400" dirty="0"/>
          </a:p>
          <a:p>
            <a:pPr algn="just"/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683" t="5758" r="2048" b="4243"/>
          <a:stretch/>
        </p:blipFill>
        <p:spPr>
          <a:xfrm>
            <a:off x="2209800" y="1295400"/>
            <a:ext cx="1981200" cy="1241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0313" t="6172" r="2947" b="3395"/>
          <a:stretch/>
        </p:blipFill>
        <p:spPr>
          <a:xfrm>
            <a:off x="4419600" y="1282133"/>
            <a:ext cx="1981200" cy="1232467"/>
          </a:xfrm>
          <a:prstGeom prst="rect">
            <a:avLst/>
          </a:prstGeom>
        </p:spPr>
      </p:pic>
      <p:pic>
        <p:nvPicPr>
          <p:cNvPr id="9" name="Picture 8" descr="TSallofuco_E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05200"/>
            <a:ext cx="4377267" cy="2357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3514725"/>
            <a:ext cx="4343400" cy="23526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52600" y="3200400"/>
            <a:ext cx="169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Palmer Station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0" y="3200400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30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7669"/>
            <a:ext cx="8457396" cy="594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8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8487</TotalTime>
  <Words>1102</Words>
  <Application>Microsoft Macintosh PowerPoint</Application>
  <PresentationFormat>On-screen Show (4:3)</PresentationFormat>
  <Paragraphs>216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Oscar Schofield</cp:lastModifiedBy>
  <cp:revision>276</cp:revision>
  <dcterms:created xsi:type="dcterms:W3CDTF">2011-03-03T17:35:39Z</dcterms:created>
  <dcterms:modified xsi:type="dcterms:W3CDTF">2013-10-01T18:11:19Z</dcterms:modified>
</cp:coreProperties>
</file>