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72" r:id="rId2"/>
    <p:sldId id="368" r:id="rId3"/>
    <p:sldId id="369" r:id="rId4"/>
    <p:sldId id="401" r:id="rId5"/>
    <p:sldId id="377" r:id="rId6"/>
    <p:sldId id="373" r:id="rId7"/>
    <p:sldId id="335" r:id="rId8"/>
    <p:sldId id="306" r:id="rId9"/>
    <p:sldId id="382" r:id="rId10"/>
    <p:sldId id="404" r:id="rId11"/>
    <p:sldId id="406" r:id="rId12"/>
    <p:sldId id="407" r:id="rId13"/>
    <p:sldId id="408" r:id="rId14"/>
    <p:sldId id="409" r:id="rId15"/>
    <p:sldId id="410" r:id="rId16"/>
    <p:sldId id="411" r:id="rId17"/>
    <p:sldId id="412" r:id="rId18"/>
    <p:sldId id="390" r:id="rId19"/>
    <p:sldId id="396" r:id="rId20"/>
    <p:sldId id="391" r:id="rId21"/>
    <p:sldId id="397" r:id="rId22"/>
    <p:sldId id="395" r:id="rId23"/>
    <p:sldId id="402" r:id="rId24"/>
    <p:sldId id="392" r:id="rId25"/>
    <p:sldId id="386" r:id="rId26"/>
    <p:sldId id="393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CC"/>
    <a:srgbClr val="FF0099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150" d="100"/>
          <a:sy n="150" d="100"/>
        </p:scale>
        <p:origin x="-1816" y="-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lenn:Desktop:OceanObservatoryResearchCourseChart.xlsx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Ocean</a:t>
            </a:r>
            <a:r>
              <a:rPr lang="en-US" baseline="0" dirty="0"/>
              <a:t> Observatories Course</a:t>
            </a:r>
            <a:endParaRPr lang="en-US" dirty="0"/>
          </a:p>
        </c:rich>
      </c:tx>
      <c:layout>
        <c:manualLayout>
          <c:xMode val="edge"/>
          <c:yMode val="edge"/>
          <c:x val="0.26973914102498"/>
          <c:y val="0.0439444585555838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518743530051"/>
          <c:y val="0.209032258064516"/>
          <c:w val="0.823033908387864"/>
          <c:h val="0.581609347218694"/>
        </c:manualLayout>
      </c:layout>
      <c:scatterChart>
        <c:scatterStyle val="lineMarker"/>
        <c:varyColors val="0"/>
        <c:ser>
          <c:idx val="1"/>
          <c:order val="1"/>
          <c:spPr>
            <a:ln w="28575">
              <a:solidFill>
                <a:schemeClr val="bg1"/>
              </a:solidFill>
            </a:ln>
          </c:spPr>
          <c:xVal>
            <c:numRef>
              <c:f>Sheet1!$A$1:$A$12</c:f>
            </c:numRef>
          </c:xVal>
          <c:yVal>
            <c:numRef>
              <c:f>Sheet1!$B$1:$B$12</c:f>
            </c:numRef>
          </c:yVal>
          <c:smooth val="0"/>
        </c:ser>
        <c:ser>
          <c:idx val="0"/>
          <c:order val="0"/>
          <c:spPr>
            <a:ln w="28575">
              <a:solidFill>
                <a:schemeClr val="bg1"/>
              </a:solidFill>
            </a:ln>
          </c:spPr>
          <c:marker>
            <c:symbol val="circle"/>
            <c:size val="8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</c:spPr>
          </c:marker>
          <c:xVal>
            <c:numRef>
              <c:f>Sheet1!$A$1:$A$12</c:f>
              <c:numCache>
                <c:formatCode>General</c:formatCode>
                <c:ptCount val="12"/>
                <c:pt idx="0">
                  <c:v>2012.25</c:v>
                </c:pt>
                <c:pt idx="1">
                  <c:v>2011.75</c:v>
                </c:pt>
                <c:pt idx="2">
                  <c:v>2011.25</c:v>
                </c:pt>
                <c:pt idx="3">
                  <c:v>2010.75</c:v>
                </c:pt>
                <c:pt idx="4">
                  <c:v>2010.25</c:v>
                </c:pt>
                <c:pt idx="5">
                  <c:v>2009.75</c:v>
                </c:pt>
                <c:pt idx="6">
                  <c:v>2009.25</c:v>
                </c:pt>
                <c:pt idx="7">
                  <c:v>2008.75</c:v>
                </c:pt>
                <c:pt idx="8">
                  <c:v>2008.25</c:v>
                </c:pt>
                <c:pt idx="9">
                  <c:v>2007.75</c:v>
                </c:pt>
                <c:pt idx="10">
                  <c:v>2007.25</c:v>
                </c:pt>
                <c:pt idx="11">
                  <c:v>2006.75</c:v>
                </c:pt>
              </c:numCache>
            </c:numRef>
          </c:xVal>
          <c:yVal>
            <c:numRef>
              <c:f>Sheet1!$B$1:$B$12</c:f>
              <c:numCache>
                <c:formatCode>General</c:formatCode>
                <c:ptCount val="12"/>
                <c:pt idx="0">
                  <c:v>70.0</c:v>
                </c:pt>
                <c:pt idx="1">
                  <c:v>46.0</c:v>
                </c:pt>
                <c:pt idx="2">
                  <c:v>32.0</c:v>
                </c:pt>
                <c:pt idx="3">
                  <c:v>36.0</c:v>
                </c:pt>
                <c:pt idx="4">
                  <c:v>26.0</c:v>
                </c:pt>
                <c:pt idx="5">
                  <c:v>18.0</c:v>
                </c:pt>
                <c:pt idx="6">
                  <c:v>22.0</c:v>
                </c:pt>
                <c:pt idx="7">
                  <c:v>12.0</c:v>
                </c:pt>
                <c:pt idx="8">
                  <c:v>10.0</c:v>
                </c:pt>
                <c:pt idx="9">
                  <c:v>7.0</c:v>
                </c:pt>
                <c:pt idx="10">
                  <c:v>1.0</c:v>
                </c:pt>
                <c:pt idx="11">
                  <c:v>1.0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2047768"/>
        <c:axId val="-2102040616"/>
      </c:scatterChart>
      <c:valAx>
        <c:axId val="-21020477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600" dirty="0"/>
                  <a:t>Years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102040616"/>
        <c:crosses val="autoZero"/>
        <c:crossBetween val="midCat"/>
      </c:valAx>
      <c:valAx>
        <c:axId val="-210204061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 smtClean="0"/>
                  <a:t># of </a:t>
                </a:r>
                <a:r>
                  <a:rPr lang="en-US" sz="1600" dirty="0"/>
                  <a:t>Students</a:t>
                </a:r>
              </a:p>
            </c:rich>
          </c:tx>
          <c:layout>
            <c:manualLayout>
              <c:xMode val="edge"/>
              <c:yMode val="edge"/>
              <c:x val="0.000128867301300727"/>
              <c:y val="0.24407754021540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102047768"/>
        <c:crosses val="autoZero"/>
        <c:crossBetween val="midCat"/>
      </c:valAx>
      <c:spPr>
        <a:gradFill>
          <a:gsLst>
            <a:gs pos="25000">
              <a:srgbClr val="1F497D">
                <a:lumMod val="40000"/>
                <a:lumOff val="60000"/>
              </a:srgbClr>
            </a:gs>
            <a:gs pos="100000">
              <a:schemeClr val="tx2"/>
            </a:gs>
          </a:gsLst>
          <a:lin ang="5400000" scaled="0"/>
        </a:gradFill>
        <a:ln>
          <a:solidFill>
            <a:schemeClr val="accent1"/>
          </a:solidFill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0.21527</cdr:x>
      <cdr:y>0.61216</cdr:y>
    </cdr:from>
    <cdr:to>
      <cdr:x>0.23795</cdr:x>
      <cdr:y>0.76891</cdr:y>
    </cdr:to>
    <cdr:sp macro="" textlink="">
      <cdr:nvSpPr>
        <cdr:cNvPr id="3" name="Straight Arrow Connector 2"/>
        <cdr:cNvSpPr/>
      </cdr:nvSpPr>
      <cdr:spPr>
        <a:xfrm xmlns:a="http://schemas.openxmlformats.org/drawingml/2006/main" flipH="1">
          <a:off x="1148940" y="1807549"/>
          <a:ext cx="121060" cy="46285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FFFF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dirty="0">
                <a:cs typeface="Genev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dirty="0">
                <a:cs typeface="Genev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dirty="0">
                <a:cs typeface="Genev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Geneva" charset="0"/>
              </a:defRPr>
            </a:lvl1pPr>
          </a:lstStyle>
          <a:p>
            <a:pPr>
              <a:defRPr/>
            </a:pPr>
            <a:fld id="{D5E94E03-1495-574F-8DE9-68923EFA49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8499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71450" indent="-171450">
              <a:buFontTx/>
              <a:buChar char="•"/>
            </a:pPr>
            <a:endParaRPr lang="en-US" dirty="0"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06DEA7-767E-744C-9098-CADBCB679C43}" type="slidenum">
              <a:rPr lang="en-US">
                <a:latin typeface="Calibri" charset="0"/>
                <a:ea typeface="MS PGothic" pitchFamily="34" charset="-128"/>
                <a:cs typeface="MS PGothic" pitchFamily="34" charset="-128"/>
              </a:rPr>
              <a:pPr/>
              <a:t>2</a:t>
            </a:fld>
            <a:endParaRPr lang="en-US"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18390-19C9-164D-906B-1E144A31350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48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18390-19C9-164D-906B-1E144A31350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411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C6DC2-C32A-624E-AAF2-69ADCB4A94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294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059CF-BCFD-9E4F-920C-F54F4E39CA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900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4F4F9-BA3E-2646-8DCA-BE03E48B38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525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A4E72-348C-8344-9260-E2E3AB4C92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768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F76657-BCE9-3245-A5EC-F01A4CE620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04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A00E94-0436-1D44-A749-236E7A7499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317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FE858-24A9-0D4D-BA12-B7CBC90E95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551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02F44-0DFF-3046-A25B-7CB2C1BAB9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993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8CF92-50CA-B745-BA71-D7F620862C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592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EC33B-312C-A84B-9A76-2D5A1595D7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532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BD3C1-62F2-C84A-B57D-75E06905A5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035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dirty="0">
                <a:solidFill>
                  <a:schemeClr val="bg1"/>
                </a:solidFill>
                <a:cs typeface="Genev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>
                <a:solidFill>
                  <a:schemeClr val="bg1"/>
                </a:solidFill>
                <a:cs typeface="Genev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cs typeface="Geneva" charset="0"/>
              </a:defRPr>
            </a:lvl1pPr>
          </a:lstStyle>
          <a:p>
            <a:pPr>
              <a:defRPr/>
            </a:pPr>
            <a:fld id="{B03CFBBB-3C4C-E447-8B77-3B49DE4069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ＭＳ Ｐゴシック" charset="0"/>
          <a:cs typeface="Geneva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Geneva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Geneva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Geneva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Geneva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charset="0"/>
          <a:cs typeface="Geneva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Geneva" charset="-128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Geneva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jpe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jpeg"/><Relationship Id="rId8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Relationship Id="rId3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png"/><Relationship Id="rId5" Type="http://schemas.openxmlformats.org/officeDocument/2006/relationships/image" Target="../media/image48.jpe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jpeg"/><Relationship Id="rId8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Relationship Id="rId3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hyperlink" Target="http://epe.marine.rutgers.edu/r3ui/llb_view_hurricane.php" TargetMode="External"/><Relationship Id="rId5" Type="http://schemas.openxmlformats.org/officeDocument/2006/relationships/image" Target="../media/image76.png"/><Relationship Id="rId6" Type="http://schemas.openxmlformats.org/officeDocument/2006/relationships/image" Target="../media/image77.jpeg"/><Relationship Id="rId7" Type="http://schemas.openxmlformats.org/officeDocument/2006/relationships/image" Target="../media/image78.png"/><Relationship Id="rId8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eg"/><Relationship Id="rId3" Type="http://schemas.openxmlformats.org/officeDocument/2006/relationships/hyperlink" Target="http://challenger.marine.rutgers.edu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emf"/><Relationship Id="rId7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906000" cy="739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609600" y="205026"/>
            <a:ext cx="8153400" cy="861774"/>
          </a:xfrm>
          <a:prstGeom prst="rect">
            <a:avLst/>
          </a:prstGeom>
          <a:solidFill>
            <a:schemeClr val="accent1">
              <a:lumMod val="90000"/>
            </a:schemeClr>
          </a:solidFill>
          <a:effectLst>
            <a:outerShdw blurRad="50800" dist="38100" dir="2700000" algn="tl" rotWithShape="0">
              <a:srgbClr val="000000">
                <a:alpha val="0"/>
              </a:srgbClr>
            </a:outerShdw>
            <a:softEdge rad="762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FF6600"/>
                </a:solidFill>
                <a:latin typeface="Calibri"/>
                <a:cs typeface="Calibri"/>
              </a:rPr>
              <a:t>Distributed Ocean Observation and Prediction</a:t>
            </a:r>
            <a:endParaRPr lang="en-US" sz="3200" b="1" dirty="0">
              <a:solidFill>
                <a:srgbClr val="FF6600"/>
              </a:solidFill>
              <a:latin typeface="Calibri"/>
              <a:cs typeface="Calibri"/>
            </a:endParaRPr>
          </a:p>
          <a:p>
            <a:pPr algn="ctr">
              <a:defRPr/>
            </a:pPr>
            <a:r>
              <a:rPr lang="en-US" dirty="0">
                <a:solidFill>
                  <a:srgbClr val="FF6600"/>
                </a:solidFill>
              </a:rPr>
              <a:t>Oscar Schofield, Scott Glenn, Josh </a:t>
            </a:r>
            <a:r>
              <a:rPr lang="en-US" dirty="0" err="1">
                <a:solidFill>
                  <a:srgbClr val="FF6600"/>
                </a:solidFill>
              </a:rPr>
              <a:t>Kohut</a:t>
            </a:r>
            <a:r>
              <a:rPr lang="en-US" dirty="0">
                <a:solidFill>
                  <a:srgbClr val="FF6600"/>
                </a:solidFill>
              </a:rPr>
              <a:t>, </a:t>
            </a:r>
            <a:r>
              <a:rPr lang="en-US" dirty="0" err="1" smtClean="0">
                <a:solidFill>
                  <a:srgbClr val="FF6600"/>
                </a:solidFill>
              </a:rPr>
              <a:t>Uli</a:t>
            </a:r>
            <a:r>
              <a:rPr lang="en-US" dirty="0" smtClean="0">
                <a:solidFill>
                  <a:srgbClr val="FF6600"/>
                </a:solidFill>
              </a:rPr>
              <a:t> Kremer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91300" y="5913438"/>
            <a:ext cx="2133600" cy="244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fld id="{6474C447-034E-F040-8AE2-125A465B59F2}" type="slidenum">
              <a:rPr lang="en-US" sz="1400"/>
              <a:pPr eaLnBrk="1" hangingPunct="1"/>
              <a:t>10</a:t>
            </a:fld>
            <a:endParaRPr lang="en-US" sz="1400"/>
          </a:p>
        </p:txBody>
      </p:sp>
      <p:sp>
        <p:nvSpPr>
          <p:cNvPr id="23555" name="Text Box 46"/>
          <p:cNvSpPr txBox="1">
            <a:spLocks noChangeArrowheads="1"/>
          </p:cNvSpPr>
          <p:nvPr/>
        </p:nvSpPr>
        <p:spPr bwMode="auto">
          <a:xfrm>
            <a:off x="5524500" y="709613"/>
            <a:ext cx="25003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r>
              <a:rPr lang="en-US" sz="1400"/>
              <a:t>Observatory (simulated) data</a:t>
            </a:r>
          </a:p>
        </p:txBody>
      </p:sp>
      <p:sp>
        <p:nvSpPr>
          <p:cNvPr id="23556" name="Text Box 48"/>
          <p:cNvSpPr txBox="1">
            <a:spLocks noChangeArrowheads="1"/>
          </p:cNvSpPr>
          <p:nvPr/>
        </p:nvSpPr>
        <p:spPr bwMode="auto">
          <a:xfrm>
            <a:off x="1333500" y="3071813"/>
            <a:ext cx="1282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r>
              <a:rPr lang="en-US" sz="1400"/>
              <a:t>Virtual Ocean</a:t>
            </a:r>
          </a:p>
        </p:txBody>
      </p:sp>
      <p:sp>
        <p:nvSpPr>
          <p:cNvPr id="23557" name="Text Box 49"/>
          <p:cNvSpPr txBox="1">
            <a:spLocks noChangeArrowheads="1"/>
          </p:cNvSpPr>
          <p:nvPr/>
        </p:nvSpPr>
        <p:spPr bwMode="auto">
          <a:xfrm>
            <a:off x="1257300" y="633413"/>
            <a:ext cx="2362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r>
              <a:rPr lang="en-US" sz="1400"/>
              <a:t>Design, Testing and Deploy</a:t>
            </a:r>
          </a:p>
        </p:txBody>
      </p:sp>
      <p:cxnSp>
        <p:nvCxnSpPr>
          <p:cNvPr id="23558" name="AutoShape 52"/>
          <p:cNvCxnSpPr>
            <a:cxnSpLocks noChangeShapeType="1"/>
          </p:cNvCxnSpPr>
          <p:nvPr/>
        </p:nvCxnSpPr>
        <p:spPr bwMode="auto">
          <a:xfrm>
            <a:off x="5448300" y="1057275"/>
            <a:ext cx="2400300" cy="479425"/>
          </a:xfrm>
          <a:prstGeom prst="bentConnector2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59" name="Text Box 53"/>
          <p:cNvSpPr txBox="1">
            <a:spLocks noChangeArrowheads="1"/>
          </p:cNvSpPr>
          <p:nvPr/>
        </p:nvSpPr>
        <p:spPr bwMode="auto">
          <a:xfrm>
            <a:off x="7886700" y="1112838"/>
            <a:ext cx="7635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r>
              <a:rPr lang="en-US" sz="1400"/>
              <a:t>Models</a:t>
            </a:r>
          </a:p>
        </p:txBody>
      </p:sp>
      <p:sp>
        <p:nvSpPr>
          <p:cNvPr id="23560" name="Text Box 54"/>
          <p:cNvSpPr txBox="1">
            <a:spLocks noChangeArrowheads="1"/>
          </p:cNvSpPr>
          <p:nvPr/>
        </p:nvSpPr>
        <p:spPr bwMode="auto">
          <a:xfrm>
            <a:off x="7658100" y="3101975"/>
            <a:ext cx="1555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r>
              <a:rPr lang="en-US" sz="1400"/>
              <a:t>Data Assimilation</a:t>
            </a:r>
          </a:p>
        </p:txBody>
      </p:sp>
      <p:cxnSp>
        <p:nvCxnSpPr>
          <p:cNvPr id="23561" name="AutoShape 55"/>
          <p:cNvCxnSpPr>
            <a:cxnSpLocks noChangeShapeType="1"/>
          </p:cNvCxnSpPr>
          <p:nvPr/>
        </p:nvCxnSpPr>
        <p:spPr bwMode="auto">
          <a:xfrm rot="5400000">
            <a:off x="6580187" y="4086226"/>
            <a:ext cx="365125" cy="2171700"/>
          </a:xfrm>
          <a:prstGeom prst="bentConnector2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62" name="Text Box 56"/>
          <p:cNvSpPr txBox="1">
            <a:spLocks noChangeArrowheads="1"/>
          </p:cNvSpPr>
          <p:nvPr/>
        </p:nvSpPr>
        <p:spPr bwMode="auto">
          <a:xfrm>
            <a:off x="5826125" y="4770438"/>
            <a:ext cx="8524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hangingPunct="1"/>
            <a:r>
              <a:rPr lang="en-US" sz="1400"/>
              <a:t>Data</a:t>
            </a:r>
          </a:p>
          <a:p>
            <a:pPr algn="ctr" eaLnBrk="1" hangingPunct="1"/>
            <a:r>
              <a:rPr lang="en-US" sz="1400"/>
              <a:t>Analysis</a:t>
            </a:r>
          </a:p>
        </p:txBody>
      </p:sp>
      <p:sp>
        <p:nvSpPr>
          <p:cNvPr id="23563" name="Text Box 59"/>
          <p:cNvSpPr txBox="1">
            <a:spLocks noChangeArrowheads="1"/>
          </p:cNvSpPr>
          <p:nvPr/>
        </p:nvSpPr>
        <p:spPr bwMode="auto">
          <a:xfrm>
            <a:off x="1104900" y="5434013"/>
            <a:ext cx="2470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r>
              <a:rPr lang="en-US" sz="1400"/>
              <a:t>Science Questions &amp; Drivers</a:t>
            </a:r>
          </a:p>
        </p:txBody>
      </p:sp>
      <p:sp>
        <p:nvSpPr>
          <p:cNvPr id="23564" name="Line 60"/>
          <p:cNvSpPr>
            <a:spLocks noChangeShapeType="1"/>
          </p:cNvSpPr>
          <p:nvPr/>
        </p:nvSpPr>
        <p:spPr bwMode="auto">
          <a:xfrm>
            <a:off x="7734300" y="2789238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23565" name="AutoShape 62"/>
          <p:cNvCxnSpPr>
            <a:cxnSpLocks noChangeShapeType="1"/>
          </p:cNvCxnSpPr>
          <p:nvPr/>
        </p:nvCxnSpPr>
        <p:spPr bwMode="auto">
          <a:xfrm rot="10800000">
            <a:off x="1295400" y="4999038"/>
            <a:ext cx="2247900" cy="355600"/>
          </a:xfrm>
          <a:prstGeom prst="bentConnector2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3566" name="Group 64"/>
          <p:cNvGrpSpPr>
            <a:grpSpLocks/>
          </p:cNvGrpSpPr>
          <p:nvPr/>
        </p:nvGrpSpPr>
        <p:grpSpPr bwMode="auto">
          <a:xfrm>
            <a:off x="342900" y="1722438"/>
            <a:ext cx="1600200" cy="1066800"/>
            <a:chOff x="-197" y="576"/>
            <a:chExt cx="2069" cy="1680"/>
          </a:xfrm>
        </p:grpSpPr>
        <p:sp>
          <p:nvSpPr>
            <p:cNvPr id="23583" name="Line 65"/>
            <p:cNvSpPr>
              <a:spLocks noChangeShapeType="1"/>
            </p:cNvSpPr>
            <p:nvPr/>
          </p:nvSpPr>
          <p:spPr bwMode="auto">
            <a:xfrm>
              <a:off x="192" y="672"/>
              <a:ext cx="816" cy="158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stealth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4" name="Line 66"/>
            <p:cNvSpPr>
              <a:spLocks noChangeShapeType="1"/>
            </p:cNvSpPr>
            <p:nvPr/>
          </p:nvSpPr>
          <p:spPr bwMode="auto">
            <a:xfrm flipV="1">
              <a:off x="1008" y="672"/>
              <a:ext cx="864" cy="158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stealth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5" name="Line 67"/>
            <p:cNvSpPr>
              <a:spLocks noChangeShapeType="1"/>
            </p:cNvSpPr>
            <p:nvPr/>
          </p:nvSpPr>
          <p:spPr bwMode="auto">
            <a:xfrm flipH="1">
              <a:off x="0" y="2256"/>
              <a:ext cx="1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6" name="Line 68"/>
            <p:cNvSpPr>
              <a:spLocks noChangeShapeType="1"/>
            </p:cNvSpPr>
            <p:nvPr/>
          </p:nvSpPr>
          <p:spPr bwMode="auto">
            <a:xfrm flipV="1">
              <a:off x="144" y="672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7" name="Line 69"/>
            <p:cNvSpPr>
              <a:spLocks noChangeShapeType="1"/>
            </p:cNvSpPr>
            <p:nvPr/>
          </p:nvSpPr>
          <p:spPr bwMode="auto">
            <a:xfrm>
              <a:off x="144" y="16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8" name="Text Box 70"/>
            <p:cNvSpPr txBox="1">
              <a:spLocks noChangeArrowheads="1"/>
            </p:cNvSpPr>
            <p:nvPr/>
          </p:nvSpPr>
          <p:spPr bwMode="auto">
            <a:xfrm>
              <a:off x="-197" y="1296"/>
              <a:ext cx="788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Geneva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/>
                <a:t>~100 m</a:t>
              </a:r>
            </a:p>
          </p:txBody>
        </p:sp>
        <p:sp>
          <p:nvSpPr>
            <p:cNvPr id="23589" name="Line 71"/>
            <p:cNvSpPr>
              <a:spLocks noChangeShapeType="1"/>
            </p:cNvSpPr>
            <p:nvPr/>
          </p:nvSpPr>
          <p:spPr bwMode="auto">
            <a:xfrm flipH="1">
              <a:off x="192" y="672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90" name="Line 72"/>
            <p:cNvSpPr>
              <a:spLocks noChangeShapeType="1"/>
            </p:cNvSpPr>
            <p:nvPr/>
          </p:nvSpPr>
          <p:spPr bwMode="auto">
            <a:xfrm>
              <a:off x="1200" y="672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91" name="Text Box 73"/>
            <p:cNvSpPr txBox="1">
              <a:spLocks noChangeArrowheads="1"/>
            </p:cNvSpPr>
            <p:nvPr/>
          </p:nvSpPr>
          <p:spPr bwMode="auto">
            <a:xfrm>
              <a:off x="493" y="576"/>
              <a:ext cx="706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Geneva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/>
                <a:t>~3 km</a:t>
              </a:r>
            </a:p>
          </p:txBody>
        </p:sp>
      </p:grpSp>
      <p:sp>
        <p:nvSpPr>
          <p:cNvPr id="23567" name="Line 74"/>
          <p:cNvSpPr>
            <a:spLocks noChangeShapeType="1"/>
          </p:cNvSpPr>
          <p:nvPr/>
        </p:nvSpPr>
        <p:spPr bwMode="auto">
          <a:xfrm flipV="1">
            <a:off x="1257300" y="2789238"/>
            <a:ext cx="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23568" name="AutoShape 75"/>
          <p:cNvCxnSpPr>
            <a:cxnSpLocks noChangeShapeType="1"/>
          </p:cNvCxnSpPr>
          <p:nvPr/>
        </p:nvCxnSpPr>
        <p:spPr bwMode="auto">
          <a:xfrm rot="-5400000">
            <a:off x="2353468" y="-793"/>
            <a:ext cx="284163" cy="2400300"/>
          </a:xfrm>
          <a:prstGeom prst="bentConnector2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69" name="Text Box 86"/>
          <p:cNvSpPr txBox="1">
            <a:spLocks noChangeArrowheads="1"/>
          </p:cNvSpPr>
          <p:nvPr/>
        </p:nvSpPr>
        <p:spPr bwMode="auto">
          <a:xfrm>
            <a:off x="2171700" y="1493838"/>
            <a:ext cx="923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r>
              <a:rPr lang="en-US" sz="1400"/>
              <a:t>Sensor &amp;</a:t>
            </a:r>
          </a:p>
          <a:p>
            <a:pPr eaLnBrk="1" hangingPunct="1"/>
            <a:r>
              <a:rPr lang="en-US" sz="1400"/>
              <a:t>Platform</a:t>
            </a:r>
          </a:p>
        </p:txBody>
      </p:sp>
      <p:cxnSp>
        <p:nvCxnSpPr>
          <p:cNvPr id="23570" name="AutoShape 87"/>
          <p:cNvCxnSpPr>
            <a:cxnSpLocks noChangeShapeType="1"/>
          </p:cNvCxnSpPr>
          <p:nvPr/>
        </p:nvCxnSpPr>
        <p:spPr bwMode="auto">
          <a:xfrm>
            <a:off x="5448300" y="1057275"/>
            <a:ext cx="228600" cy="4297363"/>
          </a:xfrm>
          <a:prstGeom prst="bentConnector3">
            <a:avLst>
              <a:gd name="adj1" fmla="val 580556"/>
            </a:avLst>
          </a:prstGeom>
          <a:noFill/>
          <a:ln w="28575">
            <a:solidFill>
              <a:schemeClr val="tx1"/>
            </a:solidFill>
            <a:prstDash val="dash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71" name="Text Box 88"/>
          <p:cNvSpPr txBox="1">
            <a:spLocks noChangeArrowheads="1"/>
          </p:cNvSpPr>
          <p:nvPr/>
        </p:nvSpPr>
        <p:spPr bwMode="auto">
          <a:xfrm>
            <a:off x="5676900" y="5456238"/>
            <a:ext cx="33670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r>
              <a:rPr lang="en-US" sz="1400"/>
              <a:t>Data Synthesis: Nowcast &amp; Data Impact</a:t>
            </a:r>
          </a:p>
        </p:txBody>
      </p:sp>
      <p:pic>
        <p:nvPicPr>
          <p:cNvPr id="23572" name="Picture 34" descr="glider-surfa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t="25322" r="7143" b="29660"/>
          <a:stretch>
            <a:fillRect/>
          </a:stretch>
        </p:blipFill>
        <p:spPr bwMode="auto">
          <a:xfrm>
            <a:off x="419100" y="1189038"/>
            <a:ext cx="1676400" cy="550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3" name="Picture 7" descr="hf_nyhops_11081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3475038"/>
            <a:ext cx="20574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4" name="Picture 10" descr="ru05_ensemble1_200911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6" t="56667" r="29395" b="3333"/>
          <a:stretch>
            <a:fillRect/>
          </a:stretch>
        </p:blipFill>
        <p:spPr bwMode="auto">
          <a:xfrm>
            <a:off x="3543300" y="4160838"/>
            <a:ext cx="2133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5" name="Picture 6" descr="CM Capture 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1" t="17261" r="11667" b="18135"/>
          <a:stretch>
            <a:fillRect/>
          </a:stretch>
        </p:blipFill>
        <p:spPr bwMode="auto">
          <a:xfrm>
            <a:off x="3695700" y="457200"/>
            <a:ext cx="1752600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6" name="Picture 7" descr="curve_fitt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3551238"/>
            <a:ext cx="194151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7" name="Picture 8" descr="NYHOPS_1109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9721" r="14583" b="19444"/>
          <a:stretch>
            <a:fillRect/>
          </a:stretch>
        </p:blipFill>
        <p:spPr bwMode="auto">
          <a:xfrm>
            <a:off x="7124700" y="1582738"/>
            <a:ext cx="1685925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8" name="Picture 5" descr="CM Capture 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838" y="1828800"/>
            <a:ext cx="2852737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2" name="Straight Arrow Connector 41"/>
          <p:cNvCxnSpPr/>
          <p:nvPr/>
        </p:nvCxnSpPr>
        <p:spPr>
          <a:xfrm flipV="1">
            <a:off x="2286000" y="3430588"/>
            <a:ext cx="685800" cy="2270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2286000" y="2055813"/>
            <a:ext cx="685800" cy="3063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rot="10800000" flipV="1">
            <a:off x="6096000" y="1981200"/>
            <a:ext cx="914400" cy="382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rot="10800000">
            <a:off x="6096000" y="3429000"/>
            <a:ext cx="685800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828800" y="11668"/>
            <a:ext cx="5559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Hurdle of Scalable Machine to Machine Networks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73582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4"/>
          <p:cNvSpPr txBox="1">
            <a:spLocks noChangeArrowheads="1"/>
          </p:cNvSpPr>
          <p:nvPr/>
        </p:nvSpPr>
        <p:spPr bwMode="auto">
          <a:xfrm>
            <a:off x="457200" y="160338"/>
            <a:ext cx="83264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hangingPunct="1"/>
            <a:r>
              <a:rPr lang="en-US">
                <a:latin typeface="Gill Sans" charset="0"/>
                <a:cs typeface="Gill Sans" charset="0"/>
              </a:rPr>
              <a:t>COMBINING THE FIELD ASSETTS WITH OCEAN FORECASTS</a:t>
            </a:r>
          </a:p>
          <a:p>
            <a:pPr algn="ctr" eaLnBrk="1" hangingPunct="1"/>
            <a:r>
              <a:rPr lang="en-US">
                <a:latin typeface="Gill Sans" charset="0"/>
                <a:cs typeface="Gill Sans" charset="0"/>
              </a:rPr>
              <a:t>FOR PLANNING AND PROSECUTION EFFORTS</a:t>
            </a:r>
          </a:p>
        </p:txBody>
      </p:sp>
      <p:pic>
        <p:nvPicPr>
          <p:cNvPr id="29699" name="Picture 34" descr="glider-surfa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47800"/>
            <a:ext cx="3200400" cy="2708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0" name="Rectangle 3"/>
          <p:cNvSpPr txBox="1">
            <a:spLocks noChangeArrowheads="1"/>
          </p:cNvSpPr>
          <p:nvPr/>
        </p:nvSpPr>
        <p:spPr bwMode="auto">
          <a:xfrm>
            <a:off x="381000" y="4343400"/>
            <a:ext cx="4267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FontTx/>
              <a:buChar char="•"/>
            </a:pPr>
            <a:r>
              <a:rPr lang="en-US" sz="1800">
                <a:latin typeface="Gill Sans" charset="0"/>
                <a:cs typeface="Gill Sans" charset="0"/>
              </a:rPr>
              <a:t>Known constraints (slow 0.5 knot, Battery, shipping lanes)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FontTx/>
              <a:buChar char="•"/>
            </a:pPr>
            <a:r>
              <a:rPr lang="en-US" sz="1800">
                <a:latin typeface="Gill Sans" charset="0"/>
                <a:cs typeface="Gill Sans" charset="0"/>
              </a:rPr>
              <a:t>Uncertain constraints (time-varying 3D currents)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FontTx/>
              <a:buChar char="•"/>
            </a:pPr>
            <a:r>
              <a:rPr lang="en-US" sz="1800">
                <a:latin typeface="Gill Sans" charset="0"/>
                <a:cs typeface="Gill Sans" charset="0"/>
              </a:rPr>
              <a:t>Operate autonomously &amp; re-plan daily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</a:pPr>
            <a:endParaRPr lang="en-US" sz="1800">
              <a:latin typeface="Gill Sans" charset="0"/>
              <a:ea typeface="ＭＳ Ｐゴシック" charset="0"/>
              <a:cs typeface="Gill Sans" charset="0"/>
            </a:endParaRPr>
          </a:p>
        </p:txBody>
      </p:sp>
      <p:sp>
        <p:nvSpPr>
          <p:cNvPr id="29701" name="Rectangle 3"/>
          <p:cNvSpPr txBox="1">
            <a:spLocks noChangeArrowheads="1"/>
          </p:cNvSpPr>
          <p:nvPr/>
        </p:nvSpPr>
        <p:spPr bwMode="auto">
          <a:xfrm>
            <a:off x="4953000" y="4724400"/>
            <a:ext cx="4038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FontTx/>
              <a:buChar char="•"/>
            </a:pPr>
            <a:r>
              <a:rPr lang="en-US" sz="1800">
                <a:latin typeface="Gill Sans" charset="0"/>
                <a:cs typeface="Gill Sans" charset="0"/>
              </a:rPr>
              <a:t>From A to B in the shortest time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FontTx/>
              <a:buChar char="•"/>
            </a:pPr>
            <a:r>
              <a:rPr lang="en-US" sz="1800">
                <a:latin typeface="Gill Sans" charset="0"/>
                <a:cs typeface="Gill Sans" charset="0"/>
              </a:rPr>
              <a:t>Follow a time-varying feature (shelf-slope salinity intrusion)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FontTx/>
              <a:buChar char="•"/>
            </a:pPr>
            <a:endParaRPr lang="en-US" sz="1800">
              <a:latin typeface="Gill Sans" charset="0"/>
              <a:cs typeface="Gill Sans" charset="0"/>
            </a:endParaRP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</a:pPr>
            <a:endParaRPr lang="en-US" sz="1800">
              <a:latin typeface="Gill Sans" charset="0"/>
              <a:ea typeface="ＭＳ Ｐゴシック" charset="0"/>
              <a:cs typeface="Gill Sans" charset="0"/>
            </a:endParaRPr>
          </a:p>
        </p:txBody>
      </p:sp>
      <p:pic>
        <p:nvPicPr>
          <p:cNvPr id="29702" name="Picture 50" descr="blended_20091104_mask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19200"/>
            <a:ext cx="2971800" cy="343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0454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7"/>
          <a:stretch>
            <a:fillRect/>
          </a:stretch>
        </p:blipFill>
        <p:spPr bwMode="auto">
          <a:xfrm>
            <a:off x="450850" y="304800"/>
            <a:ext cx="82359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2939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 descr="20091111_OSSE_Reachability_Analys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25" y="488950"/>
            <a:ext cx="6073775" cy="553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4"/>
          <p:cNvSpPr txBox="1">
            <a:spLocks noChangeArrowheads="1"/>
          </p:cNvSpPr>
          <p:nvPr/>
        </p:nvSpPr>
        <p:spPr bwMode="auto">
          <a:xfrm>
            <a:off x="2819400" y="76200"/>
            <a:ext cx="40447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r>
              <a:rPr lang="en-US" sz="1800" b="1" dirty="0" smtClean="0"/>
              <a:t>EVENT PLANNING </a:t>
            </a:r>
            <a:r>
              <a:rPr lang="en-US" sz="1800" b="1" dirty="0"/>
              <a:t>IN THE FUTURE</a:t>
            </a:r>
          </a:p>
        </p:txBody>
      </p:sp>
    </p:spTree>
    <p:extLst>
      <p:ext uri="{BB962C8B-B14F-4D97-AF65-F5344CB8AC3E}">
        <p14:creationId xmlns:p14="http://schemas.microsoft.com/office/powerpoint/2010/main" val="3508579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 descr="20091110_Planning_Accurac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8077200" cy="527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5"/>
          <p:cNvSpPr txBox="1">
            <a:spLocks noChangeArrowheads="1"/>
          </p:cNvSpPr>
          <p:nvPr/>
        </p:nvSpPr>
        <p:spPr bwMode="auto">
          <a:xfrm>
            <a:off x="735013" y="5438775"/>
            <a:ext cx="3276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r>
              <a:rPr lang="en-US" sz="2000"/>
              <a:t>Increase model resolution</a:t>
            </a:r>
          </a:p>
        </p:txBody>
      </p:sp>
      <p:sp>
        <p:nvSpPr>
          <p:cNvPr id="33796" name="TextBox 6"/>
          <p:cNvSpPr txBox="1">
            <a:spLocks noChangeArrowheads="1"/>
          </p:cNvSpPr>
          <p:nvPr/>
        </p:nvSpPr>
        <p:spPr bwMode="auto">
          <a:xfrm>
            <a:off x="6046788" y="5443538"/>
            <a:ext cx="27924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r>
              <a:rPr lang="en-US" sz="2000"/>
              <a:t>Reduce forecast error</a:t>
            </a:r>
          </a:p>
        </p:txBody>
      </p:sp>
    </p:spTree>
    <p:extLst>
      <p:ext uri="{BB962C8B-B14F-4D97-AF65-F5344CB8AC3E}">
        <p14:creationId xmlns:p14="http://schemas.microsoft.com/office/powerpoint/2010/main" val="1747003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5681663"/>
            <a:ext cx="2895600" cy="244475"/>
          </a:xfrm>
        </p:spPr>
        <p:txBody>
          <a:bodyPr/>
          <a:lstStyle/>
          <a:p>
            <a:pPr>
              <a:defRPr/>
            </a:pPr>
            <a:r>
              <a:rPr lang="en-US" smtClean="0"/>
              <a:t>Science Community Workshop 1</a:t>
            </a:r>
          </a:p>
        </p:txBody>
      </p:sp>
      <p:sp>
        <p:nvSpPr>
          <p:cNvPr id="3481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5681663"/>
            <a:ext cx="2133600" cy="244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fld id="{797EA071-3A39-D148-9BB9-1755EA6138F2}" type="slidenum">
              <a:rPr lang="en-US" sz="1400">
                <a:solidFill>
                  <a:schemeClr val="bg1"/>
                </a:solidFill>
              </a:rPr>
              <a:pPr eaLnBrk="1" hangingPunct="1"/>
              <a:t>15</a:t>
            </a:fld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4820" name="Slide Number Placeholder 3"/>
          <p:cNvSpPr txBox="1">
            <a:spLocks/>
          </p:cNvSpPr>
          <p:nvPr/>
        </p:nvSpPr>
        <p:spPr bwMode="auto">
          <a:xfrm>
            <a:off x="7924800" y="5561013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r" eaLnBrk="1" hangingPunct="1"/>
            <a:fld id="{E1D5E30F-83D2-9649-BA59-1C9CF4C963FB}" type="slidenum">
              <a:rPr lang="en-US" sz="1200">
                <a:solidFill>
                  <a:srgbClr val="045C75"/>
                </a:solidFill>
                <a:latin typeface="Constantia" charset="0"/>
              </a:rPr>
              <a:pPr algn="r" eaLnBrk="1" hangingPunct="1"/>
              <a:t>15</a:t>
            </a:fld>
            <a:endParaRPr lang="en-US" sz="1200">
              <a:solidFill>
                <a:srgbClr val="045C75"/>
              </a:solidFill>
              <a:latin typeface="Constantia" charset="0"/>
            </a:endParaRPr>
          </a:p>
        </p:txBody>
      </p:sp>
      <p:sp>
        <p:nvSpPr>
          <p:cNvPr id="34821" name="AutoShape 5"/>
          <p:cNvSpPr>
            <a:spLocks noChangeArrowheads="1"/>
          </p:cNvSpPr>
          <p:nvPr/>
        </p:nvSpPr>
        <p:spPr bwMode="auto">
          <a:xfrm>
            <a:off x="2295525" y="1023938"/>
            <a:ext cx="1371600" cy="990600"/>
          </a:xfrm>
          <a:prstGeom prst="flowChartMultidocumen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algn="ctr" eaLnBrk="0" hangingPunct="0"/>
            <a:r>
              <a:rPr lang="en-US" sz="1600" b="1">
                <a:solidFill>
                  <a:schemeClr val="bg1"/>
                </a:solidFill>
              </a:rPr>
              <a:t>Science</a:t>
            </a:r>
          </a:p>
          <a:p>
            <a:pPr algn="ctr" eaLnBrk="0" hangingPunct="0"/>
            <a:r>
              <a:rPr lang="en-US" sz="1600" b="1">
                <a:solidFill>
                  <a:schemeClr val="bg1"/>
                </a:solidFill>
              </a:rPr>
              <a:t>Agents</a:t>
            </a:r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4429125" y="1160463"/>
            <a:ext cx="3276600" cy="838200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algn="ctr" eaLnBrk="0" hangingPunct="0"/>
            <a:r>
              <a:rPr lang="en-US" sz="1600" b="1">
                <a:solidFill>
                  <a:schemeClr val="bg1"/>
                </a:solidFill>
              </a:rPr>
              <a:t>Science Event Manager</a:t>
            </a:r>
          </a:p>
          <a:p>
            <a:pPr algn="ctr" eaLnBrk="0" hangingPunct="0"/>
            <a:r>
              <a:rPr lang="en-US" sz="1600">
                <a:solidFill>
                  <a:schemeClr val="bg1"/>
                </a:solidFill>
              </a:rPr>
              <a:t>Processes alerts and</a:t>
            </a:r>
          </a:p>
          <a:p>
            <a:pPr algn="ctr" eaLnBrk="0" hangingPunct="0"/>
            <a:r>
              <a:rPr lang="en-US" sz="1600">
                <a:solidFill>
                  <a:schemeClr val="bg1"/>
                </a:solidFill>
              </a:rPr>
              <a:t>Prioritizes response observations</a:t>
            </a:r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2627313" y="3473450"/>
            <a:ext cx="3276600" cy="838200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algn="ctr" eaLnBrk="0" hangingPunct="0"/>
            <a:r>
              <a:rPr lang="en-US" sz="1600" b="1">
                <a:solidFill>
                  <a:schemeClr val="bg1"/>
                </a:solidFill>
              </a:rPr>
              <a:t>ASPEN</a:t>
            </a:r>
          </a:p>
          <a:p>
            <a:pPr algn="ctr" eaLnBrk="0" hangingPunct="0"/>
            <a:r>
              <a:rPr lang="en-US" sz="1600">
                <a:solidFill>
                  <a:schemeClr val="bg1"/>
                </a:solidFill>
              </a:rPr>
              <a:t>Schedules observations on EO-1</a:t>
            </a:r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5403850" y="2363788"/>
            <a:ext cx="3276600" cy="838200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algn="ctr" eaLnBrk="0" hangingPunct="0"/>
            <a:r>
              <a:rPr lang="en-US" sz="1600" b="1">
                <a:solidFill>
                  <a:schemeClr val="bg1"/>
                </a:solidFill>
              </a:rPr>
              <a:t>EO-1 Flight Dynamics</a:t>
            </a:r>
          </a:p>
          <a:p>
            <a:pPr algn="ctr" eaLnBrk="0" hangingPunct="0"/>
            <a:r>
              <a:rPr lang="en-US" sz="1600">
                <a:solidFill>
                  <a:schemeClr val="bg1"/>
                </a:solidFill>
              </a:rPr>
              <a:t>Tracks, orbit, overflights, </a:t>
            </a:r>
            <a:br>
              <a:rPr lang="en-US" sz="1600">
                <a:solidFill>
                  <a:schemeClr val="bg1"/>
                </a:solidFill>
              </a:rPr>
            </a:br>
            <a:r>
              <a:rPr lang="en-US" sz="1600">
                <a:solidFill>
                  <a:schemeClr val="bg1"/>
                </a:solidFill>
              </a:rPr>
              <a:t>momentum management</a:t>
            </a:r>
          </a:p>
        </p:txBody>
      </p:sp>
      <p:sp>
        <p:nvSpPr>
          <p:cNvPr id="34825" name="Line 9"/>
          <p:cNvSpPr>
            <a:spLocks noChangeShapeType="1"/>
          </p:cNvSpPr>
          <p:nvPr/>
        </p:nvSpPr>
        <p:spPr bwMode="auto">
          <a:xfrm>
            <a:off x="3698875" y="1493838"/>
            <a:ext cx="68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4826" name="Line 10"/>
          <p:cNvSpPr>
            <a:spLocks noChangeShapeType="1"/>
          </p:cNvSpPr>
          <p:nvPr/>
        </p:nvSpPr>
        <p:spPr bwMode="auto">
          <a:xfrm>
            <a:off x="4891088" y="2014538"/>
            <a:ext cx="0" cy="14890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4827" name="Line 11"/>
          <p:cNvSpPr>
            <a:spLocks noChangeShapeType="1"/>
          </p:cNvSpPr>
          <p:nvPr/>
        </p:nvSpPr>
        <p:spPr bwMode="auto">
          <a:xfrm flipH="1">
            <a:off x="5911850" y="3203575"/>
            <a:ext cx="401638" cy="796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grpSp>
        <p:nvGrpSpPr>
          <p:cNvPr id="34828" name="Group 12"/>
          <p:cNvGrpSpPr>
            <a:grpSpLocks/>
          </p:cNvGrpSpPr>
          <p:nvPr/>
        </p:nvGrpSpPr>
        <p:grpSpPr bwMode="auto">
          <a:xfrm flipH="1">
            <a:off x="4500563" y="4924425"/>
            <a:ext cx="838200" cy="914400"/>
            <a:chOff x="842" y="1673"/>
            <a:chExt cx="257" cy="364"/>
          </a:xfrm>
        </p:grpSpPr>
        <p:grpSp>
          <p:nvGrpSpPr>
            <p:cNvPr id="34841" name="Group 17"/>
            <p:cNvGrpSpPr>
              <a:grpSpLocks/>
            </p:cNvGrpSpPr>
            <p:nvPr/>
          </p:nvGrpSpPr>
          <p:grpSpPr bwMode="auto">
            <a:xfrm>
              <a:off x="842" y="1686"/>
              <a:ext cx="257" cy="351"/>
              <a:chOff x="842" y="1686"/>
              <a:chExt cx="257" cy="351"/>
            </a:xfrm>
          </p:grpSpPr>
          <p:grpSp>
            <p:nvGrpSpPr>
              <p:cNvPr id="34857" name="Group 14"/>
              <p:cNvGrpSpPr>
                <a:grpSpLocks/>
              </p:cNvGrpSpPr>
              <p:nvPr/>
            </p:nvGrpSpPr>
            <p:grpSpPr bwMode="auto">
              <a:xfrm>
                <a:off x="934" y="1889"/>
                <a:ext cx="17" cy="46"/>
                <a:chOff x="934" y="1889"/>
                <a:chExt cx="17" cy="46"/>
              </a:xfrm>
            </p:grpSpPr>
            <p:sp>
              <p:nvSpPr>
                <p:cNvPr id="34891" name="Freeform 15"/>
                <p:cNvSpPr>
                  <a:spLocks/>
                </p:cNvSpPr>
                <p:nvPr/>
              </p:nvSpPr>
              <p:spPr bwMode="auto">
                <a:xfrm>
                  <a:off x="934" y="1889"/>
                  <a:ext cx="17" cy="46"/>
                </a:xfrm>
                <a:custGeom>
                  <a:avLst/>
                  <a:gdLst>
                    <a:gd name="T0" fmla="*/ 16 w 17"/>
                    <a:gd name="T1" fmla="*/ 0 h 46"/>
                    <a:gd name="T2" fmla="*/ 16 w 17"/>
                    <a:gd name="T3" fmla="*/ 45 h 46"/>
                    <a:gd name="T4" fmla="*/ 0 w 17"/>
                    <a:gd name="T5" fmla="*/ 45 h 46"/>
                    <a:gd name="T6" fmla="*/ 0 w 17"/>
                    <a:gd name="T7" fmla="*/ 0 h 46"/>
                    <a:gd name="T8" fmla="*/ 16 w 17"/>
                    <a:gd name="T9" fmla="*/ 0 h 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"/>
                    <a:gd name="T16" fmla="*/ 0 h 46"/>
                    <a:gd name="T17" fmla="*/ 17 w 17"/>
                    <a:gd name="T18" fmla="*/ 46 h 4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" h="46">
                      <a:moveTo>
                        <a:pt x="16" y="0"/>
                      </a:moveTo>
                      <a:lnTo>
                        <a:pt x="16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16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892" name="Line 16"/>
                <p:cNvSpPr>
                  <a:spLocks noChangeShapeType="1"/>
                </p:cNvSpPr>
                <p:nvPr/>
              </p:nvSpPr>
              <p:spPr bwMode="auto">
                <a:xfrm>
                  <a:off x="938" y="1889"/>
                  <a:ext cx="0" cy="4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4858" name="Freeform 17"/>
              <p:cNvSpPr>
                <a:spLocks/>
              </p:cNvSpPr>
              <p:nvPr/>
            </p:nvSpPr>
            <p:spPr bwMode="auto">
              <a:xfrm>
                <a:off x="895" y="1861"/>
                <a:ext cx="30" cy="72"/>
              </a:xfrm>
              <a:custGeom>
                <a:avLst/>
                <a:gdLst>
                  <a:gd name="T0" fmla="*/ 0 w 30"/>
                  <a:gd name="T1" fmla="*/ 0 h 72"/>
                  <a:gd name="T2" fmla="*/ 29 w 30"/>
                  <a:gd name="T3" fmla="*/ 0 h 72"/>
                  <a:gd name="T4" fmla="*/ 29 w 30"/>
                  <a:gd name="T5" fmla="*/ 71 h 72"/>
                  <a:gd name="T6" fmla="*/ 0 w 30"/>
                  <a:gd name="T7" fmla="*/ 71 h 72"/>
                  <a:gd name="T8" fmla="*/ 0 w 30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72"/>
                  <a:gd name="T17" fmla="*/ 30 w 30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72">
                    <a:moveTo>
                      <a:pt x="0" y="0"/>
                    </a:moveTo>
                    <a:lnTo>
                      <a:pt x="29" y="0"/>
                    </a:lnTo>
                    <a:lnTo>
                      <a:pt x="29" y="71"/>
                    </a:lnTo>
                    <a:lnTo>
                      <a:pt x="0" y="71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59" name="Freeform 18"/>
              <p:cNvSpPr>
                <a:spLocks/>
              </p:cNvSpPr>
              <p:nvPr/>
            </p:nvSpPr>
            <p:spPr bwMode="auto">
              <a:xfrm>
                <a:off x="999" y="1876"/>
                <a:ext cx="19" cy="17"/>
              </a:xfrm>
              <a:custGeom>
                <a:avLst/>
                <a:gdLst>
                  <a:gd name="T0" fmla="*/ 0 w 19"/>
                  <a:gd name="T1" fmla="*/ 0 h 17"/>
                  <a:gd name="T2" fmla="*/ 0 w 19"/>
                  <a:gd name="T3" fmla="*/ 16 h 17"/>
                  <a:gd name="T4" fmla="*/ 18 w 19"/>
                  <a:gd name="T5" fmla="*/ 16 h 17"/>
                  <a:gd name="T6" fmla="*/ 18 w 19"/>
                  <a:gd name="T7" fmla="*/ 3 h 17"/>
                  <a:gd name="T8" fmla="*/ 0 w 19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7"/>
                  <a:gd name="T17" fmla="*/ 19 w 19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7">
                    <a:moveTo>
                      <a:pt x="0" y="0"/>
                    </a:moveTo>
                    <a:lnTo>
                      <a:pt x="0" y="16"/>
                    </a:lnTo>
                    <a:lnTo>
                      <a:pt x="18" y="16"/>
                    </a:lnTo>
                    <a:lnTo>
                      <a:pt x="18" y="3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60" name="Freeform 19"/>
              <p:cNvSpPr>
                <a:spLocks/>
              </p:cNvSpPr>
              <p:nvPr/>
            </p:nvSpPr>
            <p:spPr bwMode="auto">
              <a:xfrm>
                <a:off x="961" y="1849"/>
                <a:ext cx="17" cy="17"/>
              </a:xfrm>
              <a:custGeom>
                <a:avLst/>
                <a:gdLst>
                  <a:gd name="T0" fmla="*/ 8 w 17"/>
                  <a:gd name="T1" fmla="*/ 0 h 17"/>
                  <a:gd name="T2" fmla="*/ 0 w 17"/>
                  <a:gd name="T3" fmla="*/ 16 h 17"/>
                  <a:gd name="T4" fmla="*/ 11 w 17"/>
                  <a:gd name="T5" fmla="*/ 14 h 17"/>
                  <a:gd name="T6" fmla="*/ 16 w 17"/>
                  <a:gd name="T7" fmla="*/ 3 h 17"/>
                  <a:gd name="T8" fmla="*/ 8 w 17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8" y="0"/>
                    </a:moveTo>
                    <a:lnTo>
                      <a:pt x="0" y="16"/>
                    </a:lnTo>
                    <a:lnTo>
                      <a:pt x="11" y="14"/>
                    </a:lnTo>
                    <a:lnTo>
                      <a:pt x="16" y="3"/>
                    </a:lnTo>
                    <a:lnTo>
                      <a:pt x="8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61" name="Freeform 20"/>
              <p:cNvSpPr>
                <a:spLocks/>
              </p:cNvSpPr>
              <p:nvPr/>
            </p:nvSpPr>
            <p:spPr bwMode="auto">
              <a:xfrm>
                <a:off x="939" y="1938"/>
                <a:ext cx="59" cy="17"/>
              </a:xfrm>
              <a:custGeom>
                <a:avLst/>
                <a:gdLst>
                  <a:gd name="T0" fmla="*/ 0 w 59"/>
                  <a:gd name="T1" fmla="*/ 0 h 17"/>
                  <a:gd name="T2" fmla="*/ 58 w 59"/>
                  <a:gd name="T3" fmla="*/ 0 h 17"/>
                  <a:gd name="T4" fmla="*/ 58 w 59"/>
                  <a:gd name="T5" fmla="*/ 16 h 17"/>
                  <a:gd name="T6" fmla="*/ 1 w 59"/>
                  <a:gd name="T7" fmla="*/ 16 h 17"/>
                  <a:gd name="T8" fmla="*/ 0 w 59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9"/>
                  <a:gd name="T16" fmla="*/ 0 h 17"/>
                  <a:gd name="T17" fmla="*/ 59 w 59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9" h="17">
                    <a:moveTo>
                      <a:pt x="0" y="0"/>
                    </a:moveTo>
                    <a:lnTo>
                      <a:pt x="58" y="0"/>
                    </a:lnTo>
                    <a:lnTo>
                      <a:pt x="58" y="16"/>
                    </a:lnTo>
                    <a:lnTo>
                      <a:pt x="1" y="16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62" name="Freeform 21"/>
              <p:cNvSpPr>
                <a:spLocks/>
              </p:cNvSpPr>
              <p:nvPr/>
            </p:nvSpPr>
            <p:spPr bwMode="auto">
              <a:xfrm>
                <a:off x="895" y="1762"/>
                <a:ext cx="25" cy="30"/>
              </a:xfrm>
              <a:custGeom>
                <a:avLst/>
                <a:gdLst>
                  <a:gd name="T0" fmla="*/ 23 w 25"/>
                  <a:gd name="T1" fmla="*/ 0 h 30"/>
                  <a:gd name="T2" fmla="*/ 0 w 25"/>
                  <a:gd name="T3" fmla="*/ 21 h 30"/>
                  <a:gd name="T4" fmla="*/ 0 w 25"/>
                  <a:gd name="T5" fmla="*/ 29 h 30"/>
                  <a:gd name="T6" fmla="*/ 24 w 25"/>
                  <a:gd name="T7" fmla="*/ 10 h 30"/>
                  <a:gd name="T8" fmla="*/ 23 w 25"/>
                  <a:gd name="T9" fmla="*/ 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30"/>
                  <a:gd name="T17" fmla="*/ 25 w 25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30">
                    <a:moveTo>
                      <a:pt x="23" y="0"/>
                    </a:moveTo>
                    <a:lnTo>
                      <a:pt x="0" y="21"/>
                    </a:lnTo>
                    <a:lnTo>
                      <a:pt x="0" y="29"/>
                    </a:lnTo>
                    <a:lnTo>
                      <a:pt x="24" y="10"/>
                    </a:lnTo>
                    <a:lnTo>
                      <a:pt x="23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63" name="Freeform 22"/>
              <p:cNvSpPr>
                <a:spLocks/>
              </p:cNvSpPr>
              <p:nvPr/>
            </p:nvSpPr>
            <p:spPr bwMode="auto">
              <a:xfrm>
                <a:off x="889" y="1686"/>
                <a:ext cx="38" cy="247"/>
              </a:xfrm>
              <a:custGeom>
                <a:avLst/>
                <a:gdLst>
                  <a:gd name="T0" fmla="*/ 37 w 38"/>
                  <a:gd name="T1" fmla="*/ 0 h 247"/>
                  <a:gd name="T2" fmla="*/ 0 w 38"/>
                  <a:gd name="T3" fmla="*/ 15 h 247"/>
                  <a:gd name="T4" fmla="*/ 0 w 38"/>
                  <a:gd name="T5" fmla="*/ 246 h 247"/>
                  <a:gd name="T6" fmla="*/ 7 w 38"/>
                  <a:gd name="T7" fmla="*/ 246 h 247"/>
                  <a:gd name="T8" fmla="*/ 7 w 38"/>
                  <a:gd name="T9" fmla="*/ 36 h 247"/>
                  <a:gd name="T10" fmla="*/ 37 w 38"/>
                  <a:gd name="T11" fmla="*/ 24 h 247"/>
                  <a:gd name="T12" fmla="*/ 37 w 38"/>
                  <a:gd name="T13" fmla="*/ 0 h 2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8"/>
                  <a:gd name="T22" fmla="*/ 0 h 247"/>
                  <a:gd name="T23" fmla="*/ 38 w 38"/>
                  <a:gd name="T24" fmla="*/ 247 h 24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8" h="247">
                    <a:moveTo>
                      <a:pt x="37" y="0"/>
                    </a:moveTo>
                    <a:lnTo>
                      <a:pt x="0" y="15"/>
                    </a:lnTo>
                    <a:lnTo>
                      <a:pt x="0" y="246"/>
                    </a:lnTo>
                    <a:lnTo>
                      <a:pt x="7" y="246"/>
                    </a:lnTo>
                    <a:lnTo>
                      <a:pt x="7" y="36"/>
                    </a:lnTo>
                    <a:lnTo>
                      <a:pt x="37" y="24"/>
                    </a:lnTo>
                    <a:lnTo>
                      <a:pt x="37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64" name="Freeform 23"/>
              <p:cNvSpPr>
                <a:spLocks/>
              </p:cNvSpPr>
              <p:nvPr/>
            </p:nvSpPr>
            <p:spPr bwMode="auto">
              <a:xfrm>
                <a:off x="888" y="1932"/>
                <a:ext cx="211" cy="55"/>
              </a:xfrm>
              <a:custGeom>
                <a:avLst/>
                <a:gdLst>
                  <a:gd name="T0" fmla="*/ 0 w 211"/>
                  <a:gd name="T1" fmla="*/ 54 h 55"/>
                  <a:gd name="T2" fmla="*/ 0 w 211"/>
                  <a:gd name="T3" fmla="*/ 0 h 55"/>
                  <a:gd name="T4" fmla="*/ 46 w 211"/>
                  <a:gd name="T5" fmla="*/ 0 h 55"/>
                  <a:gd name="T6" fmla="*/ 55 w 211"/>
                  <a:gd name="T7" fmla="*/ 9 h 55"/>
                  <a:gd name="T8" fmla="*/ 82 w 211"/>
                  <a:gd name="T9" fmla="*/ 9 h 55"/>
                  <a:gd name="T10" fmla="*/ 91 w 211"/>
                  <a:gd name="T11" fmla="*/ 18 h 55"/>
                  <a:gd name="T12" fmla="*/ 183 w 211"/>
                  <a:gd name="T13" fmla="*/ 18 h 55"/>
                  <a:gd name="T14" fmla="*/ 183 w 211"/>
                  <a:gd name="T15" fmla="*/ 36 h 55"/>
                  <a:gd name="T16" fmla="*/ 210 w 211"/>
                  <a:gd name="T17" fmla="*/ 36 h 55"/>
                  <a:gd name="T18" fmla="*/ 210 w 211"/>
                  <a:gd name="T19" fmla="*/ 54 h 55"/>
                  <a:gd name="T20" fmla="*/ 0 w 211"/>
                  <a:gd name="T21" fmla="*/ 54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1"/>
                  <a:gd name="T34" fmla="*/ 0 h 55"/>
                  <a:gd name="T35" fmla="*/ 211 w 211"/>
                  <a:gd name="T36" fmla="*/ 55 h 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1" h="55">
                    <a:moveTo>
                      <a:pt x="0" y="54"/>
                    </a:moveTo>
                    <a:lnTo>
                      <a:pt x="0" y="0"/>
                    </a:lnTo>
                    <a:lnTo>
                      <a:pt x="46" y="0"/>
                    </a:lnTo>
                    <a:lnTo>
                      <a:pt x="55" y="9"/>
                    </a:lnTo>
                    <a:lnTo>
                      <a:pt x="82" y="9"/>
                    </a:lnTo>
                    <a:lnTo>
                      <a:pt x="91" y="18"/>
                    </a:lnTo>
                    <a:lnTo>
                      <a:pt x="183" y="18"/>
                    </a:lnTo>
                    <a:lnTo>
                      <a:pt x="183" y="36"/>
                    </a:lnTo>
                    <a:lnTo>
                      <a:pt x="210" y="36"/>
                    </a:lnTo>
                    <a:lnTo>
                      <a:pt x="210" y="54"/>
                    </a:lnTo>
                    <a:lnTo>
                      <a:pt x="0" y="54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65" name="Freeform 24"/>
              <p:cNvSpPr>
                <a:spLocks/>
              </p:cNvSpPr>
              <p:nvPr/>
            </p:nvSpPr>
            <p:spPr bwMode="auto">
              <a:xfrm>
                <a:off x="888" y="1968"/>
                <a:ext cx="157" cy="19"/>
              </a:xfrm>
              <a:custGeom>
                <a:avLst/>
                <a:gdLst>
                  <a:gd name="T0" fmla="*/ 0 w 157"/>
                  <a:gd name="T1" fmla="*/ 18 h 19"/>
                  <a:gd name="T2" fmla="*/ 156 w 157"/>
                  <a:gd name="T3" fmla="*/ 18 h 19"/>
                  <a:gd name="T4" fmla="*/ 156 w 157"/>
                  <a:gd name="T5" fmla="*/ 0 h 19"/>
                  <a:gd name="T6" fmla="*/ 0 w 157"/>
                  <a:gd name="T7" fmla="*/ 0 h 19"/>
                  <a:gd name="T8" fmla="*/ 0 w 157"/>
                  <a:gd name="T9" fmla="*/ 18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7"/>
                  <a:gd name="T16" fmla="*/ 0 h 19"/>
                  <a:gd name="T17" fmla="*/ 157 w 157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7" h="19">
                    <a:moveTo>
                      <a:pt x="0" y="18"/>
                    </a:moveTo>
                    <a:lnTo>
                      <a:pt x="156" y="18"/>
                    </a:lnTo>
                    <a:lnTo>
                      <a:pt x="156" y="0"/>
                    </a:lnTo>
                    <a:lnTo>
                      <a:pt x="0" y="0"/>
                    </a:lnTo>
                    <a:lnTo>
                      <a:pt x="0" y="18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66" name="Line 25"/>
              <p:cNvSpPr>
                <a:spLocks noChangeShapeType="1"/>
              </p:cNvSpPr>
              <p:nvPr/>
            </p:nvSpPr>
            <p:spPr bwMode="auto">
              <a:xfrm>
                <a:off x="881" y="1858"/>
                <a:ext cx="0" cy="3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67" name="Freeform 26"/>
              <p:cNvSpPr>
                <a:spLocks/>
              </p:cNvSpPr>
              <p:nvPr/>
            </p:nvSpPr>
            <p:spPr bwMode="auto">
              <a:xfrm>
                <a:off x="875" y="1889"/>
                <a:ext cx="17" cy="17"/>
              </a:xfrm>
              <a:custGeom>
                <a:avLst/>
                <a:gdLst>
                  <a:gd name="T0" fmla="*/ 0 w 17"/>
                  <a:gd name="T1" fmla="*/ 16 h 17"/>
                  <a:gd name="T2" fmla="*/ 0 w 17"/>
                  <a:gd name="T3" fmla="*/ 0 h 17"/>
                  <a:gd name="T4" fmla="*/ 16 w 17"/>
                  <a:gd name="T5" fmla="*/ 0 h 17"/>
                  <a:gd name="T6" fmla="*/ 16 w 17"/>
                  <a:gd name="T7" fmla="*/ 6 h 17"/>
                  <a:gd name="T8" fmla="*/ 5 w 17"/>
                  <a:gd name="T9" fmla="*/ 6 h 17"/>
                  <a:gd name="T10" fmla="*/ 5 w 17"/>
                  <a:gd name="T11" fmla="*/ 16 h 17"/>
                  <a:gd name="T12" fmla="*/ 0 w 17"/>
                  <a:gd name="T13" fmla="*/ 16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"/>
                  <a:gd name="T22" fmla="*/ 0 h 17"/>
                  <a:gd name="T23" fmla="*/ 17 w 17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" h="17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6"/>
                    </a:lnTo>
                    <a:lnTo>
                      <a:pt x="5" y="6"/>
                    </a:lnTo>
                    <a:lnTo>
                      <a:pt x="5" y="16"/>
                    </a:lnTo>
                    <a:lnTo>
                      <a:pt x="0" y="16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68" name="Freeform 27"/>
              <p:cNvSpPr>
                <a:spLocks/>
              </p:cNvSpPr>
              <p:nvPr/>
            </p:nvSpPr>
            <p:spPr bwMode="auto">
              <a:xfrm>
                <a:off x="952" y="1878"/>
                <a:ext cx="48" cy="66"/>
              </a:xfrm>
              <a:custGeom>
                <a:avLst/>
                <a:gdLst>
                  <a:gd name="T0" fmla="*/ 0 w 48"/>
                  <a:gd name="T1" fmla="*/ 0 h 66"/>
                  <a:gd name="T2" fmla="*/ 47 w 48"/>
                  <a:gd name="T3" fmla="*/ 65 h 66"/>
                  <a:gd name="T4" fmla="*/ 40 w 48"/>
                  <a:gd name="T5" fmla="*/ 63 h 66"/>
                  <a:gd name="T6" fmla="*/ 0 w 48"/>
                  <a:gd name="T7" fmla="*/ 9 h 66"/>
                  <a:gd name="T8" fmla="*/ 0 w 48"/>
                  <a:gd name="T9" fmla="*/ 0 h 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66"/>
                  <a:gd name="T17" fmla="*/ 48 w 48"/>
                  <a:gd name="T18" fmla="*/ 66 h 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66">
                    <a:moveTo>
                      <a:pt x="0" y="0"/>
                    </a:moveTo>
                    <a:lnTo>
                      <a:pt x="47" y="65"/>
                    </a:lnTo>
                    <a:lnTo>
                      <a:pt x="40" y="63"/>
                    </a:lnTo>
                    <a:lnTo>
                      <a:pt x="0" y="9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69" name="Freeform 28"/>
              <p:cNvSpPr>
                <a:spLocks/>
              </p:cNvSpPr>
              <p:nvPr/>
            </p:nvSpPr>
            <p:spPr bwMode="auto">
              <a:xfrm>
                <a:off x="851" y="1915"/>
                <a:ext cx="38" cy="72"/>
              </a:xfrm>
              <a:custGeom>
                <a:avLst/>
                <a:gdLst>
                  <a:gd name="T0" fmla="*/ 28 w 38"/>
                  <a:gd name="T1" fmla="*/ 0 h 72"/>
                  <a:gd name="T2" fmla="*/ 0 w 38"/>
                  <a:gd name="T3" fmla="*/ 26 h 72"/>
                  <a:gd name="T4" fmla="*/ 0 w 38"/>
                  <a:gd name="T5" fmla="*/ 71 h 72"/>
                  <a:gd name="T6" fmla="*/ 37 w 38"/>
                  <a:gd name="T7" fmla="*/ 71 h 72"/>
                  <a:gd name="T8" fmla="*/ 37 w 38"/>
                  <a:gd name="T9" fmla="*/ 17 h 72"/>
                  <a:gd name="T10" fmla="*/ 28 w 38"/>
                  <a:gd name="T11" fmla="*/ 0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8"/>
                  <a:gd name="T19" fmla="*/ 0 h 72"/>
                  <a:gd name="T20" fmla="*/ 38 w 38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8" h="72">
                    <a:moveTo>
                      <a:pt x="28" y="0"/>
                    </a:moveTo>
                    <a:lnTo>
                      <a:pt x="0" y="26"/>
                    </a:lnTo>
                    <a:lnTo>
                      <a:pt x="0" y="71"/>
                    </a:lnTo>
                    <a:lnTo>
                      <a:pt x="37" y="71"/>
                    </a:lnTo>
                    <a:lnTo>
                      <a:pt x="37" y="17"/>
                    </a:lnTo>
                    <a:lnTo>
                      <a:pt x="28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70" name="Freeform 29"/>
              <p:cNvSpPr>
                <a:spLocks/>
              </p:cNvSpPr>
              <p:nvPr/>
            </p:nvSpPr>
            <p:spPr bwMode="auto">
              <a:xfrm>
                <a:off x="842" y="2020"/>
                <a:ext cx="257" cy="17"/>
              </a:xfrm>
              <a:custGeom>
                <a:avLst/>
                <a:gdLst>
                  <a:gd name="T0" fmla="*/ 0 w 257"/>
                  <a:gd name="T1" fmla="*/ 16 h 17"/>
                  <a:gd name="T2" fmla="*/ 256 w 257"/>
                  <a:gd name="T3" fmla="*/ 16 h 17"/>
                  <a:gd name="T4" fmla="*/ 256 w 257"/>
                  <a:gd name="T5" fmla="*/ 0 h 17"/>
                  <a:gd name="T6" fmla="*/ 0 w 257"/>
                  <a:gd name="T7" fmla="*/ 0 h 17"/>
                  <a:gd name="T8" fmla="*/ 0 w 257"/>
                  <a:gd name="T9" fmla="*/ 16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7"/>
                  <a:gd name="T16" fmla="*/ 0 h 17"/>
                  <a:gd name="T17" fmla="*/ 257 w 25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7" h="17">
                    <a:moveTo>
                      <a:pt x="0" y="16"/>
                    </a:moveTo>
                    <a:lnTo>
                      <a:pt x="256" y="16"/>
                    </a:lnTo>
                    <a:lnTo>
                      <a:pt x="256" y="0"/>
                    </a:lnTo>
                    <a:lnTo>
                      <a:pt x="0" y="0"/>
                    </a:lnTo>
                    <a:lnTo>
                      <a:pt x="0" y="16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71" name="Freeform 30"/>
              <p:cNvSpPr>
                <a:spLocks/>
              </p:cNvSpPr>
              <p:nvPr/>
            </p:nvSpPr>
            <p:spPr bwMode="auto">
              <a:xfrm>
                <a:off x="842" y="2004"/>
                <a:ext cx="257" cy="17"/>
              </a:xfrm>
              <a:custGeom>
                <a:avLst/>
                <a:gdLst>
                  <a:gd name="T0" fmla="*/ 0 w 257"/>
                  <a:gd name="T1" fmla="*/ 16 h 17"/>
                  <a:gd name="T2" fmla="*/ 256 w 257"/>
                  <a:gd name="T3" fmla="*/ 16 h 17"/>
                  <a:gd name="T4" fmla="*/ 256 w 257"/>
                  <a:gd name="T5" fmla="*/ 0 h 17"/>
                  <a:gd name="T6" fmla="*/ 0 w 257"/>
                  <a:gd name="T7" fmla="*/ 0 h 17"/>
                  <a:gd name="T8" fmla="*/ 0 w 257"/>
                  <a:gd name="T9" fmla="*/ 16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7"/>
                  <a:gd name="T16" fmla="*/ 0 h 17"/>
                  <a:gd name="T17" fmla="*/ 257 w 25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7" h="17">
                    <a:moveTo>
                      <a:pt x="0" y="16"/>
                    </a:moveTo>
                    <a:lnTo>
                      <a:pt x="256" y="16"/>
                    </a:lnTo>
                    <a:lnTo>
                      <a:pt x="256" y="0"/>
                    </a:lnTo>
                    <a:lnTo>
                      <a:pt x="0" y="0"/>
                    </a:lnTo>
                    <a:lnTo>
                      <a:pt x="0" y="16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72" name="Freeform 31"/>
              <p:cNvSpPr>
                <a:spLocks/>
              </p:cNvSpPr>
              <p:nvPr/>
            </p:nvSpPr>
            <p:spPr bwMode="auto">
              <a:xfrm>
                <a:off x="842" y="1986"/>
                <a:ext cx="257" cy="19"/>
              </a:xfrm>
              <a:custGeom>
                <a:avLst/>
                <a:gdLst>
                  <a:gd name="T0" fmla="*/ 0 w 257"/>
                  <a:gd name="T1" fmla="*/ 18 h 19"/>
                  <a:gd name="T2" fmla="*/ 256 w 257"/>
                  <a:gd name="T3" fmla="*/ 18 h 19"/>
                  <a:gd name="T4" fmla="*/ 256 w 257"/>
                  <a:gd name="T5" fmla="*/ 0 h 19"/>
                  <a:gd name="T6" fmla="*/ 0 w 257"/>
                  <a:gd name="T7" fmla="*/ 0 h 19"/>
                  <a:gd name="T8" fmla="*/ 0 w 257"/>
                  <a:gd name="T9" fmla="*/ 18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7"/>
                  <a:gd name="T16" fmla="*/ 0 h 19"/>
                  <a:gd name="T17" fmla="*/ 257 w 257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7" h="19">
                    <a:moveTo>
                      <a:pt x="0" y="18"/>
                    </a:moveTo>
                    <a:lnTo>
                      <a:pt x="256" y="18"/>
                    </a:lnTo>
                    <a:lnTo>
                      <a:pt x="256" y="0"/>
                    </a:lnTo>
                    <a:lnTo>
                      <a:pt x="0" y="0"/>
                    </a:lnTo>
                    <a:lnTo>
                      <a:pt x="0" y="18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73" name="Freeform 32"/>
              <p:cNvSpPr>
                <a:spLocks/>
              </p:cNvSpPr>
              <p:nvPr/>
            </p:nvSpPr>
            <p:spPr bwMode="auto">
              <a:xfrm>
                <a:off x="1063" y="1973"/>
                <a:ext cx="29" cy="17"/>
              </a:xfrm>
              <a:custGeom>
                <a:avLst/>
                <a:gdLst>
                  <a:gd name="T0" fmla="*/ 0 w 29"/>
                  <a:gd name="T1" fmla="*/ 0 h 17"/>
                  <a:gd name="T2" fmla="*/ 28 w 29"/>
                  <a:gd name="T3" fmla="*/ 0 h 17"/>
                  <a:gd name="T4" fmla="*/ 28 w 29"/>
                  <a:gd name="T5" fmla="*/ 16 h 17"/>
                  <a:gd name="T6" fmla="*/ 0 w 29"/>
                  <a:gd name="T7" fmla="*/ 16 h 17"/>
                  <a:gd name="T8" fmla="*/ 0 w 29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17"/>
                  <a:gd name="T17" fmla="*/ 29 w 29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17">
                    <a:moveTo>
                      <a:pt x="0" y="0"/>
                    </a:moveTo>
                    <a:lnTo>
                      <a:pt x="28" y="0"/>
                    </a:lnTo>
                    <a:lnTo>
                      <a:pt x="28" y="16"/>
                    </a:lnTo>
                    <a:lnTo>
                      <a:pt x="0" y="16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74" name="Oval 33"/>
              <p:cNvSpPr>
                <a:spLocks noChangeArrowheads="1"/>
              </p:cNvSpPr>
              <p:nvPr/>
            </p:nvSpPr>
            <p:spPr bwMode="auto">
              <a:xfrm>
                <a:off x="873" y="1909"/>
                <a:ext cx="12" cy="11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75" name="Freeform 34"/>
              <p:cNvSpPr>
                <a:spLocks/>
              </p:cNvSpPr>
              <p:nvPr/>
            </p:nvSpPr>
            <p:spPr bwMode="auto">
              <a:xfrm>
                <a:off x="934" y="1870"/>
                <a:ext cx="19" cy="19"/>
              </a:xfrm>
              <a:custGeom>
                <a:avLst/>
                <a:gdLst>
                  <a:gd name="T0" fmla="*/ 18 w 19"/>
                  <a:gd name="T1" fmla="*/ 0 h 19"/>
                  <a:gd name="T2" fmla="*/ 18 w 19"/>
                  <a:gd name="T3" fmla="*/ 18 h 19"/>
                  <a:gd name="T4" fmla="*/ 0 w 19"/>
                  <a:gd name="T5" fmla="*/ 18 h 19"/>
                  <a:gd name="T6" fmla="*/ 0 w 19"/>
                  <a:gd name="T7" fmla="*/ 0 h 19"/>
                  <a:gd name="T8" fmla="*/ 18 w 19"/>
                  <a:gd name="T9" fmla="*/ 0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9"/>
                  <a:gd name="T17" fmla="*/ 19 w 19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9">
                    <a:moveTo>
                      <a:pt x="18" y="0"/>
                    </a:moveTo>
                    <a:lnTo>
                      <a:pt x="18" y="18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18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76" name="Freeform 35"/>
              <p:cNvSpPr>
                <a:spLocks/>
              </p:cNvSpPr>
              <p:nvPr/>
            </p:nvSpPr>
            <p:spPr bwMode="auto">
              <a:xfrm>
                <a:off x="925" y="1861"/>
                <a:ext cx="74" cy="72"/>
              </a:xfrm>
              <a:custGeom>
                <a:avLst/>
                <a:gdLst>
                  <a:gd name="T0" fmla="*/ 9 w 74"/>
                  <a:gd name="T1" fmla="*/ 71 h 72"/>
                  <a:gd name="T2" fmla="*/ 9 w 74"/>
                  <a:gd name="T3" fmla="*/ 9 h 72"/>
                  <a:gd name="T4" fmla="*/ 73 w 74"/>
                  <a:gd name="T5" fmla="*/ 9 h 72"/>
                  <a:gd name="T6" fmla="*/ 73 w 74"/>
                  <a:gd name="T7" fmla="*/ 0 h 72"/>
                  <a:gd name="T8" fmla="*/ 0 w 74"/>
                  <a:gd name="T9" fmla="*/ 0 h 72"/>
                  <a:gd name="T10" fmla="*/ 0 w 74"/>
                  <a:gd name="T11" fmla="*/ 71 h 72"/>
                  <a:gd name="T12" fmla="*/ 9 w 74"/>
                  <a:gd name="T13" fmla="*/ 71 h 7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4"/>
                  <a:gd name="T22" fmla="*/ 0 h 72"/>
                  <a:gd name="T23" fmla="*/ 74 w 74"/>
                  <a:gd name="T24" fmla="*/ 72 h 7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4" h="72">
                    <a:moveTo>
                      <a:pt x="9" y="71"/>
                    </a:moveTo>
                    <a:lnTo>
                      <a:pt x="9" y="9"/>
                    </a:lnTo>
                    <a:lnTo>
                      <a:pt x="73" y="9"/>
                    </a:lnTo>
                    <a:lnTo>
                      <a:pt x="73" y="0"/>
                    </a:lnTo>
                    <a:lnTo>
                      <a:pt x="0" y="0"/>
                    </a:lnTo>
                    <a:lnTo>
                      <a:pt x="0" y="71"/>
                    </a:lnTo>
                    <a:lnTo>
                      <a:pt x="9" y="71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4877" name="Group 36"/>
              <p:cNvGrpSpPr>
                <a:grpSpLocks/>
              </p:cNvGrpSpPr>
              <p:nvPr/>
            </p:nvGrpSpPr>
            <p:grpSpPr bwMode="auto">
              <a:xfrm>
                <a:off x="868" y="1797"/>
                <a:ext cx="75" cy="66"/>
                <a:chOff x="868" y="1797"/>
                <a:chExt cx="75" cy="66"/>
              </a:xfrm>
            </p:grpSpPr>
            <p:sp>
              <p:nvSpPr>
                <p:cNvPr id="34889" name="Oval 37"/>
                <p:cNvSpPr>
                  <a:spLocks noChangeArrowheads="1"/>
                </p:cNvSpPr>
                <p:nvPr/>
              </p:nvSpPr>
              <p:spPr bwMode="auto">
                <a:xfrm>
                  <a:off x="875" y="1797"/>
                  <a:ext cx="68" cy="66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90" name="Oval 38"/>
                <p:cNvSpPr>
                  <a:spLocks noChangeArrowheads="1"/>
                </p:cNvSpPr>
                <p:nvPr/>
              </p:nvSpPr>
              <p:spPr bwMode="auto">
                <a:xfrm>
                  <a:off x="868" y="1797"/>
                  <a:ext cx="68" cy="66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4878" name="Group 39"/>
              <p:cNvGrpSpPr>
                <a:grpSpLocks/>
              </p:cNvGrpSpPr>
              <p:nvPr/>
            </p:nvGrpSpPr>
            <p:grpSpPr bwMode="auto">
              <a:xfrm>
                <a:off x="897" y="1932"/>
                <a:ext cx="29" cy="73"/>
                <a:chOff x="897" y="1932"/>
                <a:chExt cx="29" cy="73"/>
              </a:xfrm>
            </p:grpSpPr>
            <p:sp>
              <p:nvSpPr>
                <p:cNvPr id="34880" name="Freeform 40"/>
                <p:cNvSpPr>
                  <a:spLocks/>
                </p:cNvSpPr>
                <p:nvPr/>
              </p:nvSpPr>
              <p:spPr bwMode="auto">
                <a:xfrm>
                  <a:off x="897" y="1932"/>
                  <a:ext cx="29" cy="73"/>
                </a:xfrm>
                <a:custGeom>
                  <a:avLst/>
                  <a:gdLst>
                    <a:gd name="T0" fmla="*/ 0 w 29"/>
                    <a:gd name="T1" fmla="*/ 0 h 73"/>
                    <a:gd name="T2" fmla="*/ 28 w 29"/>
                    <a:gd name="T3" fmla="*/ 0 h 73"/>
                    <a:gd name="T4" fmla="*/ 28 w 29"/>
                    <a:gd name="T5" fmla="*/ 72 h 73"/>
                    <a:gd name="T6" fmla="*/ 0 w 29"/>
                    <a:gd name="T7" fmla="*/ 72 h 73"/>
                    <a:gd name="T8" fmla="*/ 0 w 29"/>
                    <a:gd name="T9" fmla="*/ 0 h 7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"/>
                    <a:gd name="T16" fmla="*/ 0 h 73"/>
                    <a:gd name="T17" fmla="*/ 29 w 29"/>
                    <a:gd name="T18" fmla="*/ 73 h 7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" h="73">
                      <a:moveTo>
                        <a:pt x="0" y="0"/>
                      </a:moveTo>
                      <a:lnTo>
                        <a:pt x="28" y="0"/>
                      </a:lnTo>
                      <a:lnTo>
                        <a:pt x="28" y="72"/>
                      </a:lnTo>
                      <a:lnTo>
                        <a:pt x="0" y="7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34881" name="Group 41"/>
                <p:cNvGrpSpPr>
                  <a:grpSpLocks/>
                </p:cNvGrpSpPr>
                <p:nvPr/>
              </p:nvGrpSpPr>
              <p:grpSpPr bwMode="auto">
                <a:xfrm>
                  <a:off x="897" y="1941"/>
                  <a:ext cx="28" cy="54"/>
                  <a:chOff x="897" y="1941"/>
                  <a:chExt cx="28" cy="54"/>
                </a:xfrm>
              </p:grpSpPr>
              <p:sp>
                <p:nvSpPr>
                  <p:cNvPr id="34882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897" y="1950"/>
                    <a:ext cx="28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83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897" y="1977"/>
                    <a:ext cx="28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84" name="Line 44"/>
                  <p:cNvSpPr>
                    <a:spLocks noChangeShapeType="1"/>
                  </p:cNvSpPr>
                  <p:nvPr/>
                </p:nvSpPr>
                <p:spPr bwMode="auto">
                  <a:xfrm>
                    <a:off x="897" y="1968"/>
                    <a:ext cx="28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85" name="Line 45"/>
                  <p:cNvSpPr>
                    <a:spLocks noChangeShapeType="1"/>
                  </p:cNvSpPr>
                  <p:nvPr/>
                </p:nvSpPr>
                <p:spPr bwMode="auto">
                  <a:xfrm>
                    <a:off x="897" y="1959"/>
                    <a:ext cx="28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86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897" y="1941"/>
                    <a:ext cx="28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87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897" y="1986"/>
                    <a:ext cx="28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88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897" y="1995"/>
                    <a:ext cx="28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4879" name="Freeform 49"/>
              <p:cNvSpPr>
                <a:spLocks/>
              </p:cNvSpPr>
              <p:nvPr/>
            </p:nvSpPr>
            <p:spPr bwMode="auto">
              <a:xfrm>
                <a:off x="1071" y="1950"/>
                <a:ext cx="17" cy="19"/>
              </a:xfrm>
              <a:custGeom>
                <a:avLst/>
                <a:gdLst>
                  <a:gd name="T0" fmla="*/ 0 w 17"/>
                  <a:gd name="T1" fmla="*/ 0 h 19"/>
                  <a:gd name="T2" fmla="*/ 16 w 17"/>
                  <a:gd name="T3" fmla="*/ 0 h 19"/>
                  <a:gd name="T4" fmla="*/ 16 w 17"/>
                  <a:gd name="T5" fmla="*/ 18 h 19"/>
                  <a:gd name="T6" fmla="*/ 0 w 17"/>
                  <a:gd name="T7" fmla="*/ 18 h 19"/>
                  <a:gd name="T8" fmla="*/ 0 w 17"/>
                  <a:gd name="T9" fmla="*/ 0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9"/>
                  <a:gd name="T17" fmla="*/ 17 w 17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9">
                    <a:moveTo>
                      <a:pt x="0" y="0"/>
                    </a:moveTo>
                    <a:lnTo>
                      <a:pt x="16" y="0"/>
                    </a:lnTo>
                    <a:lnTo>
                      <a:pt x="16" y="18"/>
                    </a:lnTo>
                    <a:lnTo>
                      <a:pt x="0" y="18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4842" name="Group 50"/>
            <p:cNvGrpSpPr>
              <a:grpSpLocks/>
            </p:cNvGrpSpPr>
            <p:nvPr/>
          </p:nvGrpSpPr>
          <p:grpSpPr bwMode="auto">
            <a:xfrm>
              <a:off x="995" y="1753"/>
              <a:ext cx="47" cy="50"/>
              <a:chOff x="995" y="1753"/>
              <a:chExt cx="47" cy="50"/>
            </a:xfrm>
          </p:grpSpPr>
          <p:sp>
            <p:nvSpPr>
              <p:cNvPr id="34855" name="Freeform 51"/>
              <p:cNvSpPr>
                <a:spLocks/>
              </p:cNvSpPr>
              <p:nvPr/>
            </p:nvSpPr>
            <p:spPr bwMode="auto">
              <a:xfrm>
                <a:off x="1020" y="1768"/>
                <a:ext cx="22" cy="35"/>
              </a:xfrm>
              <a:custGeom>
                <a:avLst/>
                <a:gdLst>
                  <a:gd name="T0" fmla="*/ 18 w 22"/>
                  <a:gd name="T1" fmla="*/ 0 h 35"/>
                  <a:gd name="T2" fmla="*/ 0 w 22"/>
                  <a:gd name="T3" fmla="*/ 29 h 35"/>
                  <a:gd name="T4" fmla="*/ 4 w 22"/>
                  <a:gd name="T5" fmla="*/ 34 h 35"/>
                  <a:gd name="T6" fmla="*/ 21 w 22"/>
                  <a:gd name="T7" fmla="*/ 1 h 35"/>
                  <a:gd name="T8" fmla="*/ 18 w 22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35"/>
                  <a:gd name="T17" fmla="*/ 22 w 22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35">
                    <a:moveTo>
                      <a:pt x="18" y="0"/>
                    </a:moveTo>
                    <a:lnTo>
                      <a:pt x="0" y="29"/>
                    </a:lnTo>
                    <a:lnTo>
                      <a:pt x="4" y="34"/>
                    </a:lnTo>
                    <a:lnTo>
                      <a:pt x="21" y="1"/>
                    </a:lnTo>
                    <a:lnTo>
                      <a:pt x="18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56" name="Freeform 52"/>
              <p:cNvSpPr>
                <a:spLocks/>
              </p:cNvSpPr>
              <p:nvPr/>
            </p:nvSpPr>
            <p:spPr bwMode="auto">
              <a:xfrm>
                <a:off x="995" y="1753"/>
                <a:ext cx="42" cy="17"/>
              </a:xfrm>
              <a:custGeom>
                <a:avLst/>
                <a:gdLst>
                  <a:gd name="T0" fmla="*/ 39 w 42"/>
                  <a:gd name="T1" fmla="*/ 0 h 17"/>
                  <a:gd name="T2" fmla="*/ 0 w 42"/>
                  <a:gd name="T3" fmla="*/ 9 h 17"/>
                  <a:gd name="T4" fmla="*/ 6 w 42"/>
                  <a:gd name="T5" fmla="*/ 16 h 17"/>
                  <a:gd name="T6" fmla="*/ 41 w 42"/>
                  <a:gd name="T7" fmla="*/ 4 h 17"/>
                  <a:gd name="T8" fmla="*/ 39 w 42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17"/>
                  <a:gd name="T17" fmla="*/ 42 w 42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17">
                    <a:moveTo>
                      <a:pt x="39" y="0"/>
                    </a:moveTo>
                    <a:lnTo>
                      <a:pt x="0" y="9"/>
                    </a:lnTo>
                    <a:lnTo>
                      <a:pt x="6" y="16"/>
                    </a:lnTo>
                    <a:lnTo>
                      <a:pt x="41" y="4"/>
                    </a:lnTo>
                    <a:lnTo>
                      <a:pt x="39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4843" name="Group 53"/>
            <p:cNvGrpSpPr>
              <a:grpSpLocks/>
            </p:cNvGrpSpPr>
            <p:nvPr/>
          </p:nvGrpSpPr>
          <p:grpSpPr bwMode="auto">
            <a:xfrm>
              <a:off x="904" y="1673"/>
              <a:ext cx="151" cy="231"/>
              <a:chOff x="904" y="1673"/>
              <a:chExt cx="151" cy="231"/>
            </a:xfrm>
          </p:grpSpPr>
          <p:sp>
            <p:nvSpPr>
              <p:cNvPr id="34853" name="Freeform 54"/>
              <p:cNvSpPr>
                <a:spLocks/>
              </p:cNvSpPr>
              <p:nvPr/>
            </p:nvSpPr>
            <p:spPr bwMode="auto">
              <a:xfrm>
                <a:off x="904" y="1674"/>
                <a:ext cx="151" cy="230"/>
              </a:xfrm>
              <a:custGeom>
                <a:avLst/>
                <a:gdLst>
                  <a:gd name="T0" fmla="*/ 5 w 151"/>
                  <a:gd name="T1" fmla="*/ 8 h 230"/>
                  <a:gd name="T2" fmla="*/ 3 w 151"/>
                  <a:gd name="T3" fmla="*/ 15 h 230"/>
                  <a:gd name="T4" fmla="*/ 1 w 151"/>
                  <a:gd name="T5" fmla="*/ 23 h 230"/>
                  <a:gd name="T6" fmla="*/ 0 w 151"/>
                  <a:gd name="T7" fmla="*/ 32 h 230"/>
                  <a:gd name="T8" fmla="*/ 0 w 151"/>
                  <a:gd name="T9" fmla="*/ 41 h 230"/>
                  <a:gd name="T10" fmla="*/ 2 w 151"/>
                  <a:gd name="T11" fmla="*/ 52 h 230"/>
                  <a:gd name="T12" fmla="*/ 4 w 151"/>
                  <a:gd name="T13" fmla="*/ 67 h 230"/>
                  <a:gd name="T14" fmla="*/ 7 w 151"/>
                  <a:gd name="T15" fmla="*/ 83 h 230"/>
                  <a:gd name="T16" fmla="*/ 13 w 151"/>
                  <a:gd name="T17" fmla="*/ 102 h 230"/>
                  <a:gd name="T18" fmla="*/ 22 w 151"/>
                  <a:gd name="T19" fmla="*/ 119 h 230"/>
                  <a:gd name="T20" fmla="*/ 35 w 151"/>
                  <a:gd name="T21" fmla="*/ 140 h 230"/>
                  <a:gd name="T22" fmla="*/ 49 w 151"/>
                  <a:gd name="T23" fmla="*/ 160 h 230"/>
                  <a:gd name="T24" fmla="*/ 60 w 151"/>
                  <a:gd name="T25" fmla="*/ 174 h 230"/>
                  <a:gd name="T26" fmla="*/ 76 w 151"/>
                  <a:gd name="T27" fmla="*/ 190 h 230"/>
                  <a:gd name="T28" fmla="*/ 93 w 151"/>
                  <a:gd name="T29" fmla="*/ 203 h 230"/>
                  <a:gd name="T30" fmla="*/ 108 w 151"/>
                  <a:gd name="T31" fmla="*/ 214 h 230"/>
                  <a:gd name="T32" fmla="*/ 119 w 151"/>
                  <a:gd name="T33" fmla="*/ 221 h 230"/>
                  <a:gd name="T34" fmla="*/ 130 w 151"/>
                  <a:gd name="T35" fmla="*/ 226 h 230"/>
                  <a:gd name="T36" fmla="*/ 138 w 151"/>
                  <a:gd name="T37" fmla="*/ 229 h 230"/>
                  <a:gd name="T38" fmla="*/ 145 w 151"/>
                  <a:gd name="T39" fmla="*/ 229 h 230"/>
                  <a:gd name="T40" fmla="*/ 150 w 151"/>
                  <a:gd name="T41" fmla="*/ 226 h 230"/>
                  <a:gd name="T42" fmla="*/ 10 w 151"/>
                  <a:gd name="T43" fmla="*/ 0 h 230"/>
                  <a:gd name="T44" fmla="*/ 5 w 151"/>
                  <a:gd name="T45" fmla="*/ 8 h 23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51"/>
                  <a:gd name="T70" fmla="*/ 0 h 230"/>
                  <a:gd name="T71" fmla="*/ 151 w 151"/>
                  <a:gd name="T72" fmla="*/ 230 h 23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51" h="230">
                    <a:moveTo>
                      <a:pt x="5" y="8"/>
                    </a:moveTo>
                    <a:lnTo>
                      <a:pt x="3" y="15"/>
                    </a:lnTo>
                    <a:lnTo>
                      <a:pt x="1" y="23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2" y="52"/>
                    </a:lnTo>
                    <a:lnTo>
                      <a:pt x="4" y="67"/>
                    </a:lnTo>
                    <a:lnTo>
                      <a:pt x="7" y="83"/>
                    </a:lnTo>
                    <a:lnTo>
                      <a:pt x="13" y="102"/>
                    </a:lnTo>
                    <a:lnTo>
                      <a:pt x="22" y="119"/>
                    </a:lnTo>
                    <a:lnTo>
                      <a:pt x="35" y="140"/>
                    </a:lnTo>
                    <a:lnTo>
                      <a:pt x="49" y="160"/>
                    </a:lnTo>
                    <a:lnTo>
                      <a:pt x="60" y="174"/>
                    </a:lnTo>
                    <a:lnTo>
                      <a:pt x="76" y="190"/>
                    </a:lnTo>
                    <a:lnTo>
                      <a:pt x="93" y="203"/>
                    </a:lnTo>
                    <a:lnTo>
                      <a:pt x="108" y="214"/>
                    </a:lnTo>
                    <a:lnTo>
                      <a:pt x="119" y="221"/>
                    </a:lnTo>
                    <a:lnTo>
                      <a:pt x="130" y="226"/>
                    </a:lnTo>
                    <a:lnTo>
                      <a:pt x="138" y="229"/>
                    </a:lnTo>
                    <a:lnTo>
                      <a:pt x="145" y="229"/>
                    </a:lnTo>
                    <a:lnTo>
                      <a:pt x="150" y="226"/>
                    </a:lnTo>
                    <a:lnTo>
                      <a:pt x="10" y="0"/>
                    </a:lnTo>
                    <a:lnTo>
                      <a:pt x="5" y="8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54" name="Freeform 55"/>
              <p:cNvSpPr>
                <a:spLocks/>
              </p:cNvSpPr>
              <p:nvPr/>
            </p:nvSpPr>
            <p:spPr bwMode="auto">
              <a:xfrm>
                <a:off x="913" y="1673"/>
                <a:ext cx="142" cy="228"/>
              </a:xfrm>
              <a:custGeom>
                <a:avLst/>
                <a:gdLst>
                  <a:gd name="T0" fmla="*/ 1 w 142"/>
                  <a:gd name="T1" fmla="*/ 0 h 228"/>
                  <a:gd name="T2" fmla="*/ 0 w 142"/>
                  <a:gd name="T3" fmla="*/ 4 h 228"/>
                  <a:gd name="T4" fmla="*/ 0 w 142"/>
                  <a:gd name="T5" fmla="*/ 14 h 228"/>
                  <a:gd name="T6" fmla="*/ 1 w 142"/>
                  <a:gd name="T7" fmla="*/ 26 h 228"/>
                  <a:gd name="T8" fmla="*/ 2 w 142"/>
                  <a:gd name="T9" fmla="*/ 36 h 228"/>
                  <a:gd name="T10" fmla="*/ 4 w 142"/>
                  <a:gd name="T11" fmla="*/ 48 h 228"/>
                  <a:gd name="T12" fmla="*/ 6 w 142"/>
                  <a:gd name="T13" fmla="*/ 62 h 228"/>
                  <a:gd name="T14" fmla="*/ 9 w 142"/>
                  <a:gd name="T15" fmla="*/ 77 h 228"/>
                  <a:gd name="T16" fmla="*/ 16 w 142"/>
                  <a:gd name="T17" fmla="*/ 96 h 228"/>
                  <a:gd name="T18" fmla="*/ 26 w 142"/>
                  <a:gd name="T19" fmla="*/ 118 h 228"/>
                  <a:gd name="T20" fmla="*/ 38 w 142"/>
                  <a:gd name="T21" fmla="*/ 136 h 228"/>
                  <a:gd name="T22" fmla="*/ 51 w 142"/>
                  <a:gd name="T23" fmla="*/ 155 h 228"/>
                  <a:gd name="T24" fmla="*/ 64 w 142"/>
                  <a:gd name="T25" fmla="*/ 169 h 228"/>
                  <a:gd name="T26" fmla="*/ 74 w 142"/>
                  <a:gd name="T27" fmla="*/ 179 h 228"/>
                  <a:gd name="T28" fmla="*/ 83 w 142"/>
                  <a:gd name="T29" fmla="*/ 188 h 228"/>
                  <a:gd name="T30" fmla="*/ 93 w 142"/>
                  <a:gd name="T31" fmla="*/ 197 h 228"/>
                  <a:gd name="T32" fmla="*/ 103 w 142"/>
                  <a:gd name="T33" fmla="*/ 206 h 228"/>
                  <a:gd name="T34" fmla="*/ 111 w 142"/>
                  <a:gd name="T35" fmla="*/ 212 h 228"/>
                  <a:gd name="T36" fmla="*/ 119 w 142"/>
                  <a:gd name="T37" fmla="*/ 217 h 228"/>
                  <a:gd name="T38" fmla="*/ 128 w 142"/>
                  <a:gd name="T39" fmla="*/ 221 h 228"/>
                  <a:gd name="T40" fmla="*/ 135 w 142"/>
                  <a:gd name="T41" fmla="*/ 226 h 228"/>
                  <a:gd name="T42" fmla="*/ 140 w 142"/>
                  <a:gd name="T43" fmla="*/ 227 h 228"/>
                  <a:gd name="T44" fmla="*/ 141 w 142"/>
                  <a:gd name="T45" fmla="*/ 224 h 228"/>
                  <a:gd name="T46" fmla="*/ 141 w 142"/>
                  <a:gd name="T47" fmla="*/ 219 h 228"/>
                  <a:gd name="T48" fmla="*/ 140 w 142"/>
                  <a:gd name="T49" fmla="*/ 214 h 228"/>
                  <a:gd name="T50" fmla="*/ 138 w 142"/>
                  <a:gd name="T51" fmla="*/ 204 h 228"/>
                  <a:gd name="T52" fmla="*/ 136 w 142"/>
                  <a:gd name="T53" fmla="*/ 192 h 228"/>
                  <a:gd name="T54" fmla="*/ 133 w 142"/>
                  <a:gd name="T55" fmla="*/ 180 h 228"/>
                  <a:gd name="T56" fmla="*/ 129 w 142"/>
                  <a:gd name="T57" fmla="*/ 167 h 228"/>
                  <a:gd name="T58" fmla="*/ 125 w 142"/>
                  <a:gd name="T59" fmla="*/ 153 h 228"/>
                  <a:gd name="T60" fmla="*/ 120 w 142"/>
                  <a:gd name="T61" fmla="*/ 141 h 228"/>
                  <a:gd name="T62" fmla="*/ 115 w 142"/>
                  <a:gd name="T63" fmla="*/ 131 h 228"/>
                  <a:gd name="T64" fmla="*/ 109 w 142"/>
                  <a:gd name="T65" fmla="*/ 118 h 228"/>
                  <a:gd name="T66" fmla="*/ 102 w 142"/>
                  <a:gd name="T67" fmla="*/ 107 h 228"/>
                  <a:gd name="T68" fmla="*/ 95 w 142"/>
                  <a:gd name="T69" fmla="*/ 95 h 228"/>
                  <a:gd name="T70" fmla="*/ 82 w 142"/>
                  <a:gd name="T71" fmla="*/ 79 h 228"/>
                  <a:gd name="T72" fmla="*/ 74 w 142"/>
                  <a:gd name="T73" fmla="*/ 68 h 228"/>
                  <a:gd name="T74" fmla="*/ 61 w 142"/>
                  <a:gd name="T75" fmla="*/ 53 h 228"/>
                  <a:gd name="T76" fmla="*/ 50 w 142"/>
                  <a:gd name="T77" fmla="*/ 42 h 228"/>
                  <a:gd name="T78" fmla="*/ 38 w 142"/>
                  <a:gd name="T79" fmla="*/ 30 h 228"/>
                  <a:gd name="T80" fmla="*/ 30 w 142"/>
                  <a:gd name="T81" fmla="*/ 22 h 228"/>
                  <a:gd name="T82" fmla="*/ 21 w 142"/>
                  <a:gd name="T83" fmla="*/ 14 h 228"/>
                  <a:gd name="T84" fmla="*/ 14 w 142"/>
                  <a:gd name="T85" fmla="*/ 8 h 228"/>
                  <a:gd name="T86" fmla="*/ 7 w 142"/>
                  <a:gd name="T87" fmla="*/ 2 h 228"/>
                  <a:gd name="T88" fmla="*/ 1 w 142"/>
                  <a:gd name="T89" fmla="*/ 0 h 22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42"/>
                  <a:gd name="T136" fmla="*/ 0 h 228"/>
                  <a:gd name="T137" fmla="*/ 142 w 142"/>
                  <a:gd name="T138" fmla="*/ 228 h 228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42" h="228">
                    <a:moveTo>
                      <a:pt x="1" y="0"/>
                    </a:moveTo>
                    <a:lnTo>
                      <a:pt x="0" y="4"/>
                    </a:lnTo>
                    <a:lnTo>
                      <a:pt x="0" y="14"/>
                    </a:lnTo>
                    <a:lnTo>
                      <a:pt x="1" y="26"/>
                    </a:lnTo>
                    <a:lnTo>
                      <a:pt x="2" y="36"/>
                    </a:lnTo>
                    <a:lnTo>
                      <a:pt x="4" y="48"/>
                    </a:lnTo>
                    <a:lnTo>
                      <a:pt x="6" y="62"/>
                    </a:lnTo>
                    <a:lnTo>
                      <a:pt x="9" y="77"/>
                    </a:lnTo>
                    <a:lnTo>
                      <a:pt x="16" y="96"/>
                    </a:lnTo>
                    <a:lnTo>
                      <a:pt x="26" y="118"/>
                    </a:lnTo>
                    <a:lnTo>
                      <a:pt x="38" y="136"/>
                    </a:lnTo>
                    <a:lnTo>
                      <a:pt x="51" y="155"/>
                    </a:lnTo>
                    <a:lnTo>
                      <a:pt x="64" y="169"/>
                    </a:lnTo>
                    <a:lnTo>
                      <a:pt x="74" y="179"/>
                    </a:lnTo>
                    <a:lnTo>
                      <a:pt x="83" y="188"/>
                    </a:lnTo>
                    <a:lnTo>
                      <a:pt x="93" y="197"/>
                    </a:lnTo>
                    <a:lnTo>
                      <a:pt x="103" y="206"/>
                    </a:lnTo>
                    <a:lnTo>
                      <a:pt x="111" y="212"/>
                    </a:lnTo>
                    <a:lnTo>
                      <a:pt x="119" y="217"/>
                    </a:lnTo>
                    <a:lnTo>
                      <a:pt x="128" y="221"/>
                    </a:lnTo>
                    <a:lnTo>
                      <a:pt x="135" y="226"/>
                    </a:lnTo>
                    <a:lnTo>
                      <a:pt x="140" y="227"/>
                    </a:lnTo>
                    <a:lnTo>
                      <a:pt x="141" y="224"/>
                    </a:lnTo>
                    <a:lnTo>
                      <a:pt x="141" y="219"/>
                    </a:lnTo>
                    <a:lnTo>
                      <a:pt x="140" y="214"/>
                    </a:lnTo>
                    <a:lnTo>
                      <a:pt x="138" y="204"/>
                    </a:lnTo>
                    <a:lnTo>
                      <a:pt x="136" y="192"/>
                    </a:lnTo>
                    <a:lnTo>
                      <a:pt x="133" y="180"/>
                    </a:lnTo>
                    <a:lnTo>
                      <a:pt x="129" y="167"/>
                    </a:lnTo>
                    <a:lnTo>
                      <a:pt x="125" y="153"/>
                    </a:lnTo>
                    <a:lnTo>
                      <a:pt x="120" y="141"/>
                    </a:lnTo>
                    <a:lnTo>
                      <a:pt x="115" y="131"/>
                    </a:lnTo>
                    <a:lnTo>
                      <a:pt x="109" y="118"/>
                    </a:lnTo>
                    <a:lnTo>
                      <a:pt x="102" y="107"/>
                    </a:lnTo>
                    <a:lnTo>
                      <a:pt x="95" y="95"/>
                    </a:lnTo>
                    <a:lnTo>
                      <a:pt x="82" y="79"/>
                    </a:lnTo>
                    <a:lnTo>
                      <a:pt x="74" y="68"/>
                    </a:lnTo>
                    <a:lnTo>
                      <a:pt x="61" y="53"/>
                    </a:lnTo>
                    <a:lnTo>
                      <a:pt x="50" y="42"/>
                    </a:lnTo>
                    <a:lnTo>
                      <a:pt x="38" y="30"/>
                    </a:lnTo>
                    <a:lnTo>
                      <a:pt x="30" y="22"/>
                    </a:lnTo>
                    <a:lnTo>
                      <a:pt x="21" y="14"/>
                    </a:lnTo>
                    <a:lnTo>
                      <a:pt x="14" y="8"/>
                    </a:lnTo>
                    <a:lnTo>
                      <a:pt x="7" y="2"/>
                    </a:lnTo>
                    <a:lnTo>
                      <a:pt x="1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4844" name="Group 56"/>
            <p:cNvGrpSpPr>
              <a:grpSpLocks/>
            </p:cNvGrpSpPr>
            <p:nvPr/>
          </p:nvGrpSpPr>
          <p:grpSpPr bwMode="auto">
            <a:xfrm>
              <a:off x="918" y="1731"/>
              <a:ext cx="146" cy="150"/>
              <a:chOff x="918" y="1731"/>
              <a:chExt cx="146" cy="150"/>
            </a:xfrm>
          </p:grpSpPr>
          <p:sp>
            <p:nvSpPr>
              <p:cNvPr id="34851" name="Freeform 57"/>
              <p:cNvSpPr>
                <a:spLocks/>
              </p:cNvSpPr>
              <p:nvPr/>
            </p:nvSpPr>
            <p:spPr bwMode="auto">
              <a:xfrm>
                <a:off x="918" y="1731"/>
                <a:ext cx="140" cy="17"/>
              </a:xfrm>
              <a:custGeom>
                <a:avLst/>
                <a:gdLst>
                  <a:gd name="T0" fmla="*/ 0 w 140"/>
                  <a:gd name="T1" fmla="*/ 0 h 17"/>
                  <a:gd name="T2" fmla="*/ 139 w 140"/>
                  <a:gd name="T3" fmla="*/ 8 h 17"/>
                  <a:gd name="T4" fmla="*/ 138 w 140"/>
                  <a:gd name="T5" fmla="*/ 16 h 17"/>
                  <a:gd name="T6" fmla="*/ 1 w 140"/>
                  <a:gd name="T7" fmla="*/ 6 h 17"/>
                  <a:gd name="T8" fmla="*/ 0 w 140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0"/>
                  <a:gd name="T16" fmla="*/ 0 h 17"/>
                  <a:gd name="T17" fmla="*/ 140 w 140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0" h="17">
                    <a:moveTo>
                      <a:pt x="0" y="0"/>
                    </a:moveTo>
                    <a:lnTo>
                      <a:pt x="139" y="8"/>
                    </a:lnTo>
                    <a:lnTo>
                      <a:pt x="138" y="16"/>
                    </a:lnTo>
                    <a:lnTo>
                      <a:pt x="1" y="6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52" name="Freeform 58"/>
              <p:cNvSpPr>
                <a:spLocks/>
              </p:cNvSpPr>
              <p:nvPr/>
            </p:nvSpPr>
            <p:spPr bwMode="auto">
              <a:xfrm>
                <a:off x="1014" y="1761"/>
                <a:ext cx="50" cy="120"/>
              </a:xfrm>
              <a:custGeom>
                <a:avLst/>
                <a:gdLst>
                  <a:gd name="T0" fmla="*/ 43 w 50"/>
                  <a:gd name="T1" fmla="*/ 2 h 120"/>
                  <a:gd name="T2" fmla="*/ 0 w 50"/>
                  <a:gd name="T3" fmla="*/ 116 h 120"/>
                  <a:gd name="T4" fmla="*/ 4 w 50"/>
                  <a:gd name="T5" fmla="*/ 119 h 120"/>
                  <a:gd name="T6" fmla="*/ 49 w 50"/>
                  <a:gd name="T7" fmla="*/ 0 h 120"/>
                  <a:gd name="T8" fmla="*/ 43 w 50"/>
                  <a:gd name="T9" fmla="*/ 2 h 1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0"/>
                  <a:gd name="T16" fmla="*/ 0 h 120"/>
                  <a:gd name="T17" fmla="*/ 50 w 50"/>
                  <a:gd name="T18" fmla="*/ 120 h 1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0" h="120">
                    <a:moveTo>
                      <a:pt x="43" y="2"/>
                    </a:moveTo>
                    <a:lnTo>
                      <a:pt x="0" y="116"/>
                    </a:lnTo>
                    <a:lnTo>
                      <a:pt x="4" y="119"/>
                    </a:lnTo>
                    <a:lnTo>
                      <a:pt x="49" y="0"/>
                    </a:lnTo>
                    <a:lnTo>
                      <a:pt x="43" y="2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4845" name="Group 59"/>
            <p:cNvGrpSpPr>
              <a:grpSpLocks/>
            </p:cNvGrpSpPr>
            <p:nvPr/>
          </p:nvGrpSpPr>
          <p:grpSpPr bwMode="auto">
            <a:xfrm>
              <a:off x="1031" y="1734"/>
              <a:ext cx="58" cy="37"/>
              <a:chOff x="1031" y="1734"/>
              <a:chExt cx="58" cy="37"/>
            </a:xfrm>
          </p:grpSpPr>
          <p:sp>
            <p:nvSpPr>
              <p:cNvPr id="34846" name="Freeform 60"/>
              <p:cNvSpPr>
                <a:spLocks/>
              </p:cNvSpPr>
              <p:nvPr/>
            </p:nvSpPr>
            <p:spPr bwMode="auto">
              <a:xfrm>
                <a:off x="1031" y="1738"/>
                <a:ext cx="41" cy="33"/>
              </a:xfrm>
              <a:custGeom>
                <a:avLst/>
                <a:gdLst>
                  <a:gd name="T0" fmla="*/ 30 w 41"/>
                  <a:gd name="T1" fmla="*/ 0 h 33"/>
                  <a:gd name="T2" fmla="*/ 1 w 41"/>
                  <a:gd name="T3" fmla="*/ 10 h 33"/>
                  <a:gd name="T4" fmla="*/ 0 w 41"/>
                  <a:gd name="T5" fmla="*/ 12 h 33"/>
                  <a:gd name="T6" fmla="*/ 0 w 41"/>
                  <a:gd name="T7" fmla="*/ 15 h 33"/>
                  <a:gd name="T8" fmla="*/ 0 w 41"/>
                  <a:gd name="T9" fmla="*/ 20 h 33"/>
                  <a:gd name="T10" fmla="*/ 1 w 41"/>
                  <a:gd name="T11" fmla="*/ 22 h 33"/>
                  <a:gd name="T12" fmla="*/ 2 w 41"/>
                  <a:gd name="T13" fmla="*/ 26 h 33"/>
                  <a:gd name="T14" fmla="*/ 5 w 41"/>
                  <a:gd name="T15" fmla="*/ 30 h 33"/>
                  <a:gd name="T16" fmla="*/ 9 w 41"/>
                  <a:gd name="T17" fmla="*/ 32 h 33"/>
                  <a:gd name="T18" fmla="*/ 11 w 41"/>
                  <a:gd name="T19" fmla="*/ 32 h 33"/>
                  <a:gd name="T20" fmla="*/ 14 w 41"/>
                  <a:gd name="T21" fmla="*/ 32 h 33"/>
                  <a:gd name="T22" fmla="*/ 40 w 41"/>
                  <a:gd name="T23" fmla="*/ 20 h 33"/>
                  <a:gd name="T24" fmla="*/ 35 w 41"/>
                  <a:gd name="T25" fmla="*/ 16 h 33"/>
                  <a:gd name="T26" fmla="*/ 32 w 41"/>
                  <a:gd name="T27" fmla="*/ 12 h 33"/>
                  <a:gd name="T28" fmla="*/ 30 w 41"/>
                  <a:gd name="T29" fmla="*/ 0 h 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1"/>
                  <a:gd name="T46" fmla="*/ 0 h 33"/>
                  <a:gd name="T47" fmla="*/ 41 w 41"/>
                  <a:gd name="T48" fmla="*/ 33 h 3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1" h="33">
                    <a:moveTo>
                      <a:pt x="30" y="0"/>
                    </a:moveTo>
                    <a:lnTo>
                      <a:pt x="1" y="10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20"/>
                    </a:lnTo>
                    <a:lnTo>
                      <a:pt x="1" y="22"/>
                    </a:lnTo>
                    <a:lnTo>
                      <a:pt x="2" y="26"/>
                    </a:lnTo>
                    <a:lnTo>
                      <a:pt x="5" y="30"/>
                    </a:lnTo>
                    <a:lnTo>
                      <a:pt x="9" y="32"/>
                    </a:lnTo>
                    <a:lnTo>
                      <a:pt x="11" y="32"/>
                    </a:lnTo>
                    <a:lnTo>
                      <a:pt x="14" y="32"/>
                    </a:lnTo>
                    <a:lnTo>
                      <a:pt x="40" y="20"/>
                    </a:lnTo>
                    <a:lnTo>
                      <a:pt x="35" y="16"/>
                    </a:lnTo>
                    <a:lnTo>
                      <a:pt x="32" y="12"/>
                    </a:lnTo>
                    <a:lnTo>
                      <a:pt x="30" y="0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47" name="Freeform 61"/>
              <p:cNvSpPr>
                <a:spLocks/>
              </p:cNvSpPr>
              <p:nvPr/>
            </p:nvSpPr>
            <p:spPr bwMode="auto">
              <a:xfrm>
                <a:off x="1054" y="1734"/>
                <a:ext cx="24" cy="31"/>
              </a:xfrm>
              <a:custGeom>
                <a:avLst/>
                <a:gdLst>
                  <a:gd name="T0" fmla="*/ 14 w 24"/>
                  <a:gd name="T1" fmla="*/ 4 h 31"/>
                  <a:gd name="T2" fmla="*/ 13 w 24"/>
                  <a:gd name="T3" fmla="*/ 2 h 31"/>
                  <a:gd name="T4" fmla="*/ 10 w 24"/>
                  <a:gd name="T5" fmla="*/ 1 h 31"/>
                  <a:gd name="T6" fmla="*/ 6 w 24"/>
                  <a:gd name="T7" fmla="*/ 0 h 31"/>
                  <a:gd name="T8" fmla="*/ 4 w 24"/>
                  <a:gd name="T9" fmla="*/ 0 h 31"/>
                  <a:gd name="T10" fmla="*/ 2 w 24"/>
                  <a:gd name="T11" fmla="*/ 2 h 31"/>
                  <a:gd name="T12" fmla="*/ 1 w 24"/>
                  <a:gd name="T13" fmla="*/ 4 h 31"/>
                  <a:gd name="T14" fmla="*/ 0 w 24"/>
                  <a:gd name="T15" fmla="*/ 8 h 31"/>
                  <a:gd name="T16" fmla="*/ 1 w 24"/>
                  <a:gd name="T17" fmla="*/ 10 h 31"/>
                  <a:gd name="T18" fmla="*/ 1 w 24"/>
                  <a:gd name="T19" fmla="*/ 13 h 31"/>
                  <a:gd name="T20" fmla="*/ 2 w 24"/>
                  <a:gd name="T21" fmla="*/ 17 h 31"/>
                  <a:gd name="T22" fmla="*/ 4 w 24"/>
                  <a:gd name="T23" fmla="*/ 20 h 31"/>
                  <a:gd name="T24" fmla="*/ 5 w 24"/>
                  <a:gd name="T25" fmla="*/ 23 h 31"/>
                  <a:gd name="T26" fmla="*/ 8 w 24"/>
                  <a:gd name="T27" fmla="*/ 26 h 31"/>
                  <a:gd name="T28" fmla="*/ 10 w 24"/>
                  <a:gd name="T29" fmla="*/ 28 h 31"/>
                  <a:gd name="T30" fmla="*/ 13 w 24"/>
                  <a:gd name="T31" fmla="*/ 29 h 31"/>
                  <a:gd name="T32" fmla="*/ 16 w 24"/>
                  <a:gd name="T33" fmla="*/ 30 h 31"/>
                  <a:gd name="T34" fmla="*/ 19 w 24"/>
                  <a:gd name="T35" fmla="*/ 30 h 31"/>
                  <a:gd name="T36" fmla="*/ 22 w 24"/>
                  <a:gd name="T37" fmla="*/ 29 h 31"/>
                  <a:gd name="T38" fmla="*/ 23 w 24"/>
                  <a:gd name="T39" fmla="*/ 26 h 31"/>
                  <a:gd name="T40" fmla="*/ 23 w 24"/>
                  <a:gd name="T41" fmla="*/ 23 h 31"/>
                  <a:gd name="T42" fmla="*/ 22 w 24"/>
                  <a:gd name="T43" fmla="*/ 19 h 31"/>
                  <a:gd name="T44" fmla="*/ 21 w 24"/>
                  <a:gd name="T45" fmla="*/ 14 h 31"/>
                  <a:gd name="T46" fmla="*/ 17 w 24"/>
                  <a:gd name="T47" fmla="*/ 8 h 31"/>
                  <a:gd name="T48" fmla="*/ 14 w 24"/>
                  <a:gd name="T49" fmla="*/ 4 h 3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4"/>
                  <a:gd name="T76" fmla="*/ 0 h 31"/>
                  <a:gd name="T77" fmla="*/ 24 w 24"/>
                  <a:gd name="T78" fmla="*/ 31 h 31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4" h="31">
                    <a:moveTo>
                      <a:pt x="14" y="4"/>
                    </a:moveTo>
                    <a:lnTo>
                      <a:pt x="13" y="2"/>
                    </a:lnTo>
                    <a:lnTo>
                      <a:pt x="10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1" y="13"/>
                    </a:lnTo>
                    <a:lnTo>
                      <a:pt x="2" y="17"/>
                    </a:lnTo>
                    <a:lnTo>
                      <a:pt x="4" y="20"/>
                    </a:lnTo>
                    <a:lnTo>
                      <a:pt x="5" y="23"/>
                    </a:lnTo>
                    <a:lnTo>
                      <a:pt x="8" y="26"/>
                    </a:lnTo>
                    <a:lnTo>
                      <a:pt x="10" y="28"/>
                    </a:lnTo>
                    <a:lnTo>
                      <a:pt x="13" y="29"/>
                    </a:lnTo>
                    <a:lnTo>
                      <a:pt x="16" y="30"/>
                    </a:lnTo>
                    <a:lnTo>
                      <a:pt x="19" y="30"/>
                    </a:lnTo>
                    <a:lnTo>
                      <a:pt x="22" y="29"/>
                    </a:lnTo>
                    <a:lnTo>
                      <a:pt x="23" y="26"/>
                    </a:lnTo>
                    <a:lnTo>
                      <a:pt x="23" y="23"/>
                    </a:lnTo>
                    <a:lnTo>
                      <a:pt x="22" y="19"/>
                    </a:lnTo>
                    <a:lnTo>
                      <a:pt x="21" y="14"/>
                    </a:lnTo>
                    <a:lnTo>
                      <a:pt x="17" y="8"/>
                    </a:lnTo>
                    <a:lnTo>
                      <a:pt x="14" y="4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48" name="Freeform 62"/>
              <p:cNvSpPr>
                <a:spLocks/>
              </p:cNvSpPr>
              <p:nvPr/>
            </p:nvSpPr>
            <p:spPr bwMode="auto">
              <a:xfrm>
                <a:off x="1061" y="1735"/>
                <a:ext cx="28" cy="23"/>
              </a:xfrm>
              <a:custGeom>
                <a:avLst/>
                <a:gdLst>
                  <a:gd name="T0" fmla="*/ 2 w 28"/>
                  <a:gd name="T1" fmla="*/ 5 h 23"/>
                  <a:gd name="T2" fmla="*/ 19 w 28"/>
                  <a:gd name="T3" fmla="*/ 1 h 23"/>
                  <a:gd name="T4" fmla="*/ 23 w 28"/>
                  <a:gd name="T5" fmla="*/ 0 h 23"/>
                  <a:gd name="T6" fmla="*/ 26 w 28"/>
                  <a:gd name="T7" fmla="*/ 1 h 23"/>
                  <a:gd name="T8" fmla="*/ 27 w 28"/>
                  <a:gd name="T9" fmla="*/ 2 h 23"/>
                  <a:gd name="T10" fmla="*/ 27 w 28"/>
                  <a:gd name="T11" fmla="*/ 4 h 23"/>
                  <a:gd name="T12" fmla="*/ 26 w 28"/>
                  <a:gd name="T13" fmla="*/ 8 h 23"/>
                  <a:gd name="T14" fmla="*/ 10 w 28"/>
                  <a:gd name="T15" fmla="*/ 22 h 23"/>
                  <a:gd name="T16" fmla="*/ 8 w 28"/>
                  <a:gd name="T17" fmla="*/ 22 h 23"/>
                  <a:gd name="T18" fmla="*/ 5 w 28"/>
                  <a:gd name="T19" fmla="*/ 21 h 23"/>
                  <a:gd name="T20" fmla="*/ 3 w 28"/>
                  <a:gd name="T21" fmla="*/ 19 h 23"/>
                  <a:gd name="T22" fmla="*/ 1 w 28"/>
                  <a:gd name="T23" fmla="*/ 16 h 23"/>
                  <a:gd name="T24" fmla="*/ 0 w 28"/>
                  <a:gd name="T25" fmla="*/ 13 h 23"/>
                  <a:gd name="T26" fmla="*/ 0 w 28"/>
                  <a:gd name="T27" fmla="*/ 10 h 23"/>
                  <a:gd name="T28" fmla="*/ 0 w 28"/>
                  <a:gd name="T29" fmla="*/ 7 h 23"/>
                  <a:gd name="T30" fmla="*/ 2 w 28"/>
                  <a:gd name="T31" fmla="*/ 5 h 2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8"/>
                  <a:gd name="T49" fmla="*/ 0 h 23"/>
                  <a:gd name="T50" fmla="*/ 28 w 28"/>
                  <a:gd name="T51" fmla="*/ 23 h 2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8" h="23">
                    <a:moveTo>
                      <a:pt x="2" y="5"/>
                    </a:moveTo>
                    <a:lnTo>
                      <a:pt x="19" y="1"/>
                    </a:lnTo>
                    <a:lnTo>
                      <a:pt x="23" y="0"/>
                    </a:lnTo>
                    <a:lnTo>
                      <a:pt x="26" y="1"/>
                    </a:lnTo>
                    <a:lnTo>
                      <a:pt x="27" y="2"/>
                    </a:lnTo>
                    <a:lnTo>
                      <a:pt x="27" y="4"/>
                    </a:lnTo>
                    <a:lnTo>
                      <a:pt x="26" y="8"/>
                    </a:lnTo>
                    <a:lnTo>
                      <a:pt x="10" y="22"/>
                    </a:lnTo>
                    <a:lnTo>
                      <a:pt x="8" y="22"/>
                    </a:lnTo>
                    <a:lnTo>
                      <a:pt x="5" y="21"/>
                    </a:lnTo>
                    <a:lnTo>
                      <a:pt x="3" y="19"/>
                    </a:lnTo>
                    <a:lnTo>
                      <a:pt x="1" y="16"/>
                    </a:lnTo>
                    <a:lnTo>
                      <a:pt x="0" y="13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2" y="5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49" name="Freeform 63"/>
              <p:cNvSpPr>
                <a:spLocks/>
              </p:cNvSpPr>
              <p:nvPr/>
            </p:nvSpPr>
            <p:spPr bwMode="auto">
              <a:xfrm>
                <a:off x="1039" y="1746"/>
                <a:ext cx="17" cy="23"/>
              </a:xfrm>
              <a:custGeom>
                <a:avLst/>
                <a:gdLst>
                  <a:gd name="T0" fmla="*/ 1 w 17"/>
                  <a:gd name="T1" fmla="*/ 0 h 23"/>
                  <a:gd name="T2" fmla="*/ 0 w 17"/>
                  <a:gd name="T3" fmla="*/ 3 h 23"/>
                  <a:gd name="T4" fmla="*/ 0 w 17"/>
                  <a:gd name="T5" fmla="*/ 7 h 23"/>
                  <a:gd name="T6" fmla="*/ 1 w 17"/>
                  <a:gd name="T7" fmla="*/ 10 h 23"/>
                  <a:gd name="T8" fmla="*/ 2 w 17"/>
                  <a:gd name="T9" fmla="*/ 14 h 23"/>
                  <a:gd name="T10" fmla="*/ 6 w 17"/>
                  <a:gd name="T11" fmla="*/ 17 h 23"/>
                  <a:gd name="T12" fmla="*/ 9 w 17"/>
                  <a:gd name="T13" fmla="*/ 19 h 23"/>
                  <a:gd name="T14" fmla="*/ 12 w 17"/>
                  <a:gd name="T15" fmla="*/ 20 h 23"/>
                  <a:gd name="T16" fmla="*/ 13 w 17"/>
                  <a:gd name="T17" fmla="*/ 21 h 23"/>
                  <a:gd name="T18" fmla="*/ 16 w 17"/>
                  <a:gd name="T19" fmla="*/ 22 h 2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7"/>
                  <a:gd name="T31" fmla="*/ 0 h 23"/>
                  <a:gd name="T32" fmla="*/ 17 w 17"/>
                  <a:gd name="T33" fmla="*/ 23 h 2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7" h="23">
                    <a:moveTo>
                      <a:pt x="1" y="0"/>
                    </a:moveTo>
                    <a:lnTo>
                      <a:pt x="0" y="3"/>
                    </a:lnTo>
                    <a:lnTo>
                      <a:pt x="0" y="7"/>
                    </a:lnTo>
                    <a:lnTo>
                      <a:pt x="1" y="10"/>
                    </a:lnTo>
                    <a:lnTo>
                      <a:pt x="2" y="14"/>
                    </a:lnTo>
                    <a:lnTo>
                      <a:pt x="6" y="17"/>
                    </a:lnTo>
                    <a:lnTo>
                      <a:pt x="9" y="19"/>
                    </a:lnTo>
                    <a:lnTo>
                      <a:pt x="12" y="20"/>
                    </a:lnTo>
                    <a:lnTo>
                      <a:pt x="13" y="21"/>
                    </a:lnTo>
                    <a:lnTo>
                      <a:pt x="16" y="22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50" name="Freeform 64"/>
              <p:cNvSpPr>
                <a:spLocks/>
              </p:cNvSpPr>
              <p:nvPr/>
            </p:nvSpPr>
            <p:spPr bwMode="auto">
              <a:xfrm>
                <a:off x="1047" y="1743"/>
                <a:ext cx="17" cy="23"/>
              </a:xfrm>
              <a:custGeom>
                <a:avLst/>
                <a:gdLst>
                  <a:gd name="T0" fmla="*/ 1 w 17"/>
                  <a:gd name="T1" fmla="*/ 0 h 23"/>
                  <a:gd name="T2" fmla="*/ 0 w 17"/>
                  <a:gd name="T3" fmla="*/ 3 h 23"/>
                  <a:gd name="T4" fmla="*/ 0 w 17"/>
                  <a:gd name="T5" fmla="*/ 7 h 23"/>
                  <a:gd name="T6" fmla="*/ 1 w 17"/>
                  <a:gd name="T7" fmla="*/ 10 h 23"/>
                  <a:gd name="T8" fmla="*/ 2 w 17"/>
                  <a:gd name="T9" fmla="*/ 14 h 23"/>
                  <a:gd name="T10" fmla="*/ 5 w 17"/>
                  <a:gd name="T11" fmla="*/ 17 h 23"/>
                  <a:gd name="T12" fmla="*/ 8 w 17"/>
                  <a:gd name="T13" fmla="*/ 19 h 23"/>
                  <a:gd name="T14" fmla="*/ 10 w 17"/>
                  <a:gd name="T15" fmla="*/ 20 h 23"/>
                  <a:gd name="T16" fmla="*/ 13 w 17"/>
                  <a:gd name="T17" fmla="*/ 21 h 23"/>
                  <a:gd name="T18" fmla="*/ 16 w 17"/>
                  <a:gd name="T19" fmla="*/ 22 h 2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7"/>
                  <a:gd name="T31" fmla="*/ 0 h 23"/>
                  <a:gd name="T32" fmla="*/ 17 w 17"/>
                  <a:gd name="T33" fmla="*/ 23 h 2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7" h="23">
                    <a:moveTo>
                      <a:pt x="1" y="0"/>
                    </a:moveTo>
                    <a:lnTo>
                      <a:pt x="0" y="3"/>
                    </a:lnTo>
                    <a:lnTo>
                      <a:pt x="0" y="7"/>
                    </a:lnTo>
                    <a:lnTo>
                      <a:pt x="1" y="10"/>
                    </a:lnTo>
                    <a:lnTo>
                      <a:pt x="2" y="14"/>
                    </a:lnTo>
                    <a:lnTo>
                      <a:pt x="5" y="17"/>
                    </a:lnTo>
                    <a:lnTo>
                      <a:pt x="8" y="19"/>
                    </a:lnTo>
                    <a:lnTo>
                      <a:pt x="10" y="20"/>
                    </a:lnTo>
                    <a:lnTo>
                      <a:pt x="13" y="21"/>
                    </a:lnTo>
                    <a:lnTo>
                      <a:pt x="16" y="22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4829" name="Line 65"/>
          <p:cNvSpPr>
            <a:spLocks noChangeShapeType="1"/>
          </p:cNvSpPr>
          <p:nvPr/>
        </p:nvSpPr>
        <p:spPr bwMode="auto">
          <a:xfrm>
            <a:off x="3910013" y="4325938"/>
            <a:ext cx="885825" cy="7667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4830" name="Line 66"/>
          <p:cNvSpPr>
            <a:spLocks noChangeShapeType="1"/>
          </p:cNvSpPr>
          <p:nvPr/>
        </p:nvSpPr>
        <p:spPr bwMode="auto">
          <a:xfrm flipV="1">
            <a:off x="5202238" y="4452938"/>
            <a:ext cx="1152525" cy="5651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4831" name="AutoShape 67"/>
          <p:cNvSpPr>
            <a:spLocks noChangeArrowheads="1"/>
          </p:cNvSpPr>
          <p:nvPr/>
        </p:nvSpPr>
        <p:spPr bwMode="auto">
          <a:xfrm>
            <a:off x="3443288" y="309563"/>
            <a:ext cx="1069975" cy="611187"/>
          </a:xfrm>
          <a:prstGeom prst="wedgeRectCallout">
            <a:avLst>
              <a:gd name="adj1" fmla="val 11426"/>
              <a:gd name="adj2" fmla="val 142208"/>
            </a:avLst>
          </a:prstGeom>
          <a:solidFill>
            <a:srgbClr val="99CCFF"/>
          </a:solidFill>
          <a:ln w="9525">
            <a:solidFill>
              <a:srgbClr val="99CCFF"/>
            </a:solidFill>
            <a:miter lim="800000"/>
            <a:headEnd/>
            <a:tailEnd/>
          </a:ln>
        </p:spPr>
        <p:txBody>
          <a:bodyPr lIns="91429" tIns="45714" rIns="91429" bIns="45714"/>
          <a:lstStyle/>
          <a:p>
            <a:pPr algn="ctr" eaLnBrk="0" hangingPunct="0"/>
            <a:r>
              <a:rPr lang="en-US" sz="1600" b="1"/>
              <a:t>Science Alerts</a:t>
            </a:r>
          </a:p>
        </p:txBody>
      </p:sp>
      <p:sp>
        <p:nvSpPr>
          <p:cNvPr id="34832" name="AutoShape 68"/>
          <p:cNvSpPr>
            <a:spLocks noChangeArrowheads="1"/>
          </p:cNvSpPr>
          <p:nvPr/>
        </p:nvSpPr>
        <p:spPr bwMode="auto">
          <a:xfrm>
            <a:off x="2659063" y="2501900"/>
            <a:ext cx="1497012" cy="685800"/>
          </a:xfrm>
          <a:prstGeom prst="wedgeRectCallout">
            <a:avLst>
              <a:gd name="adj1" fmla="val 96977"/>
              <a:gd name="adj2" fmla="val 13194"/>
            </a:avLst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algn="ctr" eaLnBrk="0" hangingPunct="0"/>
            <a:r>
              <a:rPr lang="en-US" sz="1600" b="1"/>
              <a:t>Observation</a:t>
            </a:r>
          </a:p>
          <a:p>
            <a:pPr algn="ctr" eaLnBrk="0" hangingPunct="0"/>
            <a:r>
              <a:rPr lang="en-US" sz="1600" b="1"/>
              <a:t>Requests</a:t>
            </a:r>
          </a:p>
        </p:txBody>
      </p:sp>
      <p:sp>
        <p:nvSpPr>
          <p:cNvPr id="34833" name="AutoShape 69"/>
          <p:cNvSpPr>
            <a:spLocks noChangeArrowheads="1"/>
          </p:cNvSpPr>
          <p:nvPr/>
        </p:nvSpPr>
        <p:spPr bwMode="auto">
          <a:xfrm>
            <a:off x="1916113" y="4965700"/>
            <a:ext cx="1600200" cy="609600"/>
          </a:xfrm>
          <a:prstGeom prst="wedgeRectCallout">
            <a:avLst>
              <a:gd name="adj1" fmla="val 104861"/>
              <a:gd name="adj2" fmla="val -86718"/>
            </a:avLst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algn="ctr" eaLnBrk="0" hangingPunct="0"/>
            <a:r>
              <a:rPr lang="en-US" sz="1600" b="1"/>
              <a:t>Updates to onboard plan</a:t>
            </a:r>
          </a:p>
        </p:txBody>
      </p:sp>
      <p:sp>
        <p:nvSpPr>
          <p:cNvPr id="34834" name="Line 70"/>
          <p:cNvSpPr>
            <a:spLocks noChangeShapeType="1"/>
          </p:cNvSpPr>
          <p:nvPr/>
        </p:nvSpPr>
        <p:spPr bwMode="auto">
          <a:xfrm>
            <a:off x="6011863" y="674688"/>
            <a:ext cx="0" cy="4556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4835" name="AutoShape 71"/>
          <p:cNvSpPr>
            <a:spLocks noChangeArrowheads="1"/>
          </p:cNvSpPr>
          <p:nvPr/>
        </p:nvSpPr>
        <p:spPr bwMode="auto">
          <a:xfrm>
            <a:off x="7145338" y="385763"/>
            <a:ext cx="1420812" cy="609600"/>
          </a:xfrm>
          <a:prstGeom prst="wedgeRectCallout">
            <a:avLst>
              <a:gd name="adj1" fmla="val -127764"/>
              <a:gd name="adj2" fmla="val 24741"/>
            </a:avLst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algn="ctr" eaLnBrk="0" hangingPunct="0"/>
            <a:r>
              <a:rPr lang="en-US" sz="1600" b="1"/>
              <a:t>Science Campaigns</a:t>
            </a:r>
          </a:p>
        </p:txBody>
      </p:sp>
      <p:sp>
        <p:nvSpPr>
          <p:cNvPr id="34836" name="Text Box 75"/>
          <p:cNvSpPr txBox="1">
            <a:spLocks noChangeArrowheads="1"/>
          </p:cNvSpPr>
          <p:nvPr/>
        </p:nvSpPr>
        <p:spPr bwMode="auto">
          <a:xfrm>
            <a:off x="5476875" y="339725"/>
            <a:ext cx="962025" cy="338138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r>
              <a:rPr lang="en-US" sz="1600">
                <a:solidFill>
                  <a:schemeClr val="bg1"/>
                </a:solidFill>
              </a:rPr>
              <a:t>Scientists</a:t>
            </a:r>
          </a:p>
        </p:txBody>
      </p:sp>
      <p:pic>
        <p:nvPicPr>
          <p:cNvPr id="34837" name="Picture 77" descr="ase picture 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38" y="3429000"/>
            <a:ext cx="2735262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8" name="Picture 77" descr="RU21_23_05_UD134_1111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6463"/>
            <a:ext cx="249713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39" name="Rectangle 83"/>
          <p:cNvSpPr>
            <a:spLocks noChangeArrowheads="1"/>
          </p:cNvSpPr>
          <p:nvPr/>
        </p:nvSpPr>
        <p:spPr bwMode="auto">
          <a:xfrm>
            <a:off x="6477000" y="3624263"/>
            <a:ext cx="1108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cs typeface="ＭＳ Ｐゴシック" charset="0"/>
              </a:rPr>
              <a:t>Hyperion</a:t>
            </a:r>
          </a:p>
          <a:p>
            <a:pPr algn="ctr"/>
            <a:r>
              <a:rPr lang="en-US">
                <a:solidFill>
                  <a:schemeClr val="bg1"/>
                </a:solidFill>
                <a:cs typeface="ＭＳ Ｐゴシック" charset="0"/>
              </a:rPr>
              <a:t>on EO-1 </a:t>
            </a:r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78" name="Shape 77"/>
          <p:cNvCxnSpPr/>
          <p:nvPr/>
        </p:nvCxnSpPr>
        <p:spPr>
          <a:xfrm rot="5400000" flipH="1" flipV="1">
            <a:off x="1500982" y="1391444"/>
            <a:ext cx="533400" cy="1036637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7581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EO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44450"/>
            <a:ext cx="6921500" cy="612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3773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g34-358-12_all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3" b="4814"/>
          <a:stretch/>
        </p:blipFill>
        <p:spPr>
          <a:xfrm>
            <a:off x="76200" y="592666"/>
            <a:ext cx="5299364" cy="5274734"/>
          </a:xfrm>
          <a:prstGeom prst="rect">
            <a:avLst/>
          </a:prstGeom>
        </p:spPr>
      </p:pic>
      <p:pic>
        <p:nvPicPr>
          <p:cNvPr id="2" name="Picture 1" descr="imgre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82168"/>
            <a:ext cx="2362200" cy="1322832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3" name="Picture 2" descr="hg34-358-12_dist_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886200"/>
            <a:ext cx="2946400" cy="2209800"/>
          </a:xfrm>
          <a:prstGeom prst="rect">
            <a:avLst/>
          </a:prstGeom>
        </p:spPr>
      </p:pic>
      <p:pic>
        <p:nvPicPr>
          <p:cNvPr id="5" name="Picture 4" descr="images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125" y="4385397"/>
            <a:ext cx="2719475" cy="1786803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6" name="TextBox 5"/>
          <p:cNvSpPr txBox="1"/>
          <p:nvPr/>
        </p:nvSpPr>
        <p:spPr>
          <a:xfrm>
            <a:off x="1559316" y="-52120"/>
            <a:ext cx="6213084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Augmenting with cheap “smart” sensor networks</a:t>
            </a:r>
          </a:p>
          <a:p>
            <a:pPr algn="ctr"/>
            <a:r>
              <a:rPr lang="en-US" sz="1700" b="1" dirty="0" smtClean="0"/>
              <a:t>Animal internet: Use behavior to structure sampling</a:t>
            </a:r>
            <a:endParaRPr lang="en-US" sz="17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49884" t="3857" r="5787" b="2007"/>
          <a:stretch/>
        </p:blipFill>
        <p:spPr>
          <a:xfrm>
            <a:off x="5562600" y="671674"/>
            <a:ext cx="1981200" cy="31554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43800" y="1143000"/>
            <a:ext cx="1416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Animal data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543800" y="2667000"/>
            <a:ext cx="132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 data</a:t>
            </a:r>
            <a:endParaRPr lang="en-US" dirty="0"/>
          </a:p>
        </p:txBody>
      </p:sp>
      <p:sp>
        <p:nvSpPr>
          <p:cNvPr id="10" name="Sun 9"/>
          <p:cNvSpPr/>
          <p:nvPr/>
        </p:nvSpPr>
        <p:spPr>
          <a:xfrm>
            <a:off x="5334000" y="5486400"/>
            <a:ext cx="381000" cy="381000"/>
          </a:xfrm>
          <a:prstGeom prst="su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140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6"/>
          <p:cNvSpPr txBox="1">
            <a:spLocks noChangeArrowheads="1"/>
          </p:cNvSpPr>
          <p:nvPr/>
        </p:nvSpPr>
        <p:spPr bwMode="auto">
          <a:xfrm>
            <a:off x="0" y="0"/>
            <a:ext cx="914400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00"/>
                </a:solidFill>
                <a:latin typeface="+mj-lt"/>
                <a:ea typeface="Times New Roman" charset="0"/>
                <a:cs typeface="Times New Roman" charset="0"/>
              </a:rPr>
              <a:t>Benficials</a:t>
            </a:r>
            <a:r>
              <a:rPr lang="en-US" sz="2400" b="1" dirty="0" smtClean="0">
                <a:solidFill>
                  <a:srgbClr val="000000"/>
                </a:solidFill>
                <a:latin typeface="+mj-lt"/>
                <a:ea typeface="Times New Roman" charset="0"/>
                <a:cs typeface="Times New Roman" charset="0"/>
              </a:rPr>
              <a:t>: Multi-Use Offshore Wind Energy 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  <a:latin typeface="+mj-lt"/>
                <a:ea typeface="Times New Roman" charset="0"/>
                <a:cs typeface="Times New Roman" charset="0"/>
              </a:rPr>
              <a:t>High </a:t>
            </a:r>
            <a:r>
              <a:rPr lang="en-US" b="1" dirty="0">
                <a:solidFill>
                  <a:srgbClr val="000000"/>
                </a:solidFill>
                <a:latin typeface="+mj-lt"/>
                <a:ea typeface="Times New Roman" charset="0"/>
                <a:cs typeface="Times New Roman" charset="0"/>
              </a:rPr>
              <a:t>Resolution Atmospheric Forecast validated with HF radar</a:t>
            </a:r>
          </a:p>
          <a:p>
            <a:pPr algn="ctr"/>
            <a:endParaRPr lang="en-US" sz="2000" b="1" dirty="0">
              <a:solidFill>
                <a:schemeClr val="accent2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4338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833" y="2233084"/>
            <a:ext cx="3814475" cy="397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Box 1"/>
          <p:cNvSpPr txBox="1">
            <a:spLocks noChangeArrowheads="1"/>
          </p:cNvSpPr>
          <p:nvPr/>
        </p:nvSpPr>
        <p:spPr bwMode="auto">
          <a:xfrm>
            <a:off x="0" y="958851"/>
            <a:ext cx="249766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smtClean="0">
                <a:latin typeface="+mj-lt"/>
                <a:ea typeface="Times" charset="0"/>
                <a:cs typeface="Times" charset="0"/>
              </a:rPr>
              <a:t>Spatial validation of Atmospheric Model with 13 MHz Multi-static </a:t>
            </a:r>
          </a:p>
          <a:p>
            <a:pPr algn="ctr"/>
            <a:r>
              <a:rPr lang="en-US" sz="1600" dirty="0" smtClean="0">
                <a:latin typeface="+mj-lt"/>
                <a:ea typeface="Times" charset="0"/>
                <a:cs typeface="Times" charset="0"/>
              </a:rPr>
              <a:t>HF Radar Array</a:t>
            </a:r>
            <a:endParaRPr lang="en-US" sz="1600" dirty="0">
              <a:latin typeface="+mj-lt"/>
              <a:ea typeface="Times" charset="0"/>
              <a:cs typeface="Times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80716" y="1228197"/>
            <a:ext cx="2359025" cy="220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341" name="Picture 4" descr="ELTi_BRBY_2010_05_14_170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738" t="6795" r="18803" b="5789"/>
          <a:stretch>
            <a:fillRect/>
          </a:stretch>
        </p:blipFill>
        <p:spPr bwMode="auto">
          <a:xfrm>
            <a:off x="3966633" y="3710517"/>
            <a:ext cx="2336800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0134" y="3877734"/>
            <a:ext cx="2349500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TextBox 10"/>
          <p:cNvSpPr txBox="1">
            <a:spLocks noChangeArrowheads="1"/>
          </p:cNvSpPr>
          <p:nvPr/>
        </p:nvSpPr>
        <p:spPr bwMode="auto">
          <a:xfrm>
            <a:off x="6341535" y="967315"/>
            <a:ext cx="288713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i="1" dirty="0" smtClean="0">
                <a:latin typeface="+mj-lt"/>
                <a:ea typeface="Times" charset="0"/>
                <a:cs typeface="Times" charset="0"/>
              </a:rPr>
              <a:t>2-Site Mono-static Coverage</a:t>
            </a:r>
            <a:endParaRPr lang="en-US" sz="1600" i="1" dirty="0">
              <a:latin typeface="+mj-lt"/>
              <a:ea typeface="Times" charset="0"/>
              <a:cs typeface="Times" charset="0"/>
            </a:endParaRPr>
          </a:p>
        </p:txBody>
      </p:sp>
      <p:sp>
        <p:nvSpPr>
          <p:cNvPr id="14344" name="TextBox 11"/>
          <p:cNvSpPr txBox="1">
            <a:spLocks noChangeArrowheads="1"/>
          </p:cNvSpPr>
          <p:nvPr/>
        </p:nvSpPr>
        <p:spPr bwMode="auto">
          <a:xfrm>
            <a:off x="3992034" y="749301"/>
            <a:ext cx="249766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i="1" dirty="0">
                <a:latin typeface="+mj-lt"/>
                <a:ea typeface="Times" charset="0"/>
                <a:cs typeface="Times" charset="0"/>
              </a:rPr>
              <a:t>Additional</a:t>
            </a:r>
            <a:r>
              <a:rPr lang="en-US" sz="1600" i="1" dirty="0" smtClean="0">
                <a:latin typeface="+mj-lt"/>
                <a:ea typeface="Times" charset="0"/>
                <a:cs typeface="Times" charset="0"/>
              </a:rPr>
              <a:t> Radar Sites</a:t>
            </a:r>
            <a:endParaRPr lang="en-US" sz="1600" i="1" dirty="0">
              <a:latin typeface="+mj-lt"/>
              <a:ea typeface="Times" charset="0"/>
              <a:cs typeface="Times" charset="0"/>
            </a:endParaRPr>
          </a:p>
        </p:txBody>
      </p:sp>
      <p:sp>
        <p:nvSpPr>
          <p:cNvPr id="14345" name="TextBox 12"/>
          <p:cNvSpPr txBox="1">
            <a:spLocks noChangeArrowheads="1"/>
          </p:cNvSpPr>
          <p:nvPr/>
        </p:nvSpPr>
        <p:spPr bwMode="auto">
          <a:xfrm>
            <a:off x="3632200" y="3367617"/>
            <a:ext cx="30353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i="1" dirty="0" smtClean="0">
                <a:latin typeface="+mj-lt"/>
                <a:ea typeface="Times" charset="0"/>
                <a:cs typeface="Times" charset="0"/>
              </a:rPr>
              <a:t>Bi-static </a:t>
            </a:r>
            <a:r>
              <a:rPr lang="en-US" sz="1600" i="1" dirty="0">
                <a:latin typeface="+mj-lt"/>
                <a:ea typeface="Times" charset="0"/>
                <a:cs typeface="Times" charset="0"/>
              </a:rPr>
              <a:t>Geometries</a:t>
            </a:r>
          </a:p>
        </p:txBody>
      </p:sp>
      <p:sp>
        <p:nvSpPr>
          <p:cNvPr id="14346" name="TextBox 13"/>
          <p:cNvSpPr txBox="1">
            <a:spLocks noChangeArrowheads="1"/>
          </p:cNvSpPr>
          <p:nvPr/>
        </p:nvSpPr>
        <p:spPr bwMode="auto">
          <a:xfrm>
            <a:off x="6350000" y="3579283"/>
            <a:ext cx="279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i="1" dirty="0" smtClean="0">
                <a:latin typeface="+mj-lt"/>
                <a:ea typeface="Times" charset="0"/>
                <a:cs typeface="Times" charset="0"/>
              </a:rPr>
              <a:t>2-Site Multi</a:t>
            </a:r>
            <a:r>
              <a:rPr lang="en-US" sz="1600" i="1" dirty="0">
                <a:latin typeface="+mj-lt"/>
                <a:ea typeface="Times" charset="0"/>
                <a:cs typeface="Times" charset="0"/>
              </a:rPr>
              <a:t>-static Coverage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9517" y="2254250"/>
            <a:ext cx="2819400" cy="523220"/>
          </a:xfrm>
          <a:prstGeom prst="rect">
            <a:avLst/>
          </a:prstGeom>
          <a:solidFill>
            <a:srgbClr val="B3B3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000000"/>
                </a:solidFill>
                <a:latin typeface="Times"/>
                <a:cs typeface="Times"/>
              </a:rPr>
              <a:t>High Resolution </a:t>
            </a:r>
            <a:r>
              <a:rPr lang="en-US" sz="1400" b="1" dirty="0" smtClean="0">
                <a:solidFill>
                  <a:srgbClr val="000000"/>
                </a:solidFill>
                <a:latin typeface="Times"/>
                <a:cs typeface="Times"/>
              </a:rPr>
              <a:t>Wind Resource</a:t>
            </a:r>
          </a:p>
          <a:p>
            <a:pPr algn="ctr">
              <a:defRPr/>
            </a:pPr>
            <a:r>
              <a:rPr lang="en-US" sz="1400" b="1" dirty="0" smtClean="0">
                <a:solidFill>
                  <a:srgbClr val="000000"/>
                </a:solidFill>
                <a:latin typeface="Times"/>
                <a:cs typeface="Times"/>
              </a:rPr>
              <a:t>670 </a:t>
            </a:r>
            <a:r>
              <a:rPr lang="en-US" sz="1400" b="1" dirty="0" err="1" smtClean="0">
                <a:solidFill>
                  <a:srgbClr val="000000"/>
                </a:solidFill>
                <a:latin typeface="Times"/>
                <a:cs typeface="Times"/>
              </a:rPr>
              <a:t>m</a:t>
            </a:r>
            <a:r>
              <a:rPr lang="en-US" sz="1400" b="1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Times"/>
                <a:cs typeface="Times"/>
              </a:rPr>
              <a:t>horizontal resolution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290483" y="1090084"/>
            <a:ext cx="1917700" cy="2209800"/>
            <a:chOff x="4191000" y="838200"/>
            <a:chExt cx="4375150" cy="4327407"/>
          </a:xfrm>
        </p:grpSpPr>
        <p:pic>
          <p:nvPicPr>
            <p:cNvPr id="14349" name="Picture 7" descr="SeaDisplay_NJ_WIND_Shifted_B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0" y="838200"/>
              <a:ext cx="4375150" cy="4327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50" name="Freeform 8"/>
            <p:cNvSpPr>
              <a:spLocks/>
            </p:cNvSpPr>
            <p:nvPr/>
          </p:nvSpPr>
          <p:spPr bwMode="auto">
            <a:xfrm>
              <a:off x="4724400" y="1676400"/>
              <a:ext cx="2674938" cy="2951163"/>
            </a:xfrm>
            <a:custGeom>
              <a:avLst/>
              <a:gdLst>
                <a:gd name="T0" fmla="*/ 2147483647 w 1685"/>
                <a:gd name="T1" fmla="*/ 0 h 1859"/>
                <a:gd name="T2" fmla="*/ 2147483647 w 1685"/>
                <a:gd name="T3" fmla="*/ 2147483647 h 1859"/>
                <a:gd name="T4" fmla="*/ 2147483647 w 1685"/>
                <a:gd name="T5" fmla="*/ 2147483647 h 1859"/>
                <a:gd name="T6" fmla="*/ 2147483647 w 1685"/>
                <a:gd name="T7" fmla="*/ 2147483647 h 1859"/>
                <a:gd name="T8" fmla="*/ 2147483647 w 1685"/>
                <a:gd name="T9" fmla="*/ 2147483647 h 1859"/>
                <a:gd name="T10" fmla="*/ 0 w 1685"/>
                <a:gd name="T11" fmla="*/ 2147483647 h 18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85" h="1859">
                  <a:moveTo>
                    <a:pt x="1007" y="0"/>
                  </a:moveTo>
                  <a:lnTo>
                    <a:pt x="1685" y="102"/>
                  </a:lnTo>
                  <a:lnTo>
                    <a:pt x="1203" y="1072"/>
                  </a:lnTo>
                  <a:lnTo>
                    <a:pt x="926" y="1225"/>
                  </a:lnTo>
                  <a:lnTo>
                    <a:pt x="555" y="1859"/>
                  </a:lnTo>
                  <a:lnTo>
                    <a:pt x="0" y="1663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dash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9013" y="914400"/>
            <a:ext cx="1603022" cy="120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790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4864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43538" y="0"/>
            <a:ext cx="353695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0000FF"/>
                </a:solidFill>
              </a:rPr>
              <a:t>Hurricane Irene</a:t>
            </a:r>
          </a:p>
          <a:p>
            <a:pPr algn="ctr"/>
            <a:r>
              <a:rPr lang="en-US" dirty="0"/>
              <a:t>August 26, 2011</a:t>
            </a:r>
          </a:p>
          <a:p>
            <a:pPr algn="ctr"/>
            <a:endParaRPr lang="en-US" sz="800" dirty="0"/>
          </a:p>
          <a:p>
            <a:pPr algn="ctr"/>
            <a:r>
              <a:rPr lang="en-US" dirty="0"/>
              <a:t>NOAA/NHC Damage: </a:t>
            </a:r>
          </a:p>
          <a:p>
            <a:pPr algn="ctr"/>
            <a:r>
              <a:rPr lang="en-US" dirty="0"/>
              <a:t>#8 with &gt;$15 Billion.</a:t>
            </a:r>
          </a:p>
          <a:p>
            <a:pPr algn="ctr"/>
            <a:endParaRPr lang="en-US" sz="800" dirty="0"/>
          </a:p>
          <a:p>
            <a:pPr algn="ctr"/>
            <a:r>
              <a:rPr lang="en-US" dirty="0"/>
              <a:t>Track Accurate;</a:t>
            </a:r>
          </a:p>
          <a:p>
            <a:pPr algn="ctr"/>
            <a:r>
              <a:rPr lang="en-US" dirty="0"/>
              <a:t>Intensity Over-predicted.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0" y="3733800"/>
            <a:ext cx="38100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0000FF"/>
                </a:solidFill>
              </a:rPr>
              <a:t>Hurricane Sandy</a:t>
            </a:r>
          </a:p>
          <a:p>
            <a:pPr algn="ctr"/>
            <a:r>
              <a:rPr lang="en-US" dirty="0"/>
              <a:t>October 29, 2012</a:t>
            </a:r>
          </a:p>
          <a:p>
            <a:pPr algn="ctr"/>
            <a:endParaRPr lang="en-US" sz="800" dirty="0"/>
          </a:p>
          <a:p>
            <a:pPr algn="ctr"/>
            <a:r>
              <a:rPr lang="en-US" dirty="0"/>
              <a:t>NOAA/NHC Damage: </a:t>
            </a:r>
          </a:p>
          <a:p>
            <a:pPr algn="ctr"/>
            <a:r>
              <a:rPr lang="en-US" dirty="0"/>
              <a:t>#2 with &gt;$60 Billion.</a:t>
            </a:r>
          </a:p>
          <a:p>
            <a:pPr algn="ctr"/>
            <a:endParaRPr lang="en-US" sz="800" dirty="0"/>
          </a:p>
          <a:p>
            <a:pPr algn="ctr"/>
            <a:r>
              <a:rPr lang="en-US" dirty="0"/>
              <a:t>Track Accurate;</a:t>
            </a:r>
          </a:p>
          <a:p>
            <a:pPr algn="ctr"/>
            <a:r>
              <a:rPr lang="en-US" dirty="0"/>
              <a:t>Intensity Under-predicted.</a:t>
            </a:r>
          </a:p>
        </p:txBody>
      </p:sp>
      <p:sp>
        <p:nvSpPr>
          <p:cNvPr id="17413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4" name="Left Arrow 9"/>
          <p:cNvSpPr>
            <a:spLocks noChangeArrowheads="1"/>
          </p:cNvSpPr>
          <p:nvPr/>
        </p:nvSpPr>
        <p:spPr bwMode="auto">
          <a:xfrm flipH="1">
            <a:off x="3200400" y="38862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8077" y="381000"/>
            <a:ext cx="14159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IMPROVED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EXTREME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EVENTS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902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33399"/>
                </a:solidFill>
                <a:latin typeface="+mj-lt"/>
                <a:ea typeface="MS PGothic" pitchFamily="34" charset="-128"/>
                <a:cs typeface="MS PGothic" pitchFamily="34" charset="-128"/>
              </a:rPr>
              <a:t> </a:t>
            </a:r>
            <a:r>
              <a:rPr lang="en-US" sz="2400" b="1" dirty="0" smtClean="0">
                <a:solidFill>
                  <a:srgbClr val="3366FF"/>
                </a:solidFill>
                <a:latin typeface="+mj-lt"/>
                <a:ea typeface="MS PGothic" pitchFamily="34" charset="-128"/>
                <a:cs typeface="MS PGothic" pitchFamily="34" charset="-128"/>
              </a:rPr>
              <a:t>The NEED</a:t>
            </a:r>
            <a:r>
              <a:rPr lang="en-US" sz="2400" b="1" dirty="0" smtClean="0">
                <a:solidFill>
                  <a:srgbClr val="333399"/>
                </a:solidFill>
                <a:latin typeface="+mj-lt"/>
                <a:ea typeface="MS PGothic" pitchFamily="34" charset="-128"/>
                <a:cs typeface="MS PGothic" pitchFamily="34" charset="-128"/>
              </a:rPr>
              <a:t>: </a:t>
            </a:r>
            <a:r>
              <a:rPr lang="en-US" sz="2400" b="1" dirty="0" smtClean="0">
                <a:latin typeface="+mj-lt"/>
                <a:ea typeface="MS PGothic" pitchFamily="34" charset="-128"/>
                <a:cs typeface="MS PGothic" pitchFamily="34" charset="-128"/>
              </a:rPr>
              <a:t>MID-ATLANTIC  REGIONAL  </a:t>
            </a:r>
            <a:r>
              <a:rPr lang="en-US" sz="2400" b="1" dirty="0">
                <a:latin typeface="+mj-lt"/>
                <a:ea typeface="MS PGothic" pitchFamily="34" charset="-128"/>
                <a:cs typeface="MS PGothic" pitchFamily="34" charset="-128"/>
              </a:rPr>
              <a:t>DRIVERS</a:t>
            </a:r>
          </a:p>
        </p:txBody>
      </p:sp>
      <p:pic>
        <p:nvPicPr>
          <p:cNvPr id="43010" name="Picture 26" descr="Screen shot 2011-05-10 at 4.48.08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657225"/>
            <a:ext cx="3648075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2433638" y="2970213"/>
            <a:ext cx="13208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Ocean Circulation</a:t>
            </a:r>
          </a:p>
        </p:txBody>
      </p:sp>
      <p:pic>
        <p:nvPicPr>
          <p:cNvPr id="43012" name="Picture 2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5100" y="492125"/>
            <a:ext cx="2438400" cy="18399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4787900" y="1963738"/>
            <a:ext cx="162560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Tropical Storms</a:t>
            </a:r>
          </a:p>
        </p:txBody>
      </p:sp>
      <p:pic>
        <p:nvPicPr>
          <p:cNvPr id="43014" name="Picture 3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5100" y="2478088"/>
            <a:ext cx="2438400" cy="1547812"/>
          </a:xfrm>
          <a:prstGeom prst="rect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pic>
      <p:pic>
        <p:nvPicPr>
          <p:cNvPr id="43015" name="Picture 31" descr="Screen shot 2011-07-26 at 2.54.31 PM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3275" y="4025900"/>
            <a:ext cx="3276600" cy="20748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16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4025900"/>
            <a:ext cx="3200400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Picture 33" descr="Screen shot 2011-05-10 at 4.50.59 PM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2100" y="641350"/>
            <a:ext cx="2344738" cy="169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3018" name="Group 5"/>
          <p:cNvGrpSpPr>
            <a:grpSpLocks/>
          </p:cNvGrpSpPr>
          <p:nvPr/>
        </p:nvGrpSpPr>
        <p:grpSpPr bwMode="auto">
          <a:xfrm>
            <a:off x="6799263" y="2733675"/>
            <a:ext cx="2209800" cy="2921000"/>
            <a:chOff x="2971800" y="347663"/>
            <a:chExt cx="3657600" cy="4757737"/>
          </a:xfrm>
        </p:grpSpPr>
        <p:pic>
          <p:nvPicPr>
            <p:cNvPr id="43024" name="Picture 5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347663"/>
              <a:ext cx="3657600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25" name="Picture 6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900" y="2028825"/>
              <a:ext cx="3543300" cy="1947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26" name="Picture 7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3352800"/>
              <a:ext cx="3581400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" name="TextBox 38"/>
          <p:cNvSpPr txBox="1"/>
          <p:nvPr/>
        </p:nvSpPr>
        <p:spPr>
          <a:xfrm>
            <a:off x="2051050" y="3983038"/>
            <a:ext cx="127635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Population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524500" y="4041775"/>
            <a:ext cx="67151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Ports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981575" y="3557588"/>
            <a:ext cx="140493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Northeasters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935788" y="2293938"/>
            <a:ext cx="183991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Climate Change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823075" y="2970213"/>
            <a:ext cx="973138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Critical Habitat</a:t>
            </a:r>
          </a:p>
        </p:txBody>
      </p:sp>
    </p:spTree>
    <p:extLst>
      <p:ext uri="{BB962C8B-B14F-4D97-AF65-F5344CB8AC3E}">
        <p14:creationId xmlns:p14="http://schemas.microsoft.com/office/powerpoint/2010/main" val="2410522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ience_fig2_win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3" r="7681"/>
          <a:stretch/>
        </p:blipFill>
        <p:spPr>
          <a:xfrm>
            <a:off x="414866" y="482562"/>
            <a:ext cx="4157134" cy="2286076"/>
          </a:xfrm>
          <a:prstGeom prst="rect">
            <a:avLst/>
          </a:prstGeom>
        </p:spPr>
      </p:pic>
      <p:pic>
        <p:nvPicPr>
          <p:cNvPr id="7" name="Picture 6" descr="science_Irene_temp_cbar_off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" t="5001" r="8829"/>
          <a:stretch/>
        </p:blipFill>
        <p:spPr>
          <a:xfrm>
            <a:off x="567266" y="2336800"/>
            <a:ext cx="3928534" cy="2171738"/>
          </a:xfrm>
          <a:prstGeom prst="rect">
            <a:avLst/>
          </a:prstGeom>
        </p:spPr>
      </p:pic>
      <p:pic>
        <p:nvPicPr>
          <p:cNvPr id="8" name="Picture 7" descr="science_codar_glider_fil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9"/>
          <a:stretch/>
        </p:blipFill>
        <p:spPr>
          <a:xfrm>
            <a:off x="399902" y="4000500"/>
            <a:ext cx="4166755" cy="19431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8600" y="-33867"/>
            <a:ext cx="8839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National system </a:t>
            </a:r>
            <a:r>
              <a:rPr lang="en-US" sz="2400" b="1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serving many needs: Storm Physics</a:t>
            </a:r>
            <a:endParaRPr lang="en-US" sz="2400" b="1" dirty="0">
              <a:solidFill>
                <a:srgbClr val="000000"/>
              </a:solidFill>
              <a:ea typeface="Times New Roman" charset="0"/>
              <a:cs typeface="Times New Roman" charset="0"/>
            </a:endParaRPr>
          </a:p>
          <a:p>
            <a:pPr algn="ctr"/>
            <a:endParaRPr lang="en-US" sz="2000" b="1" dirty="0">
              <a:solidFill>
                <a:schemeClr val="accent2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53416" y="381000"/>
            <a:ext cx="1775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Hurricane Irene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91200" y="609600"/>
            <a:ext cx="2340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Hurricane Sandy</a:t>
            </a:r>
          </a:p>
          <a:p>
            <a:pPr algn="ctr"/>
            <a:r>
              <a:rPr lang="en-US" dirty="0" smtClean="0"/>
              <a:t>glider measurements </a:t>
            </a:r>
            <a:endParaRPr lang="en-US" dirty="0"/>
          </a:p>
        </p:txBody>
      </p:sp>
      <p:pic>
        <p:nvPicPr>
          <p:cNvPr id="15" name="Picture 14" descr="mts_sandy_temp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77"/>
          <a:stretch/>
        </p:blipFill>
        <p:spPr>
          <a:xfrm>
            <a:off x="5257800" y="658304"/>
            <a:ext cx="3276600" cy="162769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31813" y="381000"/>
            <a:ext cx="1903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Hurricane Sandy</a:t>
            </a:r>
          </a:p>
        </p:txBody>
      </p:sp>
      <p:pic>
        <p:nvPicPr>
          <p:cNvPr id="18" name="Picture 17" descr="sandy_RU23_bb3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85"/>
          <a:stretch/>
        </p:blipFill>
        <p:spPr>
          <a:xfrm>
            <a:off x="5177769" y="2277926"/>
            <a:ext cx="3432831" cy="1760674"/>
          </a:xfrm>
          <a:prstGeom prst="rect">
            <a:avLst/>
          </a:prstGeom>
        </p:spPr>
      </p:pic>
      <p:pic>
        <p:nvPicPr>
          <p:cNvPr id="13" name="Picture 12" descr="mts_detide_cross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4"/>
          <a:stretch/>
        </p:blipFill>
        <p:spPr>
          <a:xfrm>
            <a:off x="5266264" y="3987801"/>
            <a:ext cx="3276600" cy="225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06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100725_bonni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2163" y="854075"/>
            <a:ext cx="7053262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Box 1"/>
          <p:cNvSpPr txBox="1">
            <a:spLocks noChangeArrowheads="1"/>
          </p:cNvSpPr>
          <p:nvPr/>
        </p:nvSpPr>
        <p:spPr bwMode="auto">
          <a:xfrm>
            <a:off x="0" y="300037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b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Deepwater Horizon Oil </a:t>
            </a:r>
            <a:r>
              <a:rPr lang="en-US" b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Spill: Coordinated Rapid Response</a:t>
            </a:r>
          </a:p>
        </p:txBody>
      </p:sp>
      <p:pic>
        <p:nvPicPr>
          <p:cNvPr id="21508" name="Picture 4" descr="100722_slick_sabgom_cstar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3581400"/>
            <a:ext cx="3887788" cy="2595563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152399" y="609600"/>
            <a:ext cx="2024743" cy="3877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 b="1" u="sng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Contributed Assets</a:t>
            </a:r>
            <a:r>
              <a:rPr lang="en-US" sz="1400" b="1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:</a:t>
            </a:r>
          </a:p>
          <a:p>
            <a:pPr eaLnBrk="1" hangingPunct="1"/>
            <a:r>
              <a:rPr lang="en-US" sz="8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</a:t>
            </a:r>
          </a:p>
          <a:p>
            <a:pPr eaLnBrk="1" hangingPunct="1"/>
            <a:r>
              <a:rPr lang="en-US" sz="1200" b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HF Radar Networks</a:t>
            </a:r>
          </a:p>
          <a:p>
            <a:pPr eaLnBrk="1" hangingPunct="1"/>
            <a:r>
              <a:rPr lang="en-US" sz="12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1200" i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  USF, USM</a:t>
            </a:r>
          </a:p>
          <a:p>
            <a:pPr eaLnBrk="1" hangingPunct="1"/>
            <a:r>
              <a:rPr lang="en-US" sz="1200" b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Gliders</a:t>
            </a:r>
          </a:p>
          <a:p>
            <a:pPr eaLnBrk="1" hangingPunct="1"/>
            <a:r>
              <a:rPr lang="en-US" sz="12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1200" i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  </a:t>
            </a:r>
            <a:r>
              <a:rPr lang="en-US" sz="1200" i="1" dirty="0" err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iRobot</a:t>
            </a:r>
            <a:r>
              <a:rPr lang="en-US" sz="1200" i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, Mote, Rutgers,</a:t>
            </a:r>
          </a:p>
          <a:p>
            <a:pPr eaLnBrk="1" hangingPunct="1"/>
            <a:r>
              <a:rPr lang="en-US" sz="1200" i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   SIO, </a:t>
            </a:r>
            <a:r>
              <a:rPr lang="en-US" sz="1200" i="1" dirty="0" err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UDel</a:t>
            </a:r>
            <a:r>
              <a:rPr lang="en-US" sz="1200" i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, USF, Navy                 </a:t>
            </a:r>
          </a:p>
          <a:p>
            <a:pPr eaLnBrk="1" hangingPunct="1"/>
            <a:r>
              <a:rPr lang="en-US" sz="1200" b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Drifters &amp; Profilers</a:t>
            </a:r>
          </a:p>
          <a:p>
            <a:pPr eaLnBrk="1" hangingPunct="1"/>
            <a:r>
              <a:rPr lang="en-US" sz="12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   </a:t>
            </a:r>
            <a:r>
              <a:rPr lang="en-US" sz="1200" i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Horizon Marine, Navy</a:t>
            </a:r>
          </a:p>
          <a:p>
            <a:pPr eaLnBrk="1" hangingPunct="1"/>
            <a:r>
              <a:rPr lang="en-US" sz="1200" b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Satellite Imagery</a:t>
            </a:r>
          </a:p>
          <a:p>
            <a:pPr eaLnBrk="1" hangingPunct="1"/>
            <a:r>
              <a:rPr lang="en-US" sz="12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   </a:t>
            </a:r>
            <a:r>
              <a:rPr lang="en-US" sz="1200" i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CSTARS, </a:t>
            </a:r>
            <a:r>
              <a:rPr lang="en-US" sz="1200" i="1" dirty="0" err="1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UDel</a:t>
            </a:r>
            <a:r>
              <a:rPr lang="en-US" sz="1200" i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, Rutgers</a:t>
            </a:r>
          </a:p>
          <a:p>
            <a:pPr eaLnBrk="1" hangingPunct="1"/>
            <a:r>
              <a:rPr lang="en-US" sz="1200" b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Ocean Forecasts</a:t>
            </a:r>
          </a:p>
          <a:p>
            <a:pPr eaLnBrk="1" hangingPunct="1"/>
            <a:r>
              <a:rPr lang="en-US" sz="12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   </a:t>
            </a:r>
            <a:r>
              <a:rPr lang="en-US" sz="1200" i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Navy, NCSU</a:t>
            </a:r>
          </a:p>
          <a:p>
            <a:pPr eaLnBrk="1" hangingPunct="1"/>
            <a:r>
              <a:rPr lang="en-US" sz="1200" b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Data/Web Services</a:t>
            </a:r>
          </a:p>
          <a:p>
            <a:pPr eaLnBrk="1" hangingPunct="1"/>
            <a:r>
              <a:rPr lang="en-US" sz="12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  </a:t>
            </a:r>
            <a:r>
              <a:rPr lang="en-US" sz="1200" i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ASA, Rutgers, SIO</a:t>
            </a:r>
          </a:p>
          <a:p>
            <a:pPr eaLnBrk="1" hangingPunct="1"/>
            <a:endParaRPr lang="en-US" sz="12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endParaRPr lang="en-US" sz="14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endParaRPr lang="en-US" sz="14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endParaRPr lang="en-US" sz="14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endParaRPr lang="en-US" sz="14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10" name="TextBox 5"/>
          <p:cNvSpPr txBox="1">
            <a:spLocks noChangeArrowheads="1"/>
          </p:cNvSpPr>
          <p:nvPr/>
        </p:nvSpPr>
        <p:spPr bwMode="auto">
          <a:xfrm>
            <a:off x="3124200" y="889000"/>
            <a:ext cx="5041900" cy="338138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600" b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Tropical Storm Bonnie crosses the Gulf of Mexico</a:t>
            </a:r>
          </a:p>
        </p:txBody>
      </p:sp>
      <p:sp>
        <p:nvSpPr>
          <p:cNvPr id="21511" name="TextBox 6"/>
          <p:cNvSpPr txBox="1">
            <a:spLocks noChangeArrowheads="1"/>
          </p:cNvSpPr>
          <p:nvPr/>
        </p:nvSpPr>
        <p:spPr bwMode="auto">
          <a:xfrm>
            <a:off x="6096000" y="1676400"/>
            <a:ext cx="10048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 b="1">
                <a:solidFill>
                  <a:prstClr val="white"/>
                </a:solidFill>
                <a:ea typeface="ＭＳ Ｐゴシック" charset="-128"/>
                <a:cs typeface="ＭＳ Ｐゴシック" charset="-128"/>
              </a:rPr>
              <a:t>USM HFR</a:t>
            </a:r>
          </a:p>
        </p:txBody>
      </p:sp>
      <p:sp>
        <p:nvSpPr>
          <p:cNvPr id="21512" name="TextBox 7"/>
          <p:cNvSpPr txBox="1">
            <a:spLocks noChangeArrowheads="1"/>
          </p:cNvSpPr>
          <p:nvPr/>
        </p:nvSpPr>
        <p:spPr bwMode="auto">
          <a:xfrm>
            <a:off x="7620000" y="3124200"/>
            <a:ext cx="9667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 b="1">
                <a:solidFill>
                  <a:prstClr val="white"/>
                </a:solidFill>
                <a:ea typeface="ＭＳ Ｐゴシック" charset="-128"/>
                <a:cs typeface="ＭＳ Ｐゴシック" charset="-128"/>
              </a:rPr>
              <a:t>USF HFR</a:t>
            </a:r>
          </a:p>
        </p:txBody>
      </p:sp>
      <p:sp>
        <p:nvSpPr>
          <p:cNvPr id="21513" name="TextBox 8"/>
          <p:cNvSpPr txBox="1">
            <a:spLocks noChangeArrowheads="1"/>
          </p:cNvSpPr>
          <p:nvPr/>
        </p:nvSpPr>
        <p:spPr bwMode="auto">
          <a:xfrm>
            <a:off x="3124200" y="2133600"/>
            <a:ext cx="10715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 b="1">
                <a:solidFill>
                  <a:prstClr val="white"/>
                </a:solidFill>
                <a:ea typeface="ＭＳ Ｐゴシック" charset="-128"/>
                <a:cs typeface="ＭＳ Ｐゴシック" charset="-128"/>
              </a:rPr>
              <a:t>TS Bonnie</a:t>
            </a:r>
          </a:p>
        </p:txBody>
      </p:sp>
      <p:sp>
        <p:nvSpPr>
          <p:cNvPr id="21514" name="TextBox 10"/>
          <p:cNvSpPr txBox="1">
            <a:spLocks noChangeArrowheads="1"/>
          </p:cNvSpPr>
          <p:nvPr/>
        </p:nvSpPr>
        <p:spPr bwMode="auto">
          <a:xfrm>
            <a:off x="79375" y="5638800"/>
            <a:ext cx="38830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1" hangingPunct="1"/>
            <a:r>
              <a:rPr lang="en-US" sz="1400" b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USM HFR validation of SABGOM Forecast</a:t>
            </a:r>
          </a:p>
          <a:p>
            <a:pPr algn="r" eaLnBrk="1" hangingPunct="1"/>
            <a:r>
              <a:rPr lang="en-US" sz="1400" b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in region with satellite detected oil slicks</a:t>
            </a:r>
          </a:p>
        </p:txBody>
      </p:sp>
      <p:sp>
        <p:nvSpPr>
          <p:cNvPr id="21515" name="Oval 11"/>
          <p:cNvSpPr>
            <a:spLocks noChangeArrowheads="1"/>
          </p:cNvSpPr>
          <p:nvPr/>
        </p:nvSpPr>
        <p:spPr bwMode="auto">
          <a:xfrm>
            <a:off x="4352925" y="2244725"/>
            <a:ext cx="457200" cy="457200"/>
          </a:xfrm>
          <a:prstGeom prst="ellipse">
            <a:avLst/>
          </a:prstGeom>
          <a:noFill/>
          <a:ln w="38100">
            <a:solidFill>
              <a:srgbClr val="D1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16" name="TextBox 12"/>
          <p:cNvSpPr txBox="1">
            <a:spLocks noChangeArrowheads="1"/>
          </p:cNvSpPr>
          <p:nvPr/>
        </p:nvSpPr>
        <p:spPr bwMode="auto">
          <a:xfrm>
            <a:off x="5715000" y="5638800"/>
            <a:ext cx="3048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 b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HFR used for Oil Slick Forecasts by NOAA/NOS/OR&amp;R</a:t>
            </a:r>
          </a:p>
        </p:txBody>
      </p:sp>
      <p:pic>
        <p:nvPicPr>
          <p:cNvPr id="2151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800" y="4191000"/>
            <a:ext cx="1524000" cy="196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9"/>
          <p:cNvSpPr txBox="1">
            <a:spLocks noChangeAspect="1"/>
          </p:cNvSpPr>
          <p:nvPr/>
        </p:nvSpPr>
        <p:spPr>
          <a:xfrm>
            <a:off x="-76200" y="-14839"/>
            <a:ext cx="8917933" cy="62443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dirty="0" err="1" smtClean="0">
                <a:solidFill>
                  <a:srgbClr val="000000"/>
                </a:solidFill>
                <a:cs typeface="MS PGothic" charset="0"/>
              </a:rPr>
              <a:t>Relocatable</a:t>
            </a:r>
            <a:r>
              <a:rPr lang="en-US" sz="2400" b="1" dirty="0" smtClean="0">
                <a:solidFill>
                  <a:srgbClr val="000000"/>
                </a:solidFill>
                <a:cs typeface="MS PGothic" charset="0"/>
              </a:rPr>
              <a:t> event response capability</a:t>
            </a:r>
            <a:endParaRPr lang="en-US" sz="2400" dirty="0">
              <a:solidFill>
                <a:srgbClr val="000000"/>
              </a:solidFill>
              <a:latin typeface="Arial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9331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685798" y="0"/>
            <a:ext cx="7924803" cy="6107560"/>
            <a:chOff x="0" y="-108342"/>
            <a:chExt cx="9039104" cy="6966341"/>
          </a:xfrm>
        </p:grpSpPr>
        <p:pic>
          <p:nvPicPr>
            <p:cNvPr id="4" name="Picture 3" descr="Screen shot 2012-02-19 at 2.31.08 PM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7176" y="3984099"/>
              <a:ext cx="3701928" cy="282081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356661" y="-108342"/>
              <a:ext cx="210632" cy="351053"/>
            </a:xfrm>
            <a:prstGeom prst="rect">
              <a:avLst/>
            </a:prstGeom>
            <a:noFill/>
            <a:effectLst>
              <a:outerShdw blurRad="63500" sx="102000" sy="102000" algn="ctr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endParaRPr lang="en-US" sz="1400" b="1" dirty="0"/>
            </a:p>
          </p:txBody>
        </p:sp>
        <p:graphicFrame>
          <p:nvGraphicFramePr>
            <p:cNvPr id="6" name="Chart 5"/>
            <p:cNvGraphicFramePr/>
            <p:nvPr>
              <p:extLst>
                <p:ext uri="{D42A27DB-BD31-4B8C-83A1-F6EECF244321}">
                  <p14:modId xmlns:p14="http://schemas.microsoft.com/office/powerpoint/2010/main" val="847056614"/>
                </p:ext>
              </p:extLst>
            </p:nvPr>
          </p:nvGraphicFramePr>
          <p:xfrm>
            <a:off x="0" y="478451"/>
            <a:ext cx="5337175" cy="29527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pic>
          <p:nvPicPr>
            <p:cNvPr id="7" name="Picture 6" descr="6761082895_db19bdef61_b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400" y="3800533"/>
              <a:ext cx="4583960" cy="305746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422028" y="3615867"/>
              <a:ext cx="3306242" cy="351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Number of Marine Science Majors</a:t>
              </a:r>
              <a:endParaRPr lang="en-US" sz="1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122070" y="3431201"/>
              <a:ext cx="3415332" cy="351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Spring 2012 Course:  &gt;70 Students</a:t>
              </a:r>
              <a:endParaRPr lang="en-US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52364" y="1087362"/>
              <a:ext cx="3030172" cy="1685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u="sng" dirty="0" smtClean="0">
                  <a:solidFill>
                    <a:schemeClr val="accent2">
                      <a:lumMod val="75000"/>
                    </a:schemeClr>
                  </a:solidFill>
                </a:rPr>
                <a:t>Increase in Number &amp; Scope of Research Internships</a:t>
              </a:r>
              <a:endParaRPr lang="en-US" sz="1400" dirty="0" smtClean="0">
                <a:solidFill>
                  <a:schemeClr val="accent2">
                    <a:lumMod val="75000"/>
                  </a:schemeClr>
                </a:solidFill>
              </a:endParaRPr>
            </a:p>
            <a:p>
              <a:endParaRPr lang="en-US" sz="600" dirty="0" smtClean="0">
                <a:solidFill>
                  <a:schemeClr val="accent2">
                    <a:lumMod val="75000"/>
                  </a:schemeClr>
                </a:solidFill>
              </a:endParaRPr>
            </a:p>
            <a:p>
              <a:r>
                <a:rPr lang="en-US" sz="1100" dirty="0" smtClean="0">
                  <a:solidFill>
                    <a:schemeClr val="accent2">
                      <a:lumMod val="75000"/>
                    </a:schemeClr>
                  </a:solidFill>
                </a:rPr>
                <a:t>Locations: Australia, Antarctica, Svalbard, Spain, Canaries, Azores, California, Florida, New Jersey</a:t>
              </a:r>
            </a:p>
            <a:p>
              <a:endParaRPr lang="en-US" sz="600" dirty="0" smtClean="0">
                <a:solidFill>
                  <a:schemeClr val="accent2">
                    <a:lumMod val="75000"/>
                  </a:schemeClr>
                </a:solidFill>
              </a:endParaRPr>
            </a:p>
            <a:p>
              <a:r>
                <a:rPr lang="en-US" sz="1100" dirty="0" smtClean="0">
                  <a:solidFill>
                    <a:schemeClr val="accent2">
                      <a:lumMod val="75000"/>
                    </a:schemeClr>
                  </a:solidFill>
                </a:rPr>
                <a:t>Sponsors: NSF, DHS, Alumni</a:t>
              </a:r>
              <a:r>
                <a:rPr lang="en-US" sz="1400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endParaRPr lang="en-US" sz="14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65503" y="1308495"/>
              <a:ext cx="1703084" cy="842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Trans-Atlantic Glider Challenge</a:t>
              </a:r>
              <a:endParaRPr lang="en-US" sz="1400" dirty="0"/>
            </a:p>
          </p:txBody>
        </p:sp>
      </p:grpSp>
      <p:sp>
        <p:nvSpPr>
          <p:cNvPr id="13" name="Title 19"/>
          <p:cNvSpPr txBox="1">
            <a:spLocks noChangeAspect="1"/>
          </p:cNvSpPr>
          <p:nvPr/>
        </p:nvSpPr>
        <p:spPr>
          <a:xfrm>
            <a:off x="-76200" y="0"/>
            <a:ext cx="9375133" cy="62443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z="2000" dirty="0" smtClean="0">
                <a:solidFill>
                  <a:srgbClr val="222268"/>
                </a:solidFill>
              </a:rPr>
              <a:t>Integrated </a:t>
            </a:r>
            <a:r>
              <a:rPr lang="en-US" sz="2000" dirty="0">
                <a:solidFill>
                  <a:srgbClr val="222268"/>
                </a:solidFill>
              </a:rPr>
              <a:t>data networks </a:t>
            </a:r>
            <a:r>
              <a:rPr lang="en-US" sz="2000" dirty="0" smtClean="0">
                <a:solidFill>
                  <a:srgbClr val="222268"/>
                </a:solidFill>
              </a:rPr>
              <a:t>and crowd sourcing linked to workforce development</a:t>
            </a:r>
            <a:endParaRPr lang="en-US" sz="2000" dirty="0">
              <a:solidFill>
                <a:srgbClr val="2222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842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4" y="2565396"/>
            <a:ext cx="3661428" cy="287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514600"/>
            <a:ext cx="3653670" cy="287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2400" y="5486400"/>
            <a:ext cx="425026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r>
              <a:rPr lang="en-US" sz="1400" b="1" i="1" dirty="0" smtClean="0"/>
              <a:t>RTOFS</a:t>
            </a:r>
            <a:r>
              <a:rPr lang="en-US" sz="1400" i="1" dirty="0" smtClean="0"/>
              <a:t> </a:t>
            </a:r>
            <a:r>
              <a:rPr lang="en-US" sz="1400" i="1" dirty="0"/>
              <a:t>200m temperature </a:t>
            </a:r>
            <a:r>
              <a:rPr lang="en-US" sz="1400" i="1" dirty="0" smtClean="0"/>
              <a:t>and currents </a:t>
            </a:r>
            <a:r>
              <a:rPr lang="en-US" sz="1400" i="1" dirty="0"/>
              <a:t>on April 18th, 2013. The glider position is marked by the red dot.</a:t>
            </a:r>
            <a:endParaRPr lang="en-US" sz="1400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572000" y="5486400"/>
            <a:ext cx="457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i="1" dirty="0" smtClean="0"/>
              <a:t> </a:t>
            </a:r>
            <a:r>
              <a:rPr lang="en-US" sz="1400" b="1" i="1" dirty="0" err="1"/>
              <a:t>MyOcean</a:t>
            </a:r>
            <a:r>
              <a:rPr lang="en-US" sz="1400" i="1" dirty="0"/>
              <a:t> 200m temperature and currents on April 18th, 2013. The Gliders position is marked by a red dot. 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6675" y="12733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RTOFS and MERCATOR </a:t>
            </a:r>
          </a:p>
          <a:p>
            <a:pPr algn="ctr"/>
            <a:r>
              <a:rPr lang="en-US" sz="2000" b="1" dirty="0" smtClean="0"/>
              <a:t>Temperature and Current Maps at 200 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52400"/>
            <a:ext cx="6239933" cy="234981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28800" y="1600200"/>
            <a:ext cx="1524000" cy="2286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931467" y="152400"/>
            <a:ext cx="515513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/>
              <a:t>Undergraduates provide research given the right tools</a:t>
            </a:r>
            <a:endParaRPr lang="en-US" sz="15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315200" y="1976735"/>
            <a:ext cx="1766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IEEE, MTS Oceans ‘13</a:t>
            </a:r>
          </a:p>
          <a:p>
            <a:pPr algn="ctr"/>
            <a:r>
              <a:rPr lang="en-US" sz="1200" dirty="0" smtClean="0"/>
              <a:t>(San Diego, USA)</a:t>
            </a:r>
            <a:endParaRPr lang="en-US" sz="1200" dirty="0"/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" t="21931"/>
          <a:stretch>
            <a:fillRect/>
          </a:stretch>
        </p:blipFill>
        <p:spPr bwMode="auto">
          <a:xfrm>
            <a:off x="76201" y="152401"/>
            <a:ext cx="1828799" cy="1171952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116" y="76200"/>
            <a:ext cx="2004484" cy="1419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868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914400" y="0"/>
            <a:ext cx="69342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+mj-lt"/>
                <a:ea typeface="Times New Roman" charset="0"/>
                <a:cs typeface="Times New Roman" charset="0"/>
              </a:rPr>
              <a:t>Expanding the model</a:t>
            </a:r>
          </a:p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+mj-lt"/>
                <a:ea typeface="Times New Roman" charset="0"/>
                <a:cs typeface="Times New Roman" charset="0"/>
              </a:rPr>
              <a:t>Developing tools to increase the crowd sourcing &amp; educational opportunities with OOI Education and Public Engagement team (EPE) </a:t>
            </a:r>
            <a:endParaRPr lang="en-US" sz="1600" b="1" dirty="0">
              <a:solidFill>
                <a:srgbClr val="000000"/>
              </a:solidFill>
              <a:latin typeface="+mj-lt"/>
              <a:ea typeface="Times New Roman" charset="0"/>
              <a:cs typeface="Times New Roman" charset="0"/>
            </a:endParaRPr>
          </a:p>
          <a:p>
            <a:pPr algn="ctr"/>
            <a:endParaRPr lang="en-US" sz="2000" b="1" dirty="0">
              <a:solidFill>
                <a:schemeClr val="accent2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1" descr="pixels.php.jpeg"/>
          <p:cNvPicPr>
            <a:picLocks noChangeAspect="1"/>
          </p:cNvPicPr>
          <p:nvPr/>
        </p:nvPicPr>
        <p:blipFill>
          <a:blip r:embed="rId2"/>
          <a:srcRect l="11967" r="5385"/>
          <a:stretch>
            <a:fillRect/>
          </a:stretch>
        </p:blipFill>
        <p:spPr bwMode="auto">
          <a:xfrm>
            <a:off x="152400" y="4572000"/>
            <a:ext cx="1803771" cy="1636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C:\Users\crowley\Desktop\timeseries_january_comparison_09-12.jpg"/>
          <p:cNvPicPr>
            <a:picLocks noChangeAspect="1" noChangeArrowheads="1"/>
          </p:cNvPicPr>
          <p:nvPr/>
        </p:nvPicPr>
        <p:blipFill>
          <a:blip r:embed="rId3"/>
          <a:srcRect l="1969" t="29825" r="2543" b="8772"/>
          <a:stretch>
            <a:fillRect/>
          </a:stretch>
        </p:blipFill>
        <p:spPr bwMode="auto">
          <a:xfrm>
            <a:off x="2209800" y="4648200"/>
            <a:ext cx="4223343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572000"/>
            <a:ext cx="280097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34200" y="4191000"/>
            <a:ext cx="1723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Lab Lesson Builder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" y="4267200"/>
            <a:ext cx="1342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Concept Maps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352800" y="4267200"/>
            <a:ext cx="2084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Data Visualization Tools</a:t>
            </a:r>
            <a:endParaRPr lang="en-US" sz="1400" dirty="0"/>
          </a:p>
        </p:txBody>
      </p:sp>
      <p:pic>
        <p:nvPicPr>
          <p:cNvPr id="12" name="Picture 11" descr="6081119350_ee3c6b059b_o-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990600"/>
            <a:ext cx="4876800" cy="3251200"/>
          </a:xfrm>
          <a:prstGeom prst="rect">
            <a:avLst/>
          </a:prstGeom>
        </p:spPr>
      </p:pic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914400" cy="914400"/>
          </a:xfrm>
          <a:prstGeom prst="rect">
            <a:avLst/>
          </a:prstGeom>
          <a:noFill/>
          <a:ln>
            <a:noFill/>
          </a:ln>
          <a:effectLst>
            <a:outerShdw blurRad="127000" dist="76199" dir="5400000" algn="ctr" rotWithShape="0">
              <a:srgbClr val="0E1417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1388258" cy="868003"/>
          </a:xfrm>
          <a:prstGeom prst="rect">
            <a:avLst/>
          </a:prstGeom>
          <a:noFill/>
          <a:ln>
            <a:noFill/>
          </a:ln>
          <a:effectLst>
            <a:outerShdw blurRad="127000" dist="76199" dir="5400000" algn="ctr" rotWithShape="0">
              <a:srgbClr val="0E1417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8185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9"/>
          <p:cNvSpPr txBox="1">
            <a:spLocks noChangeAspect="1"/>
          </p:cNvSpPr>
          <p:nvPr/>
        </p:nvSpPr>
        <p:spPr>
          <a:xfrm>
            <a:off x="457200" y="76200"/>
            <a:ext cx="8763000" cy="62443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z="2000" dirty="0" smtClean="0">
                <a:solidFill>
                  <a:srgbClr val="222268"/>
                </a:solidFill>
              </a:rPr>
              <a:t>Integrated </a:t>
            </a:r>
            <a:r>
              <a:rPr lang="en-US" sz="2000" dirty="0">
                <a:solidFill>
                  <a:srgbClr val="222268"/>
                </a:solidFill>
              </a:rPr>
              <a:t>data networks </a:t>
            </a:r>
            <a:r>
              <a:rPr lang="en-US" sz="2000" dirty="0" smtClean="0">
                <a:solidFill>
                  <a:srgbClr val="222268"/>
                </a:solidFill>
              </a:rPr>
              <a:t>crowd sourcing and innovation for international cooperation</a:t>
            </a:r>
            <a:endParaRPr lang="en-US" sz="2000" dirty="0">
              <a:solidFill>
                <a:srgbClr val="222268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3901" y="1210737"/>
            <a:ext cx="9147901" cy="5024968"/>
            <a:chOff x="758099" y="2074333"/>
            <a:chExt cx="7818752" cy="409363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t="25508" b="626"/>
            <a:stretch/>
          </p:blipFill>
          <p:spPr>
            <a:xfrm>
              <a:off x="758099" y="2142067"/>
              <a:ext cx="3924183" cy="399626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896" t="24690" b="349"/>
            <a:stretch/>
          </p:blipFill>
          <p:spPr>
            <a:xfrm>
              <a:off x="4665132" y="2074333"/>
              <a:ext cx="3911719" cy="4093635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" name="TextBox 7"/>
          <p:cNvSpPr txBox="1"/>
          <p:nvPr/>
        </p:nvSpPr>
        <p:spPr>
          <a:xfrm>
            <a:off x="4904" y="1216223"/>
            <a:ext cx="2509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Example: Challenger Mission</a:t>
            </a:r>
            <a:endParaRPr lang="en-US" sz="1400" dirty="0"/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066799"/>
            <a:ext cx="2133600" cy="1227913"/>
          </a:xfrm>
          <a:prstGeom prst="rect">
            <a:avLst/>
          </a:prstGeom>
          <a:noFill/>
          <a:ln>
            <a:noFill/>
          </a:ln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p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10200" y="1066800"/>
            <a:ext cx="1752600" cy="116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81000" y="6019800"/>
            <a:ext cx="88069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Current countries: USA, Canada, Australia, UK, Japan, Indonesia, Korea, Brazil, Spain, Portugal, South Africa, Ireland, Norway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51839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CoverGliderImag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9155113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6266" y="0"/>
            <a:ext cx="89577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Conclusions:</a:t>
            </a:r>
          </a:p>
          <a:p>
            <a:pPr marL="457200" indent="-457200">
              <a:buFont typeface="Arial"/>
              <a:buChar char="•"/>
            </a:pPr>
            <a:r>
              <a:rPr lang="en-US" sz="2200" b="1" dirty="0" smtClean="0"/>
              <a:t>Nested Ocean Observation &amp; ensemble Forecasting Systems have matured to potentially meet science, commercial, and management needs.</a:t>
            </a:r>
          </a:p>
          <a:p>
            <a:pPr marL="457200" indent="-457200">
              <a:buFont typeface="Arial"/>
              <a:buChar char="•"/>
            </a:pPr>
            <a:r>
              <a:rPr lang="en-US" sz="2200" b="1" dirty="0" smtClean="0"/>
              <a:t>They are revolutionizing science education.</a:t>
            </a:r>
          </a:p>
          <a:p>
            <a:pPr marL="457200" indent="-457200">
              <a:buFont typeface="Arial"/>
              <a:buChar char="•"/>
            </a:pPr>
            <a:r>
              <a:rPr lang="en-US" sz="2200" b="1" dirty="0" smtClean="0"/>
              <a:t>These networks are consortia of academic, government, and commercial partners.</a:t>
            </a:r>
            <a:endParaRPr lang="en-US" sz="2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-52934" y="4953000"/>
            <a:ext cx="922071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New disruptive technologies will enhance global observations &amp; forecasts</a:t>
            </a:r>
          </a:p>
          <a:p>
            <a:r>
              <a:rPr lang="en-US" sz="2000" b="1" dirty="0" smtClean="0">
                <a:solidFill>
                  <a:srgbClr val="FFFFFF"/>
                </a:solidFill>
              </a:rPr>
              <a:t>Challenger Glider Mission can kick-start global science education </a:t>
            </a:r>
          </a:p>
          <a:p>
            <a:r>
              <a:rPr lang="en-US" sz="2000" b="1" dirty="0" smtClean="0">
                <a:solidFill>
                  <a:srgbClr val="FFFFFF"/>
                </a:solidFill>
              </a:rPr>
              <a:t>(</a:t>
            </a:r>
            <a:r>
              <a:rPr lang="en-US" sz="2000" dirty="0">
                <a:solidFill>
                  <a:schemeClr val="bg1"/>
                </a:solidFill>
                <a:hlinkClick r:id="rId3"/>
              </a:rPr>
              <a:t>http://</a:t>
            </a:r>
            <a:r>
              <a:rPr lang="en-US" sz="2000" dirty="0" smtClean="0">
                <a:solidFill>
                  <a:schemeClr val="bg1"/>
                </a:solidFill>
                <a:hlinkClick r:id="rId3"/>
              </a:rPr>
              <a:t>challenger.marine.rutgers.edu</a:t>
            </a:r>
            <a:r>
              <a:rPr lang="en-US" sz="2000" dirty="0" smtClean="0">
                <a:solidFill>
                  <a:srgbClr val="FFFFFF"/>
                </a:solidFill>
              </a:rPr>
              <a:t>)</a:t>
            </a:r>
          </a:p>
          <a:p>
            <a:r>
              <a:rPr lang="en-US" sz="2000" b="1" dirty="0" smtClean="0">
                <a:solidFill>
                  <a:srgbClr val="FFFFFF"/>
                </a:solidFill>
              </a:rPr>
              <a:t>US technology will rise to meet growing global challenges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235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11"/>
          <p:cNvSpPr>
            <a:spLocks noChangeArrowheads="1"/>
          </p:cNvSpPr>
          <p:nvPr/>
        </p:nvSpPr>
        <p:spPr bwMode="auto">
          <a:xfrm>
            <a:off x="0" y="0"/>
            <a:ext cx="9144000" cy="78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600" b="1" dirty="0" smtClean="0">
                <a:solidFill>
                  <a:srgbClr val="3366FF"/>
                </a:solidFill>
                <a:latin typeface="+mj-lt"/>
              </a:rPr>
              <a:t>THE NEW TEST-BED</a:t>
            </a:r>
            <a:r>
              <a:rPr lang="en-US" sz="1600" b="1" dirty="0" smtClean="0">
                <a:solidFill>
                  <a:srgbClr val="000000"/>
                </a:solidFill>
                <a:latin typeface="+mj-lt"/>
              </a:rPr>
              <a:t>: Mid</a:t>
            </a:r>
            <a:r>
              <a:rPr lang="en-US" sz="1600" b="1" dirty="0">
                <a:solidFill>
                  <a:srgbClr val="000000"/>
                </a:solidFill>
                <a:latin typeface="+mj-lt"/>
              </a:rPr>
              <a:t>-Atlantic Regional </a:t>
            </a:r>
            <a:r>
              <a:rPr lang="en-US" sz="1600" b="1" dirty="0" smtClean="0">
                <a:solidFill>
                  <a:srgbClr val="000000"/>
                </a:solidFill>
                <a:latin typeface="+mj-lt"/>
              </a:rPr>
              <a:t>Association Coastal </a:t>
            </a:r>
            <a:r>
              <a:rPr lang="en-US" sz="1600" b="1" dirty="0">
                <a:solidFill>
                  <a:srgbClr val="000000"/>
                </a:solidFill>
                <a:latin typeface="+mj-lt"/>
              </a:rPr>
              <a:t>Ocean Observing System</a:t>
            </a:r>
          </a:p>
          <a:p>
            <a:pPr algn="ctr"/>
            <a:r>
              <a:rPr lang="en-US" sz="1600" b="1" i="1" dirty="0" smtClean="0">
                <a:solidFill>
                  <a:srgbClr val="000000"/>
                </a:solidFill>
                <a:latin typeface="+mj-lt"/>
              </a:rPr>
              <a:t>Merged 2011: &gt;40 Co</a:t>
            </a:r>
            <a:r>
              <a:rPr lang="en-US" sz="1600" b="1" i="1" dirty="0">
                <a:solidFill>
                  <a:srgbClr val="000000"/>
                </a:solidFill>
                <a:latin typeface="+mj-lt"/>
              </a:rPr>
              <a:t>-PIs, </a:t>
            </a:r>
            <a:r>
              <a:rPr lang="en-US" sz="1600" b="1" i="1" dirty="0" smtClean="0">
                <a:solidFill>
                  <a:srgbClr val="000000"/>
                </a:solidFill>
                <a:latin typeface="+mj-lt"/>
              </a:rPr>
              <a:t>&gt;20 Institutions, 10 States (&amp;DC), </a:t>
            </a:r>
          </a:p>
          <a:p>
            <a:pPr algn="ctr"/>
            <a:r>
              <a:rPr lang="en-US" sz="1600" b="1" i="1" dirty="0" smtClean="0">
                <a:solidFill>
                  <a:srgbClr val="000000"/>
                </a:solidFill>
                <a:latin typeface="+mj-lt"/>
              </a:rPr>
              <a:t>25% of US population, 25% of US GDP, 111 </a:t>
            </a:r>
            <a:r>
              <a:rPr lang="en-US" sz="1600" b="1" i="1" dirty="0" err="1" smtClean="0">
                <a:solidFill>
                  <a:srgbClr val="000000"/>
                </a:solidFill>
                <a:latin typeface="+mj-lt"/>
              </a:rPr>
              <a:t>Congr</a:t>
            </a:r>
            <a:r>
              <a:rPr lang="en-US" sz="1600" b="1" i="1" dirty="0" smtClean="0">
                <a:solidFill>
                  <a:srgbClr val="000000"/>
                </a:solidFill>
                <a:latin typeface="+mj-lt"/>
              </a:rPr>
              <a:t>. districts </a:t>
            </a:r>
            <a:endParaRPr lang="en-US" sz="16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24579" name="Picture 6" descr="Screen shot 2010-02-22 at 2.59.13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983" y="730250"/>
            <a:ext cx="7206526" cy="542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210"/>
          <p:cNvSpPr>
            <a:spLocks noChangeArrowheads="1"/>
          </p:cNvSpPr>
          <p:nvPr/>
        </p:nvSpPr>
        <p:spPr bwMode="auto">
          <a:xfrm>
            <a:off x="2599266" y="4026448"/>
            <a:ext cx="44323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Sustained regional observing networks a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Societal priorities drive development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MARACOOS </a:t>
            </a:r>
            <a:r>
              <a:rPr lang="en-US" sz="1600" b="1" dirty="0">
                <a:solidFill>
                  <a:schemeClr val="bg1"/>
                </a:solidFill>
                <a:latin typeface="+mj-lt"/>
              </a:rPr>
              <a:t>supports </a:t>
            </a: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the R&amp;D continuum throughout the region</a:t>
            </a:r>
            <a:endParaRPr lang="en-US" sz="2000" b="1" i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3336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GlobalShippingImpactsHalpernetal_"/>
          <p:cNvPicPr>
            <a:picLocks noChangeAspect="1" noChangeArrowheads="1"/>
          </p:cNvPicPr>
          <p:nvPr/>
        </p:nvPicPr>
        <p:blipFill>
          <a:blip r:embed="rId2"/>
          <a:srcRect t="18129" b="18129"/>
          <a:stretch>
            <a:fillRect/>
          </a:stretch>
        </p:blipFill>
        <p:spPr bwMode="auto">
          <a:xfrm>
            <a:off x="4813007" y="886283"/>
            <a:ext cx="4196738" cy="2060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6605" y="3555795"/>
            <a:ext cx="3815108" cy="22608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" name="Picture 8" descr="Population_densit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0" y="702431"/>
            <a:ext cx="4454072" cy="2227036"/>
          </a:xfrm>
          <a:prstGeom prst="rect">
            <a:avLst/>
          </a:prstGeom>
        </p:spPr>
      </p:pic>
      <p:pic>
        <p:nvPicPr>
          <p:cNvPr id="10" name="Picture 9" descr="Screen shot 2012-05-15 at 6.21.35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199" y="3566582"/>
            <a:ext cx="4331751" cy="21753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81200" y="0"/>
            <a:ext cx="5700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3366FF"/>
                </a:solidFill>
              </a:rPr>
              <a:t>The Need</a:t>
            </a:r>
            <a:r>
              <a:rPr lang="en-US" sz="3600" b="1" dirty="0" smtClean="0"/>
              <a:t>: Global Drivers</a:t>
            </a:r>
            <a:endParaRPr lang="en-US" sz="3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151467" y="2988733"/>
            <a:ext cx="2994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Coastal Population Centers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774262" y="3039533"/>
            <a:ext cx="2647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International Commerce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253066" y="5731934"/>
            <a:ext cx="2122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Ocean Seasonality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706534" y="5850467"/>
            <a:ext cx="2010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Tropical Cyclones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841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ig_overview_perc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36772"/>
            <a:ext cx="8905889" cy="46020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714634" y="1549556"/>
            <a:ext cx="398806" cy="24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r>
              <a:rPr lang="en-US" sz="1500">
                <a:solidFill>
                  <a:srgbClr val="000000"/>
                </a:solidFill>
                <a:cs typeface="ＭＳ Ｐゴシック" charset="0"/>
              </a:rPr>
              <a:t>87%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895600" y="1066800"/>
            <a:ext cx="260498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r>
              <a:rPr lang="en-US" sz="2100" b="1" dirty="0">
                <a:cs typeface="ＭＳ Ｐゴシック" charset="0"/>
              </a:rPr>
              <a:t>Total </a:t>
            </a:r>
            <a:r>
              <a:rPr lang="en-US" sz="2100" b="1" i="1" dirty="0">
                <a:cs typeface="ＭＳ Ｐゴシック" charset="0"/>
              </a:rPr>
              <a:t>in situ</a:t>
            </a:r>
            <a:r>
              <a:rPr lang="en-US" sz="2100" b="1" dirty="0">
                <a:cs typeface="ＭＳ Ｐゴシック" charset="0"/>
              </a:rPr>
              <a:t> networks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484215" y="1113283"/>
            <a:ext cx="502456" cy="31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r>
              <a:rPr lang="en-US" sz="2100" b="1">
                <a:solidFill>
                  <a:srgbClr val="990000"/>
                </a:solidFill>
                <a:cs typeface="ＭＳ Ｐゴシック" charset="0"/>
              </a:rPr>
              <a:t>61%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714634" y="2910467"/>
            <a:ext cx="398806" cy="24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r>
              <a:rPr lang="en-US" sz="1500">
                <a:solidFill>
                  <a:srgbClr val="000000"/>
                </a:solidFill>
                <a:cs typeface="ＭＳ Ｐゴシック" charset="0"/>
              </a:rPr>
              <a:t>59%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6714634" y="3613713"/>
            <a:ext cx="398806" cy="24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r>
              <a:rPr lang="en-US" sz="1500">
                <a:solidFill>
                  <a:srgbClr val="000000"/>
                </a:solidFill>
                <a:cs typeface="ＭＳ Ｐゴシック" charset="0"/>
              </a:rPr>
              <a:t>81%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6714634" y="4974623"/>
            <a:ext cx="398806" cy="24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r>
              <a:rPr lang="en-US" sz="1500">
                <a:solidFill>
                  <a:srgbClr val="000000"/>
                </a:solidFill>
                <a:cs typeface="ＭＳ Ｐゴシック" charset="0"/>
              </a:rPr>
              <a:t>62%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4286347" y="5020204"/>
            <a:ext cx="398806" cy="24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r>
              <a:rPr lang="en-US" sz="1500">
                <a:solidFill>
                  <a:srgbClr val="000000"/>
                </a:solidFill>
                <a:cs typeface="ＭＳ Ｐゴシック" charset="0"/>
              </a:rPr>
              <a:t>73%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2027324" y="5052762"/>
            <a:ext cx="398806" cy="24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r>
              <a:rPr lang="en-US" sz="1500">
                <a:solidFill>
                  <a:srgbClr val="000000"/>
                </a:solidFill>
                <a:cs typeface="ＭＳ Ｐゴシック" charset="0"/>
              </a:rPr>
              <a:t>34%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1005230" y="5052762"/>
            <a:ext cx="398806" cy="24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r>
              <a:rPr lang="en-US" sz="1500">
                <a:solidFill>
                  <a:srgbClr val="000000"/>
                </a:solidFill>
                <a:cs typeface="ＭＳ Ｐゴシック" charset="0"/>
              </a:rPr>
              <a:t>48%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6714634" y="4271378"/>
            <a:ext cx="474075" cy="24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r>
              <a:rPr lang="en-US" sz="1500">
                <a:solidFill>
                  <a:srgbClr val="000000"/>
                </a:solidFill>
                <a:cs typeface="ＭＳ Ｐゴシック" charset="0"/>
              </a:rPr>
              <a:t>100%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6714634" y="2239779"/>
            <a:ext cx="474075" cy="24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r>
              <a:rPr lang="en-US" sz="1500">
                <a:solidFill>
                  <a:srgbClr val="000000"/>
                </a:solidFill>
                <a:cs typeface="ＭＳ Ｐゴシック" charset="0"/>
              </a:rPr>
              <a:t>100%</a:t>
            </a:r>
          </a:p>
        </p:txBody>
      </p:sp>
      <p:pic>
        <p:nvPicPr>
          <p:cNvPr id="18" name="Picture 18" descr="JASON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36533"/>
            <a:ext cx="624975" cy="46883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157283" y="1372117"/>
            <a:ext cx="637995" cy="633246"/>
          </a:xfrm>
          <a:prstGeom prst="rect">
            <a:avLst/>
          </a:prstGeom>
          <a:solidFill>
            <a:srgbClr val="000000"/>
          </a:solidFill>
          <a:ln w="254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cs typeface="ＭＳ Ｐゴシック" charset="0"/>
            </a:endParaRPr>
          </a:p>
        </p:txBody>
      </p:sp>
      <p:pic>
        <p:nvPicPr>
          <p:cNvPr id="20" name="Picture 20" descr="JASON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20" y="1503975"/>
            <a:ext cx="624975" cy="50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19"/>
          <p:cNvSpPr>
            <a:spLocks noGrp="1" noChangeAspect="1"/>
          </p:cNvSpPr>
          <p:nvPr>
            <p:ph type="title"/>
          </p:nvPr>
        </p:nvSpPr>
        <p:spPr>
          <a:xfrm>
            <a:off x="73667" y="213761"/>
            <a:ext cx="9375133" cy="624439"/>
          </a:xfrm>
        </p:spPr>
        <p:txBody>
          <a:bodyPr/>
          <a:lstStyle/>
          <a:p>
            <a:pPr eaLnBrk="1" hangingPunct="1"/>
            <a:r>
              <a:rPr lang="en-US" sz="2400" b="1" dirty="0">
                <a:solidFill>
                  <a:srgbClr val="3366FF"/>
                </a:solidFill>
              </a:rPr>
              <a:t>THE NEW TEST-</a:t>
            </a:r>
            <a:r>
              <a:rPr lang="en-US" sz="2400" b="1" dirty="0" smtClean="0">
                <a:solidFill>
                  <a:srgbClr val="3366FF"/>
                </a:solidFill>
              </a:rPr>
              <a:t>BED: </a:t>
            </a:r>
            <a:r>
              <a:rPr lang="en-US" sz="2400" b="1" dirty="0" smtClean="0">
                <a:solidFill>
                  <a:srgbClr val="000000"/>
                </a:solidFill>
                <a:cs typeface="MS PGothic" charset="0"/>
              </a:rPr>
              <a:t>Operational networks (GOOS)</a:t>
            </a:r>
            <a:r>
              <a:rPr lang="en-US" sz="2400" b="1" dirty="0">
                <a:solidFill>
                  <a:srgbClr val="000000"/>
                </a:solidFill>
                <a:cs typeface="MS PGothic" charset="0"/>
              </a:rPr>
              <a:t/>
            </a:r>
            <a:br>
              <a:rPr lang="en-US" sz="2400" b="1" dirty="0">
                <a:solidFill>
                  <a:srgbClr val="000000"/>
                </a:solidFill>
                <a:cs typeface="MS PGothic" charset="0"/>
              </a:rPr>
            </a:br>
            <a:r>
              <a:rPr lang="en-US" sz="24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Global 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Ocean Observing System for Climate</a:t>
            </a:r>
          </a:p>
        </p:txBody>
      </p:sp>
    </p:spTree>
    <p:extLst>
      <p:ext uri="{BB962C8B-B14F-4D97-AF65-F5344CB8AC3E}">
        <p14:creationId xmlns:p14="http://schemas.microsoft.com/office/powerpoint/2010/main" val="1685988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3000" y="575369"/>
            <a:ext cx="6858000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/>
              <a:t>Given the challenges and current new capabilities, hurdles to be overcome:</a:t>
            </a:r>
          </a:p>
          <a:p>
            <a:pPr algn="ctr"/>
            <a:endParaRPr lang="en-US" sz="1600" dirty="0"/>
          </a:p>
          <a:p>
            <a:pPr marL="457200" indent="-457200" algn="ctr">
              <a:buAutoNum type="arabicParenR"/>
            </a:pPr>
            <a:r>
              <a:rPr lang="en-US" dirty="0" smtClean="0"/>
              <a:t>Improve technologies to observe and model ocean systems</a:t>
            </a:r>
          </a:p>
          <a:p>
            <a:pPr marL="457200" indent="-457200" algn="ctr">
              <a:buAutoNum type="arabicParenR"/>
            </a:pPr>
            <a:endParaRPr lang="en-US" dirty="0" smtClean="0"/>
          </a:p>
          <a:p>
            <a:pPr marL="457200" indent="-457200" algn="ctr">
              <a:buAutoNum type="arabicParenR"/>
            </a:pPr>
            <a:r>
              <a:rPr lang="en-US" dirty="0" smtClean="0"/>
              <a:t>Deploy multi-use omnipresent networks throughout the world’s oceans</a:t>
            </a:r>
          </a:p>
          <a:p>
            <a:pPr marL="457200" indent="-457200" algn="ctr">
              <a:buAutoNum type="arabicParenR"/>
            </a:pPr>
            <a:endParaRPr lang="en-US" dirty="0" smtClean="0"/>
          </a:p>
          <a:p>
            <a:pPr marL="457200" indent="-457200" algn="ctr">
              <a:buAutoNum type="arabicParenR"/>
            </a:pPr>
            <a:r>
              <a:rPr lang="en-US" dirty="0" smtClean="0"/>
              <a:t>Develop an event response capability</a:t>
            </a:r>
          </a:p>
          <a:p>
            <a:pPr marL="457200" indent="-457200" algn="ctr">
              <a:buAutoNum type="arabicParenR"/>
            </a:pPr>
            <a:endParaRPr lang="en-US" dirty="0" smtClean="0"/>
          </a:p>
          <a:p>
            <a:pPr marL="457200" indent="-457200" algn="ctr">
              <a:buAutoNum type="arabicParenR"/>
            </a:pPr>
            <a:r>
              <a:rPr lang="en-US" dirty="0" smtClean="0"/>
              <a:t>Integrated data networks to allow for data fusion and selective crowd sourcing to provide a community for new product development</a:t>
            </a:r>
          </a:p>
          <a:p>
            <a:pPr marL="457200" indent="-457200" algn="ctr">
              <a:buAutoNum type="arabicParenR"/>
            </a:pPr>
            <a:endParaRPr lang="en-US" dirty="0" smtClean="0"/>
          </a:p>
          <a:p>
            <a:pPr marL="457200" indent="-457200" algn="ctr">
              <a:buAutoNum type="arabicParenR"/>
            </a:pPr>
            <a:r>
              <a:rPr lang="en-US" dirty="0" smtClean="0"/>
              <a:t>Development new training pipeline for the future workforce, scientists and engineers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010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Picture 3"/>
          <p:cNvSpPr>
            <a:spLocks noChangeAspect="1"/>
          </p:cNvSpPr>
          <p:nvPr/>
        </p:nvSpPr>
        <p:spPr bwMode="auto">
          <a:xfrm>
            <a:off x="0" y="1181100"/>
            <a:ext cx="914400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2284" y="34925"/>
            <a:ext cx="5964493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atin typeface="+mj-lt"/>
                <a:cs typeface="Comic Sans MS"/>
              </a:rPr>
              <a:t>Coordinated through command centers</a:t>
            </a:r>
          </a:p>
          <a:p>
            <a:pPr algn="ctr">
              <a:defRPr/>
            </a:pPr>
            <a:endParaRPr lang="en-US" sz="2400" b="1" dirty="0">
              <a:latin typeface="+mj-lt"/>
              <a:cs typeface="Geneva"/>
            </a:endParaRPr>
          </a:p>
        </p:txBody>
      </p:sp>
      <p:sp>
        <p:nvSpPr>
          <p:cNvPr id="32771" name="TextBox 5"/>
          <p:cNvSpPr txBox="1">
            <a:spLocks noChangeArrowheads="1"/>
          </p:cNvSpPr>
          <p:nvPr/>
        </p:nvSpPr>
        <p:spPr bwMode="auto">
          <a:xfrm>
            <a:off x="685800" y="5715000"/>
            <a:ext cx="1017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CODAR</a:t>
            </a:r>
          </a:p>
        </p:txBody>
      </p:sp>
      <p:sp>
        <p:nvSpPr>
          <p:cNvPr id="32772" name="TextBox 6"/>
          <p:cNvSpPr txBox="1">
            <a:spLocks noChangeArrowheads="1"/>
          </p:cNvSpPr>
          <p:nvPr/>
        </p:nvSpPr>
        <p:spPr bwMode="auto">
          <a:xfrm>
            <a:off x="2895600" y="5715000"/>
            <a:ext cx="1120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Satellites</a:t>
            </a:r>
          </a:p>
        </p:txBody>
      </p:sp>
      <p:sp>
        <p:nvSpPr>
          <p:cNvPr id="32773" name="TextBox 7"/>
          <p:cNvSpPr txBox="1">
            <a:spLocks noChangeArrowheads="1"/>
          </p:cNvSpPr>
          <p:nvPr/>
        </p:nvSpPr>
        <p:spPr bwMode="auto">
          <a:xfrm>
            <a:off x="5661025" y="5715000"/>
            <a:ext cx="915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Gliders</a:t>
            </a:r>
          </a:p>
        </p:txBody>
      </p:sp>
      <p:sp>
        <p:nvSpPr>
          <p:cNvPr id="32774" name="TextBox 8"/>
          <p:cNvSpPr txBox="1">
            <a:spLocks noChangeArrowheads="1"/>
          </p:cNvSpPr>
          <p:nvPr/>
        </p:nvSpPr>
        <p:spPr bwMode="auto">
          <a:xfrm>
            <a:off x="7542213" y="5715000"/>
            <a:ext cx="928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Models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1100"/>
            <a:ext cx="9144000" cy="44920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Picture 3" descr="marcoos_sst_codar_invert"/>
          <p:cNvSpPr>
            <a:spLocks noChangeAspect="1" noChangeArrowheads="1"/>
          </p:cNvSpPr>
          <p:nvPr/>
        </p:nvSpPr>
        <p:spPr bwMode="auto">
          <a:xfrm>
            <a:off x="0" y="452438"/>
            <a:ext cx="2144713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7" name="Picture 7" descr="marcoos_composite_newcodar_070416_01"/>
          <p:cNvSpPr>
            <a:spLocks noChangeAspect="1" noChangeArrowheads="1"/>
          </p:cNvSpPr>
          <p:nvPr/>
        </p:nvSpPr>
        <p:spPr bwMode="auto">
          <a:xfrm>
            <a:off x="5314950" y="361950"/>
            <a:ext cx="3546475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38188" y="-61913"/>
            <a:ext cx="767715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genda-Light"/>
                <a:ea typeface="+mj-ea"/>
                <a:cs typeface="Agenda-Light"/>
              </a:rPr>
              <a:t>The future is coupled observation &amp; modeling networks </a:t>
            </a: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228600" y="533400"/>
            <a:ext cx="8723596" cy="5226632"/>
            <a:chOff x="0" y="833438"/>
            <a:chExt cx="9907588" cy="5936006"/>
          </a:xfrm>
        </p:grpSpPr>
        <p:pic>
          <p:nvPicPr>
            <p:cNvPr id="19" name="Picture 3" descr="marcoos_sst_codar_invert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CCCCCC"/>
                </a:clrFrom>
                <a:clrTo>
                  <a:srgbClr val="CCCCC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50" t="6833" r="23875" b="7500"/>
            <a:stretch>
              <a:fillRect/>
            </a:stretch>
          </p:blipFill>
          <p:spPr bwMode="auto">
            <a:xfrm>
              <a:off x="0" y="928688"/>
              <a:ext cx="2270125" cy="2867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marcoos_ribbons_3d_150m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21" t="10345"/>
            <a:stretch>
              <a:fillRect/>
            </a:stretch>
          </p:blipFill>
          <p:spPr bwMode="auto">
            <a:xfrm>
              <a:off x="2316163" y="1376363"/>
              <a:ext cx="3521075" cy="259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2" name="Text Box 5"/>
            <p:cNvSpPr txBox="1">
              <a:spLocks noChangeArrowheads="1"/>
            </p:cNvSpPr>
            <p:nvPr/>
          </p:nvSpPr>
          <p:spPr bwMode="auto">
            <a:xfrm>
              <a:off x="2316163" y="1627188"/>
              <a:ext cx="720057" cy="1153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6000">
                  <a:latin typeface="Arial" charset="0"/>
                </a:rPr>
                <a:t>+</a:t>
              </a:r>
            </a:p>
          </p:txBody>
        </p:sp>
        <p:sp>
          <p:nvSpPr>
            <p:cNvPr id="23" name="Text Box 6"/>
            <p:cNvSpPr txBox="1">
              <a:spLocks noChangeArrowheads="1"/>
            </p:cNvSpPr>
            <p:nvPr/>
          </p:nvSpPr>
          <p:spPr bwMode="auto">
            <a:xfrm>
              <a:off x="5497513" y="1306513"/>
              <a:ext cx="720057" cy="1153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6000">
                  <a:latin typeface="Arial" charset="0"/>
                </a:rPr>
                <a:t>=</a:t>
              </a:r>
            </a:p>
          </p:txBody>
        </p:sp>
        <p:pic>
          <p:nvPicPr>
            <p:cNvPr id="24" name="Picture 7" descr="marcoos_composite_newcodar_070416_01"/>
            <p:cNvPicPr preferRelativeResize="0"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60" t="6944" r="12500" b="6944"/>
            <a:stretch>
              <a:fillRect/>
            </a:stretch>
          </p:blipFill>
          <p:spPr bwMode="auto">
            <a:xfrm>
              <a:off x="5624513" y="833438"/>
              <a:ext cx="3754437" cy="3457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8"/>
            <p:cNvPicPr preferRelativeResize="0"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929"/>
            <a:stretch>
              <a:fillRect/>
            </a:stretch>
          </p:blipFill>
          <p:spPr bwMode="auto">
            <a:xfrm>
              <a:off x="5640388" y="3733800"/>
              <a:ext cx="4267200" cy="288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6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418013"/>
              <a:ext cx="2665413" cy="1882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7" name="Text Box 10"/>
            <p:cNvSpPr txBox="1">
              <a:spLocks noChangeArrowheads="1"/>
            </p:cNvSpPr>
            <p:nvPr/>
          </p:nvSpPr>
          <p:spPr bwMode="auto">
            <a:xfrm>
              <a:off x="2706688" y="4860925"/>
              <a:ext cx="720057" cy="1153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6000">
                  <a:latin typeface="Arial" charset="0"/>
                </a:rPr>
                <a:t>+</a:t>
              </a:r>
            </a:p>
          </p:txBody>
        </p:sp>
        <p:sp>
          <p:nvSpPr>
            <p:cNvPr id="28" name="Text Box 11"/>
            <p:cNvSpPr txBox="1">
              <a:spLocks noChangeArrowheads="1"/>
            </p:cNvSpPr>
            <p:nvPr/>
          </p:nvSpPr>
          <p:spPr bwMode="auto">
            <a:xfrm>
              <a:off x="5735638" y="4791075"/>
              <a:ext cx="720057" cy="1153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6000">
                  <a:latin typeface="Arial" charset="0"/>
                </a:rPr>
                <a:t>=</a:t>
              </a:r>
            </a:p>
          </p:txBody>
        </p:sp>
        <p:pic>
          <p:nvPicPr>
            <p:cNvPr id="29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1688" y="4545013"/>
              <a:ext cx="2449512" cy="1752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0" name="Text Box 13"/>
            <p:cNvSpPr txBox="1">
              <a:spLocks noChangeArrowheads="1"/>
            </p:cNvSpPr>
            <p:nvPr/>
          </p:nvSpPr>
          <p:spPr bwMode="auto">
            <a:xfrm>
              <a:off x="527050" y="6367463"/>
              <a:ext cx="1861183" cy="4019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700">
                  <a:latin typeface="Arial" charset="0"/>
                </a:rPr>
                <a:t>Nested Models </a:t>
              </a:r>
            </a:p>
          </p:txBody>
        </p:sp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3889375" y="6335713"/>
              <a:ext cx="2108780" cy="4019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700">
                  <a:latin typeface="Arial" charset="0"/>
                </a:rPr>
                <a:t>Data Assimilation </a:t>
              </a:r>
            </a:p>
          </p:txBody>
        </p:sp>
        <p:sp>
          <p:nvSpPr>
            <p:cNvPr id="32" name="Text Box 15"/>
            <p:cNvSpPr txBox="1">
              <a:spLocks noChangeArrowheads="1"/>
            </p:cNvSpPr>
            <p:nvPr/>
          </p:nvSpPr>
          <p:spPr bwMode="auto">
            <a:xfrm>
              <a:off x="6297613" y="6364288"/>
              <a:ext cx="1764465" cy="4019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700">
                  <a:latin typeface="Arial" charset="0"/>
                </a:rPr>
                <a:t>4-D Forecasts </a:t>
              </a:r>
            </a:p>
          </p:txBody>
        </p:sp>
        <p:sp>
          <p:nvSpPr>
            <p:cNvPr id="33" name="Text Box 16"/>
            <p:cNvSpPr txBox="1">
              <a:spLocks noChangeArrowheads="1"/>
            </p:cNvSpPr>
            <p:nvPr/>
          </p:nvSpPr>
          <p:spPr bwMode="auto">
            <a:xfrm>
              <a:off x="5443538" y="3836988"/>
              <a:ext cx="1750683" cy="4019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700">
                  <a:latin typeface="Arial" charset="0"/>
                </a:rPr>
                <a:t>3-D Nowcasts</a:t>
              </a:r>
            </a:p>
          </p:txBody>
        </p:sp>
        <p:sp>
          <p:nvSpPr>
            <p:cNvPr id="34" name="Text Box 17"/>
            <p:cNvSpPr txBox="1">
              <a:spLocks noChangeArrowheads="1"/>
            </p:cNvSpPr>
            <p:nvPr/>
          </p:nvSpPr>
          <p:spPr bwMode="auto">
            <a:xfrm>
              <a:off x="333376" y="3916363"/>
              <a:ext cx="2040231" cy="4019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700">
                  <a:latin typeface="Arial" charset="0"/>
                </a:rPr>
                <a:t>Remote Sensing </a:t>
              </a:r>
            </a:p>
          </p:txBody>
        </p:sp>
        <p:sp>
          <p:nvSpPr>
            <p:cNvPr id="35" name="Text Box 18"/>
            <p:cNvSpPr txBox="1">
              <a:spLocks noChangeArrowheads="1"/>
            </p:cNvSpPr>
            <p:nvPr/>
          </p:nvSpPr>
          <p:spPr bwMode="auto">
            <a:xfrm>
              <a:off x="3481388" y="3917950"/>
              <a:ext cx="993988" cy="4019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700">
                  <a:latin typeface="Arial" charset="0"/>
                </a:rPr>
                <a:t>Gliders 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 descr="Screen shot 2011-05-11 at 3.08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"/>
          <a:stretch>
            <a:fillRect/>
          </a:stretch>
        </p:blipFill>
        <p:spPr bwMode="auto">
          <a:xfrm>
            <a:off x="4854575" y="533400"/>
            <a:ext cx="2519363" cy="281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2" descr="getScreensho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8"/>
          <a:stretch>
            <a:fillRect/>
          </a:stretch>
        </p:blipFill>
        <p:spPr bwMode="auto">
          <a:xfrm>
            <a:off x="588963" y="465138"/>
            <a:ext cx="4143375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3" descr="T5m_v1_564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3525838"/>
            <a:ext cx="35052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4" descr="fvel_temp02-May-2011_06_15m_as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575" y="3352800"/>
            <a:ext cx="3825875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 dirty="0" smtClean="0"/>
              <a:t>Need for Ensemble models </a:t>
            </a:r>
            <a:r>
              <a:rPr lang="en-US" sz="1400" b="1" dirty="0" smtClean="0"/>
              <a:t>MARACOOS </a:t>
            </a:r>
            <a:r>
              <a:rPr lang="en-US" sz="1400" b="1" dirty="0"/>
              <a:t>Ocean Forecast Models</a:t>
            </a:r>
          </a:p>
        </p:txBody>
      </p:sp>
      <p:sp>
        <p:nvSpPr>
          <p:cNvPr id="58375" name="TextBox 6"/>
          <p:cNvSpPr txBox="1">
            <a:spLocks noChangeArrowheads="1"/>
          </p:cNvSpPr>
          <p:nvPr/>
        </p:nvSpPr>
        <p:spPr bwMode="auto">
          <a:xfrm>
            <a:off x="1905000" y="1955800"/>
            <a:ext cx="20447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/>
              <a:t>Short Term</a:t>
            </a:r>
          </a:p>
          <a:p>
            <a:pPr eaLnBrk="1" hangingPunct="1"/>
            <a:r>
              <a:rPr lang="en-US" sz="1800"/>
              <a:t>Prediction System</a:t>
            </a:r>
          </a:p>
          <a:p>
            <a:pPr eaLnBrk="1" hangingPunct="1"/>
            <a:r>
              <a:rPr lang="en-US" sz="1800"/>
              <a:t>U. Connecticut</a:t>
            </a:r>
          </a:p>
        </p:txBody>
      </p:sp>
      <p:sp>
        <p:nvSpPr>
          <p:cNvPr id="58376" name="TextBox 7"/>
          <p:cNvSpPr txBox="1">
            <a:spLocks noChangeArrowheads="1"/>
          </p:cNvSpPr>
          <p:nvPr/>
        </p:nvSpPr>
        <p:spPr bwMode="auto">
          <a:xfrm>
            <a:off x="7246938" y="1016000"/>
            <a:ext cx="20923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/>
              <a:t>NY-HOPS</a:t>
            </a:r>
          </a:p>
          <a:p>
            <a:pPr eaLnBrk="1" hangingPunct="1"/>
            <a:r>
              <a:rPr lang="en-US" sz="1800"/>
              <a:t>Stevens </a:t>
            </a:r>
          </a:p>
          <a:p>
            <a:pPr eaLnBrk="1" hangingPunct="1"/>
            <a:r>
              <a:rPr lang="en-US" sz="1800"/>
              <a:t>Institute</a:t>
            </a:r>
          </a:p>
          <a:p>
            <a:pPr eaLnBrk="1" hangingPunct="1"/>
            <a:r>
              <a:rPr lang="en-US" sz="1800"/>
              <a:t>Technology</a:t>
            </a:r>
          </a:p>
          <a:p>
            <a:pPr eaLnBrk="1" hangingPunct="1"/>
            <a:endParaRPr lang="en-US" sz="1800"/>
          </a:p>
        </p:txBody>
      </p:sp>
      <p:sp>
        <p:nvSpPr>
          <p:cNvPr id="58377" name="TextBox 8"/>
          <p:cNvSpPr txBox="1">
            <a:spLocks noChangeArrowheads="1"/>
          </p:cNvSpPr>
          <p:nvPr/>
        </p:nvSpPr>
        <p:spPr bwMode="auto">
          <a:xfrm>
            <a:off x="2278063" y="5122863"/>
            <a:ext cx="145415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800"/>
              <a:t>ROMS</a:t>
            </a:r>
          </a:p>
          <a:p>
            <a:pPr algn="r" eaLnBrk="1" hangingPunct="1"/>
            <a:r>
              <a:rPr lang="en-US" sz="1800"/>
              <a:t>ESPRESSO</a:t>
            </a:r>
          </a:p>
          <a:p>
            <a:pPr algn="r" eaLnBrk="1" hangingPunct="1"/>
            <a:r>
              <a:rPr lang="en-US" sz="1800"/>
              <a:t>Rutgers</a:t>
            </a:r>
          </a:p>
        </p:txBody>
      </p:sp>
      <p:sp>
        <p:nvSpPr>
          <p:cNvPr id="58378" name="TextBox 9"/>
          <p:cNvSpPr txBox="1">
            <a:spLocks noChangeArrowheads="1"/>
          </p:cNvSpPr>
          <p:nvPr/>
        </p:nvSpPr>
        <p:spPr bwMode="auto">
          <a:xfrm>
            <a:off x="6045200" y="5283200"/>
            <a:ext cx="1955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800"/>
              <a:t>HOPS</a:t>
            </a:r>
          </a:p>
          <a:p>
            <a:pPr algn="r" eaLnBrk="1" hangingPunct="1"/>
            <a:r>
              <a:rPr lang="en-US" sz="1800"/>
              <a:t>U Massachusetts</a:t>
            </a:r>
          </a:p>
        </p:txBody>
      </p:sp>
    </p:spTree>
    <p:extLst>
      <p:ext uri="{BB962C8B-B14F-4D97-AF65-F5344CB8AC3E}">
        <p14:creationId xmlns:p14="http://schemas.microsoft.com/office/powerpoint/2010/main" val="2698878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5292</TotalTime>
  <Words>1012</Words>
  <Application>Microsoft Macintosh PowerPoint</Application>
  <PresentationFormat>On-screen Show (4:3)</PresentationFormat>
  <Paragraphs>221</Paragraphs>
  <Slides>26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THE NEW TEST-BED: Operational networks (GOOS) Global Ocean Observing System for Climate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Rutgers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hroarty</dc:creator>
  <cp:lastModifiedBy>Oscar Schofield</cp:lastModifiedBy>
  <cp:revision>207</cp:revision>
  <dcterms:created xsi:type="dcterms:W3CDTF">2011-03-03T17:35:39Z</dcterms:created>
  <dcterms:modified xsi:type="dcterms:W3CDTF">2013-09-26T00:18:36Z</dcterms:modified>
</cp:coreProperties>
</file>