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4" r:id="rId2"/>
    <p:sldId id="296" r:id="rId3"/>
    <p:sldId id="258" r:id="rId4"/>
    <p:sldId id="259" r:id="rId5"/>
    <p:sldId id="260" r:id="rId6"/>
    <p:sldId id="261" r:id="rId7"/>
    <p:sldId id="263" r:id="rId8"/>
    <p:sldId id="264" r:id="rId9"/>
    <p:sldId id="297" r:id="rId10"/>
    <p:sldId id="289" r:id="rId11"/>
    <p:sldId id="265" r:id="rId12"/>
    <p:sldId id="267" r:id="rId13"/>
    <p:sldId id="291" r:id="rId14"/>
    <p:sldId id="268" r:id="rId15"/>
    <p:sldId id="292" r:id="rId16"/>
    <p:sldId id="293" r:id="rId17"/>
    <p:sldId id="295" r:id="rId18"/>
    <p:sldId id="270" r:id="rId19"/>
    <p:sldId id="271" r:id="rId20"/>
    <p:sldId id="272" r:id="rId21"/>
    <p:sldId id="273" r:id="rId22"/>
    <p:sldId id="276" r:id="rId23"/>
    <p:sldId id="279" r:id="rId24"/>
    <p:sldId id="280" r:id="rId25"/>
    <p:sldId id="283" r:id="rId26"/>
    <p:sldId id="284" r:id="rId27"/>
    <p:sldId id="299" r:id="rId28"/>
    <p:sldId id="290" r:id="rId29"/>
    <p:sldId id="287" r:id="rId30"/>
    <p:sldId id="288" r:id="rId31"/>
    <p:sldId id="28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64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501353D0-8B26-E140-96DA-771793AAE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19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0F78750-D0BC-674A-BF47-F96F5D45AC6A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050E4C-C179-5143-88A6-4F55010861F6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E0BECDA-E17E-7540-954F-3C5DD253B7B7}" type="slidenum">
              <a:rPr lang="en-US" sz="1200"/>
              <a:pPr algn="r" eaLnBrk="1" hangingPunct="1"/>
              <a:t>21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5A31-C4DE-2441-8FB2-166D70F76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0F042-D8B1-A140-884C-5AF2B578C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3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48FF1-0096-6341-8194-B66A9015C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9C0B-015C-B043-A068-937B0C528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0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0553E-B71D-074D-A9F6-8E2128E5E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645F2-5481-D344-9E21-5C1E06DB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2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C6B5-6696-FB46-AEBE-AD39947D0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6CE2-9B2E-7240-9ED4-C4FAB7779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7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69CF-94D1-FE4F-AA15-99AE9CF42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384D6-9307-AC40-8ACC-65839C68E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45655-A80F-C34C-B1A8-75516178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9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B33A883C-18B9-7A4A-A379-42EA1889B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gif"/><Relationship Id="rId12" Type="http://schemas.openxmlformats.org/officeDocument/2006/relationships/image" Target="../media/image54.png"/><Relationship Id="rId13" Type="http://schemas.openxmlformats.org/officeDocument/2006/relationships/image" Target="../media/image26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jpeg"/><Relationship Id="rId9" Type="http://schemas.openxmlformats.org/officeDocument/2006/relationships/image" Target="../media/image6.png"/><Relationship Id="rId10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6.png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7" Type="http://schemas.openxmlformats.org/officeDocument/2006/relationships/image" Target="../media/image29.jpeg"/><Relationship Id="rId8" Type="http://schemas.openxmlformats.org/officeDocument/2006/relationships/image" Target="../media/image30.jpg"/><Relationship Id="rId9" Type="http://schemas.openxmlformats.org/officeDocument/2006/relationships/image" Target="../media/image31.jpg"/><Relationship Id="rId1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40535" y="228600"/>
            <a:ext cx="7772400" cy="1470025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Real-Time Beyond the Horizon Vessel Detection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5146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Hugh J. Roarty</a:t>
            </a:r>
          </a:p>
          <a:p>
            <a:r>
              <a:rPr lang="en-US" dirty="0" smtClean="0"/>
              <a:t>Michael Smith</a:t>
            </a:r>
          </a:p>
          <a:p>
            <a:r>
              <a:rPr lang="en-US" dirty="0" smtClean="0"/>
              <a:t>Scott M. Glenn</a:t>
            </a:r>
          </a:p>
          <a:p>
            <a:endParaRPr lang="en-US" dirty="0" smtClean="0"/>
          </a:p>
          <a:p>
            <a:r>
              <a:rPr lang="en-US" dirty="0" smtClean="0"/>
              <a:t>Donald E. Barrick</a:t>
            </a:r>
            <a:endParaRPr lang="en-US" dirty="0"/>
          </a:p>
        </p:txBody>
      </p:sp>
      <p:pic>
        <p:nvPicPr>
          <p:cNvPr id="7" name="Picture 6" descr="COOL_redgray_on_light_l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600"/>
            <a:ext cx="2832602" cy="1242568"/>
          </a:xfrm>
          <a:prstGeom prst="rect">
            <a:avLst/>
          </a:prstGeom>
        </p:spPr>
      </p:pic>
      <p:pic>
        <p:nvPicPr>
          <p:cNvPr id="9" name="Picture 8" descr="Codar_logo_l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81400"/>
            <a:ext cx="2705100" cy="1569044"/>
          </a:xfrm>
          <a:prstGeom prst="rect">
            <a:avLst/>
          </a:prstGeom>
        </p:spPr>
      </p:pic>
      <p:pic>
        <p:nvPicPr>
          <p:cNvPr id="10" name="Picture 9" descr="csr_logo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62600"/>
            <a:ext cx="1233224" cy="1200912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1" name="Picture 10" descr="D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334000"/>
            <a:ext cx="1691262" cy="1622231"/>
          </a:xfrm>
          <a:prstGeom prst="rect">
            <a:avLst/>
          </a:prstGeom>
        </p:spPr>
      </p:pic>
      <p:pic>
        <p:nvPicPr>
          <p:cNvPr id="14" name="Picture 13" descr="NOA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486400"/>
            <a:ext cx="1264810" cy="1264810"/>
          </a:xfrm>
          <a:prstGeom prst="rect">
            <a:avLst/>
          </a:prstGeom>
        </p:spPr>
      </p:pic>
      <p:pic>
        <p:nvPicPr>
          <p:cNvPr id="2" name="Picture 1" descr="MARACOOS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791200"/>
            <a:ext cx="3733800" cy="6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4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</a:t>
            </a:r>
            <a:r>
              <a:rPr lang="en-US" dirty="0" err="1" smtClean="0"/>
              <a:t>hf</a:t>
            </a:r>
            <a:r>
              <a:rPr lang="en-US" dirty="0" smtClean="0"/>
              <a:t> Radar to Search and Rescue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Transition Success </a:t>
            </a:r>
            <a:r>
              <a:rPr lang="en-US" sz="2400" b="1" dirty="0"/>
              <a:t>Stories – Making a </a:t>
            </a:r>
            <a:r>
              <a:rPr lang="en-US" sz="2400" b="1" dirty="0" smtClean="0"/>
              <a:t>Difference</a:t>
            </a:r>
            <a:endParaRPr lang="en-US" sz="2400" b="1" dirty="0"/>
          </a:p>
          <a:p>
            <a:pPr algn="ctr"/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7623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SAROPS Test Case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</a:rPr>
              <a:t>5000 Virtual Drifters +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1 Real Drifter (Black Line):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Search </a:t>
            </a:r>
            <a:r>
              <a:rPr lang="en-US" sz="3600" dirty="0">
                <a:solidFill>
                  <a:srgbClr val="000000"/>
                </a:solidFill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28600" y="5181600"/>
            <a:ext cx="419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HYCOM (Ocean model) 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Search Area: 36,000 </a:t>
            </a:r>
            <a:r>
              <a:rPr lang="en-US" sz="2400" dirty="0">
                <a:solidFill>
                  <a:srgbClr val="000000"/>
                </a:solidFill>
              </a:rPr>
              <a:t>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800600" y="5181600"/>
            <a:ext cx="42671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HF Radar (Measurements)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Search Area: 12,000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6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hf</a:t>
            </a:r>
            <a:r>
              <a:rPr lang="en-US" dirty="0" smtClean="0"/>
              <a:t> Radar for Vessel Detection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Range: 11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nmi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Height &gt;10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ft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Range</a:t>
            </a:r>
            <a:r>
              <a:rPr lang="en-US" sz="2800" dirty="0">
                <a:solidFill>
                  <a:srgbClr val="0000FF"/>
                </a:solidFill>
              </a:rPr>
              <a:t>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</a:t>
            </a:r>
            <a:r>
              <a:rPr lang="en-US" sz="2800" dirty="0" smtClean="0">
                <a:solidFill>
                  <a:srgbClr val="0000FF"/>
                </a:solidFill>
              </a:rPr>
              <a:t>&gt;19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</a:t>
            </a:r>
            <a:r>
              <a:rPr lang="en-US" sz="2800" dirty="0" smtClean="0">
                <a:solidFill>
                  <a:srgbClr val="FF0000"/>
                </a:solidFill>
              </a:rPr>
              <a:t>65 </a:t>
            </a:r>
            <a:r>
              <a:rPr lang="en-US" sz="2800" dirty="0" err="1" smtClean="0">
                <a:solidFill>
                  <a:srgbClr val="FF0000"/>
                </a:solidFill>
              </a:rPr>
              <a:t>nmi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</a:t>
            </a:r>
            <a:r>
              <a:rPr lang="en-US" sz="2800" dirty="0" smtClean="0">
                <a:solidFill>
                  <a:srgbClr val="FF0000"/>
                </a:solidFill>
              </a:rPr>
              <a:t>&gt;49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25MHz_Cov_Plo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0" y="12192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>
          <a:xfrm>
            <a:off x="457200" y="20112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19728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/>
          </p:cNvSpPr>
          <p:nvPr/>
        </p:nvSpPr>
        <p:spPr bwMode="auto">
          <a:xfrm>
            <a:off x="60325" y="114300"/>
            <a:ext cx="77019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Doppler Spectra from all Range Cells</a:t>
            </a:r>
          </a:p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with Detection Threshold </a:t>
            </a:r>
            <a:r>
              <a:rPr lang="en-US" sz="2400" b="1" dirty="0" smtClean="0">
                <a:cs typeface="Arial" charset="0"/>
                <a:sym typeface="Arial" charset="0"/>
              </a:rPr>
              <a:t>above Background Applied</a:t>
            </a:r>
            <a:endParaRPr lang="en-US" sz="2400" b="1" dirty="0">
              <a:cs typeface="Arial" charset="0"/>
              <a:sym typeface="Arial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803275" y="977900"/>
            <a:ext cx="7693025" cy="5355168"/>
            <a:chOff x="231775" y="990600"/>
            <a:chExt cx="8670925" cy="6035271"/>
          </a:xfrm>
        </p:grpSpPr>
        <p:pic>
          <p:nvPicPr>
            <p:cNvPr id="9216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90600"/>
              <a:ext cx="867092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Rectangle 3"/>
            <p:cNvSpPr>
              <a:spLocks/>
            </p:cNvSpPr>
            <p:nvPr/>
          </p:nvSpPr>
          <p:spPr bwMode="auto">
            <a:xfrm>
              <a:off x="2823269" y="6322153"/>
              <a:ext cx="1900232" cy="70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/>
            </a:bodyPr>
            <a:lstStyle/>
            <a:p>
              <a:pPr marL="39688" algn="ctr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Doppler </a:t>
              </a:r>
              <a:r>
                <a:rPr lang="en-US" sz="1700" dirty="0" smtClean="0">
                  <a:cs typeface="Arial" charset="0"/>
                  <a:sym typeface="Arial" charset="0"/>
                </a:rPr>
                <a:t>Frequency</a:t>
              </a:r>
            </a:p>
            <a:p>
              <a:pPr marL="39688" algn="ctr">
                <a:defRPr/>
              </a:pPr>
              <a:r>
                <a:rPr lang="en-US" sz="1700" dirty="0" smtClean="0">
                  <a:cs typeface="Arial" charset="0"/>
                  <a:sym typeface="Arial" charset="0"/>
                </a:rPr>
                <a:t>(Target Speed)</a:t>
              </a:r>
            </a:p>
            <a:p>
              <a:pPr marL="39688">
                <a:defRPr/>
              </a:pPr>
              <a:endParaRPr lang="en-US" sz="1700" dirty="0">
                <a:cs typeface="Arial" charset="0"/>
                <a:sym typeface="Arial" charset="0"/>
              </a:endParaRPr>
            </a:p>
          </p:txBody>
        </p:sp>
        <p:sp>
          <p:nvSpPr>
            <p:cNvPr id="92165" name="Rectangle 4"/>
            <p:cNvSpPr>
              <a:spLocks/>
            </p:cNvSpPr>
            <p:nvPr/>
          </p:nvSpPr>
          <p:spPr bwMode="auto">
            <a:xfrm rot="-2940000">
              <a:off x="8075613" y="5572125"/>
              <a:ext cx="865188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/>
              <a:r>
                <a:rPr lang="en-US" sz="1700"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77830" name="Rectangle 5"/>
            <p:cNvSpPr>
              <a:spLocks/>
            </p:cNvSpPr>
            <p:nvPr/>
          </p:nvSpPr>
          <p:spPr bwMode="auto">
            <a:xfrm>
              <a:off x="607527" y="3277085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1" name="Rectangle 6"/>
            <p:cNvSpPr>
              <a:spLocks/>
            </p:cNvSpPr>
            <p:nvPr/>
          </p:nvSpPr>
          <p:spPr bwMode="auto">
            <a:xfrm>
              <a:off x="6857536" y="3348649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2" name="Rectangle 7"/>
            <p:cNvSpPr>
              <a:spLocks/>
            </p:cNvSpPr>
            <p:nvPr/>
          </p:nvSpPr>
          <p:spPr bwMode="auto">
            <a:xfrm>
              <a:off x="5107605" y="1527333"/>
              <a:ext cx="2986333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77833" name="Rectangle 8"/>
            <p:cNvSpPr>
              <a:spLocks/>
            </p:cNvSpPr>
            <p:nvPr/>
          </p:nvSpPr>
          <p:spPr bwMode="auto">
            <a:xfrm>
              <a:off x="3044547" y="3885383"/>
              <a:ext cx="68530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4" name="Rectangle 9"/>
            <p:cNvSpPr>
              <a:spLocks/>
            </p:cNvSpPr>
            <p:nvPr/>
          </p:nvSpPr>
          <p:spPr bwMode="auto">
            <a:xfrm>
              <a:off x="5868055" y="3964104"/>
              <a:ext cx="68172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5" name="Line 10"/>
            <p:cNvSpPr>
              <a:spLocks noChangeShapeType="1"/>
            </p:cNvSpPr>
            <p:nvPr/>
          </p:nvSpPr>
          <p:spPr bwMode="auto">
            <a:xfrm>
              <a:off x="4955515" y="6554737"/>
              <a:ext cx="2519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6" name="Line 11"/>
            <p:cNvSpPr>
              <a:spLocks noChangeShapeType="1"/>
            </p:cNvSpPr>
            <p:nvPr/>
          </p:nvSpPr>
          <p:spPr bwMode="auto">
            <a:xfrm flipH="1">
              <a:off x="455437" y="6554737"/>
              <a:ext cx="21346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7" name="Line 12"/>
            <p:cNvSpPr>
              <a:spLocks noChangeShapeType="1"/>
            </p:cNvSpPr>
            <p:nvPr/>
          </p:nvSpPr>
          <p:spPr bwMode="auto">
            <a:xfrm flipH="1">
              <a:off x="7770077" y="6098514"/>
              <a:ext cx="454481" cy="456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9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2285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</a:p>
          <a:p>
            <a:r>
              <a:rPr lang="en-US" b="1" dirty="0" smtClean="0"/>
              <a:t>Raw Detections</a:t>
            </a:r>
          </a:p>
          <a:p>
            <a:r>
              <a:rPr lang="en-US" b="1" dirty="0" smtClean="0"/>
              <a:t>From each HFR: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Radial Velocity (most </a:t>
            </a:r>
            <a:r>
              <a:rPr lang="en-US" dirty="0"/>
              <a:t>a</a:t>
            </a:r>
            <a:r>
              <a:rPr lang="en-US" dirty="0" smtClean="0"/>
              <a:t>ccurate)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Bearing (least accurate)</a:t>
            </a:r>
            <a:endParaRPr lang="en-US" dirty="0"/>
          </a:p>
        </p:txBody>
      </p:sp>
      <p:pic>
        <p:nvPicPr>
          <p:cNvPr id="3" name="Picture 2" descr="pepper_SEAB_20121022T000000-20121023T000000_ZIM NEW YOR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10683"/>
          <a:stretch/>
        </p:blipFill>
        <p:spPr>
          <a:xfrm>
            <a:off x="2590800" y="19050"/>
            <a:ext cx="6553199" cy="6217384"/>
          </a:xfrm>
          <a:prstGeom prst="rect">
            <a:avLst/>
          </a:prstGeom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1905000" y="914400"/>
            <a:ext cx="9144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1600200" y="2743200"/>
            <a:ext cx="1219200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1600200" y="4648200"/>
            <a:ext cx="120015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0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" y="5210173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06" y="6364814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5665256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0"/>
          <p:cNvSpPr>
            <a:spLocks/>
          </p:cNvSpPr>
          <p:nvPr/>
        </p:nvSpPr>
        <p:spPr bwMode="auto">
          <a:xfrm>
            <a:off x="2095500" y="211138"/>
            <a:ext cx="5956299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2200" b="1" dirty="0">
                <a:solidFill>
                  <a:srgbClr val="000033"/>
                </a:solidFill>
                <a:latin typeface="Bookman Old Style"/>
                <a:cs typeface="Bookman Old Style"/>
              </a:rPr>
              <a:t>The Center for Secure and Resilient Maritime Commerce (CSR)</a:t>
            </a:r>
          </a:p>
        </p:txBody>
      </p:sp>
      <p:pic>
        <p:nvPicPr>
          <p:cNvPr id="14350" name="Picture 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" y="220979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513" y="2206625"/>
            <a:ext cx="33734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Text Box 4"/>
          <p:cNvSpPr txBox="1">
            <a:spLocks noChangeArrowheads="1"/>
          </p:cNvSpPr>
          <p:nvPr/>
        </p:nvSpPr>
        <p:spPr bwMode="auto">
          <a:xfrm>
            <a:off x="1349375" y="2098675"/>
            <a:ext cx="4403725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Century Schoolbook"/>
                <a:cs typeface="Century Schoolbook"/>
              </a:rPr>
              <a:t>Maritime Domain Awareness</a:t>
            </a:r>
            <a:endParaRPr lang="en-US" sz="1800" b="1" dirty="0">
              <a:latin typeface="Century Schoolbook"/>
              <a:cs typeface="Century Schoolbook"/>
            </a:endParaRPr>
          </a:p>
          <a:p>
            <a:pPr eaLnBrk="1" hangingPunct="1"/>
            <a:endParaRPr lang="en-US" sz="1600" b="1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Approach –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Dual Use Technologies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Demonstrate Nested </a:t>
            </a:r>
            <a:r>
              <a:rPr lang="en-US" sz="1600" b="1" u="sng" dirty="0">
                <a:latin typeface="Century Schoolbook"/>
                <a:cs typeface="Century Schoolbook"/>
              </a:rPr>
              <a:t>Vessel Detection</a:t>
            </a:r>
            <a:r>
              <a:rPr lang="en-US" sz="1600" b="1" dirty="0">
                <a:latin typeface="Century Schoolbook"/>
                <a:cs typeface="Century Schoolbook"/>
              </a:rPr>
              <a:t>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Global &gt; Approaches &gt; Port</a:t>
            </a:r>
          </a:p>
          <a:p>
            <a:pPr eaLnBrk="1" hangingPunct="1"/>
            <a:endParaRPr lang="en-US" sz="1600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University of Miami –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Global Satellite Coverage,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Visible &amp; Microwave</a:t>
            </a:r>
          </a:p>
          <a:p>
            <a:pPr eaLnBrk="1" hangingPunct="1"/>
            <a:endParaRPr lang="en-US" sz="1600" b="1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Rutgers University – 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Over-the-Horizon Compact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High Frequency Radar Networks</a:t>
            </a:r>
          </a:p>
          <a:p>
            <a:pPr eaLnBrk="1" hangingPunct="1"/>
            <a:endParaRPr lang="en-US" sz="1600" b="1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Stevens Institute of Technology –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Local High-Resolution Optics &amp;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Shallow Underwater Acoustics</a:t>
            </a:r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>
            <a:off x="647700" y="1247775"/>
            <a:ext cx="8369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Bookman Old Style"/>
                <a:cs typeface="Bookman Old Style"/>
              </a:rPr>
              <a:t>DHS Center of Excellence for Port Security</a:t>
            </a:r>
          </a:p>
          <a:p>
            <a:pPr algn="ctr" eaLnBrk="1" hangingPunct="1"/>
            <a:r>
              <a:rPr lang="en-US" sz="1800" i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10 </a:t>
            </a:r>
            <a:r>
              <a:rPr lang="en-US" sz="1800" i="1" dirty="0">
                <a:solidFill>
                  <a:srgbClr val="000000"/>
                </a:solidFill>
                <a:latin typeface="Bookman Old Style"/>
                <a:cs typeface="Bookman Old Style"/>
              </a:rPr>
              <a:t>Institutions – Maritime Domain Awareness &amp; Resiliency</a:t>
            </a:r>
          </a:p>
        </p:txBody>
      </p:sp>
      <p:pic>
        <p:nvPicPr>
          <p:cNvPr id="2" name="Picture 1" descr="DH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0"/>
            <a:ext cx="1549400" cy="1486159"/>
          </a:xfrm>
          <a:prstGeom prst="rect">
            <a:avLst/>
          </a:prstGeom>
        </p:spPr>
      </p:pic>
      <p:pic>
        <p:nvPicPr>
          <p:cNvPr id="3" name="Picture 2" descr="csr_logo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65100"/>
            <a:ext cx="1056378" cy="1028700"/>
          </a:xfrm>
          <a:prstGeom prst="rect">
            <a:avLst/>
          </a:prstGeom>
        </p:spPr>
      </p:pic>
      <p:pic>
        <p:nvPicPr>
          <p:cNvPr id="4" name="Picture 3" descr="COOL_redgray_on_light_l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1187006" cy="520700"/>
          </a:xfrm>
          <a:prstGeom prst="rect">
            <a:avLst/>
          </a:prstGeom>
        </p:spPr>
      </p:pic>
      <p:pic>
        <p:nvPicPr>
          <p:cNvPr id="5" name="Picture 4" descr="umiami_prime_30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00"/>
            <a:ext cx="1306286" cy="685800"/>
          </a:xfrm>
          <a:prstGeom prst="rect">
            <a:avLst/>
          </a:prstGeom>
        </p:spPr>
      </p:pic>
      <p:pic>
        <p:nvPicPr>
          <p:cNvPr id="6" name="Picture 5" descr="Stevens-Official-Color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1"/>
            <a:ext cx="1282700" cy="546371"/>
          </a:xfrm>
          <a:prstGeom prst="rect">
            <a:avLst/>
          </a:prstGeom>
        </p:spPr>
      </p:pic>
      <p:pic>
        <p:nvPicPr>
          <p:cNvPr id="7" name="Picture 6" descr="monmouth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0"/>
            <a:ext cx="1346200" cy="362004"/>
          </a:xfrm>
          <a:prstGeom prst="rect">
            <a:avLst/>
          </a:prstGeom>
        </p:spPr>
      </p:pic>
      <p:pic>
        <p:nvPicPr>
          <p:cNvPr id="8" name="Picture 7" descr="port-authority-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1"/>
            <a:ext cx="1333500" cy="270868"/>
          </a:xfrm>
          <a:prstGeom prst="rect">
            <a:avLst/>
          </a:prstGeom>
        </p:spPr>
      </p:pic>
      <p:pic>
        <p:nvPicPr>
          <p:cNvPr id="9" name="Picture 8" descr="mit_ctl_logo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1"/>
            <a:ext cx="1297729" cy="4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HARBOR RECENT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YMLosAngelesmapTrk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4" b="14628"/>
          <a:stretch/>
        </p:blipFill>
        <p:spPr bwMode="auto">
          <a:xfrm>
            <a:off x="1068180" y="838200"/>
            <a:ext cx="786624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 descr="Ym-Los-Angeles-1996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968375"/>
            <a:ext cx="2667000" cy="1774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 idx="4294967295"/>
          </p:nvPr>
        </p:nvSpPr>
        <p:spPr>
          <a:xfrm>
            <a:off x="457200" y="-55563"/>
            <a:ext cx="8229600" cy="838201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GPS Track YM Los Angeles</a:t>
            </a:r>
          </a:p>
        </p:txBody>
      </p:sp>
    </p:spTree>
    <p:extLst>
      <p:ext uri="{BB962C8B-B14F-4D97-AF65-F5344CB8AC3E}">
        <p14:creationId xmlns:p14="http://schemas.microsoft.com/office/powerpoint/2010/main" val="20175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RUCOOL</a:t>
            </a:r>
          </a:p>
          <a:p>
            <a:r>
              <a:rPr lang="en-US" dirty="0" smtClean="0"/>
              <a:t>Introduction of HF radar</a:t>
            </a:r>
          </a:p>
          <a:p>
            <a:r>
              <a:rPr lang="en-US" dirty="0" smtClean="0"/>
              <a:t>Application of HF radar for Search and Rescue (SAR)</a:t>
            </a:r>
          </a:p>
          <a:p>
            <a:r>
              <a:rPr lang="en-US" dirty="0" smtClean="0"/>
              <a:t>Use of HF radar for vessel detection</a:t>
            </a:r>
          </a:p>
          <a:p>
            <a:r>
              <a:rPr lang="en-US" dirty="0" smtClean="0"/>
              <a:t>Real-time results for NY Harbor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4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EAB_Median_128_8_RV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16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1143000"/>
          </a:xfrm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Pepper Plot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724400" y="0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r>
              <a:rPr lang="en-US" sz="3200">
                <a:latin typeface="Calibri" charset="0"/>
              </a:rPr>
              <a:t>Detections on a Map</a:t>
            </a:r>
          </a:p>
        </p:txBody>
      </p:sp>
      <p:pic>
        <p:nvPicPr>
          <p:cNvPr id="2" name="Picture 1" descr="256_8_map_p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r="12338"/>
          <a:stretch/>
        </p:blipFill>
        <p:spPr>
          <a:xfrm>
            <a:off x="4572000" y="990600"/>
            <a:ext cx="439412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Association of GPS with Detections</a:t>
            </a:r>
          </a:p>
        </p:txBody>
      </p:sp>
      <p:pic>
        <p:nvPicPr>
          <p:cNvPr id="2" name="Picture 1" descr="256_8_rvb_p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3785" r="8258" b="5644"/>
          <a:stretch/>
        </p:blipFill>
        <p:spPr>
          <a:xfrm>
            <a:off x="1371600" y="914400"/>
            <a:ext cx="6331546" cy="529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HARBOR 2012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Detections Overlaid on AIS</a:t>
            </a:r>
          </a:p>
        </p:txBody>
      </p:sp>
      <p:pic>
        <p:nvPicPr>
          <p:cNvPr id="16386" name="Picture 2" descr="Pepper_v3_SEAB_Median_512_14_rvb_20120611T06000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192213"/>
            <a:ext cx="65468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142056" y="1524000"/>
            <a:ext cx="300194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June 11, 2012</a:t>
            </a:r>
          </a:p>
          <a:p>
            <a:r>
              <a:rPr lang="en-US" sz="2800" dirty="0"/>
              <a:t>06:00-07:</a:t>
            </a:r>
            <a:r>
              <a:rPr lang="en-US" sz="2800" dirty="0" smtClean="0"/>
              <a:t>00 GMT</a:t>
            </a:r>
            <a:endParaRPr lang="en-US" sz="2800" dirty="0"/>
          </a:p>
          <a:p>
            <a:endParaRPr lang="en-US" dirty="0"/>
          </a:p>
          <a:p>
            <a:r>
              <a:rPr lang="en-US" sz="1600" dirty="0"/>
              <a:t>Median Background</a:t>
            </a:r>
          </a:p>
          <a:p>
            <a:r>
              <a:rPr lang="en-US" sz="1600" dirty="0"/>
              <a:t>512 pt. FFT</a:t>
            </a:r>
          </a:p>
          <a:p>
            <a:r>
              <a:rPr lang="en-US" sz="1600" dirty="0"/>
              <a:t>14 dB </a:t>
            </a:r>
            <a:r>
              <a:rPr lang="en-US" sz="1600" dirty="0" smtClean="0"/>
              <a:t>SNR detection threshold</a:t>
            </a:r>
          </a:p>
          <a:p>
            <a:r>
              <a:rPr lang="en-US" sz="1600" dirty="0" smtClean="0"/>
              <a:t>13 vessels on AIS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41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Detections Overlaid on AIS</a:t>
            </a:r>
          </a:p>
        </p:txBody>
      </p:sp>
      <p:pic>
        <p:nvPicPr>
          <p:cNvPr id="17410" name="Picture 4" descr="Pepper_v3_SEAB_Median_512_14_rvb_20120611T07000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1185863"/>
            <a:ext cx="6545262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42056" y="1524000"/>
            <a:ext cx="300194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June 11, 2012</a:t>
            </a:r>
          </a:p>
          <a:p>
            <a:r>
              <a:rPr lang="en-US" sz="2800" dirty="0" smtClean="0"/>
              <a:t>07:</a:t>
            </a:r>
            <a:r>
              <a:rPr lang="en-US" sz="2800" dirty="0"/>
              <a:t>00-</a:t>
            </a:r>
            <a:r>
              <a:rPr lang="en-US" sz="2800" dirty="0" smtClean="0"/>
              <a:t>08:00 GMT</a:t>
            </a:r>
            <a:endParaRPr lang="en-US" sz="2800" dirty="0"/>
          </a:p>
          <a:p>
            <a:endParaRPr lang="en-US" dirty="0"/>
          </a:p>
          <a:p>
            <a:r>
              <a:rPr lang="en-US" sz="1600" dirty="0"/>
              <a:t>Median Background</a:t>
            </a:r>
          </a:p>
          <a:p>
            <a:r>
              <a:rPr lang="en-US" sz="1600" dirty="0"/>
              <a:t>512 pt. FFT</a:t>
            </a:r>
          </a:p>
          <a:p>
            <a:r>
              <a:rPr lang="en-US" sz="1600" dirty="0"/>
              <a:t>14 dB </a:t>
            </a:r>
            <a:r>
              <a:rPr lang="en-US" sz="1600" dirty="0" smtClean="0"/>
              <a:t>SNR detection threshold</a:t>
            </a:r>
          </a:p>
          <a:p>
            <a:r>
              <a:rPr lang="en-US" sz="1600" dirty="0" smtClean="0"/>
              <a:t>12 vessels on AIS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114800"/>
            <a:ext cx="266700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0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07 at 5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5" y="0"/>
            <a:ext cx="8212667" cy="6098666"/>
          </a:xfrm>
          <a:prstGeom prst="rect">
            <a:avLst/>
          </a:prstGeom>
        </p:spPr>
      </p:pic>
      <p:pic>
        <p:nvPicPr>
          <p:cNvPr id="3" name="Picture 4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167" y="4758797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5151966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800" y="21674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233" y="20023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234" y="31453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33" y="42037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66" y="53975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133" y="1143530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881063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62700" y="1346200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533" y="44280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9482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0" y="21801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33655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534" y="32512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366" y="7704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0867" y="3014133"/>
            <a:ext cx="2201333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31% of </a:t>
            </a:r>
          </a:p>
          <a:p>
            <a:pPr algn="ctr"/>
            <a:r>
              <a:rPr lang="en-US" sz="2400" dirty="0" smtClean="0"/>
              <a:t>HF Radar </a:t>
            </a:r>
            <a:r>
              <a:rPr lang="en-US" sz="2400" dirty="0"/>
              <a:t>D</a:t>
            </a:r>
            <a:r>
              <a:rPr lang="en-US" sz="2400" dirty="0" smtClean="0"/>
              <a:t>etections NOT on AIS</a:t>
            </a:r>
            <a:endParaRPr lang="en-US" sz="2400" dirty="0"/>
          </a:p>
        </p:txBody>
      </p:sp>
      <p:sp>
        <p:nvSpPr>
          <p:cNvPr id="20" name="Donut 19"/>
          <p:cNvSpPr/>
          <p:nvPr/>
        </p:nvSpPr>
        <p:spPr>
          <a:xfrm>
            <a:off x="4652433" y="30226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434166" y="5257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669366" y="939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551766" y="7704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620433" y="4106334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7734" y="5130800"/>
            <a:ext cx="384386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Approaches to New York Harbor</a:t>
            </a:r>
          </a:p>
          <a:p>
            <a:pPr algn="ctr"/>
            <a:r>
              <a:rPr lang="en-US" sz="2000" dirty="0" smtClean="0"/>
              <a:t>16 Vessels per Hour in HFR</a:t>
            </a:r>
          </a:p>
          <a:p>
            <a:pPr algn="ctr"/>
            <a:r>
              <a:rPr lang="en-US" sz="2000" dirty="0" smtClean="0"/>
              <a:t>5 Vessels NOT on AIS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83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usa-Coast-Intersec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9650" y="0"/>
            <a:ext cx="8045450" cy="60424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65700" y="274638"/>
            <a:ext cx="37211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r>
              <a:rPr lang="en-US" smtClean="0"/>
              <a:t>Calusa Coast Test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485" y="2286000"/>
            <a:ext cx="3705515" cy="26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235" y="0"/>
            <a:ext cx="7970965" cy="6252726"/>
            <a:chOff x="106235" y="0"/>
            <a:chExt cx="7970965" cy="6252726"/>
          </a:xfrm>
        </p:grpSpPr>
        <p:pic>
          <p:nvPicPr>
            <p:cNvPr id="4" name="Picture 3" descr="Calusa_Coast_Range_Error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7"/>
            <a:stretch/>
          </p:blipFill>
          <p:spPr>
            <a:xfrm>
              <a:off x="913088" y="0"/>
              <a:ext cx="7164112" cy="6252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-1072182" y="2830389"/>
              <a:ext cx="28185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Location Error (km)</a:t>
              </a:r>
              <a:endParaRPr lang="en-US" sz="2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3400" y="5638800"/>
              <a:ext cx="313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" y="3759200"/>
              <a:ext cx="313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9211" y="1879600"/>
              <a:ext cx="441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211" y="0"/>
              <a:ext cx="441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0" y="5334000"/>
              <a:ext cx="2237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Intersecting Ranges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68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</a:t>
            </a:r>
            <a:r>
              <a:rPr lang="en-US" dirty="0" err="1" smtClean="0"/>
              <a:t>hf</a:t>
            </a:r>
            <a:r>
              <a:rPr lang="en-US" dirty="0" smtClean="0"/>
              <a:t> Radar network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533400"/>
          </a:xfrm>
        </p:spPr>
        <p:txBody>
          <a:bodyPr/>
          <a:lstStyle/>
          <a:p>
            <a:pPr algn="l"/>
            <a:r>
              <a:rPr lang="en-US" sz="2800" dirty="0" smtClean="0"/>
              <a:t>NOAA National Network: </a:t>
            </a:r>
            <a:r>
              <a:rPr lang="en-US" sz="2800" dirty="0"/>
              <a:t>Existing Sites</a:t>
            </a:r>
          </a:p>
        </p:txBody>
      </p:sp>
      <p:pic>
        <p:nvPicPr>
          <p:cNvPr id="43011" name="Picture 4" descr="existingsitescov19Oct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4200"/>
            <a:ext cx="6078538" cy="5688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existing_puerto_r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124200"/>
            <a:ext cx="2457450" cy="1258888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existing_hawa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5029200"/>
            <a:ext cx="2133600" cy="127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Rectangle 2"/>
          <p:cNvSpPr>
            <a:spLocks noChangeArrowheads="1"/>
          </p:cNvSpPr>
          <p:nvPr/>
        </p:nvSpPr>
        <p:spPr bwMode="auto">
          <a:xfrm>
            <a:off x="6324600" y="-762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b="1" dirty="0">
                <a:cs typeface="ＭＳ Ｐゴシック" charset="0"/>
              </a:rPr>
              <a:t>Alaska - 3</a:t>
            </a:r>
          </a:p>
        </p:txBody>
      </p:sp>
      <p:sp>
        <p:nvSpPr>
          <p:cNvPr id="43017" name="Rectangle 2"/>
          <p:cNvSpPr>
            <a:spLocks noChangeArrowheads="1"/>
          </p:cNvSpPr>
          <p:nvPr/>
        </p:nvSpPr>
        <p:spPr bwMode="auto">
          <a:xfrm>
            <a:off x="6477000" y="443865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  <a:cs typeface="ＭＳ Ｐゴシック" charset="0"/>
              </a:rPr>
              <a:t>Hawaii - 3</a:t>
            </a:r>
          </a:p>
        </p:txBody>
      </p:sp>
      <p:sp>
        <p:nvSpPr>
          <p:cNvPr id="43018" name="Rectangle 2"/>
          <p:cNvSpPr>
            <a:spLocks noChangeArrowheads="1"/>
          </p:cNvSpPr>
          <p:nvPr/>
        </p:nvSpPr>
        <p:spPr bwMode="auto">
          <a:xfrm>
            <a:off x="1905000" y="34290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chemeClr val="bg1"/>
                </a:solidFill>
                <a:cs typeface="ＭＳ Ｐゴシック" charset="0"/>
              </a:rPr>
              <a:t>CONUS - 104</a:t>
            </a:r>
          </a:p>
        </p:txBody>
      </p:sp>
      <p:pic>
        <p:nvPicPr>
          <p:cNvPr id="43019" name="Picture 11" descr="existing_alas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512763"/>
            <a:ext cx="2143125" cy="1965325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0" name="Rectangle 2"/>
          <p:cNvSpPr>
            <a:spLocks noChangeArrowheads="1"/>
          </p:cNvSpPr>
          <p:nvPr/>
        </p:nvSpPr>
        <p:spPr bwMode="auto">
          <a:xfrm>
            <a:off x="6324600" y="253365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  <a:cs typeface="ＭＳ Ｐゴシック" charset="0"/>
              </a:rPr>
              <a:t>Puerto Rico - 2</a:t>
            </a:r>
          </a:p>
        </p:txBody>
      </p:sp>
      <p:pic>
        <p:nvPicPr>
          <p:cNvPr id="2" name="Picture 1" descr="national_network_east_coas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90600"/>
            <a:ext cx="4095525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national_network_west_coa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3348638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25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85262400_ca9c3c27c2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9144000" cy="6098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520408" y="5995192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CODAR Network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5642" y="5995192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Glider Fleet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87861" y="5995192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7781" y="4548583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7378033" y="5995192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028700" y="-29029"/>
            <a:ext cx="7086600" cy="172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Rutgers University </a:t>
            </a:r>
          </a:p>
          <a:p>
            <a:pPr algn="ctr">
              <a:defRPr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Coastal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Ocean Observation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Lab</a:t>
            </a:r>
          </a:p>
          <a:p>
            <a:pPr algn="ctr">
              <a:defRPr/>
            </a:pP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</a:endParaRP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734" y="4548583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547" y="4548582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016" y="4548583"/>
            <a:ext cx="1893095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8273" y="4548583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" name="Picture 1" descr="Screen Shot 2013-01-10 at 4.35.5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551"/>
            <a:ext cx="9144000" cy="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7772400" cy="533400"/>
          </a:xfrm>
          <a:noFill/>
        </p:spPr>
        <p:txBody>
          <a:bodyPr/>
          <a:lstStyle/>
          <a:p>
            <a:pPr algn="l"/>
            <a:r>
              <a:rPr lang="en-US" sz="2800" dirty="0" smtClean="0"/>
              <a:t>NOAA National Network: </a:t>
            </a:r>
            <a:r>
              <a:rPr lang="en-US" sz="2800" dirty="0"/>
              <a:t>Proposed Sites</a:t>
            </a:r>
          </a:p>
        </p:txBody>
      </p:sp>
      <p:pic>
        <p:nvPicPr>
          <p:cNvPr id="44035" name="Picture 5" descr="proposedsitesOct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4200"/>
            <a:ext cx="6078538" cy="5688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proposed_hawa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76800"/>
            <a:ext cx="2247900" cy="1377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proposed_puerto_r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3027363"/>
            <a:ext cx="2474912" cy="1195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Rectangle 2"/>
          <p:cNvSpPr>
            <a:spLocks noChangeArrowheads="1"/>
          </p:cNvSpPr>
          <p:nvPr/>
        </p:nvSpPr>
        <p:spPr bwMode="auto">
          <a:xfrm>
            <a:off x="6324600" y="2433638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  <a:cs typeface="ＭＳ Ｐゴシック" charset="0"/>
              </a:rPr>
              <a:t>Puerto Rico - 20</a:t>
            </a:r>
          </a:p>
        </p:txBody>
      </p:sp>
      <p:sp>
        <p:nvSpPr>
          <p:cNvPr id="44039" name="Rectangle 2"/>
          <p:cNvSpPr>
            <a:spLocks noChangeArrowheads="1"/>
          </p:cNvSpPr>
          <p:nvPr/>
        </p:nvSpPr>
        <p:spPr bwMode="auto">
          <a:xfrm>
            <a:off x="6477000" y="4283075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cs typeface="ＭＳ Ｐゴシック" charset="0"/>
              </a:rPr>
              <a:t>Pacific Islands - 21</a:t>
            </a:r>
          </a:p>
        </p:txBody>
      </p:sp>
      <p:pic>
        <p:nvPicPr>
          <p:cNvPr id="44040" name="Picture 8" descr="proposed_alas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515938"/>
            <a:ext cx="1984375" cy="1857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Rectangle 2"/>
          <p:cNvSpPr>
            <a:spLocks noChangeArrowheads="1"/>
          </p:cNvSpPr>
          <p:nvPr/>
        </p:nvSpPr>
        <p:spPr bwMode="auto">
          <a:xfrm>
            <a:off x="6324600" y="-762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  <a:cs typeface="ＭＳ Ｐゴシック" charset="0"/>
              </a:rPr>
              <a:t>Alaska - 17</a:t>
            </a:r>
          </a:p>
        </p:txBody>
      </p:sp>
      <p:sp>
        <p:nvSpPr>
          <p:cNvPr id="44042" name="Rectangle 2"/>
          <p:cNvSpPr>
            <a:spLocks noChangeArrowheads="1"/>
          </p:cNvSpPr>
          <p:nvPr/>
        </p:nvSpPr>
        <p:spPr bwMode="auto">
          <a:xfrm>
            <a:off x="1676400" y="31623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chemeClr val="bg1"/>
                </a:solidFill>
                <a:cs typeface="ＭＳ Ｐゴシック" charset="0"/>
              </a:rPr>
              <a:t>CONUS - 262</a:t>
            </a:r>
          </a:p>
        </p:txBody>
      </p:sp>
    </p:spTree>
    <p:extLst>
      <p:ext uri="{BB962C8B-B14F-4D97-AF65-F5344CB8AC3E}">
        <p14:creationId xmlns:p14="http://schemas.microsoft.com/office/powerpoint/2010/main" val="288276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276600"/>
            <a:ext cx="50292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0" y="4191000"/>
            <a:ext cx="6096000" cy="22098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Utilize bistatic data</a:t>
            </a:r>
          </a:p>
          <a:p>
            <a:r>
              <a:rPr lang="en-US" dirty="0" smtClean="0"/>
              <a:t>Develop tracker for detections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543300" y="0"/>
            <a:ext cx="5029200" cy="1143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009900" y="1219200"/>
            <a:ext cx="6096000" cy="2209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 smtClean="0"/>
              <a:t>HF radar being used by Coast Guard for Search and Rescue</a:t>
            </a:r>
          </a:p>
          <a:p>
            <a:r>
              <a:rPr lang="en-US" dirty="0" smtClean="0"/>
              <a:t>Can also be used for Maritime Domain Awareness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hf</a:t>
            </a:r>
            <a:r>
              <a:rPr lang="en-US" dirty="0" smtClean="0"/>
              <a:t> Radar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CODAR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Compact HF Radar Antennas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63" y="1788583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13 MHz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 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67" y="5300134"/>
            <a:ext cx="364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Transmitter &amp; Receiver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2533" y="5283202"/>
            <a:ext cx="353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Transmitter &amp; Receiver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629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FMCW Doppler Radar                     Average Power 50 watts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9205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763000" cy="512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35829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16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8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rgbClr val="00FF00"/>
                </a:solidFill>
              </a:rPr>
              <a:t>17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41 </a:t>
            </a:r>
            <a:r>
              <a:rPr lang="en-US" sz="18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  <p:pic>
        <p:nvPicPr>
          <p:cNvPr id="9" name="Picture 8" descr="COOL_redgray_on_light_l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65" y="5844123"/>
            <a:ext cx="694834" cy="304800"/>
          </a:xfrm>
          <a:prstGeom prst="rect">
            <a:avLst/>
          </a:prstGeom>
        </p:spPr>
      </p:pic>
      <p:pic>
        <p:nvPicPr>
          <p:cNvPr id="11" name="Picture 10" descr="Stevens-Official-Colo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01777"/>
            <a:ext cx="914400" cy="389492"/>
          </a:xfrm>
          <a:prstGeom prst="rect">
            <a:avLst/>
          </a:prstGeom>
        </p:spPr>
      </p:pic>
      <p:pic>
        <p:nvPicPr>
          <p:cNvPr id="2" name="Picture 1" descr="ucon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65" y="5843107"/>
            <a:ext cx="342435" cy="343576"/>
          </a:xfrm>
          <a:prstGeom prst="rect">
            <a:avLst/>
          </a:prstGeom>
        </p:spPr>
      </p:pic>
      <p:pic>
        <p:nvPicPr>
          <p:cNvPr id="3" name="Picture 2" descr="uDel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3" y="5818723"/>
            <a:ext cx="353564" cy="355600"/>
          </a:xfrm>
          <a:prstGeom prst="rect">
            <a:avLst/>
          </a:prstGeom>
        </p:spPr>
      </p:pic>
      <p:pic>
        <p:nvPicPr>
          <p:cNvPr id="4" name="Picture 3" descr="umass_dartmouth_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72" y="5862411"/>
            <a:ext cx="304800" cy="268224"/>
          </a:xfrm>
          <a:prstGeom prst="rect">
            <a:avLst/>
          </a:prstGeom>
        </p:spPr>
      </p:pic>
      <p:pic>
        <p:nvPicPr>
          <p:cNvPr id="5" name="Picture 4" descr="unc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37" y="5843065"/>
            <a:ext cx="381000" cy="306917"/>
          </a:xfrm>
          <a:prstGeom prst="rect">
            <a:avLst/>
          </a:prstGeom>
        </p:spPr>
      </p:pic>
      <p:pic>
        <p:nvPicPr>
          <p:cNvPr id="6" name="Picture 5" descr="ODU_croppe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828121"/>
            <a:ext cx="620036" cy="336804"/>
          </a:xfrm>
          <a:prstGeom prst="rect">
            <a:avLst/>
          </a:prstGeom>
        </p:spPr>
      </p:pic>
      <p:pic>
        <p:nvPicPr>
          <p:cNvPr id="7" name="Picture 6" descr="WHOI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64" y="5803229"/>
            <a:ext cx="419636" cy="3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r5mhz_20130208T180000-20130208T180000_maracoos_std_lo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2779" cy="6160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1143000"/>
          </a:xfrm>
        </p:spPr>
        <p:txBody>
          <a:bodyPr/>
          <a:lstStyle/>
          <a:p>
            <a:r>
              <a:rPr lang="en-US" sz="4000" dirty="0" smtClean="0"/>
              <a:t>Winter Storm </a:t>
            </a:r>
            <a:r>
              <a:rPr lang="en-US" sz="4000" dirty="0" err="1" smtClean="0"/>
              <a:t>Nemo</a:t>
            </a:r>
            <a:endParaRPr lang="en-US" sz="4000" dirty="0"/>
          </a:p>
        </p:txBody>
      </p:sp>
      <p:pic>
        <p:nvPicPr>
          <p:cNvPr id="4" name="Picture 3" descr="stnplot_20130209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1" b="41833"/>
          <a:stretch/>
        </p:blipFill>
        <p:spPr>
          <a:xfrm>
            <a:off x="5715000" y="1600200"/>
            <a:ext cx="3048000" cy="40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6053" l="4500" r="98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4191000"/>
            <a:ext cx="1938421" cy="147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715000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3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729</Words>
  <Application>Microsoft Macintosh PowerPoint</Application>
  <PresentationFormat>On-screen Show (4:3)</PresentationFormat>
  <Paragraphs>189</Paragraphs>
  <Slides>31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Real-Time Beyond the Horizon Vessel Detection</vt:lpstr>
      <vt:lpstr>Talk Outline</vt:lpstr>
      <vt:lpstr>PowerPoint Presentation</vt:lpstr>
      <vt:lpstr>Introduction to hf Radar</vt:lpstr>
      <vt:lpstr>CODAR Compact HF Radar Antennas </vt:lpstr>
      <vt:lpstr>Standard CODAR Shore Site:  Shed, Enclosure, Tx/Rx, Comms, Power, GPS, AIS </vt:lpstr>
      <vt:lpstr>Surface Current Mapping Capability</vt:lpstr>
      <vt:lpstr>PowerPoint Presentation</vt:lpstr>
      <vt:lpstr>Winter Storm Nemo</vt:lpstr>
      <vt:lpstr>Application of hf Radar to Search and Rescue</vt:lpstr>
      <vt:lpstr>PowerPoint Presentation</vt:lpstr>
      <vt:lpstr>SAROPS Test Case  5000 Virtual Drifters + 1 Real Drifter (Black Line):  Search Area After 96 Hours</vt:lpstr>
      <vt:lpstr>hf Radar for Vessel Detection</vt:lpstr>
      <vt:lpstr>Vessel Detection Capability</vt:lpstr>
      <vt:lpstr>PowerPoint Presentation</vt:lpstr>
      <vt:lpstr>PowerPoint Presentation</vt:lpstr>
      <vt:lpstr>PowerPoint Presentation</vt:lpstr>
      <vt:lpstr>NY HARBOR RECENT RESULTS</vt:lpstr>
      <vt:lpstr>GPS Track YM Los Angeles</vt:lpstr>
      <vt:lpstr>Pepper Plot</vt:lpstr>
      <vt:lpstr>Association of GPS with Detections</vt:lpstr>
      <vt:lpstr>NY HARBOR 2012 RESULTS</vt:lpstr>
      <vt:lpstr>Detections Overlaid on AIS</vt:lpstr>
      <vt:lpstr>Detections Overlaid on AIS</vt:lpstr>
      <vt:lpstr>PowerPoint Presentation</vt:lpstr>
      <vt:lpstr>PowerPoint Presentation</vt:lpstr>
      <vt:lpstr>PowerPoint Presentation</vt:lpstr>
      <vt:lpstr>National hf Radar network</vt:lpstr>
      <vt:lpstr>NOAA National Network: Existing Sites</vt:lpstr>
      <vt:lpstr>NOAA National Network: Proposed Sites</vt:lpstr>
      <vt:lpstr>Next Steps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48</cp:revision>
  <dcterms:created xsi:type="dcterms:W3CDTF">2011-03-03T17:35:39Z</dcterms:created>
  <dcterms:modified xsi:type="dcterms:W3CDTF">2013-04-30T18:57:10Z</dcterms:modified>
  <cp:category/>
</cp:coreProperties>
</file>