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6" r:id="rId2"/>
    <p:sldId id="270" r:id="rId3"/>
    <p:sldId id="265" r:id="rId4"/>
    <p:sldId id="262" r:id="rId5"/>
    <p:sldId id="271" r:id="rId6"/>
    <p:sldId id="257" r:id="rId7"/>
    <p:sldId id="264" r:id="rId8"/>
    <p:sldId id="263" r:id="rId9"/>
    <p:sldId id="273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3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ls:Library:Mail%20Downloads:NODCpHNO3st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/>
              <a:t>Average nitrate </a:t>
            </a:r>
            <a:r>
              <a:rPr lang="en-US" sz="2400" b="0" dirty="0" smtClean="0"/>
              <a:t>profiles/month </a:t>
            </a:r>
            <a:r>
              <a:rPr lang="en-US" sz="2400" b="0" dirty="0"/>
              <a:t>in NODC data set (1985-2010)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Sheet1!$A$8:$A$19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Sheet1!$F$8:$F$19</c:f>
              <c:numCache>
                <c:formatCode>0</c:formatCode>
                <c:ptCount val="12"/>
                <c:pt idx="0">
                  <c:v>72.2692307692308</c:v>
                </c:pt>
                <c:pt idx="1">
                  <c:v>61.88461538461539</c:v>
                </c:pt>
                <c:pt idx="2">
                  <c:v>54.5</c:v>
                </c:pt>
                <c:pt idx="3">
                  <c:v>27.80769230769231</c:v>
                </c:pt>
                <c:pt idx="4">
                  <c:v>34.57692307692308</c:v>
                </c:pt>
                <c:pt idx="5">
                  <c:v>25.84615384615385</c:v>
                </c:pt>
                <c:pt idx="6">
                  <c:v>20.92307692307692</c:v>
                </c:pt>
                <c:pt idx="7">
                  <c:v>18.07692307692308</c:v>
                </c:pt>
                <c:pt idx="8">
                  <c:v>21.69230769230769</c:v>
                </c:pt>
                <c:pt idx="9">
                  <c:v>31.15384615384615</c:v>
                </c:pt>
                <c:pt idx="10">
                  <c:v>44.96153846153845</c:v>
                </c:pt>
                <c:pt idx="11">
                  <c:v>54.1923076923077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6276296"/>
        <c:axId val="-2097034024"/>
      </c:barChart>
      <c:catAx>
        <c:axId val="-2096276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97034024"/>
        <c:crosses val="autoZero"/>
        <c:auto val="1"/>
        <c:lblAlgn val="ctr"/>
        <c:lblOffset val="100"/>
        <c:noMultiLvlLbl val="0"/>
      </c:catAx>
      <c:valAx>
        <c:axId val="-2097034024"/>
        <c:scaling>
          <c:orientation val="minMax"/>
          <c:max val="100.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096276296"/>
        <c:crosses val="autoZero"/>
        <c:crossBetween val="between"/>
        <c:minorUnit val="10.0"/>
      </c:valAx>
    </c:plotArea>
    <c:plotVisOnly val="1"/>
    <c:dispBlanksAs val="gap"/>
    <c:showDLblsOverMax val="0"/>
  </c:chart>
  <c:txPr>
    <a:bodyPr/>
    <a:lstStyle/>
    <a:p>
      <a:pPr>
        <a:defRPr>
          <a:latin typeface="Gill Sans Light"/>
          <a:cs typeface="Gill Sans Light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32C1E-EE78-9142-86F7-D2FB54F231AE}" type="datetimeFigureOut">
              <a:rPr lang="en-US" smtClean="0"/>
              <a:t>5/19/13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5C0BD-9763-FF43-86D0-82D02433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3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3149-8AF9-304D-9E72-C04DA37D0DA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83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6216149"/>
            <a:ext cx="5486399" cy="369302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 dirty="0"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6216149"/>
            <a:ext cx="5486399" cy="369302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 dirty="0"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6216149"/>
            <a:ext cx="5486399" cy="369302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 dirty="0"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6216149"/>
            <a:ext cx="5486399" cy="369302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 dirty="0"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6216149"/>
            <a:ext cx="5486399" cy="369302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 dirty="0"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6216149"/>
            <a:ext cx="5486399" cy="369302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 dirty="0"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2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5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1260475" y="522287"/>
            <a:ext cx="7277099" cy="78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257300" y="1498600"/>
            <a:ext cx="7378699" cy="370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chemeClr val="dk1"/>
                </a:solidFill>
              </a:defRPr>
            </a:lvl1pPr>
            <a:lvl2pPr marL="731837" indent="-1793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>
                <a:solidFill>
                  <a:schemeClr val="dk1"/>
                </a:solidFill>
              </a:defRPr>
            </a:lvl2pPr>
            <a:lvl3pPr marL="1131887" indent="-13811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3pPr>
            <a:lvl4pPr marL="1589087" indent="-15398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2046286" indent="-15398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5pPr>
            <a:lvl6pPr marL="2503487" indent="-10953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chemeClr val="dk1"/>
                </a:solidFill>
              </a:defRPr>
            </a:lvl6pPr>
            <a:lvl7pPr marL="2960687" indent="-10953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chemeClr val="dk1"/>
                </a:solidFill>
              </a:defRPr>
            </a:lvl7pPr>
            <a:lvl8pPr marL="3417887" indent="-10953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chemeClr val="dk1"/>
                </a:solidFill>
              </a:defRPr>
            </a:lvl8pPr>
            <a:lvl9pPr marL="3875087" indent="-10953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92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6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3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7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1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08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8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9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3AA80-8F36-BC47-B081-CE84A9C6BBF8}" type="datetimeFigureOut">
              <a:rPr lang="en-US" smtClean="0"/>
              <a:t>5/19/13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6ABD-C5C0-3B47-8122-23AB6567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4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47" name="Rectangle 2"/>
            <p:cNvSpPr>
              <a:spLocks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9BD2"/>
            </a:solidFill>
            <a:ln w="25400">
              <a:solidFill>
                <a:srgbClr val="395E89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48" name="Rectangle 3"/>
            <p:cNvSpPr>
              <a:spLocks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168400"/>
            <a:ext cx="369728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65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/>
          </p:cNvSpPr>
          <p:nvPr/>
        </p:nvSpPr>
        <p:spPr bwMode="auto">
          <a:xfrm>
            <a:off x="0" y="6116638"/>
            <a:ext cx="9144000" cy="558800"/>
          </a:xfrm>
          <a:prstGeom prst="rect">
            <a:avLst/>
          </a:prstGeom>
          <a:solidFill>
            <a:srgbClr val="C0EDFE"/>
          </a:solidFill>
          <a:ln w="3175">
            <a:noFill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>
              <a:ea typeface="ヒラギノ角ゴ ProN W3" charset="-128"/>
              <a:cs typeface="ヒラギノ角ゴ ProN W3" charset="-128"/>
            </a:endParaRPr>
          </a:p>
        </p:txBody>
      </p:sp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007100"/>
            <a:ext cx="20732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517525" y="85725"/>
            <a:ext cx="7853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Baskerville" charset="0"/>
                <a:cs typeface="Baskerville" charset="0"/>
              </a:rPr>
              <a:t>Expansive education program coupled to the research program</a:t>
            </a:r>
            <a:endParaRPr lang="en-US" sz="2000" b="1" dirty="0">
              <a:latin typeface="Baskerville" charset="0"/>
              <a:cs typeface="Baskerville" charset="0"/>
            </a:endParaRPr>
          </a:p>
        </p:txBody>
      </p:sp>
      <p:grpSp>
        <p:nvGrpSpPr>
          <p:cNvPr id="55300" name="Group 9"/>
          <p:cNvGrpSpPr>
            <a:grpSpLocks/>
          </p:cNvGrpSpPr>
          <p:nvPr/>
        </p:nvGrpSpPr>
        <p:grpSpPr bwMode="auto">
          <a:xfrm>
            <a:off x="439738" y="685800"/>
            <a:ext cx="8247062" cy="5181600"/>
            <a:chOff x="440267" y="762000"/>
            <a:chExt cx="8246533" cy="5181600"/>
          </a:xfrm>
        </p:grpSpPr>
        <p:pic>
          <p:nvPicPr>
            <p:cNvPr id="55308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88" r="12500"/>
            <a:stretch>
              <a:fillRect/>
            </a:stretch>
          </p:blipFill>
          <p:spPr bwMode="auto">
            <a:xfrm>
              <a:off x="457200" y="762000"/>
              <a:ext cx="3250660" cy="3279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599" y="762000"/>
              <a:ext cx="5026745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1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3" t="27280" b="34962"/>
            <a:stretch>
              <a:fillRect/>
            </a:stretch>
          </p:blipFill>
          <p:spPr bwMode="auto">
            <a:xfrm>
              <a:off x="3482788" y="4114800"/>
              <a:ext cx="5204012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11" name="Picture 7" descr="P1010399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67" y="3486150"/>
              <a:ext cx="3276600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12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285999"/>
              <a:ext cx="2514599" cy="1885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0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685800"/>
            <a:ext cx="24860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11"/>
          <p:cNvSpPr txBox="1">
            <a:spLocks noChangeArrowheads="1"/>
          </p:cNvSpPr>
          <p:nvPr/>
        </p:nvSpPr>
        <p:spPr bwMode="auto">
          <a:xfrm>
            <a:off x="241300" y="2438400"/>
            <a:ext cx="2730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  <a:latin typeface="Baskerville" charset="0"/>
                <a:cs typeface="Baskerville" charset="0"/>
              </a:rPr>
              <a:t>Faculty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  <a:latin typeface="Baskerville" charset="0"/>
                <a:cs typeface="Baskerville" charset="0"/>
              </a:rPr>
              <a:t>(Universities &amp; 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  <a:latin typeface="Baskerville" charset="0"/>
                <a:cs typeface="Baskerville" charset="0"/>
              </a:rPr>
              <a:t>Community Colleges)</a:t>
            </a:r>
          </a:p>
        </p:txBody>
      </p:sp>
      <p:sp>
        <p:nvSpPr>
          <p:cNvPr id="55303" name="TextBox 18"/>
          <p:cNvSpPr txBox="1">
            <a:spLocks noChangeArrowheads="1"/>
          </p:cNvSpPr>
          <p:nvPr/>
        </p:nvSpPr>
        <p:spPr bwMode="auto">
          <a:xfrm>
            <a:off x="457200" y="5145088"/>
            <a:ext cx="1981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  <a:latin typeface="Baskerville" charset="0"/>
                <a:cs typeface="Baskerville" charset="0"/>
              </a:rPr>
              <a:t>Graduate Students &amp;  Postdocs</a:t>
            </a:r>
          </a:p>
        </p:txBody>
      </p:sp>
      <p:sp>
        <p:nvSpPr>
          <p:cNvPr id="55304" name="TextBox 19"/>
          <p:cNvSpPr txBox="1">
            <a:spLocks noChangeArrowheads="1"/>
          </p:cNvSpPr>
          <p:nvPr/>
        </p:nvSpPr>
        <p:spPr bwMode="auto">
          <a:xfrm>
            <a:off x="7162800" y="5497513"/>
            <a:ext cx="198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  <a:latin typeface="Baskerville" charset="0"/>
                <a:cs typeface="Baskerville" charset="0"/>
              </a:rPr>
              <a:t>K-12</a:t>
            </a:r>
          </a:p>
        </p:txBody>
      </p:sp>
      <p:sp>
        <p:nvSpPr>
          <p:cNvPr id="55305" name="TextBox 20"/>
          <p:cNvSpPr txBox="1">
            <a:spLocks noChangeArrowheads="1"/>
          </p:cNvSpPr>
          <p:nvPr/>
        </p:nvSpPr>
        <p:spPr bwMode="auto">
          <a:xfrm>
            <a:off x="3810000" y="35814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  <a:latin typeface="Baskerville" charset="0"/>
                <a:cs typeface="Baskerville" charset="0"/>
              </a:rPr>
              <a:t>Undergraduates</a:t>
            </a:r>
          </a:p>
        </p:txBody>
      </p:sp>
      <p:sp>
        <p:nvSpPr>
          <p:cNvPr id="55306" name="TextBox 21"/>
          <p:cNvSpPr txBox="1">
            <a:spLocks noChangeArrowheads="1"/>
          </p:cNvSpPr>
          <p:nvPr/>
        </p:nvSpPr>
        <p:spPr bwMode="auto">
          <a:xfrm>
            <a:off x="7942516" y="3778555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00"/>
                </a:solidFill>
                <a:latin typeface="Baskerville" charset="0"/>
                <a:cs typeface="Baskerville" charset="0"/>
              </a:rPr>
              <a:t>Media</a:t>
            </a:r>
            <a:endParaRPr lang="en-US" sz="1800" dirty="0">
              <a:solidFill>
                <a:srgbClr val="FFFF00"/>
              </a:solidFill>
              <a:latin typeface="Baskerville" charset="0"/>
              <a:cs typeface="Baskerville" charset="0"/>
            </a:endParaRPr>
          </a:p>
        </p:txBody>
      </p:sp>
      <p:sp>
        <p:nvSpPr>
          <p:cNvPr id="55307" name="TextBox 22"/>
          <p:cNvSpPr txBox="1">
            <a:spLocks noChangeArrowheads="1"/>
          </p:cNvSpPr>
          <p:nvPr/>
        </p:nvSpPr>
        <p:spPr bwMode="auto">
          <a:xfrm>
            <a:off x="5884863" y="1981200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  <a:latin typeface="Baskerville" charset="0"/>
                <a:cs typeface="Baskerville" charset="0"/>
              </a:rPr>
              <a:t>Informal Learning Centers</a:t>
            </a:r>
          </a:p>
        </p:txBody>
      </p:sp>
    </p:spTree>
    <p:extLst>
      <p:ext uri="{BB962C8B-B14F-4D97-AF65-F5344CB8AC3E}">
        <p14:creationId xmlns:p14="http://schemas.microsoft.com/office/powerpoint/2010/main" val="4207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/>
          </p:cNvSpPr>
          <p:nvPr/>
        </p:nvSpPr>
        <p:spPr bwMode="auto">
          <a:xfrm>
            <a:off x="0" y="6053138"/>
            <a:ext cx="9144000" cy="558800"/>
          </a:xfrm>
          <a:prstGeom prst="rect">
            <a:avLst/>
          </a:prstGeom>
          <a:solidFill>
            <a:srgbClr val="C0EDFE"/>
          </a:solidFill>
          <a:ln w="3175">
            <a:noFill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>
              <a:ea typeface="ヒラギノ角ゴ ProN W3" charset="-128"/>
              <a:cs typeface="ヒラギノ角ゴ ProN W3" charset="-128"/>
            </a:endParaRPr>
          </a:p>
        </p:txBody>
      </p:sp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3600"/>
            <a:ext cx="20732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800" y="201794"/>
            <a:ext cx="8418941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National Science Foundation (NSF) in the United States holds</a:t>
            </a:r>
          </a:p>
          <a:p>
            <a:pPr algn="ctr"/>
            <a:r>
              <a:rPr lang="en-US" sz="2400" dirty="0" smtClean="0"/>
              <a:t>competitions to focus efforts on problems of high science value.  Large scale investments on the order of 25 million over a 10 year period (2 five year awards)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Competition is help between all NSF directorates.  One such competition began in 2011, and is coming to the end.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C-SOBOM (Center of Southern Ocean Biogeochemical Observations and Modeling) is one of the 4 Centers of the 269 proposals that remain.  It is expected that 4 will be awarded.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Revised strategic plan, IP agreements being constructed. Hopefully a formal announcement in late August. 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79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024561"/>
            <a:ext cx="9144000" cy="774700"/>
            <a:chOff x="0" y="6024561"/>
            <a:chExt cx="9144000" cy="774700"/>
          </a:xfrm>
        </p:grpSpPr>
        <p:sp>
          <p:nvSpPr>
            <p:cNvPr id="12" name="Shape 51"/>
            <p:cNvSpPr/>
            <p:nvPr/>
          </p:nvSpPr>
          <p:spPr>
            <a:xfrm>
              <a:off x="0" y="6134098"/>
              <a:ext cx="9144000" cy="5587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0" tIns="0" rIns="0" bIns="0" anchor="t" anchorCtr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sz="1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52"/>
            <p:cNvSpPr/>
            <p:nvPr/>
          </p:nvSpPr>
          <p:spPr>
            <a:xfrm>
              <a:off x="431800" y="6024561"/>
              <a:ext cx="2073274" cy="7747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16" y="37003"/>
            <a:ext cx="4998821" cy="60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16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024561"/>
            <a:ext cx="9144000" cy="774700"/>
            <a:chOff x="0" y="6024561"/>
            <a:chExt cx="9144000" cy="774700"/>
          </a:xfrm>
        </p:grpSpPr>
        <p:sp>
          <p:nvSpPr>
            <p:cNvPr id="12" name="Shape 51"/>
            <p:cNvSpPr/>
            <p:nvPr/>
          </p:nvSpPr>
          <p:spPr>
            <a:xfrm>
              <a:off x="0" y="6134098"/>
              <a:ext cx="9144000" cy="5587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0" tIns="0" rIns="0" bIns="0" anchor="t" anchorCtr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sz="1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52"/>
            <p:cNvSpPr/>
            <p:nvPr/>
          </p:nvSpPr>
          <p:spPr>
            <a:xfrm>
              <a:off x="431800" y="6024561"/>
              <a:ext cx="2073274" cy="7747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527189" y="1224222"/>
            <a:ext cx="2971800" cy="2011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Central observation program built around deploying ~200 Biogeochemical Argo profiles for one month</a:t>
            </a:r>
            <a:endParaRPr lang="en-US" sz="2800" dirty="0"/>
          </a:p>
        </p:txBody>
      </p:sp>
      <p:pic>
        <p:nvPicPr>
          <p:cNvPr id="11" name="Content Placeholder 3" descr="southern_topomap_argo_active_P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9902" r="5401" b="10604"/>
          <a:stretch/>
        </p:blipFill>
        <p:spPr>
          <a:xfrm>
            <a:off x="152400" y="152400"/>
            <a:ext cx="5257800" cy="586737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430102" y="5770832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Yellow line is the Polar Front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44833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024561"/>
            <a:ext cx="9144000" cy="774700"/>
            <a:chOff x="0" y="6024561"/>
            <a:chExt cx="9144000" cy="774700"/>
          </a:xfrm>
        </p:grpSpPr>
        <p:sp>
          <p:nvSpPr>
            <p:cNvPr id="12" name="Shape 51"/>
            <p:cNvSpPr/>
            <p:nvPr/>
          </p:nvSpPr>
          <p:spPr>
            <a:xfrm>
              <a:off x="0" y="6134098"/>
              <a:ext cx="9144000" cy="5587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0" tIns="0" rIns="0" bIns="0" anchor="t" anchorCtr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sz="1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52"/>
            <p:cNvSpPr/>
            <p:nvPr/>
          </p:nvSpPr>
          <p:spPr>
            <a:xfrm>
              <a:off x="431800" y="6024561"/>
              <a:ext cx="2073274" cy="7747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58" y="169714"/>
            <a:ext cx="5241842" cy="30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058" y="3339125"/>
            <a:ext cx="4589017" cy="2889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4726" y="712211"/>
            <a:ext cx="155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Examples of the time series</a:t>
            </a:r>
          </a:p>
          <a:p>
            <a:pPr algn="ctr"/>
            <a:r>
              <a:rPr lang="en-US" dirty="0" smtClean="0"/>
              <a:t>collected by time series.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4726" y="3646350"/>
            <a:ext cx="15569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Examples of the full data complement of the proposed SOBOM profilers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8494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024561"/>
            <a:ext cx="9144000" cy="774700"/>
            <a:chOff x="0" y="6024561"/>
            <a:chExt cx="9144000" cy="774700"/>
          </a:xfrm>
        </p:grpSpPr>
        <p:sp>
          <p:nvSpPr>
            <p:cNvPr id="12" name="Shape 51"/>
            <p:cNvSpPr/>
            <p:nvPr/>
          </p:nvSpPr>
          <p:spPr>
            <a:xfrm>
              <a:off x="0" y="6134098"/>
              <a:ext cx="9144000" cy="5587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0" tIns="0" rIns="0" bIns="0" anchor="t" anchorCtr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sz="1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52"/>
            <p:cNvSpPr/>
            <p:nvPr/>
          </p:nvSpPr>
          <p:spPr>
            <a:xfrm>
              <a:off x="431800" y="6024561"/>
              <a:ext cx="2073274" cy="7747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57200" y="3323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Nitrate profiles south of 30°S</a:t>
            </a:r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3625733"/>
              </p:ext>
            </p:extLst>
          </p:nvPr>
        </p:nvGraphicFramePr>
        <p:xfrm>
          <a:off x="457200" y="1600200"/>
          <a:ext cx="56388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324600" y="2057400"/>
            <a:ext cx="220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The goal of C-SOBOM is to measure 740 profiles per month every month of the year</a:t>
            </a:r>
            <a:endParaRPr lang="en-US" sz="24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532476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024561"/>
            <a:ext cx="9144000" cy="774700"/>
            <a:chOff x="0" y="6024561"/>
            <a:chExt cx="9144000" cy="774700"/>
          </a:xfrm>
        </p:grpSpPr>
        <p:sp>
          <p:nvSpPr>
            <p:cNvPr id="12" name="Shape 51"/>
            <p:cNvSpPr/>
            <p:nvPr/>
          </p:nvSpPr>
          <p:spPr>
            <a:xfrm>
              <a:off x="0" y="6134098"/>
              <a:ext cx="9144000" cy="5587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0" tIns="0" rIns="0" bIns="0" anchor="t" anchorCtr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sz="1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52"/>
            <p:cNvSpPr/>
            <p:nvPr/>
          </p:nvSpPr>
          <p:spPr>
            <a:xfrm>
              <a:off x="431800" y="6024561"/>
              <a:ext cx="2073274" cy="7747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9" name="Shape 53"/>
          <p:cNvSpPr txBox="1">
            <a:spLocks noGrp="1"/>
          </p:cNvSpPr>
          <p:nvPr>
            <p:ph type="title"/>
          </p:nvPr>
        </p:nvSpPr>
        <p:spPr>
          <a:xfrm>
            <a:off x="1057275" y="0"/>
            <a:ext cx="7612591" cy="13233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132075" bIns="45700" anchor="ctr" anchorCtr="0">
            <a:sp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4000" dirty="0" smtClean="0"/>
              <a:t>Profiling float trajectories in the Southern Ocean from 2005 to 2010</a:t>
            </a:r>
            <a:endParaRPr lang="x-none" sz="4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4182533" cy="41021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Southern Ocean, especially under seasonal sea ice cover, remains very </a:t>
            </a:r>
            <a:r>
              <a:rPr lang="en-US" sz="2800" dirty="0" err="1" smtClean="0"/>
              <a:t>undersampled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F</a:t>
            </a:r>
            <a:r>
              <a:rPr lang="en-US" sz="2800" dirty="0" smtClean="0"/>
              <a:t>loats that sense sea ice have been developed and are now being deployed.</a:t>
            </a:r>
          </a:p>
        </p:txBody>
      </p:sp>
      <p:pic>
        <p:nvPicPr>
          <p:cNvPr id="16" name="Picture 15" descr="SOtrajectories.png"/>
          <p:cNvPicPr>
            <a:picLocks noChangeAspect="1"/>
          </p:cNvPicPr>
          <p:nvPr/>
        </p:nvPicPr>
        <p:blipFill>
          <a:blip r:embed="rId4" cstate="print"/>
          <a:srcRect l="24635" t="8716" r="21105" b="11108"/>
          <a:stretch>
            <a:fillRect/>
          </a:stretch>
        </p:blipFill>
        <p:spPr>
          <a:xfrm>
            <a:off x="4182533" y="1565229"/>
            <a:ext cx="4961467" cy="509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1377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024561"/>
            <a:ext cx="9144000" cy="774700"/>
            <a:chOff x="0" y="6024561"/>
            <a:chExt cx="9144000" cy="774700"/>
          </a:xfrm>
        </p:grpSpPr>
        <p:sp>
          <p:nvSpPr>
            <p:cNvPr id="12" name="Shape 51"/>
            <p:cNvSpPr/>
            <p:nvPr/>
          </p:nvSpPr>
          <p:spPr>
            <a:xfrm>
              <a:off x="0" y="6134098"/>
              <a:ext cx="9144000" cy="5587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0" tIns="0" rIns="0" bIns="0" anchor="t" anchorCtr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sz="1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52"/>
            <p:cNvSpPr/>
            <p:nvPr/>
          </p:nvSpPr>
          <p:spPr>
            <a:xfrm>
              <a:off x="431800" y="6024561"/>
              <a:ext cx="2073274" cy="7747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0" y="128587"/>
            <a:ext cx="9144000" cy="787400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dirty="0" smtClean="0">
                <a:latin typeface="Gill Sans Light"/>
                <a:cs typeface="Gill Sans Light"/>
              </a:rPr>
              <a:t>Southern Ocean: a paradigm shift – Transformative analysis methods</a:t>
            </a:r>
            <a:endParaRPr lang="x-none" sz="3600" dirty="0">
              <a:latin typeface="Gill Sans Light"/>
              <a:cs typeface="Gill Sans Light"/>
              <a:sym typeface="Calibri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495800" y="1185334"/>
            <a:ext cx="4267200" cy="4986866"/>
          </a:xfrm>
        </p:spPr>
        <p:txBody>
          <a:bodyPr/>
          <a:lstStyle/>
          <a:p>
            <a:r>
              <a:rPr lang="en-US" sz="2000" dirty="0" smtClean="0">
                <a:latin typeface="Gill Sans Light"/>
                <a:cs typeface="Gill Sans Light"/>
              </a:rPr>
              <a:t>Ocean State Estimation: similar to atmospheric reanalysis (merging of data into models through various techniques), to produce full 4D estimate of ocean properties</a:t>
            </a:r>
          </a:p>
          <a:p>
            <a:r>
              <a:rPr lang="en-US" sz="2000" dirty="0" smtClean="0">
                <a:latin typeface="Gill Sans Light"/>
                <a:cs typeface="Gill Sans Light"/>
              </a:rPr>
              <a:t>Developed over the past 2 decades. MIT and SIO have played seminal role in development.  Southern Ocean State Estimate is the first eddy-resolving large-scale state estimate, developed by M. </a:t>
            </a:r>
            <a:r>
              <a:rPr lang="en-US" sz="2000" dirty="0" err="1" smtClean="0">
                <a:latin typeface="Gill Sans Light"/>
                <a:cs typeface="Gill Sans Light"/>
              </a:rPr>
              <a:t>Mazloff</a:t>
            </a:r>
            <a:r>
              <a:rPr lang="en-US" sz="2000" dirty="0" smtClean="0">
                <a:latin typeface="Gill Sans Light"/>
                <a:cs typeface="Gill Sans Light"/>
              </a:rPr>
              <a:t>.</a:t>
            </a:r>
          </a:p>
          <a:p>
            <a:r>
              <a:rPr lang="en-US" sz="2000" dirty="0" smtClean="0">
                <a:latin typeface="Gill Sans Light"/>
                <a:cs typeface="Gill Sans Light"/>
              </a:rPr>
              <a:t>Currently adding biogeochemistry (Princeton-SIO, NASA funding)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80804" y="1371090"/>
            <a:ext cx="4187996" cy="4134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22625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/>
          </p:cNvSpPr>
          <p:nvPr/>
        </p:nvSpPr>
        <p:spPr bwMode="auto">
          <a:xfrm>
            <a:off x="0" y="6053138"/>
            <a:ext cx="9144000" cy="558800"/>
          </a:xfrm>
          <a:prstGeom prst="rect">
            <a:avLst/>
          </a:prstGeom>
          <a:solidFill>
            <a:srgbClr val="C0EDFE"/>
          </a:solidFill>
          <a:ln w="3175">
            <a:noFill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>
              <a:ea typeface="ヒラギノ角ゴ ProN W3" charset="-128"/>
              <a:cs typeface="ヒラギノ角ゴ ProN W3" charset="-128"/>
            </a:endParaRPr>
          </a:p>
        </p:txBody>
      </p:sp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3600"/>
            <a:ext cx="20732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EKE_Delworth_ST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4191000" cy="490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4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Eddy kinetic energy in the Southern Ocean</a:t>
            </a:r>
            <a:br>
              <a:rPr lang="en-US" sz="3200" dirty="0" smtClean="0"/>
            </a:br>
            <a:r>
              <a:rPr lang="en-US" sz="3200" dirty="0" smtClean="0"/>
              <a:t>(cm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s</a:t>
            </a:r>
            <a:r>
              <a:rPr lang="en-US" sz="3200" baseline="30000" dirty="0"/>
              <a:t>-</a:t>
            </a:r>
            <a:r>
              <a:rPr lang="en-US" sz="3200" baseline="30000" dirty="0" smtClean="0"/>
              <a:t>2</a:t>
            </a:r>
            <a:r>
              <a:rPr lang="en-US" sz="3200" dirty="0"/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6800" y="306885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CM2.1 has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1° resolution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474525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CM2.6 has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0.1° resolution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4400" y="158431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Observed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369</Words>
  <Application>Microsoft Macintosh PowerPoint</Application>
  <PresentationFormat>On-screen Show (4:3)</PresentationFormat>
  <Paragraphs>39</Paragraphs>
  <Slides>10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Central observation program built around deploying ~200 Biogeochemical Argo profiles for one month</vt:lpstr>
      <vt:lpstr>PowerPoint Presentation</vt:lpstr>
      <vt:lpstr>PowerPoint Presentation</vt:lpstr>
      <vt:lpstr>Profiling float trajectories in the Southern Ocean from 2005 to 2010</vt:lpstr>
      <vt:lpstr>Southern Ocean: a paradigm shift – Transformative analysis methods</vt:lpstr>
      <vt:lpstr>Eddy kinetic energy in the Southern Ocean (cm2 s-2)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Southern Ocean: a paradigm shift – Transformative analysis methods</dc:title>
  <dc:creator>Oscar Schofield</dc:creator>
  <cp:lastModifiedBy>Oscar Schofield</cp:lastModifiedBy>
  <cp:revision>12</cp:revision>
  <dcterms:created xsi:type="dcterms:W3CDTF">2013-05-18T21:29:42Z</dcterms:created>
  <dcterms:modified xsi:type="dcterms:W3CDTF">2013-05-20T00:31:39Z</dcterms:modified>
</cp:coreProperties>
</file>