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300" r:id="rId3"/>
    <p:sldId id="303" r:id="rId4"/>
    <p:sldId id="301" r:id="rId5"/>
    <p:sldId id="266" r:id="rId6"/>
    <p:sldId id="291" r:id="rId7"/>
    <p:sldId id="277" r:id="rId8"/>
    <p:sldId id="295" r:id="rId9"/>
    <p:sldId id="259" r:id="rId10"/>
    <p:sldId id="297" r:id="rId11"/>
    <p:sldId id="304" r:id="rId12"/>
    <p:sldId id="283" r:id="rId13"/>
    <p:sldId id="305" r:id="rId14"/>
    <p:sldId id="306" r:id="rId15"/>
    <p:sldId id="307" r:id="rId16"/>
    <p:sldId id="299" r:id="rId17"/>
    <p:sldId id="302" r:id="rId18"/>
    <p:sldId id="281"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2D2"/>
    <a:srgbClr val="0091D8"/>
    <a:srgbClr val="D0E3EB"/>
    <a:srgbClr val="312E30"/>
    <a:srgbClr val="B1AD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6392" autoAdjust="0"/>
  </p:normalViewPr>
  <p:slideViewPr>
    <p:cSldViewPr snapToGrid="0" snapToObjects="1" showGuides="1">
      <p:cViewPr>
        <p:scale>
          <a:sx n="100" d="100"/>
          <a:sy n="100" d="100"/>
        </p:scale>
        <p:origin x="-496" y="-384"/>
      </p:cViewPr>
      <p:guideLst>
        <p:guide orient="horz" pos="2160"/>
        <p:guide pos="2880"/>
      </p:guideLst>
    </p:cSldViewPr>
  </p:slid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interSettings" Target="printerSettings/printerSettings1.bin"/><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74BCBD-C1BA-CC49-BF3C-90C52069C142}" type="datetimeFigureOut">
              <a:rPr lang="en-US" smtClean="0"/>
              <a:pPr/>
              <a:t>5/16/13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732610-577C-4C49-B498-A65F99F983A1}" type="slidenum">
              <a:rPr lang="en-US" smtClean="0"/>
              <a:pPr/>
              <a:t>‹#›</a:t>
            </a:fld>
            <a:endParaRPr lang="en-US"/>
          </a:p>
        </p:txBody>
      </p:sp>
    </p:spTree>
    <p:extLst>
      <p:ext uri="{BB962C8B-B14F-4D97-AF65-F5344CB8AC3E}">
        <p14:creationId xmlns:p14="http://schemas.microsoft.com/office/powerpoint/2010/main" val="27251506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t>
            </a:r>
            <a:r>
              <a:rPr lang="en-US" baseline="0" dirty="0" smtClean="0"/>
              <a:t>any projects and programmes, efforts are rarely coordinated = stretch the limited resources. SOOS will identify where efforts can be combined.</a:t>
            </a:r>
          </a:p>
          <a:p>
            <a:endParaRPr lang="en-US" baseline="0" dirty="0" smtClean="0"/>
          </a:p>
          <a:p>
            <a:r>
              <a:rPr lang="en-US" baseline="0" dirty="0" smtClean="0"/>
              <a:t>e.g., reoccupation of hydrographic sections will be a key component of the SOOS implementation. Advocate for the inclusion of , for example biological sensors. </a:t>
            </a:r>
          </a:p>
          <a:p>
            <a:r>
              <a:rPr lang="en-US" baseline="0" dirty="0" smtClean="0"/>
              <a:t>Funding for some sections is not secure, countries like China and Korea with resources and interest in contributing = propose national “ownership” of sections.</a:t>
            </a:r>
          </a:p>
          <a:p>
            <a:r>
              <a:rPr lang="en-US" baseline="0" dirty="0" smtClean="0"/>
              <a:t>Sea ice community calling for the sections to be extended into the sea ice zone where possible</a:t>
            </a:r>
          </a:p>
          <a:p>
            <a:endParaRPr lang="en-US" baseline="0" dirty="0" smtClean="0"/>
          </a:p>
          <a:p>
            <a:r>
              <a:rPr lang="en-US" baseline="0" dirty="0" smtClean="0"/>
              <a:t>SOOS will leverage additional resources through use of ships of opportunity .e.g.,  CCAMLR = close ties to the international southern ocean fishing community and discussions within CCAMLR for better training of fishery observers. Indications from CCAMLR that they are interested in working with the SOOS towards deployment of platforms on fishing vessels.</a:t>
            </a:r>
          </a:p>
          <a:p>
            <a:endParaRPr lang="en-US" baseline="0" dirty="0" smtClean="0"/>
          </a:p>
          <a:p>
            <a:r>
              <a:rPr lang="en-US" baseline="0" dirty="0" smtClean="0"/>
              <a:t>Additionally, SOOS will connect with the international association of Antarctic tourist operators to look at options for </a:t>
            </a:r>
            <a:r>
              <a:rPr lang="en-US" dirty="0" smtClean="0"/>
              <a:t>collaborations and use of their ships</a:t>
            </a:r>
            <a:r>
              <a:rPr lang="en-US" baseline="0" dirty="0" smtClean="0"/>
              <a:t> for instrument deployment.</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F4D2FC5-40F3-E542-80F2-6E24F2A9616F}" type="slidenum">
              <a:rPr lang="en-AU"/>
              <a:pPr/>
              <a:t>11</a:t>
            </a:fld>
            <a:endParaRPr lang="en-AU"/>
          </a:p>
        </p:txBody>
      </p:sp>
      <p:sp>
        <p:nvSpPr>
          <p:cNvPr id="47616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76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E732610-577C-4C49-B498-A65F99F983A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65881C1-7277-0044-B3E7-51897CFF821D}" type="slidenum">
              <a:rPr lang="en-AU"/>
              <a:pPr/>
              <a:t>13</a:t>
            </a:fld>
            <a:endParaRPr lang="en-AU"/>
          </a:p>
        </p:txBody>
      </p:sp>
      <p:sp>
        <p:nvSpPr>
          <p:cNvPr id="480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80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20C954-597A-8843-9DF5-7AA2A21B9AF3}" type="slidenum">
              <a:rPr lang="en-AU"/>
              <a:pPr/>
              <a:t>14</a:t>
            </a:fld>
            <a:endParaRPr lang="en-AU"/>
          </a:p>
        </p:txBody>
      </p:sp>
      <p:sp>
        <p:nvSpPr>
          <p:cNvPr id="4782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782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012945-4FAD-F649-84A6-30C1765D9711}" type="slidenum">
              <a:rPr lang="en-AU"/>
              <a:pPr/>
              <a:t>15</a:t>
            </a:fld>
            <a:endParaRPr lang="en-AU"/>
          </a:p>
        </p:txBody>
      </p:sp>
      <p:sp>
        <p:nvSpPr>
          <p:cNvPr id="482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82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a:t>
            </a:r>
            <a:r>
              <a:rPr lang="en-US" baseline="0" dirty="0" smtClean="0"/>
              <a:t>key goal of the SOOS = provision of easily accessible data. Data portal a priority</a:t>
            </a:r>
          </a:p>
          <a:p>
            <a:endParaRPr lang="en-US" baseline="0" dirty="0" smtClean="0"/>
          </a:p>
          <a:p>
            <a:r>
              <a:rPr lang="en-US" baseline="0" dirty="0" smtClean="0"/>
              <a:t>Data management sub committee composed of </a:t>
            </a:r>
            <a:r>
              <a:rPr lang="en-US" dirty="0" smtClean="0"/>
              <a:t>representatives from key </a:t>
            </a:r>
            <a:r>
              <a:rPr lang="en-US" baseline="0" dirty="0" smtClean="0"/>
              <a:t>international national and programmatic data centres = key goal to identify ways to provide community with information. They will develop the SOOS data policy and advocate for access to data (e.g., China).</a:t>
            </a:r>
          </a:p>
        </p:txBody>
      </p:sp>
      <p:sp>
        <p:nvSpPr>
          <p:cNvPr id="4" name="Slide Number Placeholder 3"/>
          <p:cNvSpPr>
            <a:spLocks noGrp="1"/>
          </p:cNvSpPr>
          <p:nvPr>
            <p:ph type="sldNum" sz="quarter" idx="10"/>
          </p:nvPr>
        </p:nvSpPr>
        <p:spPr/>
        <p:txBody>
          <a:bodyPr/>
          <a:lstStyle/>
          <a:p>
            <a:fld id="{CE732610-577C-4C49-B498-A65F99F983A1}"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18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the Southern Ocean connects all other ocean basins, and is the site of formation of key water masses in the global ocean circulation, with impacts on planetary-scale climatic systems and biogeochemical cycles</a:t>
            </a:r>
          </a:p>
          <a:p>
            <a:pPr>
              <a:buFontTx/>
              <a:buChar char="-"/>
            </a:pPr>
            <a:r>
              <a:rPr lang="en-US" sz="1200" kern="1200" dirty="0" smtClean="0">
                <a:solidFill>
                  <a:schemeClr val="tx1"/>
                </a:solidFill>
                <a:latin typeface="+mn-lt"/>
                <a:ea typeface="+mn-ea"/>
                <a:cs typeface="+mn-cs"/>
              </a:rPr>
              <a:t>overturning circulation in the Southern Ocean is a major control on carbon drawdown from the atmosphere, and hence global climate</a:t>
            </a:r>
          </a:p>
          <a:p>
            <a:pPr>
              <a:buFontTx/>
              <a:buChar char="-"/>
            </a:pPr>
            <a:r>
              <a:rPr lang="en-US" sz="1200" kern="1200" dirty="0" smtClean="0">
                <a:solidFill>
                  <a:schemeClr val="tx1"/>
                </a:solidFill>
                <a:latin typeface="+mn-lt"/>
                <a:ea typeface="+mn-ea"/>
                <a:cs typeface="+mn-cs"/>
              </a:rPr>
              <a:t>the Southern Ocean controls the rate of deglaciation in parts of Antarctica, and hence global sea level</a:t>
            </a:r>
          </a:p>
          <a:p>
            <a:pPr>
              <a:buFontTx/>
              <a:buChar char="-"/>
            </a:pPr>
            <a:r>
              <a:rPr lang="en-US" sz="1200" kern="1200" dirty="0" smtClean="0">
                <a:solidFill>
                  <a:schemeClr val="tx1"/>
                </a:solidFill>
                <a:latin typeface="+mn-lt"/>
                <a:ea typeface="+mn-ea"/>
                <a:cs typeface="+mn-cs"/>
              </a:rPr>
              <a:t> the Southern Ocean is home to some unique and vulnerable ecosystems, within which some species are commercially valuable</a:t>
            </a:r>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20AFD3-198E-E146-BC80-715D10F76043}" type="slidenum">
              <a:rPr lang="en-AU"/>
              <a:pPr/>
              <a:t>3</a:t>
            </a:fld>
            <a:endParaRPr lang="en-AU"/>
          </a:p>
        </p:txBody>
      </p:sp>
      <p:sp>
        <p:nvSpPr>
          <p:cNvPr id="4843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84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various (mostly mono-discipline) programmes have existed in the Southern Ocean for some time, each with their own infrastructures, data routes etc. Each are worthy, but the gains from genuinely cross-discipline working and shared data access have not been </a:t>
            </a:r>
            <a:r>
              <a:rPr lang="en-US" sz="1200" kern="1200" dirty="0" err="1" smtClean="0">
                <a:solidFill>
                  <a:schemeClr val="tx1"/>
                </a:solidFill>
                <a:latin typeface="+mn-lt"/>
                <a:ea typeface="+mn-ea"/>
                <a:cs typeface="+mn-cs"/>
              </a:rPr>
              <a:t>realised</a:t>
            </a:r>
            <a:r>
              <a:rPr lang="en-US" sz="1200" kern="1200" dirty="0" smtClean="0">
                <a:solidFill>
                  <a:schemeClr val="tx1"/>
                </a:solidFill>
                <a:latin typeface="+mn-lt"/>
                <a:ea typeface="+mn-ea"/>
                <a:cs typeface="+mn-cs"/>
              </a:rPr>
              <a:t>. SOOS aims to achieve these, and also chart the course for the future of sustained, strategic observations in the Southern Ocean. (Then the detail about SCAR, SCOR, IPO etc can come)</a:t>
            </a:r>
            <a:endParaRPr lang="en-AU"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CE732610-577C-4C49-B498-A65F99F983A1}"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200" kern="1200" baseline="0" dirty="0" smtClean="0">
                <a:solidFill>
                  <a:schemeClr val="tx1"/>
                </a:solidFill>
                <a:latin typeface="+mn-lt"/>
                <a:ea typeface="+mn-ea"/>
                <a:cs typeface="+mn-cs"/>
              </a:rPr>
              <a:t>6 scientific challenges identified as being the key Southern Ocean issues that need addressing. </a:t>
            </a:r>
            <a:r>
              <a:rPr lang="en-AU" sz="1200" kern="1200" dirty="0" smtClean="0">
                <a:solidFill>
                  <a:schemeClr val="tx1"/>
                </a:solidFill>
                <a:latin typeface="+mn-lt"/>
                <a:ea typeface="+mn-ea"/>
                <a:cs typeface="+mn-cs"/>
              </a:rPr>
              <a:t>SOOS will focus efforts along scientific</a:t>
            </a:r>
            <a:r>
              <a:rPr lang="en-AU" sz="1200" kern="1200" baseline="0" dirty="0" smtClean="0">
                <a:solidFill>
                  <a:schemeClr val="tx1"/>
                </a:solidFill>
                <a:latin typeface="+mn-lt"/>
                <a:ea typeface="+mn-ea"/>
                <a:cs typeface="+mn-cs"/>
              </a:rPr>
              <a:t> themes</a:t>
            </a:r>
          </a:p>
          <a:p>
            <a:endParaRPr lang="en-AU" sz="1200" kern="1200" dirty="0" smtClean="0">
              <a:solidFill>
                <a:schemeClr val="tx1"/>
              </a:solidFill>
              <a:latin typeface="+mn-lt"/>
              <a:ea typeface="+mn-ea"/>
              <a:cs typeface="+mn-cs"/>
            </a:endParaRPr>
          </a:p>
          <a:p>
            <a:r>
              <a:rPr lang="en-AU" sz="1200" kern="1200" dirty="0" smtClean="0">
                <a:solidFill>
                  <a:schemeClr val="tx1"/>
                </a:solidFill>
                <a:latin typeface="+mn-lt"/>
                <a:ea typeface="+mn-ea"/>
                <a:cs typeface="+mn-cs"/>
              </a:rPr>
              <a:t>Outline in detail in strategy. </a:t>
            </a:r>
          </a:p>
          <a:p>
            <a:endParaRPr lang="en-AU" sz="1200" kern="1200" dirty="0" smtClean="0">
              <a:solidFill>
                <a:schemeClr val="tx1"/>
              </a:solidFill>
              <a:latin typeface="+mn-lt"/>
              <a:ea typeface="+mn-ea"/>
              <a:cs typeface="+mn-cs"/>
            </a:endParaRPr>
          </a:p>
          <a:p>
            <a:r>
              <a:rPr lang="en-AU" sz="1200" kern="1200" baseline="0" dirty="0" smtClean="0">
                <a:solidFill>
                  <a:schemeClr val="tx1"/>
                </a:solidFill>
                <a:latin typeface="+mn-lt"/>
                <a:ea typeface="+mn-ea"/>
                <a:cs typeface="+mn-cs"/>
              </a:rPr>
              <a:t>One important step is to articulate key questions within these themes.</a:t>
            </a:r>
            <a:endParaRPr lang="en-AU"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AU" sz="1200" kern="1200" baseline="0" dirty="0" smtClean="0">
                <a:solidFill>
                  <a:schemeClr val="tx1"/>
                </a:solidFill>
                <a:latin typeface="+mn-lt"/>
                <a:ea typeface="+mn-ea"/>
                <a:cs typeface="+mn-cs"/>
              </a:rPr>
              <a:t>focus in on 3 of these statements with specific activities</a:t>
            </a:r>
            <a:endParaRPr lang="en-AU" sz="120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The overall vision for SOOS is to design and implement a sustained, coherent, multidisciplinary observing system that provides the key data and data products required to address the key challenges identified. It will evolve over time, as new technologies develop and automated techniques mature, and will be adaptable as new challenges come to the fore</a:t>
            </a:r>
            <a:endParaRPr lang="en-US" baseline="0" dirty="0" smtClean="0"/>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First step in implementation is to design optimal sampling plans for each variable, and integrate these plans into an overall integrated sampling scheme. </a:t>
            </a:r>
          </a:p>
          <a:p>
            <a:r>
              <a:rPr lang="en-US" sz="1200" kern="1200" baseline="0" dirty="0" smtClean="0">
                <a:solidFill>
                  <a:schemeClr val="tx1"/>
                </a:solidFill>
                <a:latin typeface="+mn-lt"/>
                <a:ea typeface="+mn-ea"/>
                <a:cs typeface="+mn-cs"/>
              </a:rPr>
              <a:t>Need quantitative targets for number and frequency of observations that are required.</a:t>
            </a:r>
          </a:p>
          <a:p>
            <a:endParaRPr lang="en-US" sz="1200" kern="1200" baseline="0" dirty="0" smtClean="0">
              <a:solidFill>
                <a:schemeClr val="tx1"/>
              </a:solidFill>
              <a:latin typeface="+mn-lt"/>
              <a:ea typeface="+mn-ea"/>
              <a:cs typeface="+mn-cs"/>
            </a:endParaRPr>
          </a:p>
          <a:p>
            <a:r>
              <a:rPr lang="en-US" sz="1200" kern="1200" baseline="0" dirty="0" smtClean="0">
                <a:solidFill>
                  <a:schemeClr val="tx1"/>
                </a:solidFill>
                <a:latin typeface="+mn-lt"/>
                <a:ea typeface="+mn-ea"/>
                <a:cs typeface="+mn-cs"/>
              </a:rPr>
              <a:t>Already defined for some elements (</a:t>
            </a:r>
            <a:r>
              <a:rPr lang="en-US" sz="1200" kern="1200" baseline="0" dirty="0" err="1" smtClean="0">
                <a:solidFill>
                  <a:schemeClr val="tx1"/>
                </a:solidFill>
                <a:latin typeface="+mn-lt"/>
                <a:ea typeface="+mn-ea"/>
                <a:cs typeface="+mn-cs"/>
              </a:rPr>
              <a:t>eg</a:t>
            </a:r>
            <a:r>
              <a:rPr lang="en-US" sz="1200" kern="1200" baseline="0" dirty="0" smtClean="0">
                <a:solidFill>
                  <a:schemeClr val="tx1"/>
                </a:solidFill>
                <a:latin typeface="+mn-lt"/>
                <a:ea typeface="+mn-ea"/>
                <a:cs typeface="+mn-cs"/>
              </a:rPr>
              <a:t>.,, repeat hydrography, Argo). others further work is needed, and will work through Framework for Ocean Observing steps of readiness. this process clarifies what is needed to move towards a sustainable observations network at the systems level.</a:t>
            </a:r>
          </a:p>
          <a:p>
            <a:endParaRPr lang="en-US" sz="1200" kern="1200" baseline="0" dirty="0" smtClean="0">
              <a:solidFill>
                <a:schemeClr val="tx1"/>
              </a:solidFill>
              <a:latin typeface="+mn-lt"/>
              <a:ea typeface="+mn-ea"/>
              <a:cs typeface="+mn-cs"/>
            </a:endParaRP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E732610-577C-4C49-B498-A65F99F983A1}"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5/16/13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5/16/13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6900" y="442119"/>
            <a:ext cx="8229600" cy="639762"/>
          </a:xfrm>
          <a:prstGeom prst="rect">
            <a:avLst/>
          </a:prstGeom>
        </p:spPr>
        <p:txBody>
          <a:bodyPr/>
          <a:lstStyle>
            <a:lvl1pPr algn="l">
              <a:defRPr sz="3700" b="0" i="0">
                <a:solidFill>
                  <a:srgbClr val="0092D2"/>
                </a:solidFill>
                <a:latin typeface="Agenda-Bold"/>
                <a:cs typeface="Agenda-Bold"/>
              </a:defRPr>
            </a:lvl1pPr>
          </a:lstStyle>
          <a:p>
            <a:r>
              <a:rPr lang="en-AU" dirty="0" smtClean="0"/>
              <a:t>Click to edit Master title style</a:t>
            </a:r>
            <a:endParaRPr lang="en-US" dirty="0"/>
          </a:p>
        </p:txBody>
      </p:sp>
      <p:sp>
        <p:nvSpPr>
          <p:cNvPr id="3" name="Content Placeholder 2"/>
          <p:cNvSpPr>
            <a:spLocks noGrp="1"/>
          </p:cNvSpPr>
          <p:nvPr>
            <p:ph idx="1"/>
          </p:nvPr>
        </p:nvSpPr>
        <p:spPr>
          <a:xfrm>
            <a:off x="596900" y="1803400"/>
            <a:ext cx="8229600" cy="3594100"/>
          </a:xfrm>
          <a:prstGeom prst="rect">
            <a:avLst/>
          </a:prstGeom>
        </p:spPr>
        <p:txBody>
          <a:bodyPr/>
          <a:lstStyle>
            <a:lvl1pPr marL="0" indent="0">
              <a:buNone/>
              <a:defRPr sz="2200" b="0" i="0">
                <a:latin typeface="Agenda-Light"/>
                <a:cs typeface="Agenda-Light"/>
              </a:defRPr>
            </a:lvl1pPr>
            <a:lvl2pPr>
              <a:buFont typeface="Arial"/>
              <a:buChar char="•"/>
              <a:defRPr sz="1600" b="0" i="0">
                <a:latin typeface="Agenda-Light"/>
                <a:cs typeface="Agenda-Light"/>
              </a:defRPr>
            </a:lvl2pPr>
            <a:lvl3pPr>
              <a:defRPr sz="1600" b="0" i="0">
                <a:latin typeface="Agenda-Light"/>
                <a:cs typeface="Agenda-Light"/>
              </a:defRPr>
            </a:lvl3pPr>
            <a:lvl4pPr>
              <a:defRPr b="0" i="0">
                <a:latin typeface="Agenda-Light"/>
                <a:cs typeface="Agenda-Light"/>
              </a:defRPr>
            </a:lvl4pPr>
            <a:lvl5pPr>
              <a:defRPr b="0" i="0">
                <a:latin typeface="Agenda-Light"/>
                <a:cs typeface="Agenda-Light"/>
              </a:defRPr>
            </a:lvl5pPr>
          </a:lstStyle>
          <a:p>
            <a:pPr lvl="0"/>
            <a:r>
              <a:rPr lang="en-AU" dirty="0" smtClean="0"/>
              <a:t>Click to edit Master text styles</a:t>
            </a:r>
          </a:p>
          <a:p>
            <a:pPr lvl="1"/>
            <a:r>
              <a:rPr lang="en-AU" dirty="0" smtClean="0"/>
              <a:t>Second level</a:t>
            </a:r>
          </a:p>
        </p:txBody>
      </p:sp>
      <p:sp>
        <p:nvSpPr>
          <p:cNvPr id="6" name="Slide Number Placeholder 5"/>
          <p:cNvSpPr>
            <a:spLocks noGrp="1"/>
          </p:cNvSpPr>
          <p:nvPr>
            <p:ph type="sldNum" sz="quarter" idx="12"/>
          </p:nvPr>
        </p:nvSpPr>
        <p:spPr>
          <a:xfrm>
            <a:off x="6591300" y="6203950"/>
            <a:ext cx="2133600" cy="365125"/>
          </a:xfrm>
          <a:prstGeom prst="rect">
            <a:avLst/>
          </a:prstGeom>
        </p:spPr>
        <p:txBody>
          <a:bodyPr/>
          <a:lstStyle>
            <a:lvl1pPr algn="r">
              <a:defRPr>
                <a:solidFill>
                  <a:schemeClr val="bg1"/>
                </a:solidFill>
                <a:latin typeface="Agenda-Light"/>
                <a:cs typeface="Agenda-Light"/>
              </a:defRPr>
            </a:lvl1pPr>
          </a:lstStyle>
          <a:p>
            <a:fld id="{2DE96B08-B98B-3D4F-8B1B-2862E26F5D8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5/16/13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5/16/13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5/16/13</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5/16/13</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5/16/13</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5/16/13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58503DB9-C0E6-6D4D-A477-84B193AC33D9}" type="datetimeFigureOut">
              <a:rPr lang="en-US" smtClean="0"/>
              <a:pPr/>
              <a:t>5/16/13</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2DE96B08-B98B-3D4F-8B1B-2862E26F5D8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SOOS Powerpoint Master Background.jpg"/>
          <p:cNvPicPr>
            <a:picLocks noChangeAspect="1"/>
          </p:cNvPicPr>
          <p:nvPr userDrawn="1"/>
        </p:nvPicPr>
        <p:blipFill>
          <a:blip r:embed="rId13"/>
          <a:stretch>
            <a:fillRect/>
          </a:stretch>
        </p:blipFill>
        <p:spPr>
          <a:xfrm>
            <a:off x="-42335" y="-25401"/>
            <a:ext cx="9235440" cy="6926580"/>
          </a:xfrm>
          <a:prstGeom prst="rect">
            <a:avLst/>
          </a:prstGeom>
        </p:spPr>
      </p:pic>
      <p:pic>
        <p:nvPicPr>
          <p:cNvPr id="8" name="Picture 7" descr="SOOS PP Logo.png"/>
          <p:cNvPicPr>
            <a:picLocks noChangeAspect="1"/>
          </p:cNvPicPr>
          <p:nvPr userDrawn="1"/>
        </p:nvPicPr>
        <p:blipFill>
          <a:blip r:embed="rId14"/>
          <a:stretch>
            <a:fillRect/>
          </a:stretch>
        </p:blipFill>
        <p:spPr>
          <a:xfrm>
            <a:off x="461754" y="6168428"/>
            <a:ext cx="1358580" cy="426041"/>
          </a:xfrm>
          <a:prstGeom prst="rect">
            <a:avLst/>
          </a:prstGeom>
        </p:spPr>
      </p:pic>
      <p:sp>
        <p:nvSpPr>
          <p:cNvPr id="9" name="TextBox 8"/>
          <p:cNvSpPr txBox="1"/>
          <p:nvPr userDrawn="1"/>
        </p:nvSpPr>
        <p:spPr>
          <a:xfrm>
            <a:off x="2125126" y="6244631"/>
            <a:ext cx="4995333" cy="276999"/>
          </a:xfrm>
          <a:prstGeom prst="rect">
            <a:avLst/>
          </a:prstGeom>
          <a:noFill/>
        </p:spPr>
        <p:txBody>
          <a:bodyPr wrap="square" rtlCol="0">
            <a:spAutoFit/>
          </a:bodyPr>
          <a:lstStyle/>
          <a:p>
            <a:r>
              <a:rPr lang="en-US" sz="1200" b="0" i="0" dirty="0" smtClean="0">
                <a:solidFill>
                  <a:schemeClr val="bg1"/>
                </a:solidFill>
                <a:latin typeface="Agenda-Bold"/>
                <a:cs typeface="Agenda-Bold"/>
              </a:rPr>
              <a:t>GOOS</a:t>
            </a:r>
            <a:r>
              <a:rPr lang="en-US" sz="1200" b="0" i="0" baseline="0" dirty="0" smtClean="0">
                <a:solidFill>
                  <a:schemeClr val="bg1"/>
                </a:solidFill>
                <a:latin typeface="Agenda-Bold"/>
                <a:cs typeface="Agenda-Bold"/>
              </a:rPr>
              <a:t> MAY 2013 (Honolulu Hawaii)</a:t>
            </a:r>
            <a:endParaRPr lang="en-US" sz="1200" b="0" i="0" dirty="0">
              <a:solidFill>
                <a:schemeClr val="bg1"/>
              </a:solidFill>
              <a:latin typeface="Agenda-Light"/>
              <a:cs typeface="Agenda-Ligh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png"/><Relationship Id="rId5" Type="http://schemas.openxmlformats.org/officeDocument/2006/relationships/image" Target="../media/image27.wmf"/><Relationship Id="rId6" Type="http://schemas.openxmlformats.org/officeDocument/2006/relationships/image" Target="../media/image28.jpeg"/><Relationship Id="rId7" Type="http://schemas.openxmlformats.org/officeDocument/2006/relationships/image" Target="../media/image29.png"/><Relationship Id="rId8" Type="http://schemas.openxmlformats.org/officeDocument/2006/relationships/image" Target="../media/image30.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18.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jpeg"/><Relationship Id="rId13" Type="http://schemas.openxmlformats.org/officeDocument/2006/relationships/image" Target="../media/image42.jpeg"/><Relationship Id="rId14" Type="http://schemas.openxmlformats.org/officeDocument/2006/relationships/image" Target="../media/image43.jpeg"/><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www.soos.aq" TargetMode="External"/><Relationship Id="rId4" Type="http://schemas.openxmlformats.org/officeDocument/2006/relationships/hyperlink" Target="mailto:newman@soos.aq" TargetMode="External"/><Relationship Id="rId5" Type="http://schemas.openxmlformats.org/officeDocument/2006/relationships/image" Target="../media/image34.emf"/><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emf"/><Relationship Id="rId9" Type="http://schemas.openxmlformats.org/officeDocument/2006/relationships/image" Target="../media/image38.png"/><Relationship Id="rId10"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jpeg"/><Relationship Id="rId6" Type="http://schemas.openxmlformats.org/officeDocument/2006/relationships/image" Target="../media/image12.wmf"/><Relationship Id="rId7"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oleObject" Target="imos:SOOS:SSC:Members:SOOS-SSC.docx!OLE_LINK1" TargetMode="External"/><Relationship Id="rId5" Type="http://schemas.openxmlformats.org/officeDocument/2006/relationships/image" Target="../media/image18.png"/><Relationship Id="rId6" Type="http://schemas.openxmlformats.org/officeDocument/2006/relationships/oleObject" Target="imos:SOOS:SSC:Members:SOOS-SSC.docx!OLE_LINK2" TargetMode="External"/><Relationship Id="rId7" Type="http://schemas.openxmlformats.org/officeDocument/2006/relationships/image" Target="../media/image19.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OS Powerpoint Title Background.jpg"/>
          <p:cNvPicPr>
            <a:picLocks noChangeAspect="1"/>
          </p:cNvPicPr>
          <p:nvPr/>
        </p:nvPicPr>
        <p:blipFill>
          <a:blip r:embed="rId3"/>
          <a:stretch>
            <a:fillRect/>
          </a:stretch>
        </p:blipFill>
        <p:spPr>
          <a:xfrm>
            <a:off x="-37253" y="-33868"/>
            <a:ext cx="9235440" cy="6926580"/>
          </a:xfrm>
          <a:prstGeom prst="rect">
            <a:avLst/>
          </a:prstGeom>
        </p:spPr>
      </p:pic>
      <p:pic>
        <p:nvPicPr>
          <p:cNvPr id="6" name="Picture 5" descr="SOOS PP Logo Full.png"/>
          <p:cNvPicPr>
            <a:picLocks noChangeAspect="1"/>
          </p:cNvPicPr>
          <p:nvPr/>
        </p:nvPicPr>
        <p:blipFill>
          <a:blip r:embed="rId4"/>
          <a:stretch>
            <a:fillRect/>
          </a:stretch>
        </p:blipFill>
        <p:spPr>
          <a:xfrm>
            <a:off x="607352" y="5625280"/>
            <a:ext cx="1822583" cy="746710"/>
          </a:xfrm>
          <a:prstGeom prst="rect">
            <a:avLst/>
          </a:prstGeom>
        </p:spPr>
      </p:pic>
      <p:pic>
        <p:nvPicPr>
          <p:cNvPr id="7" name="Picture 6" descr="UTAS PP Logo.png"/>
          <p:cNvPicPr>
            <a:picLocks noChangeAspect="1"/>
          </p:cNvPicPr>
          <p:nvPr/>
        </p:nvPicPr>
        <p:blipFill>
          <a:blip r:embed="rId5"/>
          <a:stretch>
            <a:fillRect/>
          </a:stretch>
        </p:blipFill>
        <p:spPr>
          <a:xfrm>
            <a:off x="7606186" y="5818319"/>
            <a:ext cx="1063681" cy="396214"/>
          </a:xfrm>
          <a:prstGeom prst="rect">
            <a:avLst/>
          </a:prstGeom>
        </p:spPr>
      </p:pic>
      <p:pic>
        <p:nvPicPr>
          <p:cNvPr id="8" name="Picture 7" descr="IMAS PP Logo.png"/>
          <p:cNvPicPr>
            <a:picLocks noChangeAspect="1"/>
          </p:cNvPicPr>
          <p:nvPr/>
        </p:nvPicPr>
        <p:blipFill>
          <a:blip r:embed="rId6"/>
          <a:stretch>
            <a:fillRect/>
          </a:stretch>
        </p:blipFill>
        <p:spPr>
          <a:xfrm>
            <a:off x="6086935" y="5833558"/>
            <a:ext cx="1228262" cy="380975"/>
          </a:xfrm>
          <a:prstGeom prst="rect">
            <a:avLst/>
          </a:prstGeom>
        </p:spPr>
      </p:pic>
      <p:sp>
        <p:nvSpPr>
          <p:cNvPr id="9" name="TextBox 8"/>
          <p:cNvSpPr txBox="1"/>
          <p:nvPr/>
        </p:nvSpPr>
        <p:spPr>
          <a:xfrm>
            <a:off x="3678765" y="406400"/>
            <a:ext cx="5223934" cy="2308324"/>
          </a:xfrm>
          <a:prstGeom prst="rect">
            <a:avLst/>
          </a:prstGeom>
          <a:noFill/>
        </p:spPr>
        <p:txBody>
          <a:bodyPr wrap="square" rtlCol="0">
            <a:spAutoFit/>
          </a:bodyPr>
          <a:lstStyle/>
          <a:p>
            <a:r>
              <a:rPr lang="en-US" sz="4800" b="1" dirty="0" smtClean="0">
                <a:solidFill>
                  <a:schemeClr val="bg1"/>
                </a:solidFill>
                <a:latin typeface="Myriad Pro"/>
                <a:cs typeface="Myriad Pro"/>
              </a:rPr>
              <a:t>The </a:t>
            </a:r>
          </a:p>
          <a:p>
            <a:r>
              <a:rPr lang="en-US" sz="4800" b="1" dirty="0" smtClean="0">
                <a:solidFill>
                  <a:schemeClr val="bg1"/>
                </a:solidFill>
                <a:latin typeface="Myriad Pro"/>
                <a:cs typeface="Myriad Pro"/>
              </a:rPr>
              <a:t>Southern Ocean Observing System</a:t>
            </a:r>
            <a:endParaRPr lang="en-US" sz="4800" b="1" dirty="0">
              <a:solidFill>
                <a:schemeClr val="bg1"/>
              </a:solidFill>
              <a:latin typeface="Myriad Pro"/>
              <a:cs typeface="Myriad Pro"/>
            </a:endParaRPr>
          </a:p>
        </p:txBody>
      </p:sp>
      <p:sp>
        <p:nvSpPr>
          <p:cNvPr id="10" name="TextBox 9"/>
          <p:cNvSpPr txBox="1"/>
          <p:nvPr/>
        </p:nvSpPr>
        <p:spPr>
          <a:xfrm>
            <a:off x="175306" y="3431031"/>
            <a:ext cx="8866633" cy="1554272"/>
          </a:xfrm>
          <a:prstGeom prst="rect">
            <a:avLst/>
          </a:prstGeom>
          <a:noFill/>
        </p:spPr>
        <p:txBody>
          <a:bodyPr wrap="square" rtlCol="0">
            <a:spAutoFit/>
          </a:bodyPr>
          <a:lstStyle/>
          <a:p>
            <a:r>
              <a:rPr lang="en-US" sz="3400" dirty="0">
                <a:solidFill>
                  <a:schemeClr val="bg1"/>
                </a:solidFill>
                <a:latin typeface="Myriad Pro"/>
                <a:cs typeface="Myriad Pro"/>
              </a:rPr>
              <a:t>Oscar Schofield, Louise Newman, Mike </a:t>
            </a:r>
            <a:r>
              <a:rPr lang="en-US" sz="3400" dirty="0" smtClean="0">
                <a:solidFill>
                  <a:schemeClr val="bg1"/>
                </a:solidFill>
                <a:latin typeface="Myriad Pro"/>
                <a:cs typeface="Myriad Pro"/>
              </a:rPr>
              <a:t>Meredith</a:t>
            </a:r>
          </a:p>
          <a:p>
            <a:endParaRPr lang="en-US" sz="3500" dirty="0" smtClean="0">
              <a:solidFill>
                <a:schemeClr val="bg1"/>
              </a:solidFill>
              <a:latin typeface="Myriad Pro"/>
              <a:cs typeface="Myriad Pro"/>
            </a:endParaRPr>
          </a:p>
          <a:p>
            <a:r>
              <a:rPr lang="en-US" sz="2600" dirty="0" smtClean="0">
                <a:solidFill>
                  <a:schemeClr val="bg1"/>
                </a:solidFill>
                <a:latin typeface="Myriad Pro"/>
                <a:cs typeface="Myriad Pro"/>
              </a:rPr>
              <a:t>On behalf of the SOOS community</a:t>
            </a:r>
          </a:p>
        </p:txBody>
      </p:sp>
      <p:pic>
        <p:nvPicPr>
          <p:cNvPr id="11" name="Picture 10" descr="SOOS-ball-white.psd"/>
          <p:cNvPicPr>
            <a:picLocks noChangeAspect="1"/>
          </p:cNvPicPr>
          <p:nvPr/>
        </p:nvPicPr>
        <p:blipFill>
          <a:blip r:embed="rId7"/>
          <a:stretch>
            <a:fillRect/>
          </a:stretch>
        </p:blipFill>
        <p:spPr>
          <a:xfrm>
            <a:off x="607352" y="175208"/>
            <a:ext cx="2870337" cy="291147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OOS-Strategy-Fig18.pdf"/>
          <p:cNvPicPr>
            <a:picLocks noChangeAspect="1"/>
          </p:cNvPicPr>
          <p:nvPr/>
        </p:nvPicPr>
        <p:blipFill>
          <a:blip r:embed="rId3"/>
          <a:stretch>
            <a:fillRect/>
          </a:stretch>
        </p:blipFill>
        <p:spPr>
          <a:xfrm>
            <a:off x="5561946" y="804500"/>
            <a:ext cx="3582054" cy="3604165"/>
          </a:xfrm>
          <a:prstGeom prst="rect">
            <a:avLst/>
          </a:prstGeom>
        </p:spPr>
      </p:pic>
      <p:sp>
        <p:nvSpPr>
          <p:cNvPr id="2" name="Title 1"/>
          <p:cNvSpPr>
            <a:spLocks noGrp="1"/>
          </p:cNvSpPr>
          <p:nvPr>
            <p:ph type="title"/>
          </p:nvPr>
        </p:nvSpPr>
        <p:spPr>
          <a:xfrm>
            <a:off x="116784" y="164738"/>
            <a:ext cx="9144000" cy="639762"/>
          </a:xfrm>
        </p:spPr>
        <p:txBody>
          <a:bodyPr/>
          <a:lstStyle/>
          <a:p>
            <a:r>
              <a:rPr lang="en-US" b="1" dirty="0" smtClean="0">
                <a:latin typeface="Myriad Pro"/>
                <a:cs typeface="Myriad Pro"/>
              </a:rPr>
              <a:t>Unify current efforts and leverage resources: Examples</a:t>
            </a:r>
            <a:endParaRPr lang="en-US" b="1" dirty="0">
              <a:latin typeface="Myriad Pro"/>
              <a:cs typeface="Myriad Pro"/>
            </a:endParaRPr>
          </a:p>
        </p:txBody>
      </p:sp>
      <p:sp>
        <p:nvSpPr>
          <p:cNvPr id="3" name="Content Placeholder 2"/>
          <p:cNvSpPr>
            <a:spLocks noGrp="1"/>
          </p:cNvSpPr>
          <p:nvPr>
            <p:ph idx="1"/>
          </p:nvPr>
        </p:nvSpPr>
        <p:spPr>
          <a:xfrm>
            <a:off x="321156" y="1678310"/>
            <a:ext cx="3657754" cy="554771"/>
          </a:xfrm>
        </p:spPr>
        <p:txBody>
          <a:bodyPr/>
          <a:lstStyle/>
          <a:p>
            <a:r>
              <a:rPr lang="en-US" b="1" dirty="0" smtClean="0">
                <a:latin typeface="Myriad Pro"/>
                <a:cs typeface="Myriad Pro"/>
              </a:rPr>
              <a:t>Hydrographic sections</a:t>
            </a:r>
            <a:endParaRPr lang="en-US" b="1" dirty="0">
              <a:latin typeface="Myriad Pro"/>
              <a:cs typeface="Myriad Pro"/>
            </a:endParaRPr>
          </a:p>
        </p:txBody>
      </p:sp>
      <p:sp>
        <p:nvSpPr>
          <p:cNvPr id="6" name="Content Placeholder 2"/>
          <p:cNvSpPr txBox="1">
            <a:spLocks/>
          </p:cNvSpPr>
          <p:nvPr/>
        </p:nvSpPr>
        <p:spPr>
          <a:xfrm>
            <a:off x="321156" y="2233081"/>
            <a:ext cx="5665110" cy="554771"/>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Tx/>
              <a:buChar char="-"/>
              <a:tabLst/>
              <a:defRPr/>
            </a:pPr>
            <a:r>
              <a:rPr kumimoji="0" lang="en-US" sz="2200" b="0" i="0" u="none" strike="noStrike" kern="1200" cap="none" spc="0" normalizeH="0" baseline="0" noProof="0" dirty="0" smtClean="0">
                <a:ln>
                  <a:noFill/>
                </a:ln>
                <a:solidFill>
                  <a:schemeClr val="tx1"/>
                </a:solidFill>
                <a:effectLst/>
                <a:uLnTx/>
                <a:uFillTx/>
                <a:latin typeface="Myriad Pro"/>
                <a:ea typeface="+mn-ea"/>
                <a:cs typeface="Myriad Pro"/>
              </a:rPr>
              <a:t> Addition of biological</a:t>
            </a:r>
            <a:r>
              <a:rPr kumimoji="0" lang="en-US" sz="2200" b="0" i="0" u="none" strike="noStrike" kern="1200" cap="none" spc="0" normalizeH="0" noProof="0" dirty="0" smtClean="0">
                <a:ln>
                  <a:noFill/>
                </a:ln>
                <a:solidFill>
                  <a:schemeClr val="tx1"/>
                </a:solidFill>
                <a:effectLst/>
                <a:uLnTx/>
                <a:uFillTx/>
                <a:latin typeface="Myriad Pro"/>
                <a:ea typeface="+mn-ea"/>
                <a:cs typeface="Myriad Pro"/>
              </a:rPr>
              <a:t> sensors</a:t>
            </a:r>
          </a:p>
          <a:p>
            <a:pPr marL="0" marR="0" lvl="0" indent="0" algn="l" defTabSz="457200" rtl="0" eaLnBrk="1" fontAlgn="auto" latinLnBrk="0" hangingPunct="1">
              <a:lnSpc>
                <a:spcPct val="100000"/>
              </a:lnSpc>
              <a:spcBef>
                <a:spcPct val="20000"/>
              </a:spcBef>
              <a:spcAft>
                <a:spcPts val="0"/>
              </a:spcAft>
              <a:buClrTx/>
              <a:buSzTx/>
              <a:buFontTx/>
              <a:buChar char="-"/>
              <a:tabLst/>
              <a:defRPr/>
            </a:pPr>
            <a:r>
              <a:rPr lang="en-US" sz="2200" baseline="0" dirty="0" smtClean="0">
                <a:latin typeface="Myriad Pro"/>
                <a:cs typeface="Myriad Pro"/>
              </a:rPr>
              <a:t> National “ownership”</a:t>
            </a:r>
            <a:r>
              <a:rPr lang="en-US" sz="2200" dirty="0" smtClean="0">
                <a:latin typeface="Myriad Pro"/>
                <a:cs typeface="Myriad Pro"/>
              </a:rPr>
              <a:t> of sections by countries not yet involved (Korea, China etc)</a:t>
            </a:r>
          </a:p>
          <a:p>
            <a:pPr marL="0" marR="0" lvl="0" indent="0" algn="l" defTabSz="457200" rtl="0" eaLnBrk="1" fontAlgn="auto" latinLnBrk="0" hangingPunct="1">
              <a:lnSpc>
                <a:spcPct val="100000"/>
              </a:lnSpc>
              <a:spcBef>
                <a:spcPct val="20000"/>
              </a:spcBef>
              <a:spcAft>
                <a:spcPts val="0"/>
              </a:spcAft>
              <a:buClrTx/>
              <a:buSzTx/>
              <a:buFontTx/>
              <a:buChar char="-"/>
              <a:tabLst/>
              <a:defRPr/>
            </a:pPr>
            <a:r>
              <a:rPr kumimoji="0" lang="en-US" sz="2200" b="0" i="0" u="none" strike="noStrike" kern="1200" cap="none" spc="0" normalizeH="0" baseline="0" noProof="0" dirty="0" smtClean="0">
                <a:ln>
                  <a:noFill/>
                </a:ln>
                <a:solidFill>
                  <a:schemeClr val="tx1"/>
                </a:solidFill>
                <a:effectLst/>
                <a:uLnTx/>
                <a:uFillTx/>
                <a:latin typeface="Myriad Pro"/>
                <a:ea typeface="+mn-ea"/>
                <a:cs typeface="Myriad Pro"/>
              </a:rPr>
              <a:t> Extension of sections through the sea</a:t>
            </a:r>
            <a:r>
              <a:rPr kumimoji="0" lang="en-US" sz="2200" b="0" i="0" u="none" strike="noStrike" kern="1200" cap="none" spc="0" normalizeH="0" noProof="0" dirty="0" smtClean="0">
                <a:ln>
                  <a:noFill/>
                </a:ln>
                <a:solidFill>
                  <a:schemeClr val="tx1"/>
                </a:solidFill>
                <a:effectLst/>
                <a:uLnTx/>
                <a:uFillTx/>
                <a:latin typeface="Myriad Pro"/>
                <a:ea typeface="+mn-ea"/>
                <a:cs typeface="Myriad Pro"/>
              </a:rPr>
              <a:t> ice</a:t>
            </a:r>
          </a:p>
          <a:p>
            <a:pPr marL="0" marR="0" lvl="0" indent="0" algn="l" defTabSz="457200" rtl="0" eaLnBrk="1" fontAlgn="auto" latinLnBrk="0" hangingPunct="1">
              <a:lnSpc>
                <a:spcPct val="100000"/>
              </a:lnSpc>
              <a:spcBef>
                <a:spcPct val="20000"/>
              </a:spcBef>
              <a:spcAft>
                <a:spcPts val="0"/>
              </a:spcAft>
              <a:buClrTx/>
              <a:buSzTx/>
              <a:tabLst/>
              <a:defRPr/>
            </a:pPr>
            <a:endParaRPr kumimoji="0" lang="en-US" sz="2200" b="0" i="0" u="none" strike="noStrike" kern="1200" cap="none" spc="0" normalizeH="0" baseline="0" noProof="0" dirty="0">
              <a:ln>
                <a:noFill/>
              </a:ln>
              <a:solidFill>
                <a:schemeClr val="tx1"/>
              </a:solidFill>
              <a:effectLst/>
              <a:uLnTx/>
              <a:uFillTx/>
              <a:latin typeface="Myriad Pro"/>
              <a:ea typeface="+mn-ea"/>
              <a:cs typeface="Myriad Pro"/>
            </a:endParaRPr>
          </a:p>
        </p:txBody>
      </p:sp>
      <p:sp>
        <p:nvSpPr>
          <p:cNvPr id="7" name="Content Placeholder 2"/>
          <p:cNvSpPr txBox="1">
            <a:spLocks/>
          </p:cNvSpPr>
          <p:nvPr/>
        </p:nvSpPr>
        <p:spPr>
          <a:xfrm>
            <a:off x="321156" y="4311404"/>
            <a:ext cx="3657754" cy="554771"/>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2200" b="1" dirty="0" smtClean="0">
                <a:latin typeface="Myriad Pro"/>
                <a:cs typeface="Myriad Pro"/>
              </a:rPr>
              <a:t>Extension of the SOOP</a:t>
            </a:r>
            <a:endParaRPr kumimoji="0" lang="en-US" sz="2200" b="1" i="0" u="none" strike="noStrike" kern="1200" cap="none" spc="0" normalizeH="0" baseline="0" noProof="0" dirty="0">
              <a:ln>
                <a:noFill/>
              </a:ln>
              <a:solidFill>
                <a:schemeClr val="tx1"/>
              </a:solidFill>
              <a:effectLst/>
              <a:uLnTx/>
              <a:uFillTx/>
              <a:latin typeface="Myriad Pro"/>
              <a:ea typeface="+mn-ea"/>
              <a:cs typeface="Myriad Pro"/>
            </a:endParaRPr>
          </a:p>
        </p:txBody>
      </p:sp>
      <p:sp>
        <p:nvSpPr>
          <p:cNvPr id="8" name="Content Placeholder 2"/>
          <p:cNvSpPr txBox="1">
            <a:spLocks/>
          </p:cNvSpPr>
          <p:nvPr/>
        </p:nvSpPr>
        <p:spPr>
          <a:xfrm>
            <a:off x="321156" y="4866175"/>
            <a:ext cx="8822844" cy="554771"/>
          </a:xfrm>
          <a:prstGeom prst="rect">
            <a:avLst/>
          </a:prstGeom>
        </p:spPr>
        <p:txBody>
          <a:bodyPr/>
          <a:lstStyle/>
          <a:p>
            <a:pPr marL="0" marR="0" lvl="0" indent="0" algn="l" defTabSz="457200" rtl="0" eaLnBrk="1" fontAlgn="auto" latinLnBrk="0" hangingPunct="1">
              <a:lnSpc>
                <a:spcPct val="100000"/>
              </a:lnSpc>
              <a:spcBef>
                <a:spcPct val="20000"/>
              </a:spcBef>
              <a:spcAft>
                <a:spcPts val="0"/>
              </a:spcAft>
              <a:buClrTx/>
              <a:buSzTx/>
              <a:buFontTx/>
              <a:buChar char="-"/>
              <a:tabLst/>
              <a:defRPr/>
            </a:pPr>
            <a:r>
              <a:rPr kumimoji="0" lang="en-US" sz="2200" b="0" i="0" u="none" strike="noStrike" kern="1200" cap="none" spc="0" normalizeH="0" baseline="0" noProof="0" dirty="0" smtClean="0">
                <a:ln>
                  <a:noFill/>
                </a:ln>
                <a:solidFill>
                  <a:schemeClr val="tx1"/>
                </a:solidFill>
                <a:effectLst/>
                <a:uLnTx/>
                <a:uFillTx/>
                <a:latin typeface="Myriad Pro"/>
                <a:ea typeface="+mn-ea"/>
                <a:cs typeface="Myriad Pro"/>
              </a:rPr>
              <a:t> Deployments from</a:t>
            </a:r>
            <a:r>
              <a:rPr kumimoji="0" lang="en-US" sz="2200" b="0" i="0" u="none" strike="noStrike" kern="1200" cap="none" spc="0" normalizeH="0" noProof="0" dirty="0" smtClean="0">
                <a:ln>
                  <a:noFill/>
                </a:ln>
                <a:solidFill>
                  <a:schemeClr val="tx1"/>
                </a:solidFill>
                <a:effectLst/>
                <a:uLnTx/>
                <a:uFillTx/>
                <a:latin typeface="Myriad Pro"/>
                <a:ea typeface="+mn-ea"/>
                <a:cs typeface="Myriad Pro"/>
              </a:rPr>
              <a:t> </a:t>
            </a:r>
            <a:r>
              <a:rPr lang="en-US" sz="2200" dirty="0" smtClean="0">
                <a:latin typeface="Myriad Pro"/>
                <a:cs typeface="Myriad Pro"/>
              </a:rPr>
              <a:t>fishing vessels through collaboration</a:t>
            </a:r>
            <a:r>
              <a:rPr kumimoji="0" lang="en-US" sz="2200" b="0" i="0" u="none" strike="noStrike" kern="1200" cap="none" spc="0" normalizeH="0" baseline="0" noProof="0" dirty="0" smtClean="0">
                <a:ln>
                  <a:noFill/>
                </a:ln>
                <a:solidFill>
                  <a:schemeClr val="tx1"/>
                </a:solidFill>
                <a:effectLst/>
                <a:uLnTx/>
                <a:uFillTx/>
                <a:latin typeface="Myriad Pro"/>
                <a:ea typeface="+mn-ea"/>
                <a:cs typeface="Myriad Pro"/>
              </a:rPr>
              <a:t> with CCAMLR</a:t>
            </a:r>
          </a:p>
          <a:p>
            <a:pPr marL="0" marR="0" lvl="0" indent="0" algn="l" defTabSz="457200" rtl="0" eaLnBrk="1" fontAlgn="auto" latinLnBrk="0" hangingPunct="1">
              <a:lnSpc>
                <a:spcPct val="100000"/>
              </a:lnSpc>
              <a:spcBef>
                <a:spcPct val="20000"/>
              </a:spcBef>
              <a:spcAft>
                <a:spcPts val="0"/>
              </a:spcAft>
              <a:buClrTx/>
              <a:buSzTx/>
              <a:buFontTx/>
              <a:buChar char="-"/>
              <a:tabLst/>
              <a:defRPr/>
            </a:pPr>
            <a:r>
              <a:rPr lang="en-US" sz="2200" dirty="0" smtClean="0">
                <a:latin typeface="Myriad Pro"/>
                <a:cs typeface="Myriad Pro"/>
              </a:rPr>
              <a:t> Deployments from tourist vessels, through collaboration with IAATO</a:t>
            </a:r>
            <a:endParaRPr kumimoji="0" lang="en-US" sz="2200" b="0" i="0" u="none" strike="noStrike" kern="1200" cap="none" spc="0" normalizeH="0" baseline="0" noProof="0" dirty="0">
              <a:ln>
                <a:noFill/>
              </a:ln>
              <a:solidFill>
                <a:schemeClr val="tx1"/>
              </a:solidFill>
              <a:effectLst/>
              <a:uLnTx/>
              <a:uFillTx/>
              <a:latin typeface="Myriad Pro"/>
              <a:ea typeface="+mn-ea"/>
              <a:cs typeface="Myriad Pro"/>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2"/>
          <p:cNvSpPr>
            <a:spLocks noGrp="1" noChangeArrowheads="1"/>
          </p:cNvSpPr>
          <p:nvPr>
            <p:ph type="title"/>
          </p:nvPr>
        </p:nvSpPr>
        <p:spPr>
          <a:xfrm>
            <a:off x="431800" y="251619"/>
            <a:ext cx="8229600" cy="639762"/>
          </a:xfrm>
        </p:spPr>
        <p:txBody>
          <a:bodyPr/>
          <a:lstStyle/>
          <a:p>
            <a:pPr algn="ctr"/>
            <a:r>
              <a:rPr lang="en-AU" dirty="0"/>
              <a:t>Building blocks of the SOOS: </a:t>
            </a:r>
            <a:br>
              <a:rPr lang="en-AU" dirty="0"/>
            </a:br>
            <a:r>
              <a:rPr lang="en-AU" dirty="0"/>
              <a:t>repeat hydrography</a:t>
            </a:r>
          </a:p>
        </p:txBody>
      </p:sp>
      <p:pic>
        <p:nvPicPr>
          <p:cNvPr id="475140" name="Picture 4" descr="SO_hydro_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5213" y="1612900"/>
            <a:ext cx="4103687" cy="4107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89152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8952" y="366743"/>
            <a:ext cx="8229600" cy="639762"/>
          </a:xfrm>
        </p:spPr>
        <p:txBody>
          <a:bodyPr/>
          <a:lstStyle/>
          <a:p>
            <a:r>
              <a:rPr lang="en-US" b="1" dirty="0" smtClean="0">
                <a:latin typeface="Myriad Pro"/>
                <a:cs typeface="Myriad Pro"/>
              </a:rPr>
              <a:t>The Southern Ocean is changing…</a:t>
            </a:r>
            <a:endParaRPr lang="en-US" b="1" dirty="0">
              <a:latin typeface="Myriad Pro"/>
              <a:cs typeface="Myriad Pro"/>
            </a:endParaRPr>
          </a:p>
        </p:txBody>
      </p:sp>
      <p:sp>
        <p:nvSpPr>
          <p:cNvPr id="3" name="Content Placeholder 2"/>
          <p:cNvSpPr>
            <a:spLocks noGrp="1"/>
          </p:cNvSpPr>
          <p:nvPr>
            <p:ph idx="1"/>
          </p:nvPr>
        </p:nvSpPr>
        <p:spPr>
          <a:xfrm>
            <a:off x="2116751" y="1358369"/>
            <a:ext cx="6640277" cy="3594100"/>
          </a:xfrm>
        </p:spPr>
        <p:txBody>
          <a:bodyPr/>
          <a:lstStyle/>
          <a:p>
            <a:pPr>
              <a:buFontTx/>
              <a:buChar char="-"/>
            </a:pPr>
            <a:r>
              <a:rPr lang="en-US" dirty="0" smtClean="0">
                <a:latin typeface="Myriad Pro"/>
                <a:cs typeface="Myriad Pro"/>
              </a:rPr>
              <a:t> Regional warming</a:t>
            </a:r>
          </a:p>
          <a:p>
            <a:pPr>
              <a:buFontTx/>
              <a:buChar char="-"/>
            </a:pPr>
            <a:r>
              <a:rPr lang="en-US" dirty="0" smtClean="0">
                <a:latin typeface="Myriad Pro"/>
                <a:cs typeface="Myriad Pro"/>
              </a:rPr>
              <a:t> Decreased salinity in upper and abyssal ocean</a:t>
            </a:r>
          </a:p>
          <a:p>
            <a:pPr>
              <a:buFontTx/>
              <a:buChar char="-"/>
            </a:pPr>
            <a:r>
              <a:rPr lang="en-US" dirty="0" smtClean="0">
                <a:latin typeface="Myriad Pro"/>
                <a:cs typeface="Myriad Pro"/>
              </a:rPr>
              <a:t> Basin-wide acidification</a:t>
            </a:r>
          </a:p>
          <a:p>
            <a:pPr>
              <a:buFontTx/>
              <a:buChar char="-"/>
            </a:pPr>
            <a:r>
              <a:rPr lang="en-US" dirty="0" smtClean="0">
                <a:latin typeface="Myriad Pro"/>
                <a:cs typeface="Myriad Pro"/>
              </a:rPr>
              <a:t> Regional decreases in sea ice</a:t>
            </a:r>
          </a:p>
          <a:p>
            <a:pPr>
              <a:buFontTx/>
              <a:buChar char="-"/>
            </a:pPr>
            <a:r>
              <a:rPr lang="en-US" dirty="0" smtClean="0">
                <a:latin typeface="Myriad Pro"/>
                <a:cs typeface="Myriad Pro"/>
              </a:rPr>
              <a:t> Shifts in ecosystems</a:t>
            </a:r>
          </a:p>
          <a:p>
            <a:endParaRPr lang="en-US" dirty="0" smtClean="0">
              <a:latin typeface="Myriad Pro"/>
              <a:cs typeface="Myriad Pro"/>
            </a:endParaRPr>
          </a:p>
          <a:p>
            <a:r>
              <a:rPr lang="en-US" dirty="0" smtClean="0">
                <a:latin typeface="Myriad Pro"/>
                <a:cs typeface="Myriad Pro"/>
              </a:rPr>
              <a:t>Need to monitor and understand the changes in order to predict future changes, and mitigate impacts.</a:t>
            </a:r>
          </a:p>
          <a:p>
            <a:r>
              <a:rPr lang="en-US" dirty="0" smtClean="0">
                <a:latin typeface="Myriad Pro"/>
                <a:cs typeface="Myriad Pro"/>
              </a:rPr>
              <a:t> </a:t>
            </a:r>
          </a:p>
          <a:p>
            <a:r>
              <a:rPr lang="en-US" dirty="0" smtClean="0">
                <a:latin typeface="Myriad Pro"/>
                <a:cs typeface="Myriad Pro"/>
              </a:rPr>
              <a:t>Supports the need for sustained, and internationally coordinated observations of the Southern Ocean</a:t>
            </a:r>
            <a:endParaRPr lang="en-US" dirty="0">
              <a:latin typeface="Myriad Pro"/>
              <a:cs typeface="Myriad Pro"/>
            </a:endParaRPr>
          </a:p>
        </p:txBody>
      </p:sp>
      <p:pic>
        <p:nvPicPr>
          <p:cNvPr id="8" name="Picture 7" descr="photos-combined.psd"/>
          <p:cNvPicPr>
            <a:picLocks noChangeAspect="1"/>
          </p:cNvPicPr>
          <p:nvPr/>
        </p:nvPicPr>
        <p:blipFill>
          <a:blip r:embed="rId3"/>
          <a:stretch>
            <a:fillRect/>
          </a:stretch>
        </p:blipFill>
        <p:spPr>
          <a:xfrm>
            <a:off x="-45360" y="-22680"/>
            <a:ext cx="1444625" cy="5937250"/>
          </a:xfrm>
          <a:prstGeom prst="rect">
            <a:avLst/>
          </a:prstGeom>
        </p:spPr>
      </p:pic>
      <p:sp>
        <p:nvSpPr>
          <p:cNvPr id="12" name="TextBox 11"/>
          <p:cNvSpPr txBox="1"/>
          <p:nvPr/>
        </p:nvSpPr>
        <p:spPr>
          <a:xfrm>
            <a:off x="1011525" y="5669367"/>
            <a:ext cx="457427" cy="276999"/>
          </a:xfrm>
          <a:prstGeom prst="rect">
            <a:avLst/>
          </a:prstGeom>
          <a:noFill/>
        </p:spPr>
        <p:txBody>
          <a:bodyPr wrap="none" rtlCol="0">
            <a:spAutoFit/>
          </a:bodyPr>
          <a:lstStyle/>
          <a:p>
            <a:r>
              <a:rPr lang="en-US" sz="1200" dirty="0" smtClean="0">
                <a:solidFill>
                  <a:schemeClr val="tx1">
                    <a:lumMod val="75000"/>
                    <a:lumOff val="25000"/>
                  </a:schemeClr>
                </a:solidFill>
              </a:rPr>
              <a:t>AAD</a:t>
            </a:r>
            <a:endParaRPr lang="en-US" sz="1200" dirty="0">
              <a:solidFill>
                <a:schemeClr val="tx1">
                  <a:lumMod val="75000"/>
                  <a:lumOff val="25000"/>
                </a:schemeClr>
              </a:solidFill>
            </a:endParaRPr>
          </a:p>
        </p:txBody>
      </p:sp>
      <p:sp>
        <p:nvSpPr>
          <p:cNvPr id="13" name="TextBox 12"/>
          <p:cNvSpPr txBox="1"/>
          <p:nvPr/>
        </p:nvSpPr>
        <p:spPr>
          <a:xfrm>
            <a:off x="1014305" y="4082480"/>
            <a:ext cx="464340" cy="276999"/>
          </a:xfrm>
          <a:prstGeom prst="rect">
            <a:avLst/>
          </a:prstGeom>
          <a:noFill/>
        </p:spPr>
        <p:txBody>
          <a:bodyPr wrap="none" rtlCol="0">
            <a:spAutoFit/>
          </a:bodyPr>
          <a:lstStyle/>
          <a:p>
            <a:r>
              <a:rPr lang="en-US" sz="1200" dirty="0" smtClean="0">
                <a:solidFill>
                  <a:schemeClr val="tx1">
                    <a:lumMod val="75000"/>
                    <a:lumOff val="25000"/>
                  </a:schemeClr>
                </a:solidFill>
              </a:rPr>
              <a:t>IPAB</a:t>
            </a:r>
            <a:endParaRPr lang="en-US" sz="1200" dirty="0">
              <a:solidFill>
                <a:schemeClr val="tx1">
                  <a:lumMod val="75000"/>
                  <a:lumOff val="25000"/>
                </a:schemeClr>
              </a:solidFill>
            </a:endParaRPr>
          </a:p>
        </p:txBody>
      </p:sp>
      <p:sp>
        <p:nvSpPr>
          <p:cNvPr id="14" name="TextBox 13"/>
          <p:cNvSpPr txBox="1"/>
          <p:nvPr/>
        </p:nvSpPr>
        <p:spPr>
          <a:xfrm>
            <a:off x="889851" y="1893816"/>
            <a:ext cx="560144" cy="276999"/>
          </a:xfrm>
          <a:prstGeom prst="rect">
            <a:avLst/>
          </a:prstGeom>
          <a:noFill/>
        </p:spPr>
        <p:txBody>
          <a:bodyPr wrap="none" rtlCol="0">
            <a:spAutoFit/>
          </a:bodyPr>
          <a:lstStyle/>
          <a:p>
            <a:r>
              <a:rPr lang="en-US" sz="1200" dirty="0" smtClean="0">
                <a:solidFill>
                  <a:schemeClr val="tx1">
                    <a:lumMod val="75000"/>
                    <a:lumOff val="25000"/>
                  </a:schemeClr>
                </a:solidFill>
              </a:rPr>
              <a:t>CSIRO</a:t>
            </a:r>
            <a:endParaRPr lang="en-US" sz="1200" dirty="0">
              <a:solidFill>
                <a:schemeClr val="tx1">
                  <a:lumMod val="75000"/>
                  <a:lumOff val="2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2"/>
          <p:cNvSpPr>
            <a:spLocks noGrp="1" noChangeArrowheads="1"/>
          </p:cNvSpPr>
          <p:nvPr>
            <p:ph type="title"/>
          </p:nvPr>
        </p:nvSpPr>
        <p:spPr>
          <a:xfrm>
            <a:off x="495300" y="11113"/>
            <a:ext cx="8229600" cy="639762"/>
          </a:xfrm>
        </p:spPr>
        <p:txBody>
          <a:bodyPr/>
          <a:lstStyle/>
          <a:p>
            <a:pPr algn="ctr"/>
            <a:r>
              <a:rPr lang="en-AU" dirty="0"/>
              <a:t>Building blocks of the SOOS: </a:t>
            </a:r>
            <a:br>
              <a:rPr lang="en-AU" dirty="0"/>
            </a:br>
            <a:r>
              <a:rPr lang="en-AU" dirty="0"/>
              <a:t>enhanced Argo</a:t>
            </a:r>
          </a:p>
        </p:txBody>
      </p:sp>
      <p:pic>
        <p:nvPicPr>
          <p:cNvPr id="479237" name="Picture 5" descr="Antarctic-Argo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3600" y="1192214"/>
            <a:ext cx="7759700" cy="4626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863248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2"/>
          <p:cNvSpPr>
            <a:spLocks noGrp="1" noChangeArrowheads="1"/>
          </p:cNvSpPr>
          <p:nvPr>
            <p:ph type="title"/>
          </p:nvPr>
        </p:nvSpPr>
        <p:spPr>
          <a:xfrm>
            <a:off x="431800" y="-27781"/>
            <a:ext cx="8229600" cy="639762"/>
          </a:xfrm>
        </p:spPr>
        <p:txBody>
          <a:bodyPr/>
          <a:lstStyle/>
          <a:p>
            <a:pPr algn="ctr"/>
            <a:r>
              <a:rPr lang="en-AU" dirty="0"/>
              <a:t>Building blocks of the SOOS: </a:t>
            </a:r>
            <a:br>
              <a:rPr lang="en-AU" dirty="0"/>
            </a:br>
            <a:r>
              <a:rPr lang="en-AU" dirty="0"/>
              <a:t>moored time series</a:t>
            </a:r>
          </a:p>
        </p:txBody>
      </p:sp>
      <p:pic>
        <p:nvPicPr>
          <p:cNvPr id="477188" name="Picture 4" descr="cfc_aabw_crop_moorings"/>
          <p:cNvPicPr>
            <a:picLocks noChangeAspect="1" noChangeArrowheads="1"/>
          </p:cNvPicPr>
          <p:nvPr/>
        </p:nvPicPr>
        <p:blipFill>
          <a:blip r:embed="rId3">
            <a:extLst>
              <a:ext uri="{28A0092B-C50C-407E-A947-70E740481C1C}">
                <a14:useLocalDpi xmlns:a14="http://schemas.microsoft.com/office/drawing/2010/main" val="0"/>
              </a:ext>
            </a:extLst>
          </a:blip>
          <a:srcRect l="27054" t="27057" r="24936" b="21840"/>
          <a:stretch>
            <a:fillRect/>
          </a:stretch>
        </p:blipFill>
        <p:spPr bwMode="auto">
          <a:xfrm>
            <a:off x="2279651" y="1155700"/>
            <a:ext cx="4435866"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58114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3" name="Rectangle 3"/>
          <p:cNvSpPr>
            <a:spLocks noGrp="1" noChangeArrowheads="1"/>
          </p:cNvSpPr>
          <p:nvPr>
            <p:ph type="title"/>
          </p:nvPr>
        </p:nvSpPr>
        <p:spPr>
          <a:xfrm>
            <a:off x="-800100" y="82550"/>
            <a:ext cx="11104563" cy="936625"/>
          </a:xfrm>
        </p:spPr>
        <p:txBody>
          <a:bodyPr/>
          <a:lstStyle/>
          <a:p>
            <a:pPr algn="ctr"/>
            <a:r>
              <a:rPr lang="en-AU" sz="2000" dirty="0"/>
              <a:t>Building blocks of the SOOS: </a:t>
            </a:r>
            <a:br>
              <a:rPr lang="en-AU" sz="2000" dirty="0"/>
            </a:br>
            <a:r>
              <a:rPr lang="en-AU" sz="2000" dirty="0"/>
              <a:t>seal tags, biology, satellite, sea ice, data system…</a:t>
            </a:r>
          </a:p>
        </p:txBody>
      </p:sp>
      <p:grpSp>
        <p:nvGrpSpPr>
          <p:cNvPr id="2" name="Group 1"/>
          <p:cNvGrpSpPr/>
          <p:nvPr/>
        </p:nvGrpSpPr>
        <p:grpSpPr>
          <a:xfrm>
            <a:off x="1079500" y="1054915"/>
            <a:ext cx="7073900" cy="4421187"/>
            <a:chOff x="0" y="1052513"/>
            <a:chExt cx="9144000" cy="5843587"/>
          </a:xfrm>
        </p:grpSpPr>
        <p:pic>
          <p:nvPicPr>
            <p:cNvPr id="481282" name="Picture 3" descr="100_349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5213"/>
              <a:ext cx="4500563"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284" name="Picture 4"/>
            <p:cNvPicPr>
              <a:picLocks noChangeAspect="1" noChangeArrowheads="1"/>
            </p:cNvPicPr>
            <p:nvPr/>
          </p:nvPicPr>
          <p:blipFill>
            <a:blip r:embed="rId4">
              <a:extLst>
                <a:ext uri="{28A0092B-C50C-407E-A947-70E740481C1C}">
                  <a14:useLocalDpi xmlns:a14="http://schemas.microsoft.com/office/drawing/2010/main" val="0"/>
                </a:ext>
              </a:extLst>
            </a:blip>
            <a:srcRect l="3877" t="4202" r="2074" b="2614"/>
            <a:stretch>
              <a:fillRect/>
            </a:stretch>
          </p:blipFill>
          <p:spPr bwMode="auto">
            <a:xfrm>
              <a:off x="4375150" y="1058863"/>
              <a:ext cx="3311525" cy="31670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481285" name="Picture 5"/>
            <p:cNvPicPr>
              <a:picLocks noGrp="1" noChangeAspect="1" noChangeArrowheads="1"/>
            </p:cNvPicPr>
            <p:nvPr>
              <p:ph type="body" idx="1"/>
            </p:nvPr>
          </p:nvPicPr>
          <p:blipFill>
            <a:blip r:embed="rId5">
              <a:extLst>
                <a:ext uri="{28A0092B-C50C-407E-A947-70E740481C1C}">
                  <a14:useLocalDpi xmlns:a14="http://schemas.microsoft.com/office/drawing/2010/main" val="0"/>
                </a:ext>
              </a:extLst>
            </a:blip>
            <a:srcRect/>
            <a:stretch>
              <a:fillRect/>
            </a:stretch>
          </p:blipFill>
          <p:spPr>
            <a:xfrm>
              <a:off x="7697788" y="1052513"/>
              <a:ext cx="1446212" cy="3240087"/>
            </a:xfrm>
            <a:noFill/>
            <a:ln/>
          </p:spPr>
        </p:pic>
        <p:pic>
          <p:nvPicPr>
            <p:cNvPr id="481286" name="Picture 6" descr="icestation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4221163"/>
              <a:ext cx="3995737" cy="2674937"/>
            </a:xfrm>
            <a:prstGeom prst="rect">
              <a:avLst/>
            </a:prstGeom>
            <a:noFill/>
            <a:extLst>
              <a:ext uri="{909E8E84-426E-40dd-AFC4-6F175D3DCCD1}">
                <a14:hiddenFill xmlns:a14="http://schemas.microsoft.com/office/drawing/2010/main">
                  <a:solidFill>
                    <a:srgbClr val="FFFFFF"/>
                  </a:solidFill>
                </a14:hiddenFill>
              </a:ext>
            </a:extLst>
          </p:spPr>
        </p:pic>
        <p:pic>
          <p:nvPicPr>
            <p:cNvPr id="481287" name="Picture 7" descr="asi-s6250-20041201-v5_ni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16263" y="4221163"/>
              <a:ext cx="2103437" cy="26654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288" name="Picture 8" descr="grid_regional"/>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13" y="4221163"/>
              <a:ext cx="3095625" cy="221615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2186033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66931"/>
            <a:ext cx="8229600" cy="639762"/>
          </a:xfrm>
        </p:spPr>
        <p:txBody>
          <a:bodyPr/>
          <a:lstStyle/>
          <a:p>
            <a:r>
              <a:rPr lang="en-US" b="1" dirty="0" smtClean="0">
                <a:latin typeface="Myriad Pro"/>
                <a:cs typeface="Myriad Pro"/>
              </a:rPr>
              <a:t>Delivering the outputs</a:t>
            </a:r>
            <a:endParaRPr lang="en-US" b="1" dirty="0">
              <a:latin typeface="Myriad Pro"/>
              <a:cs typeface="Myriad Pro"/>
            </a:endParaRPr>
          </a:p>
        </p:txBody>
      </p:sp>
      <p:sp>
        <p:nvSpPr>
          <p:cNvPr id="3" name="Content Placeholder 2"/>
          <p:cNvSpPr>
            <a:spLocks noGrp="1"/>
          </p:cNvSpPr>
          <p:nvPr>
            <p:ph idx="1"/>
          </p:nvPr>
        </p:nvSpPr>
        <p:spPr>
          <a:xfrm>
            <a:off x="596900" y="1357731"/>
            <a:ext cx="8229600" cy="3594100"/>
          </a:xfrm>
        </p:spPr>
        <p:txBody>
          <a:bodyPr/>
          <a:lstStyle/>
          <a:p>
            <a:r>
              <a:rPr lang="en-US" dirty="0" smtClean="0">
                <a:latin typeface="Myriad Pro"/>
                <a:cs typeface="Myriad Pro"/>
              </a:rPr>
              <a:t>Key goal: develop a unified Southern Ocean data portal to enable easy access to relevant data and data products. This requires investment, but the scientific and societal return would be significantly greater.</a:t>
            </a:r>
          </a:p>
          <a:p>
            <a:endParaRPr lang="en-US" dirty="0" smtClean="0">
              <a:latin typeface="Myriad Pro"/>
              <a:cs typeface="Myriad Pro"/>
            </a:endParaRPr>
          </a:p>
          <a:p>
            <a:r>
              <a:rPr lang="en-US" dirty="0" smtClean="0">
                <a:latin typeface="Myriad Pro"/>
                <a:cs typeface="Myriad Pro"/>
              </a:rPr>
              <a:t>Data Management Sub-Committee = representatives from international, national and programmatic data centres.</a:t>
            </a:r>
          </a:p>
          <a:p>
            <a:endParaRPr lang="en-US" dirty="0" smtClean="0">
              <a:latin typeface="Myriad Pro"/>
              <a:cs typeface="Myriad Pro"/>
            </a:endParaRPr>
          </a:p>
          <a:p>
            <a:r>
              <a:rPr lang="en-US" dirty="0" smtClean="0">
                <a:latin typeface="Myriad Pro"/>
                <a:cs typeface="Myriad Pro"/>
              </a:rPr>
              <a:t>		- Tasked with developing the data policy</a:t>
            </a:r>
          </a:p>
          <a:p>
            <a:r>
              <a:rPr lang="en-US" dirty="0" smtClean="0">
                <a:latin typeface="Myriad Pro"/>
                <a:cs typeface="Myriad Pro"/>
              </a:rPr>
              <a:t>	- Identifying data products to provide and infrastructure required</a:t>
            </a:r>
          </a:p>
          <a:p>
            <a:r>
              <a:rPr lang="en-US" dirty="0" smtClean="0">
                <a:latin typeface="Myriad Pro"/>
                <a:cs typeface="Myriad Pro"/>
              </a:rPr>
              <a:t>	- Advocate for data contributions</a:t>
            </a:r>
          </a:p>
          <a:p>
            <a:endParaRPr lang="en-US" dirty="0" smtClean="0">
              <a:latin typeface="Myriad Pro"/>
              <a:cs typeface="Myriad Pro"/>
            </a:endParaRPr>
          </a:p>
          <a:p>
            <a:endParaRPr lang="en-US" dirty="0">
              <a:latin typeface="Myriad Pro"/>
              <a:cs typeface="Myriad Pro"/>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415" y="122238"/>
            <a:ext cx="8996585" cy="639762"/>
          </a:xfrm>
        </p:spPr>
        <p:txBody>
          <a:bodyPr/>
          <a:lstStyle/>
          <a:p>
            <a:r>
              <a:rPr lang="en-US" b="1" dirty="0" smtClean="0">
                <a:latin typeface="Myriad Pro"/>
                <a:cs typeface="Myriad Pro"/>
              </a:rPr>
              <a:t>Who would use SOOS and SOOS products?</a:t>
            </a:r>
            <a:endParaRPr lang="en-US" b="1" dirty="0">
              <a:latin typeface="Myriad Pro"/>
              <a:cs typeface="Myriad Pro"/>
            </a:endParaRPr>
          </a:p>
        </p:txBody>
      </p:sp>
      <p:sp>
        <p:nvSpPr>
          <p:cNvPr id="4" name="Content Placeholder 2"/>
          <p:cNvSpPr>
            <a:spLocks noGrp="1"/>
          </p:cNvSpPr>
          <p:nvPr>
            <p:ph idx="1"/>
          </p:nvPr>
        </p:nvSpPr>
        <p:spPr>
          <a:xfrm>
            <a:off x="4888223" y="1075151"/>
            <a:ext cx="4964162" cy="2496425"/>
          </a:xfrm>
        </p:spPr>
        <p:txBody>
          <a:bodyPr/>
          <a:lstStyle/>
          <a:p>
            <a:pPr>
              <a:buFontTx/>
              <a:buChar char="-"/>
            </a:pPr>
            <a:r>
              <a:rPr lang="en-US" dirty="0" smtClean="0">
                <a:latin typeface="Myriad Pro"/>
                <a:cs typeface="Myriad Pro"/>
              </a:rPr>
              <a:t>   Local planners (sea-level rise)</a:t>
            </a:r>
          </a:p>
          <a:p>
            <a:pPr>
              <a:buFontTx/>
              <a:buChar char="-"/>
            </a:pPr>
            <a:r>
              <a:rPr lang="en-US" dirty="0" smtClean="0">
                <a:latin typeface="Myriad Pro"/>
                <a:cs typeface="Myriad Pro"/>
              </a:rPr>
              <a:t>   Antarctic tourism</a:t>
            </a:r>
          </a:p>
          <a:p>
            <a:pPr>
              <a:buFontTx/>
              <a:buChar char="-"/>
            </a:pPr>
            <a:r>
              <a:rPr lang="en-US" dirty="0" smtClean="0">
                <a:latin typeface="Myriad Pro"/>
                <a:cs typeface="Myriad Pro"/>
              </a:rPr>
              <a:t>   Shipping operators</a:t>
            </a:r>
          </a:p>
          <a:p>
            <a:pPr>
              <a:buFontTx/>
              <a:buChar char="-"/>
            </a:pPr>
            <a:r>
              <a:rPr lang="en-US" dirty="0" smtClean="0">
                <a:latin typeface="Myriad Pro"/>
                <a:cs typeface="Myriad Pro"/>
              </a:rPr>
              <a:t>   Weather and climate forecasters</a:t>
            </a:r>
          </a:p>
          <a:p>
            <a:pPr>
              <a:buFontTx/>
              <a:buChar char="-"/>
            </a:pPr>
            <a:r>
              <a:rPr lang="en-US" dirty="0" smtClean="0">
                <a:latin typeface="Myriad Pro"/>
                <a:cs typeface="Myriad Pro"/>
              </a:rPr>
              <a:t>   Educators</a:t>
            </a:r>
          </a:p>
        </p:txBody>
      </p:sp>
      <p:sp>
        <p:nvSpPr>
          <p:cNvPr id="5" name="Content Placeholder 2"/>
          <p:cNvSpPr txBox="1">
            <a:spLocks/>
          </p:cNvSpPr>
          <p:nvPr/>
        </p:nvSpPr>
        <p:spPr>
          <a:xfrm>
            <a:off x="133271" y="1081881"/>
            <a:ext cx="4492898" cy="2489695"/>
          </a:xfrm>
          <a:prstGeom prst="rect">
            <a:avLst/>
          </a:prstGeom>
        </p:spPr>
        <p:txBody>
          <a:bodyPr/>
          <a:lstStyle/>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kumimoji="0" lang="en-US" sz="2200" b="0" i="0" u="none" strike="noStrike" kern="1200" cap="none" spc="0" normalizeH="0" baseline="0" noProof="0" dirty="0" smtClean="0">
                <a:ln>
                  <a:noFill/>
                </a:ln>
                <a:solidFill>
                  <a:schemeClr val="tx1"/>
                </a:solidFill>
                <a:effectLst/>
                <a:uLnTx/>
                <a:uFillTx/>
                <a:latin typeface="Myriad Pro"/>
                <a:ea typeface="+mn-ea"/>
                <a:cs typeface="Myriad Pro"/>
              </a:rPr>
              <a:t>Research community</a:t>
            </a:r>
          </a:p>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kumimoji="0" lang="en-US" sz="2200" b="0" i="0" u="none" strike="noStrike" kern="1200" cap="none" spc="0" normalizeH="0" baseline="0" noProof="0" dirty="0" smtClean="0">
                <a:ln>
                  <a:noFill/>
                </a:ln>
                <a:solidFill>
                  <a:schemeClr val="tx1"/>
                </a:solidFill>
                <a:effectLst/>
                <a:uLnTx/>
                <a:uFillTx/>
                <a:latin typeface="Myriad Pro"/>
                <a:ea typeface="+mn-ea"/>
                <a:cs typeface="Myriad Pro"/>
              </a:rPr>
              <a:t>Resource managers (e.g., CCAMLR)</a:t>
            </a:r>
          </a:p>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kumimoji="0" lang="en-US" sz="2200" b="0" i="0" u="none" strike="noStrike" kern="1200" cap="none" spc="0" normalizeH="0" baseline="0" noProof="0" dirty="0" smtClean="0">
                <a:ln>
                  <a:noFill/>
                </a:ln>
                <a:solidFill>
                  <a:schemeClr val="tx1"/>
                </a:solidFill>
                <a:effectLst/>
                <a:uLnTx/>
                <a:uFillTx/>
                <a:latin typeface="Myriad Pro"/>
                <a:ea typeface="+mn-ea"/>
                <a:cs typeface="Myriad Pro"/>
              </a:rPr>
              <a:t>Policy makers (when to act? </a:t>
            </a:r>
            <a:r>
              <a:rPr lang="en-US" sz="2200" dirty="0" smtClean="0">
                <a:latin typeface="Myriad Pro"/>
                <a:cs typeface="Myriad Pro"/>
              </a:rPr>
              <a:t>Consequences </a:t>
            </a:r>
            <a:r>
              <a:rPr kumimoji="0" lang="en-US" sz="2200" b="0" i="0" u="none" strike="noStrike" kern="1200" cap="none" spc="0" normalizeH="0" baseline="0" noProof="0" dirty="0" smtClean="0">
                <a:ln>
                  <a:noFill/>
                </a:ln>
                <a:solidFill>
                  <a:schemeClr val="tx1"/>
                </a:solidFill>
                <a:effectLst/>
                <a:uLnTx/>
                <a:uFillTx/>
                <a:latin typeface="Myriad Pro"/>
                <a:ea typeface="+mn-ea"/>
                <a:cs typeface="Myriad Pro"/>
              </a:rPr>
              <a:t>of not acting?)</a:t>
            </a:r>
          </a:p>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kumimoji="0" lang="en-US" sz="2200" b="0" i="0" u="none" strike="noStrike" kern="1200" cap="none" spc="0" normalizeH="0" baseline="0" noProof="0" dirty="0" smtClean="0">
                <a:ln>
                  <a:noFill/>
                </a:ln>
                <a:solidFill>
                  <a:schemeClr val="tx1"/>
                </a:solidFill>
                <a:effectLst/>
                <a:uLnTx/>
                <a:uFillTx/>
                <a:latin typeface="Myriad Pro"/>
                <a:ea typeface="+mn-ea"/>
                <a:cs typeface="Myriad Pro"/>
              </a:rPr>
              <a:t>IPCC</a:t>
            </a:r>
          </a:p>
        </p:txBody>
      </p:sp>
      <p:pic>
        <p:nvPicPr>
          <p:cNvPr id="6" name="Picture 5" descr="IA30014.jpg"/>
          <p:cNvPicPr>
            <a:picLocks noChangeAspect="1"/>
          </p:cNvPicPr>
          <p:nvPr/>
        </p:nvPicPr>
        <p:blipFill>
          <a:blip r:embed="rId2"/>
          <a:stretch>
            <a:fillRect/>
          </a:stretch>
        </p:blipFill>
        <p:spPr>
          <a:xfrm>
            <a:off x="3701259" y="3577083"/>
            <a:ext cx="1587559" cy="2116745"/>
          </a:xfrm>
          <a:prstGeom prst="rect">
            <a:avLst/>
          </a:prstGeom>
          <a:effectLst>
            <a:outerShdw blurRad="50800" dist="38100" dir="2700000">
              <a:srgbClr val="000000">
                <a:alpha val="43000"/>
              </a:srgbClr>
            </a:outerShdw>
          </a:effectLst>
        </p:spPr>
      </p:pic>
      <p:pic>
        <p:nvPicPr>
          <p:cNvPr id="7" name="Picture 6" descr="10143A4.jpg"/>
          <p:cNvPicPr>
            <a:picLocks noChangeAspect="1"/>
          </p:cNvPicPr>
          <p:nvPr/>
        </p:nvPicPr>
        <p:blipFill>
          <a:blip r:embed="rId3"/>
          <a:stretch>
            <a:fillRect/>
          </a:stretch>
        </p:blipFill>
        <p:spPr>
          <a:xfrm>
            <a:off x="5579558" y="3566069"/>
            <a:ext cx="3246942" cy="2122252"/>
          </a:xfrm>
          <a:prstGeom prst="rect">
            <a:avLst/>
          </a:prstGeom>
          <a:effectLst>
            <a:outerShdw blurRad="50800" dist="38100" dir="2700000">
              <a:srgbClr val="000000">
                <a:alpha val="43000"/>
              </a:srgbClr>
            </a:outerShdw>
          </a:effectLst>
        </p:spPr>
      </p:pic>
      <p:pic>
        <p:nvPicPr>
          <p:cNvPr id="8" name="Picture 7" descr="IA3230.jpg"/>
          <p:cNvPicPr>
            <a:picLocks noChangeAspect="1"/>
          </p:cNvPicPr>
          <p:nvPr/>
        </p:nvPicPr>
        <p:blipFill>
          <a:blip r:embed="rId4"/>
          <a:stretch>
            <a:fillRect/>
          </a:stretch>
        </p:blipFill>
        <p:spPr>
          <a:xfrm>
            <a:off x="133271" y="3566069"/>
            <a:ext cx="3269882" cy="2122252"/>
          </a:xfrm>
          <a:prstGeom prst="rect">
            <a:avLst/>
          </a:prstGeom>
          <a:effectLst>
            <a:outerShdw blurRad="50800" dist="38100" dir="2700000">
              <a:srgbClr val="000000">
                <a:alpha val="43000"/>
              </a:srgbClr>
            </a:outerShdw>
          </a:effectLst>
        </p:spPr>
      </p:pic>
      <p:sp>
        <p:nvSpPr>
          <p:cNvPr id="9" name="TextBox 8"/>
          <p:cNvSpPr txBox="1"/>
          <p:nvPr/>
        </p:nvSpPr>
        <p:spPr>
          <a:xfrm>
            <a:off x="3002426" y="5439509"/>
            <a:ext cx="457427" cy="276999"/>
          </a:xfrm>
          <a:prstGeom prst="rect">
            <a:avLst/>
          </a:prstGeom>
          <a:noFill/>
        </p:spPr>
        <p:txBody>
          <a:bodyPr wrap="none" rtlCol="0">
            <a:spAutoFit/>
          </a:bodyPr>
          <a:lstStyle/>
          <a:p>
            <a:r>
              <a:rPr lang="en-US" sz="1200" dirty="0" smtClean="0">
                <a:solidFill>
                  <a:schemeClr val="tx1">
                    <a:lumMod val="75000"/>
                    <a:lumOff val="25000"/>
                  </a:schemeClr>
                </a:solidFill>
              </a:rPr>
              <a:t>AAD</a:t>
            </a:r>
            <a:endParaRPr lang="en-US" sz="1200" dirty="0">
              <a:solidFill>
                <a:schemeClr val="tx1">
                  <a:lumMod val="75000"/>
                  <a:lumOff val="25000"/>
                </a:schemeClr>
              </a:solidFill>
            </a:endParaRPr>
          </a:p>
        </p:txBody>
      </p:sp>
      <p:sp>
        <p:nvSpPr>
          <p:cNvPr id="10" name="TextBox 9"/>
          <p:cNvSpPr txBox="1"/>
          <p:nvPr/>
        </p:nvSpPr>
        <p:spPr>
          <a:xfrm>
            <a:off x="8425773" y="5449068"/>
            <a:ext cx="457427" cy="276999"/>
          </a:xfrm>
          <a:prstGeom prst="rect">
            <a:avLst/>
          </a:prstGeom>
          <a:noFill/>
        </p:spPr>
        <p:txBody>
          <a:bodyPr wrap="none" rtlCol="0">
            <a:spAutoFit/>
          </a:bodyPr>
          <a:lstStyle/>
          <a:p>
            <a:r>
              <a:rPr lang="en-US" sz="1200" dirty="0" smtClean="0">
                <a:solidFill>
                  <a:schemeClr val="tx1">
                    <a:lumMod val="75000"/>
                    <a:lumOff val="25000"/>
                  </a:schemeClr>
                </a:solidFill>
              </a:rPr>
              <a:t>AAD</a:t>
            </a:r>
            <a:endParaRPr lang="en-US" sz="1200" dirty="0">
              <a:solidFill>
                <a:schemeClr val="tx1">
                  <a:lumMod val="75000"/>
                  <a:lumOff val="25000"/>
                </a:schemeClr>
              </a:solidFill>
            </a:endParaRPr>
          </a:p>
        </p:txBody>
      </p:sp>
      <p:sp>
        <p:nvSpPr>
          <p:cNvPr id="11" name="TextBox 10"/>
          <p:cNvSpPr txBox="1"/>
          <p:nvPr/>
        </p:nvSpPr>
        <p:spPr>
          <a:xfrm>
            <a:off x="4831391" y="5449068"/>
            <a:ext cx="457427" cy="276999"/>
          </a:xfrm>
          <a:prstGeom prst="rect">
            <a:avLst/>
          </a:prstGeom>
          <a:noFill/>
        </p:spPr>
        <p:txBody>
          <a:bodyPr wrap="none" rtlCol="0">
            <a:spAutoFit/>
          </a:bodyPr>
          <a:lstStyle/>
          <a:p>
            <a:r>
              <a:rPr lang="en-US" sz="1200" dirty="0" smtClean="0">
                <a:solidFill>
                  <a:schemeClr val="tx1">
                    <a:lumMod val="75000"/>
                    <a:lumOff val="25000"/>
                  </a:schemeClr>
                </a:solidFill>
              </a:rPr>
              <a:t>AAD</a:t>
            </a:r>
            <a:endParaRPr lang="en-US" sz="1200" dirty="0">
              <a:solidFill>
                <a:schemeClr val="tx1">
                  <a:lumMod val="75000"/>
                  <a:lumOff val="25000"/>
                </a:schemeClr>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5757" y="201793"/>
            <a:ext cx="5471860" cy="639762"/>
          </a:xfrm>
        </p:spPr>
        <p:txBody>
          <a:bodyPr/>
          <a:lstStyle/>
          <a:p>
            <a:r>
              <a:rPr lang="en-US" b="1" dirty="0" smtClean="0">
                <a:latin typeface="Myriad Pro"/>
                <a:cs typeface="Myriad Pro"/>
              </a:rPr>
              <a:t>More information?</a:t>
            </a:r>
            <a:endParaRPr lang="en-US" b="1" dirty="0">
              <a:latin typeface="Myriad Pro"/>
              <a:cs typeface="Myriad Pro"/>
            </a:endParaRPr>
          </a:p>
        </p:txBody>
      </p:sp>
      <p:sp>
        <p:nvSpPr>
          <p:cNvPr id="3" name="Content Placeholder 2"/>
          <p:cNvSpPr>
            <a:spLocks noGrp="1"/>
          </p:cNvSpPr>
          <p:nvPr>
            <p:ph idx="1"/>
          </p:nvPr>
        </p:nvSpPr>
        <p:spPr>
          <a:xfrm>
            <a:off x="2231474" y="997096"/>
            <a:ext cx="6513892" cy="2279944"/>
          </a:xfrm>
        </p:spPr>
        <p:txBody>
          <a:bodyPr/>
          <a:lstStyle/>
          <a:p>
            <a:r>
              <a:rPr lang="en-US" dirty="0" smtClean="0">
                <a:latin typeface="Myriad Pro"/>
                <a:cs typeface="Myriad Pro"/>
              </a:rPr>
              <a:t>SOOS Website = </a:t>
            </a:r>
            <a:r>
              <a:rPr lang="en-US" dirty="0" smtClean="0">
                <a:latin typeface="Myriad Pro"/>
                <a:cs typeface="Myriad Pro"/>
                <a:hlinkClick r:id="rId3"/>
              </a:rPr>
              <a:t>www.soos.aq</a:t>
            </a:r>
            <a:endParaRPr lang="en-US" dirty="0" smtClean="0">
              <a:latin typeface="Myriad Pro"/>
              <a:cs typeface="Myriad Pro"/>
            </a:endParaRPr>
          </a:p>
          <a:p>
            <a:endParaRPr lang="en-US" dirty="0" smtClean="0">
              <a:latin typeface="Myriad Pro"/>
              <a:cs typeface="Myriad Pro"/>
            </a:endParaRPr>
          </a:p>
          <a:p>
            <a:r>
              <a:rPr lang="en-US" dirty="0" smtClean="0">
                <a:latin typeface="Myriad Pro"/>
                <a:cs typeface="Myriad Pro"/>
              </a:rPr>
              <a:t>Contact SOOS International Project Office:</a:t>
            </a:r>
          </a:p>
          <a:p>
            <a:r>
              <a:rPr lang="en-US" dirty="0" smtClean="0">
                <a:latin typeface="Myriad Pro"/>
                <a:cs typeface="Myriad Pro"/>
              </a:rPr>
              <a:t>Louise Newman (Executive Officer) </a:t>
            </a:r>
            <a:r>
              <a:rPr lang="en-US" dirty="0" smtClean="0">
                <a:latin typeface="Myriad Pro"/>
                <a:cs typeface="Myriad Pro"/>
                <a:hlinkClick r:id="rId4"/>
              </a:rPr>
              <a:t>newman@soos.aq</a:t>
            </a:r>
            <a:endParaRPr lang="en-US" dirty="0" smtClean="0">
              <a:latin typeface="Myriad Pro"/>
              <a:cs typeface="Myriad Pro"/>
            </a:endParaRPr>
          </a:p>
          <a:p>
            <a:endParaRPr lang="en-US" dirty="0" smtClean="0">
              <a:latin typeface="Myriad Pro"/>
              <a:cs typeface="Myriad Pro"/>
            </a:endParaRPr>
          </a:p>
        </p:txBody>
      </p:sp>
      <p:pic>
        <p:nvPicPr>
          <p:cNvPr id="4" name="Picture 3" descr="SOOS-O.pdf"/>
          <p:cNvPicPr>
            <a:picLocks noChangeAspect="1"/>
          </p:cNvPicPr>
          <p:nvPr/>
        </p:nvPicPr>
        <p:blipFill>
          <a:blip r:embed="rId5"/>
          <a:stretch>
            <a:fillRect/>
          </a:stretch>
        </p:blipFill>
        <p:spPr>
          <a:xfrm>
            <a:off x="-344207" y="-296500"/>
            <a:ext cx="2967377" cy="2799728"/>
          </a:xfrm>
          <a:prstGeom prst="rect">
            <a:avLst/>
          </a:prstGeom>
        </p:spPr>
      </p:pic>
      <p:grpSp>
        <p:nvGrpSpPr>
          <p:cNvPr id="23" name="Group 22"/>
          <p:cNvGrpSpPr/>
          <p:nvPr/>
        </p:nvGrpSpPr>
        <p:grpSpPr>
          <a:xfrm>
            <a:off x="844846" y="2969263"/>
            <a:ext cx="2445852" cy="1226207"/>
            <a:chOff x="252191" y="2969263"/>
            <a:chExt cx="2445852" cy="1226207"/>
          </a:xfrm>
        </p:grpSpPr>
        <p:pic>
          <p:nvPicPr>
            <p:cNvPr id="6" name="Picture 5" descr="SCAR logo1 col-clear-blu.psd"/>
            <p:cNvPicPr>
              <a:picLocks noChangeAspect="1"/>
            </p:cNvPicPr>
            <p:nvPr/>
          </p:nvPicPr>
          <p:blipFill>
            <a:blip r:embed="rId6"/>
            <a:stretch>
              <a:fillRect/>
            </a:stretch>
          </p:blipFill>
          <p:spPr>
            <a:xfrm>
              <a:off x="252191" y="3360130"/>
              <a:ext cx="890200" cy="835340"/>
            </a:xfrm>
            <a:prstGeom prst="rect">
              <a:avLst/>
            </a:prstGeom>
          </p:spPr>
        </p:pic>
        <p:pic>
          <p:nvPicPr>
            <p:cNvPr id="7" name="Picture 6" descr="SCOR-logo.psd"/>
            <p:cNvPicPr>
              <a:picLocks noChangeAspect="1"/>
            </p:cNvPicPr>
            <p:nvPr/>
          </p:nvPicPr>
          <p:blipFill>
            <a:blip r:embed="rId7"/>
            <a:stretch>
              <a:fillRect/>
            </a:stretch>
          </p:blipFill>
          <p:spPr>
            <a:xfrm>
              <a:off x="1318681" y="3360130"/>
              <a:ext cx="1379362" cy="835339"/>
            </a:xfrm>
            <a:prstGeom prst="rect">
              <a:avLst/>
            </a:prstGeom>
          </p:spPr>
        </p:pic>
        <p:sp>
          <p:nvSpPr>
            <p:cNvPr id="16" name="Rectangle 15"/>
            <p:cNvSpPr/>
            <p:nvPr/>
          </p:nvSpPr>
          <p:spPr>
            <a:xfrm>
              <a:off x="781368" y="2969263"/>
              <a:ext cx="1384526" cy="307777"/>
            </a:xfrm>
            <a:prstGeom prst="rect">
              <a:avLst/>
            </a:prstGeom>
          </p:spPr>
          <p:txBody>
            <a:bodyPr wrap="none">
              <a:spAutoFit/>
            </a:bodyPr>
            <a:lstStyle/>
            <a:p>
              <a:r>
                <a:rPr lang="en-US" sz="1400" dirty="0" smtClean="0"/>
                <a:t>SOOS Sponsors:</a:t>
              </a:r>
              <a:r>
                <a:rPr lang="en-US" sz="1400" dirty="0" smtClean="0">
                  <a:solidFill>
                    <a:srgbClr val="FFFFFF"/>
                  </a:solidFill>
                </a:rPr>
                <a:t>:</a:t>
              </a:r>
              <a:endParaRPr lang="en-US" sz="1400" dirty="0">
                <a:solidFill>
                  <a:srgbClr val="FFFFFF"/>
                </a:solidFill>
              </a:endParaRPr>
            </a:p>
          </p:txBody>
        </p:sp>
      </p:grpSp>
      <p:grpSp>
        <p:nvGrpSpPr>
          <p:cNvPr id="24" name="Group 23"/>
          <p:cNvGrpSpPr/>
          <p:nvPr/>
        </p:nvGrpSpPr>
        <p:grpSpPr>
          <a:xfrm>
            <a:off x="3945552" y="3024387"/>
            <a:ext cx="3372825" cy="1091581"/>
            <a:chOff x="3945552" y="3024387"/>
            <a:chExt cx="3372825" cy="1091581"/>
          </a:xfrm>
        </p:grpSpPr>
        <p:pic>
          <p:nvPicPr>
            <p:cNvPr id="13" name="Picture 12" descr="Clivar Logo.eps"/>
            <p:cNvPicPr>
              <a:picLocks noChangeAspect="1"/>
            </p:cNvPicPr>
            <p:nvPr/>
          </p:nvPicPr>
          <p:blipFill>
            <a:blip r:embed="rId8"/>
            <a:stretch>
              <a:fillRect/>
            </a:stretch>
          </p:blipFill>
          <p:spPr>
            <a:xfrm>
              <a:off x="3945552" y="3360130"/>
              <a:ext cx="888225" cy="678369"/>
            </a:xfrm>
            <a:prstGeom prst="rect">
              <a:avLst/>
            </a:prstGeom>
          </p:spPr>
        </p:pic>
        <p:pic>
          <p:nvPicPr>
            <p:cNvPr id="14" name="Picture 13" descr="POGO-logo-lowres.psd"/>
            <p:cNvPicPr>
              <a:picLocks noChangeAspect="1"/>
            </p:cNvPicPr>
            <p:nvPr/>
          </p:nvPicPr>
          <p:blipFill>
            <a:blip r:embed="rId9"/>
            <a:stretch>
              <a:fillRect/>
            </a:stretch>
          </p:blipFill>
          <p:spPr>
            <a:xfrm>
              <a:off x="5019124" y="3360130"/>
              <a:ext cx="1487503" cy="560907"/>
            </a:xfrm>
            <a:prstGeom prst="rect">
              <a:avLst/>
            </a:prstGeom>
          </p:spPr>
        </p:pic>
        <p:pic>
          <p:nvPicPr>
            <p:cNvPr id="15" name="Picture 14" descr="CliC-logo.psd"/>
            <p:cNvPicPr>
              <a:picLocks noChangeAspect="1"/>
            </p:cNvPicPr>
            <p:nvPr/>
          </p:nvPicPr>
          <p:blipFill>
            <a:blip r:embed="rId10"/>
            <a:stretch>
              <a:fillRect/>
            </a:stretch>
          </p:blipFill>
          <p:spPr>
            <a:xfrm>
              <a:off x="6530376" y="3360130"/>
              <a:ext cx="788001" cy="755838"/>
            </a:xfrm>
            <a:prstGeom prst="rect">
              <a:avLst/>
            </a:prstGeom>
          </p:spPr>
        </p:pic>
        <p:sp>
          <p:nvSpPr>
            <p:cNvPr id="18" name="Rectangle 17"/>
            <p:cNvSpPr/>
            <p:nvPr/>
          </p:nvSpPr>
          <p:spPr>
            <a:xfrm>
              <a:off x="5019124" y="3024387"/>
              <a:ext cx="1443875" cy="307777"/>
            </a:xfrm>
            <a:prstGeom prst="rect">
              <a:avLst/>
            </a:prstGeom>
          </p:spPr>
          <p:txBody>
            <a:bodyPr wrap="none">
              <a:spAutoFit/>
            </a:bodyPr>
            <a:lstStyle/>
            <a:p>
              <a:r>
                <a:rPr lang="en-US" sz="1400" dirty="0" smtClean="0"/>
                <a:t>SOOS Endorsers:</a:t>
              </a:r>
              <a:r>
                <a:rPr lang="en-US" sz="1400" dirty="0" smtClean="0">
                  <a:solidFill>
                    <a:srgbClr val="FFFFFF"/>
                  </a:solidFill>
                </a:rPr>
                <a:t>:</a:t>
              </a:r>
              <a:endParaRPr lang="en-US" sz="1400" dirty="0">
                <a:solidFill>
                  <a:srgbClr val="FFFFFF"/>
                </a:solidFill>
              </a:endParaRPr>
            </a:p>
          </p:txBody>
        </p:sp>
      </p:grpSp>
      <p:grpSp>
        <p:nvGrpSpPr>
          <p:cNvPr id="25" name="Group 24"/>
          <p:cNvGrpSpPr/>
          <p:nvPr/>
        </p:nvGrpSpPr>
        <p:grpSpPr>
          <a:xfrm>
            <a:off x="989986" y="4498801"/>
            <a:ext cx="1748914" cy="1419344"/>
            <a:chOff x="252191" y="4498801"/>
            <a:chExt cx="1748914" cy="1419344"/>
          </a:xfrm>
        </p:grpSpPr>
        <p:pic>
          <p:nvPicPr>
            <p:cNvPr id="9" name="Picture 8" descr="IMAS_logo_writing_under_transp.png"/>
            <p:cNvPicPr>
              <a:picLocks noChangeAspect="1"/>
            </p:cNvPicPr>
            <p:nvPr/>
          </p:nvPicPr>
          <p:blipFill>
            <a:blip r:embed="rId11"/>
            <a:stretch>
              <a:fillRect/>
            </a:stretch>
          </p:blipFill>
          <p:spPr>
            <a:xfrm>
              <a:off x="252191" y="4806578"/>
              <a:ext cx="1130091" cy="1111567"/>
            </a:xfrm>
            <a:prstGeom prst="rect">
              <a:avLst/>
            </a:prstGeom>
          </p:spPr>
        </p:pic>
        <p:sp>
          <p:nvSpPr>
            <p:cNvPr id="19" name="Rectangle 18"/>
            <p:cNvSpPr/>
            <p:nvPr/>
          </p:nvSpPr>
          <p:spPr>
            <a:xfrm>
              <a:off x="781368" y="4498801"/>
              <a:ext cx="865028" cy="307777"/>
            </a:xfrm>
            <a:prstGeom prst="rect">
              <a:avLst/>
            </a:prstGeom>
          </p:spPr>
          <p:txBody>
            <a:bodyPr wrap="none">
              <a:spAutoFit/>
            </a:bodyPr>
            <a:lstStyle/>
            <a:p>
              <a:r>
                <a:rPr lang="en-US" sz="1400" dirty="0" smtClean="0"/>
                <a:t>IPO Host</a:t>
              </a:r>
              <a:r>
                <a:rPr lang="en-US" sz="1400" dirty="0" smtClean="0">
                  <a:solidFill>
                    <a:srgbClr val="FFFFFF"/>
                  </a:solidFill>
                </a:rPr>
                <a:t>:</a:t>
              </a:r>
              <a:endParaRPr lang="en-US" sz="1400" dirty="0">
                <a:solidFill>
                  <a:srgbClr val="FFFFFF"/>
                </a:solidFill>
              </a:endParaRPr>
            </a:p>
          </p:txBody>
        </p:sp>
        <p:pic>
          <p:nvPicPr>
            <p:cNvPr id="20" name="Picture 19" descr="Utas_vert.jpg"/>
            <p:cNvPicPr>
              <a:picLocks noChangeAspect="1"/>
            </p:cNvPicPr>
            <p:nvPr/>
          </p:nvPicPr>
          <p:blipFill>
            <a:blip r:embed="rId12"/>
            <a:stretch>
              <a:fillRect/>
            </a:stretch>
          </p:blipFill>
          <p:spPr>
            <a:xfrm>
              <a:off x="1481607" y="5013513"/>
              <a:ext cx="519498" cy="656810"/>
            </a:xfrm>
            <a:prstGeom prst="rect">
              <a:avLst/>
            </a:prstGeom>
          </p:spPr>
        </p:pic>
      </p:grpSp>
      <p:sp>
        <p:nvSpPr>
          <p:cNvPr id="21" name="Rectangle 20"/>
          <p:cNvSpPr/>
          <p:nvPr/>
        </p:nvSpPr>
        <p:spPr>
          <a:xfrm>
            <a:off x="5019124" y="4498801"/>
            <a:ext cx="1190613" cy="307777"/>
          </a:xfrm>
          <a:prstGeom prst="rect">
            <a:avLst/>
          </a:prstGeom>
        </p:spPr>
        <p:txBody>
          <a:bodyPr wrap="none">
            <a:spAutoFit/>
          </a:bodyPr>
          <a:lstStyle/>
          <a:p>
            <a:r>
              <a:rPr lang="en-US" sz="1400" dirty="0" smtClean="0"/>
              <a:t>IPO Sponsors</a:t>
            </a:r>
            <a:r>
              <a:rPr lang="en-US" sz="1400" dirty="0" smtClean="0">
                <a:solidFill>
                  <a:srgbClr val="FFFFFF"/>
                </a:solidFill>
              </a:rPr>
              <a:t>:</a:t>
            </a:r>
            <a:endParaRPr lang="en-US" sz="1400" dirty="0">
              <a:solidFill>
                <a:srgbClr val="FFFFFF"/>
              </a:solidFill>
            </a:endParaRPr>
          </a:p>
        </p:txBody>
      </p:sp>
      <p:pic>
        <p:nvPicPr>
          <p:cNvPr id="22" name="Picture 21" descr="IMAS_logo_writing_under_transp.png"/>
          <p:cNvPicPr>
            <a:picLocks noChangeAspect="1"/>
          </p:cNvPicPr>
          <p:nvPr/>
        </p:nvPicPr>
        <p:blipFill>
          <a:blip r:embed="rId11"/>
          <a:stretch>
            <a:fillRect/>
          </a:stretch>
        </p:blipFill>
        <p:spPr>
          <a:xfrm>
            <a:off x="4093104" y="4806578"/>
            <a:ext cx="1130091" cy="1111567"/>
          </a:xfrm>
          <a:prstGeom prst="rect">
            <a:avLst/>
          </a:prstGeom>
        </p:spPr>
      </p:pic>
      <p:pic>
        <p:nvPicPr>
          <p:cNvPr id="26" name="Picture 25" descr="ANZ_logo_colour_A4 - JPEG.jpg"/>
          <p:cNvPicPr>
            <a:picLocks noChangeAspect="1"/>
          </p:cNvPicPr>
          <p:nvPr/>
        </p:nvPicPr>
        <p:blipFill>
          <a:blip r:embed="rId13"/>
          <a:stretch>
            <a:fillRect/>
          </a:stretch>
        </p:blipFill>
        <p:spPr>
          <a:xfrm>
            <a:off x="5285072" y="4975148"/>
            <a:ext cx="1305779" cy="779840"/>
          </a:xfrm>
          <a:prstGeom prst="rect">
            <a:avLst/>
          </a:prstGeom>
        </p:spPr>
      </p:pic>
      <p:pic>
        <p:nvPicPr>
          <p:cNvPr id="27" name="Picture 26" descr="AAD_logo.jpg"/>
          <p:cNvPicPr>
            <a:picLocks noChangeAspect="1"/>
          </p:cNvPicPr>
          <p:nvPr/>
        </p:nvPicPr>
        <p:blipFill>
          <a:blip r:embed="rId14"/>
          <a:stretch>
            <a:fillRect/>
          </a:stretch>
        </p:blipFill>
        <p:spPr>
          <a:xfrm>
            <a:off x="6748442" y="4975148"/>
            <a:ext cx="1548891" cy="76353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122238"/>
            <a:ext cx="8229600" cy="639762"/>
          </a:xfrm>
        </p:spPr>
        <p:txBody>
          <a:bodyPr/>
          <a:lstStyle/>
          <a:p>
            <a:r>
              <a:rPr lang="en-US" b="1" dirty="0" smtClean="0">
                <a:latin typeface="Myriad Pro"/>
                <a:cs typeface="Myriad Pro"/>
              </a:rPr>
              <a:t>The Southern Ocean matters – for science and society</a:t>
            </a:r>
            <a:endParaRPr lang="en-US" b="1" dirty="0">
              <a:latin typeface="Myriad Pro"/>
              <a:cs typeface="Myriad Pro"/>
            </a:endParaRPr>
          </a:p>
        </p:txBody>
      </p:sp>
      <p:pic>
        <p:nvPicPr>
          <p:cNvPr id="5" name="Picture 4" descr="SOOS-Strategy-Fig1.psd"/>
          <p:cNvPicPr>
            <a:picLocks noChangeAspect="1"/>
          </p:cNvPicPr>
          <p:nvPr/>
        </p:nvPicPr>
        <p:blipFill>
          <a:blip r:embed="rId3"/>
          <a:stretch>
            <a:fillRect/>
          </a:stretch>
        </p:blipFill>
        <p:spPr>
          <a:xfrm>
            <a:off x="-29196" y="1727834"/>
            <a:ext cx="5362962" cy="3803034"/>
          </a:xfrm>
          <a:prstGeom prst="rect">
            <a:avLst/>
          </a:prstGeom>
        </p:spPr>
      </p:pic>
      <p:sp>
        <p:nvSpPr>
          <p:cNvPr id="6" name="TextBox 5"/>
          <p:cNvSpPr txBox="1"/>
          <p:nvPr/>
        </p:nvSpPr>
        <p:spPr>
          <a:xfrm>
            <a:off x="-29196" y="5530868"/>
            <a:ext cx="2569934" cy="369332"/>
          </a:xfrm>
          <a:prstGeom prst="rect">
            <a:avLst/>
          </a:prstGeom>
          <a:noFill/>
        </p:spPr>
        <p:txBody>
          <a:bodyPr wrap="none" rtlCol="0">
            <a:spAutoFit/>
          </a:bodyPr>
          <a:lstStyle/>
          <a:p>
            <a:r>
              <a:rPr lang="en-US" dirty="0" smtClean="0">
                <a:solidFill>
                  <a:schemeClr val="bg1">
                    <a:lumMod val="50000"/>
                  </a:schemeClr>
                </a:solidFill>
                <a:latin typeface="Myriad Pro Light"/>
                <a:cs typeface="Myriad Pro Light"/>
              </a:rPr>
              <a:t>Lumpkin and Speer 2007</a:t>
            </a:r>
            <a:endParaRPr lang="en-US" dirty="0">
              <a:solidFill>
                <a:schemeClr val="bg1">
                  <a:lumMod val="50000"/>
                </a:schemeClr>
              </a:solidFill>
              <a:latin typeface="Myriad Pro Light"/>
              <a:cs typeface="Myriad Pro Light"/>
            </a:endParaRPr>
          </a:p>
        </p:txBody>
      </p:sp>
      <p:sp>
        <p:nvSpPr>
          <p:cNvPr id="7" name="Content Placeholder 2"/>
          <p:cNvSpPr>
            <a:spLocks noGrp="1"/>
          </p:cNvSpPr>
          <p:nvPr>
            <p:ph idx="1"/>
          </p:nvPr>
        </p:nvSpPr>
        <p:spPr>
          <a:xfrm>
            <a:off x="5408454" y="1727834"/>
            <a:ext cx="3839424" cy="2292084"/>
          </a:xfrm>
        </p:spPr>
        <p:txBody>
          <a:bodyPr/>
          <a:lstStyle/>
          <a:p>
            <a:pPr>
              <a:buFontTx/>
              <a:buChar char="-"/>
            </a:pPr>
            <a:r>
              <a:rPr lang="en-US" sz="1900" dirty="0" smtClean="0">
                <a:latin typeface="Myriad Pro"/>
                <a:cs typeface="Myriad Pro"/>
              </a:rPr>
              <a:t> Connects all ocean basins</a:t>
            </a:r>
          </a:p>
          <a:p>
            <a:pPr>
              <a:buFontTx/>
              <a:buChar char="-"/>
            </a:pPr>
            <a:r>
              <a:rPr lang="en-US" sz="1900" dirty="0" smtClean="0">
                <a:latin typeface="Myriad Pro"/>
                <a:cs typeface="Myriad Pro"/>
              </a:rPr>
              <a:t> Site of key water mass formation</a:t>
            </a:r>
          </a:p>
          <a:p>
            <a:pPr>
              <a:buFontTx/>
              <a:buChar char="-"/>
            </a:pPr>
            <a:r>
              <a:rPr lang="en-US" sz="1900" dirty="0" smtClean="0">
                <a:latin typeface="Myriad Pro"/>
                <a:cs typeface="Myriad Pro"/>
              </a:rPr>
              <a:t> Drives global ocean circulation</a:t>
            </a:r>
          </a:p>
          <a:p>
            <a:pPr>
              <a:buFontTx/>
              <a:buChar char="-"/>
            </a:pPr>
            <a:r>
              <a:rPr lang="en-US" sz="1900" dirty="0" smtClean="0">
                <a:latin typeface="Myriad Pro"/>
                <a:cs typeface="Myriad Pro"/>
              </a:rPr>
              <a:t> Significant drawdown of CO</a:t>
            </a:r>
            <a:r>
              <a:rPr lang="en-US" sz="1900" baseline="-25000" dirty="0" smtClean="0">
                <a:latin typeface="Myriad Pro"/>
                <a:cs typeface="Myriad Pro"/>
              </a:rPr>
              <a:t>2</a:t>
            </a:r>
          </a:p>
          <a:p>
            <a:pPr>
              <a:buFontTx/>
              <a:buChar char="-"/>
            </a:pPr>
            <a:r>
              <a:rPr lang="en-US" sz="1900" dirty="0" smtClean="0">
                <a:latin typeface="Myriad Pro"/>
                <a:cs typeface="Myriad Pro"/>
              </a:rPr>
              <a:t> Effects global sea level</a:t>
            </a:r>
          </a:p>
          <a:p>
            <a:pPr>
              <a:buFontTx/>
              <a:buChar char="-"/>
            </a:pPr>
            <a:r>
              <a:rPr lang="en-US" sz="1900" dirty="0" smtClean="0">
                <a:latin typeface="Myriad Pro"/>
                <a:cs typeface="Myriad Pro"/>
              </a:rPr>
              <a:t> Has unique, vulnerable ecosystems</a:t>
            </a:r>
          </a:p>
          <a:p>
            <a:r>
              <a:rPr lang="en-US" sz="1900" dirty="0" smtClean="0">
                <a:latin typeface="Myriad Pro"/>
                <a:cs typeface="Myriad Pro"/>
              </a:rPr>
              <a:t> </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476025" y="-6350"/>
            <a:ext cx="8680450" cy="936625"/>
          </a:xfrm>
        </p:spPr>
        <p:txBody>
          <a:bodyPr/>
          <a:lstStyle/>
          <a:p>
            <a:r>
              <a:rPr lang="en-AU" sz="2400" dirty="0"/>
              <a:t/>
            </a:r>
            <a:br>
              <a:rPr lang="en-AU" sz="2400" dirty="0"/>
            </a:br>
            <a:r>
              <a:rPr lang="en-AU" dirty="0"/>
              <a:t>IPY demonstrated the SOOS is feasible</a:t>
            </a:r>
            <a:endParaRPr lang="en-AU" sz="2400" dirty="0"/>
          </a:p>
        </p:txBody>
      </p:sp>
      <p:grpSp>
        <p:nvGrpSpPr>
          <p:cNvPr id="3" name="Group 2"/>
          <p:cNvGrpSpPr>
            <a:grpSpLocks noChangeAspect="1"/>
          </p:cNvGrpSpPr>
          <p:nvPr/>
        </p:nvGrpSpPr>
        <p:grpSpPr>
          <a:xfrm>
            <a:off x="1037324" y="979342"/>
            <a:ext cx="7480300" cy="4710013"/>
            <a:chOff x="-57150" y="82550"/>
            <a:chExt cx="9036050" cy="5689600"/>
          </a:xfrm>
        </p:grpSpPr>
        <p:sp>
          <p:nvSpPr>
            <p:cNvPr id="483336" name="Text Box 8"/>
            <p:cNvSpPr txBox="1">
              <a:spLocks noChangeArrowheads="1"/>
            </p:cNvSpPr>
            <p:nvPr/>
          </p:nvSpPr>
          <p:spPr bwMode="auto">
            <a:xfrm>
              <a:off x="950913" y="82550"/>
              <a:ext cx="15843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AU" sz="2400"/>
                <a:t>CASO</a:t>
              </a:r>
            </a:p>
          </p:txBody>
        </p:sp>
        <p:sp>
          <p:nvSpPr>
            <p:cNvPr id="483337" name="Text Box 9"/>
            <p:cNvSpPr txBox="1">
              <a:spLocks noChangeArrowheads="1"/>
            </p:cNvSpPr>
            <p:nvPr/>
          </p:nvSpPr>
          <p:spPr bwMode="auto">
            <a:xfrm>
              <a:off x="3830638" y="82550"/>
              <a:ext cx="1944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AU" sz="2400"/>
                <a:t>SASSI</a:t>
              </a:r>
            </a:p>
          </p:txBody>
        </p:sp>
        <p:sp>
          <p:nvSpPr>
            <p:cNvPr id="483338" name="Text Box 10"/>
            <p:cNvSpPr txBox="1">
              <a:spLocks noChangeArrowheads="1"/>
            </p:cNvSpPr>
            <p:nvPr/>
          </p:nvSpPr>
          <p:spPr bwMode="auto">
            <a:xfrm>
              <a:off x="6423025" y="82550"/>
              <a:ext cx="1944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AU" sz="2400"/>
                <a:t>CAML</a:t>
              </a:r>
            </a:p>
          </p:txBody>
        </p:sp>
        <p:grpSp>
          <p:nvGrpSpPr>
            <p:cNvPr id="2" name="Group 1"/>
            <p:cNvGrpSpPr>
              <a:grpSpLocks noChangeAspect="1"/>
            </p:cNvGrpSpPr>
            <p:nvPr/>
          </p:nvGrpSpPr>
          <p:grpSpPr>
            <a:xfrm>
              <a:off x="-57150" y="514350"/>
              <a:ext cx="9036050" cy="5257800"/>
              <a:chOff x="-57150" y="514350"/>
              <a:chExt cx="9036050" cy="5257800"/>
            </a:xfrm>
          </p:grpSpPr>
          <p:pic>
            <p:nvPicPr>
              <p:cNvPr id="483331" name="Picture 3" descr="hydro_i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514350"/>
                <a:ext cx="2736850" cy="2736850"/>
              </a:xfrm>
              <a:prstGeom prst="rect">
                <a:avLst/>
              </a:prstGeom>
              <a:noFill/>
              <a:extLst>
                <a:ext uri="{909E8E84-426E-40dd-AFC4-6F175D3DCCD1}">
                  <a14:hiddenFill xmlns:a14="http://schemas.microsoft.com/office/drawing/2010/main">
                    <a:solidFill>
                      <a:srgbClr val="FFFFFF"/>
                    </a:solidFill>
                  </a14:hiddenFill>
                </a:ext>
              </a:extLst>
            </p:spPr>
          </p:pic>
          <p:pic>
            <p:nvPicPr>
              <p:cNvPr id="483332" name="Picture 4" descr="SASSI-v4_no nam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0275" y="731837"/>
                <a:ext cx="2519363" cy="2519363"/>
              </a:xfrm>
              <a:prstGeom prst="rect">
                <a:avLst/>
              </a:prstGeom>
              <a:noFill/>
              <a:extLst>
                <a:ext uri="{909E8E84-426E-40dd-AFC4-6F175D3DCCD1}">
                  <a14:hiddenFill xmlns:a14="http://schemas.microsoft.com/office/drawing/2010/main">
                    <a:solidFill>
                      <a:srgbClr val="FFFFFF"/>
                    </a:solidFill>
                  </a14:hiddenFill>
                </a:ext>
              </a:extLst>
            </p:spPr>
          </p:pic>
          <p:pic>
            <p:nvPicPr>
              <p:cNvPr id="483333" name="Picture 5" desc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64313" y="658812"/>
                <a:ext cx="1803400" cy="2763838"/>
              </a:xfrm>
              <a:prstGeom prst="rect">
                <a:avLst/>
              </a:prstGeom>
              <a:noFill/>
              <a:extLst>
                <a:ext uri="{909E8E84-426E-40dd-AFC4-6F175D3DCCD1}">
                  <a14:hiddenFill xmlns:a14="http://schemas.microsoft.com/office/drawing/2010/main">
                    <a:solidFill>
                      <a:srgbClr val="FFFFFF"/>
                    </a:solidFill>
                  </a14:hiddenFill>
                </a:ext>
              </a:extLst>
            </p:spPr>
          </p:pic>
          <p:pic>
            <p:nvPicPr>
              <p:cNvPr id="48333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750" y="3825875"/>
                <a:ext cx="5899150" cy="1846262"/>
              </a:xfrm>
              <a:prstGeom prst="rect">
                <a:avLst/>
              </a:prstGeom>
              <a:noFill/>
              <a:extLst>
                <a:ext uri="{909E8E84-426E-40dd-AFC4-6F175D3DCCD1}">
                  <a14:hiddenFill xmlns:a14="http://schemas.microsoft.com/office/drawing/2010/main">
                    <a:solidFill>
                      <a:srgbClr val="FFFFFF"/>
                    </a:solidFill>
                  </a14:hiddenFill>
                </a:ext>
              </a:extLst>
            </p:spPr>
          </p:pic>
          <p:pic>
            <p:nvPicPr>
              <p:cNvPr id="483335" name="Picture 7" descr="Argo_SO_All_200703-2009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0" y="3740150"/>
                <a:ext cx="3241675" cy="2032000"/>
              </a:xfrm>
              <a:prstGeom prst="rect">
                <a:avLst/>
              </a:prstGeom>
              <a:noFill/>
              <a:extLst>
                <a:ext uri="{909E8E84-426E-40dd-AFC4-6F175D3DCCD1}">
                  <a14:hiddenFill xmlns:a14="http://schemas.microsoft.com/office/drawing/2010/main">
                    <a:solidFill>
                      <a:srgbClr val="FFFFFF"/>
                    </a:solidFill>
                  </a14:hiddenFill>
                </a:ext>
              </a:extLst>
            </p:spPr>
          </p:pic>
          <p:sp>
            <p:nvSpPr>
              <p:cNvPr id="483339" name="Text Box 11"/>
              <p:cNvSpPr txBox="1">
                <a:spLocks noChangeArrowheads="1"/>
              </p:cNvSpPr>
              <p:nvPr/>
            </p:nvSpPr>
            <p:spPr bwMode="auto">
              <a:xfrm>
                <a:off x="5054600" y="3370262"/>
                <a:ext cx="1944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AU" sz="2400"/>
                  <a:t>MEOP</a:t>
                </a:r>
              </a:p>
            </p:txBody>
          </p:sp>
          <p:sp>
            <p:nvSpPr>
              <p:cNvPr id="483340" name="Text Box 12"/>
              <p:cNvSpPr txBox="1">
                <a:spLocks noChangeArrowheads="1"/>
              </p:cNvSpPr>
              <p:nvPr/>
            </p:nvSpPr>
            <p:spPr bwMode="auto">
              <a:xfrm>
                <a:off x="735013" y="3322637"/>
                <a:ext cx="19446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n-AU" sz="2400"/>
                  <a:t>ARGO</a:t>
                </a:r>
              </a:p>
            </p:txBody>
          </p:sp>
        </p:grpSp>
      </p:grpSp>
    </p:spTree>
    <p:extLst>
      <p:ext uri="{BB962C8B-B14F-4D97-AF65-F5344CB8AC3E}">
        <p14:creationId xmlns:p14="http://schemas.microsoft.com/office/powerpoint/2010/main" val="306251811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loose pack.JPG"/>
          <p:cNvPicPr>
            <a:picLocks noChangeAspect="1"/>
          </p:cNvPicPr>
          <p:nvPr/>
        </p:nvPicPr>
        <p:blipFill>
          <a:blip r:embed="rId3"/>
          <a:stretch>
            <a:fillRect/>
          </a:stretch>
        </p:blipFill>
        <p:spPr>
          <a:xfrm>
            <a:off x="-49101" y="-85141"/>
            <a:ext cx="9269300" cy="5986521"/>
          </a:xfrm>
          <a:prstGeom prst="rect">
            <a:avLst/>
          </a:prstGeom>
        </p:spPr>
      </p:pic>
      <p:sp>
        <p:nvSpPr>
          <p:cNvPr id="8" name="Rectangle 7"/>
          <p:cNvSpPr/>
          <p:nvPr/>
        </p:nvSpPr>
        <p:spPr>
          <a:xfrm>
            <a:off x="-49101" y="-120094"/>
            <a:ext cx="9269300" cy="6025725"/>
          </a:xfrm>
          <a:prstGeom prst="rect">
            <a:avLst/>
          </a:prstGeom>
          <a:solidFill>
            <a:schemeClr val="tx2">
              <a:lumMod val="20000"/>
              <a:lumOff val="80000"/>
              <a:alpha val="43000"/>
            </a:schemeClr>
          </a:solidFill>
          <a:ln>
            <a:solidFill>
              <a:schemeClr val="bg1">
                <a:lumMod val="9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551282" y="0"/>
            <a:ext cx="8886757" cy="639762"/>
          </a:xfrm>
          <a:effectLst>
            <a:outerShdw blurRad="50800" dist="38100" dir="2700000">
              <a:srgbClr val="000000">
                <a:alpha val="43000"/>
              </a:srgbClr>
            </a:outerShdw>
          </a:effectLst>
        </p:spPr>
        <p:txBody>
          <a:bodyPr/>
          <a:lstStyle/>
          <a:p>
            <a:r>
              <a:rPr lang="en-US" b="1" dirty="0" smtClean="0">
                <a:solidFill>
                  <a:srgbClr val="FFFF00"/>
                </a:solidFill>
                <a:latin typeface="Myriad Pro"/>
                <a:cs typeface="Myriad Pro"/>
              </a:rPr>
              <a:t>SOOS Motivation</a:t>
            </a:r>
            <a:endParaRPr lang="en-US" b="1" dirty="0">
              <a:solidFill>
                <a:srgbClr val="FFFF00"/>
              </a:solidFill>
              <a:latin typeface="Myriad Pro"/>
              <a:cs typeface="Myriad Pro"/>
            </a:endParaRPr>
          </a:p>
        </p:txBody>
      </p:sp>
      <p:sp>
        <p:nvSpPr>
          <p:cNvPr id="5" name="Rectangle 4"/>
          <p:cNvSpPr/>
          <p:nvPr/>
        </p:nvSpPr>
        <p:spPr>
          <a:xfrm>
            <a:off x="201782" y="858896"/>
            <a:ext cx="8886757" cy="5170645"/>
          </a:xfrm>
          <a:prstGeom prst="rect">
            <a:avLst/>
          </a:prstGeom>
        </p:spPr>
        <p:txBody>
          <a:bodyPr wrap="square">
            <a:spAutoFit/>
          </a:bodyPr>
          <a:lstStyle/>
          <a:p>
            <a:pPr indent="0"/>
            <a:r>
              <a:rPr lang="en-US" sz="2200" dirty="0" smtClean="0">
                <a:latin typeface="Myriad Pro"/>
                <a:cs typeface="Myriad Pro"/>
              </a:rPr>
              <a:t>- Many (mono-disciplinary) programmes in SO research, all with individual infrastructure, data routes etc. SOOS will connect across disciplines and programmes to ensure a coordinated approach to observing the SO.</a:t>
            </a:r>
          </a:p>
          <a:p>
            <a:pPr indent="0"/>
            <a:endParaRPr lang="en-US" sz="2200" dirty="0" smtClean="0">
              <a:latin typeface="Myriad Pro"/>
              <a:cs typeface="Myriad Pro"/>
            </a:endParaRPr>
          </a:p>
          <a:p>
            <a:pPr indent="0"/>
            <a:r>
              <a:rPr lang="en-US" sz="2200" dirty="0" smtClean="0">
                <a:latin typeface="Myriad Pro"/>
                <a:cs typeface="Myriad Pro"/>
              </a:rPr>
              <a:t>- Sponsored by SCAR (Scientific Committee on Antarctic Research) and SCOR (Scientific Committee on Oceanic Research)</a:t>
            </a:r>
          </a:p>
          <a:p>
            <a:pPr indent="0"/>
            <a:endParaRPr lang="en-US" sz="2200" dirty="0" smtClean="0">
              <a:latin typeface="Myriad Pro"/>
              <a:cs typeface="Myriad Pro"/>
            </a:endParaRPr>
          </a:p>
          <a:p>
            <a:pPr indent="0">
              <a:buFontTx/>
              <a:buChar char="-"/>
            </a:pPr>
            <a:r>
              <a:rPr lang="en-US" sz="2200" i="1" dirty="0" smtClean="0">
                <a:latin typeface="Myriad Pro"/>
                <a:cs typeface="Myriad Pro"/>
              </a:rPr>
              <a:t> SOOS Initial Science and Implementation Strategy</a:t>
            </a:r>
            <a:r>
              <a:rPr lang="en-US" sz="2200" dirty="0" smtClean="0">
                <a:latin typeface="Myriad Pro"/>
                <a:cs typeface="Myriad Pro"/>
              </a:rPr>
              <a:t> – developed by SCAR/SCOR Expert Group on Oceanography and the SCAR/CLIVAR/CliC Southern Ocean Panel.</a:t>
            </a:r>
          </a:p>
          <a:p>
            <a:pPr indent="0"/>
            <a:endParaRPr lang="en-US" sz="2200" dirty="0" smtClean="0">
              <a:latin typeface="Myriad Pro"/>
              <a:cs typeface="Myriad Pro"/>
            </a:endParaRPr>
          </a:p>
          <a:p>
            <a:pPr>
              <a:buFontTx/>
              <a:buChar char="-"/>
            </a:pPr>
            <a:r>
              <a:rPr lang="en-US" sz="2200" dirty="0" smtClean="0">
                <a:latin typeface="Myriad Pro"/>
                <a:cs typeface="Myriad Pro"/>
              </a:rPr>
              <a:t> International Project Office opened August 2011, hosted by the Institute for Marine and Antarctic Studies (University of Tasmania), with additional support from the Australian Antarctic Division.</a:t>
            </a:r>
          </a:p>
          <a:p>
            <a:pPr indent="0">
              <a:buFontTx/>
              <a:buChar char="-"/>
            </a:pPr>
            <a:endParaRPr lang="en-US" sz="2200" dirty="0" smtClean="0">
              <a:latin typeface="Myriad Pro"/>
              <a:cs typeface="Myriad Pro"/>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1.psd"/>
          <p:cNvPicPr>
            <a:picLocks noChangeAspect="1"/>
          </p:cNvPicPr>
          <p:nvPr/>
        </p:nvPicPr>
        <p:blipFill>
          <a:blip r:embed="rId3"/>
          <a:stretch>
            <a:fillRect/>
          </a:stretch>
        </p:blipFill>
        <p:spPr>
          <a:xfrm>
            <a:off x="-62865" y="-166353"/>
            <a:ext cx="9342031" cy="6079749"/>
          </a:xfrm>
          <a:prstGeom prst="rect">
            <a:avLst/>
          </a:prstGeom>
        </p:spPr>
      </p:pic>
      <p:sp>
        <p:nvSpPr>
          <p:cNvPr id="3" name="Content Placeholder 2"/>
          <p:cNvSpPr>
            <a:spLocks noGrp="1"/>
          </p:cNvSpPr>
          <p:nvPr>
            <p:ph idx="1"/>
          </p:nvPr>
        </p:nvSpPr>
        <p:spPr>
          <a:xfrm>
            <a:off x="300181" y="4326369"/>
            <a:ext cx="8647545" cy="1981200"/>
          </a:xfrm>
        </p:spPr>
        <p:txBody>
          <a:bodyPr/>
          <a:lstStyle/>
          <a:p>
            <a:pPr indent="0"/>
            <a:r>
              <a:rPr lang="en-US" b="1" dirty="0" smtClean="0">
                <a:solidFill>
                  <a:schemeClr val="bg1"/>
                </a:solidFill>
                <a:latin typeface="Myriad Pro"/>
                <a:cs typeface="Myriad Pro"/>
              </a:rPr>
              <a:t>MISSION</a:t>
            </a:r>
            <a:r>
              <a:rPr lang="en-US" dirty="0" smtClean="0">
                <a:solidFill>
                  <a:schemeClr val="bg1"/>
                </a:solidFill>
                <a:latin typeface="Myriad Pro"/>
                <a:cs typeface="Myriad Pro"/>
              </a:rPr>
              <a:t>: To establish a </a:t>
            </a:r>
            <a:r>
              <a:rPr lang="en-US" i="1" dirty="0" smtClean="0">
                <a:solidFill>
                  <a:schemeClr val="bg1"/>
                </a:solidFill>
                <a:latin typeface="Myriad Pro"/>
                <a:cs typeface="Myriad Pro"/>
              </a:rPr>
              <a:t>multidisciplinary </a:t>
            </a:r>
            <a:r>
              <a:rPr lang="en-US" dirty="0" smtClean="0">
                <a:solidFill>
                  <a:schemeClr val="bg1"/>
                </a:solidFill>
                <a:latin typeface="Myriad Pro"/>
                <a:cs typeface="Myriad Pro"/>
              </a:rPr>
              <a:t>system to deliver the </a:t>
            </a:r>
            <a:r>
              <a:rPr lang="en-US" i="1" dirty="0" smtClean="0">
                <a:solidFill>
                  <a:schemeClr val="bg1"/>
                </a:solidFill>
                <a:latin typeface="Myriad Pro"/>
                <a:cs typeface="Myriad Pro"/>
              </a:rPr>
              <a:t>sustained </a:t>
            </a:r>
            <a:r>
              <a:rPr lang="en-US" dirty="0" smtClean="0">
                <a:solidFill>
                  <a:schemeClr val="bg1"/>
                </a:solidFill>
                <a:latin typeface="Myriad Pro"/>
                <a:cs typeface="Myriad Pro"/>
              </a:rPr>
              <a:t>observations of the Southern Ocean that are needed to address key challenges of </a:t>
            </a:r>
            <a:r>
              <a:rPr lang="en-US" i="1" dirty="0" smtClean="0">
                <a:solidFill>
                  <a:schemeClr val="bg1"/>
                </a:solidFill>
                <a:latin typeface="Myriad Pro"/>
                <a:cs typeface="Myriad Pro"/>
              </a:rPr>
              <a:t>scientific </a:t>
            </a:r>
            <a:r>
              <a:rPr lang="en-US" dirty="0" smtClean="0">
                <a:solidFill>
                  <a:schemeClr val="bg1"/>
                </a:solidFill>
                <a:latin typeface="Myriad Pro"/>
                <a:cs typeface="Myriad Pro"/>
              </a:rPr>
              <a:t>and </a:t>
            </a:r>
            <a:r>
              <a:rPr lang="en-US" i="1" dirty="0" smtClean="0">
                <a:solidFill>
                  <a:schemeClr val="bg1"/>
                </a:solidFill>
                <a:latin typeface="Myriad Pro"/>
                <a:cs typeface="Myriad Pro"/>
              </a:rPr>
              <a:t>societal </a:t>
            </a:r>
            <a:r>
              <a:rPr lang="en-US" dirty="0" smtClean="0">
                <a:solidFill>
                  <a:schemeClr val="bg1"/>
                </a:solidFill>
                <a:latin typeface="Myriad Pro"/>
                <a:cs typeface="Myriad Pro"/>
              </a:rPr>
              <a:t>relevance, including climate change, sea-level rise and the impacts of global change on marine ecosystems.</a:t>
            </a:r>
          </a:p>
        </p:txBody>
      </p:sp>
      <p:sp>
        <p:nvSpPr>
          <p:cNvPr id="5" name="TextBox 4"/>
          <p:cNvSpPr txBox="1"/>
          <p:nvPr/>
        </p:nvSpPr>
        <p:spPr>
          <a:xfrm>
            <a:off x="8244313" y="5670417"/>
            <a:ext cx="1020983" cy="276999"/>
          </a:xfrm>
          <a:prstGeom prst="rect">
            <a:avLst/>
          </a:prstGeom>
          <a:noFill/>
        </p:spPr>
        <p:txBody>
          <a:bodyPr wrap="none" rtlCol="0">
            <a:spAutoFit/>
          </a:bodyPr>
          <a:lstStyle/>
          <a:p>
            <a:r>
              <a:rPr lang="en-US" sz="1200" dirty="0" smtClean="0">
                <a:solidFill>
                  <a:schemeClr val="tx1">
                    <a:lumMod val="75000"/>
                    <a:lumOff val="25000"/>
                  </a:schemeClr>
                </a:solidFill>
              </a:rPr>
              <a:t>B. Wallis AAD</a:t>
            </a:r>
            <a:endParaRPr lang="en-US" sz="1200" dirty="0">
              <a:solidFill>
                <a:schemeClr val="tx1">
                  <a:lumMod val="75000"/>
                  <a:lumOff val="2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03963" y="116227"/>
            <a:ext cx="8622537" cy="639762"/>
          </a:xfrm>
        </p:spPr>
        <p:txBody>
          <a:bodyPr/>
          <a:lstStyle/>
          <a:p>
            <a:r>
              <a:rPr lang="en-US" b="1" dirty="0" smtClean="0">
                <a:latin typeface="Myriad Pro"/>
                <a:cs typeface="Myriad Pro"/>
              </a:rPr>
              <a:t>Science Themes</a:t>
            </a:r>
            <a:endParaRPr lang="en-US" b="1" dirty="0">
              <a:latin typeface="Myriad Pro"/>
              <a:cs typeface="Myriad Pro"/>
            </a:endParaRPr>
          </a:p>
        </p:txBody>
      </p:sp>
      <p:sp>
        <p:nvSpPr>
          <p:cNvPr id="5" name="Content Placeholder 2"/>
          <p:cNvSpPr>
            <a:spLocks noGrp="1"/>
          </p:cNvSpPr>
          <p:nvPr>
            <p:ph idx="1"/>
          </p:nvPr>
        </p:nvSpPr>
        <p:spPr>
          <a:xfrm>
            <a:off x="203963" y="986598"/>
            <a:ext cx="6277678" cy="1047557"/>
          </a:xfrm>
        </p:spPr>
        <p:txBody>
          <a:bodyPr/>
          <a:lstStyle/>
          <a:p>
            <a:pPr lvl="0" defTabSz="914400" fontAlgn="base">
              <a:lnSpc>
                <a:spcPct val="90000"/>
              </a:lnSpc>
              <a:spcBef>
                <a:spcPct val="50000"/>
              </a:spcBef>
              <a:spcAft>
                <a:spcPct val="0"/>
              </a:spcAft>
              <a:defRPr/>
            </a:pPr>
            <a:r>
              <a:rPr lang="en-AU" sz="2000" kern="0" dirty="0" smtClean="0">
                <a:latin typeface="Myriad Pro"/>
                <a:ea typeface="ＭＳ Ｐゴシック" charset="-128"/>
                <a:cs typeface="Myriad Pro"/>
              </a:rPr>
              <a:t>Key science challenges identified as most pressing issues, both scientifically and societally - to be addressed by the SOOS:</a:t>
            </a:r>
          </a:p>
        </p:txBody>
      </p:sp>
      <p:pic>
        <p:nvPicPr>
          <p:cNvPr id="8" name="Picture 7" descr="IPAB-RIGOR2.jpg"/>
          <p:cNvPicPr>
            <a:picLocks noChangeAspect="1"/>
          </p:cNvPicPr>
          <p:nvPr/>
        </p:nvPicPr>
        <p:blipFill>
          <a:blip r:embed="rId3"/>
          <a:stretch>
            <a:fillRect/>
          </a:stretch>
        </p:blipFill>
        <p:spPr>
          <a:xfrm>
            <a:off x="6478364" y="3197934"/>
            <a:ext cx="2607244" cy="2583755"/>
          </a:xfrm>
          <a:prstGeom prst="rect">
            <a:avLst/>
          </a:prstGeom>
          <a:effectLst>
            <a:outerShdw blurRad="50800" dist="38100" dir="2700000">
              <a:srgbClr val="000000">
                <a:alpha val="43000"/>
              </a:srgbClr>
            </a:outerShdw>
          </a:effectLst>
        </p:spPr>
      </p:pic>
      <p:pic>
        <p:nvPicPr>
          <p:cNvPr id="9" name="Picture 8" descr="paul_holland_BAS-CTD_orig.jpg"/>
          <p:cNvPicPr>
            <a:picLocks noChangeAspect="1"/>
          </p:cNvPicPr>
          <p:nvPr/>
        </p:nvPicPr>
        <p:blipFill>
          <a:blip r:embed="rId4"/>
          <a:stretch>
            <a:fillRect/>
          </a:stretch>
        </p:blipFill>
        <p:spPr>
          <a:xfrm rot="5400000">
            <a:off x="6342204" y="532873"/>
            <a:ext cx="2879565" cy="2159674"/>
          </a:xfrm>
          <a:prstGeom prst="rect">
            <a:avLst/>
          </a:prstGeom>
          <a:effectLst>
            <a:outerShdw blurRad="50800" dist="38100" dir="2700000">
              <a:srgbClr val="000000">
                <a:alpha val="43000"/>
              </a:srgbClr>
            </a:outerShdw>
          </a:effectLst>
        </p:spPr>
      </p:pic>
      <p:sp>
        <p:nvSpPr>
          <p:cNvPr id="6" name="Rectangle 5"/>
          <p:cNvSpPr/>
          <p:nvPr/>
        </p:nvSpPr>
        <p:spPr>
          <a:xfrm>
            <a:off x="200686" y="2185759"/>
            <a:ext cx="6277678" cy="3082895"/>
          </a:xfrm>
          <a:prstGeom prst="rect">
            <a:avLst/>
          </a:prstGeom>
        </p:spPr>
        <p:txBody>
          <a:bodyPr wrap="square">
            <a:spAutoFit/>
          </a:bodyPr>
          <a:lstStyle/>
          <a:p>
            <a:pPr marL="457200" lvl="0" indent="-457200" defTabSz="914400" fontAlgn="base">
              <a:lnSpc>
                <a:spcPct val="90000"/>
              </a:lnSpc>
              <a:spcBef>
                <a:spcPct val="50000"/>
              </a:spcBef>
              <a:spcAft>
                <a:spcPct val="0"/>
              </a:spcAft>
              <a:buAutoNum type="arabicParenR"/>
              <a:defRPr/>
            </a:pPr>
            <a:r>
              <a:rPr lang="en-AU" sz="2000" dirty="0" smtClean="0">
                <a:latin typeface="Myriad Pro"/>
                <a:cs typeface="Myriad Pro"/>
              </a:rPr>
              <a:t>Role of Southern Ocean in global freshwater and heat balance</a:t>
            </a:r>
          </a:p>
          <a:p>
            <a:pPr marL="457200" lvl="0" indent="-457200" defTabSz="914400" fontAlgn="base">
              <a:lnSpc>
                <a:spcPct val="90000"/>
              </a:lnSpc>
              <a:spcBef>
                <a:spcPct val="50000"/>
              </a:spcBef>
              <a:spcAft>
                <a:spcPct val="0"/>
              </a:spcAft>
              <a:buAutoNum type="arabicParenR"/>
              <a:defRPr/>
            </a:pPr>
            <a:r>
              <a:rPr lang="en-AU" sz="2000" dirty="0" smtClean="0">
                <a:latin typeface="Myriad Pro"/>
                <a:cs typeface="Myriad Pro"/>
              </a:rPr>
              <a:t>Stability of Southern Ocean overturning circulation</a:t>
            </a:r>
          </a:p>
          <a:p>
            <a:pPr marL="457200" lvl="0" indent="-457200" defTabSz="914400" fontAlgn="base">
              <a:lnSpc>
                <a:spcPct val="90000"/>
              </a:lnSpc>
              <a:spcBef>
                <a:spcPct val="50000"/>
              </a:spcBef>
              <a:spcAft>
                <a:spcPct val="0"/>
              </a:spcAft>
              <a:buAutoNum type="arabicParenR"/>
              <a:defRPr/>
            </a:pPr>
            <a:r>
              <a:rPr lang="en-AU" sz="2000" dirty="0" smtClean="0">
                <a:latin typeface="Myriad Pro"/>
                <a:cs typeface="Myriad Pro"/>
              </a:rPr>
              <a:t>Stability of Antarctic ice sheet and future contribution to sea-level rise</a:t>
            </a:r>
          </a:p>
          <a:p>
            <a:pPr marL="457200" lvl="0" indent="-457200" defTabSz="914400" fontAlgn="base">
              <a:lnSpc>
                <a:spcPct val="90000"/>
              </a:lnSpc>
              <a:spcBef>
                <a:spcPct val="50000"/>
              </a:spcBef>
              <a:spcAft>
                <a:spcPct val="0"/>
              </a:spcAft>
              <a:buAutoNum type="arabicParenR"/>
              <a:defRPr/>
            </a:pPr>
            <a:r>
              <a:rPr lang="en-AU" sz="2000" dirty="0" smtClean="0">
                <a:latin typeface="Myriad Pro"/>
                <a:cs typeface="Myriad Pro"/>
              </a:rPr>
              <a:t>Future of Southern Ocean carbon uptake</a:t>
            </a:r>
          </a:p>
          <a:p>
            <a:pPr marL="457200" lvl="0" indent="-457200" defTabSz="914400" fontAlgn="base">
              <a:lnSpc>
                <a:spcPct val="90000"/>
              </a:lnSpc>
              <a:spcBef>
                <a:spcPct val="50000"/>
              </a:spcBef>
              <a:spcAft>
                <a:spcPct val="0"/>
              </a:spcAft>
              <a:buAutoNum type="arabicParenR"/>
              <a:defRPr/>
            </a:pPr>
            <a:r>
              <a:rPr lang="en-AU" sz="2000" dirty="0" smtClean="0">
                <a:latin typeface="Myriad Pro"/>
                <a:cs typeface="Myriad Pro"/>
              </a:rPr>
              <a:t>Future of Antarctic sea ice</a:t>
            </a:r>
          </a:p>
          <a:p>
            <a:pPr marL="457200" lvl="0" indent="-457200" defTabSz="914400" fontAlgn="base">
              <a:lnSpc>
                <a:spcPct val="90000"/>
              </a:lnSpc>
              <a:spcBef>
                <a:spcPct val="50000"/>
              </a:spcBef>
              <a:spcAft>
                <a:spcPct val="0"/>
              </a:spcAft>
              <a:buAutoNum type="arabicParenR"/>
              <a:defRPr/>
            </a:pPr>
            <a:r>
              <a:rPr lang="en-AU" sz="2000" dirty="0" smtClean="0">
                <a:latin typeface="Myriad Pro"/>
                <a:cs typeface="Myriad Pro"/>
              </a:rPr>
              <a:t>Impacts of global change on Antarctic ecosystems</a:t>
            </a:r>
          </a:p>
        </p:txBody>
      </p:sp>
      <p:sp>
        <p:nvSpPr>
          <p:cNvPr id="7" name="TextBox 6"/>
          <p:cNvSpPr txBox="1"/>
          <p:nvPr/>
        </p:nvSpPr>
        <p:spPr>
          <a:xfrm>
            <a:off x="6405395" y="5553547"/>
            <a:ext cx="464340" cy="276999"/>
          </a:xfrm>
          <a:prstGeom prst="rect">
            <a:avLst/>
          </a:prstGeom>
          <a:noFill/>
        </p:spPr>
        <p:txBody>
          <a:bodyPr wrap="none" rtlCol="0">
            <a:spAutoFit/>
          </a:bodyPr>
          <a:lstStyle/>
          <a:p>
            <a:r>
              <a:rPr lang="en-US" sz="1200" dirty="0" smtClean="0">
                <a:solidFill>
                  <a:schemeClr val="tx1">
                    <a:lumMod val="75000"/>
                    <a:lumOff val="25000"/>
                  </a:schemeClr>
                </a:solidFill>
              </a:rPr>
              <a:t>IPAB</a:t>
            </a:r>
            <a:endParaRPr lang="en-US" sz="1200" dirty="0">
              <a:solidFill>
                <a:schemeClr val="tx1">
                  <a:lumMod val="75000"/>
                  <a:lumOff val="25000"/>
                </a:schemeClr>
              </a:solidFill>
            </a:endParaRPr>
          </a:p>
        </p:txBody>
      </p:sp>
      <p:sp>
        <p:nvSpPr>
          <p:cNvPr id="10" name="TextBox 9"/>
          <p:cNvSpPr txBox="1"/>
          <p:nvPr/>
        </p:nvSpPr>
        <p:spPr>
          <a:xfrm>
            <a:off x="8117253" y="2798174"/>
            <a:ext cx="801271" cy="276999"/>
          </a:xfrm>
          <a:prstGeom prst="rect">
            <a:avLst/>
          </a:prstGeom>
          <a:noFill/>
        </p:spPr>
        <p:txBody>
          <a:bodyPr wrap="none" rtlCol="0">
            <a:spAutoFit/>
          </a:bodyPr>
          <a:lstStyle/>
          <a:p>
            <a:r>
              <a:rPr lang="en-US" sz="1200" dirty="0" smtClean="0">
                <a:solidFill>
                  <a:schemeClr val="tx1">
                    <a:lumMod val="75000"/>
                    <a:lumOff val="25000"/>
                  </a:schemeClr>
                </a:solidFill>
              </a:rPr>
              <a:t>P. Holland</a:t>
            </a:r>
            <a:endParaRPr lang="en-US" sz="1200" dirty="0">
              <a:solidFill>
                <a:schemeClr val="tx1">
                  <a:lumMod val="75000"/>
                  <a:lumOff val="25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96900" y="2155338"/>
            <a:ext cx="5549900" cy="532460"/>
          </a:xfrm>
          <a:prstGeom prst="rect">
            <a:avLst/>
          </a:prstGeom>
          <a:solidFill>
            <a:srgbClr val="0092D2">
              <a:alpha val="34000"/>
            </a:srgbClr>
          </a:solidFill>
          <a:ln>
            <a:solidFill>
              <a:srgbClr val="0091D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96899" y="3223310"/>
            <a:ext cx="7785101" cy="532460"/>
          </a:xfrm>
          <a:prstGeom prst="rect">
            <a:avLst/>
          </a:prstGeom>
          <a:solidFill>
            <a:srgbClr val="0092D2">
              <a:alpha val="34000"/>
            </a:srgbClr>
          </a:solidFill>
          <a:ln>
            <a:solidFill>
              <a:srgbClr val="0091D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96898" y="4596812"/>
            <a:ext cx="8229601" cy="769441"/>
          </a:xfrm>
          <a:prstGeom prst="rect">
            <a:avLst/>
          </a:prstGeom>
          <a:solidFill>
            <a:srgbClr val="0092D2">
              <a:alpha val="34000"/>
            </a:srgbClr>
          </a:solidFill>
          <a:ln>
            <a:solidFill>
              <a:srgbClr val="0091D8"/>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96900" y="238524"/>
            <a:ext cx="8229600" cy="639762"/>
          </a:xfrm>
        </p:spPr>
        <p:txBody>
          <a:bodyPr/>
          <a:lstStyle/>
          <a:p>
            <a:r>
              <a:rPr lang="en-US" b="1" dirty="0" smtClean="0">
                <a:latin typeface="Myriad Pro"/>
                <a:cs typeface="Myriad Pro"/>
              </a:rPr>
              <a:t>Achieving the mission…</a:t>
            </a:r>
            <a:endParaRPr lang="en-US" b="1" dirty="0">
              <a:latin typeface="Myriad Pro"/>
              <a:cs typeface="Myriad Pro"/>
            </a:endParaRPr>
          </a:p>
        </p:txBody>
      </p:sp>
      <p:sp>
        <p:nvSpPr>
          <p:cNvPr id="3" name="Content Placeholder 2"/>
          <p:cNvSpPr>
            <a:spLocks noGrp="1"/>
          </p:cNvSpPr>
          <p:nvPr>
            <p:ph idx="1"/>
          </p:nvPr>
        </p:nvSpPr>
        <p:spPr>
          <a:xfrm>
            <a:off x="596900" y="2155338"/>
            <a:ext cx="8229600" cy="601730"/>
          </a:xfrm>
        </p:spPr>
        <p:txBody>
          <a:bodyPr/>
          <a:lstStyle/>
          <a:p>
            <a:r>
              <a:rPr lang="en-US" dirty="0" smtClean="0">
                <a:latin typeface="Myriad Pro"/>
                <a:cs typeface="Myriad Pro"/>
              </a:rPr>
              <a:t>- Design and implement SO observing system</a:t>
            </a:r>
          </a:p>
        </p:txBody>
      </p:sp>
      <p:sp>
        <p:nvSpPr>
          <p:cNvPr id="4" name="Rectangle 3"/>
          <p:cNvSpPr/>
          <p:nvPr/>
        </p:nvSpPr>
        <p:spPr>
          <a:xfrm>
            <a:off x="596900" y="1080541"/>
            <a:ext cx="7940434" cy="769441"/>
          </a:xfrm>
          <a:prstGeom prst="rect">
            <a:avLst/>
          </a:prstGeom>
        </p:spPr>
        <p:txBody>
          <a:bodyPr wrap="square">
            <a:spAutoFit/>
          </a:bodyPr>
          <a:lstStyle/>
          <a:p>
            <a:r>
              <a:rPr lang="en-US" sz="2200" dirty="0" smtClean="0">
                <a:latin typeface="Myriad Pro"/>
                <a:cs typeface="Myriad Pro"/>
              </a:rPr>
              <a:t>Many international/national programmes involved in Southern Ocean observations. SOOS will work with these to:</a:t>
            </a:r>
            <a:endParaRPr lang="en-US" sz="2200" dirty="0">
              <a:latin typeface="Myriad Pro"/>
              <a:cs typeface="Myriad Pro"/>
            </a:endParaRPr>
          </a:p>
        </p:txBody>
      </p:sp>
      <p:sp>
        <p:nvSpPr>
          <p:cNvPr id="5" name="Rectangle 4"/>
          <p:cNvSpPr/>
          <p:nvPr/>
        </p:nvSpPr>
        <p:spPr>
          <a:xfrm>
            <a:off x="596900" y="2687798"/>
            <a:ext cx="8547100" cy="430887"/>
          </a:xfrm>
          <a:prstGeom prst="rect">
            <a:avLst/>
          </a:prstGeom>
        </p:spPr>
        <p:txBody>
          <a:bodyPr wrap="square">
            <a:spAutoFit/>
          </a:bodyPr>
          <a:lstStyle/>
          <a:p>
            <a:pPr>
              <a:buFontTx/>
              <a:buChar char="-"/>
            </a:pPr>
            <a:r>
              <a:rPr lang="en-US" sz="2200" dirty="0" smtClean="0">
                <a:latin typeface="Myriad Pro"/>
                <a:cs typeface="Myriad Pro"/>
              </a:rPr>
              <a:t> Advocate and guide development of new technologies</a:t>
            </a:r>
          </a:p>
        </p:txBody>
      </p:sp>
      <p:sp>
        <p:nvSpPr>
          <p:cNvPr id="6" name="Rectangle 5"/>
          <p:cNvSpPr/>
          <p:nvPr/>
        </p:nvSpPr>
        <p:spPr>
          <a:xfrm>
            <a:off x="596900" y="3223310"/>
            <a:ext cx="8229600" cy="430887"/>
          </a:xfrm>
          <a:prstGeom prst="rect">
            <a:avLst/>
          </a:prstGeom>
        </p:spPr>
        <p:txBody>
          <a:bodyPr wrap="square">
            <a:spAutoFit/>
          </a:bodyPr>
          <a:lstStyle/>
          <a:p>
            <a:pPr>
              <a:buFontTx/>
              <a:buChar char="-"/>
            </a:pPr>
            <a:r>
              <a:rPr lang="en-US" sz="2200" dirty="0" smtClean="0">
                <a:latin typeface="Myriad Pro"/>
                <a:cs typeface="Myriad Pro"/>
              </a:rPr>
              <a:t> Unify current observation efforts and leverage further resources</a:t>
            </a:r>
          </a:p>
        </p:txBody>
      </p:sp>
      <p:sp>
        <p:nvSpPr>
          <p:cNvPr id="7" name="Rectangle 6"/>
          <p:cNvSpPr/>
          <p:nvPr/>
        </p:nvSpPr>
        <p:spPr>
          <a:xfrm>
            <a:off x="596900" y="4596813"/>
            <a:ext cx="8229600" cy="769441"/>
          </a:xfrm>
          <a:prstGeom prst="rect">
            <a:avLst/>
          </a:prstGeom>
        </p:spPr>
        <p:txBody>
          <a:bodyPr wrap="square">
            <a:spAutoFit/>
          </a:bodyPr>
          <a:lstStyle/>
          <a:p>
            <a:pPr>
              <a:buFontTx/>
              <a:buChar char="-"/>
            </a:pPr>
            <a:r>
              <a:rPr lang="en-US" sz="2200" dirty="0" smtClean="0">
                <a:latin typeface="Myriad Pro"/>
                <a:cs typeface="Myriad Pro"/>
              </a:rPr>
              <a:t> Facilitate and develop a data system with seamless access to essential data and data products</a:t>
            </a:r>
          </a:p>
        </p:txBody>
      </p:sp>
      <p:sp>
        <p:nvSpPr>
          <p:cNvPr id="8" name="Rectangle 7"/>
          <p:cNvSpPr/>
          <p:nvPr/>
        </p:nvSpPr>
        <p:spPr>
          <a:xfrm>
            <a:off x="596900" y="3781192"/>
            <a:ext cx="8229600" cy="769441"/>
          </a:xfrm>
          <a:prstGeom prst="rect">
            <a:avLst/>
          </a:prstGeom>
        </p:spPr>
        <p:txBody>
          <a:bodyPr wrap="square">
            <a:spAutoFit/>
          </a:bodyPr>
          <a:lstStyle/>
          <a:p>
            <a:pPr>
              <a:buFontTx/>
              <a:buChar char="-"/>
            </a:pPr>
            <a:r>
              <a:rPr lang="en-US" sz="2200" dirty="0" smtClean="0">
                <a:latin typeface="Myriad Pro"/>
                <a:cs typeface="Myriad Pro"/>
              </a:rPr>
              <a:t> Integrate / communicate – between nations, international and national projects, and across traditional disciplinary boundaries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237733"/>
            <a:ext cx="8229600" cy="639762"/>
          </a:xfrm>
        </p:spPr>
        <p:txBody>
          <a:bodyPr/>
          <a:lstStyle/>
          <a:p>
            <a:r>
              <a:rPr lang="en-US" b="1" dirty="0" smtClean="0">
                <a:latin typeface="Myriad Pro"/>
                <a:cs typeface="Myriad Pro"/>
              </a:rPr>
              <a:t>Design and implement a SO Observing System</a:t>
            </a:r>
            <a:endParaRPr lang="en-US" b="1" dirty="0">
              <a:latin typeface="Myriad Pro"/>
              <a:cs typeface="Myriad Pro"/>
            </a:endParaRPr>
          </a:p>
        </p:txBody>
      </p:sp>
      <p:sp>
        <p:nvSpPr>
          <p:cNvPr id="3" name="Content Placeholder 2"/>
          <p:cNvSpPr>
            <a:spLocks noGrp="1"/>
          </p:cNvSpPr>
          <p:nvPr>
            <p:ph idx="1"/>
          </p:nvPr>
        </p:nvSpPr>
        <p:spPr>
          <a:xfrm>
            <a:off x="596900" y="1678660"/>
            <a:ext cx="8229600" cy="3594100"/>
          </a:xfrm>
        </p:spPr>
        <p:txBody>
          <a:bodyPr/>
          <a:lstStyle/>
          <a:p>
            <a:r>
              <a:rPr lang="en-US" dirty="0" smtClean="0">
                <a:latin typeface="Myriad Pro"/>
                <a:cs typeface="Myriad Pro"/>
              </a:rPr>
              <a:t>End goal is a sustained, coherent, multidisciplinary observing system.</a:t>
            </a:r>
          </a:p>
          <a:p>
            <a:endParaRPr lang="en-US" dirty="0" smtClean="0">
              <a:latin typeface="Myriad Pro"/>
              <a:cs typeface="Myriad Pro"/>
            </a:endParaRPr>
          </a:p>
          <a:p>
            <a:pPr>
              <a:buFontTx/>
              <a:buChar char="-"/>
            </a:pPr>
            <a:r>
              <a:rPr lang="en-US" dirty="0" smtClean="0">
                <a:latin typeface="Myriad Pro"/>
                <a:cs typeface="Myriad Pro"/>
              </a:rPr>
              <a:t> Design optimal sampling plans for all variables</a:t>
            </a:r>
          </a:p>
          <a:p>
            <a:pPr>
              <a:buFontTx/>
              <a:buChar char="-"/>
            </a:pPr>
            <a:r>
              <a:rPr lang="en-US" dirty="0" smtClean="0">
                <a:latin typeface="Myriad Pro"/>
                <a:cs typeface="Myriad Pro"/>
              </a:rPr>
              <a:t> Need quantified targets (number/frequency of required observations)</a:t>
            </a:r>
          </a:p>
          <a:p>
            <a:endParaRPr lang="en-US" dirty="0" smtClean="0">
              <a:latin typeface="Myriad Pro"/>
              <a:cs typeface="Myriad Pro"/>
            </a:endParaRPr>
          </a:p>
          <a:p>
            <a:r>
              <a:rPr lang="en-US" dirty="0" smtClean="0">
                <a:latin typeface="Myriad Pro"/>
                <a:cs typeface="Myriad Pro"/>
              </a:rPr>
              <a:t>Some have already been defined, others lag behind.</a:t>
            </a:r>
          </a:p>
          <a:p>
            <a:endParaRPr lang="en-US" dirty="0" smtClean="0">
              <a:latin typeface="Myriad Pro"/>
              <a:cs typeface="Myriad Pro"/>
            </a:endParaRPr>
          </a:p>
          <a:p>
            <a:pPr>
              <a:buFontTx/>
              <a:buChar char="-"/>
            </a:pPr>
            <a:r>
              <a:rPr lang="en-US" dirty="0" smtClean="0">
                <a:latin typeface="Myriad Pro"/>
                <a:cs typeface="Myriad Pro"/>
              </a:rPr>
              <a:t> Determination of stage of readiness of </a:t>
            </a:r>
            <a:r>
              <a:rPr lang="en-US" dirty="0" err="1" smtClean="0">
                <a:latin typeface="Myriad Pro"/>
                <a:cs typeface="Myriad Pro"/>
              </a:rPr>
              <a:t>EOVs</a:t>
            </a:r>
            <a:r>
              <a:rPr lang="en-US" dirty="0" smtClean="0">
                <a:latin typeface="Myriad Pro"/>
                <a:cs typeface="Myriad Pro"/>
              </a:rPr>
              <a:t> and platforms</a:t>
            </a:r>
          </a:p>
          <a:p>
            <a:pPr>
              <a:buFontTx/>
              <a:buChar char="-"/>
            </a:pPr>
            <a:r>
              <a:rPr lang="en-US" dirty="0" smtClean="0">
                <a:latin typeface="Myriad Pro"/>
                <a:cs typeface="Myriad Pro"/>
              </a:rPr>
              <a:t> Identification of gaps in knowledge and observations</a:t>
            </a:r>
          </a:p>
          <a:p>
            <a:endParaRPr lang="en-US" dirty="0">
              <a:latin typeface="Myriad Pro"/>
              <a:cs typeface="Myriad Pro"/>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6900" y="60526"/>
            <a:ext cx="8229600" cy="639762"/>
          </a:xfrm>
        </p:spPr>
        <p:txBody>
          <a:bodyPr/>
          <a:lstStyle/>
          <a:p>
            <a:r>
              <a:rPr lang="en-US" b="1" dirty="0" smtClean="0">
                <a:latin typeface="Myriad Pro"/>
                <a:cs typeface="Myriad Pro"/>
              </a:rPr>
              <a:t>Scientific Steering Committee</a:t>
            </a:r>
            <a:endParaRPr lang="en-US" b="1" dirty="0">
              <a:latin typeface="Myriad Pro"/>
              <a:cs typeface="Myriad Pro"/>
            </a:endParaRPr>
          </a:p>
        </p:txBody>
      </p:sp>
      <p:graphicFrame>
        <p:nvGraphicFramePr>
          <p:cNvPr id="22535" name="Object 7"/>
          <p:cNvGraphicFramePr>
            <a:graphicFrameLocks noChangeAspect="1"/>
          </p:cNvGraphicFramePr>
          <p:nvPr/>
        </p:nvGraphicFramePr>
        <p:xfrm>
          <a:off x="193637" y="4566308"/>
          <a:ext cx="5861923" cy="1296163"/>
        </p:xfrm>
        <a:graphic>
          <a:graphicData uri="http://schemas.openxmlformats.org/presentationml/2006/ole">
            <mc:AlternateContent xmlns:mc="http://schemas.openxmlformats.org/markup-compatibility/2006">
              <mc:Choice xmlns:v="urn:schemas-microsoft-com:vml" Requires="v">
                <p:oleObj spid="_x0000_s22561" name="Document" r:id="rId4" imgW="6375400" imgH="1409700" progId="Word.Document.12">
                  <p:link updateAutomatic="1"/>
                </p:oleObj>
              </mc:Choice>
              <mc:Fallback>
                <p:oleObj name="Document" r:id="rId4" imgW="6375400" imgH="1409700" progId="Word.Document.12">
                  <p:link updateAutomatic="1"/>
                  <p:pic>
                    <p:nvPicPr>
                      <p:cNvPr id="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37" y="4566308"/>
                        <a:ext cx="5861923" cy="1296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22536" name="Object 8"/>
          <p:cNvGraphicFramePr>
            <a:graphicFrameLocks noChangeAspect="1"/>
          </p:cNvGraphicFramePr>
          <p:nvPr/>
        </p:nvGraphicFramePr>
        <p:xfrm>
          <a:off x="193638" y="860877"/>
          <a:ext cx="5861923" cy="3678298"/>
        </p:xfrm>
        <a:graphic>
          <a:graphicData uri="http://schemas.openxmlformats.org/presentationml/2006/ole">
            <mc:AlternateContent xmlns:mc="http://schemas.openxmlformats.org/markup-compatibility/2006">
              <mc:Choice xmlns:v="urn:schemas-microsoft-com:vml" Requires="v">
                <p:oleObj spid="_x0000_s22562" name="Document" r:id="rId6" imgW="6375400" imgH="4000500" progId="Word.Document.12">
                  <p:link updateAutomatic="1"/>
                </p:oleObj>
              </mc:Choice>
              <mc:Fallback>
                <p:oleObj name="Document" r:id="rId6" imgW="6375400" imgH="4000500" progId="Word.Document.12">
                  <p:link updateAutomatic="1"/>
                  <p:pic>
                    <p:nvPicPr>
                      <p:cNvPr id="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3638" y="860877"/>
                        <a:ext cx="5861923" cy="3678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5" name="Content Placeholder 2"/>
          <p:cNvSpPr txBox="1">
            <a:spLocks/>
          </p:cNvSpPr>
          <p:nvPr/>
        </p:nvSpPr>
        <p:spPr>
          <a:xfrm>
            <a:off x="6233996" y="1081881"/>
            <a:ext cx="2749787" cy="2489695"/>
          </a:xfrm>
          <a:prstGeom prst="rect">
            <a:avLst/>
          </a:prstGeom>
        </p:spPr>
        <p:txBody>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2000" b="0" i="0" u="none" strike="noStrike" kern="1200" cap="none" spc="0" normalizeH="0" baseline="0" noProof="0" dirty="0" smtClean="0">
                <a:ln>
                  <a:noFill/>
                </a:ln>
                <a:solidFill>
                  <a:schemeClr val="tx1"/>
                </a:solidFill>
                <a:effectLst/>
                <a:uLnTx/>
                <a:uFillTx/>
                <a:latin typeface="Myriad Pro"/>
                <a:ea typeface="+mn-ea"/>
                <a:cs typeface="Myriad Pro"/>
              </a:rPr>
              <a:t>Members</a:t>
            </a:r>
            <a:r>
              <a:rPr lang="en-US" sz="2000" dirty="0" smtClean="0">
                <a:latin typeface="Myriad Pro"/>
                <a:cs typeface="Myriad Pro"/>
              </a:rPr>
              <a:t>hip:</a:t>
            </a:r>
          </a:p>
          <a:p>
            <a:pPr marL="342900" marR="0" lvl="0" indent="-342900" algn="l" defTabSz="457200" rtl="0" eaLnBrk="1" fontAlgn="auto" latinLnBrk="0" hangingPunct="1">
              <a:lnSpc>
                <a:spcPct val="100000"/>
              </a:lnSpc>
              <a:spcBef>
                <a:spcPct val="20000"/>
              </a:spcBef>
              <a:spcAft>
                <a:spcPts val="0"/>
              </a:spcAft>
              <a:buClrTx/>
              <a:buSzTx/>
              <a:tabLst/>
              <a:defRPr/>
            </a:pPr>
            <a:endParaRPr lang="en-US" sz="2000" dirty="0" smtClean="0">
              <a:latin typeface="Myriad Pro"/>
              <a:cs typeface="Myriad Pro"/>
            </a:endParaRPr>
          </a:p>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kumimoji="0" lang="en-US" sz="2000" b="0" i="0" u="none" strike="noStrike" kern="1200" cap="none" spc="0" normalizeH="0" noProof="0" dirty="0" smtClean="0">
                <a:ln>
                  <a:noFill/>
                </a:ln>
                <a:solidFill>
                  <a:schemeClr val="tx1"/>
                </a:solidFill>
                <a:effectLst/>
                <a:uLnTx/>
                <a:uFillTx/>
                <a:latin typeface="Myriad Pro"/>
                <a:ea typeface="+mn-ea"/>
                <a:cs typeface="Myriad Pro"/>
              </a:rPr>
              <a:t>Expertise</a:t>
            </a:r>
          </a:p>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lang="en-US" sz="2000" baseline="0" dirty="0" smtClean="0">
                <a:latin typeface="Myriad Pro"/>
                <a:cs typeface="Myriad Pro"/>
              </a:rPr>
              <a:t>Scientific standing</a:t>
            </a:r>
          </a:p>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kumimoji="0" lang="en-US" sz="2000" b="0" i="0" u="none" strike="noStrike" kern="1200" cap="none" spc="0" normalizeH="0" noProof="0" dirty="0" smtClean="0">
                <a:ln>
                  <a:noFill/>
                </a:ln>
                <a:solidFill>
                  <a:schemeClr val="tx1"/>
                </a:solidFill>
                <a:effectLst/>
                <a:uLnTx/>
                <a:uFillTx/>
                <a:latin typeface="Myriad Pro"/>
                <a:ea typeface="+mn-ea"/>
                <a:cs typeface="Myriad Pro"/>
              </a:rPr>
              <a:t>Programmatic connections</a:t>
            </a:r>
          </a:p>
          <a:p>
            <a:pPr marL="342900" marR="0" lvl="0" indent="-342900" algn="l" defTabSz="457200" rtl="0" eaLnBrk="1" fontAlgn="auto" latinLnBrk="0" hangingPunct="1">
              <a:lnSpc>
                <a:spcPct val="100000"/>
              </a:lnSpc>
              <a:spcBef>
                <a:spcPct val="20000"/>
              </a:spcBef>
              <a:spcAft>
                <a:spcPts val="0"/>
              </a:spcAft>
              <a:buClrTx/>
              <a:buSzTx/>
              <a:buFontTx/>
              <a:buChar char="-"/>
              <a:tabLst/>
              <a:defRPr/>
            </a:pPr>
            <a:r>
              <a:rPr lang="en-US" sz="2000" baseline="0" dirty="0" smtClean="0">
                <a:latin typeface="Myriad Pro"/>
                <a:cs typeface="Myriad Pro"/>
              </a:rPr>
              <a:t>National representation</a:t>
            </a:r>
            <a:endParaRPr kumimoji="0" lang="en-US" sz="2000" b="0" i="0" u="none" strike="noStrike" kern="1200" cap="none" spc="0" normalizeH="0" baseline="0" noProof="0" dirty="0" smtClean="0">
              <a:ln>
                <a:noFill/>
              </a:ln>
              <a:solidFill>
                <a:schemeClr val="tx1"/>
              </a:solidFill>
              <a:effectLst/>
              <a:uLnTx/>
              <a:uFillTx/>
              <a:latin typeface="Myriad Pro"/>
              <a:ea typeface="+mn-ea"/>
              <a:cs typeface="Myriad Pro"/>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a:lstStyle>
        <a:defPPr marL="0" marR="0" indent="0" algn="l" defTabSz="4572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rgbClr val="B1ADA3"/>
            </a:solidFill>
            <a:effectLst/>
            <a:uLnTx/>
            <a:uFillTx/>
            <a:latin typeface="Agenda-Light"/>
            <a:ea typeface="+mj-ea"/>
            <a:cs typeface="Agenda-Ligh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3424</TotalTime>
  <Words>1426</Words>
  <Application>Microsoft Macintosh PowerPoint</Application>
  <PresentationFormat>On-screen Show (4:3)</PresentationFormat>
  <Paragraphs>171</Paragraphs>
  <Slides>18</Slides>
  <Notes>17</Notes>
  <HiddenSlides>0</HiddenSlides>
  <MMClips>0</MMClips>
  <ScaleCrop>false</ScaleCrop>
  <HeadingPairs>
    <vt:vector size="6" baseType="variant">
      <vt:variant>
        <vt:lpstr>Theme</vt:lpstr>
      </vt:variant>
      <vt:variant>
        <vt:i4>1</vt:i4>
      </vt:variant>
      <vt:variant>
        <vt:lpstr>Links</vt:lpstr>
      </vt:variant>
      <vt:variant>
        <vt:i4>2</vt:i4>
      </vt:variant>
      <vt:variant>
        <vt:lpstr>Slide Titles</vt:lpstr>
      </vt:variant>
      <vt:variant>
        <vt:i4>18</vt:i4>
      </vt:variant>
    </vt:vector>
  </HeadingPairs>
  <TitlesOfParts>
    <vt:vector size="21" baseType="lpstr">
      <vt:lpstr>Office Theme</vt:lpstr>
      <vt:lpstr>imos:SOOS:SSC:Members:SOOS-SSC.docx!OLE_LINK1</vt:lpstr>
      <vt:lpstr>imos:SOOS:SSC:Members:SOOS-SSC.docx!OLE_LINK2</vt:lpstr>
      <vt:lpstr>PowerPoint Presentation</vt:lpstr>
      <vt:lpstr>The Southern Ocean matters – for science and society</vt:lpstr>
      <vt:lpstr> IPY demonstrated the SOOS is feasible</vt:lpstr>
      <vt:lpstr>SOOS Motivation</vt:lpstr>
      <vt:lpstr>PowerPoint Presentation</vt:lpstr>
      <vt:lpstr>Science Themes</vt:lpstr>
      <vt:lpstr>Achieving the mission…</vt:lpstr>
      <vt:lpstr>Design and implement a SO Observing System</vt:lpstr>
      <vt:lpstr>Scientific Steering Committee</vt:lpstr>
      <vt:lpstr>Unify current efforts and leverage resources: Examples</vt:lpstr>
      <vt:lpstr>Building blocks of the SOOS:  repeat hydrography</vt:lpstr>
      <vt:lpstr>The Southern Ocean is changing…</vt:lpstr>
      <vt:lpstr>Building blocks of the SOOS:  enhanced Argo</vt:lpstr>
      <vt:lpstr>Building blocks of the SOOS:  moored time series</vt:lpstr>
      <vt:lpstr>Building blocks of the SOOS:  seal tags, biology, satellite, sea ice, data system…</vt:lpstr>
      <vt:lpstr>Delivering the outputs</vt:lpstr>
      <vt:lpstr>Who would use SOOS and SOOS products?</vt:lpstr>
      <vt:lpstr>More information?</vt:lpstr>
    </vt:vector>
  </TitlesOfParts>
  <Company>Red Jelly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 Wearne</dc:creator>
  <cp:lastModifiedBy>Oscar Schofield</cp:lastModifiedBy>
  <cp:revision>120</cp:revision>
  <dcterms:created xsi:type="dcterms:W3CDTF">2012-07-03T22:58:42Z</dcterms:created>
  <dcterms:modified xsi:type="dcterms:W3CDTF">2013-05-16T04:49:51Z</dcterms:modified>
</cp:coreProperties>
</file>