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3"/>
  </p:notesMasterIdLst>
  <p:sldIdLst>
    <p:sldId id="415" r:id="rId2"/>
    <p:sldId id="407" r:id="rId3"/>
    <p:sldId id="405" r:id="rId4"/>
    <p:sldId id="406" r:id="rId5"/>
    <p:sldId id="397" r:id="rId6"/>
    <p:sldId id="469" r:id="rId7"/>
    <p:sldId id="413" r:id="rId8"/>
    <p:sldId id="409" r:id="rId9"/>
    <p:sldId id="411" r:id="rId10"/>
    <p:sldId id="412" r:id="rId11"/>
    <p:sldId id="420" r:id="rId12"/>
    <p:sldId id="446" r:id="rId13"/>
    <p:sldId id="445" r:id="rId14"/>
    <p:sldId id="423" r:id="rId15"/>
    <p:sldId id="468" r:id="rId16"/>
    <p:sldId id="470" r:id="rId17"/>
    <p:sldId id="450" r:id="rId18"/>
    <p:sldId id="425" r:id="rId19"/>
    <p:sldId id="459" r:id="rId20"/>
    <p:sldId id="474" r:id="rId21"/>
    <p:sldId id="387" r:id="rId22"/>
    <p:sldId id="461" r:id="rId23"/>
    <p:sldId id="266" r:id="rId24"/>
    <p:sldId id="349" r:id="rId25"/>
    <p:sldId id="354" r:id="rId26"/>
    <p:sldId id="356" r:id="rId27"/>
    <p:sldId id="381" r:id="rId28"/>
    <p:sldId id="385" r:id="rId29"/>
    <p:sldId id="379" r:id="rId30"/>
    <p:sldId id="460" r:id="rId31"/>
    <p:sldId id="396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03" autoAdjust="0"/>
    <p:restoredTop sz="94660"/>
  </p:normalViewPr>
  <p:slideViewPr>
    <p:cSldViewPr>
      <p:cViewPr>
        <p:scale>
          <a:sx n="100" d="100"/>
          <a:sy n="100" d="100"/>
        </p:scale>
        <p:origin x="-1248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7/31/13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latin typeface="Calibri" charset="0"/>
              </a:rPr>
              <a:pPr algn="r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9"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3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021415C-65E3-BE47-8EA5-52304AC3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8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3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3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w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0.wmf"/><Relationship Id="rId5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jpeg"/><Relationship Id="rId10" Type="http://schemas.openxmlformats.org/officeDocument/2006/relationships/image" Target="../media/image35.png"/><Relationship Id="rId11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7.png"/><Relationship Id="rId9" Type="http://schemas.openxmlformats.org/officeDocument/2006/relationships/image" Target="../media/image12.png"/><Relationship Id="rId10" Type="http://schemas.openxmlformats.org/officeDocument/2006/relationships/image" Target="../media/image16.png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25400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143000" y="4267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6026150" y="-8096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295400" y="7620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 States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Million People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828800"/>
            <a:ext cx="419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U.S. IOOS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Responds to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Irene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 and 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&gt;40 PIs</a:t>
            </a:r>
          </a:p>
          <a:p>
            <a:r>
              <a:rPr lang="en-US" sz="180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sz="1800">
                <a:solidFill>
                  <a:schemeClr val="bg1"/>
                </a:solidFill>
              </a:rPr>
              <a:t>&gt;50 Members</a:t>
            </a:r>
          </a:p>
          <a:p>
            <a:r>
              <a:rPr lang="en-US" sz="1800">
                <a:solidFill>
                  <a:schemeClr val="bg1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Sandy</a:t>
            </a:r>
          </a:p>
        </p:txBody>
      </p:sp>
      <p:pic>
        <p:nvPicPr>
          <p:cNvPr id="2" name="Picture 1" descr="eastcoastMap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4412" r="28349" b="17073"/>
          <a:stretch/>
        </p:blipFill>
        <p:spPr>
          <a:xfrm>
            <a:off x="7162800" y="0"/>
            <a:ext cx="1981200" cy="1715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 bwMode="auto">
          <a:xfrm rot="1620613">
            <a:off x="7772400" y="457200"/>
            <a:ext cx="381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 t="6667" r="12537" b="8148"/>
          <a:stretch>
            <a:fillRect/>
          </a:stretch>
        </p:blipFill>
        <p:spPr bwMode="auto">
          <a:xfrm>
            <a:off x="4821238" y="2357438"/>
            <a:ext cx="4338637" cy="4094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4891088" y="2498725"/>
            <a:ext cx="1071562" cy="1449388"/>
          </a:xfrm>
          <a:prstGeom prst="rect">
            <a:avLst/>
          </a:prstGeom>
          <a:solidFill>
            <a:srgbClr val="2151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MARACOOS</a:t>
            </a:r>
          </a:p>
          <a:p>
            <a:pPr eaLnBrk="1" hangingPunct="1"/>
            <a:r>
              <a:rPr lang="en-US" sz="1100">
                <a:solidFill>
                  <a:srgbClr val="00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MURI</a:t>
            </a:r>
          </a:p>
          <a:p>
            <a:pPr eaLnBrk="1" hangingPunct="1"/>
            <a:r>
              <a:rPr lang="en-US" sz="1100">
                <a:solidFill>
                  <a:srgbClr val="FF0066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Intl. Missions</a:t>
            </a:r>
          </a:p>
          <a:p>
            <a:pPr eaLnBrk="1" hangingPunct="1"/>
            <a:r>
              <a:rPr lang="en-US" sz="110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EPA &amp; NJDEP</a:t>
            </a:r>
          </a:p>
          <a:p>
            <a:pPr eaLnBrk="1" hangingPunct="1"/>
            <a:r>
              <a:rPr lang="en-US" sz="1100">
                <a:solidFill>
                  <a:srgbClr val="00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Cblast</a:t>
            </a:r>
          </a:p>
          <a:p>
            <a:pPr eaLnBrk="1" hangingPunct="1"/>
            <a:r>
              <a:rPr lang="en-US" sz="110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Endurance</a:t>
            </a:r>
          </a:p>
          <a:p>
            <a:pPr eaLnBrk="1" hangingPunct="1"/>
            <a:r>
              <a:rPr lang="en-US" sz="1100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OSSE</a:t>
            </a:r>
          </a:p>
          <a:p>
            <a:pPr eaLnBrk="1" hangingPunct="1"/>
            <a:r>
              <a:rPr lang="en-US" sz="1100">
                <a:solidFill>
                  <a:srgbClr val="FF33CC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SW06</a:t>
            </a:r>
            <a:endParaRPr lang="en-US" sz="110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6532563" y="5638800"/>
            <a:ext cx="2301456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Missions,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Agencies</a:t>
            </a:r>
          </a:p>
        </p:txBody>
      </p:sp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0022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03738" y="2362200"/>
            <a:ext cx="54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Historical Hurricane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Tracks</a:t>
            </a:r>
          </a:p>
          <a:p>
            <a:pPr algn="ctr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within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120 km of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Atlantic City, NJ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39.5N 73W Surface Current Time Series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/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Irene Surface Current Wavelet Analysis</a:t>
            </a:r>
          </a:p>
          <a:p>
            <a:pPr algn="ctr"/>
            <a:endParaRPr lang="en-US"/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864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  </a:t>
            </a:r>
            <a:r>
              <a:rPr lang="en-US" u="sng"/>
              <a:t>Aug 27</a:t>
            </a:r>
            <a:r>
              <a:rPr lang="en-US"/>
              <a:t>      </a:t>
            </a:r>
            <a:r>
              <a:rPr lang="en-US" u="sng"/>
              <a:t>Aug 28</a:t>
            </a:r>
            <a:r>
              <a:rPr lang="en-US"/>
              <a:t>       </a:t>
            </a:r>
            <a:r>
              <a:rPr lang="en-US" u="sng"/>
              <a:t>Aug 29</a:t>
            </a:r>
            <a:r>
              <a:rPr lang="en-US"/>
              <a:t>     </a:t>
            </a:r>
            <a:r>
              <a:rPr lang="en-US" u="sng"/>
              <a:t> Aug 30</a:t>
            </a:r>
            <a:r>
              <a:rPr lang="en-US"/>
              <a:t>      </a:t>
            </a:r>
            <a:r>
              <a:rPr lang="en-US" u="sng"/>
              <a:t>Aug 31</a:t>
            </a:r>
            <a:r>
              <a:rPr lang="en-US"/>
              <a:t>      </a:t>
            </a:r>
            <a:r>
              <a:rPr lang="en-US" u="sng"/>
              <a:t>Sep 01</a:t>
            </a:r>
          </a:p>
          <a:p>
            <a:r>
              <a:rPr lang="en-US"/>
              <a:t>Frontside       Eye       Backside     Inertial      Inertial       Inertial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2970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9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14</a:t>
              </a:r>
            </a:p>
          </p:txBody>
        </p:sp>
        <p:sp>
          <p:nvSpPr>
            <p:cNvPr id="29710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33</a:t>
              </a:r>
            </a:p>
          </p:txBody>
        </p:sp>
        <p:sp>
          <p:nvSpPr>
            <p:cNvPr id="29711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29</a:t>
              </a:r>
            </a:p>
          </p:txBody>
        </p:sp>
        <p:sp>
          <p:nvSpPr>
            <p:cNvPr id="29712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105</a:t>
              </a:r>
            </a:p>
          </p:txBody>
        </p:sp>
        <p:sp>
          <p:nvSpPr>
            <p:cNvPr id="29713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60</a:t>
              </a:r>
            </a:p>
          </p:txBody>
        </p:sp>
        <p:sp>
          <p:nvSpPr>
            <p:cNvPr id="29714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5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6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8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19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0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1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2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3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4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5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27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Aug 12</a:t>
              </a:r>
              <a:endParaRPr lang="en-US" sz="1600" dirty="0"/>
            </a:p>
          </p:txBody>
        </p:sp>
        <p:sp>
          <p:nvSpPr>
            <p:cNvPr id="29728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Sep 07</a:t>
              </a:r>
              <a:endParaRPr lang="en-US" sz="1600" dirty="0"/>
            </a:p>
          </p:txBody>
        </p:sp>
        <p:sp>
          <p:nvSpPr>
            <p:cNvPr id="29729" name="TextBox 28"/>
            <p:cNvSpPr txBox="1">
              <a:spLocks noChangeArrowheads="1"/>
            </p:cNvSpPr>
            <p:nvPr/>
          </p:nvSpPr>
          <p:spPr bwMode="auto">
            <a:xfrm>
              <a:off x="6416731" y="5509277"/>
              <a:ext cx="633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date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34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26</a:t>
              </a:r>
            </a:p>
          </p:txBody>
        </p:sp>
        <p:sp>
          <p:nvSpPr>
            <p:cNvPr id="29735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36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pic>
        <p:nvPicPr>
          <p:cNvPr id="29699" name="Picture 38" descr="ru16-221_deploymentTrackZoomContou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58" r="5849" b="5067"/>
          <a:stretch>
            <a:fillRect/>
          </a:stretch>
        </p:blipFill>
        <p:spPr bwMode="auto">
          <a:xfrm>
            <a:off x="127000" y="533400"/>
            <a:ext cx="2552700" cy="19431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/>
          <p:cNvSpPr/>
          <p:nvPr/>
        </p:nvSpPr>
        <p:spPr>
          <a:xfrm>
            <a:off x="2798763" y="51387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8163" y="5270500"/>
            <a:ext cx="58737" cy="42863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388" y="1584325"/>
            <a:ext cx="484187" cy="2428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>
            <a:stCxn id="43" idx="3"/>
          </p:cNvCxnSpPr>
          <p:nvPr/>
        </p:nvCxnSpPr>
        <p:spPr>
          <a:xfrm flipV="1">
            <a:off x="1884363" y="920750"/>
            <a:ext cx="839787" cy="639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0" y="2514600"/>
            <a:ext cx="304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Map bottom dissolved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oxygen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Provided data on mixing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during 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storm.</a:t>
            </a:r>
          </a:p>
          <a:p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-12699" y="522287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743200" y="4953000"/>
            <a:ext cx="8382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9" name="Picture 8" descr="science_Irene_N2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213" b="5831"/>
          <a:stretch/>
        </p:blipFill>
        <p:spPr>
          <a:xfrm>
            <a:off x="25400" y="3035301"/>
            <a:ext cx="4756584" cy="2806700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84860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84860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412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ence_irene_bottom_current_calc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5388" r="11667" b="51701"/>
          <a:stretch/>
        </p:blipFill>
        <p:spPr>
          <a:xfrm>
            <a:off x="228600" y="3174325"/>
            <a:ext cx="4711700" cy="2777239"/>
          </a:xfrm>
          <a:prstGeom prst="rect">
            <a:avLst/>
          </a:prstGeom>
        </p:spPr>
      </p:pic>
      <p:pic>
        <p:nvPicPr>
          <p:cNvPr id="9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304800" y="25400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Before</a:t>
            </a:r>
          </a:p>
        </p:txBody>
      </p:sp>
      <p:pic>
        <p:nvPicPr>
          <p:cNvPr id="13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029200" y="96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181600" y="317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67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Surface (CODAR)       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Depth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Avg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(Glider)         </a:t>
            </a:r>
            <a:r>
              <a:rPr lang="en-US" sz="1400" b="1" dirty="0" smtClean="0">
                <a:solidFill>
                  <a:srgbClr val="FF6FCF"/>
                </a:solidFill>
                <a:latin typeface="Times New Roman"/>
                <a:cs typeface="Times New Roman"/>
              </a:rPr>
              <a:t>Bottom (Difference)</a:t>
            </a:r>
            <a:endParaRPr lang="en-US" sz="1400" b="1" dirty="0">
              <a:solidFill>
                <a:srgbClr val="FF6FC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100" y="35052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Offshore</a:t>
            </a: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Onshore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96900" y="4393525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308350" y="3505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r="24331" b="7660"/>
          <a:stretch/>
        </p:blipFill>
        <p:spPr>
          <a:xfrm>
            <a:off x="4876800" y="3200400"/>
            <a:ext cx="3441700" cy="2730501"/>
          </a:xfrm>
          <a:prstGeom prst="rect">
            <a:avLst/>
          </a:prstGeom>
        </p:spPr>
      </p:pic>
      <p:pic>
        <p:nvPicPr>
          <p:cNvPr id="20" name="Picture 19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9" t="11636" r="4592" b="7660"/>
          <a:stretch/>
        </p:blipFill>
        <p:spPr>
          <a:xfrm>
            <a:off x="8382000" y="3200400"/>
            <a:ext cx="558800" cy="273050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477000" y="3657600"/>
            <a:ext cx="609600" cy="1219200"/>
            <a:chOff x="6400800" y="3657600"/>
            <a:chExt cx="609600" cy="12192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H="1">
              <a:off x="6400800" y="36576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6477000" y="48768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>
            <a:off x="64770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553200" y="48768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315200" y="34290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2590800" y="1219200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315200" y="1600200"/>
            <a:ext cx="914400" cy="3276600"/>
            <a:chOff x="7315200" y="1600200"/>
            <a:chExt cx="914400" cy="3276600"/>
          </a:xfrm>
        </p:grpSpPr>
        <p:grpSp>
          <p:nvGrpSpPr>
            <p:cNvPr id="25" name="Group 24"/>
            <p:cNvGrpSpPr/>
            <p:nvPr/>
          </p:nvGrpSpPr>
          <p:grpSpPr>
            <a:xfrm>
              <a:off x="7467600" y="3657600"/>
              <a:ext cx="533400" cy="1219200"/>
              <a:chOff x="7315200" y="3657600"/>
              <a:chExt cx="533400" cy="1219200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7315200" y="36576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315200" y="48768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</p:grpSp>
        <p:cxnSp>
          <p:nvCxnSpPr>
            <p:cNvPr id="27" name="Straight Arrow Connector 26"/>
            <p:cNvCxnSpPr/>
            <p:nvPr/>
          </p:nvCxnSpPr>
          <p:spPr bwMode="auto">
            <a:xfrm>
              <a:off x="7315200" y="1600200"/>
              <a:ext cx="914400" cy="5334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2856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cold_li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3268" r="15894" b="22905"/>
          <a:stretch>
            <a:fillRect/>
          </a:stretch>
        </p:blipFill>
        <p:spPr bwMode="auto">
          <a:xfrm>
            <a:off x="3071813" y="588963"/>
            <a:ext cx="29686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8" descr="cold_lisa-w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3268" r="16364" b="25568"/>
          <a:stretch>
            <a:fillRect/>
          </a:stretch>
        </p:blipFill>
        <p:spPr bwMode="auto">
          <a:xfrm>
            <a:off x="6153150" y="582613"/>
            <a:ext cx="2990850" cy="402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9" descr="wa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511" r="16049" b="22783"/>
          <a:stretch>
            <a:fillRect/>
          </a:stretch>
        </p:blipFill>
        <p:spPr bwMode="auto">
          <a:xfrm>
            <a:off x="0" y="588963"/>
            <a:ext cx="29384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15200" y="3787526"/>
            <a:ext cx="1874838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latin typeface="Times New Roman"/>
                <a:cs typeface="Times New Roman"/>
              </a:rPr>
              <a:t>Difference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00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Before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0" y="214313"/>
            <a:ext cx="9144000" cy="803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0" y="30163"/>
            <a:ext cx="9144000" cy="10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Pre- and Post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-Hurricane Irene </a:t>
            </a:r>
            <a:endParaRPr lang="en-US" sz="3100" b="1" dirty="0" smtClean="0">
              <a:solidFill>
                <a:srgbClr val="3366FF"/>
              </a:solidFill>
              <a:latin typeface="Times New Roman"/>
              <a:cs typeface="Times New Roman"/>
              <a:sym typeface="Gill Sans" charset="0"/>
            </a:endParaRPr>
          </a:p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Sea 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Surface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529" y="4770685"/>
            <a:ext cx="4044671" cy="117291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The 6C -10C Cooling occurred: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With the outer wind bands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Before the eye passed over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48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After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winds_kts_31_6km_w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2559" r="15863"/>
          <a:stretch>
            <a:fillRect/>
          </a:stretch>
        </p:blipFill>
        <p:spPr bwMode="auto">
          <a:xfrm>
            <a:off x="231775" y="642938"/>
            <a:ext cx="41608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winds_kts_31_6km_c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462" r="4376"/>
          <a:stretch>
            <a:fillRect/>
          </a:stretch>
        </p:blipFill>
        <p:spPr bwMode="auto">
          <a:xfrm>
            <a:off x="4314825" y="696913"/>
            <a:ext cx="48291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455822">
            <a:off x="6672263" y="1441450"/>
            <a:ext cx="766762" cy="125571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30163"/>
            <a:ext cx="9144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Hurricane Irene SST Sensitivity </a:t>
            </a:r>
            <a:r>
              <a:rPr lang="en-US" sz="3100" b="1" dirty="0" err="1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Hindcast</a:t>
            </a:r>
            <a:endParaRPr lang="en-US" sz="3100" b="1" dirty="0">
              <a:solidFill>
                <a:srgbClr val="0000FF"/>
              </a:solidFill>
              <a:latin typeface="Times New Roman"/>
              <a:cs typeface="Times New Roman"/>
              <a:sym typeface="Gill Sans" charset="0"/>
            </a:endParaRPr>
          </a:p>
        </p:txBody>
      </p:sp>
      <p:sp>
        <p:nvSpPr>
          <p:cNvPr id="7" name="Oval 6"/>
          <p:cNvSpPr/>
          <p:nvPr/>
        </p:nvSpPr>
        <p:spPr>
          <a:xfrm rot="1455822">
            <a:off x="2600325" y="1441450"/>
            <a:ext cx="766763" cy="1255713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4929188"/>
            <a:ext cx="9144000" cy="642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3225" y="5005388"/>
          <a:ext cx="8293100" cy="1052512"/>
        </p:xfrm>
        <a:graphic>
          <a:graphicData uri="http://schemas.openxmlformats.org/drawingml/2006/table">
            <a:tbl>
              <a:tblPr/>
              <a:tblGrid>
                <a:gridCol w="2002298"/>
                <a:gridCol w="1359770"/>
                <a:gridCol w="1554022"/>
                <a:gridCol w="1778160"/>
                <a:gridCol w="1598850"/>
              </a:tblGrid>
              <a:tr h="785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 Speed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 Score</a:t>
                      </a:r>
                      <a:endParaRPr lang="en-US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Official Forecast</a:t>
                      </a: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Warm </a:t>
                      </a:r>
                      <a:r>
                        <a:rPr lang="en-US" sz="17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SST +  OML Model </a:t>
                      </a:r>
                      <a:r>
                        <a:rPr lang="en-US" sz="17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Cold </a:t>
                      </a:r>
                      <a:r>
                        <a:rPr lang="en-US" sz="1700" b="1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7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RMS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Error (knots)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7.13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7.09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3.61</a:t>
                      </a: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36638" y="4267200"/>
            <a:ext cx="2620962" cy="43497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F0014"/>
                </a:solidFill>
                <a:latin typeface="+mj-lt"/>
              </a:rPr>
              <a:t>Global 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25" y="4267200"/>
            <a:ext cx="2847975" cy="43497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j-lt"/>
              </a:rPr>
              <a:t>Regional Cold SST</a:t>
            </a: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storm surge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Sandy</a:t>
            </a:r>
          </a:p>
          <a:p>
            <a:pPr algn="ctr"/>
            <a:r>
              <a:rPr lang="en-US"/>
              <a:t>October 29, 2012</a:t>
            </a:r>
          </a:p>
          <a:p>
            <a:pPr algn="ctr"/>
            <a:endParaRPr lang="en-US" sz="800"/>
          </a:p>
          <a:p>
            <a:pPr algn="ctr"/>
            <a:r>
              <a:rPr lang="en-US"/>
              <a:t>NOAA/NHC Damage: </a:t>
            </a:r>
          </a:p>
          <a:p>
            <a:pPr algn="ctr"/>
            <a:r>
              <a:rPr lang="en-US"/>
              <a:t>#2 with &gt;$60 Billion.</a:t>
            </a:r>
          </a:p>
          <a:p>
            <a:pPr algn="ctr"/>
            <a:endParaRPr lang="en-US" sz="800"/>
          </a:p>
          <a:p>
            <a:pPr algn="ctr"/>
            <a:r>
              <a:rPr lang="en-US"/>
              <a:t>Track Accurate;</a:t>
            </a:r>
          </a:p>
          <a:p>
            <a:pPr algn="ctr"/>
            <a:r>
              <a:rPr lang="en-US"/>
              <a:t>Intensity Under-predicted.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Screen Shot 2013-03-11 at 3.18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609600"/>
            <a:ext cx="45831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4114800"/>
            <a:ext cx="906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Times New Roman"/>
                <a:cs typeface="Times New Roman"/>
              </a:rPr>
              <a:t>Reduction in forecast track error &amp; Increase in forecast track skill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over the last 2 decades.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Significant </a:t>
            </a:r>
            <a:r>
              <a:rPr lang="en-US" i="1" dirty="0" smtClean="0">
                <a:latin typeface="Times New Roman"/>
                <a:cs typeface="Times New Roman"/>
              </a:rPr>
              <a:t>Drivers: 1) </a:t>
            </a:r>
            <a:r>
              <a:rPr lang="en-US" i="1" dirty="0">
                <a:latin typeface="Times New Roman"/>
                <a:cs typeface="Times New Roman"/>
              </a:rPr>
              <a:t>Improvement in Global Forecast Models</a:t>
            </a:r>
          </a:p>
          <a:p>
            <a:r>
              <a:rPr lang="en-US" i="1" dirty="0">
                <a:latin typeface="Times New Roman"/>
                <a:cs typeface="Times New Roman"/>
              </a:rPr>
              <a:t>                               </a:t>
            </a:r>
            <a:r>
              <a:rPr lang="en-US" i="1" dirty="0" smtClean="0">
                <a:latin typeface="Times New Roman"/>
                <a:cs typeface="Times New Roman"/>
              </a:rPr>
              <a:t> 2) Super</a:t>
            </a:r>
            <a:r>
              <a:rPr lang="en-US" i="1" dirty="0">
                <a:latin typeface="Times New Roman"/>
                <a:cs typeface="Times New Roman"/>
              </a:rPr>
              <a:t>-Ensemble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1556" cy="311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4320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"/>
            <a:ext cx="3657600" cy="2766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715" r="1"/>
          <a:stretch/>
        </p:blipFill>
        <p:spPr>
          <a:xfrm>
            <a:off x="0" y="3124200"/>
            <a:ext cx="4495800" cy="31242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711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nj co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0" y="762000"/>
            <a:ext cx="2438400" cy="3429000"/>
            <a:chOff x="7148643" y="2590800"/>
            <a:chExt cx="1675173" cy="2209800"/>
          </a:xfrm>
        </p:grpSpPr>
        <p:pic>
          <p:nvPicPr>
            <p:cNvPr id="6" name="Picture 6" descr="http://farm9.staticflickr.com/8345/8180737108_7f826208c7_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8643" y="2590800"/>
              <a:ext cx="1675173" cy="2209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065" name="TextBox 6"/>
            <p:cNvSpPr txBox="1">
              <a:spLocks noChangeArrowheads="1"/>
            </p:cNvSpPr>
            <p:nvPr/>
          </p:nvSpPr>
          <p:spPr bwMode="auto">
            <a:xfrm>
              <a:off x="8001000" y="2590800"/>
              <a:ext cx="697862" cy="27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/>
                <a:t>Keyport</a:t>
              </a:r>
            </a:p>
          </p:txBody>
        </p:sp>
        <p:sp>
          <p:nvSpPr>
            <p:cNvPr id="45066" name="TextBox 7"/>
            <p:cNvSpPr txBox="1">
              <a:spLocks noChangeArrowheads="1"/>
            </p:cNvSpPr>
            <p:nvPr/>
          </p:nvSpPr>
          <p:spPr bwMode="auto">
            <a:xfrm>
              <a:off x="7315200" y="2743200"/>
              <a:ext cx="282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45067" name="TextBox 8"/>
            <p:cNvSpPr txBox="1">
              <a:spLocks noChangeArrowheads="1"/>
            </p:cNvSpPr>
            <p:nvPr/>
          </p:nvSpPr>
          <p:spPr bwMode="auto">
            <a:xfrm>
              <a:off x="7391400" y="4114800"/>
              <a:ext cx="239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I</a:t>
              </a:r>
            </a:p>
          </p:txBody>
        </p:sp>
      </p:grpSp>
      <p:pic>
        <p:nvPicPr>
          <p:cNvPr id="10" name="Picture 2" descr="http://farm9.staticflickr.com/8484/8180752094_d292abd944_c.jpg"/>
          <p:cNvPicPr>
            <a:picLocks noChangeAspect="1" noChangeArrowheads="1"/>
          </p:cNvPicPr>
          <p:nvPr/>
        </p:nvPicPr>
        <p:blipFill>
          <a:blip r:embed="rId4" cstate="print"/>
          <a:srcRect l="8333" t="3738"/>
          <a:stretch>
            <a:fillRect/>
          </a:stretch>
        </p:blipFill>
        <p:spPr bwMode="auto">
          <a:xfrm>
            <a:off x="6161088" y="4514850"/>
            <a:ext cx="297180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060" name="Straight Arrow Connector 11"/>
          <p:cNvCxnSpPr>
            <a:cxnSpLocks noChangeShapeType="1"/>
          </p:cNvCxnSpPr>
          <p:nvPr/>
        </p:nvCxnSpPr>
        <p:spPr bwMode="auto">
          <a:xfrm flipH="1">
            <a:off x="5257800" y="3581400"/>
            <a:ext cx="1219200" cy="990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-228600" y="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HF Radar Storm Damage</a:t>
            </a: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6934200" y="2362200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HF Radar Shed floats 0.85 km across barrier island &amp; river </a:t>
            </a:r>
          </a:p>
        </p:txBody>
      </p:sp>
      <p:pic>
        <p:nvPicPr>
          <p:cNvPr id="45063" name="Picture 17" descr="imag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2"/>
          <a:stretch>
            <a:fillRect/>
          </a:stretch>
        </p:blipFill>
        <p:spPr bwMode="auto">
          <a:xfrm>
            <a:off x="5092700" y="0"/>
            <a:ext cx="4051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ndy_c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1025"/>
            <a:ext cx="9144000" cy="569595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225" y="0"/>
            <a:ext cx="912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Sandy: 5 Day Track Uncertainty Cone</a:t>
            </a:r>
          </a:p>
        </p:txBody>
      </p:sp>
    </p:spTree>
    <p:extLst>
      <p:ext uri="{BB962C8B-B14F-4D97-AF65-F5344CB8AC3E}">
        <p14:creationId xmlns:p14="http://schemas.microsoft.com/office/powerpoint/2010/main" val="395226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67818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17035"/>
          <a:stretch>
            <a:fillRect/>
          </a:stretch>
        </p:blipFill>
        <p:spPr bwMode="auto">
          <a:xfrm>
            <a:off x="31750" y="989013"/>
            <a:ext cx="4251325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6"/>
          <p:cNvSpPr txBox="1">
            <a:spLocks noChangeArrowheads="1"/>
          </p:cNvSpPr>
          <p:nvPr/>
        </p:nvSpPr>
        <p:spPr bwMode="auto">
          <a:xfrm>
            <a:off x="1066800" y="762000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Warm SST</a:t>
            </a:r>
          </a:p>
        </p:txBody>
      </p:sp>
      <p:pic>
        <p:nvPicPr>
          <p:cNvPr id="5120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4527"/>
          <a:stretch>
            <a:fillRect/>
          </a:stretch>
        </p:blipFill>
        <p:spPr bwMode="auto">
          <a:xfrm>
            <a:off x="4267200" y="989013"/>
            <a:ext cx="48450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318250" y="3062288"/>
            <a:ext cx="1244600" cy="6826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6" name="TextBox 1"/>
          <p:cNvSpPr txBox="1">
            <a:spLocks noChangeArrowheads="1"/>
          </p:cNvSpPr>
          <p:nvPr/>
        </p:nvSpPr>
        <p:spPr bwMode="auto">
          <a:xfrm>
            <a:off x="1066800" y="17463"/>
            <a:ext cx="6917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Hindcast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:  SST Sensitivity</a:t>
            </a:r>
          </a:p>
        </p:txBody>
      </p:sp>
      <p:pic>
        <p:nvPicPr>
          <p:cNvPr id="8" name="Picture 6" descr="tempdifference20121109T06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14992"/>
          <a:stretch>
            <a:fillRect/>
          </a:stretch>
        </p:blipFill>
        <p:spPr bwMode="auto">
          <a:xfrm>
            <a:off x="0" y="3607159"/>
            <a:ext cx="2209800" cy="26110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410200"/>
            <a:ext cx="131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2-3 °C Cooling</a:t>
            </a:r>
          </a:p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Over 12 days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51203" name="TextBox 7"/>
          <p:cNvSpPr txBox="1">
            <a:spLocks noChangeArrowheads="1"/>
          </p:cNvSpPr>
          <p:nvPr/>
        </p:nvSpPr>
        <p:spPr bwMode="auto">
          <a:xfrm>
            <a:off x="5257800" y="762000"/>
            <a:ext cx="2017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Cold SST Switch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Screen Shot 2012-11-14 at 11.0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04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Hurricane Sandy Track Forecasts &amp; Hindcasts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12700" y="-76200"/>
            <a:ext cx="77724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Storm Surge Forecast at </a:t>
            </a:r>
            <a: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Peak: </a:t>
            </a:r>
            <a:b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en-US" sz="2000" b="1" i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Lower Manhattan, New York</a:t>
            </a:r>
            <a:endParaRPr lang="en-US" sz="2000" b="1" i="1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53250" name="Picture 3" descr="sandyNYHOPS_l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27731" r="5614" b="-10"/>
          <a:stretch/>
        </p:blipFill>
        <p:spPr bwMode="auto">
          <a:xfrm>
            <a:off x="228600" y="762000"/>
            <a:ext cx="7480300" cy="5198615"/>
          </a:xfrm>
          <a:prstGeom prst="roundRect">
            <a:avLst>
              <a:gd name="adj" fmla="val 467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3400" y="1248914"/>
            <a:ext cx="228600" cy="3276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142" y="912005"/>
            <a:ext cx="287258" cy="3232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4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0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00600" y="944114"/>
            <a:ext cx="381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7724" y="867914"/>
            <a:ext cx="46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(m)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049435"/>
            <a:ext cx="4495800" cy="2808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4855" r="67222" b="35266"/>
          <a:stretch/>
        </p:blipFill>
        <p:spPr>
          <a:xfrm>
            <a:off x="6718361" y="0"/>
            <a:ext cx="2425640" cy="22097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7696200" y="76200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038600" y="19050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038600" y="12573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59300" y="17007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Forecasted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556" y="10795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Observed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9460" name="Picture 6" descr="Screen Shot 2013-03-11 at 3.26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85800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Screen Shot 2013-03-11 at 3.25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533400" y="4267200"/>
            <a:ext cx="8638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>
                <a:latin typeface="Times New Roman"/>
                <a:cs typeface="Times New Roman"/>
              </a:rPr>
              <a:t>“Long-term trend is flat.”            “Skill trend is flat, little skill.”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storm surge</a:t>
            </a: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Sandy</a:t>
            </a:r>
          </a:p>
          <a:p>
            <a:pPr algn="ctr">
              <a:defRPr/>
            </a:pPr>
            <a:r>
              <a:rPr lang="en-US" dirty="0" smtClean="0"/>
              <a:t>October 29, 2012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>
              <a:defRPr/>
            </a:pPr>
            <a:endParaRPr lang="en-US" sz="800" dirty="0" smtClean="0"/>
          </a:p>
          <a:p>
            <a:pPr algn="ctr">
              <a:defRPr/>
            </a:pPr>
            <a:endParaRPr lang="en-US" dirty="0" smtClean="0"/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 descr="6a00d83451c45669e2017d3d1179a597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8711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0"/>
            <a:ext cx="7443063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Response Summary:</a:t>
            </a:r>
          </a:p>
          <a:p>
            <a:pPr>
              <a:defRPr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Irene and Sandy were </a:t>
            </a:r>
          </a:p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	disruptive events.</a:t>
            </a: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was there before, during and after.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made a difference.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Skill in 2012</a:t>
            </a:r>
          </a:p>
        </p:txBody>
      </p:sp>
      <p:pic>
        <p:nvPicPr>
          <p:cNvPr id="20484" name="Picture 9" descr="Screen Shot 2013-03-11 at 3.23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209800" y="5715000"/>
            <a:ext cx="539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Adding the ocean model reduced skill!</a:t>
            </a:r>
          </a:p>
        </p:txBody>
      </p:sp>
      <p:sp>
        <p:nvSpPr>
          <p:cNvPr id="20486" name="Oval 1"/>
          <p:cNvSpPr>
            <a:spLocks noChangeArrowheads="1"/>
          </p:cNvSpPr>
          <p:nvPr/>
        </p:nvSpPr>
        <p:spPr bwMode="auto">
          <a:xfrm>
            <a:off x="6019800" y="31242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87" name="Straight Arrow Connector 3"/>
          <p:cNvCxnSpPr>
            <a:cxnSpLocks noChangeShapeType="1"/>
          </p:cNvCxnSpPr>
          <p:nvPr/>
        </p:nvCxnSpPr>
        <p:spPr bwMode="auto">
          <a:xfrm flipV="1">
            <a:off x="6553200" y="3733800"/>
            <a:ext cx="304800" cy="2057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Arrow Connector 9"/>
          <p:cNvCxnSpPr>
            <a:cxnSpLocks noChangeShapeType="1"/>
          </p:cNvCxnSpPr>
          <p:nvPr/>
        </p:nvCxnSpPr>
        <p:spPr bwMode="auto">
          <a:xfrm flipH="1" flipV="1">
            <a:off x="5105400" y="4572000"/>
            <a:ext cx="1447800" cy="1219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5376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Satellites: NPP, Terra, Aqua, NOAA Polar Orbiters, Metop &amp; GOES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>
                <a:solidFill>
                  <a:srgbClr val="00FF00"/>
                </a:solidFill>
              </a:rPr>
              <a:t>17</a:t>
            </a:r>
            <a:r>
              <a:rPr lang="en-US" sz="1800" b="1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>
              <a:solidFill>
                <a:schemeClr val="bg1"/>
              </a:solidFill>
            </a:endParaRP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2827</TotalTime>
  <Words>889</Words>
  <Application>Microsoft Macintosh PowerPoint</Application>
  <PresentationFormat>On-screen Show (4:3)</PresentationFormat>
  <Paragraphs>256</Paragraphs>
  <Slides>31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ioos_white_2010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Surge Forecast at Peak:  Lower Manhattan, New York</vt:lpstr>
      <vt:lpstr>PowerPoint Presentation</vt:lpstr>
      <vt:lpstr>PowerPoint Presentation</vt:lpstr>
    </vt:vector>
  </TitlesOfParts>
  <Company>NOS 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 NOAA</dc:creator>
  <cp:lastModifiedBy>Josh Kohut</cp:lastModifiedBy>
  <cp:revision>155</cp:revision>
  <dcterms:created xsi:type="dcterms:W3CDTF">2010-02-22T17:26:58Z</dcterms:created>
  <dcterms:modified xsi:type="dcterms:W3CDTF">2013-07-31T15:28:00Z</dcterms:modified>
</cp:coreProperties>
</file>