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67"/>
  </p:notesMasterIdLst>
  <p:sldIdLst>
    <p:sldId id="832" r:id="rId2"/>
    <p:sldId id="767" r:id="rId3"/>
    <p:sldId id="827" r:id="rId4"/>
    <p:sldId id="821" r:id="rId5"/>
    <p:sldId id="822" r:id="rId6"/>
    <p:sldId id="823" r:id="rId7"/>
    <p:sldId id="824" r:id="rId8"/>
    <p:sldId id="825" r:id="rId9"/>
    <p:sldId id="840" r:id="rId10"/>
    <p:sldId id="841" r:id="rId11"/>
    <p:sldId id="842" r:id="rId12"/>
    <p:sldId id="843" r:id="rId13"/>
    <p:sldId id="826" r:id="rId14"/>
    <p:sldId id="838" r:id="rId15"/>
    <p:sldId id="768" r:id="rId16"/>
    <p:sldId id="769" r:id="rId17"/>
    <p:sldId id="770" r:id="rId18"/>
    <p:sldId id="813" r:id="rId19"/>
    <p:sldId id="786" r:id="rId20"/>
    <p:sldId id="787" r:id="rId21"/>
    <p:sldId id="788" r:id="rId22"/>
    <p:sldId id="789" r:id="rId23"/>
    <p:sldId id="790" r:id="rId24"/>
    <p:sldId id="791" r:id="rId25"/>
    <p:sldId id="792" r:id="rId26"/>
    <p:sldId id="793" r:id="rId27"/>
    <p:sldId id="794" r:id="rId28"/>
    <p:sldId id="795" r:id="rId29"/>
    <p:sldId id="796" r:id="rId30"/>
    <p:sldId id="797" r:id="rId31"/>
    <p:sldId id="798" r:id="rId32"/>
    <p:sldId id="799" r:id="rId33"/>
    <p:sldId id="800" r:id="rId34"/>
    <p:sldId id="801" r:id="rId35"/>
    <p:sldId id="802" r:id="rId36"/>
    <p:sldId id="810" r:id="rId37"/>
    <p:sldId id="803" r:id="rId38"/>
    <p:sldId id="804" r:id="rId39"/>
    <p:sldId id="805" r:id="rId40"/>
    <p:sldId id="806" r:id="rId41"/>
    <p:sldId id="807" r:id="rId42"/>
    <p:sldId id="808" r:id="rId43"/>
    <p:sldId id="830" r:id="rId44"/>
    <p:sldId id="814" r:id="rId45"/>
    <p:sldId id="816" r:id="rId46"/>
    <p:sldId id="817" r:id="rId47"/>
    <p:sldId id="812" r:id="rId48"/>
    <p:sldId id="828" r:id="rId49"/>
    <p:sldId id="831" r:id="rId50"/>
    <p:sldId id="818" r:id="rId51"/>
    <p:sldId id="746" r:id="rId52"/>
    <p:sldId id="764" r:id="rId53"/>
    <p:sldId id="765" r:id="rId54"/>
    <p:sldId id="819" r:id="rId55"/>
    <p:sldId id="820" r:id="rId56"/>
    <p:sldId id="809" r:id="rId57"/>
    <p:sldId id="811" r:id="rId58"/>
    <p:sldId id="839" r:id="rId59"/>
    <p:sldId id="844" r:id="rId60"/>
    <p:sldId id="829" r:id="rId61"/>
    <p:sldId id="833" r:id="rId62"/>
    <p:sldId id="834" r:id="rId63"/>
    <p:sldId id="835" r:id="rId64"/>
    <p:sldId id="836" r:id="rId65"/>
    <p:sldId id="837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333399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264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554A15-0EAA-314C-9026-769AEDF2C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8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/>
              <a:pPr/>
              <a:t>11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0F78750-D0BC-674A-BF47-F96F5D45AC6A}" type="slidenum">
              <a:rPr lang="en-US" sz="1200"/>
              <a:pPr algn="r" eaLnBrk="1" hangingPunct="1"/>
              <a:t>44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B050E4C-C179-5143-88A6-4F55010861F6}" type="slidenum">
              <a:rPr lang="en-US" sz="1200"/>
              <a:pPr algn="r" eaLnBrk="1" hangingPunct="1"/>
              <a:t>45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E0BECDA-E17E-7540-954F-3C5DD253B7B7}" type="slidenum">
              <a:rPr lang="en-US" sz="1200"/>
              <a:pPr algn="r" eaLnBrk="1" hangingPunct="1"/>
              <a:t>46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592E-5677-B444-99BD-22AB9B45034E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550C8-B0A3-224B-833F-8EC3BEEDE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4161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E6FC9-71CE-AC4B-8552-F1844BF28D8A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6BBDA-B793-524C-8EC2-8C9661E82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1583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11ADC-C8CE-8A42-8EDD-BFE9233BCCBC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A663-39C0-B540-8752-C95EE82A7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0331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C3B09-E60F-4C41-88CE-8957A1A00DEA}" type="datetimeFigureOut">
              <a:rPr lang="en-US" smtClean="0"/>
              <a:t>4/10/13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B34FE-3088-9D4A-90EA-F634959C4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5035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19BA-7BB8-CA40-89C1-46B571F12E6B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DA10-2C37-8C4D-AF10-DBCC3838A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009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52ADE-8261-D742-84A3-309700B5AF3C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ECF57-40D2-384E-9B64-692C30156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499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617E3-6F42-2345-B900-F8391CD6CA86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17E31-485E-FB44-AC30-60295AC53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9698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A43E-2B7F-E240-9093-7FEA0D4F5999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D42EC-2F93-8148-A0A5-FD772114A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298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FB23-E9CC-774D-B31A-5960E108054F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7A8C-AACE-AB44-A9C4-77B113DF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806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F1B7F-A267-DA44-BACB-BB7B24601C74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F90E2-DB23-9D4F-ADEC-A3A6CDC2A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536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6CF95-EDBB-5349-BA6E-71C78D5385FB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20B6-6C6F-5046-848F-1BA559826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461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B89E4-B044-E041-9C75-DE8E80B0F5E0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667A0-ED04-5C41-AF48-07834124D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2430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BA294E8-7EDB-3647-AE2B-37FEB7978463}" type="datetime1">
              <a:rPr lang="en-US"/>
              <a:pPr>
                <a:defRPr/>
              </a:pPr>
              <a:t>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6B68896-9FC0-4E4A-AC59-DD1210F0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"/>
          <p:cNvSpPr>
            <a:spLocks/>
          </p:cNvSpPr>
          <p:nvPr userDrawn="1"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32" name="Picture 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5"/>
          <p:cNvSpPr>
            <a:spLocks/>
          </p:cNvSpPr>
          <p:nvPr userDrawn="1"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Geneva" charset="0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jpe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oogle.org/crisismap/2012-sandy" TargetMode="External"/><Relationship Id="rId3" Type="http://schemas.openxmlformats.org/officeDocument/2006/relationships/hyperlink" Target="http://www.flickr.com/photos/rutgers_cool/sets/72157631995293198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G"/><Relationship Id="rId3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jpeg"/><Relationship Id="rId14" Type="http://schemas.openxmlformats.org/officeDocument/2006/relationships/image" Target="../media/image97.jpeg"/><Relationship Id="rId15" Type="http://schemas.openxmlformats.org/officeDocument/2006/relationships/image" Target="../media/image98.jpeg"/><Relationship Id="rId16" Type="http://schemas.openxmlformats.org/officeDocument/2006/relationships/image" Target="../media/image99.jpeg"/><Relationship Id="rId17" Type="http://schemas.openxmlformats.org/officeDocument/2006/relationships/image" Target="../media/image100.jpeg"/><Relationship Id="rId18" Type="http://schemas.openxmlformats.org/officeDocument/2006/relationships/image" Target="../media/image101.jpeg"/><Relationship Id="rId19" Type="http://schemas.openxmlformats.org/officeDocument/2006/relationships/image" Target="../media/image102.jpeg"/><Relationship Id="rId50" Type="http://schemas.openxmlformats.org/officeDocument/2006/relationships/image" Target="../media/image133.jpeg"/><Relationship Id="rId51" Type="http://schemas.openxmlformats.org/officeDocument/2006/relationships/image" Target="../media/image134.jpeg"/><Relationship Id="rId52" Type="http://schemas.openxmlformats.org/officeDocument/2006/relationships/image" Target="../media/image135.jpeg"/><Relationship Id="rId53" Type="http://schemas.openxmlformats.org/officeDocument/2006/relationships/image" Target="../media/image136.png"/><Relationship Id="rId40" Type="http://schemas.openxmlformats.org/officeDocument/2006/relationships/image" Target="../media/image123.jpeg"/><Relationship Id="rId41" Type="http://schemas.openxmlformats.org/officeDocument/2006/relationships/image" Target="../media/image124.jpeg"/><Relationship Id="rId42" Type="http://schemas.openxmlformats.org/officeDocument/2006/relationships/image" Target="../media/image125.jpeg"/><Relationship Id="rId43" Type="http://schemas.openxmlformats.org/officeDocument/2006/relationships/image" Target="../media/image126.jpeg"/><Relationship Id="rId44" Type="http://schemas.openxmlformats.org/officeDocument/2006/relationships/image" Target="../media/image127.jpeg"/><Relationship Id="rId45" Type="http://schemas.openxmlformats.org/officeDocument/2006/relationships/image" Target="../media/image128.jpeg"/><Relationship Id="rId46" Type="http://schemas.openxmlformats.org/officeDocument/2006/relationships/image" Target="../media/image129.jpeg"/><Relationship Id="rId47" Type="http://schemas.openxmlformats.org/officeDocument/2006/relationships/image" Target="../media/image130.jpeg"/><Relationship Id="rId48" Type="http://schemas.openxmlformats.org/officeDocument/2006/relationships/image" Target="../media/image131.jpeg"/><Relationship Id="rId49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8" Type="http://schemas.openxmlformats.org/officeDocument/2006/relationships/image" Target="../media/image91.jpeg"/><Relationship Id="rId9" Type="http://schemas.openxmlformats.org/officeDocument/2006/relationships/image" Target="../media/image92.jpeg"/><Relationship Id="rId30" Type="http://schemas.openxmlformats.org/officeDocument/2006/relationships/image" Target="../media/image113.jpeg"/><Relationship Id="rId31" Type="http://schemas.openxmlformats.org/officeDocument/2006/relationships/image" Target="../media/image114.jpeg"/><Relationship Id="rId32" Type="http://schemas.openxmlformats.org/officeDocument/2006/relationships/image" Target="../media/image115.jpeg"/><Relationship Id="rId33" Type="http://schemas.openxmlformats.org/officeDocument/2006/relationships/image" Target="../media/image116.jpeg"/><Relationship Id="rId34" Type="http://schemas.openxmlformats.org/officeDocument/2006/relationships/image" Target="../media/image117.jpeg"/><Relationship Id="rId35" Type="http://schemas.openxmlformats.org/officeDocument/2006/relationships/image" Target="../media/image118.jpeg"/><Relationship Id="rId36" Type="http://schemas.openxmlformats.org/officeDocument/2006/relationships/image" Target="../media/image119.jpeg"/><Relationship Id="rId37" Type="http://schemas.openxmlformats.org/officeDocument/2006/relationships/image" Target="../media/image120.jpeg"/><Relationship Id="rId38" Type="http://schemas.openxmlformats.org/officeDocument/2006/relationships/image" Target="../media/image121.jpeg"/><Relationship Id="rId39" Type="http://schemas.openxmlformats.org/officeDocument/2006/relationships/image" Target="../media/image122.jpeg"/><Relationship Id="rId20" Type="http://schemas.openxmlformats.org/officeDocument/2006/relationships/image" Target="../media/image103.jpeg"/><Relationship Id="rId21" Type="http://schemas.openxmlformats.org/officeDocument/2006/relationships/image" Target="../media/image104.jpeg"/><Relationship Id="rId22" Type="http://schemas.openxmlformats.org/officeDocument/2006/relationships/image" Target="../media/image105.jpeg"/><Relationship Id="rId23" Type="http://schemas.openxmlformats.org/officeDocument/2006/relationships/image" Target="../media/image106.jpeg"/><Relationship Id="rId24" Type="http://schemas.openxmlformats.org/officeDocument/2006/relationships/image" Target="../media/image107.jpeg"/><Relationship Id="rId25" Type="http://schemas.openxmlformats.org/officeDocument/2006/relationships/image" Target="../media/image108.jpeg"/><Relationship Id="rId26" Type="http://schemas.openxmlformats.org/officeDocument/2006/relationships/image" Target="../media/image109.jpeg"/><Relationship Id="rId27" Type="http://schemas.openxmlformats.org/officeDocument/2006/relationships/image" Target="../media/image110.jpeg"/><Relationship Id="rId28" Type="http://schemas.openxmlformats.org/officeDocument/2006/relationships/image" Target="../media/image111.jpeg"/><Relationship Id="rId29" Type="http://schemas.openxmlformats.org/officeDocument/2006/relationships/image" Target="../media/image112.jpeg"/><Relationship Id="rId10" Type="http://schemas.openxmlformats.org/officeDocument/2006/relationships/image" Target="../media/image93.jpeg"/><Relationship Id="rId11" Type="http://schemas.openxmlformats.org/officeDocument/2006/relationships/image" Target="../media/image94.jpeg"/><Relationship Id="rId12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4" y="1331117"/>
            <a:ext cx="8768953" cy="3099718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520408" y="5995192"/>
            <a:ext cx="2035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CODAR Network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5395642" y="5995192"/>
            <a:ext cx="1875234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Glider Fleet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87861" y="5995192"/>
            <a:ext cx="3178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7781" y="4548583"/>
            <a:ext cx="1876351" cy="141535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7378033" y="5995192"/>
            <a:ext cx="1849562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5875867" cy="21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atin typeface="+mj-lt"/>
              </a:rPr>
              <a:t>Rutgers University </a:t>
            </a:r>
          </a:p>
          <a:p>
            <a:pPr algn="ctr">
              <a:defRPr/>
            </a:pPr>
            <a:r>
              <a:rPr lang="en-US" sz="3200" b="1" dirty="0" smtClean="0">
                <a:latin typeface="+mj-lt"/>
              </a:rPr>
              <a:t>Coastal </a:t>
            </a:r>
            <a:r>
              <a:rPr lang="en-US" sz="3200" b="1" dirty="0">
                <a:latin typeface="+mj-lt"/>
              </a:rPr>
              <a:t>Ocean Observation </a:t>
            </a:r>
            <a:r>
              <a:rPr lang="en-US" sz="3200" b="1" dirty="0" smtClean="0">
                <a:latin typeface="+mj-lt"/>
              </a:rPr>
              <a:t>Lab</a:t>
            </a:r>
          </a:p>
          <a:p>
            <a:pPr algn="ctr">
              <a:defRPr/>
            </a:pPr>
            <a:r>
              <a:rPr lang="en-US" sz="2000" dirty="0" smtClean="0">
                <a:latin typeface="+mj-lt"/>
              </a:rPr>
              <a:t>&gt;20 Researchers, &gt; 100 Undergrads, &gt;$100 M Funding</a:t>
            </a:r>
          </a:p>
          <a:p>
            <a:pPr algn="ctr">
              <a:defRPr/>
            </a:pPr>
            <a:endParaRPr lang="en-US" sz="3200" dirty="0" smtClean="0">
              <a:latin typeface="+mj-lt"/>
            </a:endParaRPr>
          </a:p>
          <a:p>
            <a:pPr algn="ctr">
              <a:defRPr/>
            </a:pPr>
            <a:endParaRPr lang="en-US" sz="2000" b="1" dirty="0">
              <a:latin typeface="Calibri" charset="0"/>
            </a:endParaRP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734" y="4548583"/>
            <a:ext cx="1903140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547" y="4548582"/>
            <a:ext cx="1883048" cy="141200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016" y="4548583"/>
            <a:ext cx="1893095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8273" y="4548583"/>
            <a:ext cx="1164208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3" name="Picture 12" descr="6761082895_db19bdef61_b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9775" y="0"/>
            <a:ext cx="3224225" cy="2150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Screen Shot 2013-01-10 at 4.35.57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551"/>
            <a:ext cx="9144000" cy="6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1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10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2000" b="1" i="1" dirty="0" smtClean="0"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594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Search And Rescue Optimal Planning System (</a:t>
            </a:r>
            <a:r>
              <a:rPr lang="en-US" b="1" dirty="0" smtClean="0"/>
              <a:t>SAROPS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83735" y="2150533"/>
            <a:ext cx="1693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Acquisition</a:t>
            </a:r>
          </a:p>
          <a:p>
            <a:pPr algn="ctr"/>
            <a:r>
              <a:rPr lang="en-US" dirty="0" smtClean="0"/>
              <a:t>(</a:t>
            </a:r>
            <a:r>
              <a:rPr lang="en-US" b="1" dirty="0" smtClean="0"/>
              <a:t>MARACOOS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242733" y="2209800"/>
            <a:ext cx="156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Product Generation &amp; Management</a:t>
            </a:r>
          </a:p>
          <a:p>
            <a:r>
              <a:rPr lang="en-US" dirty="0" smtClean="0"/>
              <a:t>(</a:t>
            </a:r>
            <a:r>
              <a:rPr lang="en-US" b="1" dirty="0" smtClean="0"/>
              <a:t>U.S. IOOS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78134" y="2235201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Environmental Data Server </a:t>
            </a:r>
            <a:r>
              <a:rPr lang="en-US" b="1" dirty="0" smtClean="0"/>
              <a:t>(EDS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89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76238"/>
            <a:ext cx="82296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000000"/>
                </a:solidFill>
                <a:ea typeface="ＭＳ Ｐゴシック" charset="-128"/>
              </a:rPr>
              <a:t>SAROPS Test Case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</a:rPr>
              <a:t>5000 Virtual Drifters +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1 Real Drifter (Black Line):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Search </a:t>
            </a:r>
            <a:r>
              <a:rPr lang="en-US" sz="3600" dirty="0">
                <a:solidFill>
                  <a:srgbClr val="000000"/>
                </a:solidFill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36,000 km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12,000 km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5839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S Curr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" y="894293"/>
            <a:ext cx="7493000" cy="56197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39466" y="2099734"/>
            <a:ext cx="1557867" cy="3725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Environmental Data Server (EDS) &amp; SAROPS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Operational May 4, 2009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7232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9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7800" y="1485900"/>
            <a:ext cx="39751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 Range: 11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nmi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Height &gt;10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ft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</a:t>
            </a:r>
            <a:r>
              <a:rPr lang="en-US" sz="2800" dirty="0" smtClean="0">
                <a:solidFill>
                  <a:srgbClr val="0000FF"/>
                </a:solidFill>
              </a:rPr>
              <a:t>Range</a:t>
            </a:r>
            <a:r>
              <a:rPr lang="en-US" sz="2800" dirty="0">
                <a:solidFill>
                  <a:srgbClr val="0000FF"/>
                </a:solidFill>
              </a:rPr>
              <a:t>: 43 </a:t>
            </a:r>
            <a:r>
              <a:rPr lang="en-US" sz="2800" dirty="0" err="1">
                <a:solidFill>
                  <a:srgbClr val="0000FF"/>
                </a:solidFill>
              </a:rPr>
              <a:t>nmi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Size: </a:t>
            </a:r>
            <a:r>
              <a:rPr lang="en-US" sz="2800" dirty="0" smtClean="0">
                <a:solidFill>
                  <a:srgbClr val="0000FF"/>
                </a:solidFill>
              </a:rPr>
              <a:t>&gt;19 </a:t>
            </a:r>
            <a:r>
              <a:rPr lang="en-US" sz="2800" dirty="0" err="1">
                <a:solidFill>
                  <a:srgbClr val="0000FF"/>
                </a:solidFill>
              </a:rPr>
              <a:t>ft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Range: </a:t>
            </a:r>
            <a:r>
              <a:rPr lang="en-US" sz="2800" dirty="0" smtClean="0">
                <a:solidFill>
                  <a:srgbClr val="FF0000"/>
                </a:solidFill>
              </a:rPr>
              <a:t>65 </a:t>
            </a:r>
            <a:r>
              <a:rPr lang="en-US" sz="2800" dirty="0" err="1" smtClean="0">
                <a:solidFill>
                  <a:srgbClr val="FF0000"/>
                </a:solidFill>
              </a:rPr>
              <a:t>nmi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Size: </a:t>
            </a:r>
            <a:r>
              <a:rPr lang="en-US" sz="2800" dirty="0" smtClean="0">
                <a:solidFill>
                  <a:srgbClr val="FF0000"/>
                </a:solidFill>
              </a:rPr>
              <a:t>&gt;49 </a:t>
            </a:r>
            <a:r>
              <a:rPr lang="en-US" sz="2800" dirty="0" err="1">
                <a:solidFill>
                  <a:srgbClr val="FF0000"/>
                </a:solidFill>
              </a:rPr>
              <a:t>ft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507" name="Picture 6" descr="CALUSA_CO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325" y="3035300"/>
            <a:ext cx="178117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Clementine-Maersk-68495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675" y="4902200"/>
            <a:ext cx="1939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Cg-47315-7045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38" y="1638300"/>
            <a:ext cx="17827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" descr="25MHz_Cov_Plo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Vessel Detection Capability</a:t>
            </a:r>
          </a:p>
        </p:txBody>
      </p:sp>
    </p:spTree>
    <p:extLst>
      <p:ext uri="{BB962C8B-B14F-4D97-AF65-F5344CB8AC3E}">
        <p14:creationId xmlns:p14="http://schemas.microsoft.com/office/powerpoint/2010/main" val="3138817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_marb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t="9026" r="17716" b="8806"/>
          <a:stretch/>
        </p:blipFill>
        <p:spPr>
          <a:xfrm>
            <a:off x="148166" y="0"/>
            <a:ext cx="6134100" cy="6099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5475" y="287865"/>
            <a:ext cx="3018525" cy="575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Vessel Tracking </a:t>
            </a:r>
          </a:p>
          <a:p>
            <a:pPr algn="ctr"/>
            <a:r>
              <a:rPr lang="en-US" sz="2800" b="1" dirty="0" smtClean="0"/>
              <a:t>Research Areas</a:t>
            </a:r>
          </a:p>
          <a:p>
            <a:pPr algn="ctr"/>
            <a:endParaRPr lang="en-US" sz="2400" u="sng" dirty="0"/>
          </a:p>
          <a:p>
            <a:pPr algn="ctr"/>
            <a:r>
              <a:rPr lang="en-US" sz="2400" u="sng" dirty="0" smtClean="0"/>
              <a:t>Current </a:t>
            </a:r>
            <a:r>
              <a:rPr lang="en-US" sz="2400" u="sng" dirty="0" err="1" smtClean="0"/>
              <a:t>Testbeds</a:t>
            </a:r>
            <a:endParaRPr lang="en-US" sz="2400" u="sng" dirty="0" smtClean="0"/>
          </a:p>
          <a:p>
            <a:pPr algn="ctr"/>
            <a:r>
              <a:rPr lang="en-US" sz="2400" dirty="0" smtClean="0"/>
              <a:t>New York Harbor</a:t>
            </a:r>
          </a:p>
          <a:p>
            <a:pPr algn="ctr"/>
            <a:r>
              <a:rPr lang="en-US" sz="2400" dirty="0" smtClean="0"/>
              <a:t>Delaware Bay</a:t>
            </a:r>
          </a:p>
          <a:p>
            <a:pPr algn="ctr"/>
            <a:r>
              <a:rPr lang="en-US" sz="2400" dirty="0" smtClean="0"/>
              <a:t>Chesapeake Bay</a:t>
            </a:r>
          </a:p>
          <a:p>
            <a:pPr algn="ctr"/>
            <a:r>
              <a:rPr lang="en-US" sz="2400" dirty="0" smtClean="0"/>
              <a:t>Port of Miami</a:t>
            </a:r>
          </a:p>
          <a:p>
            <a:pPr algn="ctr"/>
            <a:r>
              <a:rPr lang="en-US" sz="2400" dirty="0" smtClean="0"/>
              <a:t>Western Puerto Rico</a:t>
            </a:r>
          </a:p>
          <a:p>
            <a:pPr algn="ctr"/>
            <a:r>
              <a:rPr lang="en-US" sz="2400" dirty="0" smtClean="0"/>
              <a:t>Barrow Alaska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u="sng" dirty="0" smtClean="0"/>
              <a:t>Proposed </a:t>
            </a:r>
            <a:r>
              <a:rPr lang="en-US" sz="2400" u="sng" dirty="0" err="1" smtClean="0"/>
              <a:t>Testbeds</a:t>
            </a:r>
            <a:endParaRPr lang="en-US" sz="2400" u="sng" dirty="0" smtClean="0"/>
          </a:p>
          <a:p>
            <a:pPr algn="ctr"/>
            <a:r>
              <a:rPr lang="en-US" sz="2400" dirty="0" smtClean="0"/>
              <a:t>Great </a:t>
            </a:r>
            <a:r>
              <a:rPr lang="en-US" sz="2400" dirty="0" err="1" smtClean="0"/>
              <a:t>Inagua</a:t>
            </a:r>
            <a:endParaRPr lang="en-US" sz="2400" dirty="0" smtClean="0"/>
          </a:p>
          <a:p>
            <a:pPr algn="ctr"/>
            <a:r>
              <a:rPr lang="en-US" sz="2400" dirty="0" smtClean="0"/>
              <a:t>Norway</a:t>
            </a:r>
          </a:p>
          <a:p>
            <a:pPr algn="ctr"/>
            <a:r>
              <a:rPr lang="en-US" sz="2400" dirty="0" smtClean="0"/>
              <a:t>San Diego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3219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YORk</a:t>
            </a:r>
            <a:r>
              <a:rPr lang="en-US" dirty="0" smtClean="0"/>
              <a:t> HARBOR </a:t>
            </a:r>
            <a:br>
              <a:rPr lang="en-US" dirty="0" smtClean="0"/>
            </a:br>
            <a:r>
              <a:rPr lang="en-US" dirty="0" smtClean="0"/>
              <a:t>TESTBED 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23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Screen shot 2012-11-14 at 1.3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46259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001" y="1397000"/>
            <a:ext cx="389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Track of Hurricane Sandy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71896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Screen shot 2012-11-14 at 1.36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9756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682625" y="1439863"/>
            <a:ext cx="4994275" cy="4303712"/>
          </a:xfrm>
          <a:custGeom>
            <a:avLst/>
            <a:gdLst>
              <a:gd name="connsiteX0" fmla="*/ 4994961 w 4994961"/>
              <a:gd name="connsiteY0" fmla="*/ 4302687 h 4302687"/>
              <a:gd name="connsiteX1" fmla="*/ 4994961 w 4994961"/>
              <a:gd name="connsiteY1" fmla="*/ 4302687 h 4302687"/>
              <a:gd name="connsiteX2" fmla="*/ 4947570 w 4994961"/>
              <a:gd name="connsiteY2" fmla="*/ 4179483 h 4302687"/>
              <a:gd name="connsiteX3" fmla="*/ 4928614 w 4994961"/>
              <a:gd name="connsiteY3" fmla="*/ 4113142 h 4302687"/>
              <a:gd name="connsiteX4" fmla="*/ 4909658 w 4994961"/>
              <a:gd name="connsiteY4" fmla="*/ 4056278 h 4302687"/>
              <a:gd name="connsiteX5" fmla="*/ 4871745 w 4994961"/>
              <a:gd name="connsiteY5" fmla="*/ 3933073 h 4302687"/>
              <a:gd name="connsiteX6" fmla="*/ 4852789 w 4994961"/>
              <a:gd name="connsiteY6" fmla="*/ 3895164 h 4302687"/>
              <a:gd name="connsiteX7" fmla="*/ 4824355 w 4994961"/>
              <a:gd name="connsiteY7" fmla="*/ 3790914 h 4302687"/>
              <a:gd name="connsiteX8" fmla="*/ 4814877 w 4994961"/>
              <a:gd name="connsiteY8" fmla="*/ 3762482 h 4302687"/>
              <a:gd name="connsiteX9" fmla="*/ 4795921 w 4994961"/>
              <a:gd name="connsiteY9" fmla="*/ 3734050 h 4302687"/>
              <a:gd name="connsiteX10" fmla="*/ 4767486 w 4994961"/>
              <a:gd name="connsiteY10" fmla="*/ 3686664 h 4302687"/>
              <a:gd name="connsiteX11" fmla="*/ 4758008 w 4994961"/>
              <a:gd name="connsiteY11" fmla="*/ 3648755 h 4302687"/>
              <a:gd name="connsiteX12" fmla="*/ 4710618 w 4994961"/>
              <a:gd name="connsiteY12" fmla="*/ 3563459 h 4302687"/>
              <a:gd name="connsiteX13" fmla="*/ 4691661 w 4994961"/>
              <a:gd name="connsiteY13" fmla="*/ 3497118 h 4302687"/>
              <a:gd name="connsiteX14" fmla="*/ 4672705 w 4994961"/>
              <a:gd name="connsiteY14" fmla="*/ 3459209 h 4302687"/>
              <a:gd name="connsiteX15" fmla="*/ 4663227 w 4994961"/>
              <a:gd name="connsiteY15" fmla="*/ 3421300 h 4302687"/>
              <a:gd name="connsiteX16" fmla="*/ 4653749 w 4994961"/>
              <a:gd name="connsiteY16" fmla="*/ 3392868 h 4302687"/>
              <a:gd name="connsiteX17" fmla="*/ 4644271 w 4994961"/>
              <a:gd name="connsiteY17" fmla="*/ 3354959 h 4302687"/>
              <a:gd name="connsiteX18" fmla="*/ 4625315 w 4994961"/>
              <a:gd name="connsiteY18" fmla="*/ 3326527 h 4302687"/>
              <a:gd name="connsiteX19" fmla="*/ 4596880 w 4994961"/>
              <a:gd name="connsiteY19" fmla="*/ 3269663 h 4302687"/>
              <a:gd name="connsiteX20" fmla="*/ 4587402 w 4994961"/>
              <a:gd name="connsiteY20" fmla="*/ 3212800 h 4302687"/>
              <a:gd name="connsiteX21" fmla="*/ 4558968 w 4994961"/>
              <a:gd name="connsiteY21" fmla="*/ 3193845 h 4302687"/>
              <a:gd name="connsiteX22" fmla="*/ 4521056 w 4994961"/>
              <a:gd name="connsiteY22" fmla="*/ 3165413 h 4302687"/>
              <a:gd name="connsiteX23" fmla="*/ 4464187 w 4994961"/>
              <a:gd name="connsiteY23" fmla="*/ 3099072 h 4302687"/>
              <a:gd name="connsiteX24" fmla="*/ 4388362 w 4994961"/>
              <a:gd name="connsiteY24" fmla="*/ 3032731 h 4302687"/>
              <a:gd name="connsiteX25" fmla="*/ 4369406 w 4994961"/>
              <a:gd name="connsiteY25" fmla="*/ 3004299 h 4302687"/>
              <a:gd name="connsiteX26" fmla="*/ 4293581 w 4994961"/>
              <a:gd name="connsiteY26" fmla="*/ 2928481 h 4302687"/>
              <a:gd name="connsiteX27" fmla="*/ 4265147 w 4994961"/>
              <a:gd name="connsiteY27" fmla="*/ 2900049 h 4302687"/>
              <a:gd name="connsiteX28" fmla="*/ 4236713 w 4994961"/>
              <a:gd name="connsiteY28" fmla="*/ 2871617 h 4302687"/>
              <a:gd name="connsiteX29" fmla="*/ 4217756 w 4994961"/>
              <a:gd name="connsiteY29" fmla="*/ 2843186 h 4302687"/>
              <a:gd name="connsiteX30" fmla="*/ 4189322 w 4994961"/>
              <a:gd name="connsiteY30" fmla="*/ 2824231 h 4302687"/>
              <a:gd name="connsiteX31" fmla="*/ 4160888 w 4994961"/>
              <a:gd name="connsiteY31" fmla="*/ 2786322 h 4302687"/>
              <a:gd name="connsiteX32" fmla="*/ 4141931 w 4994961"/>
              <a:gd name="connsiteY32" fmla="*/ 2767367 h 4302687"/>
              <a:gd name="connsiteX33" fmla="*/ 4122975 w 4994961"/>
              <a:gd name="connsiteY33" fmla="*/ 2729458 h 4302687"/>
              <a:gd name="connsiteX34" fmla="*/ 4094541 w 4994961"/>
              <a:gd name="connsiteY34" fmla="*/ 2719981 h 4302687"/>
              <a:gd name="connsiteX35" fmla="*/ 4066107 w 4994961"/>
              <a:gd name="connsiteY35" fmla="*/ 2701026 h 4302687"/>
              <a:gd name="connsiteX36" fmla="*/ 4047150 w 4994961"/>
              <a:gd name="connsiteY36" fmla="*/ 2682072 h 4302687"/>
              <a:gd name="connsiteX37" fmla="*/ 4018716 w 4994961"/>
              <a:gd name="connsiteY37" fmla="*/ 2663117 h 4302687"/>
              <a:gd name="connsiteX38" fmla="*/ 3971326 w 4994961"/>
              <a:gd name="connsiteY38" fmla="*/ 2625208 h 4302687"/>
              <a:gd name="connsiteX39" fmla="*/ 3952369 w 4994961"/>
              <a:gd name="connsiteY39" fmla="*/ 2606253 h 4302687"/>
              <a:gd name="connsiteX40" fmla="*/ 3886023 w 4994961"/>
              <a:gd name="connsiteY40" fmla="*/ 2549390 h 4302687"/>
              <a:gd name="connsiteX41" fmla="*/ 3791242 w 4994961"/>
              <a:gd name="connsiteY41" fmla="*/ 2435662 h 4302687"/>
              <a:gd name="connsiteX42" fmla="*/ 3772285 w 4994961"/>
              <a:gd name="connsiteY42" fmla="*/ 2416708 h 4302687"/>
              <a:gd name="connsiteX43" fmla="*/ 3743851 w 4994961"/>
              <a:gd name="connsiteY43" fmla="*/ 2378799 h 4302687"/>
              <a:gd name="connsiteX44" fmla="*/ 3715417 w 4994961"/>
              <a:gd name="connsiteY44" fmla="*/ 2369321 h 4302687"/>
              <a:gd name="connsiteX45" fmla="*/ 3696461 w 4994961"/>
              <a:gd name="connsiteY45" fmla="*/ 2340890 h 4302687"/>
              <a:gd name="connsiteX46" fmla="*/ 3649070 w 4994961"/>
              <a:gd name="connsiteY46" fmla="*/ 2331412 h 4302687"/>
              <a:gd name="connsiteX47" fmla="*/ 3620636 w 4994961"/>
              <a:gd name="connsiteY47" fmla="*/ 2321935 h 4302687"/>
              <a:gd name="connsiteX48" fmla="*/ 3582723 w 4994961"/>
              <a:gd name="connsiteY48" fmla="*/ 2312458 h 4302687"/>
              <a:gd name="connsiteX49" fmla="*/ 3554289 w 4994961"/>
              <a:gd name="connsiteY49" fmla="*/ 2293503 h 4302687"/>
              <a:gd name="connsiteX50" fmla="*/ 3516377 w 4994961"/>
              <a:gd name="connsiteY50" fmla="*/ 2274549 h 4302687"/>
              <a:gd name="connsiteX51" fmla="*/ 3450030 w 4994961"/>
              <a:gd name="connsiteY51" fmla="*/ 2227162 h 4302687"/>
              <a:gd name="connsiteX52" fmla="*/ 3412118 w 4994961"/>
              <a:gd name="connsiteY52" fmla="*/ 2217685 h 4302687"/>
              <a:gd name="connsiteX53" fmla="*/ 3355249 w 4994961"/>
              <a:gd name="connsiteY53" fmla="*/ 2198730 h 4302687"/>
              <a:gd name="connsiteX54" fmla="*/ 3326815 w 4994961"/>
              <a:gd name="connsiteY54" fmla="*/ 2170298 h 4302687"/>
              <a:gd name="connsiteX55" fmla="*/ 3307858 w 4994961"/>
              <a:gd name="connsiteY55" fmla="*/ 2141867 h 4302687"/>
              <a:gd name="connsiteX56" fmla="*/ 3279424 w 4994961"/>
              <a:gd name="connsiteY56" fmla="*/ 2122912 h 4302687"/>
              <a:gd name="connsiteX57" fmla="*/ 3222555 w 4994961"/>
              <a:gd name="connsiteY57" fmla="*/ 2075526 h 4302687"/>
              <a:gd name="connsiteX58" fmla="*/ 3175165 w 4994961"/>
              <a:gd name="connsiteY58" fmla="*/ 2009185 h 4302687"/>
              <a:gd name="connsiteX59" fmla="*/ 3127774 w 4994961"/>
              <a:gd name="connsiteY59" fmla="*/ 1952321 h 4302687"/>
              <a:gd name="connsiteX60" fmla="*/ 3023515 w 4994961"/>
              <a:gd name="connsiteY60" fmla="*/ 1867025 h 4302687"/>
              <a:gd name="connsiteX61" fmla="*/ 2976125 w 4994961"/>
              <a:gd name="connsiteY61" fmla="*/ 1819639 h 4302687"/>
              <a:gd name="connsiteX62" fmla="*/ 2871866 w 4994961"/>
              <a:gd name="connsiteY62" fmla="*/ 1734343 h 4302687"/>
              <a:gd name="connsiteX63" fmla="*/ 2777085 w 4994961"/>
              <a:gd name="connsiteY63" fmla="*/ 1668002 h 4302687"/>
              <a:gd name="connsiteX64" fmla="*/ 2739172 w 4994961"/>
              <a:gd name="connsiteY64" fmla="*/ 1649048 h 4302687"/>
              <a:gd name="connsiteX65" fmla="*/ 2701260 w 4994961"/>
              <a:gd name="connsiteY65" fmla="*/ 1620616 h 4302687"/>
              <a:gd name="connsiteX66" fmla="*/ 2625435 w 4994961"/>
              <a:gd name="connsiteY66" fmla="*/ 1601661 h 4302687"/>
              <a:gd name="connsiteX67" fmla="*/ 2511698 w 4994961"/>
              <a:gd name="connsiteY67" fmla="*/ 1544798 h 4302687"/>
              <a:gd name="connsiteX68" fmla="*/ 2454829 w 4994961"/>
              <a:gd name="connsiteY68" fmla="*/ 1516366 h 4302687"/>
              <a:gd name="connsiteX69" fmla="*/ 2407439 w 4994961"/>
              <a:gd name="connsiteY69" fmla="*/ 1497411 h 4302687"/>
              <a:gd name="connsiteX70" fmla="*/ 2360048 w 4994961"/>
              <a:gd name="connsiteY70" fmla="*/ 1459502 h 4302687"/>
              <a:gd name="connsiteX71" fmla="*/ 2303179 w 4994961"/>
              <a:gd name="connsiteY71" fmla="*/ 1421593 h 4302687"/>
              <a:gd name="connsiteX72" fmla="*/ 2265267 w 4994961"/>
              <a:gd name="connsiteY72" fmla="*/ 1393161 h 4302687"/>
              <a:gd name="connsiteX73" fmla="*/ 2236833 w 4994961"/>
              <a:gd name="connsiteY73" fmla="*/ 1383684 h 4302687"/>
              <a:gd name="connsiteX74" fmla="*/ 2132574 w 4994961"/>
              <a:gd name="connsiteY74" fmla="*/ 1336297 h 4302687"/>
              <a:gd name="connsiteX75" fmla="*/ 2047271 w 4994961"/>
              <a:gd name="connsiteY75" fmla="*/ 1288911 h 4302687"/>
              <a:gd name="connsiteX76" fmla="*/ 2018836 w 4994961"/>
              <a:gd name="connsiteY76" fmla="*/ 1269956 h 4302687"/>
              <a:gd name="connsiteX77" fmla="*/ 1990402 w 4994961"/>
              <a:gd name="connsiteY77" fmla="*/ 1260479 h 4302687"/>
              <a:gd name="connsiteX78" fmla="*/ 1905099 w 4994961"/>
              <a:gd name="connsiteY78" fmla="*/ 1213093 h 4302687"/>
              <a:gd name="connsiteX79" fmla="*/ 1838752 w 4994961"/>
              <a:gd name="connsiteY79" fmla="*/ 1184661 h 4302687"/>
              <a:gd name="connsiteX80" fmla="*/ 1810318 w 4994961"/>
              <a:gd name="connsiteY80" fmla="*/ 1165706 h 4302687"/>
              <a:gd name="connsiteX81" fmla="*/ 1781884 w 4994961"/>
              <a:gd name="connsiteY81" fmla="*/ 1156229 h 4302687"/>
              <a:gd name="connsiteX82" fmla="*/ 1725015 w 4994961"/>
              <a:gd name="connsiteY82" fmla="*/ 1108843 h 4302687"/>
              <a:gd name="connsiteX83" fmla="*/ 1687103 w 4994961"/>
              <a:gd name="connsiteY83" fmla="*/ 1070933 h 4302687"/>
              <a:gd name="connsiteX84" fmla="*/ 1620756 w 4994961"/>
              <a:gd name="connsiteY84" fmla="*/ 1014070 h 4302687"/>
              <a:gd name="connsiteX85" fmla="*/ 1563887 w 4994961"/>
              <a:gd name="connsiteY85" fmla="*/ 976161 h 4302687"/>
              <a:gd name="connsiteX86" fmla="*/ 1516497 w 4994961"/>
              <a:gd name="connsiteY86" fmla="*/ 947729 h 4302687"/>
              <a:gd name="connsiteX87" fmla="*/ 1459628 w 4994961"/>
              <a:gd name="connsiteY87" fmla="*/ 890865 h 4302687"/>
              <a:gd name="connsiteX88" fmla="*/ 1431194 w 4994961"/>
              <a:gd name="connsiteY88" fmla="*/ 852956 h 4302687"/>
              <a:gd name="connsiteX89" fmla="*/ 1383803 w 4994961"/>
              <a:gd name="connsiteY89" fmla="*/ 805569 h 4302687"/>
              <a:gd name="connsiteX90" fmla="*/ 1326935 w 4994961"/>
              <a:gd name="connsiteY90" fmla="*/ 786615 h 4302687"/>
              <a:gd name="connsiteX91" fmla="*/ 1298501 w 4994961"/>
              <a:gd name="connsiteY91" fmla="*/ 767660 h 4302687"/>
              <a:gd name="connsiteX92" fmla="*/ 1222676 w 4994961"/>
              <a:gd name="connsiteY92" fmla="*/ 729751 h 4302687"/>
              <a:gd name="connsiteX93" fmla="*/ 1137373 w 4994961"/>
              <a:gd name="connsiteY93" fmla="*/ 672887 h 4302687"/>
              <a:gd name="connsiteX94" fmla="*/ 1108938 w 4994961"/>
              <a:gd name="connsiteY94" fmla="*/ 653933 h 4302687"/>
              <a:gd name="connsiteX95" fmla="*/ 1071026 w 4994961"/>
              <a:gd name="connsiteY95" fmla="*/ 634978 h 4302687"/>
              <a:gd name="connsiteX96" fmla="*/ 1042592 w 4994961"/>
              <a:gd name="connsiteY96" fmla="*/ 616024 h 4302687"/>
              <a:gd name="connsiteX97" fmla="*/ 985723 w 4994961"/>
              <a:gd name="connsiteY97" fmla="*/ 597069 h 4302687"/>
              <a:gd name="connsiteX98" fmla="*/ 957289 w 4994961"/>
              <a:gd name="connsiteY98" fmla="*/ 587592 h 4302687"/>
              <a:gd name="connsiteX99" fmla="*/ 890942 w 4994961"/>
              <a:gd name="connsiteY99" fmla="*/ 578115 h 4302687"/>
              <a:gd name="connsiteX100" fmla="*/ 834074 w 4994961"/>
              <a:gd name="connsiteY100" fmla="*/ 549683 h 4302687"/>
              <a:gd name="connsiteX101" fmla="*/ 767727 w 4994961"/>
              <a:gd name="connsiteY101" fmla="*/ 511774 h 4302687"/>
              <a:gd name="connsiteX102" fmla="*/ 720336 w 4994961"/>
              <a:gd name="connsiteY102" fmla="*/ 492819 h 4302687"/>
              <a:gd name="connsiteX103" fmla="*/ 625555 w 4994961"/>
              <a:gd name="connsiteY103" fmla="*/ 445433 h 4302687"/>
              <a:gd name="connsiteX104" fmla="*/ 502340 w 4994961"/>
              <a:gd name="connsiteY104" fmla="*/ 360137 h 4302687"/>
              <a:gd name="connsiteX105" fmla="*/ 473906 w 4994961"/>
              <a:gd name="connsiteY105" fmla="*/ 331705 h 4302687"/>
              <a:gd name="connsiteX106" fmla="*/ 445471 w 4994961"/>
              <a:gd name="connsiteY106" fmla="*/ 322228 h 4302687"/>
              <a:gd name="connsiteX107" fmla="*/ 445471 w 4994961"/>
              <a:gd name="connsiteY107" fmla="*/ 312751 h 4302687"/>
              <a:gd name="connsiteX108" fmla="*/ 0 w 4994961"/>
              <a:gd name="connsiteY108" fmla="*/ 0 h 430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4994961" h="4302687">
                <a:moveTo>
                  <a:pt x="4994961" y="4302687"/>
                </a:moveTo>
                <a:lnTo>
                  <a:pt x="4994961" y="4302687"/>
                </a:lnTo>
                <a:cubicBezTo>
                  <a:pt x="4979164" y="4261619"/>
                  <a:pt x="4962107" y="4221014"/>
                  <a:pt x="4947570" y="4179483"/>
                </a:cubicBezTo>
                <a:cubicBezTo>
                  <a:pt x="4939972" y="4157776"/>
                  <a:pt x="4935378" y="4135124"/>
                  <a:pt x="4928614" y="4113142"/>
                </a:cubicBezTo>
                <a:cubicBezTo>
                  <a:pt x="4922738" y="4094046"/>
                  <a:pt x="4915534" y="4075374"/>
                  <a:pt x="4909658" y="4056278"/>
                </a:cubicBezTo>
                <a:cubicBezTo>
                  <a:pt x="4897189" y="4015757"/>
                  <a:pt x="4887571" y="3972634"/>
                  <a:pt x="4871745" y="3933073"/>
                </a:cubicBezTo>
                <a:cubicBezTo>
                  <a:pt x="4866498" y="3919956"/>
                  <a:pt x="4859108" y="3907800"/>
                  <a:pt x="4852789" y="3895164"/>
                </a:cubicBezTo>
                <a:cubicBezTo>
                  <a:pt x="4839392" y="3828186"/>
                  <a:pt x="4848405" y="3863059"/>
                  <a:pt x="4824355" y="3790914"/>
                </a:cubicBezTo>
                <a:cubicBezTo>
                  <a:pt x="4821196" y="3781437"/>
                  <a:pt x="4820419" y="3770794"/>
                  <a:pt x="4814877" y="3762482"/>
                </a:cubicBezTo>
                <a:cubicBezTo>
                  <a:pt x="4808558" y="3753005"/>
                  <a:pt x="4801015" y="3744238"/>
                  <a:pt x="4795921" y="3734050"/>
                </a:cubicBezTo>
                <a:cubicBezTo>
                  <a:pt x="4771314" y="3684840"/>
                  <a:pt x="4804512" y="3723684"/>
                  <a:pt x="4767486" y="3686664"/>
                </a:cubicBezTo>
                <a:cubicBezTo>
                  <a:pt x="4764327" y="3674028"/>
                  <a:pt x="4763298" y="3660658"/>
                  <a:pt x="4758008" y="3648755"/>
                </a:cubicBezTo>
                <a:cubicBezTo>
                  <a:pt x="4733836" y="3594372"/>
                  <a:pt x="4728969" y="3613918"/>
                  <a:pt x="4710618" y="3563459"/>
                </a:cubicBezTo>
                <a:cubicBezTo>
                  <a:pt x="4702758" y="3541845"/>
                  <a:pt x="4699521" y="3518732"/>
                  <a:pt x="4691661" y="3497118"/>
                </a:cubicBezTo>
                <a:cubicBezTo>
                  <a:pt x="4686832" y="3483841"/>
                  <a:pt x="4677666" y="3472437"/>
                  <a:pt x="4672705" y="3459209"/>
                </a:cubicBezTo>
                <a:cubicBezTo>
                  <a:pt x="4668131" y="3447013"/>
                  <a:pt x="4666806" y="3433824"/>
                  <a:pt x="4663227" y="3421300"/>
                </a:cubicBezTo>
                <a:cubicBezTo>
                  <a:pt x="4660482" y="3411694"/>
                  <a:pt x="4656494" y="3402474"/>
                  <a:pt x="4653749" y="3392868"/>
                </a:cubicBezTo>
                <a:cubicBezTo>
                  <a:pt x="4650170" y="3380344"/>
                  <a:pt x="4649402" y="3366931"/>
                  <a:pt x="4644271" y="3354959"/>
                </a:cubicBezTo>
                <a:cubicBezTo>
                  <a:pt x="4639784" y="3344490"/>
                  <a:pt x="4630409" y="3336715"/>
                  <a:pt x="4625315" y="3326527"/>
                </a:cubicBezTo>
                <a:cubicBezTo>
                  <a:pt x="4586078" y="3248059"/>
                  <a:pt x="4651203" y="3351137"/>
                  <a:pt x="4596880" y="3269663"/>
                </a:cubicBezTo>
                <a:cubicBezTo>
                  <a:pt x="4593721" y="3250709"/>
                  <a:pt x="4595996" y="3229987"/>
                  <a:pt x="4587402" y="3212800"/>
                </a:cubicBezTo>
                <a:cubicBezTo>
                  <a:pt x="4582307" y="3202612"/>
                  <a:pt x="4568237" y="3200466"/>
                  <a:pt x="4558968" y="3193845"/>
                </a:cubicBezTo>
                <a:cubicBezTo>
                  <a:pt x="4546114" y="3184664"/>
                  <a:pt x="4533050" y="3175693"/>
                  <a:pt x="4521056" y="3165413"/>
                </a:cubicBezTo>
                <a:cubicBezTo>
                  <a:pt x="4480616" y="3130753"/>
                  <a:pt x="4501648" y="3141881"/>
                  <a:pt x="4464187" y="3099072"/>
                </a:cubicBezTo>
                <a:cubicBezTo>
                  <a:pt x="4432952" y="3063378"/>
                  <a:pt x="4424797" y="3060054"/>
                  <a:pt x="4388362" y="3032731"/>
                </a:cubicBezTo>
                <a:cubicBezTo>
                  <a:pt x="4382043" y="3023254"/>
                  <a:pt x="4377069" y="3012727"/>
                  <a:pt x="4369406" y="3004299"/>
                </a:cubicBezTo>
                <a:cubicBezTo>
                  <a:pt x="4345362" y="2977853"/>
                  <a:pt x="4318856" y="2953754"/>
                  <a:pt x="4293581" y="2928481"/>
                </a:cubicBezTo>
                <a:lnTo>
                  <a:pt x="4265147" y="2900049"/>
                </a:lnTo>
                <a:cubicBezTo>
                  <a:pt x="4255669" y="2890572"/>
                  <a:pt x="4244149" y="2882769"/>
                  <a:pt x="4236713" y="2871617"/>
                </a:cubicBezTo>
                <a:cubicBezTo>
                  <a:pt x="4230394" y="2862140"/>
                  <a:pt x="4225811" y="2851240"/>
                  <a:pt x="4217756" y="2843186"/>
                </a:cubicBezTo>
                <a:cubicBezTo>
                  <a:pt x="4209701" y="2835132"/>
                  <a:pt x="4197377" y="2832285"/>
                  <a:pt x="4189322" y="2824231"/>
                </a:cubicBezTo>
                <a:cubicBezTo>
                  <a:pt x="4178152" y="2813062"/>
                  <a:pt x="4171001" y="2798456"/>
                  <a:pt x="4160888" y="2786322"/>
                </a:cubicBezTo>
                <a:cubicBezTo>
                  <a:pt x="4155167" y="2779457"/>
                  <a:pt x="4148250" y="2773685"/>
                  <a:pt x="4141931" y="2767367"/>
                </a:cubicBezTo>
                <a:cubicBezTo>
                  <a:pt x="4135612" y="2754731"/>
                  <a:pt x="4132965" y="2739448"/>
                  <a:pt x="4122975" y="2729458"/>
                </a:cubicBezTo>
                <a:cubicBezTo>
                  <a:pt x="4115910" y="2722394"/>
                  <a:pt x="4103477" y="2724449"/>
                  <a:pt x="4094541" y="2719981"/>
                </a:cubicBezTo>
                <a:cubicBezTo>
                  <a:pt x="4084352" y="2714887"/>
                  <a:pt x="4075002" y="2708141"/>
                  <a:pt x="4066107" y="2701026"/>
                </a:cubicBezTo>
                <a:cubicBezTo>
                  <a:pt x="4059129" y="2695444"/>
                  <a:pt x="4054128" y="2687654"/>
                  <a:pt x="4047150" y="2682072"/>
                </a:cubicBezTo>
                <a:cubicBezTo>
                  <a:pt x="4038255" y="2674957"/>
                  <a:pt x="4027829" y="2669951"/>
                  <a:pt x="4018716" y="2663117"/>
                </a:cubicBezTo>
                <a:cubicBezTo>
                  <a:pt x="4002532" y="2650980"/>
                  <a:pt x="3986686" y="2638372"/>
                  <a:pt x="3971326" y="2625208"/>
                </a:cubicBezTo>
                <a:cubicBezTo>
                  <a:pt x="3964541" y="2619393"/>
                  <a:pt x="3959347" y="2611835"/>
                  <a:pt x="3952369" y="2606253"/>
                </a:cubicBezTo>
                <a:cubicBezTo>
                  <a:pt x="3904432" y="2567907"/>
                  <a:pt x="3939258" y="2610225"/>
                  <a:pt x="3886023" y="2549390"/>
                </a:cubicBezTo>
                <a:cubicBezTo>
                  <a:pt x="3853525" y="2512253"/>
                  <a:pt x="3826139" y="2470554"/>
                  <a:pt x="3791242" y="2435662"/>
                </a:cubicBezTo>
                <a:cubicBezTo>
                  <a:pt x="3784923" y="2429344"/>
                  <a:pt x="3778006" y="2423572"/>
                  <a:pt x="3772285" y="2416708"/>
                </a:cubicBezTo>
                <a:cubicBezTo>
                  <a:pt x="3762172" y="2404574"/>
                  <a:pt x="3755986" y="2388911"/>
                  <a:pt x="3743851" y="2378799"/>
                </a:cubicBezTo>
                <a:cubicBezTo>
                  <a:pt x="3736176" y="2372403"/>
                  <a:pt x="3724895" y="2372480"/>
                  <a:pt x="3715417" y="2369321"/>
                </a:cubicBezTo>
                <a:cubicBezTo>
                  <a:pt x="3709098" y="2359844"/>
                  <a:pt x="3706351" y="2346541"/>
                  <a:pt x="3696461" y="2340890"/>
                </a:cubicBezTo>
                <a:cubicBezTo>
                  <a:pt x="3682473" y="2332898"/>
                  <a:pt x="3664699" y="2335319"/>
                  <a:pt x="3649070" y="2331412"/>
                </a:cubicBezTo>
                <a:cubicBezTo>
                  <a:pt x="3639378" y="2328989"/>
                  <a:pt x="3630242" y="2324679"/>
                  <a:pt x="3620636" y="2321935"/>
                </a:cubicBezTo>
                <a:cubicBezTo>
                  <a:pt x="3608111" y="2318357"/>
                  <a:pt x="3595361" y="2315617"/>
                  <a:pt x="3582723" y="2312458"/>
                </a:cubicBezTo>
                <a:cubicBezTo>
                  <a:pt x="3573245" y="2306140"/>
                  <a:pt x="3564179" y="2299154"/>
                  <a:pt x="3554289" y="2293503"/>
                </a:cubicBezTo>
                <a:cubicBezTo>
                  <a:pt x="3542022" y="2286494"/>
                  <a:pt x="3528358" y="2282037"/>
                  <a:pt x="3516377" y="2274549"/>
                </a:cubicBezTo>
                <a:cubicBezTo>
                  <a:pt x="3509322" y="2270140"/>
                  <a:pt x="3462785" y="2232628"/>
                  <a:pt x="3450030" y="2227162"/>
                </a:cubicBezTo>
                <a:cubicBezTo>
                  <a:pt x="3438057" y="2222031"/>
                  <a:pt x="3424595" y="2221428"/>
                  <a:pt x="3412118" y="2217685"/>
                </a:cubicBezTo>
                <a:cubicBezTo>
                  <a:pt x="3392979" y="2211944"/>
                  <a:pt x="3355249" y="2198730"/>
                  <a:pt x="3355249" y="2198730"/>
                </a:cubicBezTo>
                <a:cubicBezTo>
                  <a:pt x="3345771" y="2189253"/>
                  <a:pt x="3335396" y="2180594"/>
                  <a:pt x="3326815" y="2170298"/>
                </a:cubicBezTo>
                <a:cubicBezTo>
                  <a:pt x="3319523" y="2161548"/>
                  <a:pt x="3315913" y="2149921"/>
                  <a:pt x="3307858" y="2141867"/>
                </a:cubicBezTo>
                <a:cubicBezTo>
                  <a:pt x="3299803" y="2133813"/>
                  <a:pt x="3288416" y="2129905"/>
                  <a:pt x="3279424" y="2122912"/>
                </a:cubicBezTo>
                <a:cubicBezTo>
                  <a:pt x="3259946" y="2107764"/>
                  <a:pt x="3239229" y="2093714"/>
                  <a:pt x="3222555" y="2075526"/>
                </a:cubicBezTo>
                <a:cubicBezTo>
                  <a:pt x="3204190" y="2055494"/>
                  <a:pt x="3191736" y="2030725"/>
                  <a:pt x="3175165" y="2009185"/>
                </a:cubicBezTo>
                <a:cubicBezTo>
                  <a:pt x="3160120" y="1989628"/>
                  <a:pt x="3144372" y="1970578"/>
                  <a:pt x="3127774" y="1952321"/>
                </a:cubicBezTo>
                <a:cubicBezTo>
                  <a:pt x="3047024" y="1863503"/>
                  <a:pt x="3116564" y="1943149"/>
                  <a:pt x="3023515" y="1867025"/>
                </a:cubicBezTo>
                <a:cubicBezTo>
                  <a:pt x="3006225" y="1852880"/>
                  <a:pt x="2992937" y="1834349"/>
                  <a:pt x="2976125" y="1819639"/>
                </a:cubicBezTo>
                <a:cubicBezTo>
                  <a:pt x="2942332" y="1790072"/>
                  <a:pt x="2906929" y="1762391"/>
                  <a:pt x="2871866" y="1734343"/>
                </a:cubicBezTo>
                <a:cubicBezTo>
                  <a:pt x="2852056" y="1718497"/>
                  <a:pt x="2794703" y="1676810"/>
                  <a:pt x="2777085" y="1668002"/>
                </a:cubicBezTo>
                <a:cubicBezTo>
                  <a:pt x="2764447" y="1661684"/>
                  <a:pt x="2751154" y="1656536"/>
                  <a:pt x="2739172" y="1649048"/>
                </a:cubicBezTo>
                <a:cubicBezTo>
                  <a:pt x="2725776" y="1640677"/>
                  <a:pt x="2715841" y="1626691"/>
                  <a:pt x="2701260" y="1620616"/>
                </a:cubicBezTo>
                <a:cubicBezTo>
                  <a:pt x="2677211" y="1610596"/>
                  <a:pt x="2650151" y="1609899"/>
                  <a:pt x="2625435" y="1601661"/>
                </a:cubicBezTo>
                <a:cubicBezTo>
                  <a:pt x="2556702" y="1578752"/>
                  <a:pt x="2568584" y="1575824"/>
                  <a:pt x="2511698" y="1544798"/>
                </a:cubicBezTo>
                <a:cubicBezTo>
                  <a:pt x="2493092" y="1534650"/>
                  <a:pt x="2474123" y="1525135"/>
                  <a:pt x="2454829" y="1516366"/>
                </a:cubicBezTo>
                <a:cubicBezTo>
                  <a:pt x="2439340" y="1509326"/>
                  <a:pt x="2422028" y="1506164"/>
                  <a:pt x="2407439" y="1497411"/>
                </a:cubicBezTo>
                <a:cubicBezTo>
                  <a:pt x="2390092" y="1487004"/>
                  <a:pt x="2376409" y="1471400"/>
                  <a:pt x="2360048" y="1459502"/>
                </a:cubicBezTo>
                <a:cubicBezTo>
                  <a:pt x="2341623" y="1446103"/>
                  <a:pt x="2321405" y="1435262"/>
                  <a:pt x="2303179" y="1421593"/>
                </a:cubicBezTo>
                <a:cubicBezTo>
                  <a:pt x="2290542" y="1412116"/>
                  <a:pt x="2278982" y="1400998"/>
                  <a:pt x="2265267" y="1393161"/>
                </a:cubicBezTo>
                <a:cubicBezTo>
                  <a:pt x="2256593" y="1388205"/>
                  <a:pt x="2246311" y="1386843"/>
                  <a:pt x="2236833" y="1383684"/>
                </a:cubicBezTo>
                <a:cubicBezTo>
                  <a:pt x="2199016" y="1326963"/>
                  <a:pt x="2235908" y="1368089"/>
                  <a:pt x="2132574" y="1336297"/>
                </a:cubicBezTo>
                <a:cubicBezTo>
                  <a:pt x="2114738" y="1330810"/>
                  <a:pt x="2059116" y="1296314"/>
                  <a:pt x="2047271" y="1288911"/>
                </a:cubicBezTo>
                <a:cubicBezTo>
                  <a:pt x="2037611" y="1282874"/>
                  <a:pt x="2029025" y="1275050"/>
                  <a:pt x="2018836" y="1269956"/>
                </a:cubicBezTo>
                <a:cubicBezTo>
                  <a:pt x="2009900" y="1265488"/>
                  <a:pt x="1999136" y="1265330"/>
                  <a:pt x="1990402" y="1260479"/>
                </a:cubicBezTo>
                <a:cubicBezTo>
                  <a:pt x="1892630" y="1206166"/>
                  <a:pt x="1969438" y="1234537"/>
                  <a:pt x="1905099" y="1213093"/>
                </a:cubicBezTo>
                <a:cubicBezTo>
                  <a:pt x="1833715" y="1165506"/>
                  <a:pt x="1924438" y="1221380"/>
                  <a:pt x="1838752" y="1184661"/>
                </a:cubicBezTo>
                <a:cubicBezTo>
                  <a:pt x="1828282" y="1180174"/>
                  <a:pt x="1820507" y="1170800"/>
                  <a:pt x="1810318" y="1165706"/>
                </a:cubicBezTo>
                <a:cubicBezTo>
                  <a:pt x="1801382" y="1161238"/>
                  <a:pt x="1791362" y="1159388"/>
                  <a:pt x="1781884" y="1156229"/>
                </a:cubicBezTo>
                <a:cubicBezTo>
                  <a:pt x="1763223" y="1100249"/>
                  <a:pt x="1788158" y="1150935"/>
                  <a:pt x="1725015" y="1108843"/>
                </a:cubicBezTo>
                <a:cubicBezTo>
                  <a:pt x="1710145" y="1098930"/>
                  <a:pt x="1700327" y="1082954"/>
                  <a:pt x="1687103" y="1070933"/>
                </a:cubicBezTo>
                <a:cubicBezTo>
                  <a:pt x="1665550" y="1051341"/>
                  <a:pt x="1643843" y="1031828"/>
                  <a:pt x="1620756" y="1014070"/>
                </a:cubicBezTo>
                <a:cubicBezTo>
                  <a:pt x="1602698" y="1000180"/>
                  <a:pt x="1583108" y="988391"/>
                  <a:pt x="1563887" y="976161"/>
                </a:cubicBezTo>
                <a:cubicBezTo>
                  <a:pt x="1548345" y="966272"/>
                  <a:pt x="1529524" y="960754"/>
                  <a:pt x="1516497" y="947729"/>
                </a:cubicBezTo>
                <a:cubicBezTo>
                  <a:pt x="1497541" y="928774"/>
                  <a:pt x="1475713" y="912310"/>
                  <a:pt x="1459628" y="890865"/>
                </a:cubicBezTo>
                <a:cubicBezTo>
                  <a:pt x="1450150" y="878229"/>
                  <a:pt x="1441689" y="864762"/>
                  <a:pt x="1431194" y="852956"/>
                </a:cubicBezTo>
                <a:cubicBezTo>
                  <a:pt x="1416352" y="836260"/>
                  <a:pt x="1404996" y="812633"/>
                  <a:pt x="1383803" y="805569"/>
                </a:cubicBezTo>
                <a:lnTo>
                  <a:pt x="1326935" y="786615"/>
                </a:lnTo>
                <a:cubicBezTo>
                  <a:pt x="1317457" y="780297"/>
                  <a:pt x="1308501" y="773114"/>
                  <a:pt x="1298501" y="767660"/>
                </a:cubicBezTo>
                <a:cubicBezTo>
                  <a:pt x="1273693" y="754130"/>
                  <a:pt x="1245283" y="746705"/>
                  <a:pt x="1222676" y="729751"/>
                </a:cubicBezTo>
                <a:cubicBezTo>
                  <a:pt x="1159582" y="682435"/>
                  <a:pt x="1210488" y="718579"/>
                  <a:pt x="1137373" y="672887"/>
                </a:cubicBezTo>
                <a:cubicBezTo>
                  <a:pt x="1127713" y="666850"/>
                  <a:pt x="1118828" y="659584"/>
                  <a:pt x="1108938" y="653933"/>
                </a:cubicBezTo>
                <a:cubicBezTo>
                  <a:pt x="1096670" y="646924"/>
                  <a:pt x="1083293" y="641987"/>
                  <a:pt x="1071026" y="634978"/>
                </a:cubicBezTo>
                <a:cubicBezTo>
                  <a:pt x="1061136" y="629327"/>
                  <a:pt x="1053001" y="620650"/>
                  <a:pt x="1042592" y="616024"/>
                </a:cubicBezTo>
                <a:cubicBezTo>
                  <a:pt x="1024332" y="607909"/>
                  <a:pt x="1004679" y="603387"/>
                  <a:pt x="985723" y="597069"/>
                </a:cubicBezTo>
                <a:cubicBezTo>
                  <a:pt x="976245" y="593910"/>
                  <a:pt x="967179" y="589005"/>
                  <a:pt x="957289" y="587592"/>
                </a:cubicBezTo>
                <a:lnTo>
                  <a:pt x="890942" y="578115"/>
                </a:lnTo>
                <a:cubicBezTo>
                  <a:pt x="871986" y="568638"/>
                  <a:pt x="852734" y="559730"/>
                  <a:pt x="834074" y="549683"/>
                </a:cubicBezTo>
                <a:cubicBezTo>
                  <a:pt x="811647" y="537608"/>
                  <a:pt x="790509" y="523164"/>
                  <a:pt x="767727" y="511774"/>
                </a:cubicBezTo>
                <a:cubicBezTo>
                  <a:pt x="752509" y="504166"/>
                  <a:pt x="735554" y="500427"/>
                  <a:pt x="720336" y="492819"/>
                </a:cubicBezTo>
                <a:cubicBezTo>
                  <a:pt x="613168" y="439239"/>
                  <a:pt x="690764" y="467166"/>
                  <a:pt x="625555" y="445433"/>
                </a:cubicBezTo>
                <a:cubicBezTo>
                  <a:pt x="522972" y="363373"/>
                  <a:pt x="569157" y="382407"/>
                  <a:pt x="502340" y="360137"/>
                </a:cubicBezTo>
                <a:cubicBezTo>
                  <a:pt x="492862" y="350660"/>
                  <a:pt x="485059" y="339139"/>
                  <a:pt x="473906" y="331705"/>
                </a:cubicBezTo>
                <a:cubicBezTo>
                  <a:pt x="465593" y="326163"/>
                  <a:pt x="453784" y="327769"/>
                  <a:pt x="445471" y="322228"/>
                </a:cubicBezTo>
                <a:cubicBezTo>
                  <a:pt x="442842" y="320476"/>
                  <a:pt x="445471" y="315910"/>
                  <a:pt x="445471" y="312751"/>
                </a:cubicBezTo>
                <a:lnTo>
                  <a:pt x="0" y="0"/>
                </a:ln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92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15 at 3.48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8496300" cy="6059520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2015066" y="1100667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>
            <a:off x="2040466" y="4237567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2548466" y="1634067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98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PORT MONMOUTH</a:t>
            </a:r>
            <a:endParaRPr lang="en-US" dirty="0"/>
          </a:p>
        </p:txBody>
      </p:sp>
      <p:sp>
        <p:nvSpPr>
          <p:cNvPr id="32770" name="Text Placeholder 3"/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48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4" descr="Screen shot 2010-12-21 at 9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089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5283200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4527550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18444" name="Picture 1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4"/>
          <p:cNvSpPr txBox="1">
            <a:spLocks noChangeArrowheads="1"/>
          </p:cNvSpPr>
          <p:nvPr/>
        </p:nvSpPr>
        <p:spPr bwMode="auto">
          <a:xfrm>
            <a:off x="1157288" y="1371600"/>
            <a:ext cx="5637212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/>
              <a:t>HF Radar Team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Rutgers University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Scott Glenn, Josh </a:t>
            </a:r>
            <a:r>
              <a:rPr lang="en-US" sz="1400" b="1" i="1" dirty="0" err="1"/>
              <a:t>Kohut</a:t>
            </a:r>
            <a:r>
              <a:rPr lang="en-US" sz="1400" b="1" i="1" dirty="0"/>
              <a:t>, Hugh </a:t>
            </a:r>
            <a:r>
              <a:rPr lang="en-US" sz="1400" b="1" i="1" dirty="0" err="1"/>
              <a:t>Roarty</a:t>
            </a:r>
            <a:r>
              <a:rPr lang="en-US" sz="1400" b="1" i="1" dirty="0"/>
              <a:t>,</a:t>
            </a:r>
          </a:p>
          <a:p>
            <a:pPr eaLnBrk="1" hangingPunct="1"/>
            <a:r>
              <a:rPr lang="en-US" sz="1400" b="1" i="1" dirty="0"/>
              <a:t>  Mike Crowley, John </a:t>
            </a:r>
            <a:r>
              <a:rPr lang="en-US" sz="1400" b="1" i="1" dirty="0" err="1"/>
              <a:t>Kerfoot</a:t>
            </a:r>
            <a:r>
              <a:rPr lang="en-US" sz="1400" b="1" i="1" dirty="0"/>
              <a:t>, Ethan</a:t>
            </a:r>
          </a:p>
          <a:p>
            <a:pPr eaLnBrk="1" hangingPunct="1"/>
            <a:r>
              <a:rPr lang="en-US" sz="1400" b="1" i="1" dirty="0"/>
              <a:t>  Handel,  Mike Smith, Colin Evans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 Ocean Sensors</a:t>
            </a:r>
            <a:r>
              <a:rPr lang="en-US" sz="1800" b="1" dirty="0"/>
              <a:t> -</a:t>
            </a:r>
            <a:endParaRPr lang="en-US" sz="1600" b="1" dirty="0"/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Don Barrick, Pete </a:t>
            </a:r>
            <a:r>
              <a:rPr lang="en-US" sz="1400" b="1" i="1" dirty="0" err="1"/>
              <a:t>Lilleboe</a:t>
            </a:r>
            <a:r>
              <a:rPr lang="en-US" sz="1400" b="1" i="1" dirty="0" smtClean="0"/>
              <a:t>, Chad Whelan</a:t>
            </a:r>
            <a:endParaRPr lang="en-US" sz="1400" b="1" i="1" dirty="0"/>
          </a:p>
          <a:p>
            <a:pPr eaLnBrk="1" hangingPunct="1"/>
            <a:r>
              <a:rPr lang="en-US" sz="1400" b="1" i="1" dirty="0"/>
              <a:t>  </a:t>
            </a:r>
            <a:r>
              <a:rPr lang="en-US" sz="1400" b="1" i="1" dirty="0" smtClean="0"/>
              <a:t>Belinda </a:t>
            </a:r>
            <a:r>
              <a:rPr lang="en-US" sz="1400" b="1" i="1" dirty="0"/>
              <a:t>Lipa, </a:t>
            </a:r>
            <a:r>
              <a:rPr lang="en-US" sz="1400" b="1" i="1" dirty="0" smtClean="0"/>
              <a:t>Bill </a:t>
            </a:r>
            <a:r>
              <a:rPr lang="en-US" sz="1400" b="1" i="1" dirty="0"/>
              <a:t>Rector, Jimmy Isaacson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or Puerto Rico – Mayaguez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Jorge </a:t>
            </a:r>
            <a:r>
              <a:rPr lang="en-US" sz="1400" b="1" i="1" dirty="0" err="1" smtClean="0"/>
              <a:t>Corredor</a:t>
            </a:r>
            <a:r>
              <a:rPr lang="en-US" sz="1400" b="1" i="1" dirty="0" smtClean="0"/>
              <a:t>, Julio </a:t>
            </a:r>
            <a:r>
              <a:rPr lang="en-US" sz="1400" b="1" i="1" dirty="0" err="1" smtClean="0"/>
              <a:t>Morell</a:t>
            </a:r>
            <a:r>
              <a:rPr lang="en-US" sz="1400" b="1" i="1" dirty="0" smtClean="0"/>
              <a:t>,  Miguel Canals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Mathematics, Inc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Bill Browning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Alaska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Tom </a:t>
            </a:r>
            <a:r>
              <a:rPr lang="en-US" sz="1400" b="1" i="1" dirty="0" err="1"/>
              <a:t>Weingarter</a:t>
            </a:r>
            <a:r>
              <a:rPr lang="en-US" sz="1400" b="1" i="1" dirty="0"/>
              <a:t>, Hank </a:t>
            </a:r>
            <a:r>
              <a:rPr lang="en-US" sz="1400" b="1" i="1" dirty="0" smtClean="0"/>
              <a:t>Statscewich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Power Technologies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 Debbie </a:t>
            </a:r>
            <a:r>
              <a:rPr lang="en-US" sz="1400" b="1" i="1" dirty="0" err="1" smtClean="0"/>
              <a:t>Montagna</a:t>
            </a:r>
            <a:r>
              <a:rPr lang="en-US" sz="1400" b="1" i="1" dirty="0" smtClean="0"/>
              <a:t>, Bruce </a:t>
            </a:r>
            <a:r>
              <a:rPr lang="en-US" sz="1400" b="1" i="1" dirty="0" err="1" smtClean="0"/>
              <a:t>Downie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 Research Laboratory</a:t>
            </a:r>
          </a:p>
          <a:p>
            <a:pPr eaLnBrk="1" hangingPunct="1"/>
            <a:r>
              <a:rPr lang="en-US" sz="1400" b="1" i="1" dirty="0" smtClean="0"/>
              <a:t>   Michael </a:t>
            </a:r>
            <a:r>
              <a:rPr lang="en-US" sz="1400" b="1" i="1" dirty="0" err="1"/>
              <a:t>Lovellette</a:t>
            </a:r>
            <a:r>
              <a:rPr lang="en-US" sz="1400" b="1" i="1" dirty="0"/>
              <a:t>, Dan Newton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Research Establishment (FFI)</a:t>
            </a:r>
          </a:p>
          <a:p>
            <a:pPr eaLnBrk="1" hangingPunct="1"/>
            <a:r>
              <a:rPr lang="en-US" sz="1400" b="1" i="1" dirty="0" smtClean="0"/>
              <a:t>   </a:t>
            </a:r>
            <a:r>
              <a:rPr lang="en-US" sz="1400" b="1" i="1" dirty="0" err="1" smtClean="0"/>
              <a:t>Terje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Johnsen</a:t>
            </a:r>
            <a:r>
              <a:rPr lang="en-US" sz="1400" b="1" i="1" dirty="0" smtClean="0"/>
              <a:t>, Walther </a:t>
            </a:r>
            <a:r>
              <a:rPr lang="en-US" sz="1400" b="1" i="1" dirty="0" err="1" smtClean="0"/>
              <a:t>Asen</a:t>
            </a:r>
            <a:endParaRPr lang="en-US" sz="1400" b="1" i="1" dirty="0" smtClean="0"/>
          </a:p>
          <a:p>
            <a:pPr eaLnBrk="1" hangingPunct="1"/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CODARNor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/>
              <a:t> Anton </a:t>
            </a:r>
            <a:r>
              <a:rPr lang="en-US" sz="1400" b="1" i="1" dirty="0" err="1"/>
              <a:t>Kjelaas</a:t>
            </a:r>
            <a:endParaRPr lang="en-US" sz="1400" b="1" i="1" dirty="0"/>
          </a:p>
          <a:p>
            <a:pPr eaLnBrk="1" hangingPunct="1"/>
            <a:endParaRPr lang="en-US" sz="1400" b="1" i="1" dirty="0"/>
          </a:p>
          <a:p>
            <a:pPr eaLnBrk="1" hangingPunct="1"/>
            <a:endParaRPr lang="en-US" sz="1600" b="1" i="1" dirty="0"/>
          </a:p>
        </p:txBody>
      </p:sp>
      <p:sp>
        <p:nvSpPr>
          <p:cNvPr id="18448" name="TextBox 18"/>
          <p:cNvSpPr txBox="1">
            <a:spLocks noChangeArrowheads="1"/>
          </p:cNvSpPr>
          <p:nvPr/>
        </p:nvSpPr>
        <p:spPr bwMode="auto">
          <a:xfrm>
            <a:off x="4635500" y="1273175"/>
            <a:ext cx="4508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Rutgers University – CODAR Ocean Sensors</a:t>
            </a:r>
          </a:p>
          <a:p>
            <a:pPr eaLnBrk="1" hangingPunct="1"/>
            <a:r>
              <a:rPr lang="en-US" sz="1600" b="1" i="1" dirty="0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pic>
        <p:nvPicPr>
          <p:cNvPr id="18449" name="Picture 18" descr="dhs-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0" name="Group 1"/>
          <p:cNvGrpSpPr>
            <a:grpSpLocks/>
          </p:cNvGrpSpPr>
          <p:nvPr/>
        </p:nvGrpSpPr>
        <p:grpSpPr bwMode="auto">
          <a:xfrm>
            <a:off x="5483225" y="1882775"/>
            <a:ext cx="3562350" cy="3810000"/>
            <a:chOff x="5470525" y="2454275"/>
            <a:chExt cx="3562350" cy="3810000"/>
          </a:xfrm>
        </p:grpSpPr>
        <p:pic>
          <p:nvPicPr>
            <p:cNvPr id="18451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525" y="2454275"/>
              <a:ext cx="3562350" cy="381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2" name="TextBox 22"/>
            <p:cNvSpPr txBox="1">
              <a:spLocks noChangeArrowheads="1"/>
            </p:cNvSpPr>
            <p:nvPr/>
          </p:nvSpPr>
          <p:spPr bwMode="auto">
            <a:xfrm>
              <a:off x="7388225" y="5241925"/>
              <a:ext cx="14160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ONR - 2004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7827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PORT_p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57800" y="4191000"/>
            <a:ext cx="457200" cy="457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791200" y="2895600"/>
            <a:ext cx="533400" cy="1600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6400800" y="2819400"/>
            <a:ext cx="1325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</a:rPr>
              <a:t>200 m</a:t>
            </a:r>
          </a:p>
        </p:txBody>
      </p:sp>
    </p:spTree>
    <p:extLst>
      <p:ext uri="{BB962C8B-B14F-4D97-AF65-F5344CB8AC3E}">
        <p14:creationId xmlns:p14="http://schemas.microsoft.com/office/powerpoint/2010/main" val="2265166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PORT_post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4582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583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35842" name="Picture 2" descr="8180736800_f9c4b0a568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392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36866" name="Picture 2" descr="2012-11-13 21.41.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457200" y="4038600"/>
            <a:ext cx="1354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Irene </a:t>
            </a:r>
          </a:p>
          <a:p>
            <a:pPr eaLnBrk="1" hangingPunct="1"/>
            <a:r>
              <a:rPr lang="en-US" sz="4000"/>
              <a:t>2011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905000" y="4724400"/>
            <a:ext cx="1295400" cy="0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381000" y="304800"/>
            <a:ext cx="16398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Sandy </a:t>
            </a:r>
          </a:p>
          <a:p>
            <a:pPr eaLnBrk="1" hangingPunct="1"/>
            <a:r>
              <a:rPr lang="en-US" sz="4000"/>
              <a:t>2012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28800" y="990600"/>
            <a:ext cx="12954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414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SEA BRIGHT</a:t>
            </a:r>
            <a:endParaRPr lang="en-US" dirty="0"/>
          </a:p>
        </p:txBody>
      </p:sp>
      <p:sp>
        <p:nvSpPr>
          <p:cNvPr id="37890" name="Text Placeholder 2"/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932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SEAB PRE</a:t>
            </a:r>
          </a:p>
        </p:txBody>
      </p:sp>
      <p:pic>
        <p:nvPicPr>
          <p:cNvPr id="38914" name="Picture 1" descr="SEAB GE before San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058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SEAB  POST</a:t>
            </a:r>
          </a:p>
        </p:txBody>
      </p:sp>
      <p:pic>
        <p:nvPicPr>
          <p:cNvPr id="39938" name="Picture 2" descr="SEAB GE after San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066800"/>
            <a:ext cx="9144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5323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40962" name="Picture 2" descr="SEAB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605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41986" name="Picture 2" descr="2012-11-12 18.46.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855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43010" name="Picture 2" descr="8180727157_7c346650cf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"/>
            <a:ext cx="4629150" cy="617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087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r>
              <a:rPr lang="en-US" dirty="0" err="1" smtClean="0"/>
              <a:t>hf</a:t>
            </a:r>
            <a:r>
              <a:rPr lang="en-US" dirty="0" smtClean="0"/>
              <a:t> Radar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47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44034" name="Picture 2" descr="Screen shot 2012-11-12 at 10.29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3581400" y="37338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850 m</a:t>
            </a:r>
          </a:p>
        </p:txBody>
      </p:sp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7315200" y="14478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Shed Starting Location</a:t>
            </a:r>
          </a:p>
        </p:txBody>
      </p:sp>
    </p:spTree>
    <p:extLst>
      <p:ext uri="{BB962C8B-B14F-4D97-AF65-F5344CB8AC3E}">
        <p14:creationId xmlns:p14="http://schemas.microsoft.com/office/powerpoint/2010/main" val="4014366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45058" name="Picture 2" descr="2012-10-31 10.36.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2164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46082" name="Picture 2" descr="SEAB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7800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47106" name="Picture 2" descr="2012-11-12 18.54.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328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SeaSIDE</a:t>
            </a:r>
            <a:r>
              <a:rPr lang="en-US" dirty="0" smtClean="0"/>
              <a:t> PARK</a:t>
            </a:r>
            <a:endParaRPr lang="en-US" dirty="0"/>
          </a:p>
        </p:txBody>
      </p:sp>
      <p:sp>
        <p:nvSpPr>
          <p:cNvPr id="48130" name="Text Placeholder 3"/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3761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49154" name="Picture 2" descr="SPRK_pre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2" y="0"/>
            <a:ext cx="8126381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412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8362649_07d3b8398c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060267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37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SPRK  PRE</a:t>
            </a:r>
          </a:p>
        </p:txBody>
      </p:sp>
      <p:pic>
        <p:nvPicPr>
          <p:cNvPr id="50178" name="Picture 1" descr="SPRK GE before San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951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SPRK  POST</a:t>
            </a:r>
          </a:p>
        </p:txBody>
      </p:sp>
      <p:pic>
        <p:nvPicPr>
          <p:cNvPr id="51202" name="Picture 1" descr="SPRK GE after San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391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52226" name="Picture 2" descr="2012-10-31 10.36.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0"/>
            <a:ext cx="91440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158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CODAR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Compact HF Radar Antennas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1795463"/>
            <a:ext cx="2154238" cy="307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779463" y="4865688"/>
            <a:ext cx="110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 MHz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863" y="1788583"/>
            <a:ext cx="2243137" cy="310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257550" y="4870450"/>
            <a:ext cx="110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13 MHz</a:t>
            </a:r>
          </a:p>
        </p:txBody>
      </p:sp>
      <p:grpSp>
        <p:nvGrpSpPr>
          <p:cNvPr id="14342" name="Group 9"/>
          <p:cNvGrpSpPr>
            <a:grpSpLocks/>
          </p:cNvGrpSpPr>
          <p:nvPr/>
        </p:nvGrpSpPr>
        <p:grpSpPr bwMode="auto">
          <a:xfrm>
            <a:off x="5203825" y="1760538"/>
            <a:ext cx="3767138" cy="3127375"/>
            <a:chOff x="5204177" y="1478844"/>
            <a:chExt cx="3766629" cy="3127024"/>
          </a:xfrm>
        </p:grpSpPr>
        <p:pic>
          <p:nvPicPr>
            <p:cNvPr id="14344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5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6689725" y="4899025"/>
            <a:ext cx="110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 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667" y="5300134"/>
            <a:ext cx="364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Transmitter &amp; Receiver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52533" y="5283202"/>
            <a:ext cx="353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Transmitter &amp; Receiver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411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53250" name="Picture 2" descr="SPRK_po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547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54274" name="Picture 2" descr="SPR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5174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Resources</a:t>
            </a: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r>
              <a:rPr lang="en-US" u="sng">
                <a:latin typeface="Arial" charset="0"/>
                <a:hlinkClick r:id="rId2"/>
              </a:rPr>
              <a:t>http://google.org/crisismap/2012-sandy</a:t>
            </a:r>
            <a:endParaRPr lang="en-US" u="sng">
              <a:latin typeface="Arial" charset="0"/>
            </a:endParaRPr>
          </a:p>
          <a:p>
            <a:r>
              <a:rPr lang="en-US" u="sng">
                <a:latin typeface="Arial" charset="0"/>
                <a:hlinkClick r:id="rId3"/>
              </a:rPr>
              <a:t>http://www.flickr.com/photos/rutgers_cool/sets/72157631995293198/</a:t>
            </a:r>
            <a:endParaRPr lang="en-US" u="sng">
              <a:latin typeface="Arial" charset="0"/>
            </a:endParaRPr>
          </a:p>
          <a:p>
            <a:endParaRPr lang="en-US" u="sng">
              <a:latin typeface="Arial" charset="0"/>
            </a:endParaRPr>
          </a:p>
          <a:p>
            <a:endParaRPr lang="en-US" u="sng">
              <a:latin typeface="Arial" charset="0"/>
            </a:endParaRP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295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 HARBOR RECENT 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42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YMLosAngelesmapTrk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4038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4" descr="Ym-Los-Angeles-1996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788988"/>
            <a:ext cx="2667000" cy="1774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 idx="4294967295"/>
          </p:nvPr>
        </p:nvSpPr>
        <p:spPr>
          <a:xfrm>
            <a:off x="457200" y="-55563"/>
            <a:ext cx="8229600" cy="838201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GPS Track YM Los Angeles</a:t>
            </a:r>
          </a:p>
        </p:txBody>
      </p:sp>
    </p:spTree>
    <p:extLst>
      <p:ext uri="{BB962C8B-B14F-4D97-AF65-F5344CB8AC3E}">
        <p14:creationId xmlns:p14="http://schemas.microsoft.com/office/powerpoint/2010/main" val="3117990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EAB_Median_128_8_RV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164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3"/>
          <p:cNvSpPr>
            <a:spLocks noGrp="1"/>
          </p:cNvSpPr>
          <p:nvPr>
            <p:ph type="title"/>
          </p:nvPr>
        </p:nvSpPr>
        <p:spPr>
          <a:xfrm>
            <a:off x="457200" y="0"/>
            <a:ext cx="4114800" cy="1143000"/>
          </a:xfrm>
        </p:spPr>
        <p:txBody>
          <a:bodyPr/>
          <a:lstStyle/>
          <a:p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Pepper Plot</a:t>
            </a:r>
          </a:p>
        </p:txBody>
      </p:sp>
      <p:pic>
        <p:nvPicPr>
          <p:cNvPr id="18435" name="Picture 3" descr="C:\Users\Mike\Documents\COOL Lab Work\AIS Stuff\Los Angeles\figures\SEAB_Map_Medi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762000"/>
            <a:ext cx="4267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4724400" y="0"/>
            <a:ext cx="411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0" hangingPunct="0"/>
            <a:r>
              <a:rPr lang="en-US" sz="3200">
                <a:latin typeface="Calibri" charset="0"/>
              </a:rPr>
              <a:t>Detections on a Map</a:t>
            </a:r>
          </a:p>
        </p:txBody>
      </p:sp>
    </p:spTree>
    <p:extLst>
      <p:ext uri="{BB962C8B-B14F-4D97-AF65-F5344CB8AC3E}">
        <p14:creationId xmlns:p14="http://schemas.microsoft.com/office/powerpoint/2010/main" val="3248255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SEAB_Median_128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785813"/>
            <a:ext cx="71374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Association of GPS with Detections</a:t>
            </a:r>
          </a:p>
        </p:txBody>
      </p:sp>
    </p:spTree>
    <p:extLst>
      <p:ext uri="{BB962C8B-B14F-4D97-AF65-F5344CB8AC3E}">
        <p14:creationId xmlns:p14="http://schemas.microsoft.com/office/powerpoint/2010/main" val="690262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s_angeles_lan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550" y="0"/>
            <a:ext cx="7994650" cy="600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93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9704" y="-333471"/>
            <a:ext cx="7772400" cy="108185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Processing Matrix - </a:t>
            </a:r>
            <a:r>
              <a:rPr lang="en-US" sz="2700" dirty="0" smtClean="0"/>
              <a:t>YM Los Angeles 11/9/09</a:t>
            </a:r>
            <a:endParaRPr lang="en-US" sz="27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640122"/>
              </p:ext>
            </p:extLst>
          </p:nvPr>
        </p:nvGraphicFramePr>
        <p:xfrm>
          <a:off x="843911" y="766649"/>
          <a:ext cx="7475688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632"/>
                <a:gridCol w="830632"/>
                <a:gridCol w="830632"/>
                <a:gridCol w="830632"/>
                <a:gridCol w="830632"/>
                <a:gridCol w="830632"/>
                <a:gridCol w="830632"/>
                <a:gridCol w="830632"/>
                <a:gridCol w="830632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NSD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NSD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NSD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NSD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NSD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NSD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6.6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6.1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4.1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11.8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1.7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9.0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0.8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5.8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NSD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3.0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1.4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0.3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21.7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20.2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17.8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28.9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16.2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22.4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13.7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15.0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10.6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9.3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6.1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3.1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128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u="sng" dirty="0" smtClean="0">
                          <a:solidFill>
                            <a:srgbClr val="FF0000"/>
                          </a:solidFill>
                        </a:rPr>
                        <a:t>41.8</a:t>
                      </a:r>
                      <a:endParaRPr lang="en-US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41.1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39.7</a:t>
                      </a:r>
                    </a:p>
                    <a:p>
                      <a:r>
                        <a:rPr lang="en-US" b="1" u="sng" dirty="0" smtClean="0">
                          <a:solidFill>
                            <a:srgbClr val="3366FF"/>
                          </a:solidFill>
                        </a:rPr>
                        <a:t>50.3</a:t>
                      </a:r>
                      <a:endParaRPr lang="en-US" b="1" u="sng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37.4</a:t>
                      </a:r>
                    </a:p>
                    <a:p>
                      <a:r>
                        <a:rPr lang="en-US" b="1" u="sng" dirty="0" smtClean="0">
                          <a:solidFill>
                            <a:srgbClr val="3366FF"/>
                          </a:solidFill>
                        </a:rPr>
                        <a:t>48.6</a:t>
                      </a:r>
                      <a:endParaRPr lang="en-US" b="1" u="sng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36.0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46.6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34.3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43.0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39.0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36.1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u="sng" dirty="0" smtClean="0">
                          <a:solidFill>
                            <a:srgbClr val="FF0000"/>
                          </a:solidFill>
                        </a:rPr>
                        <a:t>42.7</a:t>
                      </a:r>
                      <a:endParaRPr lang="en-US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41.6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39.9</a:t>
                      </a:r>
                    </a:p>
                    <a:p>
                      <a:r>
                        <a:rPr lang="en-US" b="1" u="sng" dirty="0" smtClean="0">
                          <a:solidFill>
                            <a:srgbClr val="3366FF"/>
                          </a:solidFill>
                        </a:rPr>
                        <a:t>47.1</a:t>
                      </a:r>
                      <a:endParaRPr lang="en-US" b="1" u="sng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39.2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46.1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37.9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45.7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35.5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44.0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43.0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39.9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33.7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32.3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30.9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36.5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29.8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34.0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28.4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32.6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26.0</a:t>
                      </a: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30.5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29.5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28.8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1024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29.7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28.6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26.1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25.0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22.1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3366FF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3366FF"/>
                          </a:solidFill>
                        </a:rPr>
                        <a:t>19.6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53556" y="373215"/>
            <a:ext cx="394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Threshold (dB)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354002" y="2455335"/>
            <a:ext cx="190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FFT Points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89851" y="5668433"/>
            <a:ext cx="636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IIR – Red         </a:t>
            </a:r>
            <a:r>
              <a:rPr lang="en-US" dirty="0" smtClean="0">
                <a:solidFill>
                  <a:srgbClr val="3366FF"/>
                </a:solidFill>
              </a:rPr>
              <a:t>Median – Blue</a:t>
            </a:r>
            <a:r>
              <a:rPr lang="en-US" dirty="0" smtClean="0"/>
              <a:t>        NSD = No Ship Detected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39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 HARBOR 2012 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34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Standard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/Rx,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Comms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Two lines of </a:t>
            </a:r>
            <a:r>
              <a:rPr lang="en-US" sz="1400" dirty="0" smtClean="0"/>
              <a:t>Communication</a:t>
            </a:r>
            <a:endParaRPr lang="en-US" sz="1400" dirty="0"/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1427014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Summer Research Institute</a:t>
            </a:r>
            <a:endParaRPr lang="en-US" dirty="0"/>
          </a:p>
        </p:txBody>
      </p:sp>
      <p:pic>
        <p:nvPicPr>
          <p:cNvPr id="3" name="Picture 2" descr="IMG_08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9986" r="14775"/>
          <a:stretch/>
        </p:blipFill>
        <p:spPr>
          <a:xfrm>
            <a:off x="177800" y="1460501"/>
            <a:ext cx="4241641" cy="3657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3-01-15 at 4.03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73" y="1270000"/>
            <a:ext cx="4169528" cy="46900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88594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22300" y="1200430"/>
            <a:ext cx="7493000" cy="4920970"/>
            <a:chOff x="253184" y="533400"/>
            <a:chExt cx="8586016" cy="5638800"/>
          </a:xfrm>
        </p:grpSpPr>
        <p:pic>
          <p:nvPicPr>
            <p:cNvPr id="4" name="Picture 3" descr="Aegean-Pride-775362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33400"/>
              <a:ext cx="1144223" cy="76200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" name="Picture 5" descr="Aglaia-764317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1017176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" name="Picture 7" descr="ANDES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585697"/>
              <a:ext cx="1016000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" name="Picture 11" descr="Apl-Indonesia-973464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1584" y="5310097"/>
              <a:ext cx="1257299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14" descr="ATLANTIC_SALVOR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384" y="5310097"/>
              <a:ext cx="1127302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" name="Picture 16" descr="British-Serenity-626899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534896"/>
              <a:ext cx="1219200" cy="81280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Picture 1" descr="CALUSA_COAST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533400"/>
              <a:ext cx="758746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1" name="Picture 3" descr="Cg-47315-704558.jp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313546"/>
              <a:ext cx="1066800" cy="7453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5" descr="Clementine-Maersk-684953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33400"/>
              <a:ext cx="1048266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7" descr="Colorado-Star-581318.jp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315263"/>
              <a:ext cx="1066800" cy="74363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9" descr="Cosco-Boston-464348.jp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296897"/>
              <a:ext cx="1143000" cy="761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11" descr="Cosco-Nagoya-889176.jp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1291123"/>
              <a:ext cx="990600" cy="74237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6" name="Picture 1" descr="Csav-Itajai-880572.jp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1319573"/>
              <a:ext cx="1143000" cy="73932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" name="Picture 3" descr="Disney-Magic-546146.jp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533400"/>
              <a:ext cx="1017176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8" name="Picture 5" descr="EAGLE_BALTIMORE.jp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295400"/>
              <a:ext cx="1066800" cy="71119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" name="Picture 7" descr="ERICA_XII.jp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2033497"/>
              <a:ext cx="508001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" name="Picture 9" descr="Ever-Diadem-930842.jpg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033497"/>
              <a:ext cx="1143000" cy="7329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1" name="Picture 11" descr="FIREFIGHTER2.jpg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1290548"/>
              <a:ext cx="990600" cy="7429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" name="Picture 17" descr="Solaia-983757.jpg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033497"/>
              <a:ext cx="1015030" cy="76200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3" name="Picture 1" descr="Great-Success-961707.jpg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184" y="5310097"/>
              <a:ext cx="1524000" cy="85567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4" name="Picture 2" descr="Hanjin-Malta-859991.jpg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533400"/>
              <a:ext cx="990600" cy="74249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5" name="Picture 4" descr="Hansa-Atlantic-720543.jpg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706" y="3557497"/>
              <a:ext cx="1118485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6" name="Picture 8" descr="Jill-Jacob-518732.jpg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317666"/>
              <a:ext cx="990600" cy="74123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" name="Picture 10" descr="Johann-Jacob-133264.jpg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2033497"/>
              <a:ext cx="990602" cy="7412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" name="Picture 12" descr="LUCKY_D.jpg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598" y="2795497"/>
              <a:ext cx="990602" cy="74295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9" name="Picture 1" descr="Luna-461686.jpg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598" y="2795497"/>
              <a:ext cx="1140555" cy="761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0" name="Picture 3" descr="Maersk-Carolina-346111.jpg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8" y="2795497"/>
              <a:ext cx="1145537" cy="76199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1" name="Picture 5" descr="Maersk-Iowa-930412.jpg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384" y="5310097"/>
              <a:ext cx="1258754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2" name="Picture 7" descr="MARION____MORAN.jpg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033497"/>
              <a:ext cx="1015819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3" name="Picture 9" descr="Mary-Alice-380102.jpg"/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24" y="4396677"/>
              <a:ext cx="1219200" cy="9134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4" name="Picture 11" descr="Miraculous-Ace-586376.jpg"/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707" y="3557497"/>
              <a:ext cx="1118893" cy="838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5" name="Picture 1" descr="Mol-Destiny-930992.jpg"/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999" y="2033497"/>
              <a:ext cx="1424971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6" name="Picture 3" descr="Msc-Regina-770389.jpg"/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24" y="4395697"/>
              <a:ext cx="1628776" cy="9144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7" name="Picture 5" descr="Ncc-Safa-838821.jpg"/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307" y="3557497"/>
              <a:ext cx="1118292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8" name="Picture 7" descr="Ns-Spirit-54497.jpg"/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2033497"/>
              <a:ext cx="1145046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9" name="Picture 9" descr="Nyk-Joanna-473200.jpg"/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783" y="5310097"/>
              <a:ext cx="1118417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0" name="Picture 11" descr="OHANA.jpg"/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998" y="2795497"/>
              <a:ext cx="1166648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1" name="Picture 1" descr="Oocl-Netherlands-930151.jpg"/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506" y="3557497"/>
              <a:ext cx="1264983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" name="Picture 3" descr="OSG_VISION.jpg"/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07" y="3557497"/>
              <a:ext cx="1252062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3" name="Picture 5" descr="P-B_YANKEE.jpg"/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184" y="5310097"/>
              <a:ext cx="1257299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4" name="Picture 7" descr="President-Polk-597111.jpg"/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799" y="2033497"/>
              <a:ext cx="1145441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" name="Picture 9" descr="REINAUER_TWINS.jpg"/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97" y="2795497"/>
              <a:ext cx="1139825" cy="76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" name="Picture 11" descr="SAND_MASTER.jpg"/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307" y="3538448"/>
              <a:ext cx="1143000" cy="8572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7" name="Picture 1" descr="Sharon-Sea-25137.jpg"/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624" y="4395697"/>
              <a:ext cx="1220611" cy="9144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8" name="Picture 3" descr="STADT_FREIBURG.jpg"/>
            <p:cNvPicPr>
              <a:picLocks noChangeAspect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024" y="4395697"/>
              <a:ext cx="1370807" cy="9144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9" name="Picture 5" descr="Terrapin-Island-463167.jpg"/>
            <p:cNvPicPr>
              <a:picLocks noChangeAspect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307" y="3557497"/>
              <a:ext cx="1260093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0" name="Picture 7" descr="Torm-Mary-628621.jpg"/>
            <p:cNvPicPr>
              <a:picLocks noChangeAspect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784" y="5310097"/>
              <a:ext cx="1295400" cy="86210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" name="Picture 9" descr="Us-Epa-Bold-136708.jpg"/>
            <p:cNvPicPr>
              <a:picLocks noChangeAspect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598" y="2795497"/>
              <a:ext cx="1295401" cy="72531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2" name="Picture 11" descr="Valle-Di-Castiglia-817443.jpg"/>
            <p:cNvPicPr>
              <a:picLocks noChangeAspect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824" y="4395697"/>
              <a:ext cx="1369116" cy="9144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3" name="Picture 1" descr="Zim-Panama-736291.jpg"/>
            <p:cNvPicPr>
              <a:picLocks noChangeAspect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4" y="4395697"/>
              <a:ext cx="1220180" cy="9144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4" name="Picture 3" descr="Zirku-177232.jpg"/>
            <p:cNvPicPr>
              <a:picLocks noChangeAspect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98" y="2795498"/>
              <a:ext cx="990600" cy="74103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39700"/>
            <a:ext cx="8229600" cy="1143000"/>
          </a:xfrm>
        </p:spPr>
        <p:txBody>
          <a:bodyPr/>
          <a:lstStyle/>
          <a:p>
            <a:r>
              <a:rPr lang="en-US" dirty="0" smtClean="0"/>
              <a:t>Vessels Detected June 11, 2012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1714500" y="762000"/>
            <a:ext cx="538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time software allows for increased processing</a:t>
            </a:r>
            <a:endParaRPr lang="en-US" dirty="0"/>
          </a:p>
        </p:txBody>
      </p:sp>
      <p:pic>
        <p:nvPicPr>
          <p:cNvPr id="56" name="Picture 55" descr="Screen shot 2013-01-16 at 7.43.59 AM.png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346200"/>
            <a:ext cx="5524616" cy="4356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1674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Detections Overlaid on AIS</a:t>
            </a:r>
          </a:p>
        </p:txBody>
      </p:sp>
      <p:pic>
        <p:nvPicPr>
          <p:cNvPr id="16386" name="Picture 2" descr="Pepper_v3_SEAB_Median_512_14_rvb_20120611T06000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1192213"/>
            <a:ext cx="65468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164263" y="1930400"/>
            <a:ext cx="22367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June 11, 2012</a:t>
            </a:r>
          </a:p>
          <a:p>
            <a:r>
              <a:rPr lang="en-US"/>
              <a:t>06:00-07:00</a:t>
            </a:r>
          </a:p>
          <a:p>
            <a:endParaRPr lang="en-US"/>
          </a:p>
          <a:p>
            <a:r>
              <a:rPr lang="en-US"/>
              <a:t>Median Background</a:t>
            </a:r>
          </a:p>
          <a:p>
            <a:r>
              <a:rPr lang="en-US"/>
              <a:t>512 pt. FFT</a:t>
            </a:r>
          </a:p>
          <a:p>
            <a:r>
              <a:rPr lang="en-US"/>
              <a:t>14 dB SNR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Detections Overlaid on AIS</a:t>
            </a:r>
          </a:p>
        </p:txBody>
      </p:sp>
      <p:pic>
        <p:nvPicPr>
          <p:cNvPr id="17410" name="Picture 4" descr="Pepper_v3_SEAB_Median_512_14_rvb_20120611T07000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1185863"/>
            <a:ext cx="6545262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6164263" y="1930400"/>
            <a:ext cx="22367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June 11, 2012</a:t>
            </a:r>
          </a:p>
          <a:p>
            <a:r>
              <a:rPr lang="en-US"/>
              <a:t>07:00-08:00</a:t>
            </a:r>
          </a:p>
          <a:p>
            <a:endParaRPr lang="en-US"/>
          </a:p>
          <a:p>
            <a:r>
              <a:rPr lang="en-US"/>
              <a:t>Median Background</a:t>
            </a:r>
          </a:p>
          <a:p>
            <a:r>
              <a:rPr lang="en-US"/>
              <a:t>512 pt. FFT</a:t>
            </a:r>
          </a:p>
          <a:p>
            <a:r>
              <a:rPr lang="en-US"/>
              <a:t>14 dB SNR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ne-11th-20db.tx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9" r="21976"/>
          <a:stretch/>
        </p:blipFill>
        <p:spPr>
          <a:xfrm>
            <a:off x="4308019" y="0"/>
            <a:ext cx="4341074" cy="6035417"/>
          </a:xfrm>
          <a:prstGeom prst="rect">
            <a:avLst/>
          </a:prstGeom>
        </p:spPr>
      </p:pic>
      <p:pic>
        <p:nvPicPr>
          <p:cNvPr id="4" name="Picture 3" descr="June 11, 2012 - AI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2169"/>
          <a:stretch/>
        </p:blipFill>
        <p:spPr>
          <a:xfrm>
            <a:off x="190501" y="0"/>
            <a:ext cx="4280961" cy="6035417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5118100" y="1968500"/>
            <a:ext cx="431800" cy="431800"/>
          </a:xfrm>
          <a:prstGeom prst="star5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5829300" y="3022600"/>
            <a:ext cx="88900" cy="3302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350000" y="2971800"/>
            <a:ext cx="88900" cy="3302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02300" y="33655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7300" y="33655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67300" y="4318000"/>
            <a:ext cx="2480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Ambrose / Barnegat</a:t>
            </a:r>
          </a:p>
          <a:p>
            <a:r>
              <a:rPr lang="en-US" sz="1400" dirty="0" smtClean="0"/>
              <a:t>2 Ambrose / Hudson Canyon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84551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8800" y="0"/>
            <a:ext cx="8039100" cy="6029327"/>
            <a:chOff x="558800" y="0"/>
            <a:chExt cx="8039100" cy="6029327"/>
          </a:xfrm>
        </p:grpSpPr>
        <p:pic>
          <p:nvPicPr>
            <p:cNvPr id="4" name="Picture 3" descr="2011_2012_all.tx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00" y="0"/>
              <a:ext cx="8039100" cy="602932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16100" y="76200"/>
              <a:ext cx="53721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AIS Density July 2011 to June 2012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4675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07 at 5.1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5" y="0"/>
            <a:ext cx="8212667" cy="6098666"/>
          </a:xfrm>
          <a:prstGeom prst="rect">
            <a:avLst/>
          </a:prstGeom>
        </p:spPr>
      </p:pic>
      <p:pic>
        <p:nvPicPr>
          <p:cNvPr id="3" name="Picture 4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167" y="4758797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200" y="5151966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800" y="2167467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233" y="20023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234" y="3145367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133" y="4203700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866" y="5397500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133" y="1143530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700" y="881063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62700" y="1346200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533" y="4428067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9482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0" y="21801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0" y="3365500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534" y="3251200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366" y="770467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3014133"/>
            <a:ext cx="2201333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31% of </a:t>
            </a:r>
          </a:p>
          <a:p>
            <a:pPr algn="ctr"/>
            <a:r>
              <a:rPr lang="en-US" sz="2400" dirty="0" smtClean="0"/>
              <a:t>HF Radar </a:t>
            </a:r>
            <a:r>
              <a:rPr lang="en-US" sz="2400" dirty="0"/>
              <a:t>D</a:t>
            </a:r>
            <a:r>
              <a:rPr lang="en-US" sz="2400" dirty="0" smtClean="0"/>
              <a:t>etections NOT on AIS</a:t>
            </a:r>
            <a:endParaRPr lang="en-US" sz="2400" dirty="0"/>
          </a:p>
        </p:txBody>
      </p:sp>
      <p:sp>
        <p:nvSpPr>
          <p:cNvPr id="20" name="Donut 19"/>
          <p:cNvSpPr/>
          <p:nvPr/>
        </p:nvSpPr>
        <p:spPr>
          <a:xfrm>
            <a:off x="4652433" y="30226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434166" y="52578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4669366" y="9398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3551766" y="770467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2620433" y="4106334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7734" y="5130800"/>
            <a:ext cx="3843866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Approaches to New York Harbor</a:t>
            </a:r>
          </a:p>
          <a:p>
            <a:pPr algn="ctr"/>
            <a:r>
              <a:rPr lang="en-US" sz="2000" dirty="0" smtClean="0"/>
              <a:t>16 Vessels per Hour in HFR</a:t>
            </a:r>
          </a:p>
          <a:p>
            <a:pPr algn="ctr"/>
            <a:r>
              <a:rPr lang="en-US" sz="2000" dirty="0" smtClean="0"/>
              <a:t>5 Vessels NOT on AIS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0650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lusa-Coast-Intersec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9650" y="0"/>
            <a:ext cx="8045450" cy="60424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65700" y="274638"/>
            <a:ext cx="37211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/>
            <a:r>
              <a:rPr lang="en-US" smtClean="0"/>
              <a:t>Calusa Coast Test Case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485" y="2286000"/>
            <a:ext cx="3705515" cy="26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36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16 at 10.15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0"/>
            <a:ext cx="5717388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93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epper_SEAB_20121022T000000-20121023T000000_ZIM NEW YO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0"/>
            <a:ext cx="7810500" cy="60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0379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HF Radar Bistatic Transmitters –</a:t>
            </a:r>
            <a:br>
              <a:rPr lang="en-US" dirty="0" smtClean="0"/>
            </a:br>
            <a:r>
              <a:rPr lang="en-US" sz="3600" dirty="0" smtClean="0"/>
              <a:t>Extending Range &amp; Number of Look Angles</a:t>
            </a:r>
            <a:endParaRPr lang="en-US" sz="3600" dirty="0"/>
          </a:p>
        </p:txBody>
      </p:sp>
      <p:pic>
        <p:nvPicPr>
          <p:cNvPr id="3" name="Picture 2" descr="IMG_957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7"/>
          <a:stretch/>
        </p:blipFill>
        <p:spPr>
          <a:xfrm>
            <a:off x="118533" y="1291174"/>
            <a:ext cx="2971800" cy="407669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4" name="Picture 3" descr="5730392564_51e14b3a6f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"/>
          <a:stretch/>
        </p:blipFill>
        <p:spPr>
          <a:xfrm>
            <a:off x="6286500" y="1291173"/>
            <a:ext cx="2798533" cy="404282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5" name="Picture 4" descr="8175649850_1e88e44297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67" y="3420540"/>
            <a:ext cx="2561167" cy="192087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6" name="Picture 5" descr="8175642560_9f0475c4ca_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7" y="1299641"/>
            <a:ext cx="2540000" cy="1905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1999" y="5520264"/>
            <a:ext cx="838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 Buoys                      On Ships                     On Shore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44316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Vessel_Detection_Web_GU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CSR Ship Detection Visualizer</a:t>
            </a:r>
          </a:p>
        </p:txBody>
      </p:sp>
    </p:spTree>
    <p:extLst>
      <p:ext uri="{BB962C8B-B14F-4D97-AF65-F5344CB8AC3E}">
        <p14:creationId xmlns:p14="http://schemas.microsoft.com/office/powerpoint/2010/main" val="3336324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3"/>
          <p:cNvSpPr txBox="1">
            <a:spLocks noChangeArrowheads="1"/>
          </p:cNvSpPr>
          <p:nvPr/>
        </p:nvSpPr>
        <p:spPr bwMode="auto">
          <a:xfrm>
            <a:off x="287338" y="119063"/>
            <a:ext cx="8255000" cy="553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Selected Recent Publications</a:t>
            </a:r>
          </a:p>
          <a:p>
            <a:pPr algn="just" eaLnBrk="1" hangingPunct="1"/>
            <a:endParaRPr lang="en-US" sz="1600" u="sng" dirty="0"/>
          </a:p>
          <a:p>
            <a:pPr algn="just" eaLnBrk="1" hangingPunct="1"/>
            <a:r>
              <a:rPr lang="en-US" sz="1800" b="1" u="sng" dirty="0"/>
              <a:t>HF Radar for Surface Current Mapping</a:t>
            </a:r>
            <a:r>
              <a:rPr lang="en-US" sz="1800" b="1" dirty="0"/>
              <a:t>:</a:t>
            </a:r>
          </a:p>
          <a:p>
            <a:pPr algn="just" eaLnBrk="1" hangingPunct="1"/>
            <a:endParaRPr lang="en-US" sz="1600" dirty="0" smtClean="0"/>
          </a:p>
          <a:p>
            <a:pPr algn="just" eaLnBrk="1" hangingPunct="1"/>
            <a:r>
              <a:rPr lang="en-US" sz="1600" dirty="0" smtClean="0"/>
              <a:t>Roarty</a:t>
            </a:r>
            <a:r>
              <a:rPr lang="en-US" sz="1600" dirty="0"/>
              <a:t>, Glenn, Kohut, Gong, Handel, Rivera, Garner, Atkinson, Brown, </a:t>
            </a:r>
            <a:r>
              <a:rPr lang="en-US" sz="1600" dirty="0" err="1"/>
              <a:t>Jakubiak</a:t>
            </a:r>
            <a:r>
              <a:rPr lang="en-US" sz="1600" dirty="0"/>
              <a:t>, Muglia, Haines, </a:t>
            </a:r>
            <a:r>
              <a:rPr lang="en-US" sz="1600" dirty="0" err="1"/>
              <a:t>Seim</a:t>
            </a:r>
            <a:r>
              <a:rPr lang="en-US" sz="1600" dirty="0"/>
              <a:t>, (</a:t>
            </a:r>
            <a:r>
              <a:rPr lang="en-US" sz="1600" b="1" dirty="0" smtClean="0"/>
              <a:t>2010</a:t>
            </a:r>
            <a:r>
              <a:rPr lang="en-US" sz="1600" dirty="0" smtClean="0"/>
              <a:t>). </a:t>
            </a:r>
            <a:r>
              <a:rPr lang="en-US" sz="1600" dirty="0"/>
              <a:t>Operation and Application of a Regional High-Frequency Radar Network in the Mid-Atlantic Bight, Marine Technology Society Journal, V. 44, No. 6, p. 1-13</a:t>
            </a:r>
            <a:r>
              <a:rPr lang="en-US" sz="1600" dirty="0" smtClean="0"/>
              <a:t>.</a:t>
            </a:r>
          </a:p>
          <a:p>
            <a:pPr algn="just" eaLnBrk="1" hangingPunct="1"/>
            <a:endParaRPr lang="en-US" sz="1600" dirty="0"/>
          </a:p>
          <a:p>
            <a:pPr algn="just"/>
            <a:r>
              <a:rPr lang="en-US" sz="1600" dirty="0" err="1"/>
              <a:t>Corredor</a:t>
            </a:r>
            <a:r>
              <a:rPr lang="en-US" sz="1600" dirty="0"/>
              <a:t>, J. E., Amador, A., Canals, M., Rivera, S., </a:t>
            </a:r>
            <a:r>
              <a:rPr lang="en-US" sz="1600" dirty="0" err="1"/>
              <a:t>Capella</a:t>
            </a:r>
            <a:r>
              <a:rPr lang="en-US" sz="1600" dirty="0"/>
              <a:t>, J.E., </a:t>
            </a:r>
            <a:r>
              <a:rPr lang="en-US" sz="1600" dirty="0" err="1"/>
              <a:t>Morell</a:t>
            </a:r>
            <a:r>
              <a:rPr lang="en-US" sz="1600" dirty="0"/>
              <a:t>, J.M., Glenn, S.M., Roarty, H.J., Handel, E., Rivera, E. (</a:t>
            </a:r>
            <a:r>
              <a:rPr lang="en-US" sz="1600" b="1" dirty="0"/>
              <a:t>2011</a:t>
            </a:r>
            <a:r>
              <a:rPr lang="en-US" sz="1600" dirty="0"/>
              <a:t>) “Optimizing and Validating High Frequency Radar Surface Current Measurements in the Mona Passage” Marine Technology Society Journal, Vol. 45, No. 3, 49-58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Teague, C.C., Barrick, D. E., </a:t>
            </a:r>
            <a:r>
              <a:rPr lang="en-US" sz="1600" dirty="0" err="1"/>
              <a:t>Lilleboe</a:t>
            </a:r>
            <a:r>
              <a:rPr lang="en-US" sz="1600" dirty="0"/>
              <a:t>, P.M., Roarty, H., Holden, D., </a:t>
            </a:r>
            <a:r>
              <a:rPr lang="en-US" sz="1600" dirty="0" err="1"/>
              <a:t>Goldinger</a:t>
            </a:r>
            <a:r>
              <a:rPr lang="en-US" sz="1600" dirty="0"/>
              <a:t>, D. (</a:t>
            </a:r>
            <a:r>
              <a:rPr lang="en-US" sz="1600" b="1" dirty="0"/>
              <a:t>2011</a:t>
            </a:r>
            <a:r>
              <a:rPr lang="en-US" sz="1600" dirty="0"/>
              <a:t>) “Extended-Range </a:t>
            </a:r>
            <a:r>
              <a:rPr lang="en-US" sz="1600" dirty="0" err="1"/>
              <a:t>RiverSonde</a:t>
            </a:r>
            <a:r>
              <a:rPr lang="en-US" sz="1600" dirty="0"/>
              <a:t> Operation on the Hudson River, Current, Waves and Turbulence Measurements (CWTM), 2011 IEEE/OES 10</a:t>
            </a:r>
            <a:r>
              <a:rPr lang="en-US" sz="1600" baseline="30000" dirty="0"/>
              <a:t>th</a:t>
            </a:r>
            <a:r>
              <a:rPr lang="en-US" sz="1600" dirty="0"/>
              <a:t>, 78-80, </a:t>
            </a:r>
            <a:r>
              <a:rPr lang="en-US" sz="1600" dirty="0" err="1"/>
              <a:t>doi</a:t>
            </a:r>
            <a:r>
              <a:rPr lang="en-US" sz="1600" dirty="0"/>
              <a:t> </a:t>
            </a:r>
            <a:r>
              <a:rPr lang="en-US" sz="1600" u="sng" dirty="0"/>
              <a:t>10.1109/CWTM.2011.5759529</a:t>
            </a:r>
            <a:endParaRPr lang="en-US" sz="1600" dirty="0"/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Harlan, J., Allen, A., </a:t>
            </a:r>
            <a:r>
              <a:rPr lang="en-US" sz="1600" dirty="0" err="1"/>
              <a:t>Howlett</a:t>
            </a:r>
            <a:r>
              <a:rPr lang="en-US" sz="1600" dirty="0"/>
              <a:t>, E., Glenn, S.M., Kohut, J.T., Roarty, H., O’Donnell, J., Fake, T., Terrill, E., Kim, S.Y., Otero, M. (</a:t>
            </a:r>
            <a:r>
              <a:rPr lang="en-US" sz="1600" b="1" dirty="0"/>
              <a:t>2011</a:t>
            </a:r>
            <a:r>
              <a:rPr lang="en-US" sz="1600" dirty="0"/>
              <a:t>) “National IOOS HF Radar Search and Rescue Project”, Oceans 2011 MTS/IEEE – </a:t>
            </a:r>
            <a:r>
              <a:rPr lang="en-US" sz="1600" dirty="0" smtClean="0"/>
              <a:t>Kona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9183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3"/>
          <p:cNvSpPr txBox="1">
            <a:spLocks noChangeArrowheads="1"/>
          </p:cNvSpPr>
          <p:nvPr/>
        </p:nvSpPr>
        <p:spPr bwMode="auto">
          <a:xfrm>
            <a:off x="287338" y="119063"/>
            <a:ext cx="8255000" cy="65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Selected Recent Publications</a:t>
            </a:r>
          </a:p>
          <a:p>
            <a:pPr algn="just" eaLnBrk="1" hangingPunct="1"/>
            <a:endParaRPr lang="en-US" sz="1600" u="sng" dirty="0"/>
          </a:p>
          <a:p>
            <a:pPr algn="just" eaLnBrk="1" hangingPunct="1"/>
            <a:r>
              <a:rPr lang="en-US" sz="1800" b="1" u="sng" dirty="0"/>
              <a:t>HF Radar for Surface Current Mapping</a:t>
            </a:r>
            <a:r>
              <a:rPr lang="en-US" sz="1800" b="1" dirty="0"/>
              <a:t>:</a:t>
            </a:r>
          </a:p>
          <a:p>
            <a:pPr algn="just" eaLnBrk="1" hangingPunct="1"/>
            <a:endParaRPr lang="en-US" sz="1600" dirty="0" smtClean="0"/>
          </a:p>
          <a:p>
            <a:pPr algn="just" eaLnBrk="1" hangingPunct="1"/>
            <a:r>
              <a:rPr lang="en-US" sz="1600" dirty="0" smtClean="0"/>
              <a:t>Kohut</a:t>
            </a:r>
            <a:r>
              <a:rPr lang="en-US" sz="1600" dirty="0"/>
              <a:t>, Roarty, Randall-Goodwin, Glenn, </a:t>
            </a:r>
            <a:r>
              <a:rPr lang="en-US" sz="1600" dirty="0" err="1" smtClean="0"/>
              <a:t>Lichtenwalner</a:t>
            </a:r>
            <a:r>
              <a:rPr lang="en-US" sz="1600" dirty="0" smtClean="0"/>
              <a:t> (</a:t>
            </a:r>
            <a:r>
              <a:rPr lang="en-US" sz="1600" b="1" dirty="0" smtClean="0"/>
              <a:t>2012</a:t>
            </a:r>
            <a:r>
              <a:rPr lang="en-US" sz="1600" dirty="0" smtClean="0"/>
              <a:t>) </a:t>
            </a:r>
            <a:r>
              <a:rPr lang="en-US" sz="1600" dirty="0"/>
              <a:t>Evaluation of Two Algorithms for a Network of Coastal Radars in the Mid Atlantic Bight, </a:t>
            </a:r>
            <a:r>
              <a:rPr lang="en-US" sz="1600" dirty="0" smtClean="0"/>
              <a:t>Ocean Dynamics, Vol. 62, p. 953-968</a:t>
            </a:r>
            <a:endParaRPr lang="en-US" sz="1600" dirty="0"/>
          </a:p>
          <a:p>
            <a:pPr algn="just" eaLnBrk="1" hangingPunct="1"/>
            <a:endParaRPr lang="en-US" sz="1600" dirty="0" smtClean="0"/>
          </a:p>
          <a:p>
            <a:pPr algn="just"/>
            <a:r>
              <a:rPr lang="en-US" sz="1600" dirty="0"/>
              <a:t>Roarty, H.J., Riscica, J.,  </a:t>
            </a:r>
            <a:r>
              <a:rPr lang="en-US" sz="1600" dirty="0" err="1"/>
              <a:t>Palamara</a:t>
            </a:r>
            <a:r>
              <a:rPr lang="en-US" sz="1600" dirty="0"/>
              <a:t>, L., Bowers, L. , </a:t>
            </a:r>
            <a:r>
              <a:rPr lang="en-US" sz="1600" dirty="0" err="1"/>
              <a:t>Seroka</a:t>
            </a:r>
            <a:r>
              <a:rPr lang="en-US" sz="1600" dirty="0"/>
              <a:t>, G., Kohut, J., Glenn, S., Dunk, R. (</a:t>
            </a:r>
            <a:r>
              <a:rPr lang="en-US" sz="1600" b="1" dirty="0"/>
              <a:t>2012</a:t>
            </a:r>
            <a:r>
              <a:rPr lang="en-US" sz="1600" dirty="0"/>
              <a:t>) “Analysis of the Wind Resource off New Jersey for Offshore Wind Energy Development”,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Roarty, H.J., Smith, M., Kerfoot, J., Glenn S. (</a:t>
            </a:r>
            <a:r>
              <a:rPr lang="en-US" sz="1600" b="1" dirty="0"/>
              <a:t>2012</a:t>
            </a:r>
            <a:r>
              <a:rPr lang="en-US" sz="1600" dirty="0"/>
              <a:t>) “Automated Quality Control of High Frequency Radar Data”,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Roarty, H.J., Smith, M., Handel, E., Barrick, D. and Glenn S. (</a:t>
            </a:r>
            <a:r>
              <a:rPr lang="en-US" sz="1600" b="1" dirty="0"/>
              <a:t>2012</a:t>
            </a:r>
            <a:r>
              <a:rPr lang="en-US" sz="1600" dirty="0"/>
              <a:t>) “ Expanding the Coverage of HF Radar Through the Use of Wave Powered Buoys”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Evans, C.W., Roarty, H.J., Kohut, J.T., Glenn, S.M. (</a:t>
            </a:r>
            <a:r>
              <a:rPr lang="en-US" sz="1600" b="1" dirty="0"/>
              <a:t>2012</a:t>
            </a:r>
            <a:r>
              <a:rPr lang="en-US" sz="1600" dirty="0"/>
              <a:t>) ‘Examination of the SeaSonde Wave Processing Settings and the Effects of Shallow Water on Wave Measurements”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 eaLnBrk="1" hangingPunct="1"/>
            <a:endParaRPr lang="en-US" sz="1600" dirty="0"/>
          </a:p>
          <a:p>
            <a:pPr algn="just" eaLnBrk="1" hangingPunct="1"/>
            <a:endParaRPr lang="en-US" sz="1600" dirty="0"/>
          </a:p>
          <a:p>
            <a:pPr algn="just"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0052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3"/>
          <p:cNvSpPr txBox="1">
            <a:spLocks noChangeArrowheads="1"/>
          </p:cNvSpPr>
          <p:nvPr/>
        </p:nvSpPr>
        <p:spPr bwMode="auto">
          <a:xfrm>
            <a:off x="287338" y="119063"/>
            <a:ext cx="82550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Selected Recent Publications</a:t>
            </a:r>
          </a:p>
          <a:p>
            <a:pPr algn="just" eaLnBrk="1" hangingPunct="1"/>
            <a:endParaRPr lang="en-US" sz="1600" u="sng" dirty="0"/>
          </a:p>
          <a:p>
            <a:pPr algn="just" eaLnBrk="1" hangingPunct="1"/>
            <a:r>
              <a:rPr lang="en-US" sz="1800" b="1" u="sng" dirty="0"/>
              <a:t>HF Radar for Surface Current Mapping</a:t>
            </a:r>
            <a:r>
              <a:rPr lang="en-US" sz="1800" b="1" dirty="0"/>
              <a:t>: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 err="1"/>
              <a:t>Seroka</a:t>
            </a:r>
            <a:r>
              <a:rPr lang="en-US" sz="1600" dirty="0"/>
              <a:t>, G, Dunk, R., Glenn, S.,  Bowers, L.,  Kerfoot, J., Crowley, M., Roarty, H.J., </a:t>
            </a:r>
            <a:r>
              <a:rPr lang="en-US" sz="1600" dirty="0" err="1"/>
              <a:t>Palamara</a:t>
            </a:r>
            <a:r>
              <a:rPr lang="en-US" sz="1600" dirty="0"/>
              <a:t>, L., Kohut, J., (</a:t>
            </a:r>
            <a:r>
              <a:rPr lang="en-US" sz="1600" b="1" dirty="0"/>
              <a:t>2012</a:t>
            </a:r>
            <a:r>
              <a:rPr lang="en-US" sz="1600" dirty="0"/>
              <a:t>) “Rutgers University Coastal Ocean Observation Laboratory (RU-COOL) Advanced Modeling System Developed to Cost-Effectively Support Offshore Wind Energy Development and Operational Applications”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Schofield, O., Roarty, H., Saba, G., Yi, X., Kohut, J., Glenn, S., </a:t>
            </a:r>
            <a:r>
              <a:rPr lang="en-US" sz="1600" dirty="0" err="1"/>
              <a:t>Manderson</a:t>
            </a:r>
            <a:r>
              <a:rPr lang="en-US" sz="1600" dirty="0"/>
              <a:t>, J., Oliver, M. (</a:t>
            </a:r>
            <a:r>
              <a:rPr lang="en-US" sz="1600" b="1" dirty="0"/>
              <a:t>2012</a:t>
            </a:r>
            <a:r>
              <a:rPr lang="en-US" sz="1600" dirty="0"/>
              <a:t>) “ Phytoplankton Dynamics and Bottom Water Oxygen During a Large Bloom in the Summer of 2011”,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Glenn, Schofield, Kohut, Dunk, </a:t>
            </a:r>
            <a:r>
              <a:rPr lang="en-US" sz="1600" dirty="0" err="1"/>
              <a:t>Titlow</a:t>
            </a:r>
            <a:r>
              <a:rPr lang="en-US" sz="1600" dirty="0"/>
              <a:t>, Roarty, Kerfoot, </a:t>
            </a:r>
            <a:r>
              <a:rPr lang="en-US" sz="1600" dirty="0" err="1"/>
              <a:t>Palamara</a:t>
            </a:r>
            <a:r>
              <a:rPr lang="en-US" sz="1600" dirty="0"/>
              <a:t>, Bowers, </a:t>
            </a:r>
            <a:r>
              <a:rPr lang="en-US" sz="1600" dirty="0" err="1"/>
              <a:t>Seroka</a:t>
            </a:r>
            <a:r>
              <a:rPr lang="en-US" sz="1600" dirty="0"/>
              <a:t>, Miles, </a:t>
            </a:r>
            <a:r>
              <a:rPr lang="en-US" sz="1600" dirty="0" err="1"/>
              <a:t>Xu</a:t>
            </a:r>
            <a:r>
              <a:rPr lang="en-US" sz="1600" dirty="0"/>
              <a:t>, Crowley (</a:t>
            </a:r>
            <a:r>
              <a:rPr lang="en-US" sz="1600" b="1" dirty="0"/>
              <a:t>2012</a:t>
            </a:r>
            <a:r>
              <a:rPr lang="en-US" sz="1600" dirty="0"/>
              <a:t>) “Impact of Ocean Observations on Hurricane Forecasts in the Mid Atlantic”, Oceans 2012 MTS/IEEE – Hampton Roads</a:t>
            </a:r>
          </a:p>
          <a:p>
            <a:pPr algn="just" eaLnBrk="1" hangingPunct="1"/>
            <a:endParaRPr lang="en-US" sz="1600" dirty="0"/>
          </a:p>
          <a:p>
            <a:pPr algn="just" eaLnBrk="1" hangingPunct="1"/>
            <a:endParaRPr lang="en-US" sz="1600" dirty="0"/>
          </a:p>
          <a:p>
            <a:pPr algn="just"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4800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3"/>
          <p:cNvSpPr txBox="1">
            <a:spLocks noChangeArrowheads="1"/>
          </p:cNvSpPr>
          <p:nvPr/>
        </p:nvSpPr>
        <p:spPr bwMode="auto">
          <a:xfrm>
            <a:off x="287338" y="119063"/>
            <a:ext cx="8255000" cy="557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 dirty="0"/>
              <a:t>Selected Recent Publications</a:t>
            </a:r>
          </a:p>
          <a:p>
            <a:pPr algn="just" eaLnBrk="1" hangingPunct="1"/>
            <a:endParaRPr lang="en-US" sz="1600" u="sng" dirty="0"/>
          </a:p>
          <a:p>
            <a:pPr algn="just" eaLnBrk="1" hangingPunct="1"/>
            <a:r>
              <a:rPr lang="en-US" sz="1800" b="1" u="sng" dirty="0" smtClean="0"/>
              <a:t>HF </a:t>
            </a:r>
            <a:r>
              <a:rPr lang="en-US" sz="1800" b="1" u="sng" dirty="0"/>
              <a:t>Radar for Vessel Tracking</a:t>
            </a:r>
            <a:r>
              <a:rPr lang="en-US" sz="1800" b="1" dirty="0" smtClean="0"/>
              <a:t>:</a:t>
            </a:r>
          </a:p>
          <a:p>
            <a:pPr algn="just" eaLnBrk="1" hangingPunct="1"/>
            <a:endParaRPr lang="en-US" sz="1600" b="1" dirty="0"/>
          </a:p>
          <a:p>
            <a:pPr algn="just" eaLnBrk="1" hangingPunct="1"/>
            <a:r>
              <a:rPr lang="en-US" sz="1600" dirty="0"/>
              <a:t>Roarty, H.J., D. E. Barrick, J. T. Kohut, S. M. Glenn (</a:t>
            </a:r>
            <a:r>
              <a:rPr lang="en-US" sz="1600" b="1" dirty="0"/>
              <a:t>2010</a:t>
            </a:r>
            <a:r>
              <a:rPr lang="en-US" sz="1600" dirty="0"/>
              <a:t>) “Dual-Use of Compact HF Radars for the Detection of Mid and Large Size Vessels” Turkish Journal of Electrical Engineering and Computer Sciences, Vol. 18, No. 3, 373-388</a:t>
            </a:r>
          </a:p>
          <a:p>
            <a:pPr algn="just" eaLnBrk="1" hangingPunct="1"/>
            <a:endParaRPr lang="en-US" sz="1600" dirty="0" smtClean="0"/>
          </a:p>
          <a:p>
            <a:pPr algn="just" eaLnBrk="1" hangingPunct="1"/>
            <a:r>
              <a:rPr lang="en-US" sz="1600" dirty="0" smtClean="0"/>
              <a:t>Roarty</a:t>
            </a:r>
            <a:r>
              <a:rPr lang="en-US" sz="1600" dirty="0"/>
              <a:t>, </a:t>
            </a:r>
            <a:r>
              <a:rPr lang="en-US" sz="1600" dirty="0" err="1"/>
              <a:t>Lemus</a:t>
            </a:r>
            <a:r>
              <a:rPr lang="en-US" sz="1600" dirty="0"/>
              <a:t>, Handel, Glenn, Barrick, </a:t>
            </a:r>
            <a:r>
              <a:rPr lang="en-US" sz="1600" dirty="0" err="1"/>
              <a:t>Issacson</a:t>
            </a:r>
            <a:r>
              <a:rPr lang="en-US" sz="1600" dirty="0"/>
              <a:t>, (</a:t>
            </a:r>
            <a:r>
              <a:rPr lang="en-US" sz="1600" b="1" dirty="0" smtClean="0"/>
              <a:t>2011</a:t>
            </a:r>
            <a:r>
              <a:rPr lang="en-US" sz="1600" dirty="0" smtClean="0"/>
              <a:t>).  “Performance </a:t>
            </a:r>
            <a:r>
              <a:rPr lang="en-US" sz="1600" dirty="0"/>
              <a:t>Evaluation of SeaSonde High-Frequency Radar for Vessel </a:t>
            </a:r>
            <a:r>
              <a:rPr lang="en-US" sz="1600" dirty="0" smtClean="0"/>
              <a:t>Detection”, </a:t>
            </a:r>
            <a:r>
              <a:rPr lang="en-US" sz="1600" i="1" dirty="0"/>
              <a:t>Marine Technology Society Journal</a:t>
            </a:r>
            <a:r>
              <a:rPr lang="en-US" sz="1600" dirty="0"/>
              <a:t>, V. 45, No. 3, p. 14-24</a:t>
            </a:r>
            <a:r>
              <a:rPr lang="en-US" sz="1600" dirty="0" smtClean="0"/>
              <a:t>.</a:t>
            </a:r>
          </a:p>
          <a:p>
            <a:pPr algn="just" eaLnBrk="1" hangingPunct="1"/>
            <a:endParaRPr lang="en-US" sz="1600" dirty="0"/>
          </a:p>
          <a:p>
            <a:pPr algn="just" eaLnBrk="1" hangingPunct="1"/>
            <a:r>
              <a:rPr lang="en-US" sz="1600" dirty="0"/>
              <a:t>Newton, D. </a:t>
            </a:r>
            <a:r>
              <a:rPr lang="en-US" sz="1600" dirty="0" smtClean="0"/>
              <a:t>(</a:t>
            </a:r>
            <a:r>
              <a:rPr lang="en-US" sz="1600" b="1" dirty="0" smtClean="0"/>
              <a:t>2012</a:t>
            </a:r>
            <a:r>
              <a:rPr lang="en-US" sz="1600" dirty="0" smtClean="0"/>
              <a:t>) "</a:t>
            </a:r>
            <a:r>
              <a:rPr lang="en-US" sz="1600" dirty="0"/>
              <a:t>Observations and Analysis of the Target Detection Performance of the CODAR HF Surface Wave Radar," </a:t>
            </a:r>
            <a:r>
              <a:rPr lang="en-US" sz="1600" i="1" dirty="0"/>
              <a:t>The Proceedings of the 2012 MSS Tri-Service Radar Conference</a:t>
            </a:r>
            <a:r>
              <a:rPr lang="en-US" sz="1600" dirty="0"/>
              <a:t>, Boulder, CO; 18-22 June 2012</a:t>
            </a:r>
            <a:r>
              <a:rPr lang="en-US" sz="1600" dirty="0" smtClean="0"/>
              <a:t>.</a:t>
            </a:r>
          </a:p>
          <a:p>
            <a:pPr algn="just" eaLnBrk="1" hangingPunct="1"/>
            <a:endParaRPr lang="en-US" sz="1600" dirty="0"/>
          </a:p>
          <a:p>
            <a:pPr algn="just" eaLnBrk="1" hangingPunct="1"/>
            <a:r>
              <a:rPr lang="en-US" sz="1600" dirty="0" smtClean="0"/>
              <a:t>Roarty, Smith, Glenn, Barrick, Whelan, Statscewich, Weingartner (</a:t>
            </a:r>
            <a:r>
              <a:rPr lang="en-US" sz="1600" b="1" dirty="0" smtClean="0"/>
              <a:t>2013</a:t>
            </a:r>
            <a:r>
              <a:rPr lang="en-US" sz="1600" dirty="0" smtClean="0"/>
              <a:t>) “Expanding </a:t>
            </a:r>
            <a:r>
              <a:rPr lang="en-US" sz="1600" dirty="0"/>
              <a:t>Maritime Domain Awareness Capabilities in the Arctic: High Frequency Radar Vessel-</a:t>
            </a:r>
            <a:r>
              <a:rPr lang="en-US" sz="1600" dirty="0" smtClean="0"/>
              <a:t>tracking” IEEE Radar Conference, Ottawa Canada</a:t>
            </a:r>
          </a:p>
          <a:p>
            <a:pPr algn="just" eaLnBrk="1" hangingPunct="1"/>
            <a:endParaRPr lang="en-US" sz="1600" dirty="0"/>
          </a:p>
          <a:p>
            <a:pPr algn="just" eaLnBrk="1" hangingPunct="1"/>
            <a:r>
              <a:rPr lang="en-US" sz="1600" dirty="0" smtClean="0"/>
              <a:t>Roarty, Glenn, Barrick (</a:t>
            </a:r>
            <a:r>
              <a:rPr lang="en-US" sz="1600" b="1" dirty="0" smtClean="0"/>
              <a:t>2013</a:t>
            </a:r>
            <a:r>
              <a:rPr lang="en-US" sz="1600" dirty="0" smtClean="0"/>
              <a:t>) “Real-Time Beyond the Horizon Vessel Detection” Radar Sensor Technology XVII, SPIE Paper 8714-36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4782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3"/>
          <p:cNvSpPr txBox="1">
            <a:spLocks noChangeArrowheads="1"/>
          </p:cNvSpPr>
          <p:nvPr/>
        </p:nvSpPr>
        <p:spPr bwMode="auto">
          <a:xfrm>
            <a:off x="287338" y="119063"/>
            <a:ext cx="8255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Selected Recent Publications</a:t>
            </a:r>
          </a:p>
          <a:p>
            <a:pPr eaLnBrk="1" hangingPunct="1"/>
            <a:endParaRPr lang="en-US" sz="1600" u="sng" dirty="0"/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b="1" u="sng" dirty="0"/>
              <a:t>Education</a:t>
            </a:r>
            <a:r>
              <a:rPr lang="en-US" sz="1600" b="1" dirty="0" smtClean="0"/>
              <a:t>: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Glenn + 27 Researches + 57 Students, Jan-Feb 2011. The Trans-Atlantic Slocum Glider Expeditions: A Catalyst for Undergraduate Participation in Ocean Science &amp; Technology, </a:t>
            </a:r>
            <a:r>
              <a:rPr lang="en-US" sz="1600" i="1" dirty="0"/>
              <a:t>Marine Technology Society Journal</a:t>
            </a:r>
            <a:r>
              <a:rPr lang="en-US" sz="1600" dirty="0"/>
              <a:t>, V. 45, No. 1, p. 52-67. 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b="1" dirty="0"/>
              <a:t>International Talks</a:t>
            </a:r>
          </a:p>
          <a:p>
            <a:pPr eaLnBrk="1" hangingPunct="1"/>
            <a:r>
              <a:rPr lang="en-US" sz="1600" dirty="0"/>
              <a:t>Spain, Norway, Sweden, Poland, Brazil, United Kingdom, South Korea</a:t>
            </a:r>
          </a:p>
          <a:p>
            <a:pPr eaLnBrk="1" hangingPunct="1"/>
            <a:endParaRPr lang="en-US" sz="1600" dirty="0"/>
          </a:p>
          <a:p>
            <a:pPr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58477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5400" y="1485900"/>
            <a:ext cx="530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Radar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: 12 m   Ocean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m   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 180 km   Resolution: 6 km</a:t>
            </a:r>
          </a:p>
        </p:txBody>
      </p:sp>
      <p:pic>
        <p:nvPicPr>
          <p:cNvPr id="23555" name="Picture 1" descr="25MHz_Cov_Pl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Current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Mapping Capability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19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E227A59F-9E35-6941-8C59-22C28B41501D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Mid-Atlantic Bight HF Radar Network</a:t>
            </a:r>
            <a:endParaRPr lang="en-US" sz="2600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4953000" y="3048000"/>
            <a:ext cx="35829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16 </a:t>
            </a:r>
            <a:r>
              <a:rPr lang="en-US" sz="1800" b="1" dirty="0">
                <a:solidFill>
                  <a:srgbClr val="FF0000"/>
                </a:solidFill>
              </a:rPr>
              <a:t>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8 </a:t>
            </a:r>
            <a:r>
              <a:rPr lang="en-US" sz="1800" b="1" dirty="0">
                <a:solidFill>
                  <a:srgbClr val="FFFF00"/>
                </a:solidFill>
              </a:rPr>
              <a:t>Medium-Range CODARs</a:t>
            </a:r>
          </a:p>
          <a:p>
            <a:pPr eaLnBrk="1" hangingPunct="1"/>
            <a:r>
              <a:rPr lang="en-US" sz="1800" b="1" u="sng" dirty="0" smtClean="0">
                <a:solidFill>
                  <a:srgbClr val="00FF00"/>
                </a:solidFill>
              </a:rPr>
              <a:t>17</a:t>
            </a:r>
            <a:r>
              <a:rPr lang="en-US" sz="1800" b="1" dirty="0" smtClean="0">
                <a:solidFill>
                  <a:srgbClr val="00FF00"/>
                </a:solidFill>
              </a:rPr>
              <a:t> </a:t>
            </a:r>
            <a:r>
              <a:rPr lang="en-US" sz="1800" b="1" dirty="0">
                <a:solidFill>
                  <a:srgbClr val="00FF00"/>
                </a:solidFill>
              </a:rPr>
              <a:t>Short-Range CODARs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41 </a:t>
            </a:r>
            <a:r>
              <a:rPr lang="en-US" sz="1800" b="1" dirty="0">
                <a:solidFill>
                  <a:schemeClr val="bg1"/>
                </a:solidFill>
              </a:rPr>
              <a:t>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Nested &amp; Multistatic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TextBox 15"/>
          <p:cNvSpPr txBox="1">
            <a:spLocks noChangeArrowheads="1"/>
          </p:cNvSpPr>
          <p:nvPr/>
        </p:nvSpPr>
        <p:spPr bwMode="auto">
          <a:xfrm>
            <a:off x="1270000" y="719138"/>
            <a:ext cx="203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00"/>
                </a:solidFill>
              </a:rPr>
              <a:t>1000 km Alongshore Length Scale</a:t>
            </a:r>
          </a:p>
        </p:txBody>
      </p:sp>
    </p:spTree>
    <p:extLst>
      <p:ext uri="{BB962C8B-B14F-4D97-AF65-F5344CB8AC3E}">
        <p14:creationId xmlns:p14="http://schemas.microsoft.com/office/powerpoint/2010/main" val="2699224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Transition Success </a:t>
            </a:r>
            <a:r>
              <a:rPr lang="en-US" sz="2400" b="1" dirty="0"/>
              <a:t>Stories – Making a </a:t>
            </a:r>
            <a:r>
              <a:rPr lang="en-US" sz="2400" b="1" dirty="0" smtClean="0"/>
              <a:t>Difference</a:t>
            </a:r>
            <a:endParaRPr lang="en-US" sz="2400" b="1" dirty="0"/>
          </a:p>
          <a:p>
            <a:pPr algn="ctr"/>
            <a:r>
              <a:rPr lang="en-US" sz="2400" b="1" i="1" dirty="0"/>
              <a:t>Optimizing HF Radar for SAR using USCG Surface Drifters</a:t>
            </a:r>
          </a:p>
          <a:p>
            <a:endParaRPr lang="en-US" sz="2000" b="1" i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Art Allen </a:t>
            </a:r>
          </a:p>
          <a:p>
            <a:r>
              <a:rPr lang="en-US" sz="2000" b="1" dirty="0"/>
              <a:t>U.S. Coast Guard</a:t>
            </a:r>
          </a:p>
          <a:p>
            <a:endParaRPr lang="en-US" sz="2000" b="1" dirty="0"/>
          </a:p>
          <a:p>
            <a:r>
              <a:rPr lang="en-US" sz="2000" b="1" dirty="0"/>
              <a:t>Scott Glenn</a:t>
            </a:r>
          </a:p>
          <a:p>
            <a:r>
              <a:rPr lang="en-US" sz="2000" b="1" dirty="0"/>
              <a:t>Rutgers University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Mid</a:t>
            </a:r>
            <a:r>
              <a:rPr lang="en-US" sz="2000" b="1" dirty="0"/>
              <a:t>-Atlantic </a:t>
            </a:r>
            <a:r>
              <a:rPr lang="en-US" sz="2000" b="1" dirty="0" smtClean="0"/>
              <a:t>Regional Association</a:t>
            </a:r>
          </a:p>
          <a:p>
            <a:r>
              <a:rPr lang="en-US" sz="2000" b="1" dirty="0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8025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15663</TotalTime>
  <Words>1448</Words>
  <Application>Microsoft Macintosh PowerPoint</Application>
  <PresentationFormat>On-screen Show (4:3)</PresentationFormat>
  <Paragraphs>354</Paragraphs>
  <Slides>65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PowerPoint Presentation</vt:lpstr>
      <vt:lpstr>Introduction to hf Radar</vt:lpstr>
      <vt:lpstr>CODAR Compact HF Radar Antennas </vt:lpstr>
      <vt:lpstr>Standard CODAR Shore Site:  Shed, Enclosure, Tx/Rx, Comms, Power, GPS, AIS </vt:lpstr>
      <vt:lpstr>HF Radar Bistatic Transmitters – Extending Range &amp; Number of Look Angles</vt:lpstr>
      <vt:lpstr>Surface Current Mapping Capability</vt:lpstr>
      <vt:lpstr>PowerPoint Presentation</vt:lpstr>
      <vt:lpstr>PowerPoint Presentation</vt:lpstr>
      <vt:lpstr>PowerPoint Presentation</vt:lpstr>
      <vt:lpstr>SAROPS Test Case  5000 Virtual Drifters + 1 Real Drifter (Black Line):  Search Area After 96 Hours</vt:lpstr>
      <vt:lpstr>PowerPoint Presentation</vt:lpstr>
      <vt:lpstr>Vessel Detection Capability</vt:lpstr>
      <vt:lpstr>PowerPoint Presentation</vt:lpstr>
      <vt:lpstr>New YORk HARBOR  TESTBED RESULTS</vt:lpstr>
      <vt:lpstr>PowerPoint Presentation</vt:lpstr>
      <vt:lpstr>PowerPoint Presentation</vt:lpstr>
      <vt:lpstr>PowerPoint Presentation</vt:lpstr>
      <vt:lpstr>PORT MONMOUTH</vt:lpstr>
      <vt:lpstr>PowerPoint Presentation</vt:lpstr>
      <vt:lpstr>PowerPoint Presentation</vt:lpstr>
      <vt:lpstr>PowerPoint Presentation</vt:lpstr>
      <vt:lpstr>PowerPoint Presentation</vt:lpstr>
      <vt:lpstr>SEA BRIGHT</vt:lpstr>
      <vt:lpstr>SEAB PRE</vt:lpstr>
      <vt:lpstr>SEAB  POST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SeaSIDE PARK</vt:lpstr>
      <vt:lpstr>PowerPoint Presentation</vt:lpstr>
      <vt:lpstr>PowerPoint Presentation</vt:lpstr>
      <vt:lpstr>SPRK  PRE</vt:lpstr>
      <vt:lpstr>SPRK  POST</vt:lpstr>
      <vt:lpstr>PowerPoint Presentation</vt:lpstr>
      <vt:lpstr>PowerPoint Presentation</vt:lpstr>
      <vt:lpstr>PowerPoint Presentation</vt:lpstr>
      <vt:lpstr>Resources</vt:lpstr>
      <vt:lpstr>NY HARBOR RECENT RESULTS</vt:lpstr>
      <vt:lpstr>GPS Track YM Los Angeles</vt:lpstr>
      <vt:lpstr>Pepper Plot</vt:lpstr>
      <vt:lpstr>Association of GPS with Detections</vt:lpstr>
      <vt:lpstr>PowerPoint Presentation</vt:lpstr>
      <vt:lpstr>Processing Matrix - YM Los Angeles 11/9/09</vt:lpstr>
      <vt:lpstr>NY HARBOR 2012 RESULTS</vt:lpstr>
      <vt:lpstr>2012 Summer Research Institute</vt:lpstr>
      <vt:lpstr>Vessels Detected June 11, 2012</vt:lpstr>
      <vt:lpstr>Detections Overlaid on AIS</vt:lpstr>
      <vt:lpstr>Detections Overlaid on 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CSR Ship Detection Visualizer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hugh roarty</dc:creator>
  <cp:keywords/>
  <dc:description/>
  <cp:lastModifiedBy>Hugh Roarty</cp:lastModifiedBy>
  <cp:revision>428</cp:revision>
  <dcterms:created xsi:type="dcterms:W3CDTF">2012-09-24T11:00:12Z</dcterms:created>
  <dcterms:modified xsi:type="dcterms:W3CDTF">2013-04-10T15:44:39Z</dcterms:modified>
  <cp:category/>
</cp:coreProperties>
</file>