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43891200" cy="32918400"/>
  <p:notesSz cx="6858000" cy="9144000"/>
  <p:defaultTex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66" d="100"/>
          <a:sy n="66" d="100"/>
        </p:scale>
        <p:origin x="3248" y="9936"/>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F2E0F0-FA2E-DB40-839C-C0C1F6D7979B}" type="datetimeFigureOut">
              <a:rPr lang="en-US" smtClean="0"/>
              <a:t>9/24/13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CF637-ABAF-2A4E-8EC3-76178C995B12}" type="slidenum">
              <a:rPr lang="en-US" smtClean="0"/>
              <a:t>‹#›</a:t>
            </a:fld>
            <a:endParaRPr lang="en-US"/>
          </a:p>
        </p:txBody>
      </p:sp>
    </p:spTree>
    <p:extLst>
      <p:ext uri="{BB962C8B-B14F-4D97-AF65-F5344CB8AC3E}">
        <p14:creationId xmlns:p14="http://schemas.microsoft.com/office/powerpoint/2010/main" val="3431373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F2E0F0-FA2E-DB40-839C-C0C1F6D7979B}" type="datetimeFigureOut">
              <a:rPr lang="en-US" smtClean="0"/>
              <a:t>9/24/13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CF637-ABAF-2A4E-8EC3-76178C995B12}" type="slidenum">
              <a:rPr lang="en-US" smtClean="0"/>
              <a:t>‹#›</a:t>
            </a:fld>
            <a:endParaRPr lang="en-US"/>
          </a:p>
        </p:txBody>
      </p:sp>
    </p:spTree>
    <p:extLst>
      <p:ext uri="{BB962C8B-B14F-4D97-AF65-F5344CB8AC3E}">
        <p14:creationId xmlns:p14="http://schemas.microsoft.com/office/powerpoint/2010/main" val="440554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6324600"/>
            <a:ext cx="47404018" cy="134820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3" y="6324600"/>
            <a:ext cx="141480542" cy="134820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F2E0F0-FA2E-DB40-839C-C0C1F6D7979B}" type="datetimeFigureOut">
              <a:rPr lang="en-US" smtClean="0"/>
              <a:t>9/24/13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CF637-ABAF-2A4E-8EC3-76178C995B12}" type="slidenum">
              <a:rPr lang="en-US" smtClean="0"/>
              <a:t>‹#›</a:t>
            </a:fld>
            <a:endParaRPr lang="en-US"/>
          </a:p>
        </p:txBody>
      </p:sp>
    </p:spTree>
    <p:extLst>
      <p:ext uri="{BB962C8B-B14F-4D97-AF65-F5344CB8AC3E}">
        <p14:creationId xmlns:p14="http://schemas.microsoft.com/office/powerpoint/2010/main" val="4110991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F2E0F0-FA2E-DB40-839C-C0C1F6D7979B}" type="datetimeFigureOut">
              <a:rPr lang="en-US" smtClean="0"/>
              <a:t>9/24/13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CF637-ABAF-2A4E-8EC3-76178C995B12}" type="slidenum">
              <a:rPr lang="en-US" smtClean="0"/>
              <a:t>‹#›</a:t>
            </a:fld>
            <a:endParaRPr lang="en-US"/>
          </a:p>
        </p:txBody>
      </p:sp>
    </p:spTree>
    <p:extLst>
      <p:ext uri="{BB962C8B-B14F-4D97-AF65-F5344CB8AC3E}">
        <p14:creationId xmlns:p14="http://schemas.microsoft.com/office/powerpoint/2010/main" val="3625637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F2E0F0-FA2E-DB40-839C-C0C1F6D7979B}" type="datetimeFigureOut">
              <a:rPr lang="en-US" smtClean="0"/>
              <a:t>9/24/13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CF637-ABAF-2A4E-8EC3-76178C995B12}" type="slidenum">
              <a:rPr lang="en-US" smtClean="0"/>
              <a:t>‹#›</a:t>
            </a:fld>
            <a:endParaRPr lang="en-US"/>
          </a:p>
        </p:txBody>
      </p:sp>
    </p:spTree>
    <p:extLst>
      <p:ext uri="{BB962C8B-B14F-4D97-AF65-F5344CB8AC3E}">
        <p14:creationId xmlns:p14="http://schemas.microsoft.com/office/powerpoint/2010/main" val="3836733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F2E0F0-FA2E-DB40-839C-C0C1F6D7979B}" type="datetimeFigureOut">
              <a:rPr lang="en-US" smtClean="0"/>
              <a:t>9/24/13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4CF637-ABAF-2A4E-8EC3-76178C995B12}" type="slidenum">
              <a:rPr lang="en-US" smtClean="0"/>
              <a:t>‹#›</a:t>
            </a:fld>
            <a:endParaRPr lang="en-US"/>
          </a:p>
        </p:txBody>
      </p:sp>
    </p:spTree>
    <p:extLst>
      <p:ext uri="{BB962C8B-B14F-4D97-AF65-F5344CB8AC3E}">
        <p14:creationId xmlns:p14="http://schemas.microsoft.com/office/powerpoint/2010/main" val="3360775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F2E0F0-FA2E-DB40-839C-C0C1F6D7979B}" type="datetimeFigureOut">
              <a:rPr lang="en-US" smtClean="0"/>
              <a:t>9/24/13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4CF637-ABAF-2A4E-8EC3-76178C995B12}" type="slidenum">
              <a:rPr lang="en-US" smtClean="0"/>
              <a:t>‹#›</a:t>
            </a:fld>
            <a:endParaRPr lang="en-US"/>
          </a:p>
        </p:txBody>
      </p:sp>
    </p:spTree>
    <p:extLst>
      <p:ext uri="{BB962C8B-B14F-4D97-AF65-F5344CB8AC3E}">
        <p14:creationId xmlns:p14="http://schemas.microsoft.com/office/powerpoint/2010/main" val="3585825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F2E0F0-FA2E-DB40-839C-C0C1F6D7979B}" type="datetimeFigureOut">
              <a:rPr lang="en-US" smtClean="0"/>
              <a:t>9/24/13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4CF637-ABAF-2A4E-8EC3-76178C995B12}" type="slidenum">
              <a:rPr lang="en-US" smtClean="0"/>
              <a:t>‹#›</a:t>
            </a:fld>
            <a:endParaRPr lang="en-US"/>
          </a:p>
        </p:txBody>
      </p:sp>
    </p:spTree>
    <p:extLst>
      <p:ext uri="{BB962C8B-B14F-4D97-AF65-F5344CB8AC3E}">
        <p14:creationId xmlns:p14="http://schemas.microsoft.com/office/powerpoint/2010/main" val="2480976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F2E0F0-FA2E-DB40-839C-C0C1F6D7979B}" type="datetimeFigureOut">
              <a:rPr lang="en-US" smtClean="0"/>
              <a:t>9/24/13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4CF637-ABAF-2A4E-8EC3-76178C995B12}" type="slidenum">
              <a:rPr lang="en-US" smtClean="0"/>
              <a:t>‹#›</a:t>
            </a:fld>
            <a:endParaRPr lang="en-US"/>
          </a:p>
        </p:txBody>
      </p:sp>
    </p:spTree>
    <p:extLst>
      <p:ext uri="{BB962C8B-B14F-4D97-AF65-F5344CB8AC3E}">
        <p14:creationId xmlns:p14="http://schemas.microsoft.com/office/powerpoint/2010/main" val="3608007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F2E0F0-FA2E-DB40-839C-C0C1F6D7979B}" type="datetimeFigureOut">
              <a:rPr lang="en-US" smtClean="0"/>
              <a:t>9/24/13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4CF637-ABAF-2A4E-8EC3-76178C995B12}" type="slidenum">
              <a:rPr lang="en-US" smtClean="0"/>
              <a:t>‹#›</a:t>
            </a:fld>
            <a:endParaRPr lang="en-US"/>
          </a:p>
        </p:txBody>
      </p:sp>
    </p:spTree>
    <p:extLst>
      <p:ext uri="{BB962C8B-B14F-4D97-AF65-F5344CB8AC3E}">
        <p14:creationId xmlns:p14="http://schemas.microsoft.com/office/powerpoint/2010/main" val="75218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F2E0F0-FA2E-DB40-839C-C0C1F6D7979B}" type="datetimeFigureOut">
              <a:rPr lang="en-US" smtClean="0"/>
              <a:t>9/24/13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4CF637-ABAF-2A4E-8EC3-76178C995B12}" type="slidenum">
              <a:rPr lang="en-US" smtClean="0"/>
              <a:t>‹#›</a:t>
            </a:fld>
            <a:endParaRPr lang="en-US"/>
          </a:p>
        </p:txBody>
      </p:sp>
    </p:spTree>
    <p:extLst>
      <p:ext uri="{BB962C8B-B14F-4D97-AF65-F5344CB8AC3E}">
        <p14:creationId xmlns:p14="http://schemas.microsoft.com/office/powerpoint/2010/main" val="797580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C7F2E0F0-FA2E-DB40-839C-C0C1F6D7979B}" type="datetimeFigureOut">
              <a:rPr lang="en-US" smtClean="0"/>
              <a:t>9/24/13</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274CF637-ABAF-2A4E-8EC3-76178C995B12}" type="slidenum">
              <a:rPr lang="en-US" smtClean="0"/>
              <a:t>‹#›</a:t>
            </a:fld>
            <a:endParaRPr lang="en-US"/>
          </a:p>
        </p:txBody>
      </p:sp>
    </p:spTree>
    <p:extLst>
      <p:ext uri="{BB962C8B-B14F-4D97-AF65-F5344CB8AC3E}">
        <p14:creationId xmlns:p14="http://schemas.microsoft.com/office/powerpoint/2010/main" val="1198381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56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8.png"/><Relationship Id="rId20" Type="http://schemas.openxmlformats.org/officeDocument/2006/relationships/image" Target="../media/image19.png"/><Relationship Id="rId21" Type="http://schemas.openxmlformats.org/officeDocument/2006/relationships/image" Target="../media/image20.png"/><Relationship Id="rId22" Type="http://schemas.openxmlformats.org/officeDocument/2006/relationships/image" Target="../media/image21.jpg"/><Relationship Id="rId23" Type="http://schemas.openxmlformats.org/officeDocument/2006/relationships/image" Target="../media/image22.jpeg"/><Relationship Id="rId24" Type="http://schemas.openxmlformats.org/officeDocument/2006/relationships/image" Target="../media/image23.jpeg"/><Relationship Id="rId25" Type="http://schemas.openxmlformats.org/officeDocument/2006/relationships/image" Target="../media/image24.png"/><Relationship Id="rId26" Type="http://schemas.openxmlformats.org/officeDocument/2006/relationships/image" Target="../media/image25.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emf"/><Relationship Id="rId18" Type="http://schemas.openxmlformats.org/officeDocument/2006/relationships/image" Target="../media/image17.jpeg"/><Relationship Id="rId19"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64021" y="300055"/>
            <a:ext cx="37029944" cy="1938992"/>
          </a:xfrm>
          <a:prstGeom prst="rect">
            <a:avLst/>
          </a:prstGeom>
        </p:spPr>
        <p:txBody>
          <a:bodyPr wrap="square">
            <a:spAutoFit/>
          </a:bodyPr>
          <a:lstStyle/>
          <a:p>
            <a:pPr algn="ctr"/>
            <a:r>
              <a:rPr lang="en-US" sz="6000" b="1" dirty="0" smtClean="0">
                <a:solidFill>
                  <a:srgbClr val="000090"/>
                </a:solidFill>
                <a:latin typeface="Helvetica"/>
                <a:cs typeface="Helvetica"/>
              </a:rPr>
              <a:t>Monitoring Dissolved Oxygen in New Jersey Coastal Waters Using Autonomous Gliders:</a:t>
            </a:r>
          </a:p>
          <a:p>
            <a:pPr algn="ctr"/>
            <a:r>
              <a:rPr lang="en-US" sz="6000" b="1" dirty="0" smtClean="0">
                <a:solidFill>
                  <a:srgbClr val="000090"/>
                </a:solidFill>
                <a:latin typeface="Helvetica"/>
                <a:cs typeface="Helvetica"/>
              </a:rPr>
              <a:t>Multi-year Trends and Event Response</a:t>
            </a:r>
            <a:endParaRPr lang="en-US" sz="6000" b="1" dirty="0">
              <a:solidFill>
                <a:srgbClr val="000090"/>
              </a:solidFill>
              <a:latin typeface="Helvetica"/>
              <a:cs typeface="Helvetica"/>
            </a:endParaRPr>
          </a:p>
        </p:txBody>
      </p:sp>
      <p:sp>
        <p:nvSpPr>
          <p:cNvPr id="5" name="Rectangle 4"/>
          <p:cNvSpPr/>
          <p:nvPr/>
        </p:nvSpPr>
        <p:spPr>
          <a:xfrm>
            <a:off x="2379221" y="2451578"/>
            <a:ext cx="39132757" cy="2277547"/>
          </a:xfrm>
          <a:prstGeom prst="rect">
            <a:avLst/>
          </a:prstGeom>
        </p:spPr>
        <p:txBody>
          <a:bodyPr wrap="square">
            <a:spAutoFit/>
          </a:bodyPr>
          <a:lstStyle/>
          <a:p>
            <a:pPr algn="ctr"/>
            <a:r>
              <a:rPr lang="en-US" sz="5400" dirty="0">
                <a:latin typeface="Times New Roman"/>
                <a:cs typeface="Times New Roman"/>
              </a:rPr>
              <a:t>Josh </a:t>
            </a:r>
            <a:r>
              <a:rPr lang="en-US" sz="5400" dirty="0" smtClean="0">
                <a:latin typeface="Times New Roman"/>
                <a:cs typeface="Times New Roman"/>
              </a:rPr>
              <a:t>Kohut</a:t>
            </a:r>
            <a:r>
              <a:rPr lang="en-US" sz="5400" baseline="30000" dirty="0" smtClean="0">
                <a:latin typeface="Times New Roman"/>
                <a:cs typeface="Times New Roman"/>
              </a:rPr>
              <a:t>1</a:t>
            </a:r>
            <a:r>
              <a:rPr lang="en-US" sz="5400" dirty="0" smtClean="0">
                <a:latin typeface="Times New Roman"/>
                <a:cs typeface="Times New Roman"/>
              </a:rPr>
              <a:t>, Clinton Haldeman</a:t>
            </a:r>
            <a:r>
              <a:rPr lang="en-US" sz="5400" baseline="30000" dirty="0" smtClean="0">
                <a:latin typeface="Times New Roman"/>
                <a:cs typeface="Times New Roman"/>
              </a:rPr>
              <a:t>1</a:t>
            </a:r>
            <a:r>
              <a:rPr lang="en-US" sz="5400" dirty="0" smtClean="0">
                <a:latin typeface="Times New Roman"/>
                <a:cs typeface="Times New Roman"/>
              </a:rPr>
              <a:t>, John Kerfoot</a:t>
            </a:r>
            <a:r>
              <a:rPr lang="en-US" sz="5400" baseline="30000" dirty="0" smtClean="0">
                <a:latin typeface="Times New Roman"/>
                <a:cs typeface="Times New Roman"/>
              </a:rPr>
              <a:t>1</a:t>
            </a:r>
            <a:r>
              <a:rPr lang="en-US" sz="5400" dirty="0" smtClean="0">
                <a:latin typeface="Times New Roman"/>
                <a:cs typeface="Times New Roman"/>
              </a:rPr>
              <a:t>, </a:t>
            </a:r>
            <a:r>
              <a:rPr lang="en-US" sz="5400" dirty="0" err="1" smtClean="0">
                <a:latin typeface="Times New Roman"/>
                <a:cs typeface="Times New Roman"/>
              </a:rPr>
              <a:t>Darvene</a:t>
            </a:r>
            <a:r>
              <a:rPr lang="en-US" sz="5400" dirty="0" smtClean="0">
                <a:latin typeface="Times New Roman"/>
                <a:cs typeface="Times New Roman"/>
              </a:rPr>
              <a:t> Adams</a:t>
            </a:r>
            <a:r>
              <a:rPr lang="en-US" sz="5400" baseline="30000" dirty="0" smtClean="0">
                <a:latin typeface="Times New Roman"/>
                <a:cs typeface="Times New Roman"/>
              </a:rPr>
              <a:t>2</a:t>
            </a:r>
            <a:r>
              <a:rPr lang="en-US" sz="5400" dirty="0" smtClean="0">
                <a:latin typeface="Times New Roman"/>
                <a:cs typeface="Times New Roman"/>
              </a:rPr>
              <a:t>, Michael Borst</a:t>
            </a:r>
            <a:r>
              <a:rPr lang="en-US" sz="5400" baseline="30000" dirty="0" smtClean="0">
                <a:latin typeface="Times New Roman"/>
                <a:cs typeface="Times New Roman"/>
              </a:rPr>
              <a:t>2</a:t>
            </a:r>
            <a:r>
              <a:rPr lang="en-US" sz="5400" dirty="0" smtClean="0">
                <a:latin typeface="Times New Roman"/>
                <a:cs typeface="Times New Roman"/>
              </a:rPr>
              <a:t>, Bruce Friedman</a:t>
            </a:r>
            <a:r>
              <a:rPr lang="en-US" sz="5400" baseline="30000" dirty="0" smtClean="0">
                <a:latin typeface="Times New Roman"/>
                <a:cs typeface="Times New Roman"/>
              </a:rPr>
              <a:t>3</a:t>
            </a:r>
            <a:r>
              <a:rPr lang="en-US" sz="5400" dirty="0" smtClean="0">
                <a:latin typeface="Times New Roman"/>
                <a:cs typeface="Times New Roman"/>
              </a:rPr>
              <a:t>, </a:t>
            </a:r>
            <a:r>
              <a:rPr lang="en-US" sz="5400" dirty="0" smtClean="0">
                <a:latin typeface="Times New Roman"/>
                <a:cs typeface="Times New Roman"/>
              </a:rPr>
              <a:t>and </a:t>
            </a:r>
            <a:r>
              <a:rPr lang="en-US" sz="5400" dirty="0" smtClean="0">
                <a:latin typeface="Times New Roman"/>
                <a:cs typeface="Times New Roman"/>
              </a:rPr>
              <a:t>Robert Schuster</a:t>
            </a:r>
            <a:r>
              <a:rPr lang="en-US" sz="5400" baseline="30000" dirty="0">
                <a:latin typeface="Times New Roman"/>
                <a:cs typeface="Times New Roman"/>
              </a:rPr>
              <a:t>3</a:t>
            </a:r>
            <a:r>
              <a:rPr lang="en-US" sz="5400" dirty="0" smtClean="0">
                <a:latin typeface="Times New Roman"/>
                <a:cs typeface="Times New Roman"/>
              </a:rPr>
              <a:t> </a:t>
            </a:r>
            <a:endParaRPr lang="en-US" sz="5400" dirty="0">
              <a:latin typeface="Times New Roman"/>
              <a:cs typeface="Times New Roman"/>
            </a:endParaRPr>
          </a:p>
          <a:p>
            <a:pPr algn="ctr"/>
            <a:r>
              <a:rPr lang="en-US" sz="4400" baseline="30000" dirty="0" smtClean="0">
                <a:latin typeface="Times New Roman"/>
                <a:cs typeface="Times New Roman"/>
              </a:rPr>
              <a:t>1</a:t>
            </a:r>
            <a:r>
              <a:rPr lang="en-US" sz="4400" dirty="0" smtClean="0">
                <a:latin typeface="Times New Roman"/>
                <a:cs typeface="Times New Roman"/>
              </a:rPr>
              <a:t>Institute </a:t>
            </a:r>
            <a:r>
              <a:rPr lang="en-US" sz="4400" dirty="0">
                <a:latin typeface="Times New Roman"/>
                <a:cs typeface="Times New Roman"/>
              </a:rPr>
              <a:t>of Marine and Coastal Sciences, Rutgers </a:t>
            </a:r>
            <a:r>
              <a:rPr lang="en-US" sz="4400" dirty="0" smtClean="0">
                <a:latin typeface="Times New Roman"/>
                <a:cs typeface="Times New Roman"/>
              </a:rPr>
              <a:t>University   </a:t>
            </a:r>
            <a:r>
              <a:rPr lang="en-US" sz="4400" dirty="0" smtClean="0">
                <a:latin typeface="Times New Roman"/>
                <a:cs typeface="Times New Roman"/>
              </a:rPr>
              <a:t> </a:t>
            </a:r>
            <a:r>
              <a:rPr lang="en-US" sz="4400" baseline="30000" dirty="0" smtClean="0">
                <a:latin typeface="Times New Roman"/>
                <a:cs typeface="Times New Roman"/>
              </a:rPr>
              <a:t>2</a:t>
            </a:r>
            <a:r>
              <a:rPr lang="en-US" sz="4400" dirty="0" smtClean="0">
                <a:latin typeface="Times New Roman"/>
                <a:cs typeface="Times New Roman"/>
              </a:rPr>
              <a:t>Environmental Protection Agency    </a:t>
            </a:r>
            <a:r>
              <a:rPr lang="en-US" sz="4400" baseline="30000" dirty="0" smtClean="0">
                <a:latin typeface="Times New Roman"/>
                <a:cs typeface="Times New Roman"/>
              </a:rPr>
              <a:t>3</a:t>
            </a:r>
            <a:r>
              <a:rPr lang="en-US" sz="4400" dirty="0" smtClean="0">
                <a:latin typeface="Times New Roman"/>
                <a:cs typeface="Times New Roman"/>
              </a:rPr>
              <a:t>New Jersey Department of Environmental Protection</a:t>
            </a:r>
            <a:endParaRPr lang="en-US" sz="4400" dirty="0">
              <a:latin typeface="Times New Roman"/>
              <a:cs typeface="Times New Roman"/>
            </a:endParaRPr>
          </a:p>
          <a:p>
            <a:pPr algn="ctr"/>
            <a:r>
              <a:rPr lang="en-US" sz="4400" dirty="0">
                <a:latin typeface="Times New Roman"/>
                <a:cs typeface="Times New Roman"/>
              </a:rPr>
              <a:t> </a:t>
            </a:r>
          </a:p>
        </p:txBody>
      </p:sp>
      <p:cxnSp>
        <p:nvCxnSpPr>
          <p:cNvPr id="6" name="Straight Connector 5"/>
          <p:cNvCxnSpPr/>
          <p:nvPr/>
        </p:nvCxnSpPr>
        <p:spPr>
          <a:xfrm>
            <a:off x="423302" y="4393371"/>
            <a:ext cx="43306442" cy="0"/>
          </a:xfrm>
          <a:prstGeom prst="line">
            <a:avLst/>
          </a:prstGeom>
          <a:ln w="38100" cmpd="sng">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4646825" y="4705827"/>
            <a:ext cx="0" cy="27188143"/>
          </a:xfrm>
          <a:prstGeom prst="line">
            <a:avLst/>
          </a:prstGeom>
          <a:ln w="38100" cmpd="sng">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9343108" y="4729125"/>
            <a:ext cx="0" cy="27188143"/>
          </a:xfrm>
          <a:prstGeom prst="line">
            <a:avLst/>
          </a:prstGeom>
          <a:ln w="38100" cmpd="sng">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2"/>
          <a:stretch>
            <a:fillRect/>
          </a:stretch>
        </p:blipFill>
        <p:spPr>
          <a:xfrm>
            <a:off x="352752" y="511347"/>
            <a:ext cx="3515362" cy="1488171"/>
          </a:xfrm>
          <a:prstGeom prst="rect">
            <a:avLst/>
          </a:prstGeom>
        </p:spPr>
      </p:pic>
      <p:pic>
        <p:nvPicPr>
          <p:cNvPr id="11" name="Picture 2" descr="epa_logo"/>
          <p:cNvPicPr>
            <a:picLocks noChangeAspect="1" noChangeArrowheads="1"/>
          </p:cNvPicPr>
          <p:nvPr/>
        </p:nvPicPr>
        <p:blipFill>
          <a:blip r:embed="rId3" cstate="print"/>
          <a:srcRect/>
          <a:stretch>
            <a:fillRect/>
          </a:stretch>
        </p:blipFill>
        <p:spPr bwMode="auto">
          <a:xfrm>
            <a:off x="39060038" y="76447"/>
            <a:ext cx="1902973" cy="2067259"/>
          </a:xfrm>
          <a:prstGeom prst="rect">
            <a:avLst/>
          </a:prstGeom>
          <a:noFill/>
          <a:ln w="9525">
            <a:noFill/>
            <a:miter lim="800000"/>
            <a:headEnd/>
            <a:tailEnd/>
          </a:ln>
        </p:spPr>
      </p:pic>
      <p:grpSp>
        <p:nvGrpSpPr>
          <p:cNvPr id="12" name="Group 17"/>
          <p:cNvGrpSpPr>
            <a:grpSpLocks noChangeAspect="1"/>
          </p:cNvGrpSpPr>
          <p:nvPr/>
        </p:nvGrpSpPr>
        <p:grpSpPr bwMode="auto">
          <a:xfrm>
            <a:off x="41351749" y="190308"/>
            <a:ext cx="1826773" cy="1809210"/>
            <a:chOff x="4416" y="1872"/>
            <a:chExt cx="672" cy="665"/>
          </a:xfrm>
        </p:grpSpPr>
        <p:sp>
          <p:nvSpPr>
            <p:cNvPr id="13" name="Oval 18"/>
            <p:cNvSpPr>
              <a:spLocks noChangeAspect="1" noChangeArrowheads="1"/>
            </p:cNvSpPr>
            <p:nvPr/>
          </p:nvSpPr>
          <p:spPr bwMode="auto">
            <a:xfrm>
              <a:off x="4434" y="1884"/>
              <a:ext cx="636" cy="64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14" name="Picture 19" descr="dep_small"/>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16" y="1872"/>
              <a:ext cx="672" cy="665"/>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TextBox 14"/>
          <p:cNvSpPr txBox="1"/>
          <p:nvPr/>
        </p:nvSpPr>
        <p:spPr>
          <a:xfrm>
            <a:off x="576875" y="4705827"/>
            <a:ext cx="9419465" cy="707886"/>
          </a:xfrm>
          <a:prstGeom prst="rect">
            <a:avLst/>
          </a:prstGeom>
          <a:noFill/>
        </p:spPr>
        <p:txBody>
          <a:bodyPr wrap="none" rtlCol="0">
            <a:spAutoFit/>
          </a:bodyPr>
          <a:lstStyle/>
          <a:p>
            <a:r>
              <a:rPr lang="en-US" sz="4000" b="1" dirty="0" smtClean="0">
                <a:solidFill>
                  <a:srgbClr val="000090"/>
                </a:solidFill>
                <a:latin typeface="Helvetica"/>
                <a:cs typeface="Helvetica"/>
              </a:rPr>
              <a:t>Coastal Dissolved Oxygen Monitoring</a:t>
            </a:r>
            <a:endParaRPr lang="en-US" sz="4000" b="1" dirty="0">
              <a:solidFill>
                <a:srgbClr val="000090"/>
              </a:solidFill>
              <a:latin typeface="Helvetica"/>
              <a:cs typeface="Helvetica"/>
            </a:endParaRPr>
          </a:p>
        </p:txBody>
      </p:sp>
      <p:sp>
        <p:nvSpPr>
          <p:cNvPr id="16" name="TextBox 15"/>
          <p:cNvSpPr txBox="1"/>
          <p:nvPr/>
        </p:nvSpPr>
        <p:spPr>
          <a:xfrm flipH="1">
            <a:off x="838200" y="5522601"/>
            <a:ext cx="13639800" cy="6986527"/>
          </a:xfrm>
          <a:prstGeom prst="rect">
            <a:avLst/>
          </a:prstGeom>
          <a:noFill/>
        </p:spPr>
        <p:txBody>
          <a:bodyPr wrap="square" rtlCol="0">
            <a:spAutoFit/>
          </a:bodyPr>
          <a:lstStyle/>
          <a:p>
            <a:pPr algn="just"/>
            <a:r>
              <a:rPr lang="en-US" sz="3200" dirty="0">
                <a:latin typeface="Times New Roman"/>
                <a:cs typeface="Times New Roman"/>
              </a:rPr>
              <a:t>The coastal ocean is a highly variable system with processes that have significant implications on the hydrographic and oxygen characteristics of the water column.   The spatial and temporal variability of these fields can cause dramatic changes to water quality and in turn the health of the ecosystem.  Both the U. S. Environmental Protection Agency (EPA) and the New Jersey Department of Environmental Protection (NJDEP) have prioritized monitoring the coastal waters off New Jersey in their long-term strategic plans as an essential component of the decision-making process.  Of particular interest are the spatial and temporal characteristics of dissolved oxygen (DO). In response to this need to better understand the dynamics, we put together a program to augment existing monitoring with targeted deployments of glider Autonomous Underwater Vehicles (AUVs) equipped with sensors to map coastal dissolved oxygen and hydrographic conditions in near-real time along the New Jersey inner-shelf.</a:t>
            </a:r>
          </a:p>
          <a:p>
            <a:pPr algn="just"/>
            <a:endParaRPr lang="en-US" sz="3200" dirty="0"/>
          </a:p>
        </p:txBody>
      </p:sp>
      <p:sp>
        <p:nvSpPr>
          <p:cNvPr id="17" name="TextBox 16"/>
          <p:cNvSpPr txBox="1"/>
          <p:nvPr/>
        </p:nvSpPr>
        <p:spPr>
          <a:xfrm>
            <a:off x="838200" y="12926067"/>
            <a:ext cx="13639800" cy="6001642"/>
          </a:xfrm>
          <a:prstGeom prst="rect">
            <a:avLst/>
          </a:prstGeom>
          <a:noFill/>
        </p:spPr>
        <p:txBody>
          <a:bodyPr wrap="square" rtlCol="0">
            <a:spAutoFit/>
          </a:bodyPr>
          <a:lstStyle/>
          <a:p>
            <a:pPr marL="457200" lvl="0" indent="-457200" algn="just">
              <a:buClr>
                <a:srgbClr val="0000FF"/>
              </a:buClr>
              <a:buSzPct val="200000"/>
              <a:buFont typeface="Arial"/>
              <a:buChar char="•"/>
            </a:pPr>
            <a:r>
              <a:rPr lang="en-US" sz="3200" dirty="0" smtClean="0">
                <a:latin typeface="Times New Roman"/>
                <a:cs typeface="Times New Roman"/>
              </a:rPr>
              <a:t>Evaluate </a:t>
            </a:r>
            <a:r>
              <a:rPr lang="en-US" sz="3200" dirty="0">
                <a:latin typeface="Times New Roman"/>
                <a:cs typeface="Times New Roman"/>
              </a:rPr>
              <a:t>the use of AUVs as a tool to monitor DO concentrations across a broad spatial area at high spatial and temporal resolution for the purpose of problem identification, diagnosis, and evaluation.  </a:t>
            </a:r>
          </a:p>
          <a:p>
            <a:pPr algn="just">
              <a:buClr>
                <a:srgbClr val="0000FF"/>
              </a:buClr>
              <a:buSzPct val="200000"/>
            </a:pPr>
            <a:r>
              <a:rPr lang="en-US" sz="3200" dirty="0">
                <a:latin typeface="Times New Roman"/>
                <a:cs typeface="Times New Roman"/>
              </a:rPr>
              <a:t> </a:t>
            </a:r>
          </a:p>
          <a:p>
            <a:pPr marL="457200" lvl="0" indent="-457200" algn="just">
              <a:buClr>
                <a:srgbClr val="0000FF"/>
              </a:buClr>
              <a:buSzPct val="200000"/>
              <a:buFont typeface="Arial"/>
              <a:buChar char="•"/>
            </a:pPr>
            <a:r>
              <a:rPr lang="en-US" sz="3200" dirty="0">
                <a:latin typeface="Times New Roman"/>
                <a:cs typeface="Times New Roman"/>
              </a:rPr>
              <a:t>Provide spatially and temporally comprehensive water quality data to be used to assess the coastal ocean as required under section 106 of the Clean Water Act.  </a:t>
            </a:r>
          </a:p>
          <a:p>
            <a:pPr algn="just">
              <a:buClr>
                <a:srgbClr val="0000FF"/>
              </a:buClr>
              <a:buSzPct val="200000"/>
            </a:pPr>
            <a:r>
              <a:rPr lang="en-US" sz="3200" dirty="0">
                <a:latin typeface="Times New Roman"/>
                <a:cs typeface="Times New Roman"/>
              </a:rPr>
              <a:t> </a:t>
            </a:r>
          </a:p>
          <a:p>
            <a:pPr marL="457200" lvl="0" indent="-457200" algn="just">
              <a:buClr>
                <a:srgbClr val="0000FF"/>
              </a:buClr>
              <a:buSzPct val="200000"/>
              <a:buFont typeface="Arial"/>
              <a:buChar char="•"/>
            </a:pPr>
            <a:r>
              <a:rPr lang="en-US" sz="3200" dirty="0">
                <a:latin typeface="Times New Roman"/>
                <a:cs typeface="Times New Roman"/>
              </a:rPr>
              <a:t>Produce Standard Operating Procedures, Quality Assurance procedures, validation data, and a data analysis/data management system for future AUV monitoring.</a:t>
            </a:r>
          </a:p>
          <a:p>
            <a:pPr marL="457200" indent="-457200" algn="just">
              <a:buFont typeface="Arial"/>
              <a:buChar char="•"/>
            </a:pPr>
            <a:endParaRPr lang="en-US" sz="3200" dirty="0">
              <a:latin typeface="Times New Roman"/>
              <a:cs typeface="Times New Roman"/>
            </a:endParaRPr>
          </a:p>
        </p:txBody>
      </p:sp>
      <p:sp>
        <p:nvSpPr>
          <p:cNvPr id="19" name="TextBox 18"/>
          <p:cNvSpPr txBox="1"/>
          <p:nvPr/>
        </p:nvSpPr>
        <p:spPr>
          <a:xfrm>
            <a:off x="576875" y="12102728"/>
            <a:ext cx="4660801" cy="707886"/>
          </a:xfrm>
          <a:prstGeom prst="rect">
            <a:avLst/>
          </a:prstGeom>
          <a:noFill/>
        </p:spPr>
        <p:txBody>
          <a:bodyPr wrap="none" rtlCol="0">
            <a:spAutoFit/>
          </a:bodyPr>
          <a:lstStyle/>
          <a:p>
            <a:r>
              <a:rPr lang="en-US" sz="4000" b="1" dirty="0" smtClean="0">
                <a:solidFill>
                  <a:srgbClr val="000090"/>
                </a:solidFill>
                <a:latin typeface="Helvetica"/>
                <a:cs typeface="Helvetica"/>
              </a:rPr>
              <a:t>Project Objectives</a:t>
            </a:r>
            <a:endParaRPr lang="en-US" sz="4000" b="1" dirty="0">
              <a:solidFill>
                <a:srgbClr val="000090"/>
              </a:solidFill>
              <a:latin typeface="Helvetica"/>
              <a:cs typeface="Helvetica"/>
            </a:endParaRPr>
          </a:p>
        </p:txBody>
      </p:sp>
      <p:pic>
        <p:nvPicPr>
          <p:cNvPr id="47" name="Picture 46" descr="ru16_deployment1_do_map.png"/>
          <p:cNvPicPr>
            <a:picLocks noChangeAspect="1"/>
          </p:cNvPicPr>
          <p:nvPr/>
        </p:nvPicPr>
        <p:blipFill rotWithShape="1">
          <a:blip r:embed="rId5">
            <a:extLst>
              <a:ext uri="{28A0092B-C50C-407E-A947-70E740481C1C}">
                <a14:useLocalDpi xmlns:a14="http://schemas.microsoft.com/office/drawing/2010/main" val="0"/>
              </a:ext>
            </a:extLst>
          </a:blip>
          <a:srcRect l="23044" t="2827" r="20503" b="8981"/>
          <a:stretch/>
        </p:blipFill>
        <p:spPr>
          <a:xfrm>
            <a:off x="15213565" y="5526804"/>
            <a:ext cx="4955250" cy="5805892"/>
          </a:xfrm>
          <a:prstGeom prst="rect">
            <a:avLst/>
          </a:prstGeom>
        </p:spPr>
      </p:pic>
      <p:pic>
        <p:nvPicPr>
          <p:cNvPr id="48" name="Picture 47" descr="ru07_deployment2_do_map.png"/>
          <p:cNvPicPr>
            <a:picLocks noChangeAspect="1"/>
          </p:cNvPicPr>
          <p:nvPr/>
        </p:nvPicPr>
        <p:blipFill rotWithShape="1">
          <a:blip r:embed="rId6">
            <a:extLst>
              <a:ext uri="{28A0092B-C50C-407E-A947-70E740481C1C}">
                <a14:useLocalDpi xmlns:a14="http://schemas.microsoft.com/office/drawing/2010/main" val="0"/>
              </a:ext>
            </a:extLst>
          </a:blip>
          <a:srcRect l="22582" t="2809" r="19697" b="9553"/>
          <a:stretch/>
        </p:blipFill>
        <p:spPr>
          <a:xfrm>
            <a:off x="15213565" y="11574707"/>
            <a:ext cx="5066550" cy="5769420"/>
          </a:xfrm>
          <a:prstGeom prst="rect">
            <a:avLst/>
          </a:prstGeom>
        </p:spPr>
      </p:pic>
      <p:pic>
        <p:nvPicPr>
          <p:cNvPr id="49" name="Picture 48" descr="ru07_deployment3_do_map.png"/>
          <p:cNvPicPr>
            <a:picLocks noChangeAspect="1"/>
          </p:cNvPicPr>
          <p:nvPr/>
        </p:nvPicPr>
        <p:blipFill rotWithShape="1">
          <a:blip r:embed="rId7">
            <a:extLst>
              <a:ext uri="{28A0092B-C50C-407E-A947-70E740481C1C}">
                <a14:useLocalDpi xmlns:a14="http://schemas.microsoft.com/office/drawing/2010/main" val="0"/>
              </a:ext>
            </a:extLst>
          </a:blip>
          <a:srcRect l="22484" t="2933" r="19468" b="9775"/>
          <a:stretch/>
        </p:blipFill>
        <p:spPr>
          <a:xfrm>
            <a:off x="19608504" y="5514106"/>
            <a:ext cx="5095254" cy="5746643"/>
          </a:xfrm>
          <a:prstGeom prst="rect">
            <a:avLst/>
          </a:prstGeom>
        </p:spPr>
      </p:pic>
      <p:pic>
        <p:nvPicPr>
          <p:cNvPr id="50" name="Picture 49" descr="ru28_deployment4_do_map.png"/>
          <p:cNvPicPr>
            <a:picLocks noChangeAspect="1"/>
          </p:cNvPicPr>
          <p:nvPr/>
        </p:nvPicPr>
        <p:blipFill rotWithShape="1">
          <a:blip r:embed="rId8">
            <a:extLst>
              <a:ext uri="{28A0092B-C50C-407E-A947-70E740481C1C}">
                <a14:useLocalDpi xmlns:a14="http://schemas.microsoft.com/office/drawing/2010/main" val="0"/>
              </a:ext>
            </a:extLst>
          </a:blip>
          <a:srcRect l="22212" t="3511" r="20191" b="9362"/>
          <a:stretch/>
        </p:blipFill>
        <p:spPr>
          <a:xfrm>
            <a:off x="24063405" y="5539504"/>
            <a:ext cx="5055666" cy="5735780"/>
          </a:xfrm>
          <a:prstGeom prst="rect">
            <a:avLst/>
          </a:prstGeom>
        </p:spPr>
      </p:pic>
      <p:pic>
        <p:nvPicPr>
          <p:cNvPr id="51" name="Picture 50" descr="ru28_deployment5_do_map.png"/>
          <p:cNvPicPr>
            <a:picLocks noChangeAspect="1"/>
          </p:cNvPicPr>
          <p:nvPr/>
        </p:nvPicPr>
        <p:blipFill rotWithShape="1">
          <a:blip r:embed="rId9">
            <a:extLst>
              <a:ext uri="{28A0092B-C50C-407E-A947-70E740481C1C}">
                <a14:useLocalDpi xmlns:a14="http://schemas.microsoft.com/office/drawing/2010/main" val="0"/>
              </a:ext>
            </a:extLst>
          </a:blip>
          <a:srcRect l="22459" t="3125" r="19902" b="9845"/>
          <a:stretch/>
        </p:blipFill>
        <p:spPr>
          <a:xfrm>
            <a:off x="19608504" y="11679397"/>
            <a:ext cx="5059352" cy="5729394"/>
          </a:xfrm>
          <a:prstGeom prst="rect">
            <a:avLst/>
          </a:prstGeom>
        </p:spPr>
      </p:pic>
      <p:pic>
        <p:nvPicPr>
          <p:cNvPr id="52" name="Picture 51" descr="ru07_deployment6_do_map.png"/>
          <p:cNvPicPr>
            <a:picLocks noChangeAspect="1"/>
          </p:cNvPicPr>
          <p:nvPr/>
        </p:nvPicPr>
        <p:blipFill rotWithShape="1">
          <a:blip r:embed="rId10">
            <a:extLst>
              <a:ext uri="{28A0092B-C50C-407E-A947-70E740481C1C}">
                <a14:useLocalDpi xmlns:a14="http://schemas.microsoft.com/office/drawing/2010/main" val="0"/>
              </a:ext>
            </a:extLst>
          </a:blip>
          <a:srcRect l="22563" t="2740" r="20192" b="9843"/>
          <a:stretch/>
        </p:blipFill>
        <p:spPr>
          <a:xfrm>
            <a:off x="24094303" y="11679397"/>
            <a:ext cx="5024768" cy="5754871"/>
          </a:xfrm>
          <a:prstGeom prst="rect">
            <a:avLst/>
          </a:prstGeom>
        </p:spPr>
      </p:pic>
      <p:sp>
        <p:nvSpPr>
          <p:cNvPr id="53" name="TextBox 52"/>
          <p:cNvSpPr txBox="1"/>
          <p:nvPr/>
        </p:nvSpPr>
        <p:spPr>
          <a:xfrm>
            <a:off x="16730042" y="10543554"/>
            <a:ext cx="2609083" cy="646331"/>
          </a:xfrm>
          <a:prstGeom prst="rect">
            <a:avLst/>
          </a:prstGeom>
          <a:noFill/>
        </p:spPr>
        <p:txBody>
          <a:bodyPr wrap="none" rtlCol="0">
            <a:spAutoFit/>
          </a:bodyPr>
          <a:lstStyle/>
          <a:p>
            <a:r>
              <a:rPr lang="en-US" sz="3600" b="1" dirty="0" smtClean="0">
                <a:solidFill>
                  <a:srgbClr val="FFFF00"/>
                </a:solidFill>
                <a:latin typeface="Times New Roman"/>
                <a:cs typeface="Times New Roman"/>
              </a:rPr>
              <a:t>August 2011</a:t>
            </a:r>
            <a:endParaRPr lang="en-US" sz="3600" b="1" dirty="0">
              <a:solidFill>
                <a:srgbClr val="FFFF00"/>
              </a:solidFill>
              <a:latin typeface="Times New Roman"/>
              <a:cs typeface="Times New Roman"/>
            </a:endParaRPr>
          </a:p>
        </p:txBody>
      </p:sp>
      <p:sp>
        <p:nvSpPr>
          <p:cNvPr id="54" name="TextBox 53"/>
          <p:cNvSpPr txBox="1"/>
          <p:nvPr/>
        </p:nvSpPr>
        <p:spPr>
          <a:xfrm>
            <a:off x="16628087" y="16597757"/>
            <a:ext cx="2804749" cy="646331"/>
          </a:xfrm>
          <a:prstGeom prst="rect">
            <a:avLst/>
          </a:prstGeom>
          <a:noFill/>
        </p:spPr>
        <p:txBody>
          <a:bodyPr wrap="none" rtlCol="0">
            <a:spAutoFit/>
          </a:bodyPr>
          <a:lstStyle/>
          <a:p>
            <a:r>
              <a:rPr lang="en-US" sz="3600" b="1" dirty="0" smtClean="0">
                <a:solidFill>
                  <a:srgbClr val="FFFF00"/>
                </a:solidFill>
                <a:latin typeface="Times New Roman"/>
                <a:cs typeface="Times New Roman"/>
              </a:rPr>
              <a:t>October 2011</a:t>
            </a:r>
            <a:endParaRPr lang="en-US" sz="3600" b="1" dirty="0">
              <a:solidFill>
                <a:srgbClr val="FFFF00"/>
              </a:solidFill>
              <a:latin typeface="Times New Roman"/>
              <a:cs typeface="Times New Roman"/>
            </a:endParaRPr>
          </a:p>
        </p:txBody>
      </p:sp>
      <p:sp>
        <p:nvSpPr>
          <p:cNvPr id="55" name="TextBox 54"/>
          <p:cNvSpPr txBox="1"/>
          <p:nvPr/>
        </p:nvSpPr>
        <p:spPr>
          <a:xfrm>
            <a:off x="21669033" y="10543554"/>
            <a:ext cx="2172665" cy="646331"/>
          </a:xfrm>
          <a:prstGeom prst="rect">
            <a:avLst/>
          </a:prstGeom>
          <a:noFill/>
        </p:spPr>
        <p:txBody>
          <a:bodyPr wrap="none" rtlCol="0">
            <a:spAutoFit/>
          </a:bodyPr>
          <a:lstStyle/>
          <a:p>
            <a:r>
              <a:rPr lang="en-US" sz="3600" b="1" dirty="0" smtClean="0">
                <a:solidFill>
                  <a:srgbClr val="FFFF00"/>
                </a:solidFill>
                <a:latin typeface="Times New Roman"/>
                <a:cs typeface="Times New Roman"/>
              </a:rPr>
              <a:t>June 2012</a:t>
            </a:r>
            <a:endParaRPr lang="en-US" sz="3600" b="1" dirty="0">
              <a:solidFill>
                <a:srgbClr val="FFFF00"/>
              </a:solidFill>
              <a:latin typeface="Times New Roman"/>
              <a:cs typeface="Times New Roman"/>
            </a:endParaRPr>
          </a:p>
        </p:txBody>
      </p:sp>
      <p:sp>
        <p:nvSpPr>
          <p:cNvPr id="56" name="TextBox 55"/>
          <p:cNvSpPr txBox="1"/>
          <p:nvPr/>
        </p:nvSpPr>
        <p:spPr>
          <a:xfrm>
            <a:off x="26282842" y="10514593"/>
            <a:ext cx="2070098" cy="646331"/>
          </a:xfrm>
          <a:prstGeom prst="rect">
            <a:avLst/>
          </a:prstGeom>
          <a:noFill/>
        </p:spPr>
        <p:txBody>
          <a:bodyPr wrap="none" rtlCol="0">
            <a:spAutoFit/>
          </a:bodyPr>
          <a:lstStyle/>
          <a:p>
            <a:r>
              <a:rPr lang="en-US" sz="3600" b="1" dirty="0" smtClean="0">
                <a:solidFill>
                  <a:srgbClr val="FFFF00"/>
                </a:solidFill>
                <a:latin typeface="Times New Roman"/>
                <a:cs typeface="Times New Roman"/>
              </a:rPr>
              <a:t>July 2012</a:t>
            </a:r>
            <a:endParaRPr lang="en-US" sz="3600" b="1" dirty="0">
              <a:solidFill>
                <a:srgbClr val="FFFF00"/>
              </a:solidFill>
              <a:latin typeface="Times New Roman"/>
              <a:cs typeface="Times New Roman"/>
            </a:endParaRPr>
          </a:p>
        </p:txBody>
      </p:sp>
      <p:sp>
        <p:nvSpPr>
          <p:cNvPr id="57" name="TextBox 56"/>
          <p:cNvSpPr txBox="1"/>
          <p:nvPr/>
        </p:nvSpPr>
        <p:spPr>
          <a:xfrm>
            <a:off x="21155822" y="16597757"/>
            <a:ext cx="2634555" cy="646331"/>
          </a:xfrm>
          <a:prstGeom prst="rect">
            <a:avLst/>
          </a:prstGeom>
          <a:noFill/>
        </p:spPr>
        <p:txBody>
          <a:bodyPr wrap="none" rtlCol="0">
            <a:spAutoFit/>
          </a:bodyPr>
          <a:lstStyle/>
          <a:p>
            <a:r>
              <a:rPr lang="en-US" sz="3600" b="1" dirty="0" smtClean="0">
                <a:solidFill>
                  <a:srgbClr val="FFFF00"/>
                </a:solidFill>
                <a:latin typeface="Times New Roman"/>
                <a:cs typeface="Times New Roman"/>
              </a:rPr>
              <a:t>August 2012</a:t>
            </a:r>
            <a:endParaRPr lang="en-US" sz="3600" b="1" dirty="0">
              <a:solidFill>
                <a:srgbClr val="FFFF00"/>
              </a:solidFill>
              <a:latin typeface="Times New Roman"/>
              <a:cs typeface="Times New Roman"/>
            </a:endParaRPr>
          </a:p>
        </p:txBody>
      </p:sp>
      <p:sp>
        <p:nvSpPr>
          <p:cNvPr id="58" name="TextBox 57"/>
          <p:cNvSpPr txBox="1"/>
          <p:nvPr/>
        </p:nvSpPr>
        <p:spPr>
          <a:xfrm>
            <a:off x="24896178" y="16597757"/>
            <a:ext cx="3343283" cy="646331"/>
          </a:xfrm>
          <a:prstGeom prst="rect">
            <a:avLst/>
          </a:prstGeom>
          <a:noFill/>
        </p:spPr>
        <p:txBody>
          <a:bodyPr wrap="none" rtlCol="0">
            <a:spAutoFit/>
          </a:bodyPr>
          <a:lstStyle/>
          <a:p>
            <a:r>
              <a:rPr lang="en-US" sz="3600" b="1" dirty="0" smtClean="0">
                <a:solidFill>
                  <a:srgbClr val="FFFF00"/>
                </a:solidFill>
                <a:latin typeface="Times New Roman"/>
                <a:cs typeface="Times New Roman"/>
              </a:rPr>
              <a:t>September 2012</a:t>
            </a:r>
            <a:endParaRPr lang="en-US" sz="3600" b="1" dirty="0">
              <a:solidFill>
                <a:srgbClr val="FFFF00"/>
              </a:solidFill>
              <a:latin typeface="Times New Roman"/>
              <a:cs typeface="Times New Roman"/>
            </a:endParaRPr>
          </a:p>
        </p:txBody>
      </p:sp>
      <p:sp>
        <p:nvSpPr>
          <p:cNvPr id="18" name="Rectangle 17"/>
          <p:cNvSpPr/>
          <p:nvPr/>
        </p:nvSpPr>
        <p:spPr>
          <a:xfrm>
            <a:off x="15033461" y="17290867"/>
            <a:ext cx="14085610" cy="1569660"/>
          </a:xfrm>
          <a:prstGeom prst="rect">
            <a:avLst/>
          </a:prstGeom>
        </p:spPr>
        <p:txBody>
          <a:bodyPr wrap="square">
            <a:spAutoFit/>
          </a:bodyPr>
          <a:lstStyle/>
          <a:p>
            <a:r>
              <a:rPr lang="en-US" sz="3200" dirty="0">
                <a:latin typeface="Times New Roman"/>
                <a:cs typeface="Times New Roman"/>
              </a:rPr>
              <a:t>The path for each deployment completed </a:t>
            </a:r>
            <a:r>
              <a:rPr lang="en-US" sz="3200" dirty="0" smtClean="0">
                <a:latin typeface="Times New Roman"/>
                <a:cs typeface="Times New Roman"/>
              </a:rPr>
              <a:t>2011 and 2012.  </a:t>
            </a:r>
            <a:r>
              <a:rPr lang="en-US" sz="3200" dirty="0">
                <a:latin typeface="Times New Roman"/>
                <a:cs typeface="Times New Roman"/>
              </a:rPr>
              <a:t>The path color indicates the lowest Dissolved Oxygen concentration </a:t>
            </a:r>
            <a:r>
              <a:rPr lang="en-US" sz="3200" dirty="0" smtClean="0">
                <a:latin typeface="Times New Roman"/>
                <a:cs typeface="Times New Roman"/>
              </a:rPr>
              <a:t>(mg/L) observed </a:t>
            </a:r>
            <a:r>
              <a:rPr lang="en-US" sz="3200" dirty="0">
                <a:latin typeface="Times New Roman"/>
                <a:cs typeface="Times New Roman"/>
              </a:rPr>
              <a:t>for each profile along the track. </a:t>
            </a:r>
          </a:p>
        </p:txBody>
      </p:sp>
      <p:sp>
        <p:nvSpPr>
          <p:cNvPr id="60" name="TextBox 59"/>
          <p:cNvSpPr txBox="1"/>
          <p:nvPr/>
        </p:nvSpPr>
        <p:spPr>
          <a:xfrm>
            <a:off x="15213565" y="4729125"/>
            <a:ext cx="7142199" cy="707886"/>
          </a:xfrm>
          <a:prstGeom prst="rect">
            <a:avLst/>
          </a:prstGeom>
          <a:noFill/>
        </p:spPr>
        <p:txBody>
          <a:bodyPr wrap="none" rtlCol="0">
            <a:spAutoFit/>
          </a:bodyPr>
          <a:lstStyle/>
          <a:p>
            <a:r>
              <a:rPr lang="en-US" sz="4000" b="1" dirty="0" smtClean="0">
                <a:solidFill>
                  <a:srgbClr val="000090"/>
                </a:solidFill>
                <a:latin typeface="Helvetica"/>
                <a:cs typeface="Helvetica"/>
              </a:rPr>
              <a:t>Mission Summary 2011-2012</a:t>
            </a:r>
            <a:endParaRPr lang="en-US" sz="4000" b="1" dirty="0">
              <a:solidFill>
                <a:srgbClr val="000090"/>
              </a:solidFill>
              <a:latin typeface="Helvetica"/>
              <a:cs typeface="Helvetica"/>
            </a:endParaRPr>
          </a:p>
        </p:txBody>
      </p:sp>
      <p:pic>
        <p:nvPicPr>
          <p:cNvPr id="80" name="Picture 79" descr="ru16_deployment1_do.png"/>
          <p:cNvPicPr>
            <a:picLocks noChangeAspect="1"/>
          </p:cNvPicPr>
          <p:nvPr/>
        </p:nvPicPr>
        <p:blipFill rotWithShape="1">
          <a:blip r:embed="rId11">
            <a:extLst>
              <a:ext uri="{28A0092B-C50C-407E-A947-70E740481C1C}">
                <a14:useLocalDpi xmlns:a14="http://schemas.microsoft.com/office/drawing/2010/main" val="0"/>
              </a:ext>
            </a:extLst>
          </a:blip>
          <a:srcRect l="7733"/>
          <a:stretch/>
        </p:blipFill>
        <p:spPr>
          <a:xfrm>
            <a:off x="14782799" y="24873873"/>
            <a:ext cx="4926787" cy="4004805"/>
          </a:xfrm>
          <a:prstGeom prst="rect">
            <a:avLst/>
          </a:prstGeom>
        </p:spPr>
      </p:pic>
      <p:pic>
        <p:nvPicPr>
          <p:cNvPr id="81" name="Picture 80" descr="ru07_deployment2_do.png"/>
          <p:cNvPicPr>
            <a:picLocks noChangeAspect="1"/>
          </p:cNvPicPr>
          <p:nvPr/>
        </p:nvPicPr>
        <p:blipFill rotWithShape="1">
          <a:blip r:embed="rId12">
            <a:extLst>
              <a:ext uri="{28A0092B-C50C-407E-A947-70E740481C1C}">
                <a14:useLocalDpi xmlns:a14="http://schemas.microsoft.com/office/drawing/2010/main" val="0"/>
              </a:ext>
            </a:extLst>
          </a:blip>
          <a:srcRect l="7734"/>
          <a:stretch/>
        </p:blipFill>
        <p:spPr>
          <a:xfrm>
            <a:off x="14782800" y="28544400"/>
            <a:ext cx="4926787" cy="4004805"/>
          </a:xfrm>
          <a:prstGeom prst="rect">
            <a:avLst/>
          </a:prstGeom>
        </p:spPr>
      </p:pic>
      <p:pic>
        <p:nvPicPr>
          <p:cNvPr id="82" name="Picture 81" descr="ru07_deployment3_do.png"/>
          <p:cNvPicPr>
            <a:picLocks noChangeAspect="1"/>
          </p:cNvPicPr>
          <p:nvPr/>
        </p:nvPicPr>
        <p:blipFill rotWithShape="1">
          <a:blip r:embed="rId13">
            <a:extLst>
              <a:ext uri="{28A0092B-C50C-407E-A947-70E740481C1C}">
                <a14:useLocalDpi xmlns:a14="http://schemas.microsoft.com/office/drawing/2010/main" val="0"/>
              </a:ext>
            </a:extLst>
          </a:blip>
          <a:srcRect l="5262" r="3810"/>
          <a:stretch/>
        </p:blipFill>
        <p:spPr>
          <a:xfrm>
            <a:off x="19397155" y="24912357"/>
            <a:ext cx="4855319" cy="4004805"/>
          </a:xfrm>
          <a:prstGeom prst="rect">
            <a:avLst/>
          </a:prstGeom>
        </p:spPr>
      </p:pic>
      <p:pic>
        <p:nvPicPr>
          <p:cNvPr id="83" name="Picture 82" descr="ru28_deployment4_do.png"/>
          <p:cNvPicPr>
            <a:picLocks noChangeAspect="1"/>
          </p:cNvPicPr>
          <p:nvPr/>
        </p:nvPicPr>
        <p:blipFill rotWithShape="1">
          <a:blip r:embed="rId14">
            <a:extLst>
              <a:ext uri="{28A0092B-C50C-407E-A947-70E740481C1C}">
                <a14:useLocalDpi xmlns:a14="http://schemas.microsoft.com/office/drawing/2010/main" val="0"/>
              </a:ext>
            </a:extLst>
          </a:blip>
          <a:srcRect l="5042" r="4757"/>
          <a:stretch/>
        </p:blipFill>
        <p:spPr>
          <a:xfrm>
            <a:off x="24302572" y="24873873"/>
            <a:ext cx="4816499" cy="4004805"/>
          </a:xfrm>
          <a:prstGeom prst="rect">
            <a:avLst/>
          </a:prstGeom>
        </p:spPr>
      </p:pic>
      <p:pic>
        <p:nvPicPr>
          <p:cNvPr id="84" name="Picture 83" descr="ru28_deployment5_do.png"/>
          <p:cNvPicPr>
            <a:picLocks noChangeAspect="1"/>
          </p:cNvPicPr>
          <p:nvPr/>
        </p:nvPicPr>
        <p:blipFill rotWithShape="1">
          <a:blip r:embed="rId15">
            <a:extLst>
              <a:ext uri="{28A0092B-C50C-407E-A947-70E740481C1C}">
                <a14:useLocalDpi xmlns:a14="http://schemas.microsoft.com/office/drawing/2010/main" val="0"/>
              </a:ext>
            </a:extLst>
          </a:blip>
          <a:srcRect l="5250" r="5623"/>
          <a:stretch/>
        </p:blipFill>
        <p:spPr>
          <a:xfrm>
            <a:off x="19493365" y="28544400"/>
            <a:ext cx="4759109" cy="4004805"/>
          </a:xfrm>
          <a:prstGeom prst="rect">
            <a:avLst/>
          </a:prstGeom>
        </p:spPr>
      </p:pic>
      <p:pic>
        <p:nvPicPr>
          <p:cNvPr id="85" name="Picture 84" descr="ru07_deployment6_do.png"/>
          <p:cNvPicPr>
            <a:picLocks noChangeAspect="1"/>
          </p:cNvPicPr>
          <p:nvPr/>
        </p:nvPicPr>
        <p:blipFill rotWithShape="1">
          <a:blip r:embed="rId16">
            <a:extLst>
              <a:ext uri="{28A0092B-C50C-407E-A947-70E740481C1C}">
                <a14:useLocalDpi xmlns:a14="http://schemas.microsoft.com/office/drawing/2010/main" val="0"/>
              </a:ext>
            </a:extLst>
          </a:blip>
          <a:srcRect r="5898"/>
          <a:stretch/>
        </p:blipFill>
        <p:spPr>
          <a:xfrm>
            <a:off x="24017648" y="28544400"/>
            <a:ext cx="5024768" cy="4004805"/>
          </a:xfrm>
          <a:prstGeom prst="rect">
            <a:avLst/>
          </a:prstGeom>
        </p:spPr>
      </p:pic>
      <p:sp>
        <p:nvSpPr>
          <p:cNvPr id="86" name="TextBox 85"/>
          <p:cNvSpPr txBox="1"/>
          <p:nvPr/>
        </p:nvSpPr>
        <p:spPr>
          <a:xfrm>
            <a:off x="14918322" y="24113108"/>
            <a:ext cx="10845637" cy="707886"/>
          </a:xfrm>
          <a:prstGeom prst="rect">
            <a:avLst/>
          </a:prstGeom>
          <a:noFill/>
        </p:spPr>
        <p:txBody>
          <a:bodyPr wrap="none" rtlCol="0">
            <a:spAutoFit/>
          </a:bodyPr>
          <a:lstStyle/>
          <a:p>
            <a:r>
              <a:rPr lang="en-US" sz="4000" b="1" dirty="0" smtClean="0">
                <a:solidFill>
                  <a:srgbClr val="000090"/>
                </a:solidFill>
                <a:latin typeface="Helvetica"/>
                <a:cs typeface="Helvetica"/>
              </a:rPr>
              <a:t>Mission Summary: Vertical Structure (mg/L)</a:t>
            </a:r>
            <a:endParaRPr lang="en-US" sz="4000" b="1" dirty="0">
              <a:solidFill>
                <a:srgbClr val="000090"/>
              </a:solidFill>
              <a:latin typeface="Helvetica"/>
              <a:cs typeface="Helvetica"/>
            </a:endParaRPr>
          </a:p>
        </p:txBody>
      </p:sp>
      <p:pic>
        <p:nvPicPr>
          <p:cNvPr id="88" name="Picture 87"/>
          <p:cNvPicPr>
            <a:picLocks noChangeAspect="1"/>
          </p:cNvPicPr>
          <p:nvPr/>
        </p:nvPicPr>
        <p:blipFill>
          <a:blip r:embed="rId17"/>
          <a:stretch>
            <a:fillRect/>
          </a:stretch>
        </p:blipFill>
        <p:spPr>
          <a:xfrm>
            <a:off x="15033461" y="19244833"/>
            <a:ext cx="13561277" cy="4464618"/>
          </a:xfrm>
          <a:prstGeom prst="rect">
            <a:avLst/>
          </a:prstGeom>
          <a:ln>
            <a:solidFill>
              <a:srgbClr val="000000"/>
            </a:solidFill>
          </a:ln>
        </p:spPr>
      </p:pic>
      <p:pic>
        <p:nvPicPr>
          <p:cNvPr id="92" name="Picture 21" descr="mab110826d_irenw.jpg"/>
          <p:cNvPicPr>
            <a:picLocks noChangeAspect="1"/>
          </p:cNvPicPr>
          <p:nvPr/>
        </p:nvPicPr>
        <p:blipFill>
          <a:blip r:embed="rId18"/>
          <a:srcRect/>
          <a:stretch>
            <a:fillRect/>
          </a:stretch>
        </p:blipFill>
        <p:spPr bwMode="auto">
          <a:xfrm>
            <a:off x="29565600" y="5679725"/>
            <a:ext cx="6005752" cy="4655033"/>
          </a:xfrm>
          <a:prstGeom prst="rect">
            <a:avLst/>
          </a:prstGeom>
          <a:noFill/>
          <a:ln w="9525">
            <a:noFill/>
            <a:miter lim="800000"/>
            <a:headEnd/>
            <a:tailEnd/>
          </a:ln>
        </p:spPr>
      </p:pic>
      <p:sp>
        <p:nvSpPr>
          <p:cNvPr id="95" name="TextBox 94"/>
          <p:cNvSpPr txBox="1"/>
          <p:nvPr/>
        </p:nvSpPr>
        <p:spPr>
          <a:xfrm>
            <a:off x="15087600" y="27482799"/>
            <a:ext cx="1800944" cy="461665"/>
          </a:xfrm>
          <a:prstGeom prst="rect">
            <a:avLst/>
          </a:prstGeom>
          <a:noFill/>
        </p:spPr>
        <p:txBody>
          <a:bodyPr wrap="none" rtlCol="0">
            <a:spAutoFit/>
          </a:bodyPr>
          <a:lstStyle/>
          <a:p>
            <a:r>
              <a:rPr lang="en-US" sz="2400" b="1" dirty="0" smtClean="0">
                <a:solidFill>
                  <a:srgbClr val="FFFF00"/>
                </a:solidFill>
                <a:latin typeface="Times New Roman"/>
                <a:cs typeface="Times New Roman"/>
              </a:rPr>
              <a:t>August 2011</a:t>
            </a:r>
            <a:endParaRPr lang="en-US" sz="2400" b="1" dirty="0">
              <a:solidFill>
                <a:srgbClr val="FFFF00"/>
              </a:solidFill>
              <a:latin typeface="Times New Roman"/>
              <a:cs typeface="Times New Roman"/>
            </a:endParaRPr>
          </a:p>
        </p:txBody>
      </p:sp>
      <p:sp>
        <p:nvSpPr>
          <p:cNvPr id="96" name="TextBox 95"/>
          <p:cNvSpPr txBox="1"/>
          <p:nvPr/>
        </p:nvSpPr>
        <p:spPr>
          <a:xfrm>
            <a:off x="15070667" y="31165800"/>
            <a:ext cx="1931388" cy="461665"/>
          </a:xfrm>
          <a:prstGeom prst="rect">
            <a:avLst/>
          </a:prstGeom>
          <a:noFill/>
        </p:spPr>
        <p:txBody>
          <a:bodyPr wrap="none" rtlCol="0">
            <a:spAutoFit/>
          </a:bodyPr>
          <a:lstStyle/>
          <a:p>
            <a:r>
              <a:rPr lang="en-US" sz="2400" b="1" dirty="0" smtClean="0">
                <a:solidFill>
                  <a:srgbClr val="FFFF00"/>
                </a:solidFill>
                <a:latin typeface="Times New Roman"/>
                <a:cs typeface="Times New Roman"/>
              </a:rPr>
              <a:t>October 2011</a:t>
            </a:r>
            <a:endParaRPr lang="en-US" sz="2400" b="1" dirty="0">
              <a:solidFill>
                <a:srgbClr val="FFFF00"/>
              </a:solidFill>
              <a:latin typeface="Times New Roman"/>
              <a:cs typeface="Times New Roman"/>
            </a:endParaRPr>
          </a:p>
        </p:txBody>
      </p:sp>
      <p:sp>
        <p:nvSpPr>
          <p:cNvPr id="97" name="TextBox 96"/>
          <p:cNvSpPr txBox="1"/>
          <p:nvPr/>
        </p:nvSpPr>
        <p:spPr>
          <a:xfrm>
            <a:off x="19884974" y="27482799"/>
            <a:ext cx="1509999" cy="461665"/>
          </a:xfrm>
          <a:prstGeom prst="rect">
            <a:avLst/>
          </a:prstGeom>
          <a:noFill/>
        </p:spPr>
        <p:txBody>
          <a:bodyPr wrap="none" rtlCol="0">
            <a:spAutoFit/>
          </a:bodyPr>
          <a:lstStyle/>
          <a:p>
            <a:r>
              <a:rPr lang="en-US" sz="2400" b="1" dirty="0" smtClean="0">
                <a:solidFill>
                  <a:srgbClr val="FFFF00"/>
                </a:solidFill>
                <a:latin typeface="Times New Roman"/>
                <a:cs typeface="Times New Roman"/>
              </a:rPr>
              <a:t>June 2012</a:t>
            </a:r>
            <a:endParaRPr lang="en-US" sz="2400" b="1" dirty="0">
              <a:solidFill>
                <a:srgbClr val="FFFF00"/>
              </a:solidFill>
              <a:latin typeface="Times New Roman"/>
              <a:cs typeface="Times New Roman"/>
            </a:endParaRPr>
          </a:p>
        </p:txBody>
      </p:sp>
      <p:sp>
        <p:nvSpPr>
          <p:cNvPr id="98" name="TextBox 97"/>
          <p:cNvSpPr txBox="1"/>
          <p:nvPr/>
        </p:nvSpPr>
        <p:spPr>
          <a:xfrm>
            <a:off x="24727742" y="27482799"/>
            <a:ext cx="1441621" cy="461665"/>
          </a:xfrm>
          <a:prstGeom prst="rect">
            <a:avLst/>
          </a:prstGeom>
          <a:noFill/>
        </p:spPr>
        <p:txBody>
          <a:bodyPr wrap="none" rtlCol="0">
            <a:spAutoFit/>
          </a:bodyPr>
          <a:lstStyle/>
          <a:p>
            <a:r>
              <a:rPr lang="en-US" sz="2400" b="1" dirty="0" smtClean="0">
                <a:solidFill>
                  <a:srgbClr val="FFFF00"/>
                </a:solidFill>
                <a:latin typeface="Times New Roman"/>
                <a:cs typeface="Times New Roman"/>
              </a:rPr>
              <a:t>July 2012</a:t>
            </a:r>
            <a:endParaRPr lang="en-US" sz="2400" b="1" dirty="0">
              <a:solidFill>
                <a:srgbClr val="FFFF00"/>
              </a:solidFill>
              <a:latin typeface="Times New Roman"/>
              <a:cs typeface="Times New Roman"/>
            </a:endParaRPr>
          </a:p>
        </p:txBody>
      </p:sp>
      <p:sp>
        <p:nvSpPr>
          <p:cNvPr id="99" name="TextBox 98"/>
          <p:cNvSpPr txBox="1"/>
          <p:nvPr/>
        </p:nvSpPr>
        <p:spPr>
          <a:xfrm>
            <a:off x="19918840" y="31162580"/>
            <a:ext cx="1817925" cy="461665"/>
          </a:xfrm>
          <a:prstGeom prst="rect">
            <a:avLst/>
          </a:prstGeom>
          <a:noFill/>
        </p:spPr>
        <p:txBody>
          <a:bodyPr wrap="none" rtlCol="0">
            <a:spAutoFit/>
          </a:bodyPr>
          <a:lstStyle/>
          <a:p>
            <a:r>
              <a:rPr lang="en-US" sz="2400" b="1" dirty="0" smtClean="0">
                <a:solidFill>
                  <a:srgbClr val="FFFF00"/>
                </a:solidFill>
                <a:latin typeface="Times New Roman"/>
                <a:cs typeface="Times New Roman"/>
              </a:rPr>
              <a:t>August 2012</a:t>
            </a:r>
            <a:endParaRPr lang="en-US" sz="2400" b="1" dirty="0">
              <a:solidFill>
                <a:srgbClr val="FFFF00"/>
              </a:solidFill>
              <a:latin typeface="Times New Roman"/>
              <a:cs typeface="Times New Roman"/>
            </a:endParaRPr>
          </a:p>
        </p:txBody>
      </p:sp>
      <p:sp>
        <p:nvSpPr>
          <p:cNvPr id="100" name="TextBox 99"/>
          <p:cNvSpPr txBox="1"/>
          <p:nvPr/>
        </p:nvSpPr>
        <p:spPr>
          <a:xfrm>
            <a:off x="24703758" y="31159360"/>
            <a:ext cx="2290411" cy="461665"/>
          </a:xfrm>
          <a:prstGeom prst="rect">
            <a:avLst/>
          </a:prstGeom>
          <a:noFill/>
        </p:spPr>
        <p:txBody>
          <a:bodyPr wrap="none" rtlCol="0">
            <a:spAutoFit/>
          </a:bodyPr>
          <a:lstStyle/>
          <a:p>
            <a:r>
              <a:rPr lang="en-US" sz="2400" b="1" dirty="0" smtClean="0">
                <a:solidFill>
                  <a:srgbClr val="FFFF00"/>
                </a:solidFill>
                <a:latin typeface="Times New Roman"/>
                <a:cs typeface="Times New Roman"/>
              </a:rPr>
              <a:t>September 2012</a:t>
            </a:r>
            <a:endParaRPr lang="en-US" sz="2400" b="1" dirty="0">
              <a:solidFill>
                <a:srgbClr val="FFFF00"/>
              </a:solidFill>
              <a:latin typeface="Times New Roman"/>
              <a:cs typeface="Times New Roman"/>
            </a:endParaRPr>
          </a:p>
        </p:txBody>
      </p:sp>
      <p:sp>
        <p:nvSpPr>
          <p:cNvPr id="101" name="TextBox 100"/>
          <p:cNvSpPr txBox="1"/>
          <p:nvPr/>
        </p:nvSpPr>
        <p:spPr>
          <a:xfrm>
            <a:off x="29940250" y="4705827"/>
            <a:ext cx="8252279" cy="707886"/>
          </a:xfrm>
          <a:prstGeom prst="rect">
            <a:avLst/>
          </a:prstGeom>
          <a:noFill/>
        </p:spPr>
        <p:txBody>
          <a:bodyPr wrap="none" rtlCol="0">
            <a:spAutoFit/>
          </a:bodyPr>
          <a:lstStyle/>
          <a:p>
            <a:r>
              <a:rPr lang="en-US" sz="4000" b="1" dirty="0" smtClean="0">
                <a:solidFill>
                  <a:srgbClr val="000090"/>
                </a:solidFill>
                <a:latin typeface="Helvetica"/>
                <a:cs typeface="Helvetica"/>
              </a:rPr>
              <a:t>Event Response: Hurricane Irene</a:t>
            </a:r>
            <a:endParaRPr lang="en-US" sz="4000" b="1" dirty="0">
              <a:solidFill>
                <a:srgbClr val="000090"/>
              </a:solidFill>
              <a:latin typeface="Helvetica"/>
              <a:cs typeface="Helvetica"/>
            </a:endParaRPr>
          </a:p>
        </p:txBody>
      </p:sp>
      <p:sp>
        <p:nvSpPr>
          <p:cNvPr id="59" name="Rectangle 58"/>
          <p:cNvSpPr/>
          <p:nvPr/>
        </p:nvSpPr>
        <p:spPr>
          <a:xfrm>
            <a:off x="35705085" y="5619250"/>
            <a:ext cx="7832239" cy="7971413"/>
          </a:xfrm>
          <a:prstGeom prst="rect">
            <a:avLst/>
          </a:prstGeom>
        </p:spPr>
        <p:txBody>
          <a:bodyPr wrap="square">
            <a:spAutoFit/>
          </a:bodyPr>
          <a:lstStyle/>
          <a:p>
            <a:pPr algn="just"/>
            <a:r>
              <a:rPr lang="en-US" sz="3200" dirty="0">
                <a:latin typeface="Times New Roman"/>
                <a:cs typeface="Times New Roman"/>
              </a:rPr>
              <a:t>In late August 2011 Hurricane Irene tracked directly over the inner New Jersey Shelf.  The first deployment of this project captured this significant forcing event.   Prior to the storm passing, we modified the </a:t>
            </a:r>
            <a:r>
              <a:rPr lang="en-US" sz="3200" dirty="0" smtClean="0">
                <a:latin typeface="Times New Roman"/>
                <a:cs typeface="Times New Roman"/>
              </a:rPr>
              <a:t>glider </a:t>
            </a:r>
            <a:r>
              <a:rPr lang="en-US" sz="3200" dirty="0">
                <a:latin typeface="Times New Roman"/>
                <a:cs typeface="Times New Roman"/>
              </a:rPr>
              <a:t>mission from the zigzag path toward Cape </a:t>
            </a:r>
            <a:r>
              <a:rPr lang="en-US" sz="3200" dirty="0" smtClean="0">
                <a:latin typeface="Times New Roman"/>
                <a:cs typeface="Times New Roman"/>
              </a:rPr>
              <a:t>May </a:t>
            </a:r>
            <a:r>
              <a:rPr lang="en-US" sz="3200" dirty="0">
                <a:latin typeface="Times New Roman"/>
                <a:cs typeface="Times New Roman"/>
              </a:rPr>
              <a:t>to one that maintained a cross-shelf </a:t>
            </a:r>
            <a:r>
              <a:rPr lang="en-US" sz="3200" dirty="0" smtClean="0">
                <a:latin typeface="Times New Roman"/>
                <a:cs typeface="Times New Roman"/>
              </a:rPr>
              <a:t>line.  The cross-shelf line was </a:t>
            </a:r>
            <a:r>
              <a:rPr lang="en-US" sz="3200" dirty="0">
                <a:latin typeface="Times New Roman"/>
                <a:cs typeface="Times New Roman"/>
              </a:rPr>
              <a:t>timed so that the glider was in deeper water at the peak of the storm.  In so doing we were able to capture the evolution of the </a:t>
            </a:r>
            <a:r>
              <a:rPr lang="en-US" sz="3200" dirty="0" smtClean="0">
                <a:latin typeface="Times New Roman"/>
                <a:cs typeface="Times New Roman"/>
              </a:rPr>
              <a:t>hydrographic </a:t>
            </a:r>
            <a:r>
              <a:rPr lang="en-US" sz="3200" dirty="0">
                <a:latin typeface="Times New Roman"/>
                <a:cs typeface="Times New Roman"/>
              </a:rPr>
              <a:t>and dissolved </a:t>
            </a:r>
            <a:r>
              <a:rPr lang="en-US" sz="3200" dirty="0" smtClean="0">
                <a:latin typeface="Times New Roman"/>
                <a:cs typeface="Times New Roman"/>
              </a:rPr>
              <a:t>oxygen </a:t>
            </a:r>
            <a:r>
              <a:rPr lang="en-US" sz="3200" dirty="0">
                <a:latin typeface="Times New Roman"/>
                <a:cs typeface="Times New Roman"/>
              </a:rPr>
              <a:t>fields before, during and after the storm.  A subsection of these data centered on the storm are </a:t>
            </a:r>
            <a:r>
              <a:rPr lang="en-US" sz="3200" dirty="0" smtClean="0">
                <a:latin typeface="Times New Roman"/>
                <a:cs typeface="Times New Roman"/>
              </a:rPr>
              <a:t>shown below.   </a:t>
            </a:r>
            <a:r>
              <a:rPr lang="en-US" sz="3200" dirty="0">
                <a:latin typeface="Times New Roman"/>
                <a:cs typeface="Times New Roman"/>
              </a:rPr>
              <a:t>A dramatic impact of Hurricane Irene is seen in the temperature data. </a:t>
            </a:r>
          </a:p>
        </p:txBody>
      </p:sp>
      <p:pic>
        <p:nvPicPr>
          <p:cNvPr id="103" name="Picture 102"/>
          <p:cNvPicPr>
            <a:picLocks noChangeAspect="1"/>
          </p:cNvPicPr>
          <p:nvPr/>
        </p:nvPicPr>
        <p:blipFill rotWithShape="1">
          <a:blip r:embed="rId19"/>
          <a:srcRect b="-319"/>
          <a:stretch/>
        </p:blipFill>
        <p:spPr>
          <a:xfrm>
            <a:off x="29455269" y="21700631"/>
            <a:ext cx="6719854" cy="5284774"/>
          </a:xfrm>
          <a:prstGeom prst="rect">
            <a:avLst/>
          </a:prstGeom>
        </p:spPr>
      </p:pic>
      <p:pic>
        <p:nvPicPr>
          <p:cNvPr id="104" name="Picture 103"/>
          <p:cNvPicPr>
            <a:picLocks noChangeAspect="1"/>
          </p:cNvPicPr>
          <p:nvPr/>
        </p:nvPicPr>
        <p:blipFill rotWithShape="1">
          <a:blip r:embed="rId20"/>
          <a:srcRect b="1025"/>
          <a:stretch/>
        </p:blipFill>
        <p:spPr>
          <a:xfrm>
            <a:off x="36425269" y="21843783"/>
            <a:ext cx="7086190" cy="5141621"/>
          </a:xfrm>
          <a:prstGeom prst="rect">
            <a:avLst/>
          </a:prstGeom>
        </p:spPr>
      </p:pic>
      <p:pic>
        <p:nvPicPr>
          <p:cNvPr id="105" name="Picture 104"/>
          <p:cNvPicPr>
            <a:picLocks noChangeAspect="1"/>
          </p:cNvPicPr>
          <p:nvPr/>
        </p:nvPicPr>
        <p:blipFill rotWithShape="1">
          <a:blip r:embed="rId21"/>
          <a:srcRect l="4299" b="9435"/>
          <a:stretch/>
        </p:blipFill>
        <p:spPr>
          <a:xfrm>
            <a:off x="30022800" y="13925303"/>
            <a:ext cx="13617660" cy="5619923"/>
          </a:xfrm>
          <a:prstGeom prst="rect">
            <a:avLst/>
          </a:prstGeom>
        </p:spPr>
      </p:pic>
      <p:sp>
        <p:nvSpPr>
          <p:cNvPr id="113" name="Text Box 8"/>
          <p:cNvSpPr txBox="1">
            <a:spLocks/>
          </p:cNvSpPr>
          <p:nvPr/>
        </p:nvSpPr>
        <p:spPr>
          <a:xfrm>
            <a:off x="29730732" y="19838477"/>
            <a:ext cx="13780728" cy="2818441"/>
          </a:xfrm>
          <a:prstGeom prst="rect">
            <a:avLst/>
          </a:prstGeom>
          <a:noFill/>
          <a:ln>
            <a:noFill/>
          </a:ln>
          <a:effectLst/>
          <a:extLst>
            <a:ext uri="{FAA26D3D-D897-4be2-8F04-BA451C77F1D7}">
              <ma14:placeholderFlag xmlns:ma14="http://schemas.microsoft.com/office/mac/drawingml/2011/main"/>
            </a:ex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spcBef>
                <a:spcPts val="0"/>
              </a:spcBef>
              <a:spcAft>
                <a:spcPts val="0"/>
              </a:spcAft>
            </a:pPr>
            <a:r>
              <a:rPr lang="en-US" sz="3200" kern="1200" dirty="0" smtClean="0">
                <a:solidFill>
                  <a:srgbClr val="000000"/>
                </a:solidFill>
                <a:effectLst/>
                <a:latin typeface="Times New Roman"/>
                <a:ea typeface="Times New Roman"/>
                <a:cs typeface="Times New Roman"/>
              </a:rPr>
              <a:t>The </a:t>
            </a:r>
            <a:r>
              <a:rPr lang="en-US" sz="3200" kern="1200" dirty="0">
                <a:solidFill>
                  <a:srgbClr val="000000"/>
                </a:solidFill>
                <a:effectLst/>
                <a:latin typeface="Times New Roman"/>
                <a:ea typeface="Times New Roman"/>
                <a:cs typeface="Times New Roman"/>
              </a:rPr>
              <a:t>temperature (C) </a:t>
            </a:r>
            <a:r>
              <a:rPr lang="en-US" sz="3200" kern="1200" dirty="0" smtClean="0">
                <a:solidFill>
                  <a:srgbClr val="000000"/>
                </a:solidFill>
                <a:effectLst/>
                <a:latin typeface="Times New Roman"/>
                <a:ea typeface="Times New Roman"/>
                <a:cs typeface="Times New Roman"/>
              </a:rPr>
              <a:t>(above left</a:t>
            </a:r>
            <a:r>
              <a:rPr lang="en-US" sz="3200" kern="1200" dirty="0">
                <a:solidFill>
                  <a:srgbClr val="000000"/>
                </a:solidFill>
                <a:effectLst/>
                <a:latin typeface="Times New Roman"/>
                <a:ea typeface="Times New Roman"/>
                <a:cs typeface="Times New Roman"/>
              </a:rPr>
              <a:t>) and dissolved oxygen concentration (mg/L) </a:t>
            </a:r>
            <a:r>
              <a:rPr lang="en-US" sz="3200" kern="1200" dirty="0" smtClean="0">
                <a:solidFill>
                  <a:srgbClr val="000000"/>
                </a:solidFill>
                <a:effectLst/>
                <a:latin typeface="Times New Roman"/>
                <a:ea typeface="Times New Roman"/>
                <a:cs typeface="Times New Roman"/>
              </a:rPr>
              <a:t>(above right</a:t>
            </a:r>
            <a:r>
              <a:rPr lang="en-US" sz="3200" kern="1200" dirty="0">
                <a:solidFill>
                  <a:srgbClr val="000000"/>
                </a:solidFill>
                <a:effectLst/>
                <a:latin typeface="Times New Roman"/>
                <a:ea typeface="Times New Roman"/>
                <a:cs typeface="Times New Roman"/>
              </a:rPr>
              <a:t>) collected during Hurricane Irene along the cross-shelf line at the southern end of the path.  The timing of the storm is shown as a red dashed line in each cross-section. </a:t>
            </a:r>
            <a:endParaRPr lang="en-US" sz="3200" dirty="0">
              <a:effectLst/>
              <a:latin typeface="Times"/>
              <a:ea typeface="ＭＳ 明朝"/>
              <a:cs typeface="Times New Roman"/>
            </a:endParaRPr>
          </a:p>
        </p:txBody>
      </p:sp>
      <p:sp>
        <p:nvSpPr>
          <p:cNvPr id="114" name="Text Box 11"/>
          <p:cNvSpPr txBox="1">
            <a:spLocks/>
          </p:cNvSpPr>
          <p:nvPr/>
        </p:nvSpPr>
        <p:spPr>
          <a:xfrm>
            <a:off x="29840710" y="26870149"/>
            <a:ext cx="13532634" cy="1175915"/>
          </a:xfrm>
          <a:prstGeom prst="rect">
            <a:avLst/>
          </a:prstGeom>
          <a:noFill/>
          <a:ln>
            <a:noFill/>
          </a:ln>
          <a:effectLst/>
          <a:extLst>
            <a:ext uri="{FAA26D3D-D897-4be2-8F04-BA451C77F1D7}">
              <ma14:placeholderFlag xmlns:ma14="http://schemas.microsoft.com/office/mac/drawingml/2011/main"/>
            </a:ex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3200" kern="1200" dirty="0" smtClean="0">
                <a:solidFill>
                  <a:srgbClr val="000000"/>
                </a:solidFill>
                <a:effectLst/>
                <a:latin typeface="Times New Roman"/>
                <a:ea typeface="Times New Roman"/>
                <a:cs typeface="Times New Roman"/>
              </a:rPr>
              <a:t>Distribution </a:t>
            </a:r>
            <a:r>
              <a:rPr lang="en-US" sz="3200" kern="1200" dirty="0">
                <a:solidFill>
                  <a:srgbClr val="000000"/>
                </a:solidFill>
                <a:effectLst/>
                <a:latin typeface="Times New Roman"/>
                <a:ea typeface="Times New Roman"/>
                <a:cs typeface="Times New Roman"/>
              </a:rPr>
              <a:t>of dissolved oxygen measurements collected in the above cross-sections before </a:t>
            </a:r>
            <a:r>
              <a:rPr lang="en-US" sz="3200" kern="1200" dirty="0" smtClean="0">
                <a:solidFill>
                  <a:srgbClr val="000000"/>
                </a:solidFill>
                <a:effectLst/>
                <a:latin typeface="Times New Roman"/>
                <a:ea typeface="Times New Roman"/>
                <a:cs typeface="Times New Roman"/>
              </a:rPr>
              <a:t>(above left</a:t>
            </a:r>
            <a:r>
              <a:rPr lang="en-US" sz="3200" kern="1200" dirty="0">
                <a:solidFill>
                  <a:srgbClr val="000000"/>
                </a:solidFill>
                <a:effectLst/>
                <a:latin typeface="Times New Roman"/>
                <a:ea typeface="Times New Roman"/>
                <a:cs typeface="Times New Roman"/>
              </a:rPr>
              <a:t>) and after </a:t>
            </a:r>
            <a:r>
              <a:rPr lang="en-US" sz="3200" kern="1200" dirty="0" smtClean="0">
                <a:solidFill>
                  <a:srgbClr val="000000"/>
                </a:solidFill>
                <a:effectLst/>
                <a:latin typeface="Times New Roman"/>
                <a:ea typeface="Times New Roman"/>
                <a:cs typeface="Times New Roman"/>
              </a:rPr>
              <a:t>(above right</a:t>
            </a:r>
            <a:r>
              <a:rPr lang="en-US" sz="3200" kern="1200" dirty="0">
                <a:solidFill>
                  <a:srgbClr val="000000"/>
                </a:solidFill>
                <a:effectLst/>
                <a:latin typeface="Times New Roman"/>
                <a:ea typeface="Times New Roman"/>
                <a:cs typeface="Times New Roman"/>
              </a:rPr>
              <a:t>) the passing of Hurricane Irene.  </a:t>
            </a:r>
            <a:endParaRPr lang="en-US" sz="3200" dirty="0">
              <a:effectLst/>
              <a:latin typeface="Times"/>
              <a:ea typeface="ＭＳ 明朝"/>
              <a:cs typeface="Times New Roman"/>
            </a:endParaRPr>
          </a:p>
        </p:txBody>
      </p:sp>
      <p:sp>
        <p:nvSpPr>
          <p:cNvPr id="102" name="Rectangle 101"/>
          <p:cNvSpPr/>
          <p:nvPr/>
        </p:nvSpPr>
        <p:spPr>
          <a:xfrm>
            <a:off x="29667200" y="28218278"/>
            <a:ext cx="13870124" cy="4216539"/>
          </a:xfrm>
          <a:prstGeom prst="rect">
            <a:avLst/>
          </a:prstGeom>
        </p:spPr>
        <p:txBody>
          <a:bodyPr wrap="square">
            <a:spAutoFit/>
          </a:bodyPr>
          <a:lstStyle/>
          <a:p>
            <a:pPr algn="just"/>
            <a:r>
              <a:rPr lang="en-US" sz="2800" b="1" dirty="0" smtClean="0">
                <a:solidFill>
                  <a:srgbClr val="0000FF"/>
                </a:solidFill>
                <a:latin typeface="Times New Roman"/>
                <a:cs typeface="Times New Roman"/>
              </a:rPr>
              <a:t>Acknowledgments: </a:t>
            </a:r>
            <a:r>
              <a:rPr lang="en-US" sz="2400" dirty="0" smtClean="0">
                <a:latin typeface="Times New Roman"/>
                <a:cs typeface="Times New Roman"/>
              </a:rPr>
              <a:t>The </a:t>
            </a:r>
            <a:r>
              <a:rPr lang="en-US" sz="2400" dirty="0">
                <a:latin typeface="Times New Roman"/>
                <a:cs typeface="Times New Roman"/>
              </a:rPr>
              <a:t>coastal monitoring described here is built on significant leveraging and partnership.   With the support of EPA we filled a critical observing gap along the inner shelf of the New Jersey coast.  The presence of MARACOOS, the Mid-Atlantic Regional component of IOOS provided critical facilities and technical expertise to accelerate the adaption of the shelf-wide glider missions to near-shore missions with a specific focus on water quality monitoring.  EPA Region II and NJDEP identified the need and provided the necessary resources to support these coastal missions.  We would like to specifically acknowledge Michael </a:t>
            </a:r>
            <a:r>
              <a:rPr lang="en-US" sz="2400" dirty="0" err="1">
                <a:latin typeface="Times New Roman"/>
                <a:cs typeface="Times New Roman"/>
              </a:rPr>
              <a:t>Borst</a:t>
            </a:r>
            <a:r>
              <a:rPr lang="en-US" sz="2400" dirty="0">
                <a:latin typeface="Times New Roman"/>
                <a:cs typeface="Times New Roman"/>
              </a:rPr>
              <a:t> (EPA), </a:t>
            </a:r>
            <a:r>
              <a:rPr lang="en-US" sz="2400" dirty="0" err="1">
                <a:latin typeface="Times New Roman"/>
                <a:cs typeface="Times New Roman"/>
              </a:rPr>
              <a:t>Darvene</a:t>
            </a:r>
            <a:r>
              <a:rPr lang="en-US" sz="2400" dirty="0">
                <a:latin typeface="Times New Roman"/>
                <a:cs typeface="Times New Roman"/>
              </a:rPr>
              <a:t> Adams (EPA), Bruce Friedman (NJDEP), and Robert Schuster (NJDEP) for all their help with planning and logistics.   The captain and crew of the R/V Clean Waters provided the deployment support and the EPA and NJDEP crews helped with the recoveries.  Throughout the project there is consistent communication to both adapt the glider mission given the near-real time data and coordinate a response if needed.   </a:t>
            </a:r>
          </a:p>
        </p:txBody>
      </p:sp>
      <p:sp>
        <p:nvSpPr>
          <p:cNvPr id="116" name="TextBox 115"/>
          <p:cNvSpPr txBox="1"/>
          <p:nvPr/>
        </p:nvSpPr>
        <p:spPr>
          <a:xfrm>
            <a:off x="30372609" y="22196304"/>
            <a:ext cx="1483549" cy="646331"/>
          </a:xfrm>
          <a:prstGeom prst="rect">
            <a:avLst/>
          </a:prstGeom>
          <a:noFill/>
        </p:spPr>
        <p:txBody>
          <a:bodyPr wrap="none" rtlCol="0">
            <a:spAutoFit/>
          </a:bodyPr>
          <a:lstStyle/>
          <a:p>
            <a:r>
              <a:rPr lang="en-US" sz="3600" b="1" dirty="0" smtClean="0">
                <a:latin typeface="Times New Roman"/>
                <a:cs typeface="Times New Roman"/>
              </a:rPr>
              <a:t>Before</a:t>
            </a:r>
            <a:endParaRPr lang="en-US" sz="3600" b="1" dirty="0">
              <a:latin typeface="Times New Roman"/>
              <a:cs typeface="Times New Roman"/>
            </a:endParaRPr>
          </a:p>
        </p:txBody>
      </p:sp>
      <p:sp>
        <p:nvSpPr>
          <p:cNvPr id="117" name="TextBox 116"/>
          <p:cNvSpPr txBox="1"/>
          <p:nvPr/>
        </p:nvSpPr>
        <p:spPr>
          <a:xfrm>
            <a:off x="37579019" y="22188100"/>
            <a:ext cx="1227019" cy="646331"/>
          </a:xfrm>
          <a:prstGeom prst="rect">
            <a:avLst/>
          </a:prstGeom>
          <a:noFill/>
        </p:spPr>
        <p:txBody>
          <a:bodyPr wrap="none" rtlCol="0">
            <a:spAutoFit/>
          </a:bodyPr>
          <a:lstStyle/>
          <a:p>
            <a:r>
              <a:rPr lang="en-US" sz="3600" b="1" dirty="0" smtClean="0">
                <a:latin typeface="Times New Roman"/>
                <a:cs typeface="Times New Roman"/>
              </a:rPr>
              <a:t>After</a:t>
            </a:r>
            <a:endParaRPr lang="en-US" sz="3600" b="1" dirty="0">
              <a:latin typeface="Times New Roman"/>
              <a:cs typeface="Times New Roman"/>
            </a:endParaRPr>
          </a:p>
        </p:txBody>
      </p:sp>
      <p:sp>
        <p:nvSpPr>
          <p:cNvPr id="115" name="Rectangle 114"/>
          <p:cNvSpPr/>
          <p:nvPr/>
        </p:nvSpPr>
        <p:spPr>
          <a:xfrm>
            <a:off x="669955" y="27071771"/>
            <a:ext cx="13901125" cy="5509200"/>
          </a:xfrm>
          <a:prstGeom prst="rect">
            <a:avLst/>
          </a:prstGeom>
        </p:spPr>
        <p:txBody>
          <a:bodyPr wrap="square">
            <a:spAutoFit/>
          </a:bodyPr>
          <a:lstStyle/>
          <a:p>
            <a:pPr algn="just"/>
            <a:r>
              <a:rPr lang="en-US" sz="3200" dirty="0">
                <a:latin typeface="Times New Roman"/>
                <a:cs typeface="Times New Roman"/>
              </a:rPr>
              <a:t>All the glider missions were completed in accordance to the operating procedures described in the </a:t>
            </a:r>
            <a:r>
              <a:rPr lang="en-US" sz="3200" dirty="0" smtClean="0">
                <a:latin typeface="Times New Roman"/>
                <a:cs typeface="Times New Roman"/>
              </a:rPr>
              <a:t>QAPP.   </a:t>
            </a:r>
            <a:r>
              <a:rPr lang="en-US" sz="3200" dirty="0">
                <a:latin typeface="Times New Roman"/>
                <a:cs typeface="Times New Roman"/>
              </a:rPr>
              <a:t>The QAPP was approved by the project participants at EPA, Rutgers, and NJDEP.  The document clearly states the pre- and post-deployment steps needed to ensure the quality of the data collected during each mission.  In addition, decision making criteria are defined to take advantage of the adaptive capabilities of the glider sampling and reduce the risk on the glider given changing ocean and atmospheric conditions.   The QAPP with details of the operating procedures will be particularly useful as the government agencies move forward with incorporating AUV data into environmental decision-making.   This QAPP has already informed the development of an IOOS document on Quality Assurance and Control Standards for Real-Time Dissolved Oxygen Measurements.</a:t>
            </a:r>
          </a:p>
        </p:txBody>
      </p:sp>
      <p:sp>
        <p:nvSpPr>
          <p:cNvPr id="119" name="TextBox 118"/>
          <p:cNvSpPr txBox="1"/>
          <p:nvPr/>
        </p:nvSpPr>
        <p:spPr>
          <a:xfrm>
            <a:off x="576875" y="26320661"/>
            <a:ext cx="9715521" cy="707886"/>
          </a:xfrm>
          <a:prstGeom prst="rect">
            <a:avLst/>
          </a:prstGeom>
          <a:noFill/>
        </p:spPr>
        <p:txBody>
          <a:bodyPr wrap="none" rtlCol="0">
            <a:spAutoFit/>
          </a:bodyPr>
          <a:lstStyle/>
          <a:p>
            <a:r>
              <a:rPr lang="en-US" sz="4000" b="1" dirty="0" smtClean="0">
                <a:solidFill>
                  <a:srgbClr val="000090"/>
                </a:solidFill>
                <a:latin typeface="Helvetica"/>
                <a:cs typeface="Helvetica"/>
              </a:rPr>
              <a:t>Quality Assurance Project Plan (QAPP)</a:t>
            </a:r>
            <a:endParaRPr lang="en-US" sz="4000" b="1" dirty="0">
              <a:solidFill>
                <a:srgbClr val="000090"/>
              </a:solidFill>
              <a:latin typeface="Helvetica"/>
              <a:cs typeface="Helvetica"/>
            </a:endParaRPr>
          </a:p>
        </p:txBody>
      </p:sp>
      <p:pic>
        <p:nvPicPr>
          <p:cNvPr id="121" name="Picture 120" descr="MABGliderTracks.jpg"/>
          <p:cNvPicPr>
            <a:picLocks noChangeAspect="1"/>
          </p:cNvPicPr>
          <p:nvPr/>
        </p:nvPicPr>
        <p:blipFill rotWithShape="1">
          <a:blip r:embed="rId22">
            <a:extLst>
              <a:ext uri="{28A0092B-C50C-407E-A947-70E740481C1C}">
                <a14:useLocalDpi xmlns:a14="http://schemas.microsoft.com/office/drawing/2010/main" val="0"/>
              </a:ext>
            </a:extLst>
          </a:blip>
          <a:srcRect r="40694" b="2429"/>
          <a:stretch/>
        </p:blipFill>
        <p:spPr>
          <a:xfrm>
            <a:off x="9553757" y="18470509"/>
            <a:ext cx="4873443" cy="5181599"/>
          </a:xfrm>
          <a:prstGeom prst="rect">
            <a:avLst/>
          </a:prstGeom>
        </p:spPr>
      </p:pic>
      <p:pic>
        <p:nvPicPr>
          <p:cNvPr id="74" name="Picture 73" descr="glider1.JPG"/>
          <p:cNvPicPr>
            <a:picLocks noChangeAspect="1"/>
          </p:cNvPicPr>
          <p:nvPr/>
        </p:nvPicPr>
        <p:blipFill>
          <a:blip r:embed="rId23" cstate="print"/>
          <a:stretch>
            <a:fillRect/>
          </a:stretch>
        </p:blipFill>
        <p:spPr>
          <a:xfrm>
            <a:off x="9553757" y="23330228"/>
            <a:ext cx="4873443" cy="2728017"/>
          </a:xfrm>
          <a:prstGeom prst="rect">
            <a:avLst/>
          </a:prstGeom>
          <a:ln>
            <a:solidFill>
              <a:schemeClr val="tx1"/>
            </a:solidFill>
          </a:ln>
        </p:spPr>
      </p:pic>
      <p:pic>
        <p:nvPicPr>
          <p:cNvPr id="1026" name="Picture 7" descr="Description: http://maracoos.org/summerbloom/wp-content/uploads/2011/09/ru16_20110810T1330_20110831T2309_tmap_lvl2_lores.jp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9942310" y="10543553"/>
            <a:ext cx="4927600" cy="3342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 name="Rectangle 117"/>
          <p:cNvSpPr/>
          <p:nvPr/>
        </p:nvSpPr>
        <p:spPr>
          <a:xfrm>
            <a:off x="547573" y="19251060"/>
            <a:ext cx="8596428" cy="6986527"/>
          </a:xfrm>
          <a:prstGeom prst="rect">
            <a:avLst/>
          </a:prstGeom>
        </p:spPr>
        <p:txBody>
          <a:bodyPr wrap="square">
            <a:spAutoFit/>
          </a:bodyPr>
          <a:lstStyle/>
          <a:p>
            <a:pPr algn="just"/>
            <a:r>
              <a:rPr lang="en-US" sz="3200" dirty="0">
                <a:latin typeface="Times New Roman"/>
                <a:cs typeface="Times New Roman"/>
              </a:rPr>
              <a:t>The coastal monitoring described here is built on significant leveraging and partnership.   The presence of MARACOOS, the Mid-Atlantic Regional component of </a:t>
            </a:r>
            <a:r>
              <a:rPr lang="en-US" sz="3200" dirty="0" smtClean="0">
                <a:latin typeface="Times New Roman"/>
                <a:cs typeface="Times New Roman"/>
              </a:rPr>
              <a:t>the Integrated Ocean Observing System (IOOS) </a:t>
            </a:r>
            <a:r>
              <a:rPr lang="en-US" sz="3200" dirty="0">
                <a:latin typeface="Times New Roman"/>
                <a:cs typeface="Times New Roman"/>
              </a:rPr>
              <a:t>provided critical facilities and technical expertise to accelerate the adaption of the shelf-wide glider missions to near-shore missions with a specific focus on water quality monitoring.  EPA Region II and NJDEP identified the need and provided the necessary resources to support these coastal missions. </a:t>
            </a:r>
            <a:r>
              <a:rPr lang="en-US" sz="3200" dirty="0" smtClean="0">
                <a:latin typeface="Times New Roman"/>
                <a:cs typeface="Times New Roman"/>
              </a:rPr>
              <a:t>It </a:t>
            </a:r>
            <a:r>
              <a:rPr lang="en-US" sz="3200" dirty="0">
                <a:latin typeface="Times New Roman"/>
                <a:cs typeface="Times New Roman"/>
              </a:rPr>
              <a:t>is only through partnerships initiated and maintained through IOOS that these applications can be identified and implemented. </a:t>
            </a:r>
          </a:p>
        </p:txBody>
      </p:sp>
      <p:sp>
        <p:nvSpPr>
          <p:cNvPr id="125" name="TextBox 124"/>
          <p:cNvSpPr txBox="1"/>
          <p:nvPr/>
        </p:nvSpPr>
        <p:spPr>
          <a:xfrm>
            <a:off x="547572" y="18528580"/>
            <a:ext cx="3320541" cy="707886"/>
          </a:xfrm>
          <a:prstGeom prst="rect">
            <a:avLst/>
          </a:prstGeom>
          <a:noFill/>
        </p:spPr>
        <p:txBody>
          <a:bodyPr wrap="none" rtlCol="0">
            <a:spAutoFit/>
          </a:bodyPr>
          <a:lstStyle/>
          <a:p>
            <a:r>
              <a:rPr lang="en-US" sz="4000" b="1" dirty="0" smtClean="0">
                <a:solidFill>
                  <a:srgbClr val="000090"/>
                </a:solidFill>
                <a:latin typeface="Helvetica"/>
                <a:cs typeface="Helvetica"/>
              </a:rPr>
              <a:t>Partnerships</a:t>
            </a:r>
            <a:endParaRPr lang="en-US" sz="4000" b="1" dirty="0">
              <a:solidFill>
                <a:srgbClr val="000090"/>
              </a:solidFill>
              <a:latin typeface="Helvetica"/>
              <a:cs typeface="Helvetica"/>
            </a:endParaRPr>
          </a:p>
        </p:txBody>
      </p:sp>
      <p:pic>
        <p:nvPicPr>
          <p:cNvPr id="122" name="Picture 121"/>
          <p:cNvPicPr>
            <a:picLocks noChangeAspect="1"/>
          </p:cNvPicPr>
          <p:nvPr/>
        </p:nvPicPr>
        <p:blipFill>
          <a:blip r:embed="rId25"/>
          <a:stretch>
            <a:fillRect/>
          </a:stretch>
        </p:blipFill>
        <p:spPr>
          <a:xfrm>
            <a:off x="572980" y="2268790"/>
            <a:ext cx="3244334" cy="1236529"/>
          </a:xfrm>
          <a:prstGeom prst="rect">
            <a:avLst/>
          </a:prstGeom>
        </p:spPr>
      </p:pic>
      <p:sp>
        <p:nvSpPr>
          <p:cNvPr id="123" name="TextBox 122"/>
          <p:cNvSpPr txBox="1"/>
          <p:nvPr/>
        </p:nvSpPr>
        <p:spPr>
          <a:xfrm>
            <a:off x="29501356" y="14262100"/>
            <a:ext cx="569387" cy="6140142"/>
          </a:xfrm>
          <a:prstGeom prst="rect">
            <a:avLst/>
          </a:prstGeom>
          <a:noFill/>
        </p:spPr>
        <p:txBody>
          <a:bodyPr wrap="none" rtlCol="0">
            <a:spAutoFit/>
          </a:bodyPr>
          <a:lstStyle/>
          <a:p>
            <a:pPr algn="r">
              <a:spcBef>
                <a:spcPts val="4500"/>
              </a:spcBef>
            </a:pPr>
            <a:r>
              <a:rPr lang="en-US" sz="2400" b="1" dirty="0" smtClean="0">
                <a:latin typeface="Times New Roman"/>
                <a:cs typeface="Times New Roman"/>
              </a:rPr>
              <a:t>5</a:t>
            </a:r>
          </a:p>
          <a:p>
            <a:pPr algn="r">
              <a:spcBef>
                <a:spcPts val="4500"/>
              </a:spcBef>
            </a:pPr>
            <a:r>
              <a:rPr lang="en-US" sz="2400" b="1" dirty="0" smtClean="0">
                <a:latin typeface="Times New Roman"/>
                <a:cs typeface="Times New Roman"/>
              </a:rPr>
              <a:t>15</a:t>
            </a:r>
          </a:p>
          <a:p>
            <a:pPr algn="r">
              <a:spcBef>
                <a:spcPts val="4500"/>
              </a:spcBef>
            </a:pPr>
            <a:r>
              <a:rPr lang="en-US" sz="2400" b="1" dirty="0" smtClean="0">
                <a:latin typeface="Times New Roman"/>
                <a:cs typeface="Times New Roman"/>
              </a:rPr>
              <a:t>25</a:t>
            </a:r>
          </a:p>
          <a:p>
            <a:pPr algn="r">
              <a:spcBef>
                <a:spcPts val="4500"/>
              </a:spcBef>
            </a:pPr>
            <a:r>
              <a:rPr lang="en-US" sz="2400" b="1" dirty="0" smtClean="0">
                <a:latin typeface="Times New Roman"/>
                <a:cs typeface="Times New Roman"/>
              </a:rPr>
              <a:t>35</a:t>
            </a:r>
          </a:p>
          <a:p>
            <a:pPr algn="r">
              <a:spcBef>
                <a:spcPts val="4500"/>
              </a:spcBef>
            </a:pPr>
            <a:r>
              <a:rPr lang="en-US" sz="2400" b="1" dirty="0" smtClean="0">
                <a:latin typeface="Times New Roman"/>
                <a:cs typeface="Times New Roman"/>
              </a:rPr>
              <a:t>45</a:t>
            </a:r>
          </a:p>
          <a:p>
            <a:pPr algn="r">
              <a:spcBef>
                <a:spcPts val="4500"/>
              </a:spcBef>
            </a:pPr>
            <a:r>
              <a:rPr lang="en-US" sz="2400" b="1" dirty="0" smtClean="0">
                <a:latin typeface="Times New Roman"/>
                <a:cs typeface="Times New Roman"/>
              </a:rPr>
              <a:t>55</a:t>
            </a:r>
          </a:p>
          <a:p>
            <a:pPr algn="r">
              <a:spcBef>
                <a:spcPts val="4500"/>
              </a:spcBef>
            </a:pPr>
            <a:endParaRPr lang="en-US" sz="2400" b="1" dirty="0">
              <a:latin typeface="Times New Roman"/>
              <a:cs typeface="Times New Roman"/>
            </a:endParaRPr>
          </a:p>
        </p:txBody>
      </p:sp>
      <p:sp>
        <p:nvSpPr>
          <p:cNvPr id="128" name="TextBox 127"/>
          <p:cNvSpPr txBox="1"/>
          <p:nvPr/>
        </p:nvSpPr>
        <p:spPr>
          <a:xfrm>
            <a:off x="36629953" y="14351497"/>
            <a:ext cx="723275" cy="5193729"/>
          </a:xfrm>
          <a:prstGeom prst="rect">
            <a:avLst/>
          </a:prstGeom>
          <a:solidFill>
            <a:schemeClr val="bg1"/>
          </a:solidFill>
        </p:spPr>
        <p:txBody>
          <a:bodyPr wrap="none" rtlCol="0">
            <a:spAutoFit/>
          </a:bodyPr>
          <a:lstStyle/>
          <a:p>
            <a:pPr algn="r">
              <a:spcBef>
                <a:spcPts val="4500"/>
              </a:spcBef>
            </a:pPr>
            <a:r>
              <a:rPr lang="en-US" sz="2400" b="1" dirty="0" smtClean="0">
                <a:latin typeface="Times New Roman"/>
                <a:cs typeface="Times New Roman"/>
              </a:rPr>
              <a:t>5</a:t>
            </a:r>
          </a:p>
          <a:p>
            <a:pPr algn="r">
              <a:spcBef>
                <a:spcPts val="4500"/>
              </a:spcBef>
            </a:pPr>
            <a:r>
              <a:rPr lang="en-US" sz="2400" b="1" dirty="0" smtClean="0">
                <a:latin typeface="Times New Roman"/>
                <a:cs typeface="Times New Roman"/>
              </a:rPr>
              <a:t>15</a:t>
            </a:r>
          </a:p>
          <a:p>
            <a:pPr algn="r">
              <a:spcBef>
                <a:spcPts val="4500"/>
              </a:spcBef>
            </a:pPr>
            <a:r>
              <a:rPr lang="en-US" sz="2400" b="1" dirty="0" smtClean="0">
                <a:latin typeface="Times New Roman"/>
                <a:cs typeface="Times New Roman"/>
              </a:rPr>
              <a:t>25</a:t>
            </a:r>
          </a:p>
          <a:p>
            <a:pPr algn="r">
              <a:spcBef>
                <a:spcPts val="4500"/>
              </a:spcBef>
            </a:pPr>
            <a:r>
              <a:rPr lang="en-US" sz="2400" b="1" dirty="0" smtClean="0">
                <a:latin typeface="Times New Roman"/>
                <a:cs typeface="Times New Roman"/>
              </a:rPr>
              <a:t>35</a:t>
            </a:r>
          </a:p>
          <a:p>
            <a:pPr algn="r">
              <a:spcBef>
                <a:spcPts val="4500"/>
              </a:spcBef>
            </a:pPr>
            <a:r>
              <a:rPr lang="en-US" sz="2400" b="1" dirty="0" smtClean="0">
                <a:latin typeface="Times New Roman"/>
                <a:cs typeface="Times New Roman"/>
              </a:rPr>
              <a:t>45</a:t>
            </a:r>
          </a:p>
          <a:p>
            <a:pPr algn="r">
              <a:spcBef>
                <a:spcPts val="4500"/>
              </a:spcBef>
            </a:pPr>
            <a:r>
              <a:rPr lang="en-US" sz="2400" b="1" dirty="0" smtClean="0">
                <a:latin typeface="Times New Roman"/>
                <a:cs typeface="Times New Roman"/>
              </a:rPr>
              <a:t>55</a:t>
            </a:r>
          </a:p>
        </p:txBody>
      </p:sp>
      <p:sp>
        <p:nvSpPr>
          <p:cNvPr id="129" name="TextBox 128"/>
          <p:cNvSpPr txBox="1"/>
          <p:nvPr/>
        </p:nvSpPr>
        <p:spPr>
          <a:xfrm>
            <a:off x="35359029" y="13885652"/>
            <a:ext cx="666711" cy="5801588"/>
          </a:xfrm>
          <a:prstGeom prst="rect">
            <a:avLst/>
          </a:prstGeom>
          <a:solidFill>
            <a:schemeClr val="bg1"/>
          </a:solidFill>
        </p:spPr>
        <p:txBody>
          <a:bodyPr wrap="square" rtlCol="0">
            <a:spAutoFit/>
          </a:bodyPr>
          <a:lstStyle/>
          <a:p>
            <a:pPr>
              <a:spcBef>
                <a:spcPts val="11000"/>
              </a:spcBef>
            </a:pPr>
            <a:r>
              <a:rPr lang="en-US" sz="2400" b="1" dirty="0" smtClean="0">
                <a:latin typeface="Times New Roman"/>
                <a:cs typeface="Times New Roman"/>
              </a:rPr>
              <a:t>26</a:t>
            </a:r>
          </a:p>
          <a:p>
            <a:pPr>
              <a:spcBef>
                <a:spcPts val="11000"/>
              </a:spcBef>
            </a:pPr>
            <a:r>
              <a:rPr lang="en-US" sz="2400" b="1" dirty="0" smtClean="0">
                <a:latin typeface="Times New Roman"/>
                <a:cs typeface="Times New Roman"/>
              </a:rPr>
              <a:t>22</a:t>
            </a:r>
          </a:p>
          <a:p>
            <a:pPr>
              <a:spcBef>
                <a:spcPts val="11000"/>
              </a:spcBef>
            </a:pPr>
            <a:r>
              <a:rPr lang="en-US" sz="2400" b="1" dirty="0" smtClean="0">
                <a:latin typeface="Times New Roman"/>
                <a:cs typeface="Times New Roman"/>
              </a:rPr>
              <a:t>18</a:t>
            </a:r>
          </a:p>
          <a:p>
            <a:pPr>
              <a:spcBef>
                <a:spcPts val="11000"/>
              </a:spcBef>
            </a:pPr>
            <a:r>
              <a:rPr lang="en-US" sz="2400" b="1" dirty="0" smtClean="0">
                <a:latin typeface="Times New Roman"/>
                <a:cs typeface="Times New Roman"/>
              </a:rPr>
              <a:t>14</a:t>
            </a:r>
          </a:p>
        </p:txBody>
      </p:sp>
      <p:sp>
        <p:nvSpPr>
          <p:cNvPr id="131" name="TextBox 130"/>
          <p:cNvSpPr txBox="1"/>
          <p:nvPr/>
        </p:nvSpPr>
        <p:spPr>
          <a:xfrm>
            <a:off x="42691169" y="14022463"/>
            <a:ext cx="666711" cy="5257850"/>
          </a:xfrm>
          <a:prstGeom prst="rect">
            <a:avLst/>
          </a:prstGeom>
          <a:solidFill>
            <a:schemeClr val="bg1"/>
          </a:solidFill>
        </p:spPr>
        <p:txBody>
          <a:bodyPr wrap="square" rtlCol="0">
            <a:spAutoFit/>
          </a:bodyPr>
          <a:lstStyle/>
          <a:p>
            <a:pPr>
              <a:spcBef>
                <a:spcPts val="4600"/>
              </a:spcBef>
            </a:pPr>
            <a:r>
              <a:rPr lang="en-US" sz="2400" b="1" dirty="0" smtClean="0">
                <a:latin typeface="Times New Roman"/>
                <a:cs typeface="Times New Roman"/>
              </a:rPr>
              <a:t>9</a:t>
            </a:r>
          </a:p>
          <a:p>
            <a:pPr>
              <a:spcBef>
                <a:spcPts val="4600"/>
              </a:spcBef>
            </a:pPr>
            <a:r>
              <a:rPr lang="en-US" sz="2400" b="1" dirty="0" smtClean="0">
                <a:latin typeface="Times New Roman"/>
                <a:cs typeface="Times New Roman"/>
              </a:rPr>
              <a:t>8</a:t>
            </a:r>
          </a:p>
          <a:p>
            <a:pPr>
              <a:spcBef>
                <a:spcPts val="4600"/>
              </a:spcBef>
            </a:pPr>
            <a:r>
              <a:rPr lang="en-US" sz="2400" b="1" dirty="0" smtClean="0">
                <a:latin typeface="Times New Roman"/>
                <a:cs typeface="Times New Roman"/>
              </a:rPr>
              <a:t>7</a:t>
            </a:r>
          </a:p>
          <a:p>
            <a:pPr>
              <a:spcBef>
                <a:spcPts val="4600"/>
              </a:spcBef>
            </a:pPr>
            <a:r>
              <a:rPr lang="en-US" sz="2400" b="1" dirty="0" smtClean="0">
                <a:latin typeface="Times New Roman"/>
                <a:cs typeface="Times New Roman"/>
              </a:rPr>
              <a:t>6</a:t>
            </a:r>
          </a:p>
          <a:p>
            <a:pPr>
              <a:spcBef>
                <a:spcPts val="4600"/>
              </a:spcBef>
            </a:pPr>
            <a:r>
              <a:rPr lang="en-US" sz="2400" b="1" dirty="0" smtClean="0">
                <a:latin typeface="Times New Roman"/>
                <a:cs typeface="Times New Roman"/>
              </a:rPr>
              <a:t>5</a:t>
            </a:r>
          </a:p>
          <a:p>
            <a:pPr>
              <a:spcBef>
                <a:spcPts val="4600"/>
              </a:spcBef>
            </a:pPr>
            <a:r>
              <a:rPr lang="en-US" sz="2400" b="1" dirty="0" smtClean="0">
                <a:latin typeface="Times New Roman"/>
                <a:cs typeface="Times New Roman"/>
              </a:rPr>
              <a:t>4</a:t>
            </a:r>
          </a:p>
        </p:txBody>
      </p:sp>
      <p:sp>
        <p:nvSpPr>
          <p:cNvPr id="124" name="Rectangle 123"/>
          <p:cNvSpPr/>
          <p:nvPr/>
        </p:nvSpPr>
        <p:spPr>
          <a:xfrm>
            <a:off x="43002200" y="19251060"/>
            <a:ext cx="509259" cy="21804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TextBox 126"/>
          <p:cNvSpPr txBox="1"/>
          <p:nvPr/>
        </p:nvSpPr>
        <p:spPr>
          <a:xfrm>
            <a:off x="37726538" y="19471266"/>
            <a:ext cx="3387316" cy="461665"/>
          </a:xfrm>
          <a:prstGeom prst="rect">
            <a:avLst/>
          </a:prstGeom>
          <a:noFill/>
        </p:spPr>
        <p:txBody>
          <a:bodyPr wrap="none" rtlCol="0">
            <a:spAutoFit/>
          </a:bodyPr>
          <a:lstStyle/>
          <a:p>
            <a:r>
              <a:rPr lang="en-US" sz="2400" dirty="0" smtClean="0"/>
              <a:t>08/26       08/28       08/30</a:t>
            </a:r>
            <a:endParaRPr lang="en-US" sz="2400" dirty="0"/>
          </a:p>
        </p:txBody>
      </p:sp>
      <p:sp>
        <p:nvSpPr>
          <p:cNvPr id="135" name="TextBox 134"/>
          <p:cNvSpPr txBox="1"/>
          <p:nvPr/>
        </p:nvSpPr>
        <p:spPr>
          <a:xfrm>
            <a:off x="30373238" y="19460872"/>
            <a:ext cx="3387316" cy="461665"/>
          </a:xfrm>
          <a:prstGeom prst="rect">
            <a:avLst/>
          </a:prstGeom>
          <a:noFill/>
        </p:spPr>
        <p:txBody>
          <a:bodyPr wrap="none" rtlCol="0">
            <a:spAutoFit/>
          </a:bodyPr>
          <a:lstStyle/>
          <a:p>
            <a:r>
              <a:rPr lang="en-US" sz="2400" dirty="0" smtClean="0"/>
              <a:t>08/26       08/28       08/30</a:t>
            </a:r>
            <a:endParaRPr lang="en-US" sz="2400" dirty="0"/>
          </a:p>
        </p:txBody>
      </p:sp>
      <p:pic>
        <p:nvPicPr>
          <p:cNvPr id="1024" name="Picture 1023" descr="MARACOOS_logo_300dpi_transparent.png"/>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39029501" y="2345994"/>
            <a:ext cx="4610959" cy="879925"/>
          </a:xfrm>
          <a:prstGeom prst="rect">
            <a:avLst/>
          </a:prstGeom>
        </p:spPr>
      </p:pic>
    </p:spTree>
    <p:extLst>
      <p:ext uri="{BB962C8B-B14F-4D97-AF65-F5344CB8AC3E}">
        <p14:creationId xmlns:p14="http://schemas.microsoft.com/office/powerpoint/2010/main" val="37259471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108</TotalTime>
  <Words>1047</Words>
  <Application>Microsoft Macintosh PowerPoint</Application>
  <PresentationFormat>Custom</PresentationFormat>
  <Paragraphs>63</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rutgers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Kohut</dc:creator>
  <cp:lastModifiedBy>Josh Kohut</cp:lastModifiedBy>
  <cp:revision>16</cp:revision>
  <cp:lastPrinted>2013-09-24T23:49:25Z</cp:lastPrinted>
  <dcterms:created xsi:type="dcterms:W3CDTF">2013-09-24T22:03:17Z</dcterms:created>
  <dcterms:modified xsi:type="dcterms:W3CDTF">2013-09-24T23:51:21Z</dcterms:modified>
</cp:coreProperties>
</file>