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0" r:id="rId1"/>
    <p:sldMasterId id="2147483794" r:id="rId2"/>
    <p:sldMasterId id="2147483806" r:id="rId3"/>
  </p:sldMasterIdLst>
  <p:notesMasterIdLst>
    <p:notesMasterId r:id="rId56"/>
  </p:notesMasterIdLst>
  <p:sldIdLst>
    <p:sldId id="482" r:id="rId4"/>
    <p:sldId id="575" r:id="rId5"/>
    <p:sldId id="576" r:id="rId6"/>
    <p:sldId id="577" r:id="rId7"/>
    <p:sldId id="684" r:id="rId8"/>
    <p:sldId id="669" r:id="rId9"/>
    <p:sldId id="484" r:id="rId10"/>
    <p:sldId id="571" r:id="rId11"/>
    <p:sldId id="483" r:id="rId12"/>
    <p:sldId id="578" r:id="rId13"/>
    <p:sldId id="661" r:id="rId14"/>
    <p:sldId id="486" r:id="rId15"/>
    <p:sldId id="487" r:id="rId16"/>
    <p:sldId id="666" r:id="rId17"/>
    <p:sldId id="668" r:id="rId18"/>
    <p:sldId id="662" r:id="rId19"/>
    <p:sldId id="664" r:id="rId20"/>
    <p:sldId id="665" r:id="rId21"/>
    <p:sldId id="663" r:id="rId22"/>
    <p:sldId id="667" r:id="rId23"/>
    <p:sldId id="636" r:id="rId24"/>
    <p:sldId id="637" r:id="rId25"/>
    <p:sldId id="678" r:id="rId26"/>
    <p:sldId id="679" r:id="rId27"/>
    <p:sldId id="680" r:id="rId28"/>
    <p:sldId id="681" r:id="rId29"/>
    <p:sldId id="638" r:id="rId30"/>
    <p:sldId id="639" r:id="rId31"/>
    <p:sldId id="640" r:id="rId32"/>
    <p:sldId id="641" r:id="rId33"/>
    <p:sldId id="670" r:id="rId34"/>
    <p:sldId id="671" r:id="rId35"/>
    <p:sldId id="650" r:id="rId36"/>
    <p:sldId id="651" r:id="rId37"/>
    <p:sldId id="652" r:id="rId38"/>
    <p:sldId id="653" r:id="rId39"/>
    <p:sldId id="654" r:id="rId40"/>
    <p:sldId id="655" r:id="rId41"/>
    <p:sldId id="656" r:id="rId42"/>
    <p:sldId id="673" r:id="rId43"/>
    <p:sldId id="672" r:id="rId44"/>
    <p:sldId id="674" r:id="rId45"/>
    <p:sldId id="675" r:id="rId46"/>
    <p:sldId id="676" r:id="rId47"/>
    <p:sldId id="682" r:id="rId48"/>
    <p:sldId id="659" r:id="rId49"/>
    <p:sldId id="660" r:id="rId50"/>
    <p:sldId id="540" r:id="rId51"/>
    <p:sldId id="488" r:id="rId52"/>
    <p:sldId id="657" r:id="rId53"/>
    <p:sldId id="658" r:id="rId54"/>
    <p:sldId id="683" r:id="rId5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FCF"/>
    <a:srgbClr val="3E55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003" autoAdjust="0"/>
    <p:restoredTop sz="94660"/>
  </p:normalViewPr>
  <p:slideViewPr>
    <p:cSldViewPr>
      <p:cViewPr>
        <p:scale>
          <a:sx n="75" d="100"/>
          <a:sy n="75" d="100"/>
        </p:scale>
        <p:origin x="-1264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notesMaster" Target="notesMasters/notesMaster1.xml"/><Relationship Id="rId57" Type="http://schemas.openxmlformats.org/officeDocument/2006/relationships/printerSettings" Target="printerSettings/printerSettings1.bin"/><Relationship Id="rId58" Type="http://schemas.openxmlformats.org/officeDocument/2006/relationships/presProps" Target="presProps.xml"/><Relationship Id="rId59" Type="http://schemas.openxmlformats.org/officeDocument/2006/relationships/viewProps" Target="viewProps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60" Type="http://schemas.openxmlformats.org/officeDocument/2006/relationships/theme" Target="theme/theme1.xml"/><Relationship Id="rId61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3C4BA043-8062-AC42-A3A4-E1F05C732616}" type="datetimeFigureOut">
              <a:rPr lang="en-US"/>
              <a:pPr>
                <a:defRPr/>
              </a:pPr>
              <a:t>8/5/13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0939883D-6D0B-324D-8942-93B080CC1F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7945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 anchor="b">
            <a:prstTxWarp prst="textNoShape">
              <a:avLst/>
            </a:prstTxWarp>
          </a:bodyPr>
          <a:lstStyle/>
          <a:p>
            <a:pPr algn="r" defTabSz="904875"/>
            <a:fld id="{36BD2F2D-D09F-4741-B16C-CE959BFC7ADA}" type="slidenum">
              <a:rPr lang="en-US" sz="1200">
                <a:latin typeface="Calibri" charset="0"/>
              </a:rPr>
              <a:pPr algn="r" defTabSz="904875"/>
              <a:t>6</a:t>
            </a:fld>
            <a:endParaRPr lang="en-US" sz="1200">
              <a:latin typeface="Calibri" charset="0"/>
            </a:endParaRPr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1438" tIns="45719" rIns="91438" bIns="45719"/>
          <a:lstStyle/>
          <a:p>
            <a:pPr>
              <a:spcBef>
                <a:spcPct val="0"/>
              </a:spcBef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8155843-8A35-A844-B9BD-8C2209E91278}" type="slidenum">
              <a:rPr lang="en-US" sz="1200">
                <a:cs typeface="Geneva" charset="0"/>
              </a:rPr>
              <a:pPr eaLnBrk="1" hangingPunct="1"/>
              <a:t>33</a:t>
            </a:fld>
            <a:endParaRPr lang="en-US" sz="1200">
              <a:cs typeface="Geneva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6EFEC6D-4954-514D-A633-4A88FDFAFC6E}" type="slidenum">
              <a:rPr lang="en-US" sz="1200">
                <a:cs typeface="Geneva" charset="0"/>
              </a:rPr>
              <a:pPr eaLnBrk="1" hangingPunct="1"/>
              <a:t>34</a:t>
            </a:fld>
            <a:endParaRPr lang="en-US" sz="1200">
              <a:cs typeface="Geneva" charset="0"/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/>
              <a:t>HYCOM, (low Conf) 24 hrs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D37FE0C-44BD-9C4A-B1DB-084C5C07612D}" type="slidenum">
              <a:rPr lang="en-US" sz="1200">
                <a:cs typeface="Geneva" charset="0"/>
              </a:rPr>
              <a:pPr eaLnBrk="1" hangingPunct="1"/>
              <a:t>35</a:t>
            </a:fld>
            <a:endParaRPr lang="en-US" sz="1200">
              <a:cs typeface="Geneva" charset="0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/>
              <a:t>HYCOM, (low Conf) 24 hrs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5AFD4D1-E3DE-6F47-B20B-BA82AF18333B}" type="slidenum">
              <a:rPr lang="en-US" sz="1200">
                <a:cs typeface="Geneva" charset="0"/>
              </a:rPr>
              <a:pPr eaLnBrk="1" hangingPunct="1"/>
              <a:t>36</a:t>
            </a:fld>
            <a:endParaRPr lang="en-US" sz="1200">
              <a:cs typeface="Geneva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/>
              <a:t>HYCOM, (low Conf) 24 hrs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0E34182-5AC7-5544-83A5-48302566763F}" type="slidenum">
              <a:rPr lang="en-US" sz="1200">
                <a:cs typeface="Geneva" charset="0"/>
              </a:rPr>
              <a:pPr eaLnBrk="1" hangingPunct="1"/>
              <a:t>37</a:t>
            </a:fld>
            <a:endParaRPr lang="en-US" sz="1200">
              <a:cs typeface="Geneva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/>
              <a:t>HYCOM, (low Conf) 24 hrs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291C939-BD7A-6D41-99A4-1AC8AC92AC38}" type="slidenum">
              <a:rPr lang="en-US" sz="1200">
                <a:cs typeface="Geneva" charset="0"/>
              </a:rPr>
              <a:pPr eaLnBrk="1" hangingPunct="1"/>
              <a:t>38</a:t>
            </a:fld>
            <a:endParaRPr lang="en-US" sz="1200">
              <a:cs typeface="Geneva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/>
              <a:t>HYCOM (Low Conf) 48 hours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5C88631-FFED-1546-A52C-990EE52C4376}" type="slidenum">
              <a:rPr lang="en-US" sz="1200">
                <a:cs typeface="Geneva" charset="0"/>
              </a:rPr>
              <a:pPr eaLnBrk="1" hangingPunct="1"/>
              <a:t>39</a:t>
            </a:fld>
            <a:endParaRPr lang="en-US" sz="1200">
              <a:cs typeface="Geneva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171450" indent="-171450">
              <a:buFontTx/>
              <a:buChar char="•"/>
            </a:pPr>
            <a:endParaRPr lang="en-US" dirty="0"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06DEA7-767E-744C-9098-CADBCB679C43}" type="slidenum">
              <a:rPr lang="en-US">
                <a:latin typeface="Calibri" charset="0"/>
                <a:ea typeface="MS PGothic" pitchFamily="34" charset="-128"/>
                <a:cs typeface="MS PGothic" pitchFamily="34" charset="-128"/>
              </a:rPr>
              <a:pPr/>
              <a:t>7</a:t>
            </a:fld>
            <a:endParaRPr lang="en-US"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baseline="0" dirty="0" smtClean="0">
              <a:latin typeface="Calibri" charset="0"/>
              <a:ea typeface="MS PGothic" pitchFamily="34" charset="-128"/>
              <a:cs typeface="MS PGothic" pitchFamily="34" charset="-128"/>
            </a:endParaRPr>
          </a:p>
          <a:p>
            <a:endParaRPr lang="en-US" baseline="0" dirty="0" smtClean="0">
              <a:latin typeface="Calibri" charset="0"/>
              <a:ea typeface="MS PGothic" pitchFamily="34" charset="-128"/>
              <a:cs typeface="MS PGothic" pitchFamily="34" charset="-128"/>
            </a:endParaRPr>
          </a:p>
          <a:p>
            <a:endParaRPr lang="en-US" dirty="0"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532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43EE5BE-0C43-E348-9607-9E6DB31D5B97}" type="slidenum">
              <a:rPr lang="en-US">
                <a:latin typeface="Calibri" charset="0"/>
                <a:ea typeface="MS PGothic" pitchFamily="34" charset="-128"/>
                <a:cs typeface="MS PGothic" pitchFamily="34" charset="-128"/>
              </a:rPr>
              <a:pPr/>
              <a:t>8</a:t>
            </a:fld>
            <a:endParaRPr lang="en-US"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Need to</a:t>
            </a:r>
            <a:r>
              <a:rPr lang="en-US" baseline="0" dirty="0" smtClean="0"/>
              <a:t> cut off cold pool in south and bend offshore</a:t>
            </a:r>
          </a:p>
          <a:p>
            <a:r>
              <a:rPr lang="en-US" baseline="0" dirty="0" smtClean="0"/>
              <a:t>Need to experiment with dulling down the colors in the pop density. Maybe orange/tan to white like the box I put in?</a:t>
            </a:r>
          </a:p>
          <a:p>
            <a:r>
              <a:rPr lang="en-US" dirty="0" smtClean="0"/>
              <a:t>Put</a:t>
            </a:r>
            <a:r>
              <a:rPr lang="en-US" baseline="0" dirty="0" smtClean="0"/>
              <a:t> gliders just below the lines in 3 of them, and increase their angles facing up and down randomly. I stuck in cheesy examples</a:t>
            </a:r>
          </a:p>
          <a:p>
            <a:r>
              <a:rPr lang="en-US" baseline="0" smtClean="0"/>
              <a:t>I </a:t>
            </a:r>
            <a:r>
              <a:rPr lang="en-US" baseline="0" dirty="0" smtClean="0"/>
              <a:t>already put the shadow and 80% clear line around the two new maps in the upper right, so we are good there.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C88DC4-2867-4ADC-8D25-9985DE635467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Need to</a:t>
            </a:r>
            <a:r>
              <a:rPr lang="en-US" baseline="0" dirty="0" smtClean="0"/>
              <a:t> cut off cold pool in south and bend offshore</a:t>
            </a:r>
          </a:p>
          <a:p>
            <a:r>
              <a:rPr lang="en-US" baseline="0" dirty="0" smtClean="0"/>
              <a:t>Need to experiment with dulling down the colors in the pop density. Maybe orange/tan to white like the box I put in?</a:t>
            </a:r>
          </a:p>
          <a:p>
            <a:r>
              <a:rPr lang="en-US" dirty="0" smtClean="0"/>
              <a:t>Put</a:t>
            </a:r>
            <a:r>
              <a:rPr lang="en-US" baseline="0" dirty="0" smtClean="0"/>
              <a:t> gliders just below the lines in 3 of them, and increase their angles facing up and down randomly. I stuck in cheesy examples</a:t>
            </a:r>
          </a:p>
          <a:p>
            <a:r>
              <a:rPr lang="en-US" baseline="0" smtClean="0"/>
              <a:t>I </a:t>
            </a:r>
            <a:r>
              <a:rPr lang="en-US" baseline="0" dirty="0" smtClean="0"/>
              <a:t>already put the shadow and 80% clear line around the two new maps in the upper right, so we are good there.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C88DC4-2867-4ADC-8D25-9985DE635467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fld id="{B1254B9A-1154-A843-9292-2F41DC0B7643}" type="slidenum">
              <a:rPr lang="en-US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018390-19C9-164D-906B-1E144A313501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0365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ED50AD-5CDD-E344-8DC1-7800113DF1F3}" type="slidenum">
              <a:rPr lang="en-US"/>
              <a:pPr/>
              <a:t>28</a:t>
            </a:fld>
            <a:endParaRPr lang="en-US"/>
          </a:p>
        </p:txBody>
      </p:sp>
      <p:sp>
        <p:nvSpPr>
          <p:cNvPr id="603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03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June 09 title white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649"/>
          <a:stretch>
            <a:fillRect/>
          </a:stretch>
        </p:blipFill>
        <p:spPr bwMode="auto">
          <a:xfrm>
            <a:off x="0" y="6218238"/>
            <a:ext cx="91455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E7DD9-B280-E64C-8067-1846316E4E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6631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1F41A4-F3AA-0F41-A2C1-49351DF23A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73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159C47-D56B-1443-827F-75CCB755D9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2036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706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35163"/>
            <a:ext cx="4038600" cy="4191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35163"/>
            <a:ext cx="4038600" cy="4191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794DDA-ACD7-9240-9D54-B9D586C4B4E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5041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32E8C4-0C84-0C46-AB0F-B6EBFE092362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531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BE226E-BC82-AC40-8940-A3C7164B252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4886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FF04EC-5A88-054B-B33C-03AD3E10633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8064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640B0F-B557-F046-96CA-45728E15BB3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4576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C4ECB9-17C3-294B-B225-B29E73C27FD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5211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5C1809-BEFF-894C-80A0-B6A59719E33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7502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73AC39-1037-E846-9DB2-FFFA980FAFD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343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FD1F95-D55A-084C-8E60-177990ABDD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3418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BD1183-992B-DD4D-8E33-0769BBEC219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3866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CB9E21-149D-0744-88A3-31B8BADB1A0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6626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438F18-5A63-224E-AD7E-467AEAFD65F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1407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F489F5-04F0-AC44-9759-F1C3F9FE2E6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6741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25592E-5677-B444-99BD-22AB9B45034E}" type="datetime1">
              <a:rPr lang="en-US"/>
              <a:pPr>
                <a:defRPr/>
              </a:pPr>
              <a:t>8/5/13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D550C8-B0A3-224B-833F-8EC3BEEDE5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729343"/>
      </p:ext>
    </p:extLst>
  </p:cSld>
  <p:clrMapOvr>
    <a:masterClrMapping/>
  </p:clrMapOvr>
  <p:transition xmlns:p14="http://schemas.microsoft.com/office/powerpoint/2010/main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4619BA-7BB8-CA40-89C1-46B571F12E6B}" type="datetime1">
              <a:rPr lang="en-US"/>
              <a:pPr>
                <a:defRPr/>
              </a:pPr>
              <a:t>8/5/13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7CDA10-2C37-8C4D-AF10-DBCC3838AC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890773"/>
      </p:ext>
    </p:extLst>
  </p:cSld>
  <p:clrMapOvr>
    <a:masterClrMapping/>
  </p:clrMapOvr>
  <p:transition xmlns:p14="http://schemas.microsoft.com/office/powerpoint/2010/main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552ADE-8261-D742-84A3-309700B5AF3C}" type="datetime1">
              <a:rPr lang="en-US"/>
              <a:pPr>
                <a:defRPr/>
              </a:pPr>
              <a:t>8/5/13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FECF57-40D2-384E-9B64-692C30156B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262783"/>
      </p:ext>
    </p:extLst>
  </p:cSld>
  <p:clrMapOvr>
    <a:masterClrMapping/>
  </p:clrMapOvr>
  <p:transition xmlns:p14="http://schemas.microsoft.com/office/powerpoint/2010/main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6617E3-6F42-2345-B900-F8391CD6CA86}" type="datetime1">
              <a:rPr lang="en-US"/>
              <a:pPr>
                <a:defRPr/>
              </a:pPr>
              <a:t>8/5/13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F17E31-485E-FB44-AC30-60295AC531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158312"/>
      </p:ext>
    </p:extLst>
  </p:cSld>
  <p:clrMapOvr>
    <a:masterClrMapping/>
  </p:clrMapOvr>
  <p:transition xmlns:p14="http://schemas.microsoft.com/office/powerpoint/2010/main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F0A43E-2B7F-E240-9093-7FEA0D4F5999}" type="datetime1">
              <a:rPr lang="en-US"/>
              <a:pPr>
                <a:defRPr/>
              </a:pPr>
              <a:t>8/5/13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5D42EC-2F93-8148-A0A5-FD772114A6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642582"/>
      </p:ext>
    </p:extLst>
  </p:cSld>
  <p:clrMapOvr>
    <a:masterClrMapping/>
  </p:clrMapOvr>
  <p:transition xmlns:p14="http://schemas.microsoft.com/office/powerpoint/2010/main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FFB23-E9CC-774D-B31A-5960E108054F}" type="datetime1">
              <a:rPr lang="en-US"/>
              <a:pPr>
                <a:defRPr/>
              </a:pPr>
              <a:t>8/5/13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7A7A8C-AACE-AB44-A9C4-77B113DFE9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026433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C88383-AC1C-5648-8681-564BA89E3A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6797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AF1B7F-A267-DA44-BACB-BB7B24601C74}" type="datetime1">
              <a:rPr lang="en-US"/>
              <a:pPr>
                <a:defRPr/>
              </a:pPr>
              <a:t>8/5/13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9F90E2-DB23-9D4F-ADEC-A3A6CDC2A2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553774"/>
      </p:ext>
    </p:extLst>
  </p:cSld>
  <p:clrMapOvr>
    <a:masterClrMapping/>
  </p:clrMapOvr>
  <p:transition xmlns:p14="http://schemas.microsoft.com/office/powerpoint/2010/main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16CF95-EDBB-5349-BA6E-71C78D5385FB}" type="datetime1">
              <a:rPr lang="en-US"/>
              <a:pPr>
                <a:defRPr/>
              </a:pPr>
              <a:t>8/5/13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F420B6-6C6F-5046-848F-1BA5598265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585333"/>
      </p:ext>
    </p:extLst>
  </p:cSld>
  <p:clrMapOvr>
    <a:masterClrMapping/>
  </p:clrMapOvr>
  <p:transition xmlns:p14="http://schemas.microsoft.com/office/powerpoint/2010/main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AB89E4-B044-E041-9C75-DE8E80B0F5E0}" type="datetime1">
              <a:rPr lang="en-US"/>
              <a:pPr>
                <a:defRPr/>
              </a:pPr>
              <a:t>8/5/13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8667A0-ED04-5C41-AF48-07834124D6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618868"/>
      </p:ext>
    </p:extLst>
  </p:cSld>
  <p:clrMapOvr>
    <a:masterClrMapping/>
  </p:clrMapOvr>
  <p:transition xmlns:p14="http://schemas.microsoft.com/office/powerpoint/2010/main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AE6FC9-71CE-AC4B-8552-F1844BF28D8A}" type="datetime1">
              <a:rPr lang="en-US"/>
              <a:pPr>
                <a:defRPr/>
              </a:pPr>
              <a:t>8/5/13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36BBDA-B793-524C-8EC2-8C9661E82F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239771"/>
      </p:ext>
    </p:extLst>
  </p:cSld>
  <p:clrMapOvr>
    <a:masterClrMapping/>
  </p:clrMapOvr>
  <p:transition xmlns:p14="http://schemas.microsoft.com/office/powerpoint/2010/main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711ADC-C8CE-8A42-8EDD-BFE9233BCCBC}" type="datetime1">
              <a:rPr lang="en-US"/>
              <a:pPr>
                <a:defRPr/>
              </a:pPr>
              <a:t>8/5/13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CFA663-39C0-B540-8752-C95EE82A70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301813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D024A4-AC2B-A548-AC20-D0BB7FA4BB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899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00CF7C-E49A-0D4C-8D25-AAE4254922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327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0B3A24-07E6-C84C-92BF-8A27546A67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2342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056E45-4796-8142-842A-9F31743FD3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266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09B190-D96A-434C-8326-B164DB09A4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637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A71159-7DD4-874D-9803-B7E64143D5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368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3" Type="http://schemas.openxmlformats.org/officeDocument/2006/relationships/image" Target="../media/image3.jpeg"/><Relationship Id="rId14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13" Type="http://schemas.openxmlformats.org/officeDocument/2006/relationships/image" Target="../media/image5.png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4" descr="June 09 text white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162800" y="6324600"/>
            <a:ext cx="114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09800" y="6324600"/>
            <a:ext cx="480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58200" y="6324600"/>
            <a:ext cx="60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fld id="{1021415C-65E3-BE47-8EA5-52304AC3FA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9" name="Straight Connector 8"/>
          <p:cNvCxnSpPr>
            <a:cxnSpLocks noChangeShapeType="1"/>
          </p:cNvCxnSpPr>
          <p:nvPr/>
        </p:nvCxnSpPr>
        <p:spPr bwMode="auto">
          <a:xfrm>
            <a:off x="0" y="762000"/>
            <a:ext cx="9144000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033" name="Picture 4" descr="June 09 text white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93" r:id="rId12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  <a:cs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  <a:ea typeface="ＭＳ Ｐゴシック" charset="0"/>
                <a:cs typeface="Geneva" charset="0"/>
              </a:defRPr>
            </a:lvl1pPr>
          </a:lstStyle>
          <a:p>
            <a:pPr eaLnBrk="1" hangingPunct="1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  <a:ea typeface="ＭＳ Ｐゴシック" charset="0"/>
                <a:cs typeface="Geneva" charset="0"/>
              </a:defRPr>
            </a:lvl1pPr>
          </a:lstStyle>
          <a:p>
            <a:pPr eaLnBrk="1" hangingPunct="1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ea typeface="Geneva" charset="0"/>
                <a:cs typeface="Geneva" charset="0"/>
              </a:defRPr>
            </a:lvl1pPr>
          </a:lstStyle>
          <a:p>
            <a:pPr eaLnBrk="1" hangingPunct="1"/>
            <a:fld id="{3E5036DC-8C7F-E74A-943A-98D39A208BFB}" type="slidenum">
              <a:rPr lang="en-US">
                <a:solidFill>
                  <a:srgbClr val="FFFFFF"/>
                </a:solidFill>
              </a:rPr>
              <a:pPr eaLnBrk="1" hangingPunct="1"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1031" name="Picture 3" descr="banner_ioos_1024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197600"/>
            <a:ext cx="91503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2" descr="IOOS_white.gif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32663" y="6211888"/>
            <a:ext cx="1676400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44942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ＭＳ Ｐゴシック" charset="0"/>
          <a:cs typeface="Geneva" pitchFamily="-6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Geneva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Geneva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Geneva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Geneva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Geneva" pitchFamily="-6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Geneva" charset="-128"/>
          <a:cs typeface="Geneva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Geneva" charset="-128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eaLnBrk="1" hangingPunct="1">
              <a:defRPr/>
            </a:pPr>
            <a:fld id="{3BA294E8-7EDB-3647-AE2B-37FEB7978463}" type="datetime1">
              <a:rPr lang="en-US"/>
              <a:pPr eaLnBrk="1" hangingPunct="1">
                <a:defRPr/>
              </a:pPr>
              <a:t>8/5/13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-106" charset="0"/>
                <a:ea typeface="ＭＳ Ｐゴシック" charset="-128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eaLnBrk="1" hangingPunct="1">
              <a:defRPr/>
            </a:pPr>
            <a:fld id="{A6B68896-9FC0-4E4A-AC59-DD1210F06638}" type="slidenum">
              <a:rPr lang="en-US"/>
              <a:pPr eaLnBrk="1" hangingPunct="1">
                <a:defRPr/>
              </a:pPr>
              <a:t>‹#›</a:t>
            </a:fld>
            <a:endParaRPr lang="en-US"/>
          </a:p>
        </p:txBody>
      </p:sp>
      <p:sp>
        <p:nvSpPr>
          <p:cNvPr id="1031" name="Rectangle 1"/>
          <p:cNvSpPr>
            <a:spLocks/>
          </p:cNvSpPr>
          <p:nvPr userDrawn="1"/>
        </p:nvSpPr>
        <p:spPr bwMode="auto">
          <a:xfrm rot="-5400000">
            <a:off x="4171950" y="1900238"/>
            <a:ext cx="800100" cy="9144000"/>
          </a:xfrm>
          <a:prstGeom prst="rect">
            <a:avLst/>
          </a:prstGeom>
          <a:gradFill rotWithShape="0">
            <a:gsLst>
              <a:gs pos="0">
                <a:srgbClr val="ADCCF2"/>
              </a:gs>
              <a:gs pos="100000">
                <a:srgbClr val="CDE0F7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1" hangingPunct="1"/>
            <a:endParaRPr lang="en-US" sz="1800">
              <a:solidFill>
                <a:srgbClr val="000000"/>
              </a:solidFill>
            </a:endParaRPr>
          </a:p>
        </p:txBody>
      </p:sp>
      <p:pic>
        <p:nvPicPr>
          <p:cNvPr id="1032" name="Picture 4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2925" y="6167438"/>
            <a:ext cx="6223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Rectangle 5"/>
          <p:cNvSpPr>
            <a:spLocks/>
          </p:cNvSpPr>
          <p:nvPr userDrawn="1"/>
        </p:nvSpPr>
        <p:spPr bwMode="auto">
          <a:xfrm>
            <a:off x="1543050" y="6410325"/>
            <a:ext cx="6578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 eaLnBrk="1" hangingPunct="1"/>
            <a:r>
              <a:rPr lang="en-US" sz="1800">
                <a:solidFill>
                  <a:srgbClr val="000033"/>
                </a:solidFill>
              </a:rPr>
              <a:t>The Center for Secure and Resilient Maritime Commerce (CSR)</a:t>
            </a:r>
          </a:p>
        </p:txBody>
      </p:sp>
    </p:spTree>
    <p:extLst>
      <p:ext uri="{BB962C8B-B14F-4D97-AF65-F5344CB8AC3E}">
        <p14:creationId xmlns:p14="http://schemas.microsoft.com/office/powerpoint/2010/main" val="1666730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p:transition xmlns:p14="http://schemas.microsoft.com/office/powerpoint/2010/main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6pPr>
      <a:lvl7pPr marL="914400"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7pPr>
      <a:lvl8pPr marL="1371600"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8pPr>
      <a:lvl9pPr marL="1828800"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ＭＳ Ｐゴシック" charset="0"/>
          <a:cs typeface="Geneva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ＭＳ Ｐゴシック" charset="0"/>
          <a:cs typeface="Geneva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ＭＳ Ｐゴシック" charset="0"/>
          <a:cs typeface="Geneva" charset="0"/>
        </a:defRPr>
      </a:lvl5pPr>
      <a:lvl6pPr marL="25146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gif"/><Relationship Id="rId20" Type="http://schemas.openxmlformats.org/officeDocument/2006/relationships/image" Target="../media/image24.png"/><Relationship Id="rId21" Type="http://schemas.openxmlformats.org/officeDocument/2006/relationships/image" Target="../media/image25.png"/><Relationship Id="rId22" Type="http://schemas.openxmlformats.org/officeDocument/2006/relationships/image" Target="../media/image26.jpg"/><Relationship Id="rId10" Type="http://schemas.openxmlformats.org/officeDocument/2006/relationships/image" Target="../media/image14.gif"/><Relationship Id="rId11" Type="http://schemas.openxmlformats.org/officeDocument/2006/relationships/image" Target="../media/image15.gif"/><Relationship Id="rId12" Type="http://schemas.openxmlformats.org/officeDocument/2006/relationships/image" Target="../media/image16.png"/><Relationship Id="rId13" Type="http://schemas.openxmlformats.org/officeDocument/2006/relationships/image" Target="../media/image17.png"/><Relationship Id="rId14" Type="http://schemas.openxmlformats.org/officeDocument/2006/relationships/image" Target="../media/image18.png"/><Relationship Id="rId15" Type="http://schemas.openxmlformats.org/officeDocument/2006/relationships/image" Target="../media/image19.gif"/><Relationship Id="rId16" Type="http://schemas.openxmlformats.org/officeDocument/2006/relationships/image" Target="../media/image20.gif"/><Relationship Id="rId17" Type="http://schemas.openxmlformats.org/officeDocument/2006/relationships/image" Target="../media/image21.gif"/><Relationship Id="rId18" Type="http://schemas.openxmlformats.org/officeDocument/2006/relationships/image" Target="../media/image22.gif"/><Relationship Id="rId19" Type="http://schemas.openxmlformats.org/officeDocument/2006/relationships/image" Target="../media/image23.g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image" Target="../media/image7.gif"/><Relationship Id="rId4" Type="http://schemas.openxmlformats.org/officeDocument/2006/relationships/image" Target="../media/image8.gif"/><Relationship Id="rId5" Type="http://schemas.openxmlformats.org/officeDocument/2006/relationships/image" Target="../media/image9.gif"/><Relationship Id="rId6" Type="http://schemas.openxmlformats.org/officeDocument/2006/relationships/image" Target="../media/image10.gif"/><Relationship Id="rId7" Type="http://schemas.openxmlformats.org/officeDocument/2006/relationships/image" Target="../media/image11.gif"/><Relationship Id="rId8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5.gif"/><Relationship Id="rId1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jpeg"/><Relationship Id="rId6" Type="http://schemas.openxmlformats.org/officeDocument/2006/relationships/image" Target="../media/image70.png"/><Relationship Id="rId7" Type="http://schemas.openxmlformats.org/officeDocument/2006/relationships/image" Target="../media/image71.png"/><Relationship Id="rId8" Type="http://schemas.openxmlformats.org/officeDocument/2006/relationships/image" Target="../media/image72.png"/><Relationship Id="rId9" Type="http://schemas.openxmlformats.org/officeDocument/2006/relationships/image" Target="../media/image73.jpeg"/><Relationship Id="rId10" Type="http://schemas.openxmlformats.org/officeDocument/2006/relationships/image" Target="../media/image7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jpeg"/><Relationship Id="rId5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jpeg"/><Relationship Id="rId5" Type="http://schemas.openxmlformats.org/officeDocument/2006/relationships/image" Target="../media/image84.png"/><Relationship Id="rId6" Type="http://schemas.openxmlformats.org/officeDocument/2006/relationships/image" Target="../media/image85.jpeg"/><Relationship Id="rId7" Type="http://schemas.openxmlformats.org/officeDocument/2006/relationships/image" Target="../media/image86.jpeg"/><Relationship Id="rId8" Type="http://schemas.openxmlformats.org/officeDocument/2006/relationships/image" Target="../media/image87.png"/><Relationship Id="rId9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4" Type="http://schemas.openxmlformats.org/officeDocument/2006/relationships/image" Target="../media/image91.jpeg"/><Relationship Id="rId5" Type="http://schemas.openxmlformats.org/officeDocument/2006/relationships/image" Target="../media/image92.jpeg"/><Relationship Id="rId6" Type="http://schemas.openxmlformats.org/officeDocument/2006/relationships/image" Target="../media/image93.jpeg"/><Relationship Id="rId7" Type="http://schemas.openxmlformats.org/officeDocument/2006/relationships/image" Target="../media/image94.jpeg"/><Relationship Id="rId8" Type="http://schemas.openxmlformats.org/officeDocument/2006/relationships/image" Target="../media/image95.png"/><Relationship Id="rId9" Type="http://schemas.openxmlformats.org/officeDocument/2006/relationships/image" Target="../media/image44.png"/><Relationship Id="rId10" Type="http://schemas.openxmlformats.org/officeDocument/2006/relationships/image" Target="../media/image96.png"/><Relationship Id="rId11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4" Type="http://schemas.openxmlformats.org/officeDocument/2006/relationships/image" Target="../media/image100.jpeg"/><Relationship Id="rId5" Type="http://schemas.openxmlformats.org/officeDocument/2006/relationships/image" Target="../media/image101.jpeg"/><Relationship Id="rId6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4" Type="http://schemas.openxmlformats.org/officeDocument/2006/relationships/image" Target="../media/image105.jpeg"/><Relationship Id="rId5" Type="http://schemas.openxmlformats.org/officeDocument/2006/relationships/image" Target="../media/image106.jpeg"/><Relationship Id="rId6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4" Type="http://schemas.openxmlformats.org/officeDocument/2006/relationships/image" Target="../media/image110.jpeg"/><Relationship Id="rId5" Type="http://schemas.openxmlformats.org/officeDocument/2006/relationships/image" Target="../media/image111.jpeg"/><Relationship Id="rId6" Type="http://schemas.openxmlformats.org/officeDocument/2006/relationships/image" Target="../media/image112.jpeg"/><Relationship Id="rId7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png"/></Relationships>
</file>

<file path=ppt/slides/_rels/slide1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3.jpeg"/><Relationship Id="rId12" Type="http://schemas.openxmlformats.org/officeDocument/2006/relationships/image" Target="../media/image124.jpeg"/><Relationship Id="rId13" Type="http://schemas.openxmlformats.org/officeDocument/2006/relationships/hyperlink" Target="http://marine.rutgers.edu/cool/glider/webpage/glider-surface.jpg" TargetMode="External"/><Relationship Id="rId14" Type="http://schemas.openxmlformats.org/officeDocument/2006/relationships/image" Target="../media/image125.jpeg"/><Relationship Id="rId15" Type="http://schemas.openxmlformats.org/officeDocument/2006/relationships/image" Target="../media/image12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4.png"/><Relationship Id="rId3" Type="http://schemas.openxmlformats.org/officeDocument/2006/relationships/image" Target="../media/image115.jpeg"/><Relationship Id="rId4" Type="http://schemas.openxmlformats.org/officeDocument/2006/relationships/image" Target="../media/image116.wmf"/><Relationship Id="rId5" Type="http://schemas.openxmlformats.org/officeDocument/2006/relationships/image" Target="../media/image117.jpeg"/><Relationship Id="rId6" Type="http://schemas.openxmlformats.org/officeDocument/2006/relationships/image" Target="../media/image118.jpeg"/><Relationship Id="rId7" Type="http://schemas.openxmlformats.org/officeDocument/2006/relationships/image" Target="../media/image119.png"/><Relationship Id="rId8" Type="http://schemas.openxmlformats.org/officeDocument/2006/relationships/image" Target="../media/image120.jpeg"/><Relationship Id="rId9" Type="http://schemas.openxmlformats.org/officeDocument/2006/relationships/image" Target="../media/image121.jpeg"/><Relationship Id="rId10" Type="http://schemas.openxmlformats.org/officeDocument/2006/relationships/image" Target="../media/image12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7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gif"/><Relationship Id="rId20" Type="http://schemas.openxmlformats.org/officeDocument/2006/relationships/image" Target="../media/image24.png"/><Relationship Id="rId21" Type="http://schemas.openxmlformats.org/officeDocument/2006/relationships/image" Target="../media/image25.png"/><Relationship Id="rId22" Type="http://schemas.openxmlformats.org/officeDocument/2006/relationships/image" Target="../media/image27.png"/><Relationship Id="rId10" Type="http://schemas.openxmlformats.org/officeDocument/2006/relationships/image" Target="../media/image14.gif"/><Relationship Id="rId11" Type="http://schemas.openxmlformats.org/officeDocument/2006/relationships/image" Target="../media/image15.gif"/><Relationship Id="rId12" Type="http://schemas.openxmlformats.org/officeDocument/2006/relationships/image" Target="../media/image16.png"/><Relationship Id="rId13" Type="http://schemas.openxmlformats.org/officeDocument/2006/relationships/image" Target="../media/image17.png"/><Relationship Id="rId14" Type="http://schemas.openxmlformats.org/officeDocument/2006/relationships/image" Target="../media/image18.png"/><Relationship Id="rId15" Type="http://schemas.openxmlformats.org/officeDocument/2006/relationships/image" Target="../media/image19.gif"/><Relationship Id="rId16" Type="http://schemas.openxmlformats.org/officeDocument/2006/relationships/image" Target="../media/image20.gif"/><Relationship Id="rId17" Type="http://schemas.openxmlformats.org/officeDocument/2006/relationships/image" Target="../media/image21.gif"/><Relationship Id="rId18" Type="http://schemas.openxmlformats.org/officeDocument/2006/relationships/image" Target="../media/image22.gif"/><Relationship Id="rId19" Type="http://schemas.openxmlformats.org/officeDocument/2006/relationships/image" Target="../media/image23.g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image" Target="../media/image7.gif"/><Relationship Id="rId4" Type="http://schemas.openxmlformats.org/officeDocument/2006/relationships/image" Target="../media/image8.gif"/><Relationship Id="rId5" Type="http://schemas.openxmlformats.org/officeDocument/2006/relationships/image" Target="../media/image9.gif"/><Relationship Id="rId6" Type="http://schemas.openxmlformats.org/officeDocument/2006/relationships/image" Target="../media/image10.gif"/><Relationship Id="rId7" Type="http://schemas.openxmlformats.org/officeDocument/2006/relationships/image" Target="../media/image11.gif"/><Relationship Id="rId8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4" Type="http://schemas.openxmlformats.org/officeDocument/2006/relationships/image" Target="../media/image91.jpeg"/><Relationship Id="rId5" Type="http://schemas.openxmlformats.org/officeDocument/2006/relationships/image" Target="../media/image92.jpeg"/><Relationship Id="rId6" Type="http://schemas.openxmlformats.org/officeDocument/2006/relationships/image" Target="../media/image93.jpeg"/><Relationship Id="rId7" Type="http://schemas.openxmlformats.org/officeDocument/2006/relationships/image" Target="../media/image94.jpeg"/><Relationship Id="rId8" Type="http://schemas.openxmlformats.org/officeDocument/2006/relationships/image" Target="../media/image95.png"/><Relationship Id="rId9" Type="http://schemas.openxmlformats.org/officeDocument/2006/relationships/image" Target="../media/image44.png"/><Relationship Id="rId10" Type="http://schemas.openxmlformats.org/officeDocument/2006/relationships/image" Target="../media/image96.png"/><Relationship Id="rId11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4" Type="http://schemas.openxmlformats.org/officeDocument/2006/relationships/image" Target="../media/image92.jpeg"/><Relationship Id="rId5" Type="http://schemas.openxmlformats.org/officeDocument/2006/relationships/image" Target="../media/image93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4" Type="http://schemas.openxmlformats.org/officeDocument/2006/relationships/image" Target="../media/image13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8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131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13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4" Type="http://schemas.openxmlformats.org/officeDocument/2006/relationships/image" Target="../media/image134.jpeg"/><Relationship Id="rId5" Type="http://schemas.openxmlformats.org/officeDocument/2006/relationships/image" Target="../media/image135.png"/><Relationship Id="rId6" Type="http://schemas.openxmlformats.org/officeDocument/2006/relationships/image" Target="../media/image136.jpeg"/><Relationship Id="rId7" Type="http://schemas.openxmlformats.org/officeDocument/2006/relationships/image" Target="../media/image137.png"/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138.png"/><Relationship Id="rId3" Type="http://schemas.openxmlformats.org/officeDocument/2006/relationships/image" Target="../media/image139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0.png"/><Relationship Id="rId3" Type="http://schemas.openxmlformats.org/officeDocument/2006/relationships/image" Target="../media/image1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4" Type="http://schemas.openxmlformats.org/officeDocument/2006/relationships/image" Target="../media/image143.jpeg"/><Relationship Id="rId5" Type="http://schemas.openxmlformats.org/officeDocument/2006/relationships/image" Target="../media/image144.png"/><Relationship Id="rId6" Type="http://schemas.microsoft.com/office/2007/relationships/hdphoto" Target="../media/hdphoto1.wdp"/><Relationship Id="rId7" Type="http://schemas.openxmlformats.org/officeDocument/2006/relationships/image" Target="../media/image145.gif"/><Relationship Id="rId8" Type="http://schemas.openxmlformats.org/officeDocument/2006/relationships/image" Target="../media/image146.png"/><Relationship Id="rId9" Type="http://schemas.openxmlformats.org/officeDocument/2006/relationships/image" Target="../media/image14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4" Type="http://schemas.openxmlformats.org/officeDocument/2006/relationships/image" Target="../media/image149.jpeg"/><Relationship Id="rId5" Type="http://schemas.openxmlformats.org/officeDocument/2006/relationships/image" Target="../media/image150.jpeg"/><Relationship Id="rId6" Type="http://schemas.openxmlformats.org/officeDocument/2006/relationships/image" Target="../media/image151.jpeg"/><Relationship Id="rId7" Type="http://schemas.openxmlformats.org/officeDocument/2006/relationships/image" Target="../media/image15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jpg"/><Relationship Id="rId6" Type="http://schemas.openxmlformats.org/officeDocument/2006/relationships/image" Target="../media/image28.jpg"/><Relationship Id="rId7" Type="http://schemas.openxmlformats.org/officeDocument/2006/relationships/image" Target="../media/image29.png"/><Relationship Id="rId8" Type="http://schemas.openxmlformats.org/officeDocument/2006/relationships/image" Target="../media/image30.jpg"/><Relationship Id="rId9" Type="http://schemas.openxmlformats.org/officeDocument/2006/relationships/image" Target="../media/image31.jpg"/><Relationship Id="rId10" Type="http://schemas.openxmlformats.org/officeDocument/2006/relationships/image" Target="../media/image32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3.png"/><Relationship Id="rId3" Type="http://schemas.openxmlformats.org/officeDocument/2006/relationships/image" Target="../media/image154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4" Type="http://schemas.openxmlformats.org/officeDocument/2006/relationships/image" Target="../media/image157.jpeg"/><Relationship Id="rId5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4" Type="http://schemas.openxmlformats.org/officeDocument/2006/relationships/image" Target="../media/image160.png"/><Relationship Id="rId5" Type="http://schemas.openxmlformats.org/officeDocument/2006/relationships/image" Target="../media/image44.png"/><Relationship Id="rId6" Type="http://schemas.openxmlformats.org/officeDocument/2006/relationships/image" Target="../media/image161.png"/><Relationship Id="rId7" Type="http://schemas.openxmlformats.org/officeDocument/2006/relationships/image" Target="../media/image162.png"/><Relationship Id="rId8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8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4" Type="http://schemas.openxmlformats.org/officeDocument/2006/relationships/image" Target="../media/image16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4" Type="http://schemas.openxmlformats.org/officeDocument/2006/relationships/image" Target="../media/image16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4" Type="http://schemas.openxmlformats.org/officeDocument/2006/relationships/image" Target="../media/image16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4" Type="http://schemas.openxmlformats.org/officeDocument/2006/relationships/image" Target="../media/image17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4" Type="http://schemas.openxmlformats.org/officeDocument/2006/relationships/image" Target="../media/image17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74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gif"/><Relationship Id="rId20" Type="http://schemas.openxmlformats.org/officeDocument/2006/relationships/image" Target="../media/image24.png"/><Relationship Id="rId21" Type="http://schemas.openxmlformats.org/officeDocument/2006/relationships/image" Target="../media/image26.jpg"/><Relationship Id="rId22" Type="http://schemas.openxmlformats.org/officeDocument/2006/relationships/image" Target="../media/image33.png"/><Relationship Id="rId23" Type="http://schemas.openxmlformats.org/officeDocument/2006/relationships/image" Target="../media/image34.jpg"/><Relationship Id="rId10" Type="http://schemas.openxmlformats.org/officeDocument/2006/relationships/image" Target="../media/image14.gif"/><Relationship Id="rId11" Type="http://schemas.openxmlformats.org/officeDocument/2006/relationships/image" Target="../media/image15.gif"/><Relationship Id="rId12" Type="http://schemas.openxmlformats.org/officeDocument/2006/relationships/image" Target="../media/image16.png"/><Relationship Id="rId13" Type="http://schemas.openxmlformats.org/officeDocument/2006/relationships/image" Target="../media/image17.png"/><Relationship Id="rId14" Type="http://schemas.openxmlformats.org/officeDocument/2006/relationships/image" Target="../media/image18.png"/><Relationship Id="rId15" Type="http://schemas.openxmlformats.org/officeDocument/2006/relationships/image" Target="../media/image19.gif"/><Relationship Id="rId16" Type="http://schemas.openxmlformats.org/officeDocument/2006/relationships/image" Target="../media/image20.gif"/><Relationship Id="rId17" Type="http://schemas.openxmlformats.org/officeDocument/2006/relationships/image" Target="../media/image21.gif"/><Relationship Id="rId18" Type="http://schemas.openxmlformats.org/officeDocument/2006/relationships/image" Target="../media/image22.gif"/><Relationship Id="rId19" Type="http://schemas.openxmlformats.org/officeDocument/2006/relationships/image" Target="../media/image23.g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image" Target="../media/image7.gif"/><Relationship Id="rId4" Type="http://schemas.openxmlformats.org/officeDocument/2006/relationships/image" Target="../media/image8.gif"/><Relationship Id="rId5" Type="http://schemas.openxmlformats.org/officeDocument/2006/relationships/image" Target="../media/image9.gif"/><Relationship Id="rId6" Type="http://schemas.openxmlformats.org/officeDocument/2006/relationships/image" Target="../media/image10.gif"/><Relationship Id="rId7" Type="http://schemas.openxmlformats.org/officeDocument/2006/relationships/image" Target="../media/image11.gif"/><Relationship Id="rId8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4" Type="http://schemas.openxmlformats.org/officeDocument/2006/relationships/image" Target="../media/image17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4" Type="http://schemas.openxmlformats.org/officeDocument/2006/relationships/image" Target="../media/image18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8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4" Type="http://schemas.openxmlformats.org/officeDocument/2006/relationships/image" Target="../media/image186.png"/><Relationship Id="rId5" Type="http://schemas.openxmlformats.org/officeDocument/2006/relationships/image" Target="../media/image187.png"/><Relationship Id="rId6" Type="http://schemas.openxmlformats.org/officeDocument/2006/relationships/image" Target="../media/image188.png"/><Relationship Id="rId7" Type="http://schemas.openxmlformats.org/officeDocument/2006/relationships/image" Target="../media/image189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8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4" Type="http://schemas.openxmlformats.org/officeDocument/2006/relationships/image" Target="../media/image192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90.png"/></Relationships>
</file>

<file path=ppt/slides/_rels/slide4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02.jpeg"/><Relationship Id="rId12" Type="http://schemas.openxmlformats.org/officeDocument/2006/relationships/image" Target="../media/image203.jpeg"/><Relationship Id="rId13" Type="http://schemas.openxmlformats.org/officeDocument/2006/relationships/image" Target="../media/image204.jpeg"/><Relationship Id="rId14" Type="http://schemas.openxmlformats.org/officeDocument/2006/relationships/image" Target="../media/image205.jpeg"/><Relationship Id="rId15" Type="http://schemas.openxmlformats.org/officeDocument/2006/relationships/image" Target="../media/image20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3.jpeg"/><Relationship Id="rId3" Type="http://schemas.openxmlformats.org/officeDocument/2006/relationships/image" Target="../media/image194.wmf"/><Relationship Id="rId4" Type="http://schemas.openxmlformats.org/officeDocument/2006/relationships/image" Target="../media/image195.jpeg"/><Relationship Id="rId5" Type="http://schemas.openxmlformats.org/officeDocument/2006/relationships/image" Target="../media/image196.jpeg"/><Relationship Id="rId6" Type="http://schemas.openxmlformats.org/officeDocument/2006/relationships/image" Target="../media/image197.png"/><Relationship Id="rId7" Type="http://schemas.openxmlformats.org/officeDocument/2006/relationships/image" Target="../media/image198.jpeg"/><Relationship Id="rId8" Type="http://schemas.openxmlformats.org/officeDocument/2006/relationships/image" Target="../media/image199.jpeg"/><Relationship Id="rId9" Type="http://schemas.openxmlformats.org/officeDocument/2006/relationships/image" Target="../media/image200.jpeg"/><Relationship Id="rId10" Type="http://schemas.openxmlformats.org/officeDocument/2006/relationships/image" Target="../media/image20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4" Type="http://schemas.openxmlformats.org/officeDocument/2006/relationships/image" Target="../media/image100.jpeg"/><Relationship Id="rId5" Type="http://schemas.openxmlformats.org/officeDocument/2006/relationships/image" Target="../media/image101.jpeg"/><Relationship Id="rId6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gif"/><Relationship Id="rId20" Type="http://schemas.openxmlformats.org/officeDocument/2006/relationships/image" Target="../media/image24.png"/><Relationship Id="rId21" Type="http://schemas.openxmlformats.org/officeDocument/2006/relationships/image" Target="../media/image25.png"/><Relationship Id="rId22" Type="http://schemas.openxmlformats.org/officeDocument/2006/relationships/image" Target="../media/image26.jpg"/><Relationship Id="rId10" Type="http://schemas.openxmlformats.org/officeDocument/2006/relationships/image" Target="../media/image14.gif"/><Relationship Id="rId11" Type="http://schemas.openxmlformats.org/officeDocument/2006/relationships/image" Target="../media/image15.gif"/><Relationship Id="rId12" Type="http://schemas.openxmlformats.org/officeDocument/2006/relationships/image" Target="../media/image16.png"/><Relationship Id="rId13" Type="http://schemas.openxmlformats.org/officeDocument/2006/relationships/image" Target="../media/image17.png"/><Relationship Id="rId14" Type="http://schemas.openxmlformats.org/officeDocument/2006/relationships/image" Target="../media/image18.png"/><Relationship Id="rId15" Type="http://schemas.openxmlformats.org/officeDocument/2006/relationships/image" Target="../media/image19.gif"/><Relationship Id="rId16" Type="http://schemas.openxmlformats.org/officeDocument/2006/relationships/image" Target="../media/image20.gif"/><Relationship Id="rId17" Type="http://schemas.openxmlformats.org/officeDocument/2006/relationships/image" Target="../media/image21.gif"/><Relationship Id="rId18" Type="http://schemas.openxmlformats.org/officeDocument/2006/relationships/image" Target="../media/image22.gif"/><Relationship Id="rId19" Type="http://schemas.openxmlformats.org/officeDocument/2006/relationships/image" Target="../media/image23.g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image" Target="../media/image7.gif"/><Relationship Id="rId4" Type="http://schemas.openxmlformats.org/officeDocument/2006/relationships/image" Target="../media/image8.gif"/><Relationship Id="rId5" Type="http://schemas.openxmlformats.org/officeDocument/2006/relationships/image" Target="../media/image9.gif"/><Relationship Id="rId6" Type="http://schemas.openxmlformats.org/officeDocument/2006/relationships/image" Target="../media/image10.gif"/><Relationship Id="rId7" Type="http://schemas.openxmlformats.org/officeDocument/2006/relationships/image" Target="../media/image11.gif"/><Relationship Id="rId8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4" Type="http://schemas.openxmlformats.org/officeDocument/2006/relationships/image" Target="../media/image21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4" Type="http://schemas.openxmlformats.org/officeDocument/2006/relationships/image" Target="../media/image213.png"/><Relationship Id="rId5" Type="http://schemas.openxmlformats.org/officeDocument/2006/relationships/image" Target="../media/image214.png"/><Relationship Id="rId6" Type="http://schemas.openxmlformats.org/officeDocument/2006/relationships/image" Target="../media/image215.png"/><Relationship Id="rId7" Type="http://schemas.openxmlformats.org/officeDocument/2006/relationships/image" Target="../media/image20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1.png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3.png"/><Relationship Id="rId12" Type="http://schemas.openxmlformats.org/officeDocument/2006/relationships/image" Target="../media/image44.png"/><Relationship Id="rId13" Type="http://schemas.openxmlformats.org/officeDocument/2006/relationships/image" Target="../media/image45.png"/><Relationship Id="rId14" Type="http://schemas.openxmlformats.org/officeDocument/2006/relationships/image" Target="../media/image46.png"/><Relationship Id="rId15" Type="http://schemas.openxmlformats.org/officeDocument/2006/relationships/image" Target="../media/image47.png"/><Relationship Id="rId16" Type="http://schemas.openxmlformats.org/officeDocument/2006/relationships/image" Target="../media/image48.png"/><Relationship Id="rId17" Type="http://schemas.openxmlformats.org/officeDocument/2006/relationships/image" Target="../media/image49.png"/><Relationship Id="rId18" Type="http://schemas.openxmlformats.org/officeDocument/2006/relationships/image" Target="../media/image50.png"/><Relationship Id="rId19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5.jpe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39.png"/><Relationship Id="rId8" Type="http://schemas.openxmlformats.org/officeDocument/2006/relationships/image" Target="../media/image40.png"/><Relationship Id="rId9" Type="http://schemas.openxmlformats.org/officeDocument/2006/relationships/image" Target="../media/image41.png"/><Relationship Id="rId10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7" Type="http://schemas.openxmlformats.org/officeDocument/2006/relationships/image" Target="../media/image56.png"/><Relationship Id="rId8" Type="http://schemas.openxmlformats.org/officeDocument/2006/relationships/image" Target="../media/image57.png"/><Relationship Id="rId9" Type="http://schemas.openxmlformats.org/officeDocument/2006/relationships/image" Target="../media/image58.png"/><Relationship Id="rId10" Type="http://schemas.openxmlformats.org/officeDocument/2006/relationships/image" Target="../media/image59.png"/><Relationship Id="rId11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jpeg"/><Relationship Id="rId6" Type="http://schemas.openxmlformats.org/officeDocument/2006/relationships/image" Target="../media/image64.jpeg"/><Relationship Id="rId7" Type="http://schemas.openxmlformats.org/officeDocument/2006/relationships/image" Target="../media/image65.png"/><Relationship Id="rId8" Type="http://schemas.openxmlformats.org/officeDocument/2006/relationships/image" Target="../media/image66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jpeg"/><Relationship Id="rId6" Type="http://schemas.openxmlformats.org/officeDocument/2006/relationships/image" Target="../media/image70.png"/><Relationship Id="rId7" Type="http://schemas.openxmlformats.org/officeDocument/2006/relationships/image" Target="../media/image71.png"/><Relationship Id="rId8" Type="http://schemas.openxmlformats.org/officeDocument/2006/relationships/image" Target="../media/image72.png"/><Relationship Id="rId9" Type="http://schemas.openxmlformats.org/officeDocument/2006/relationships/image" Target="../media/image73.jpeg"/><Relationship Id="rId10" Type="http://schemas.openxmlformats.org/officeDocument/2006/relationships/image" Target="../media/image74.png"/><Relationship Id="rId11" Type="http://schemas.openxmlformats.org/officeDocument/2006/relationships/image" Target="../media/image75.gi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Box 2"/>
          <p:cNvSpPr txBox="1">
            <a:spLocks noChangeArrowheads="1"/>
          </p:cNvSpPr>
          <p:nvPr/>
        </p:nvSpPr>
        <p:spPr bwMode="auto">
          <a:xfrm>
            <a:off x="5334000" y="2857496"/>
            <a:ext cx="9906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Vessels - </a:t>
            </a:r>
          </a:p>
          <a:p>
            <a:endParaRPr lang="en-US" sz="1400">
              <a:solidFill>
                <a:schemeClr val="bg1"/>
              </a:solidFill>
            </a:endParaRPr>
          </a:p>
          <a:p>
            <a:r>
              <a:rPr lang="en-US" sz="1400">
                <a:solidFill>
                  <a:schemeClr val="bg1"/>
                </a:solidFill>
              </a:rPr>
              <a:t>Satellite</a:t>
            </a:r>
          </a:p>
        </p:txBody>
      </p:sp>
      <p:sp>
        <p:nvSpPr>
          <p:cNvPr id="19460" name="TextBox 7"/>
          <p:cNvSpPr txBox="1">
            <a:spLocks noChangeArrowheads="1"/>
          </p:cNvSpPr>
          <p:nvPr/>
        </p:nvSpPr>
        <p:spPr bwMode="auto">
          <a:xfrm>
            <a:off x="6027738" y="3640128"/>
            <a:ext cx="149225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Satellite</a:t>
            </a:r>
          </a:p>
        </p:txBody>
      </p:sp>
      <p:sp>
        <p:nvSpPr>
          <p:cNvPr id="19461" name="TextBox 8"/>
          <p:cNvSpPr txBox="1">
            <a:spLocks noChangeArrowheads="1"/>
          </p:cNvSpPr>
          <p:nvPr/>
        </p:nvSpPr>
        <p:spPr bwMode="auto">
          <a:xfrm>
            <a:off x="6027738" y="3959215"/>
            <a:ext cx="1177925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Ships/ Vessels</a:t>
            </a:r>
          </a:p>
        </p:txBody>
      </p:sp>
      <p:sp>
        <p:nvSpPr>
          <p:cNvPr id="19462" name="TextBox 9"/>
          <p:cNvSpPr txBox="1">
            <a:spLocks noChangeArrowheads="1"/>
          </p:cNvSpPr>
          <p:nvPr/>
        </p:nvSpPr>
        <p:spPr bwMode="auto">
          <a:xfrm>
            <a:off x="6027738" y="4278303"/>
            <a:ext cx="110013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REMUS</a:t>
            </a:r>
          </a:p>
        </p:txBody>
      </p:sp>
      <p:sp>
        <p:nvSpPr>
          <p:cNvPr id="19463" name="TextBox 10"/>
          <p:cNvSpPr txBox="1">
            <a:spLocks noChangeArrowheads="1"/>
          </p:cNvSpPr>
          <p:nvPr/>
        </p:nvSpPr>
        <p:spPr bwMode="auto">
          <a:xfrm>
            <a:off x="6027738" y="4597390"/>
            <a:ext cx="8636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Modeling</a:t>
            </a:r>
          </a:p>
        </p:txBody>
      </p:sp>
      <p:sp>
        <p:nvSpPr>
          <p:cNvPr id="19464" name="TextBox 11"/>
          <p:cNvSpPr txBox="1">
            <a:spLocks noChangeArrowheads="1"/>
          </p:cNvSpPr>
          <p:nvPr/>
        </p:nvSpPr>
        <p:spPr bwMode="auto">
          <a:xfrm>
            <a:off x="6027738" y="4916478"/>
            <a:ext cx="1020762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Leadership</a:t>
            </a:r>
          </a:p>
        </p:txBody>
      </p:sp>
      <p:sp>
        <p:nvSpPr>
          <p:cNvPr id="19465" name="TextBox 12"/>
          <p:cNvSpPr txBox="1">
            <a:spLocks noChangeArrowheads="1"/>
          </p:cNvSpPr>
          <p:nvPr/>
        </p:nvSpPr>
        <p:spPr bwMode="auto">
          <a:xfrm>
            <a:off x="7440613" y="3640128"/>
            <a:ext cx="708025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CODAR</a:t>
            </a:r>
          </a:p>
        </p:txBody>
      </p:sp>
      <p:sp>
        <p:nvSpPr>
          <p:cNvPr id="19466" name="TextBox 13"/>
          <p:cNvSpPr txBox="1">
            <a:spLocks noChangeArrowheads="1"/>
          </p:cNvSpPr>
          <p:nvPr/>
        </p:nvSpPr>
        <p:spPr bwMode="auto">
          <a:xfrm>
            <a:off x="7440613" y="3959215"/>
            <a:ext cx="708025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Glider</a:t>
            </a:r>
          </a:p>
        </p:txBody>
      </p:sp>
      <p:sp>
        <p:nvSpPr>
          <p:cNvPr id="19467" name="TextBox 14"/>
          <p:cNvSpPr txBox="1">
            <a:spLocks noChangeArrowheads="1"/>
          </p:cNvSpPr>
          <p:nvPr/>
        </p:nvSpPr>
        <p:spPr bwMode="auto">
          <a:xfrm>
            <a:off x="7440613" y="4278303"/>
            <a:ext cx="7874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Data Vis.</a:t>
            </a:r>
          </a:p>
        </p:txBody>
      </p:sp>
      <p:sp>
        <p:nvSpPr>
          <p:cNvPr id="19468" name="TextBox 15"/>
          <p:cNvSpPr txBox="1">
            <a:spLocks noChangeArrowheads="1"/>
          </p:cNvSpPr>
          <p:nvPr/>
        </p:nvSpPr>
        <p:spPr bwMode="auto">
          <a:xfrm>
            <a:off x="7440613" y="4597390"/>
            <a:ext cx="708025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Security</a:t>
            </a:r>
          </a:p>
        </p:txBody>
      </p:sp>
      <p:sp>
        <p:nvSpPr>
          <p:cNvPr id="19469" name="TextBox 16"/>
          <p:cNvSpPr txBox="1">
            <a:spLocks noChangeArrowheads="1"/>
          </p:cNvSpPr>
          <p:nvPr/>
        </p:nvSpPr>
        <p:spPr bwMode="auto">
          <a:xfrm>
            <a:off x="7440613" y="4916478"/>
            <a:ext cx="86518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Education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791200" y="3481378"/>
            <a:ext cx="2436813" cy="183356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058" y="778935"/>
            <a:ext cx="2702628" cy="109220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50800" algn="ctr" rotWithShape="0">
              <a:srgbClr val="000000">
                <a:alpha val="20999"/>
              </a:srgbClr>
            </a:outerShdw>
          </a:effectLst>
        </p:spPr>
      </p:pic>
      <p:sp>
        <p:nvSpPr>
          <p:cNvPr id="19479" name="TextBox 30"/>
          <p:cNvSpPr txBox="1">
            <a:spLocks noChangeArrowheads="1"/>
          </p:cNvSpPr>
          <p:nvPr/>
        </p:nvSpPr>
        <p:spPr bwMode="auto">
          <a:xfrm>
            <a:off x="2924175" y="762000"/>
            <a:ext cx="21050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Global </a:t>
            </a:r>
            <a:r>
              <a:rPr lang="en-US" dirty="0"/>
              <a:t>Component</a:t>
            </a:r>
          </a:p>
        </p:txBody>
      </p:sp>
      <p:sp>
        <p:nvSpPr>
          <p:cNvPr id="19480" name="TextBox 31"/>
          <p:cNvSpPr txBox="1">
            <a:spLocks noChangeArrowheads="1"/>
          </p:cNvSpPr>
          <p:nvPr/>
        </p:nvSpPr>
        <p:spPr bwMode="auto">
          <a:xfrm>
            <a:off x="2590800" y="1946853"/>
            <a:ext cx="2314575" cy="914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/>
              <a:t>National Component</a:t>
            </a:r>
          </a:p>
        </p:txBody>
      </p:sp>
      <p:sp>
        <p:nvSpPr>
          <p:cNvPr id="19481" name="TextBox 32"/>
          <p:cNvSpPr txBox="1">
            <a:spLocks noChangeArrowheads="1"/>
          </p:cNvSpPr>
          <p:nvPr/>
        </p:nvSpPr>
        <p:spPr bwMode="auto">
          <a:xfrm>
            <a:off x="825500" y="2209800"/>
            <a:ext cx="20701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/>
              <a:t>Regional Component</a:t>
            </a:r>
          </a:p>
        </p:txBody>
      </p:sp>
      <p:sp>
        <p:nvSpPr>
          <p:cNvPr id="19482" name="TextBox 33"/>
          <p:cNvSpPr txBox="1"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/>
              <a:t>U.S. Integrated Ocean Observing </a:t>
            </a:r>
            <a:r>
              <a:rPr lang="en-US" sz="2800" b="1" dirty="0" smtClean="0"/>
              <a:t>System (IOOS)</a:t>
            </a:r>
            <a:endParaRPr lang="en-US" sz="2800" b="1" dirty="0"/>
          </a:p>
        </p:txBody>
      </p:sp>
      <p:sp>
        <p:nvSpPr>
          <p:cNvPr id="35" name="Right Arrow 34"/>
          <p:cNvSpPr/>
          <p:nvPr/>
        </p:nvSpPr>
        <p:spPr>
          <a:xfrm>
            <a:off x="3040063" y="1552571"/>
            <a:ext cx="979487" cy="28257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6" name="Right Arrow 35"/>
          <p:cNvSpPr/>
          <p:nvPr/>
        </p:nvSpPr>
        <p:spPr>
          <a:xfrm rot="1837255">
            <a:off x="3530600" y="2882896"/>
            <a:ext cx="977900" cy="23971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7" name="Right Arrow 36"/>
          <p:cNvSpPr/>
          <p:nvPr/>
        </p:nvSpPr>
        <p:spPr>
          <a:xfrm rot="5400000">
            <a:off x="196057" y="2518565"/>
            <a:ext cx="977900" cy="28098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487" name="TextBox 38"/>
          <p:cNvSpPr txBox="1">
            <a:spLocks noChangeArrowheads="1"/>
          </p:cNvSpPr>
          <p:nvPr/>
        </p:nvSpPr>
        <p:spPr bwMode="auto">
          <a:xfrm>
            <a:off x="4953000" y="5715000"/>
            <a:ext cx="37565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 dirty="0" smtClean="0"/>
              <a:t>17 U.S. Federal </a:t>
            </a:r>
            <a:r>
              <a:rPr lang="en-US" i="1" dirty="0"/>
              <a:t>Agencies</a:t>
            </a:r>
          </a:p>
        </p:txBody>
      </p:sp>
      <p:sp>
        <p:nvSpPr>
          <p:cNvPr id="19488" name="TextBox 39"/>
          <p:cNvSpPr txBox="1">
            <a:spLocks noChangeArrowheads="1"/>
          </p:cNvSpPr>
          <p:nvPr/>
        </p:nvSpPr>
        <p:spPr bwMode="auto">
          <a:xfrm>
            <a:off x="257175" y="5715000"/>
            <a:ext cx="368259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 dirty="0"/>
              <a:t>11 Regional Associations</a:t>
            </a:r>
          </a:p>
        </p:txBody>
      </p:sp>
      <p:pic>
        <p:nvPicPr>
          <p:cNvPr id="2" name="Picture 1" descr="BOEMRE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556" y="4533049"/>
            <a:ext cx="597477" cy="597477"/>
          </a:xfrm>
          <a:prstGeom prst="rect">
            <a:avLst/>
          </a:prstGeom>
        </p:spPr>
      </p:pic>
      <p:pic>
        <p:nvPicPr>
          <p:cNvPr id="3" name="Picture 2" descr="CSREES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670" y="5194997"/>
            <a:ext cx="543598" cy="543598"/>
          </a:xfrm>
          <a:prstGeom prst="rect">
            <a:avLst/>
          </a:prstGeom>
        </p:spPr>
      </p:pic>
      <p:pic>
        <p:nvPicPr>
          <p:cNvPr id="4" name="Picture 3" descr="DOE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836" y="3782552"/>
            <a:ext cx="615757" cy="615757"/>
          </a:xfrm>
          <a:prstGeom prst="rect">
            <a:avLst/>
          </a:prstGeom>
        </p:spPr>
      </p:pic>
      <p:pic>
        <p:nvPicPr>
          <p:cNvPr id="5" name="Picture 4" descr="DOS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877" y="4531269"/>
            <a:ext cx="583045" cy="583045"/>
          </a:xfrm>
          <a:prstGeom prst="rect">
            <a:avLst/>
          </a:prstGeom>
        </p:spPr>
      </p:pic>
      <p:pic>
        <p:nvPicPr>
          <p:cNvPr id="6" name="Picture 5" descr="DOT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138" y="4527378"/>
            <a:ext cx="589779" cy="589779"/>
          </a:xfrm>
          <a:prstGeom prst="rect">
            <a:avLst/>
          </a:prstGeom>
        </p:spPr>
      </p:pic>
      <p:pic>
        <p:nvPicPr>
          <p:cNvPr id="7" name="Picture 6" descr="EPA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517" y="4501208"/>
            <a:ext cx="595552" cy="595552"/>
          </a:xfrm>
          <a:prstGeom prst="rect">
            <a:avLst/>
          </a:prstGeom>
        </p:spPr>
      </p:pic>
      <p:pic>
        <p:nvPicPr>
          <p:cNvPr id="8" name="Picture 7" descr="FDA.gi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613" y="4596990"/>
            <a:ext cx="977013" cy="394469"/>
          </a:xfrm>
          <a:prstGeom prst="rect">
            <a:avLst/>
          </a:prstGeom>
        </p:spPr>
      </p:pic>
      <p:pic>
        <p:nvPicPr>
          <p:cNvPr id="9" name="Picture 8" descr="JCS.gi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458" y="5180076"/>
            <a:ext cx="562845" cy="562845"/>
          </a:xfrm>
          <a:prstGeom prst="rect">
            <a:avLst/>
          </a:prstGeom>
        </p:spPr>
      </p:pic>
      <p:pic>
        <p:nvPicPr>
          <p:cNvPr id="10" name="Picture 9" descr="MMC.gi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290" y="5168005"/>
            <a:ext cx="596516" cy="596516"/>
          </a:xfrm>
          <a:prstGeom prst="rect">
            <a:avLst/>
          </a:prstGeom>
        </p:spPr>
      </p:pic>
      <p:pic>
        <p:nvPicPr>
          <p:cNvPr id="11" name="Picture 10" descr="NASA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404" y="3076306"/>
            <a:ext cx="693690" cy="693690"/>
          </a:xfrm>
          <a:prstGeom prst="rect">
            <a:avLst/>
          </a:prstGeom>
        </p:spPr>
      </p:pic>
      <p:pic>
        <p:nvPicPr>
          <p:cNvPr id="12" name="Picture 11" descr="NOAA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849" y="3109982"/>
            <a:ext cx="626342" cy="626342"/>
          </a:xfrm>
          <a:prstGeom prst="rect">
            <a:avLst/>
          </a:prstGeom>
        </p:spPr>
      </p:pic>
      <p:pic>
        <p:nvPicPr>
          <p:cNvPr id="13" name="Picture 12" descr="NSF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439" y="3130573"/>
            <a:ext cx="593629" cy="593629"/>
          </a:xfrm>
          <a:prstGeom prst="rect">
            <a:avLst/>
          </a:prstGeom>
        </p:spPr>
      </p:pic>
      <p:pic>
        <p:nvPicPr>
          <p:cNvPr id="14" name="Picture 13" descr="ONR.gif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404" y="3139869"/>
            <a:ext cx="1234403" cy="554537"/>
          </a:xfrm>
          <a:prstGeom prst="rect">
            <a:avLst/>
          </a:prstGeom>
        </p:spPr>
      </p:pic>
      <p:pic>
        <p:nvPicPr>
          <p:cNvPr id="15" name="Picture 14" descr="USACE.gif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594" y="3759888"/>
            <a:ext cx="691765" cy="691765"/>
          </a:xfrm>
          <a:prstGeom prst="rect">
            <a:avLst/>
          </a:prstGeom>
        </p:spPr>
      </p:pic>
      <p:pic>
        <p:nvPicPr>
          <p:cNvPr id="16" name="Picture 15" descr="USARC.gif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914" y="3817089"/>
            <a:ext cx="608063" cy="608063"/>
          </a:xfrm>
          <a:prstGeom prst="rect">
            <a:avLst/>
          </a:prstGeom>
        </p:spPr>
      </p:pic>
      <p:pic>
        <p:nvPicPr>
          <p:cNvPr id="17" name="Picture 16" descr="USCG.gif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913" y="3785054"/>
            <a:ext cx="623455" cy="623455"/>
          </a:xfrm>
          <a:prstGeom prst="rect">
            <a:avLst/>
          </a:prstGeom>
        </p:spPr>
      </p:pic>
      <p:pic>
        <p:nvPicPr>
          <p:cNvPr id="19" name="Picture 18" descr="USGS.gif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774" y="5265951"/>
            <a:ext cx="1250394" cy="459894"/>
          </a:xfrm>
          <a:prstGeom prst="rect">
            <a:avLst/>
          </a:prstGeom>
        </p:spPr>
      </p:pic>
      <p:pic>
        <p:nvPicPr>
          <p:cNvPr id="45" name="Picture 44" descr="Screen shot 2011-11-15 at 4.08.34 AM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0" y="6233973"/>
            <a:ext cx="9144000" cy="642277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7021287" y="6313712"/>
            <a:ext cx="19543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http://</a:t>
            </a:r>
            <a:r>
              <a:rPr lang="en-US" sz="2000" b="1" dirty="0" err="1" smtClean="0">
                <a:solidFill>
                  <a:schemeClr val="bg1"/>
                </a:solidFill>
              </a:rPr>
              <a:t>ioos.gov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9" name="TextBox 37"/>
          <p:cNvSpPr txBox="1">
            <a:spLocks noChangeArrowheads="1"/>
          </p:cNvSpPr>
          <p:nvPr/>
        </p:nvSpPr>
        <p:spPr bwMode="auto">
          <a:xfrm>
            <a:off x="4648200" y="2508246"/>
            <a:ext cx="44545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i="1" dirty="0" smtClean="0"/>
              <a:t>1</a:t>
            </a:r>
            <a:r>
              <a:rPr lang="en-US" i="1" dirty="0"/>
              <a:t>5</a:t>
            </a:r>
            <a:r>
              <a:rPr lang="en-US" i="1" dirty="0" smtClean="0"/>
              <a:t> Regional Alliances in GOOS</a:t>
            </a:r>
            <a:endParaRPr lang="en-US" i="1" dirty="0"/>
          </a:p>
        </p:txBody>
      </p:sp>
      <p:pic>
        <p:nvPicPr>
          <p:cNvPr id="21" name="Picture 20" descr="map_all_regions_text_500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49" y="3276600"/>
            <a:ext cx="3209851" cy="2484425"/>
          </a:xfrm>
          <a:prstGeom prst="rect">
            <a:avLst/>
          </a:prstGeom>
        </p:spPr>
      </p:pic>
      <p:pic>
        <p:nvPicPr>
          <p:cNvPr id="23" name="Picture 22" descr="gramap2013.jp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682" y="609600"/>
            <a:ext cx="4092717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539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33400" y="160528"/>
            <a:ext cx="8153400" cy="6134098"/>
            <a:chOff x="533400" y="457200"/>
            <a:chExt cx="8153400" cy="6134098"/>
          </a:xfrm>
        </p:grpSpPr>
        <p:sp>
          <p:nvSpPr>
            <p:cNvPr id="5" name="Rectangle 4"/>
            <p:cNvSpPr/>
            <p:nvPr/>
          </p:nvSpPr>
          <p:spPr>
            <a:xfrm>
              <a:off x="533400" y="457200"/>
              <a:ext cx="8153400" cy="60198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2" descr="C:\Documents and Settings\RUCool\Desktop\MARCOOS Years 5-9 Sept 2010\Figures\mab_triangles_grad_bkg1.jpg"/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1600200" y="2076450"/>
              <a:ext cx="6019799" cy="4514848"/>
            </a:xfrm>
            <a:prstGeom prst="rect">
              <a:avLst/>
            </a:prstGeom>
            <a:noFill/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6019800" y="2667000"/>
              <a:ext cx="266700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chemeClr val="bg1"/>
                  </a:solidFill>
                </a:rPr>
                <a:t>To seek, discover &amp; apply </a:t>
              </a:r>
              <a:br>
                <a:rPr lang="en-US" sz="1400" b="1" dirty="0" smtClean="0">
                  <a:solidFill>
                    <a:schemeClr val="bg1"/>
                  </a:solidFill>
                </a:rPr>
              </a:br>
              <a:r>
                <a:rPr lang="en-US" sz="1400" b="1" dirty="0" smtClean="0">
                  <a:solidFill>
                    <a:schemeClr val="bg1"/>
                  </a:solidFill>
                </a:rPr>
                <a:t>new knowledge &amp; understanding</a:t>
              </a:r>
            </a:p>
            <a:p>
              <a:pPr algn="ctr"/>
              <a:r>
                <a:rPr lang="en-US" sz="1400" b="1" dirty="0" smtClean="0">
                  <a:solidFill>
                    <a:schemeClr val="bg1"/>
                  </a:solidFill>
                </a:rPr>
                <a:t>of our coastal ocean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  <p:pic>
          <p:nvPicPr>
            <p:cNvPr id="17" name="Picture 16" descr="map_codar.bmp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67000" y="533400"/>
              <a:ext cx="1850725" cy="1965959"/>
            </a:xfrm>
            <a:prstGeom prst="rect">
              <a:avLst/>
            </a:prstGeom>
            <a:ln w="25400" cap="flat" cmpd="sng" algn="ctr">
              <a:solidFill>
                <a:schemeClr val="tx1">
                  <a:alpha val="2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6" name="Picture 15" descr="map_satellite.bmp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533400"/>
              <a:ext cx="1850726" cy="1965959"/>
            </a:xfrm>
            <a:prstGeom prst="rect">
              <a:avLst/>
            </a:prstGeom>
            <a:ln w="25400">
              <a:solidFill>
                <a:schemeClr val="tx1">
                  <a:alpha val="20000"/>
                </a:schemeClr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/>
          </p:spPr>
        </p:pic>
        <p:sp>
          <p:nvSpPr>
            <p:cNvPr id="13" name="TextBox 12"/>
            <p:cNvSpPr txBox="1"/>
            <p:nvPr/>
          </p:nvSpPr>
          <p:spPr>
            <a:xfrm>
              <a:off x="609600" y="533400"/>
              <a:ext cx="1600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Satellites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667000" y="533400"/>
              <a:ext cx="1752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HF-Radar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pic>
          <p:nvPicPr>
            <p:cNvPr id="18" name="Picture 17" descr="map_codar.bmp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59874" y="4419600"/>
              <a:ext cx="1850725" cy="1965959"/>
            </a:xfrm>
            <a:prstGeom prst="rect">
              <a:avLst/>
            </a:prstGeom>
            <a:ln w="25400">
              <a:solidFill>
                <a:schemeClr val="tx1">
                  <a:alpha val="20000"/>
                </a:schemeClr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9" name="Picture 18" descr="map_codar.bmp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09600" y="4419600"/>
              <a:ext cx="1850726" cy="1965959"/>
            </a:xfrm>
            <a:prstGeom prst="rect">
              <a:avLst/>
            </a:prstGeom>
            <a:ln w="25400">
              <a:solidFill>
                <a:schemeClr val="tx1">
                  <a:alpha val="20000"/>
                </a:schemeClr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4" name="TextBox 13"/>
            <p:cNvSpPr txBox="1"/>
            <p:nvPr/>
          </p:nvSpPr>
          <p:spPr>
            <a:xfrm>
              <a:off x="6781800" y="4444424"/>
              <a:ext cx="175260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Ocean Forecast Ensemble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09600" y="4419600"/>
              <a:ext cx="1828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  <a:effectLst/>
                </a:rPr>
                <a:t>Weather </a:t>
              </a:r>
              <a:r>
                <a:rPr lang="en-US" sz="1600" b="1" dirty="0" smtClean="0">
                  <a:solidFill>
                    <a:schemeClr val="bg1"/>
                  </a:solidFill>
                </a:rPr>
                <a:t> Stations</a:t>
              </a:r>
              <a:endParaRPr lang="en-US" sz="1600" b="1" dirty="0">
                <a:solidFill>
                  <a:schemeClr val="bg1"/>
                </a:solidFill>
                <a:effectLst/>
              </a:endParaRPr>
            </a:p>
          </p:txBody>
        </p:sp>
        <p:pic>
          <p:nvPicPr>
            <p:cNvPr id="20" name="Picture 19" descr="MARACOOS_logo_300dpi_transparent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743200" y="5562600"/>
              <a:ext cx="3715074" cy="707442"/>
            </a:xfrm>
            <a:prstGeom prst="rect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1" name="TextBox 20"/>
            <p:cNvSpPr txBox="1"/>
            <p:nvPr/>
          </p:nvSpPr>
          <p:spPr>
            <a:xfrm>
              <a:off x="3931757" y="2694801"/>
              <a:ext cx="14022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Population Density</a:t>
              </a:r>
              <a:endPara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pic>
          <p:nvPicPr>
            <p:cNvPr id="23" name="Picture 2" descr="C:\Documents and Settings\RUCool\Desktop\marcoos_dot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724400" y="533400"/>
              <a:ext cx="1828800" cy="1981200"/>
            </a:xfrm>
            <a:prstGeom prst="rect">
              <a:avLst/>
            </a:prstGeom>
            <a:noFill/>
            <a:ln w="12700">
              <a:solidFill>
                <a:schemeClr val="tx1">
                  <a:alpha val="20000"/>
                </a:schemeClr>
              </a:solidFill>
            </a:ln>
            <a:effectLst>
              <a:outerShdw blurRad="50800" dist="38100" dir="2700000" algn="ctr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4" name="TextBox 23"/>
            <p:cNvSpPr txBox="1"/>
            <p:nvPr/>
          </p:nvSpPr>
          <p:spPr>
            <a:xfrm>
              <a:off x="4724400" y="533400"/>
              <a:ext cx="914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Gliders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00" b="7743"/>
            <a:stretch>
              <a:fillRect/>
            </a:stretch>
          </p:blipFill>
          <p:spPr>
            <a:xfrm>
              <a:off x="6781800" y="546345"/>
              <a:ext cx="1793947" cy="1984437"/>
            </a:xfrm>
            <a:prstGeom prst="rect">
              <a:avLst/>
            </a:prstGeom>
            <a:ln w="12700">
              <a:solidFill>
                <a:schemeClr val="tx1">
                  <a:alpha val="20000"/>
                </a:schemeClr>
              </a:solidFill>
            </a:ln>
            <a:effectLst>
              <a:outerShdw blurRad="50800" dist="38100" dir="2700000" algn="ctr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6" name="TextBox 25"/>
            <p:cNvSpPr txBox="1"/>
            <p:nvPr/>
          </p:nvSpPr>
          <p:spPr>
            <a:xfrm>
              <a:off x="6781800" y="533400"/>
              <a:ext cx="914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Drifters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pic>
          <p:nvPicPr>
            <p:cNvPr id="27" name="Picture 26" descr="IOOSlogoWhiteRGB.gif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85800" y="2743200"/>
              <a:ext cx="1648485" cy="661753"/>
            </a:xfrm>
            <a:prstGeom prst="rect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2" name="Picture 21" descr="map_codar.bmp"/>
            <p:cNvPicPr>
              <a:picLocks noChangeAspect="1"/>
            </p:cNvPicPr>
            <p:nvPr/>
          </p:nvPicPr>
          <p:blipFill>
            <a:blip r:embed="rId7" cstate="print"/>
            <a:srcRect l="91481" t="14414" r="1314" b="80378"/>
            <a:stretch>
              <a:fillRect/>
            </a:stretch>
          </p:blipFill>
          <p:spPr>
            <a:xfrm>
              <a:off x="1576387" y="5053013"/>
              <a:ext cx="133350" cy="102394"/>
            </a:xfrm>
            <a:prstGeom prst="rect">
              <a:avLst/>
            </a:prstGeom>
            <a:ln w="25400">
              <a:noFill/>
            </a:ln>
            <a:effectLst/>
          </p:spPr>
        </p:pic>
      </p:grpSp>
      <p:pic>
        <p:nvPicPr>
          <p:cNvPr id="7" name="Picture 6" descr="Screen Shot 2013-07-19 at 9.39.24 PM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33" y="5292029"/>
            <a:ext cx="9160933" cy="15659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95600" y="4572000"/>
            <a:ext cx="3206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IOOS Summit Theme: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406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ll-stations_Northeas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52085" cy="6200588"/>
          </a:xfrm>
          <a:prstGeom prst="rect">
            <a:avLst/>
          </a:prstGeom>
        </p:spPr>
      </p:pic>
      <p:pic>
        <p:nvPicPr>
          <p:cNvPr id="6" name="Picture 5" descr="Screen Shot 2012-10-24 at 10.24.16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9" t="7224" r="31340" b="17569"/>
          <a:stretch/>
        </p:blipFill>
        <p:spPr>
          <a:xfrm>
            <a:off x="-1" y="0"/>
            <a:ext cx="2869201" cy="265952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2" descr="http://portal.weatherflow.com/files/location/45700/files/IMG_4281.JPG"/>
          <p:cNvPicPr>
            <a:picLocks noChangeAspect="1" noChangeArrowheads="1"/>
          </p:cNvPicPr>
          <p:nvPr/>
        </p:nvPicPr>
        <p:blipFill rotWithShape="1">
          <a:blip r:embed="rId4" cstate="print"/>
          <a:srcRect l="49869" t="7383" r="32158" b="10302"/>
          <a:stretch/>
        </p:blipFill>
        <p:spPr bwMode="auto">
          <a:xfrm>
            <a:off x="7347209" y="-6154"/>
            <a:ext cx="1813723" cy="6203754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</p:pic>
      <p:pic>
        <p:nvPicPr>
          <p:cNvPr id="9" name="Picture 2" descr="http://portal.weatherflow.com/files/location/49393/files/IMG_4190.JPG"/>
          <p:cNvPicPr>
            <a:picLocks noChangeAspect="1" noChangeArrowheads="1"/>
          </p:cNvPicPr>
          <p:nvPr/>
        </p:nvPicPr>
        <p:blipFill rotWithShape="1">
          <a:blip r:embed="rId5" cstate="print"/>
          <a:srcRect l="17128" r="68176" b="80068"/>
          <a:stretch/>
        </p:blipFill>
        <p:spPr bwMode="auto">
          <a:xfrm>
            <a:off x="5861920" y="2133599"/>
            <a:ext cx="1980951" cy="2015066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3183468" y="0"/>
            <a:ext cx="5960532" cy="5847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MARACOOS Weather Network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47800" y="1524000"/>
            <a:ext cx="12113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NDBC</a:t>
            </a:r>
          </a:p>
          <a:p>
            <a:pPr algn="ctr"/>
            <a:r>
              <a:rPr lang="en-US" dirty="0" smtClean="0"/>
              <a:t>Backbone</a:t>
            </a:r>
          </a:p>
          <a:p>
            <a:pPr algn="ctr"/>
            <a:r>
              <a:rPr lang="en-US" dirty="0" smtClean="0"/>
              <a:t>&gt; 50 sites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539361" y="2878666"/>
            <a:ext cx="19810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Regional Industry</a:t>
            </a:r>
          </a:p>
          <a:p>
            <a:pPr algn="ctr"/>
            <a:r>
              <a:rPr lang="en-US" dirty="0" smtClean="0">
                <a:solidFill>
                  <a:srgbClr val="FFFFFF"/>
                </a:solidFill>
              </a:rPr>
              <a:t>Enhancement</a:t>
            </a:r>
          </a:p>
          <a:p>
            <a:pPr algn="ctr"/>
            <a:r>
              <a:rPr lang="en-US" dirty="0" smtClean="0">
                <a:solidFill>
                  <a:srgbClr val="FFFFFF"/>
                </a:solidFill>
              </a:rPr>
              <a:t>&gt; 100 sites</a:t>
            </a:r>
          </a:p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072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7" descr="2011-03-01_12-09-01_78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0" r="26334"/>
          <a:stretch>
            <a:fillRect/>
          </a:stretch>
        </p:blipFill>
        <p:spPr bwMode="auto">
          <a:xfrm>
            <a:off x="7461250" y="4430713"/>
            <a:ext cx="1682750" cy="1563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15138" y="952500"/>
            <a:ext cx="2087562" cy="1487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87000"/>
              </a:srgbClr>
            </a:outerShdw>
          </a:effectLst>
        </p:spPr>
      </p:pic>
      <p:pic>
        <p:nvPicPr>
          <p:cNvPr id="6148" name="Picture 4" descr="Installed X-Band dis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690563"/>
            <a:ext cx="1808163" cy="121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87000"/>
              </a:srgbClr>
            </a:outerShdw>
          </a:effec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9138" y="4389438"/>
            <a:ext cx="1600200" cy="16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87000"/>
              </a:srgbClr>
            </a:outerShdw>
          </a:effectLst>
        </p:spPr>
      </p:pic>
      <p:pic>
        <p:nvPicPr>
          <p:cNvPr id="6152" name="Picture 8" descr="http://marine.rutgers.edu/mrs/sat_data/images_rucool/Jen_L-BandDish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34138" y="2611438"/>
            <a:ext cx="1520825" cy="1577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87000"/>
              </a:srgbClr>
            </a:outerShdw>
          </a:effectLst>
        </p:spPr>
      </p:pic>
      <p:pic>
        <p:nvPicPr>
          <p:cNvPr id="6154" name="Picture 10" descr="http://marine.rutgers.edu/mrs/sat_data/images_rucool/XBand_SatelliteDish_brighter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83125" y="2552700"/>
            <a:ext cx="1762125" cy="1655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87000"/>
              </a:srgbClr>
            </a:outerShdw>
          </a:effectLst>
        </p:spPr>
      </p:pic>
      <p:grpSp>
        <p:nvGrpSpPr>
          <p:cNvPr id="21511" name="Group 12"/>
          <p:cNvGrpSpPr>
            <a:grpSpLocks/>
          </p:cNvGrpSpPr>
          <p:nvPr/>
        </p:nvGrpSpPr>
        <p:grpSpPr bwMode="auto">
          <a:xfrm>
            <a:off x="457200" y="1447800"/>
            <a:ext cx="3200400" cy="4189413"/>
            <a:chOff x="533400" y="1295400"/>
            <a:chExt cx="3200400" cy="4188941"/>
          </a:xfrm>
        </p:grpSpPr>
        <p:pic>
          <p:nvPicPr>
            <p:cNvPr id="6150" name="Picture 6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33400" y="1295400"/>
              <a:ext cx="3200400" cy="418894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87000"/>
                </a:srgbClr>
              </a:outerShdw>
            </a:effectLst>
          </p:spPr>
        </p:pic>
        <p:sp>
          <p:nvSpPr>
            <p:cNvPr id="8" name="Oval 7"/>
            <p:cNvSpPr/>
            <p:nvPr/>
          </p:nvSpPr>
          <p:spPr>
            <a:xfrm>
              <a:off x="1524000" y="3428760"/>
              <a:ext cx="152400" cy="152383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1676400" y="3276377"/>
              <a:ext cx="152400" cy="152383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1143000" y="3733525"/>
              <a:ext cx="152400" cy="152383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914400" y="3885908"/>
              <a:ext cx="152400" cy="152383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3048000" y="1828740"/>
              <a:ext cx="152400" cy="152383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21512" name="TextBox 13"/>
          <p:cNvSpPr txBox="1"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800" b="1" dirty="0">
                <a:solidFill>
                  <a:srgbClr val="0000FF"/>
                </a:solidFill>
                <a:latin typeface="Times New Roman"/>
                <a:cs typeface="Times New Roman"/>
              </a:rPr>
              <a:t>Real-Time Satellite Ground Stations in the Northeast U.S.</a:t>
            </a:r>
          </a:p>
        </p:txBody>
      </p:sp>
      <p:cxnSp>
        <p:nvCxnSpPr>
          <p:cNvPr id="16" name="Straight Connector 15"/>
          <p:cNvCxnSpPr>
            <a:stCxn id="10" idx="5"/>
          </p:cNvCxnSpPr>
          <p:nvPr/>
        </p:nvCxnSpPr>
        <p:spPr>
          <a:xfrm>
            <a:off x="1196975" y="4016375"/>
            <a:ext cx="4576763" cy="38576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514" name="Picture 2" descr="http://sd-www.jhuapl.edu/fermi/avhrr/geometry/dish_s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3" t="8998" r="22952" b="10014"/>
          <a:stretch>
            <a:fillRect/>
          </a:stretch>
        </p:blipFill>
        <p:spPr bwMode="auto">
          <a:xfrm>
            <a:off x="3886200" y="4554538"/>
            <a:ext cx="1524000" cy="161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4" name="Straight Connector 23"/>
          <p:cNvCxnSpPr>
            <a:stCxn id="8" idx="6"/>
            <a:endCxn id="6154" idx="1"/>
          </p:cNvCxnSpPr>
          <p:nvPr/>
        </p:nvCxnSpPr>
        <p:spPr>
          <a:xfrm flipV="1">
            <a:off x="1600200" y="3381375"/>
            <a:ext cx="3082925" cy="27622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9" idx="6"/>
            <a:endCxn id="6146" idx="1"/>
          </p:cNvCxnSpPr>
          <p:nvPr/>
        </p:nvCxnSpPr>
        <p:spPr>
          <a:xfrm flipV="1">
            <a:off x="1752600" y="1695450"/>
            <a:ext cx="5062538" cy="18097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12" idx="7"/>
            <a:endCxn id="6148" idx="1"/>
          </p:cNvCxnSpPr>
          <p:nvPr/>
        </p:nvCxnSpPr>
        <p:spPr>
          <a:xfrm flipV="1">
            <a:off x="3101975" y="1300163"/>
            <a:ext cx="936625" cy="70326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11" idx="5"/>
            <a:endCxn id="21514" idx="1"/>
          </p:cNvCxnSpPr>
          <p:nvPr/>
        </p:nvCxnSpPr>
        <p:spPr>
          <a:xfrm>
            <a:off x="968375" y="4168775"/>
            <a:ext cx="2917825" cy="11938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19" name="TextBox 21"/>
          <p:cNvSpPr txBox="1">
            <a:spLocks noChangeArrowheads="1"/>
          </p:cNvSpPr>
          <p:nvPr/>
        </p:nvSpPr>
        <p:spPr bwMode="auto">
          <a:xfrm>
            <a:off x="6027738" y="3970338"/>
            <a:ext cx="762000" cy="2349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45720" tIns="9144" rIns="45720" bIns="914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/>
              <a:t>Rutgers</a:t>
            </a:r>
          </a:p>
        </p:txBody>
      </p:sp>
      <p:sp>
        <p:nvSpPr>
          <p:cNvPr id="21520" name="TextBox 26"/>
          <p:cNvSpPr txBox="1">
            <a:spLocks noChangeArrowheads="1"/>
          </p:cNvSpPr>
          <p:nvPr/>
        </p:nvSpPr>
        <p:spPr bwMode="auto">
          <a:xfrm>
            <a:off x="4165600" y="5910263"/>
            <a:ext cx="1303338" cy="2333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45720" tIns="9144" rIns="45720" bIns="914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/>
              <a:t>Johns Hopkins</a:t>
            </a:r>
          </a:p>
        </p:txBody>
      </p:sp>
      <p:sp>
        <p:nvSpPr>
          <p:cNvPr id="21521" name="TextBox 27"/>
          <p:cNvSpPr txBox="1">
            <a:spLocks noChangeArrowheads="1"/>
          </p:cNvSpPr>
          <p:nvPr/>
        </p:nvSpPr>
        <p:spPr bwMode="auto">
          <a:xfrm>
            <a:off x="6934200" y="5757863"/>
            <a:ext cx="1125538" cy="2365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45720" tIns="9144" rIns="45720" bIns="914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/>
              <a:t>U. Delaware</a:t>
            </a:r>
          </a:p>
        </p:txBody>
      </p:sp>
      <p:sp>
        <p:nvSpPr>
          <p:cNvPr id="21522" name="TextBox 28"/>
          <p:cNvSpPr txBox="1">
            <a:spLocks noChangeArrowheads="1"/>
          </p:cNvSpPr>
          <p:nvPr/>
        </p:nvSpPr>
        <p:spPr bwMode="auto">
          <a:xfrm>
            <a:off x="7035800" y="2116138"/>
            <a:ext cx="1633538" cy="2381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45720" tIns="9144" rIns="45720" bIns="914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/>
              <a:t>City College of N.Y.</a:t>
            </a:r>
          </a:p>
        </p:txBody>
      </p:sp>
      <p:sp>
        <p:nvSpPr>
          <p:cNvPr id="21523" name="TextBox 29"/>
          <p:cNvSpPr txBox="1">
            <a:spLocks noChangeArrowheads="1"/>
          </p:cNvSpPr>
          <p:nvPr/>
        </p:nvSpPr>
        <p:spPr bwMode="auto">
          <a:xfrm>
            <a:off x="5003800" y="1693863"/>
            <a:ext cx="855663" cy="2333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45720" tIns="9144" rIns="45720" bIns="914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/>
              <a:t>U. Maine</a:t>
            </a:r>
          </a:p>
        </p:txBody>
      </p:sp>
      <p:sp>
        <p:nvSpPr>
          <p:cNvPr id="21524" name="TextBox 30"/>
          <p:cNvSpPr txBox="1">
            <a:spLocks noChangeArrowheads="1"/>
          </p:cNvSpPr>
          <p:nvPr/>
        </p:nvSpPr>
        <p:spPr bwMode="auto">
          <a:xfrm>
            <a:off x="388938" y="642938"/>
            <a:ext cx="32766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/>
              <a:t>Satellites: NPP, Terra, Aqua, NOAA Polar Orbiters, Metop &amp; GOES </a:t>
            </a:r>
          </a:p>
        </p:txBody>
      </p:sp>
    </p:spTree>
    <p:extLst>
      <p:ext uri="{BB962C8B-B14F-4D97-AF65-F5344CB8AC3E}">
        <p14:creationId xmlns:p14="http://schemas.microsoft.com/office/powerpoint/2010/main" val="87393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fld id="{99DF0DD8-9F42-174A-B545-B3702B4F4F68}" type="slidenum">
              <a:rPr lang="en-US" sz="1200">
                <a:solidFill>
                  <a:srgbClr val="898989"/>
                </a:solidFill>
                <a:latin typeface="Calibri" charset="0"/>
              </a:rPr>
              <a:pPr algn="l" eaLnBrk="1" hangingPunct="1"/>
              <a:t>13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2530" name="TextBox 7"/>
          <p:cNvSpPr txBox="1">
            <a:spLocks noChangeArrowheads="1"/>
          </p:cNvSpPr>
          <p:nvPr/>
        </p:nvSpPr>
        <p:spPr bwMode="auto">
          <a:xfrm>
            <a:off x="1219200" y="76200"/>
            <a:ext cx="6705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000" b="1" dirty="0">
                <a:solidFill>
                  <a:srgbClr val="0000FF"/>
                </a:solidFill>
                <a:latin typeface="Times New Roman"/>
                <a:cs typeface="Times New Roman"/>
              </a:rPr>
              <a:t>Mid-Atlantic Bight HF Radar Network</a:t>
            </a:r>
            <a:endParaRPr lang="en-US" sz="26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2253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85800"/>
            <a:ext cx="89916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Box 7"/>
          <p:cNvSpPr txBox="1">
            <a:spLocks noChangeArrowheads="1"/>
          </p:cNvSpPr>
          <p:nvPr/>
        </p:nvSpPr>
        <p:spPr bwMode="auto">
          <a:xfrm>
            <a:off x="4387850" y="2638425"/>
            <a:ext cx="4700588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u="sng">
                <a:solidFill>
                  <a:schemeClr val="bg1"/>
                </a:solidFill>
              </a:rPr>
              <a:t>Mid-Atlantic HF Radar Network</a:t>
            </a:r>
          </a:p>
          <a:p>
            <a:pPr eaLnBrk="1" hangingPunct="1"/>
            <a:r>
              <a:rPr lang="en-US" sz="1800" b="1">
                <a:solidFill>
                  <a:srgbClr val="FF0000"/>
                </a:solidFill>
              </a:rPr>
              <a:t>16 Long-Range CODARs</a:t>
            </a:r>
          </a:p>
          <a:p>
            <a:pPr eaLnBrk="1" hangingPunct="1"/>
            <a:r>
              <a:rPr lang="en-US" sz="1800" b="1">
                <a:solidFill>
                  <a:schemeClr val="bg1"/>
                </a:solidFill>
              </a:rPr>
              <a:t> </a:t>
            </a:r>
            <a:r>
              <a:rPr lang="en-US" sz="1800" b="1">
                <a:solidFill>
                  <a:srgbClr val="FFFF00"/>
                </a:solidFill>
              </a:rPr>
              <a:t> 8 Medium-Range CODARs</a:t>
            </a:r>
          </a:p>
          <a:p>
            <a:pPr eaLnBrk="1" hangingPunct="1"/>
            <a:r>
              <a:rPr lang="en-US" sz="1800" b="1" u="sng">
                <a:solidFill>
                  <a:srgbClr val="00FF00"/>
                </a:solidFill>
              </a:rPr>
              <a:t>17</a:t>
            </a:r>
            <a:r>
              <a:rPr lang="en-US" sz="1800" b="1">
                <a:solidFill>
                  <a:srgbClr val="00FF00"/>
                </a:solidFill>
              </a:rPr>
              <a:t> Short-Range CODARs</a:t>
            </a:r>
          </a:p>
          <a:p>
            <a:pPr eaLnBrk="1" hangingPunct="1"/>
            <a:r>
              <a:rPr lang="en-US" sz="1800" b="1">
                <a:solidFill>
                  <a:schemeClr val="bg1"/>
                </a:solidFill>
              </a:rPr>
              <a:t>41 Total</a:t>
            </a:r>
          </a:p>
          <a:p>
            <a:pPr eaLnBrk="1" hangingPunct="1"/>
            <a:endParaRPr lang="en-US" sz="1800" b="1">
              <a:solidFill>
                <a:schemeClr val="bg1"/>
              </a:solidFill>
            </a:endParaRPr>
          </a:p>
          <a:p>
            <a:pPr eaLnBrk="1" hangingPunct="1"/>
            <a:r>
              <a:rPr lang="en-US" sz="1800" b="1">
                <a:solidFill>
                  <a:schemeClr val="bg1"/>
                </a:solidFill>
              </a:rPr>
              <a:t>Triple Nested, Multi-static, Multi-use</a:t>
            </a:r>
          </a:p>
          <a:p>
            <a:pPr eaLnBrk="1" hangingPunct="1"/>
            <a:r>
              <a:rPr lang="en-US" sz="1800" b="1">
                <a:solidFill>
                  <a:schemeClr val="bg1"/>
                </a:solidFill>
              </a:rPr>
              <a:t>Industry Partner: CODAR Ocean Sensors</a:t>
            </a:r>
          </a:p>
        </p:txBody>
      </p:sp>
      <p:cxnSp>
        <p:nvCxnSpPr>
          <p:cNvPr id="10" name="Straight Connector 9"/>
          <p:cNvCxnSpPr/>
          <p:nvPr/>
        </p:nvCxnSpPr>
        <p:spPr>
          <a:xfrm rot="10800000" flipV="1">
            <a:off x="2624138" y="922338"/>
            <a:ext cx="2557462" cy="873125"/>
          </a:xfrm>
          <a:prstGeom prst="line">
            <a:avLst/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>
            <a:off x="261938" y="2760663"/>
            <a:ext cx="3352800" cy="1422400"/>
          </a:xfrm>
          <a:prstGeom prst="line">
            <a:avLst/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53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3908425"/>
            <a:ext cx="1079500" cy="1538288"/>
          </a:xfrm>
          <a:prstGeom prst="rect">
            <a:avLst/>
          </a:prstGeom>
          <a:noFill/>
          <a:ln w="3810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2081213"/>
            <a:ext cx="1143000" cy="1582737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537" name="Group 9"/>
          <p:cNvGrpSpPr>
            <a:grpSpLocks/>
          </p:cNvGrpSpPr>
          <p:nvPr/>
        </p:nvGrpSpPr>
        <p:grpSpPr bwMode="auto">
          <a:xfrm>
            <a:off x="152400" y="776288"/>
            <a:ext cx="1963738" cy="993775"/>
            <a:chOff x="5204177" y="1478844"/>
            <a:chExt cx="3766629" cy="3127024"/>
          </a:xfrm>
        </p:grpSpPr>
        <p:pic>
          <p:nvPicPr>
            <p:cNvPr id="22544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4177" y="1478846"/>
              <a:ext cx="1341012" cy="3127022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545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0235" y="1478844"/>
              <a:ext cx="2380571" cy="3127023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2538" name="Picture 15" descr="IMG_9578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46"/>
          <a:stretch>
            <a:fillRect/>
          </a:stretch>
        </p:blipFill>
        <p:spPr bwMode="auto">
          <a:xfrm>
            <a:off x="7639050" y="973138"/>
            <a:ext cx="1219200" cy="1671637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4" descr="3"/>
          <p:cNvPicPr>
            <a:picLocks noChangeAspect="1" noChangeArrowheads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6477000" y="5022850"/>
            <a:ext cx="582613" cy="56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8" name="Picture 49" descr="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786438" y="5040313"/>
            <a:ext cx="593725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22541" name="Picture 31" descr="IOOS_logo_white.gi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425" y="5108575"/>
            <a:ext cx="1012825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2" name="Picture 19" descr="USCG.gi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488" y="5040313"/>
            <a:ext cx="59055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3" name="Text Box 9"/>
          <p:cNvSpPr txBox="1">
            <a:spLocks noChangeArrowheads="1"/>
          </p:cNvSpPr>
          <p:nvPr/>
        </p:nvSpPr>
        <p:spPr bwMode="auto">
          <a:xfrm>
            <a:off x="2195513" y="704850"/>
            <a:ext cx="193833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b="1">
                <a:solidFill>
                  <a:srgbClr val="FFFF00"/>
                </a:solidFill>
                <a:latin typeface="Calibri" charset="0"/>
              </a:rPr>
              <a:t>1000 km </a:t>
            </a:r>
          </a:p>
          <a:p>
            <a:pPr algn="ctr"/>
            <a:r>
              <a:rPr lang="en-US" sz="2000" b="1">
                <a:solidFill>
                  <a:srgbClr val="FFFF00"/>
                </a:solidFill>
                <a:latin typeface="Calibri" charset="0"/>
              </a:rPr>
              <a:t>Cape to Cape</a:t>
            </a:r>
          </a:p>
        </p:txBody>
      </p:sp>
    </p:spTree>
    <p:extLst>
      <p:ext uri="{BB962C8B-B14F-4D97-AF65-F5344CB8AC3E}">
        <p14:creationId xmlns:p14="http://schemas.microsoft.com/office/powerpoint/2010/main" val="106878104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Box 7"/>
          <p:cNvSpPr txBox="1">
            <a:spLocks noChangeArrowheads="1"/>
          </p:cNvSpPr>
          <p:nvPr/>
        </p:nvSpPr>
        <p:spPr bwMode="auto">
          <a:xfrm>
            <a:off x="0" y="0"/>
            <a:ext cx="91440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200" b="1" dirty="0" smtClean="0">
                <a:solidFill>
                  <a:srgbClr val="0000FF"/>
                </a:solidFill>
                <a:latin typeface="Times New Roman"/>
                <a:cs typeface="Times New Roman"/>
                <a:sym typeface="Gill Sans" charset="0"/>
              </a:rPr>
              <a:t>Mid-Atlantic Glider </a:t>
            </a:r>
            <a:r>
              <a:rPr lang="en-US" sz="4200" b="1" dirty="0">
                <a:solidFill>
                  <a:srgbClr val="0000FF"/>
                </a:solidFill>
                <a:latin typeface="Times New Roman"/>
                <a:cs typeface="Times New Roman"/>
                <a:sym typeface="Gill Sans" charset="0"/>
              </a:rPr>
              <a:t>Network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66" t="6667" r="12537" b="8148"/>
          <a:stretch>
            <a:fillRect/>
          </a:stretch>
        </p:blipFill>
        <p:spPr bwMode="auto">
          <a:xfrm>
            <a:off x="4821238" y="2357438"/>
            <a:ext cx="4338637" cy="409416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5" descr="marcoos_glider_sst_chla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" t="5562"/>
          <a:stretch>
            <a:fillRect/>
          </a:stretch>
        </p:blipFill>
        <p:spPr bwMode="auto">
          <a:xfrm>
            <a:off x="347663" y="2497138"/>
            <a:ext cx="3938587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-4763" y="2411413"/>
            <a:ext cx="2219326" cy="280987"/>
          </a:xfrm>
          <a:prstGeom prst="rect">
            <a:avLst/>
          </a:prstGeom>
          <a:noFill/>
        </p:spPr>
        <p:txBody>
          <a:bodyPr lIns="64291" tIns="32146" rIns="64291" bIns="32146">
            <a:spAutoFit/>
          </a:bodyPr>
          <a:lstStyle/>
          <a:p>
            <a:pPr>
              <a:defRPr/>
            </a:pPr>
            <a:r>
              <a:rPr lang="en-US" sz="1400" dirty="0">
                <a:latin typeface="+mn-lt"/>
              </a:rPr>
              <a:t>Satellite Ocean Color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3322638"/>
            <a:ext cx="1416050" cy="280987"/>
          </a:xfrm>
          <a:prstGeom prst="rect">
            <a:avLst/>
          </a:prstGeom>
          <a:noFill/>
        </p:spPr>
        <p:txBody>
          <a:bodyPr lIns="64291" tIns="32146" rIns="64291" bIns="32146">
            <a:spAutoFit/>
          </a:bodyPr>
          <a:lstStyle/>
          <a:p>
            <a:pPr>
              <a:defRPr/>
            </a:pPr>
            <a:r>
              <a:rPr lang="en-US" sz="1400" dirty="0">
                <a:latin typeface="+mn-lt"/>
              </a:rPr>
              <a:t>Satellite SST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4763" y="4125913"/>
            <a:ext cx="1201738" cy="714375"/>
          </a:xfrm>
          <a:prstGeom prst="rect">
            <a:avLst/>
          </a:prstGeom>
          <a:noFill/>
        </p:spPr>
        <p:txBody>
          <a:bodyPr lIns="64291" tIns="32146" rIns="64291" bIns="32146">
            <a:spAutoFit/>
          </a:bodyPr>
          <a:lstStyle/>
          <a:p>
            <a:pPr>
              <a:defRPr/>
            </a:pPr>
            <a:r>
              <a:rPr lang="en-US" sz="1400" dirty="0">
                <a:latin typeface="+mn-lt"/>
              </a:rPr>
              <a:t>Subsurface </a:t>
            </a:r>
          </a:p>
          <a:p>
            <a:pPr>
              <a:defRPr/>
            </a:pPr>
            <a:r>
              <a:rPr lang="en-US" sz="1400" dirty="0">
                <a:latin typeface="+mn-lt"/>
              </a:rPr>
              <a:t>Glider </a:t>
            </a:r>
          </a:p>
          <a:p>
            <a:pPr>
              <a:defRPr/>
            </a:pPr>
            <a:r>
              <a:rPr lang="en-US" sz="1400" dirty="0">
                <a:latin typeface="+mn-lt"/>
              </a:rPr>
              <a:t>Data</a:t>
            </a:r>
          </a:p>
        </p:txBody>
      </p:sp>
      <p:pic>
        <p:nvPicPr>
          <p:cNvPr id="2355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33" b="3500"/>
          <a:stretch>
            <a:fillRect/>
          </a:stretch>
        </p:blipFill>
        <p:spPr bwMode="auto">
          <a:xfrm>
            <a:off x="2332038" y="733425"/>
            <a:ext cx="3883025" cy="1558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60" name="TextBox 21"/>
          <p:cNvSpPr txBox="1">
            <a:spLocks noChangeArrowheads="1"/>
          </p:cNvSpPr>
          <p:nvPr/>
        </p:nvSpPr>
        <p:spPr bwMode="auto">
          <a:xfrm>
            <a:off x="4891088" y="2498725"/>
            <a:ext cx="1071562" cy="1449388"/>
          </a:xfrm>
          <a:prstGeom prst="rect">
            <a:avLst/>
          </a:prstGeom>
          <a:solidFill>
            <a:srgbClr val="21519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MARACOOS</a:t>
            </a:r>
          </a:p>
          <a:p>
            <a:pPr eaLnBrk="1" hangingPunct="1"/>
            <a:r>
              <a:rPr lang="en-US" sz="1100">
                <a:solidFill>
                  <a:srgbClr val="00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MURI</a:t>
            </a:r>
          </a:p>
          <a:p>
            <a:pPr eaLnBrk="1" hangingPunct="1"/>
            <a:r>
              <a:rPr lang="en-US" sz="1100">
                <a:solidFill>
                  <a:srgbClr val="FF0066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Intl. Missions</a:t>
            </a:r>
          </a:p>
          <a:p>
            <a:pPr eaLnBrk="1" hangingPunct="1"/>
            <a:r>
              <a:rPr lang="en-US" sz="1100">
                <a:solidFill>
                  <a:srgbClr val="FFFF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EPA &amp; NJDEP</a:t>
            </a:r>
          </a:p>
          <a:p>
            <a:pPr eaLnBrk="1" hangingPunct="1"/>
            <a:r>
              <a:rPr lang="en-US" sz="1100">
                <a:solidFill>
                  <a:srgbClr val="00FF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Cblast</a:t>
            </a:r>
          </a:p>
          <a:p>
            <a:pPr eaLnBrk="1" hangingPunct="1"/>
            <a:r>
              <a:rPr lang="en-US" sz="1100">
                <a:solidFill>
                  <a:srgbClr val="0000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Endurance</a:t>
            </a:r>
          </a:p>
          <a:p>
            <a:pPr eaLnBrk="1" hangingPunct="1"/>
            <a:r>
              <a:rPr lang="en-US" sz="1100">
                <a:solidFill>
                  <a:srgbClr val="FF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OSSE</a:t>
            </a:r>
          </a:p>
          <a:p>
            <a:pPr eaLnBrk="1" hangingPunct="1"/>
            <a:r>
              <a:rPr lang="en-US" sz="1100">
                <a:solidFill>
                  <a:srgbClr val="FF33CC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SW06</a:t>
            </a:r>
            <a:endParaRPr lang="en-US" sz="1100">
              <a:solidFill>
                <a:srgbClr val="00FF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3561" name="TextBox 1"/>
          <p:cNvSpPr txBox="1">
            <a:spLocks noChangeArrowheads="1"/>
          </p:cNvSpPr>
          <p:nvPr/>
        </p:nvSpPr>
        <p:spPr bwMode="auto">
          <a:xfrm>
            <a:off x="6532563" y="5638800"/>
            <a:ext cx="2301456" cy="926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1" tIns="32146" rIns="64291" bIns="32146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dirty="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Many Missions,</a:t>
            </a:r>
          </a:p>
          <a:p>
            <a:pPr eaLnBrk="1" hangingPunct="1"/>
            <a:r>
              <a:rPr lang="en-US" sz="2800" dirty="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Many Agencies</a:t>
            </a:r>
          </a:p>
        </p:txBody>
      </p:sp>
      <p:pic>
        <p:nvPicPr>
          <p:cNvPr id="23562" name="Picture 12" descr="SideBySideGliders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744538"/>
            <a:ext cx="1795463" cy="1511300"/>
          </a:xfrm>
          <a:prstGeom prst="rect">
            <a:avLst/>
          </a:prstGeom>
          <a:noFill/>
          <a:ln w="28575">
            <a:solidFill>
              <a:srgbClr val="3366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3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1" t="21931"/>
          <a:stretch>
            <a:fillRect/>
          </a:stretch>
        </p:blipFill>
        <p:spPr bwMode="auto">
          <a:xfrm>
            <a:off x="6438900" y="677863"/>
            <a:ext cx="2519363" cy="1614487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67" name="TextBox 2"/>
          <p:cNvSpPr txBox="1">
            <a:spLocks noChangeArrowheads="1"/>
          </p:cNvSpPr>
          <p:nvPr/>
        </p:nvSpPr>
        <p:spPr bwMode="auto">
          <a:xfrm>
            <a:off x="120155" y="5791200"/>
            <a:ext cx="460424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dirty="0"/>
              <a:t>Industry Partner: Teledyne Webb Researc</a:t>
            </a:r>
            <a:r>
              <a:rPr lang="en-US" sz="2000" dirty="0"/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41180360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 descr="domain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9" b="19926"/>
          <a:stretch>
            <a:fillRect/>
          </a:stretch>
        </p:blipFill>
        <p:spPr bwMode="auto">
          <a:xfrm>
            <a:off x="0" y="1132957"/>
            <a:ext cx="5151496" cy="5115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Box 2"/>
          <p:cNvSpPr txBox="1">
            <a:spLocks noChangeArrowheads="1"/>
          </p:cNvSpPr>
          <p:nvPr/>
        </p:nvSpPr>
        <p:spPr bwMode="auto">
          <a:xfrm>
            <a:off x="4038600" y="5193749"/>
            <a:ext cx="808839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dirty="0"/>
              <a:t>6km</a:t>
            </a:r>
          </a:p>
        </p:txBody>
      </p:sp>
      <p:sp>
        <p:nvSpPr>
          <p:cNvPr id="12292" name="TextBox 3"/>
          <p:cNvSpPr txBox="1">
            <a:spLocks noChangeArrowheads="1"/>
          </p:cNvSpPr>
          <p:nvPr/>
        </p:nvSpPr>
        <p:spPr bwMode="auto">
          <a:xfrm>
            <a:off x="3733800" y="3962400"/>
            <a:ext cx="914400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dirty="0"/>
              <a:t>2km</a:t>
            </a:r>
          </a:p>
        </p:txBody>
      </p:sp>
      <p:sp>
        <p:nvSpPr>
          <p:cNvPr id="12293" name="TextBox 4"/>
          <p:cNvSpPr txBox="1">
            <a:spLocks noChangeArrowheads="1"/>
          </p:cNvSpPr>
          <p:nvPr/>
        </p:nvSpPr>
        <p:spPr bwMode="auto">
          <a:xfrm>
            <a:off x="3124200" y="3136349"/>
            <a:ext cx="1250024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dirty="0"/>
              <a:t>0.67km</a:t>
            </a:r>
          </a:p>
        </p:txBody>
      </p:sp>
      <p:sp>
        <p:nvSpPr>
          <p:cNvPr id="12294" name="TextBox 5"/>
          <p:cNvSpPr txBox="1">
            <a:spLocks noChangeArrowheads="1"/>
          </p:cNvSpPr>
          <p:nvPr/>
        </p:nvSpPr>
        <p:spPr bwMode="auto">
          <a:xfrm>
            <a:off x="5610776" y="53975"/>
            <a:ext cx="3685624" cy="6124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dirty="0" smtClean="0"/>
              <a:t>RU</a:t>
            </a:r>
            <a:r>
              <a:rPr lang="en-US" dirty="0"/>
              <a:t>-WRF Domain</a:t>
            </a:r>
          </a:p>
          <a:p>
            <a:endParaRPr lang="en-US" dirty="0"/>
          </a:p>
          <a:p>
            <a:pPr>
              <a:buFont typeface="Arial" charset="0"/>
              <a:buChar char="•"/>
            </a:pPr>
            <a:r>
              <a:rPr lang="en-US" dirty="0"/>
              <a:t> 6km over region</a:t>
            </a:r>
          </a:p>
          <a:p>
            <a:pPr>
              <a:buFont typeface="Arial" charset="0"/>
              <a:buChar char="•"/>
            </a:pPr>
            <a:r>
              <a:rPr lang="en-US" dirty="0"/>
              <a:t> 2km over NY Bight</a:t>
            </a:r>
          </a:p>
          <a:p>
            <a:pPr>
              <a:buFont typeface="Arial" charset="0"/>
              <a:buChar char="•"/>
            </a:pPr>
            <a:r>
              <a:rPr lang="en-US" dirty="0"/>
              <a:t> 0.67km </a:t>
            </a:r>
            <a:r>
              <a:rPr lang="en-US" dirty="0" smtClean="0"/>
              <a:t>over </a:t>
            </a:r>
            <a:r>
              <a:rPr lang="en-US" dirty="0"/>
              <a:t>study area</a:t>
            </a:r>
          </a:p>
          <a:p>
            <a:endParaRPr lang="en-US" dirty="0"/>
          </a:p>
          <a:p>
            <a:r>
              <a:rPr lang="en-US" dirty="0"/>
              <a:t>Model will run in </a:t>
            </a:r>
          </a:p>
          <a:p>
            <a:r>
              <a:rPr lang="en-US" dirty="0"/>
              <a:t>real-time, for precise </a:t>
            </a:r>
          </a:p>
          <a:p>
            <a:r>
              <a:rPr lang="en-US" dirty="0"/>
              <a:t>comparison to onsite </a:t>
            </a:r>
          </a:p>
          <a:p>
            <a:r>
              <a:rPr lang="en-US" dirty="0"/>
              <a:t>met towers</a:t>
            </a:r>
          </a:p>
          <a:p>
            <a:endParaRPr lang="en-US" dirty="0"/>
          </a:p>
          <a:p>
            <a:r>
              <a:rPr lang="en-US" sz="1600" dirty="0"/>
              <a:t>Data will be extracted </a:t>
            </a:r>
          </a:p>
          <a:p>
            <a:r>
              <a:rPr lang="en-US" sz="1600" dirty="0"/>
              <a:t>from the model at an</a:t>
            </a:r>
          </a:p>
          <a:p>
            <a:r>
              <a:rPr lang="en-US" sz="1600" dirty="0"/>
              <a:t>array of </a:t>
            </a:r>
            <a:r>
              <a:rPr lang="en-US" sz="1600" dirty="0" err="1"/>
              <a:t>gridpoints</a:t>
            </a:r>
            <a:r>
              <a:rPr lang="en-US" sz="1600" dirty="0"/>
              <a:t>, </a:t>
            </a:r>
          </a:p>
          <a:p>
            <a:r>
              <a:rPr lang="en-US" sz="1600" dirty="0"/>
              <a:t>Representing locations</a:t>
            </a:r>
          </a:p>
          <a:p>
            <a:r>
              <a:rPr lang="en-US" sz="1600" dirty="0"/>
              <a:t>5 miles, 10 miles, 15 miles,</a:t>
            </a:r>
          </a:p>
          <a:p>
            <a:r>
              <a:rPr lang="en-US" sz="1600" dirty="0"/>
              <a:t>and 20 miles offshore at </a:t>
            </a:r>
          </a:p>
          <a:p>
            <a:r>
              <a:rPr lang="en-US" sz="1600" dirty="0"/>
              <a:t>10 mile intervals northward</a:t>
            </a:r>
          </a:p>
          <a:p>
            <a:r>
              <a:rPr lang="en-US" sz="1600" dirty="0"/>
              <a:t>along the NJ coast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933" y="228600"/>
            <a:ext cx="567354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Weather Forecast Ensemble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605114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1" name="Picture 1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6734" y="838200"/>
            <a:ext cx="3162300" cy="2571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2" name="Group 11"/>
          <p:cNvGrpSpPr/>
          <p:nvPr/>
        </p:nvGrpSpPr>
        <p:grpSpPr>
          <a:xfrm>
            <a:off x="5079999" y="3505201"/>
            <a:ext cx="3175000" cy="2581275"/>
            <a:chOff x="5334000" y="838200"/>
            <a:chExt cx="3175000" cy="2581275"/>
          </a:xfrm>
        </p:grpSpPr>
        <p:pic>
          <p:nvPicPr>
            <p:cNvPr id="58370" name="Picture 16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0" y="838200"/>
              <a:ext cx="3175000" cy="2581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8372" name="Rectangle 9"/>
            <p:cNvSpPr>
              <a:spLocks noChangeArrowheads="1"/>
            </p:cNvSpPr>
            <p:nvPr/>
          </p:nvSpPr>
          <p:spPr bwMode="auto">
            <a:xfrm>
              <a:off x="6189663" y="2860675"/>
              <a:ext cx="2292350" cy="549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1600" b="1" dirty="0" smtClean="0">
                  <a:solidFill>
                    <a:schemeClr val="bg1"/>
                  </a:solidFill>
                  <a:latin typeface="Times New Roman" charset="0"/>
                </a:rPr>
                <a:t>4) HOPS</a:t>
              </a:r>
              <a:endParaRPr lang="en-US" sz="1600" b="1" dirty="0">
                <a:solidFill>
                  <a:schemeClr val="bg1"/>
                </a:solidFill>
                <a:latin typeface="Times New Roman" charset="0"/>
              </a:endParaRPr>
            </a:p>
            <a:p>
              <a:pPr algn="r"/>
              <a:r>
                <a:rPr lang="en-US" sz="1400" dirty="0">
                  <a:solidFill>
                    <a:schemeClr val="bg1"/>
                  </a:solidFill>
                  <a:latin typeface="Times New Roman" charset="0"/>
                </a:rPr>
                <a:t>U. Massachusetts, Dartmouth</a:t>
              </a:r>
            </a:p>
          </p:txBody>
        </p:sp>
      </p:grpSp>
      <p:grpSp>
        <p:nvGrpSpPr>
          <p:cNvPr id="3" name="Group 10"/>
          <p:cNvGrpSpPr/>
          <p:nvPr/>
        </p:nvGrpSpPr>
        <p:grpSpPr>
          <a:xfrm>
            <a:off x="918633" y="3518430"/>
            <a:ext cx="3187700" cy="2606675"/>
            <a:chOff x="596900" y="3560763"/>
            <a:chExt cx="3187700" cy="2606675"/>
          </a:xfrm>
        </p:grpSpPr>
        <p:pic>
          <p:nvPicPr>
            <p:cNvPr id="58373" name="Picture 10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900" y="3560763"/>
              <a:ext cx="3187700" cy="26066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58374" name="Rectangle 11"/>
            <p:cNvSpPr>
              <a:spLocks noChangeArrowheads="1"/>
            </p:cNvSpPr>
            <p:nvPr/>
          </p:nvSpPr>
          <p:spPr bwMode="auto">
            <a:xfrm>
              <a:off x="2247900" y="5588000"/>
              <a:ext cx="1533525" cy="549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1600" b="1" dirty="0" smtClean="0">
                  <a:solidFill>
                    <a:schemeClr val="bg1"/>
                  </a:solidFill>
                  <a:latin typeface="Times New Roman" charset="0"/>
                </a:rPr>
                <a:t>3) ROMS </a:t>
              </a:r>
              <a:endParaRPr lang="en-US" sz="1600" b="1" dirty="0">
                <a:solidFill>
                  <a:schemeClr val="bg1"/>
                </a:solidFill>
                <a:latin typeface="Times New Roman" charset="0"/>
              </a:endParaRPr>
            </a:p>
            <a:p>
              <a:pPr algn="r"/>
              <a:r>
                <a:rPr lang="en-US" sz="1400" dirty="0">
                  <a:solidFill>
                    <a:schemeClr val="bg1"/>
                  </a:solidFill>
                  <a:latin typeface="Times New Roman" charset="0"/>
                </a:rPr>
                <a:t>Rutgers University</a:t>
              </a:r>
            </a:p>
          </p:txBody>
        </p:sp>
      </p:grpSp>
      <p:sp>
        <p:nvSpPr>
          <p:cNvPr id="58376" name="Rectangle 14"/>
          <p:cNvSpPr>
            <a:spLocks noChangeArrowheads="1"/>
          </p:cNvSpPr>
          <p:nvPr/>
        </p:nvSpPr>
        <p:spPr bwMode="auto">
          <a:xfrm>
            <a:off x="2769252" y="2824692"/>
            <a:ext cx="1277814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1600" b="1" dirty="0" smtClean="0">
                <a:solidFill>
                  <a:schemeClr val="bg1"/>
                </a:solidFill>
                <a:latin typeface="Times New Roman" charset="0"/>
              </a:rPr>
              <a:t>1) STPS</a:t>
            </a:r>
            <a:endParaRPr lang="en-US" sz="1600" b="1" dirty="0">
              <a:solidFill>
                <a:schemeClr val="bg1"/>
              </a:solidFill>
              <a:latin typeface="Times New Roman" charset="0"/>
            </a:endParaRPr>
          </a:p>
          <a:p>
            <a:pPr algn="r"/>
            <a:r>
              <a:rPr lang="en-US" sz="1400" dirty="0">
                <a:solidFill>
                  <a:schemeClr val="bg1"/>
                </a:solidFill>
                <a:latin typeface="Times New Roman" charset="0"/>
              </a:rPr>
              <a:t>U. Connecticut</a:t>
            </a:r>
          </a:p>
        </p:txBody>
      </p:sp>
      <p:grpSp>
        <p:nvGrpSpPr>
          <p:cNvPr id="4" name="Group 12"/>
          <p:cNvGrpSpPr/>
          <p:nvPr/>
        </p:nvGrpSpPr>
        <p:grpSpPr>
          <a:xfrm>
            <a:off x="5088466" y="875242"/>
            <a:ext cx="3175000" cy="2573338"/>
            <a:chOff x="5274733" y="3559175"/>
            <a:chExt cx="3175000" cy="2573338"/>
          </a:xfrm>
        </p:grpSpPr>
        <p:pic>
          <p:nvPicPr>
            <p:cNvPr id="58375" name="Picture 12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4733" y="3559175"/>
              <a:ext cx="3175000" cy="2573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8377" name="Rectangle 15"/>
            <p:cNvSpPr>
              <a:spLocks noChangeArrowheads="1"/>
            </p:cNvSpPr>
            <p:nvPr/>
          </p:nvSpPr>
          <p:spPr bwMode="auto">
            <a:xfrm>
              <a:off x="5981700" y="5572125"/>
              <a:ext cx="2451100" cy="549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1600" b="1" dirty="0" smtClean="0">
                  <a:solidFill>
                    <a:schemeClr val="bg1"/>
                  </a:solidFill>
                  <a:latin typeface="Times New Roman" charset="0"/>
                </a:rPr>
                <a:t>2) NYHOPS</a:t>
              </a:r>
              <a:endParaRPr lang="en-US" sz="1600" b="1" dirty="0">
                <a:solidFill>
                  <a:schemeClr val="bg1"/>
                </a:solidFill>
                <a:latin typeface="Times New Roman" charset="0"/>
              </a:endParaRPr>
            </a:p>
            <a:p>
              <a:pPr algn="r"/>
              <a:r>
                <a:rPr lang="en-US" sz="1400" dirty="0">
                  <a:solidFill>
                    <a:schemeClr val="bg1"/>
                  </a:solidFill>
                  <a:latin typeface="Times New Roman" charset="0"/>
                </a:rPr>
                <a:t>Stevens Institute of Technology</a:t>
              </a:r>
            </a:p>
          </p:txBody>
        </p:sp>
      </p:grpSp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0" y="101600"/>
            <a:ext cx="9144000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>
                <a:latin typeface="+mj-lt"/>
                <a:ea typeface="ＭＳ Ｐゴシック" charset="0"/>
                <a:cs typeface="Geneva" pitchFamily="-65" charset="-128"/>
              </a:rPr>
              <a:t>Improved Predictive Modeling and Data Assimilation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697043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79513"/>
            <a:ext cx="8767762" cy="3098800"/>
          </a:xfrm>
          <a:prstGeom prst="rect">
            <a:avLst/>
          </a:pr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78" name="Text Box 3"/>
          <p:cNvSpPr txBox="1">
            <a:spLocks noChangeArrowheads="1"/>
          </p:cNvSpPr>
          <p:nvPr/>
        </p:nvSpPr>
        <p:spPr bwMode="auto">
          <a:xfrm>
            <a:off x="3232150" y="5894388"/>
            <a:ext cx="2036763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000000"/>
                </a:solidFill>
                <a:latin typeface="Calibri" charset="0"/>
                <a:ea typeface="ヒラギノ角ゴ ProN W3" charset="0"/>
                <a:cs typeface="ヒラギノ角ゴ ProN W3" charset="0"/>
                <a:sym typeface="Gill Sans" charset="0"/>
              </a:rPr>
              <a:t>CODAR Network</a:t>
            </a:r>
          </a:p>
        </p:txBody>
      </p:sp>
      <p:sp>
        <p:nvSpPr>
          <p:cNvPr id="24579" name="Text Box 4"/>
          <p:cNvSpPr txBox="1">
            <a:spLocks noChangeArrowheads="1"/>
          </p:cNvSpPr>
          <p:nvPr/>
        </p:nvSpPr>
        <p:spPr bwMode="auto">
          <a:xfrm>
            <a:off x="5106988" y="5894388"/>
            <a:ext cx="1876425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000000"/>
                </a:solidFill>
                <a:latin typeface="Calibri" charset="0"/>
                <a:ea typeface="ヒラギノ角ゴ ProN W3" charset="0"/>
                <a:cs typeface="ヒラギノ角ゴ ProN W3" charset="0"/>
                <a:sym typeface="Gill Sans" charset="0"/>
              </a:rPr>
              <a:t>Glider Fleet</a:t>
            </a:r>
          </a:p>
        </p:txBody>
      </p:sp>
      <p:sp>
        <p:nvSpPr>
          <p:cNvPr id="24580" name="Text Box 5"/>
          <p:cNvSpPr txBox="1">
            <a:spLocks noChangeArrowheads="1"/>
          </p:cNvSpPr>
          <p:nvPr/>
        </p:nvSpPr>
        <p:spPr bwMode="auto">
          <a:xfrm>
            <a:off x="0" y="5894388"/>
            <a:ext cx="3179763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000000"/>
                </a:solidFill>
                <a:latin typeface="Calibri" charset="0"/>
                <a:ea typeface="ヒラギノ角ゴ ProN W3" charset="0"/>
                <a:cs typeface="ヒラギノ角ゴ ProN W3" charset="0"/>
                <a:sym typeface="Gill Sans" charset="0"/>
              </a:rPr>
              <a:t>Satellite Data Acquisition Stations</a:t>
            </a:r>
          </a:p>
        </p:txBody>
      </p:sp>
      <p:pic>
        <p:nvPicPr>
          <p:cNvPr id="6" name="Picture 8" descr="SideBySideGliders1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106988" y="4446588"/>
            <a:ext cx="1876425" cy="1416050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sp>
        <p:nvSpPr>
          <p:cNvPr id="24582" name="Text Box 10"/>
          <p:cNvSpPr txBox="1">
            <a:spLocks noChangeArrowheads="1"/>
          </p:cNvSpPr>
          <p:nvPr/>
        </p:nvSpPr>
        <p:spPr bwMode="auto">
          <a:xfrm>
            <a:off x="7089775" y="5894388"/>
            <a:ext cx="1849438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000000"/>
                </a:solidFill>
                <a:latin typeface="Calibri" charset="0"/>
                <a:ea typeface="ヒラギノ角ゴ ProN W3" charset="0"/>
                <a:cs typeface="ヒラギノ角ゴ ProN W3" charset="0"/>
                <a:sym typeface="Gill Sans" charset="0"/>
              </a:rPr>
              <a:t>3-D Forecasts</a:t>
            </a:r>
          </a:p>
        </p:txBody>
      </p:sp>
      <p:sp>
        <p:nvSpPr>
          <p:cNvPr id="8" name="Text Box 18"/>
          <p:cNvSpPr txBox="1">
            <a:spLocks noChangeArrowheads="1"/>
          </p:cNvSpPr>
          <p:nvPr/>
        </p:nvSpPr>
        <p:spPr bwMode="auto">
          <a:xfrm>
            <a:off x="0" y="0"/>
            <a:ext cx="9144000" cy="114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291" tIns="32146" rIns="64291" bIns="32146">
            <a:spAutoFit/>
          </a:bodyPr>
          <a:lstStyle/>
          <a:p>
            <a:pPr algn="ctr">
              <a:defRPr/>
            </a:pPr>
            <a:r>
              <a:rPr lang="en-US" sz="4200" dirty="0">
                <a:solidFill>
                  <a:srgbClr val="0000FF"/>
                </a:solidFill>
                <a:latin typeface="Times New Roman"/>
                <a:cs typeface="Times New Roman"/>
              </a:rPr>
              <a:t>MARACOOS Operations Center</a:t>
            </a:r>
          </a:p>
          <a:p>
            <a:pPr algn="ctr">
              <a:defRPr/>
            </a:pPr>
            <a:r>
              <a:rPr lang="en-US" sz="2800" dirty="0">
                <a:solidFill>
                  <a:srgbClr val="0000FF"/>
                </a:solidFill>
                <a:latin typeface="Times New Roman"/>
                <a:cs typeface="Times New Roman"/>
              </a:rPr>
              <a:t>Rutgers University - Coastal Ocean Observation Lab</a:t>
            </a:r>
            <a:r>
              <a:rPr lang="en-US" sz="2000" b="1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</a:p>
        </p:txBody>
      </p:sp>
      <p:pic>
        <p:nvPicPr>
          <p:cNvPr id="9" name="Picture 34" descr="XBand_SatelliteDish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303338" y="4446588"/>
            <a:ext cx="1903412" cy="1419225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10" name="Picture 35" descr="1468414560_d638cdb7d2_o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3232150" y="4446588"/>
            <a:ext cx="1882775" cy="1412875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11" name="Picture 36" descr="20070928 093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6983413" y="4446588"/>
            <a:ext cx="1892300" cy="1419225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12" name="Picture 6" descr="jen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107950" y="4446588"/>
            <a:ext cx="1165225" cy="1419225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90907569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0" y="0"/>
            <a:ext cx="9144000" cy="299357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21606" t="5229" b="18102"/>
          <a:stretch>
            <a:fillRect/>
          </a:stretch>
        </p:blipFill>
        <p:spPr bwMode="auto">
          <a:xfrm>
            <a:off x="0" y="175753"/>
            <a:ext cx="9144000" cy="598011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5" name="Picture 4" descr="Science and Technology Ocean Battlespace Sensing (Code 32) "/>
          <p:cNvPicPr>
            <a:picLocks noChangeAspect="1" noChangeArrowheads="1"/>
          </p:cNvPicPr>
          <p:nvPr/>
        </p:nvPicPr>
        <p:blipFill>
          <a:blip r:embed="rId3"/>
          <a:srcRect t="-3102" r="8000"/>
          <a:stretch>
            <a:fillRect/>
          </a:stretch>
        </p:blipFill>
        <p:spPr bwMode="auto">
          <a:xfrm>
            <a:off x="0" y="498928"/>
            <a:ext cx="1981200" cy="388938"/>
          </a:xfrm>
          <a:prstGeom prst="rect">
            <a:avLst/>
          </a:prstGeom>
          <a:noFill/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971800" y="3336465"/>
            <a:ext cx="304800" cy="30480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/>
          <a:srcRect l="7339" t="6221" r="34557" b="9349"/>
          <a:stretch>
            <a:fillRect/>
          </a:stretch>
        </p:blipFill>
        <p:spPr bwMode="auto">
          <a:xfrm>
            <a:off x="5791200" y="3326940"/>
            <a:ext cx="335280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Line 7"/>
          <p:cNvSpPr>
            <a:spLocks noChangeShapeType="1"/>
          </p:cNvSpPr>
          <p:nvPr/>
        </p:nvSpPr>
        <p:spPr bwMode="auto">
          <a:xfrm flipV="1">
            <a:off x="3276600" y="3336465"/>
            <a:ext cx="2514600" cy="0"/>
          </a:xfrm>
          <a:prstGeom prst="line">
            <a:avLst/>
          </a:prstGeom>
          <a:noFill/>
          <a:ln w="38100">
            <a:solidFill>
              <a:schemeClr val="accent1"/>
            </a:solidFill>
            <a:prstDash val="sysDot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>
            <a:off x="3276600" y="3641265"/>
            <a:ext cx="2438400" cy="2514600"/>
          </a:xfrm>
          <a:prstGeom prst="line">
            <a:avLst/>
          </a:prstGeom>
          <a:noFill/>
          <a:ln w="38100">
            <a:solidFill>
              <a:schemeClr val="accent1"/>
            </a:solidFill>
            <a:prstDash val="sysDot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 descr="agor17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48529" y="391880"/>
            <a:ext cx="1143000" cy="692150"/>
          </a:xfrm>
          <a:prstGeom prst="rect">
            <a:avLst/>
          </a:prstGeom>
          <a:noFill/>
        </p:spPr>
      </p:pic>
      <p:pic>
        <p:nvPicPr>
          <p:cNvPr id="11" name="Picture 10" descr="Knorr_550_6425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57400" y="400951"/>
            <a:ext cx="1524000" cy="850900"/>
          </a:xfrm>
          <a:prstGeom prst="rect">
            <a:avLst/>
          </a:prstGeom>
          <a:noFill/>
        </p:spPr>
      </p:pic>
      <p:pic>
        <p:nvPicPr>
          <p:cNvPr id="12" name="Picture 11" descr="oceanus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47800" y="1279065"/>
            <a:ext cx="914400" cy="600075"/>
          </a:xfrm>
          <a:prstGeom prst="rect">
            <a:avLst/>
          </a:prstGeom>
          <a:noFill/>
        </p:spPr>
      </p:pic>
      <p:pic>
        <p:nvPicPr>
          <p:cNvPr id="13" name="Picture 12" descr="Endeavor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219200" y="1964865"/>
            <a:ext cx="1219200" cy="765175"/>
          </a:xfrm>
          <a:prstGeom prst="rect">
            <a:avLst/>
          </a:prstGeom>
          <a:noFill/>
        </p:spPr>
      </p:pic>
      <p:pic>
        <p:nvPicPr>
          <p:cNvPr id="14" name="Picture 13" descr="Hugh%20R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33400" y="3946065"/>
            <a:ext cx="1219200" cy="914400"/>
          </a:xfrm>
          <a:prstGeom prst="rect">
            <a:avLst/>
          </a:prstGeom>
          <a:noFill/>
        </p:spPr>
      </p:pic>
      <p:pic>
        <p:nvPicPr>
          <p:cNvPr id="15" name="Picture 14" descr="Tioga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438400" y="1279065"/>
            <a:ext cx="838200" cy="603250"/>
          </a:xfrm>
          <a:prstGeom prst="rect">
            <a:avLst/>
          </a:prstGeom>
          <a:noFill/>
        </p:spPr>
      </p:pic>
      <p:pic>
        <p:nvPicPr>
          <p:cNvPr id="16" name="Picture 15" descr="twin_otter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85800" y="5395453"/>
            <a:ext cx="1266825" cy="760412"/>
          </a:xfrm>
          <a:prstGeom prst="rect">
            <a:avLst/>
          </a:prstGeom>
          <a:noFill/>
        </p:spPr>
      </p:pic>
      <p:pic>
        <p:nvPicPr>
          <p:cNvPr id="17" name="Picture 16" descr="radarsat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786688" y="517065"/>
            <a:ext cx="1357312" cy="1174750"/>
          </a:xfrm>
          <a:prstGeom prst="rect">
            <a:avLst/>
          </a:prstGeom>
          <a:noFill/>
        </p:spPr>
      </p:pic>
      <p:pic>
        <p:nvPicPr>
          <p:cNvPr id="18" name="Picture 17" descr="glider-surface_sm">
            <a:hlinkClick r:id="rId13"/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52400" y="2803065"/>
            <a:ext cx="1295400" cy="1008063"/>
          </a:xfrm>
          <a:prstGeom prst="rect">
            <a:avLst/>
          </a:prstGeom>
          <a:noFill/>
        </p:spPr>
      </p:pic>
      <p:sp>
        <p:nvSpPr>
          <p:cNvPr id="19" name="Text Box 18"/>
          <p:cNvSpPr txBox="1">
            <a:spLocks noChangeArrowheads="1"/>
          </p:cNvSpPr>
          <p:nvPr/>
        </p:nvSpPr>
        <p:spPr bwMode="auto">
          <a:xfrm>
            <a:off x="6003925" y="5582778"/>
            <a:ext cx="1441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62 Moorings</a:t>
            </a:r>
          </a:p>
        </p:txBody>
      </p:sp>
      <p:sp>
        <p:nvSpPr>
          <p:cNvPr id="20" name="Text Box 19"/>
          <p:cNvSpPr txBox="1">
            <a:spLocks noChangeArrowheads="1"/>
          </p:cNvSpPr>
          <p:nvPr/>
        </p:nvSpPr>
        <p:spPr bwMode="auto">
          <a:xfrm>
            <a:off x="152400" y="1571165"/>
            <a:ext cx="1009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7 Ships </a:t>
            </a:r>
          </a:p>
        </p:txBody>
      </p:sp>
      <p:sp>
        <p:nvSpPr>
          <p:cNvPr id="21" name="Text Box 20"/>
          <p:cNvSpPr txBox="1">
            <a:spLocks noChangeArrowheads="1"/>
          </p:cNvSpPr>
          <p:nvPr/>
        </p:nvSpPr>
        <p:spPr bwMode="auto">
          <a:xfrm>
            <a:off x="152400" y="5012865"/>
            <a:ext cx="1098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1 Aircraft</a:t>
            </a:r>
          </a:p>
        </p:txBody>
      </p:sp>
      <p:sp>
        <p:nvSpPr>
          <p:cNvPr id="22" name="Text Box 21"/>
          <p:cNvSpPr txBox="1">
            <a:spLocks noChangeArrowheads="1"/>
          </p:cNvSpPr>
          <p:nvPr/>
        </p:nvSpPr>
        <p:spPr bwMode="auto">
          <a:xfrm>
            <a:off x="0" y="2422065"/>
            <a:ext cx="1225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10 Gliders</a:t>
            </a:r>
          </a:p>
        </p:txBody>
      </p:sp>
      <p:sp>
        <p:nvSpPr>
          <p:cNvPr id="23" name="Text Box 22"/>
          <p:cNvSpPr txBox="1">
            <a:spLocks noChangeArrowheads="1"/>
          </p:cNvSpPr>
          <p:nvPr/>
        </p:nvSpPr>
        <p:spPr bwMode="auto">
          <a:xfrm>
            <a:off x="7239000" y="152400"/>
            <a:ext cx="1625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&gt;12 Satellites </a:t>
            </a:r>
          </a:p>
        </p:txBody>
      </p:sp>
      <p:sp>
        <p:nvSpPr>
          <p:cNvPr id="24" name="Text Box 23"/>
          <p:cNvSpPr txBox="1">
            <a:spLocks noChangeArrowheads="1"/>
          </p:cNvSpPr>
          <p:nvPr/>
        </p:nvSpPr>
        <p:spPr bwMode="auto">
          <a:xfrm>
            <a:off x="7848600" y="1736265"/>
            <a:ext cx="1295400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3 </a:t>
            </a:r>
            <a:r>
              <a:rPr lang="en-US" dirty="0" err="1" smtClean="0">
                <a:solidFill>
                  <a:schemeClr val="bg1"/>
                </a:solidFill>
              </a:rPr>
              <a:t>Groundstations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5" name="Text Box 24"/>
          <p:cNvSpPr txBox="1">
            <a:spLocks noChangeArrowheads="1"/>
          </p:cNvSpPr>
          <p:nvPr/>
        </p:nvSpPr>
        <p:spPr bwMode="auto">
          <a:xfrm>
            <a:off x="0" y="825494"/>
            <a:ext cx="1352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48 Senior</a:t>
            </a:r>
          </a:p>
          <a:p>
            <a:r>
              <a:rPr lang="en-US" dirty="0" err="1">
                <a:solidFill>
                  <a:schemeClr val="bg1"/>
                </a:solidFill>
              </a:rPr>
              <a:t>PI’s</a:t>
            </a:r>
            <a:r>
              <a:rPr lang="en-US" dirty="0">
                <a:solidFill>
                  <a:schemeClr val="bg1"/>
                </a:solidFill>
              </a:rPr>
              <a:t> &amp; </a:t>
            </a:r>
            <a:r>
              <a:rPr lang="en-US" dirty="0" err="1">
                <a:solidFill>
                  <a:schemeClr val="bg1"/>
                </a:solidFill>
              </a:rPr>
              <a:t>PM’s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6" name="Picture 25" descr="satmex5_hirez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5867400" y="517065"/>
            <a:ext cx="1062038" cy="1371600"/>
          </a:xfrm>
          <a:prstGeom prst="rect">
            <a:avLst/>
          </a:prstGeom>
          <a:noFill/>
        </p:spPr>
      </p:pic>
      <p:sp>
        <p:nvSpPr>
          <p:cNvPr id="27" name="Line 26"/>
          <p:cNvSpPr>
            <a:spLocks noChangeShapeType="1"/>
          </p:cNvSpPr>
          <p:nvPr/>
        </p:nvSpPr>
        <p:spPr bwMode="auto">
          <a:xfrm>
            <a:off x="6400800" y="898065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Text Box 27"/>
          <p:cNvSpPr txBox="1">
            <a:spLocks noChangeArrowheads="1"/>
          </p:cNvSpPr>
          <p:nvPr/>
        </p:nvSpPr>
        <p:spPr bwMode="auto">
          <a:xfrm>
            <a:off x="5562600" y="152400"/>
            <a:ext cx="1276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HiSeasNet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4" name="Line 6"/>
          <p:cNvSpPr>
            <a:spLocks noChangeShapeType="1"/>
          </p:cNvSpPr>
          <p:nvPr/>
        </p:nvSpPr>
        <p:spPr bwMode="auto">
          <a:xfrm flipV="1">
            <a:off x="2514600" y="3488865"/>
            <a:ext cx="381000" cy="1524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Line 7"/>
          <p:cNvSpPr>
            <a:spLocks noChangeShapeType="1"/>
          </p:cNvSpPr>
          <p:nvPr/>
        </p:nvSpPr>
        <p:spPr bwMode="auto">
          <a:xfrm flipH="1">
            <a:off x="3352800" y="1279065"/>
            <a:ext cx="990600" cy="19812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Line 8"/>
          <p:cNvSpPr>
            <a:spLocks noChangeShapeType="1"/>
          </p:cNvSpPr>
          <p:nvPr/>
        </p:nvSpPr>
        <p:spPr bwMode="auto">
          <a:xfrm>
            <a:off x="3048000" y="2498265"/>
            <a:ext cx="0" cy="7620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Line 9"/>
          <p:cNvSpPr>
            <a:spLocks noChangeShapeType="1"/>
          </p:cNvSpPr>
          <p:nvPr/>
        </p:nvSpPr>
        <p:spPr bwMode="auto">
          <a:xfrm flipH="1">
            <a:off x="3200400" y="2345865"/>
            <a:ext cx="152400" cy="9144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Line 10"/>
          <p:cNvSpPr>
            <a:spLocks noChangeShapeType="1"/>
          </p:cNvSpPr>
          <p:nvPr/>
        </p:nvSpPr>
        <p:spPr bwMode="auto">
          <a:xfrm flipV="1">
            <a:off x="2286000" y="3717465"/>
            <a:ext cx="609600" cy="4572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Line 22"/>
          <p:cNvSpPr>
            <a:spLocks noChangeShapeType="1"/>
          </p:cNvSpPr>
          <p:nvPr/>
        </p:nvSpPr>
        <p:spPr bwMode="auto">
          <a:xfrm flipV="1">
            <a:off x="2362200" y="3717465"/>
            <a:ext cx="762000" cy="15240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Line 24"/>
          <p:cNvSpPr>
            <a:spLocks noChangeShapeType="1"/>
          </p:cNvSpPr>
          <p:nvPr/>
        </p:nvSpPr>
        <p:spPr bwMode="auto">
          <a:xfrm flipH="1">
            <a:off x="3352800" y="1736265"/>
            <a:ext cx="4267200" cy="17526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Line 28"/>
          <p:cNvSpPr>
            <a:spLocks noChangeShapeType="1"/>
          </p:cNvSpPr>
          <p:nvPr/>
        </p:nvSpPr>
        <p:spPr bwMode="auto">
          <a:xfrm flipH="1">
            <a:off x="3352800" y="1202865"/>
            <a:ext cx="2895600" cy="11430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triangle" w="med" len="med"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Line 29"/>
          <p:cNvSpPr>
            <a:spLocks noChangeShapeType="1"/>
          </p:cNvSpPr>
          <p:nvPr/>
        </p:nvSpPr>
        <p:spPr bwMode="auto">
          <a:xfrm flipH="1">
            <a:off x="3124200" y="1431465"/>
            <a:ext cx="3200400" cy="20574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triangle" w="med" len="med"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Line 30"/>
          <p:cNvSpPr>
            <a:spLocks noChangeShapeType="1"/>
          </p:cNvSpPr>
          <p:nvPr/>
        </p:nvSpPr>
        <p:spPr bwMode="auto">
          <a:xfrm flipH="1">
            <a:off x="2057400" y="1355265"/>
            <a:ext cx="4191000" cy="19812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triangle" w="med" len="med"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Line 31"/>
          <p:cNvSpPr>
            <a:spLocks noChangeShapeType="1"/>
          </p:cNvSpPr>
          <p:nvPr/>
        </p:nvSpPr>
        <p:spPr bwMode="auto">
          <a:xfrm flipH="1">
            <a:off x="4953000" y="1431465"/>
            <a:ext cx="1447800" cy="47244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triangle" w="med" len="med"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Text Box 32"/>
          <p:cNvSpPr txBox="1">
            <a:spLocks noChangeArrowheads="1"/>
          </p:cNvSpPr>
          <p:nvPr/>
        </p:nvSpPr>
        <p:spPr bwMode="auto">
          <a:xfrm rot="20380711">
            <a:off x="4046232" y="1267309"/>
            <a:ext cx="212254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</a:rPr>
              <a:t>Communication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0" y="0"/>
            <a:ext cx="5363117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ONR Shallow Water 2006 Joint Experiment</a:t>
            </a:r>
            <a:endParaRPr lang="en-US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80547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19" t="21187" r="6136" b="2963"/>
          <a:stretch/>
        </p:blipFill>
        <p:spPr bwMode="auto">
          <a:xfrm>
            <a:off x="743315" y="484416"/>
            <a:ext cx="8205650" cy="552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TextBox 3"/>
          <p:cNvSpPr txBox="1"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sz="2800" b="1" dirty="0" smtClean="0">
                <a:latin typeface="News Gothic MT" charset="0"/>
              </a:rPr>
              <a:t>MACOORA + MARCOOS = MARACOOS</a:t>
            </a:r>
            <a:endParaRPr lang="en-US" sz="2800" b="1" dirty="0">
              <a:latin typeface="News Gothic MT" charset="0"/>
            </a:endParaRPr>
          </a:p>
        </p:txBody>
      </p:sp>
      <p:sp>
        <p:nvSpPr>
          <p:cNvPr id="4" name="TextBox 3"/>
          <p:cNvSpPr txBox="1"/>
          <p:nvPr/>
        </p:nvSpPr>
        <p:spPr>
          <a:xfrm rot="16200000">
            <a:off x="-1437822" y="2963930"/>
            <a:ext cx="3631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5  IOOS  Subsystems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21703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Box 2"/>
          <p:cNvSpPr txBox="1">
            <a:spLocks noChangeArrowheads="1"/>
          </p:cNvSpPr>
          <p:nvPr/>
        </p:nvSpPr>
        <p:spPr bwMode="auto">
          <a:xfrm>
            <a:off x="5334000" y="2857496"/>
            <a:ext cx="9906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Vessels - </a:t>
            </a:r>
          </a:p>
          <a:p>
            <a:endParaRPr lang="en-US" sz="1400">
              <a:solidFill>
                <a:schemeClr val="bg1"/>
              </a:solidFill>
            </a:endParaRPr>
          </a:p>
          <a:p>
            <a:r>
              <a:rPr lang="en-US" sz="1400">
                <a:solidFill>
                  <a:schemeClr val="bg1"/>
                </a:solidFill>
              </a:rPr>
              <a:t>Satellite</a:t>
            </a:r>
          </a:p>
        </p:txBody>
      </p:sp>
      <p:sp>
        <p:nvSpPr>
          <p:cNvPr id="19460" name="TextBox 7"/>
          <p:cNvSpPr txBox="1">
            <a:spLocks noChangeArrowheads="1"/>
          </p:cNvSpPr>
          <p:nvPr/>
        </p:nvSpPr>
        <p:spPr bwMode="auto">
          <a:xfrm>
            <a:off x="6027738" y="3640128"/>
            <a:ext cx="149225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Satellite</a:t>
            </a:r>
          </a:p>
        </p:txBody>
      </p:sp>
      <p:sp>
        <p:nvSpPr>
          <p:cNvPr id="19461" name="TextBox 8"/>
          <p:cNvSpPr txBox="1">
            <a:spLocks noChangeArrowheads="1"/>
          </p:cNvSpPr>
          <p:nvPr/>
        </p:nvSpPr>
        <p:spPr bwMode="auto">
          <a:xfrm>
            <a:off x="6027738" y="3959215"/>
            <a:ext cx="1177925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Ships/ Vessels</a:t>
            </a:r>
          </a:p>
        </p:txBody>
      </p:sp>
      <p:sp>
        <p:nvSpPr>
          <p:cNvPr id="19462" name="TextBox 9"/>
          <p:cNvSpPr txBox="1">
            <a:spLocks noChangeArrowheads="1"/>
          </p:cNvSpPr>
          <p:nvPr/>
        </p:nvSpPr>
        <p:spPr bwMode="auto">
          <a:xfrm>
            <a:off x="6027738" y="4278303"/>
            <a:ext cx="110013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REMUS</a:t>
            </a:r>
          </a:p>
        </p:txBody>
      </p:sp>
      <p:sp>
        <p:nvSpPr>
          <p:cNvPr id="19463" name="TextBox 10"/>
          <p:cNvSpPr txBox="1">
            <a:spLocks noChangeArrowheads="1"/>
          </p:cNvSpPr>
          <p:nvPr/>
        </p:nvSpPr>
        <p:spPr bwMode="auto">
          <a:xfrm>
            <a:off x="6027738" y="4597390"/>
            <a:ext cx="8636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Modeling</a:t>
            </a:r>
          </a:p>
        </p:txBody>
      </p:sp>
      <p:sp>
        <p:nvSpPr>
          <p:cNvPr id="19464" name="TextBox 11"/>
          <p:cNvSpPr txBox="1">
            <a:spLocks noChangeArrowheads="1"/>
          </p:cNvSpPr>
          <p:nvPr/>
        </p:nvSpPr>
        <p:spPr bwMode="auto">
          <a:xfrm>
            <a:off x="6027738" y="4916478"/>
            <a:ext cx="1020762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Leadership</a:t>
            </a:r>
          </a:p>
        </p:txBody>
      </p:sp>
      <p:sp>
        <p:nvSpPr>
          <p:cNvPr id="19465" name="TextBox 12"/>
          <p:cNvSpPr txBox="1">
            <a:spLocks noChangeArrowheads="1"/>
          </p:cNvSpPr>
          <p:nvPr/>
        </p:nvSpPr>
        <p:spPr bwMode="auto">
          <a:xfrm>
            <a:off x="7440613" y="3640128"/>
            <a:ext cx="708025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CODAR</a:t>
            </a:r>
          </a:p>
        </p:txBody>
      </p:sp>
      <p:sp>
        <p:nvSpPr>
          <p:cNvPr id="19466" name="TextBox 13"/>
          <p:cNvSpPr txBox="1">
            <a:spLocks noChangeArrowheads="1"/>
          </p:cNvSpPr>
          <p:nvPr/>
        </p:nvSpPr>
        <p:spPr bwMode="auto">
          <a:xfrm>
            <a:off x="7440613" y="3959215"/>
            <a:ext cx="708025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Glider</a:t>
            </a:r>
          </a:p>
        </p:txBody>
      </p:sp>
      <p:sp>
        <p:nvSpPr>
          <p:cNvPr id="19467" name="TextBox 14"/>
          <p:cNvSpPr txBox="1">
            <a:spLocks noChangeArrowheads="1"/>
          </p:cNvSpPr>
          <p:nvPr/>
        </p:nvSpPr>
        <p:spPr bwMode="auto">
          <a:xfrm>
            <a:off x="7440613" y="4278303"/>
            <a:ext cx="7874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Data Vis.</a:t>
            </a:r>
          </a:p>
        </p:txBody>
      </p:sp>
      <p:sp>
        <p:nvSpPr>
          <p:cNvPr id="19468" name="TextBox 15"/>
          <p:cNvSpPr txBox="1">
            <a:spLocks noChangeArrowheads="1"/>
          </p:cNvSpPr>
          <p:nvPr/>
        </p:nvSpPr>
        <p:spPr bwMode="auto">
          <a:xfrm>
            <a:off x="7440613" y="4597390"/>
            <a:ext cx="708025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Security</a:t>
            </a:r>
          </a:p>
        </p:txBody>
      </p:sp>
      <p:sp>
        <p:nvSpPr>
          <p:cNvPr id="19469" name="TextBox 16"/>
          <p:cNvSpPr txBox="1">
            <a:spLocks noChangeArrowheads="1"/>
          </p:cNvSpPr>
          <p:nvPr/>
        </p:nvSpPr>
        <p:spPr bwMode="auto">
          <a:xfrm>
            <a:off x="7440613" y="4916478"/>
            <a:ext cx="86518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Education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791200" y="3481378"/>
            <a:ext cx="2436813" cy="183356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058" y="778935"/>
            <a:ext cx="2702628" cy="109220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50800" algn="ctr" rotWithShape="0">
              <a:srgbClr val="000000">
                <a:alpha val="20999"/>
              </a:srgbClr>
            </a:outerShdw>
          </a:effectLst>
        </p:spPr>
      </p:pic>
      <p:sp>
        <p:nvSpPr>
          <p:cNvPr id="19479" name="TextBox 30"/>
          <p:cNvSpPr txBox="1">
            <a:spLocks noChangeArrowheads="1"/>
          </p:cNvSpPr>
          <p:nvPr/>
        </p:nvSpPr>
        <p:spPr bwMode="auto">
          <a:xfrm>
            <a:off x="2924175" y="762000"/>
            <a:ext cx="21050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Global </a:t>
            </a:r>
            <a:r>
              <a:rPr lang="en-US" dirty="0"/>
              <a:t>Component</a:t>
            </a:r>
          </a:p>
        </p:txBody>
      </p:sp>
      <p:sp>
        <p:nvSpPr>
          <p:cNvPr id="19480" name="TextBox 31"/>
          <p:cNvSpPr txBox="1">
            <a:spLocks noChangeArrowheads="1"/>
          </p:cNvSpPr>
          <p:nvPr/>
        </p:nvSpPr>
        <p:spPr bwMode="auto">
          <a:xfrm>
            <a:off x="2590800" y="1946853"/>
            <a:ext cx="2314575" cy="914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/>
              <a:t>National Component</a:t>
            </a:r>
          </a:p>
        </p:txBody>
      </p:sp>
      <p:sp>
        <p:nvSpPr>
          <p:cNvPr id="19481" name="TextBox 32"/>
          <p:cNvSpPr txBox="1">
            <a:spLocks noChangeArrowheads="1"/>
          </p:cNvSpPr>
          <p:nvPr/>
        </p:nvSpPr>
        <p:spPr bwMode="auto">
          <a:xfrm>
            <a:off x="825500" y="2209800"/>
            <a:ext cx="20701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/>
              <a:t>Regional Component</a:t>
            </a:r>
          </a:p>
        </p:txBody>
      </p:sp>
      <p:sp>
        <p:nvSpPr>
          <p:cNvPr id="19482" name="TextBox 33"/>
          <p:cNvSpPr txBox="1"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/>
              <a:t>U.S. Integrated Ocean Observing </a:t>
            </a:r>
            <a:r>
              <a:rPr lang="en-US" sz="2800" b="1" dirty="0" smtClean="0"/>
              <a:t>System (IOOS)</a:t>
            </a:r>
            <a:endParaRPr lang="en-US" sz="2800" b="1" dirty="0"/>
          </a:p>
        </p:txBody>
      </p:sp>
      <p:sp>
        <p:nvSpPr>
          <p:cNvPr id="35" name="Right Arrow 34"/>
          <p:cNvSpPr/>
          <p:nvPr/>
        </p:nvSpPr>
        <p:spPr>
          <a:xfrm>
            <a:off x="3040063" y="1552571"/>
            <a:ext cx="979487" cy="282575"/>
          </a:xfrm>
          <a:prstGeom prst="rightArrow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6" name="Right Arrow 35"/>
          <p:cNvSpPr/>
          <p:nvPr/>
        </p:nvSpPr>
        <p:spPr>
          <a:xfrm rot="1837255">
            <a:off x="3530600" y="2882896"/>
            <a:ext cx="977900" cy="23971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7" name="Right Arrow 36"/>
          <p:cNvSpPr/>
          <p:nvPr/>
        </p:nvSpPr>
        <p:spPr>
          <a:xfrm rot="5400000">
            <a:off x="196057" y="2518565"/>
            <a:ext cx="977900" cy="28098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487" name="TextBox 38"/>
          <p:cNvSpPr txBox="1">
            <a:spLocks noChangeArrowheads="1"/>
          </p:cNvSpPr>
          <p:nvPr/>
        </p:nvSpPr>
        <p:spPr bwMode="auto">
          <a:xfrm>
            <a:off x="4953000" y="5715000"/>
            <a:ext cx="37565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 dirty="0" smtClean="0"/>
              <a:t>17 U.S. Federal </a:t>
            </a:r>
            <a:r>
              <a:rPr lang="en-US" i="1" dirty="0"/>
              <a:t>Agencies</a:t>
            </a:r>
          </a:p>
        </p:txBody>
      </p:sp>
      <p:sp>
        <p:nvSpPr>
          <p:cNvPr id="19488" name="TextBox 39"/>
          <p:cNvSpPr txBox="1">
            <a:spLocks noChangeArrowheads="1"/>
          </p:cNvSpPr>
          <p:nvPr/>
        </p:nvSpPr>
        <p:spPr bwMode="auto">
          <a:xfrm>
            <a:off x="257175" y="5715000"/>
            <a:ext cx="368259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 dirty="0"/>
              <a:t>11 Regional Associations</a:t>
            </a:r>
          </a:p>
        </p:txBody>
      </p:sp>
      <p:pic>
        <p:nvPicPr>
          <p:cNvPr id="2" name="Picture 1" descr="BOEMRE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556" y="4533049"/>
            <a:ext cx="597477" cy="597477"/>
          </a:xfrm>
          <a:prstGeom prst="rect">
            <a:avLst/>
          </a:prstGeom>
        </p:spPr>
      </p:pic>
      <p:pic>
        <p:nvPicPr>
          <p:cNvPr id="3" name="Picture 2" descr="CSREES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670" y="5194997"/>
            <a:ext cx="543598" cy="543598"/>
          </a:xfrm>
          <a:prstGeom prst="rect">
            <a:avLst/>
          </a:prstGeom>
        </p:spPr>
      </p:pic>
      <p:pic>
        <p:nvPicPr>
          <p:cNvPr id="4" name="Picture 3" descr="DOE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836" y="3782552"/>
            <a:ext cx="615757" cy="615757"/>
          </a:xfrm>
          <a:prstGeom prst="rect">
            <a:avLst/>
          </a:prstGeom>
        </p:spPr>
      </p:pic>
      <p:pic>
        <p:nvPicPr>
          <p:cNvPr id="5" name="Picture 4" descr="DOS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877" y="4531269"/>
            <a:ext cx="583045" cy="583045"/>
          </a:xfrm>
          <a:prstGeom prst="rect">
            <a:avLst/>
          </a:prstGeom>
        </p:spPr>
      </p:pic>
      <p:pic>
        <p:nvPicPr>
          <p:cNvPr id="6" name="Picture 5" descr="DOT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138" y="4527378"/>
            <a:ext cx="589779" cy="589779"/>
          </a:xfrm>
          <a:prstGeom prst="rect">
            <a:avLst/>
          </a:prstGeom>
        </p:spPr>
      </p:pic>
      <p:pic>
        <p:nvPicPr>
          <p:cNvPr id="7" name="Picture 6" descr="EPA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517" y="4501208"/>
            <a:ext cx="595552" cy="595552"/>
          </a:xfrm>
          <a:prstGeom prst="rect">
            <a:avLst/>
          </a:prstGeom>
        </p:spPr>
      </p:pic>
      <p:pic>
        <p:nvPicPr>
          <p:cNvPr id="8" name="Picture 7" descr="FDA.gi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613" y="4596990"/>
            <a:ext cx="977013" cy="394469"/>
          </a:xfrm>
          <a:prstGeom prst="rect">
            <a:avLst/>
          </a:prstGeom>
        </p:spPr>
      </p:pic>
      <p:pic>
        <p:nvPicPr>
          <p:cNvPr id="9" name="Picture 8" descr="JCS.gi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458" y="5180076"/>
            <a:ext cx="562845" cy="562845"/>
          </a:xfrm>
          <a:prstGeom prst="rect">
            <a:avLst/>
          </a:prstGeom>
        </p:spPr>
      </p:pic>
      <p:pic>
        <p:nvPicPr>
          <p:cNvPr id="10" name="Picture 9" descr="MMC.gi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290" y="5168005"/>
            <a:ext cx="596516" cy="596516"/>
          </a:xfrm>
          <a:prstGeom prst="rect">
            <a:avLst/>
          </a:prstGeom>
        </p:spPr>
      </p:pic>
      <p:pic>
        <p:nvPicPr>
          <p:cNvPr id="11" name="Picture 10" descr="NASA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404" y="3076306"/>
            <a:ext cx="693690" cy="693690"/>
          </a:xfrm>
          <a:prstGeom prst="rect">
            <a:avLst/>
          </a:prstGeom>
        </p:spPr>
      </p:pic>
      <p:pic>
        <p:nvPicPr>
          <p:cNvPr id="12" name="Picture 11" descr="NOAA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849" y="3109982"/>
            <a:ext cx="626342" cy="626342"/>
          </a:xfrm>
          <a:prstGeom prst="rect">
            <a:avLst/>
          </a:prstGeom>
        </p:spPr>
      </p:pic>
      <p:pic>
        <p:nvPicPr>
          <p:cNvPr id="13" name="Picture 12" descr="NSF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439" y="3130573"/>
            <a:ext cx="593629" cy="593629"/>
          </a:xfrm>
          <a:prstGeom prst="rect">
            <a:avLst/>
          </a:prstGeom>
        </p:spPr>
      </p:pic>
      <p:pic>
        <p:nvPicPr>
          <p:cNvPr id="14" name="Picture 13" descr="ONR.gif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404" y="3139869"/>
            <a:ext cx="1234403" cy="554537"/>
          </a:xfrm>
          <a:prstGeom prst="rect">
            <a:avLst/>
          </a:prstGeom>
        </p:spPr>
      </p:pic>
      <p:pic>
        <p:nvPicPr>
          <p:cNvPr id="15" name="Picture 14" descr="USACE.gif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594" y="3759888"/>
            <a:ext cx="691765" cy="691765"/>
          </a:xfrm>
          <a:prstGeom prst="rect">
            <a:avLst/>
          </a:prstGeom>
        </p:spPr>
      </p:pic>
      <p:pic>
        <p:nvPicPr>
          <p:cNvPr id="16" name="Picture 15" descr="USARC.gif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914" y="3817089"/>
            <a:ext cx="608063" cy="608063"/>
          </a:xfrm>
          <a:prstGeom prst="rect">
            <a:avLst/>
          </a:prstGeom>
        </p:spPr>
      </p:pic>
      <p:pic>
        <p:nvPicPr>
          <p:cNvPr id="17" name="Picture 16" descr="USCG.gif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913" y="3785054"/>
            <a:ext cx="623455" cy="623455"/>
          </a:xfrm>
          <a:prstGeom prst="rect">
            <a:avLst/>
          </a:prstGeom>
        </p:spPr>
      </p:pic>
      <p:pic>
        <p:nvPicPr>
          <p:cNvPr id="19" name="Picture 18" descr="USGS.gif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774" y="5265951"/>
            <a:ext cx="1250394" cy="459894"/>
          </a:xfrm>
          <a:prstGeom prst="rect">
            <a:avLst/>
          </a:prstGeom>
        </p:spPr>
      </p:pic>
      <p:pic>
        <p:nvPicPr>
          <p:cNvPr id="45" name="Picture 44" descr="Screen shot 2011-11-15 at 4.08.34 AM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0" y="6233973"/>
            <a:ext cx="9144000" cy="642277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7021287" y="6313712"/>
            <a:ext cx="19543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http://</a:t>
            </a:r>
            <a:r>
              <a:rPr lang="en-US" sz="2000" b="1" dirty="0" err="1" smtClean="0">
                <a:solidFill>
                  <a:schemeClr val="bg1"/>
                </a:solidFill>
              </a:rPr>
              <a:t>ioos.gov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21" name="Picture 20" descr="map_all_regions_text_500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49" y="3276600"/>
            <a:ext cx="3209851" cy="2484425"/>
          </a:xfrm>
          <a:prstGeom prst="rect">
            <a:avLst/>
          </a:prstGeom>
        </p:spPr>
      </p:pic>
      <p:sp>
        <p:nvSpPr>
          <p:cNvPr id="47" name="TextBox 37"/>
          <p:cNvSpPr txBox="1">
            <a:spLocks noChangeArrowheads="1"/>
          </p:cNvSpPr>
          <p:nvPr/>
        </p:nvSpPr>
        <p:spPr bwMode="auto">
          <a:xfrm>
            <a:off x="4572000" y="2514600"/>
            <a:ext cx="457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i="1" dirty="0" smtClean="0"/>
              <a:t>Globally Coordinated Initiatives</a:t>
            </a:r>
            <a:endParaRPr lang="en-US" i="1" dirty="0"/>
          </a:p>
        </p:txBody>
      </p:sp>
      <p:pic>
        <p:nvPicPr>
          <p:cNvPr id="48" name="Picture 47" descr="Screen shot 2012-07-12 at 2.33.23 AM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257800" y="515758"/>
            <a:ext cx="3345314" cy="2075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452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fld id="{99DF0DD8-9F42-174A-B545-B3702B4F4F68}" type="slidenum">
              <a:rPr lang="en-US" sz="1200">
                <a:solidFill>
                  <a:srgbClr val="898989"/>
                </a:solidFill>
                <a:latin typeface="Calibri" charset="0"/>
              </a:rPr>
              <a:pPr algn="l" eaLnBrk="1" hangingPunct="1"/>
              <a:t>20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2530" name="TextBox 7"/>
          <p:cNvSpPr txBox="1">
            <a:spLocks noChangeArrowheads="1"/>
          </p:cNvSpPr>
          <p:nvPr/>
        </p:nvSpPr>
        <p:spPr bwMode="auto">
          <a:xfrm>
            <a:off x="1219200" y="76200"/>
            <a:ext cx="6705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000" b="1" dirty="0">
                <a:solidFill>
                  <a:srgbClr val="0000FF"/>
                </a:solidFill>
                <a:latin typeface="Times New Roman"/>
                <a:cs typeface="Times New Roman"/>
              </a:rPr>
              <a:t>Mid-Atlantic Bight HF Radar Network</a:t>
            </a:r>
            <a:endParaRPr lang="en-US" sz="26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2253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85800"/>
            <a:ext cx="89916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Box 7"/>
          <p:cNvSpPr txBox="1">
            <a:spLocks noChangeArrowheads="1"/>
          </p:cNvSpPr>
          <p:nvPr/>
        </p:nvSpPr>
        <p:spPr bwMode="auto">
          <a:xfrm>
            <a:off x="4387850" y="2638425"/>
            <a:ext cx="4700588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u="sng">
                <a:solidFill>
                  <a:schemeClr val="bg1"/>
                </a:solidFill>
              </a:rPr>
              <a:t>Mid-Atlantic HF Radar Network</a:t>
            </a:r>
          </a:p>
          <a:p>
            <a:pPr eaLnBrk="1" hangingPunct="1"/>
            <a:r>
              <a:rPr lang="en-US" sz="1800" b="1">
                <a:solidFill>
                  <a:srgbClr val="FF0000"/>
                </a:solidFill>
              </a:rPr>
              <a:t>16 Long-Range CODARs</a:t>
            </a:r>
          </a:p>
          <a:p>
            <a:pPr eaLnBrk="1" hangingPunct="1"/>
            <a:r>
              <a:rPr lang="en-US" sz="1800" b="1">
                <a:solidFill>
                  <a:schemeClr val="bg1"/>
                </a:solidFill>
              </a:rPr>
              <a:t> </a:t>
            </a:r>
            <a:r>
              <a:rPr lang="en-US" sz="1800" b="1">
                <a:solidFill>
                  <a:srgbClr val="FFFF00"/>
                </a:solidFill>
              </a:rPr>
              <a:t> 8 Medium-Range CODARs</a:t>
            </a:r>
          </a:p>
          <a:p>
            <a:pPr eaLnBrk="1" hangingPunct="1"/>
            <a:r>
              <a:rPr lang="en-US" sz="1800" b="1" u="sng">
                <a:solidFill>
                  <a:srgbClr val="00FF00"/>
                </a:solidFill>
              </a:rPr>
              <a:t>17</a:t>
            </a:r>
            <a:r>
              <a:rPr lang="en-US" sz="1800" b="1">
                <a:solidFill>
                  <a:srgbClr val="00FF00"/>
                </a:solidFill>
              </a:rPr>
              <a:t> Short-Range CODARs</a:t>
            </a:r>
          </a:p>
          <a:p>
            <a:pPr eaLnBrk="1" hangingPunct="1"/>
            <a:r>
              <a:rPr lang="en-US" sz="1800" b="1">
                <a:solidFill>
                  <a:schemeClr val="bg1"/>
                </a:solidFill>
              </a:rPr>
              <a:t>41 Total</a:t>
            </a:r>
          </a:p>
          <a:p>
            <a:pPr eaLnBrk="1" hangingPunct="1"/>
            <a:endParaRPr lang="en-US" sz="1800" b="1">
              <a:solidFill>
                <a:schemeClr val="bg1"/>
              </a:solidFill>
            </a:endParaRPr>
          </a:p>
          <a:p>
            <a:pPr eaLnBrk="1" hangingPunct="1"/>
            <a:r>
              <a:rPr lang="en-US" sz="1800" b="1">
                <a:solidFill>
                  <a:schemeClr val="bg1"/>
                </a:solidFill>
              </a:rPr>
              <a:t>Triple Nested, Multi-static, Multi-use</a:t>
            </a:r>
          </a:p>
          <a:p>
            <a:pPr eaLnBrk="1" hangingPunct="1"/>
            <a:r>
              <a:rPr lang="en-US" sz="1800" b="1">
                <a:solidFill>
                  <a:schemeClr val="bg1"/>
                </a:solidFill>
              </a:rPr>
              <a:t>Industry Partner: CODAR Ocean Sensors</a:t>
            </a:r>
          </a:p>
        </p:txBody>
      </p:sp>
      <p:cxnSp>
        <p:nvCxnSpPr>
          <p:cNvPr id="10" name="Straight Connector 9"/>
          <p:cNvCxnSpPr/>
          <p:nvPr/>
        </p:nvCxnSpPr>
        <p:spPr>
          <a:xfrm rot="10800000" flipV="1">
            <a:off x="2624138" y="922338"/>
            <a:ext cx="2557462" cy="873125"/>
          </a:xfrm>
          <a:prstGeom prst="line">
            <a:avLst/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>
            <a:off x="261938" y="2760663"/>
            <a:ext cx="3352800" cy="1422400"/>
          </a:xfrm>
          <a:prstGeom prst="line">
            <a:avLst/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53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3908425"/>
            <a:ext cx="1079500" cy="1538288"/>
          </a:xfrm>
          <a:prstGeom prst="rect">
            <a:avLst/>
          </a:prstGeom>
          <a:noFill/>
          <a:ln w="3810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2081213"/>
            <a:ext cx="1143000" cy="1582737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537" name="Group 9"/>
          <p:cNvGrpSpPr>
            <a:grpSpLocks/>
          </p:cNvGrpSpPr>
          <p:nvPr/>
        </p:nvGrpSpPr>
        <p:grpSpPr bwMode="auto">
          <a:xfrm>
            <a:off x="152400" y="776288"/>
            <a:ext cx="1963738" cy="993775"/>
            <a:chOff x="5204177" y="1478844"/>
            <a:chExt cx="3766629" cy="3127024"/>
          </a:xfrm>
        </p:grpSpPr>
        <p:pic>
          <p:nvPicPr>
            <p:cNvPr id="22544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4177" y="1478846"/>
              <a:ext cx="1341012" cy="3127022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545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0235" y="1478844"/>
              <a:ext cx="2380571" cy="3127023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2538" name="Picture 15" descr="IMG_9578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46"/>
          <a:stretch>
            <a:fillRect/>
          </a:stretch>
        </p:blipFill>
        <p:spPr bwMode="auto">
          <a:xfrm>
            <a:off x="7639050" y="973138"/>
            <a:ext cx="1219200" cy="1671637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4" descr="3"/>
          <p:cNvPicPr>
            <a:picLocks noChangeAspect="1" noChangeArrowheads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6477000" y="5022850"/>
            <a:ext cx="582613" cy="56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8" name="Picture 49" descr="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786438" y="5040313"/>
            <a:ext cx="593725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22541" name="Picture 31" descr="IOOS_logo_white.gi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425" y="5108575"/>
            <a:ext cx="1012825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2" name="Picture 19" descr="USCG.gi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488" y="5040313"/>
            <a:ext cx="59055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3" name="Text Box 9"/>
          <p:cNvSpPr txBox="1">
            <a:spLocks noChangeArrowheads="1"/>
          </p:cNvSpPr>
          <p:nvPr/>
        </p:nvSpPr>
        <p:spPr bwMode="auto">
          <a:xfrm>
            <a:off x="2195513" y="704850"/>
            <a:ext cx="193833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b="1">
                <a:solidFill>
                  <a:srgbClr val="FFFF00"/>
                </a:solidFill>
                <a:latin typeface="Calibri" charset="0"/>
              </a:rPr>
              <a:t>1000 km </a:t>
            </a:r>
          </a:p>
          <a:p>
            <a:pPr algn="ctr"/>
            <a:r>
              <a:rPr lang="en-US" sz="2000" b="1">
                <a:solidFill>
                  <a:srgbClr val="FFFF00"/>
                </a:solidFill>
                <a:latin typeface="Calibri" charset="0"/>
              </a:rPr>
              <a:t>Cape to Cape</a:t>
            </a:r>
          </a:p>
        </p:txBody>
      </p:sp>
    </p:spTree>
    <p:extLst>
      <p:ext uri="{BB962C8B-B14F-4D97-AF65-F5344CB8AC3E}">
        <p14:creationId xmlns:p14="http://schemas.microsoft.com/office/powerpoint/2010/main" val="76679962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/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CODAR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 Compact HF Radar Antennas 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050" y="1795463"/>
            <a:ext cx="2154238" cy="3070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9" name="TextBox 3"/>
          <p:cNvSpPr txBox="1">
            <a:spLocks noChangeArrowheads="1"/>
          </p:cNvSpPr>
          <p:nvPr/>
        </p:nvSpPr>
        <p:spPr bwMode="auto">
          <a:xfrm>
            <a:off x="779463" y="4865688"/>
            <a:ext cx="11064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25 MHz</a:t>
            </a:r>
          </a:p>
        </p:txBody>
      </p:sp>
      <p:pic>
        <p:nvPicPr>
          <p:cNvPr id="14340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55863" y="1788583"/>
            <a:ext cx="2243137" cy="3105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1" name="TextBox 5"/>
          <p:cNvSpPr txBox="1">
            <a:spLocks noChangeArrowheads="1"/>
          </p:cNvSpPr>
          <p:nvPr/>
        </p:nvSpPr>
        <p:spPr bwMode="auto">
          <a:xfrm>
            <a:off x="3257550" y="4870450"/>
            <a:ext cx="1104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13 MHz</a:t>
            </a:r>
          </a:p>
        </p:txBody>
      </p:sp>
      <p:grpSp>
        <p:nvGrpSpPr>
          <p:cNvPr id="14342" name="Group 9"/>
          <p:cNvGrpSpPr>
            <a:grpSpLocks/>
          </p:cNvGrpSpPr>
          <p:nvPr/>
        </p:nvGrpSpPr>
        <p:grpSpPr bwMode="auto">
          <a:xfrm>
            <a:off x="5203825" y="1760538"/>
            <a:ext cx="3767138" cy="3127375"/>
            <a:chOff x="5204177" y="1478844"/>
            <a:chExt cx="3766629" cy="3127024"/>
          </a:xfrm>
        </p:grpSpPr>
        <p:pic>
          <p:nvPicPr>
            <p:cNvPr id="14344" name="Picture 4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4177" y="1478846"/>
              <a:ext cx="1341012" cy="312702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45" name="Picture 5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0235" y="1478844"/>
              <a:ext cx="2380571" cy="312702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343" name="TextBox 8"/>
          <p:cNvSpPr txBox="1">
            <a:spLocks noChangeArrowheads="1"/>
          </p:cNvSpPr>
          <p:nvPr/>
        </p:nvSpPr>
        <p:spPr bwMode="auto">
          <a:xfrm>
            <a:off x="6689725" y="4899025"/>
            <a:ext cx="11064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5 MHz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4800" y="5257800"/>
            <a:ext cx="40332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Combined Transmitter &amp; Receiver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5105400" y="5181600"/>
            <a:ext cx="39051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Separate Transmitter &amp; Receiver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81000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0" y="88372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Standard CODAR Shore Site: </a:t>
            </a:r>
            <a:b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3200" dirty="0" smtClean="0">
                <a:latin typeface="Calibri" charset="0"/>
                <a:ea typeface="ＭＳ Ｐゴシック" charset="0"/>
                <a:cs typeface="ＭＳ Ｐゴシック" charset="0"/>
              </a:rPr>
              <a:t>Shed, Enclosure, </a:t>
            </a:r>
            <a:r>
              <a:rPr lang="en-US" sz="3200" dirty="0" err="1" smtClean="0">
                <a:latin typeface="Calibri" charset="0"/>
                <a:ea typeface="ＭＳ Ｐゴシック" charset="0"/>
                <a:cs typeface="ＭＳ Ｐゴシック" charset="0"/>
              </a:rPr>
              <a:t>Tx</a:t>
            </a:r>
            <a:r>
              <a:rPr lang="en-US" sz="3200" dirty="0" smtClean="0">
                <a:latin typeface="Calibri" charset="0"/>
                <a:ea typeface="ＭＳ Ｐゴシック" charset="0"/>
                <a:cs typeface="ＭＳ Ｐゴシック" charset="0"/>
              </a:rPr>
              <a:t>/Rx, </a:t>
            </a:r>
            <a:r>
              <a:rPr lang="en-US" sz="3200" dirty="0" err="1" smtClean="0">
                <a:latin typeface="Calibri" charset="0"/>
                <a:ea typeface="ＭＳ Ｐゴシック" charset="0"/>
                <a:cs typeface="ＭＳ Ｐゴシック" charset="0"/>
              </a:rPr>
              <a:t>Comms</a:t>
            </a:r>
            <a:r>
              <a:rPr lang="en-US" sz="3200" dirty="0" smtClean="0">
                <a:latin typeface="Calibri" charset="0"/>
                <a:ea typeface="ＭＳ Ｐゴシック" charset="0"/>
                <a:cs typeface="ＭＳ Ｐゴシック" charset="0"/>
              </a:rPr>
              <a:t>, Power, GPS, AIS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7513" y="1377950"/>
            <a:ext cx="2182812" cy="40401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3" name="TextBox 3"/>
          <p:cNvSpPr txBox="1">
            <a:spLocks noChangeArrowheads="1"/>
          </p:cNvSpPr>
          <p:nvPr/>
        </p:nvSpPr>
        <p:spPr bwMode="auto">
          <a:xfrm>
            <a:off x="6043613" y="5353050"/>
            <a:ext cx="2089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Enclosure</a:t>
            </a: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950" y="1389063"/>
            <a:ext cx="3195638" cy="4006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5" name="TextBox 7"/>
          <p:cNvSpPr txBox="1">
            <a:spLocks noChangeArrowheads="1"/>
          </p:cNvSpPr>
          <p:nvPr/>
        </p:nvSpPr>
        <p:spPr bwMode="auto">
          <a:xfrm>
            <a:off x="1633538" y="5335588"/>
            <a:ext cx="841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Shed</a:t>
            </a:r>
          </a:p>
        </p:txBody>
      </p:sp>
      <p:cxnSp>
        <p:nvCxnSpPr>
          <p:cNvPr id="12" name="Straight Arrow Connector 11"/>
          <p:cNvCxnSpPr>
            <a:cxnSpLocks noChangeShapeType="1"/>
          </p:cNvCxnSpPr>
          <p:nvPr/>
        </p:nvCxnSpPr>
        <p:spPr bwMode="auto">
          <a:xfrm>
            <a:off x="5022850" y="2020888"/>
            <a:ext cx="1141413" cy="53657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Straight Arrow Connector 13"/>
          <p:cNvCxnSpPr>
            <a:cxnSpLocks noChangeShapeType="1"/>
          </p:cNvCxnSpPr>
          <p:nvPr/>
        </p:nvCxnSpPr>
        <p:spPr bwMode="auto">
          <a:xfrm flipH="1">
            <a:off x="6680200" y="3132138"/>
            <a:ext cx="1295400" cy="508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Straight Arrow Connector 15"/>
          <p:cNvCxnSpPr>
            <a:cxnSpLocks noChangeShapeType="1"/>
          </p:cNvCxnSpPr>
          <p:nvPr/>
        </p:nvCxnSpPr>
        <p:spPr bwMode="auto">
          <a:xfrm>
            <a:off x="4800600" y="2801938"/>
            <a:ext cx="990600" cy="398462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Straight Arrow Connector 17"/>
          <p:cNvCxnSpPr>
            <a:cxnSpLocks noChangeShapeType="1"/>
          </p:cNvCxnSpPr>
          <p:nvPr/>
        </p:nvCxnSpPr>
        <p:spPr bwMode="auto">
          <a:xfrm>
            <a:off x="4859338" y="3598863"/>
            <a:ext cx="1447800" cy="1524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Straight Arrow Connector 22"/>
          <p:cNvCxnSpPr>
            <a:cxnSpLocks noChangeShapeType="1"/>
          </p:cNvCxnSpPr>
          <p:nvPr/>
        </p:nvCxnSpPr>
        <p:spPr bwMode="auto">
          <a:xfrm flipH="1" flipV="1">
            <a:off x="6713538" y="4005263"/>
            <a:ext cx="1270000" cy="6667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" name="Straight Arrow Connector 36"/>
          <p:cNvCxnSpPr>
            <a:cxnSpLocks noChangeShapeType="1"/>
          </p:cNvCxnSpPr>
          <p:nvPr/>
        </p:nvCxnSpPr>
        <p:spPr bwMode="auto">
          <a:xfrm flipH="1">
            <a:off x="6781800" y="2387600"/>
            <a:ext cx="1084263" cy="4826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372" name="TextBox 39"/>
          <p:cNvSpPr txBox="1">
            <a:spLocks noChangeArrowheads="1"/>
          </p:cNvSpPr>
          <p:nvPr/>
        </p:nvSpPr>
        <p:spPr bwMode="auto">
          <a:xfrm>
            <a:off x="4148138" y="1727200"/>
            <a:ext cx="11096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monitor</a:t>
            </a:r>
          </a:p>
        </p:txBody>
      </p:sp>
      <p:sp>
        <p:nvSpPr>
          <p:cNvPr id="15373" name="TextBox 40"/>
          <p:cNvSpPr txBox="1">
            <a:spLocks noChangeArrowheads="1"/>
          </p:cNvSpPr>
          <p:nvPr/>
        </p:nvSpPr>
        <p:spPr bwMode="auto">
          <a:xfrm>
            <a:off x="3860800" y="2506663"/>
            <a:ext cx="11096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A.C. unit</a:t>
            </a:r>
          </a:p>
        </p:txBody>
      </p:sp>
      <p:sp>
        <p:nvSpPr>
          <p:cNvPr id="15374" name="TextBox 41"/>
          <p:cNvSpPr txBox="1">
            <a:spLocks noChangeArrowheads="1"/>
          </p:cNvSpPr>
          <p:nvPr/>
        </p:nvSpPr>
        <p:spPr bwMode="auto">
          <a:xfrm>
            <a:off x="3802063" y="3284538"/>
            <a:ext cx="14382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transmitter</a:t>
            </a:r>
          </a:p>
        </p:txBody>
      </p:sp>
      <p:sp>
        <p:nvSpPr>
          <p:cNvPr id="15375" name="TextBox 42"/>
          <p:cNvSpPr txBox="1">
            <a:spLocks noChangeArrowheads="1"/>
          </p:cNvSpPr>
          <p:nvPr/>
        </p:nvSpPr>
        <p:spPr bwMode="auto">
          <a:xfrm>
            <a:off x="7874000" y="1752600"/>
            <a:ext cx="12954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computer &amp; external hard drive</a:t>
            </a:r>
          </a:p>
        </p:txBody>
      </p:sp>
      <p:sp>
        <p:nvSpPr>
          <p:cNvPr id="15376" name="TextBox 45"/>
          <p:cNvSpPr txBox="1">
            <a:spLocks noChangeArrowheads="1"/>
          </p:cNvSpPr>
          <p:nvPr/>
        </p:nvSpPr>
        <p:spPr bwMode="auto">
          <a:xfrm>
            <a:off x="7958138" y="2921000"/>
            <a:ext cx="11096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UPS system</a:t>
            </a:r>
          </a:p>
        </p:txBody>
      </p:sp>
      <p:sp>
        <p:nvSpPr>
          <p:cNvPr id="15377" name="TextBox 47"/>
          <p:cNvSpPr txBox="1">
            <a:spLocks noChangeArrowheads="1"/>
          </p:cNvSpPr>
          <p:nvPr/>
        </p:nvSpPr>
        <p:spPr bwMode="auto">
          <a:xfrm>
            <a:off x="7916863" y="3894138"/>
            <a:ext cx="1108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receiver</a:t>
            </a:r>
          </a:p>
        </p:txBody>
      </p:sp>
      <p:cxnSp>
        <p:nvCxnSpPr>
          <p:cNvPr id="50" name="Straight Arrow Connector 49"/>
          <p:cNvCxnSpPr>
            <a:cxnSpLocks noChangeShapeType="1"/>
          </p:cNvCxnSpPr>
          <p:nvPr/>
        </p:nvCxnSpPr>
        <p:spPr bwMode="auto">
          <a:xfrm flipH="1">
            <a:off x="6654800" y="4826000"/>
            <a:ext cx="1236663" cy="169863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379" name="TextBox 51"/>
          <p:cNvSpPr txBox="1">
            <a:spLocks noChangeArrowheads="1"/>
          </p:cNvSpPr>
          <p:nvPr/>
        </p:nvSpPr>
        <p:spPr bwMode="auto">
          <a:xfrm>
            <a:off x="7715303" y="4572000"/>
            <a:ext cx="1428697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smtClean="0"/>
              <a:t>Two lines of </a:t>
            </a:r>
            <a:r>
              <a:rPr lang="en-US" sz="1400" dirty="0" smtClean="0"/>
              <a:t>Communication</a:t>
            </a:r>
            <a:endParaRPr lang="en-US" sz="1400" dirty="0"/>
          </a:p>
        </p:txBody>
      </p:sp>
      <p:pic>
        <p:nvPicPr>
          <p:cNvPr id="15380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8738" y="4086225"/>
            <a:ext cx="1879600" cy="1409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81" name="TextBox 41"/>
          <p:cNvSpPr txBox="1">
            <a:spLocks noChangeArrowheads="1"/>
          </p:cNvSpPr>
          <p:nvPr/>
        </p:nvSpPr>
        <p:spPr bwMode="auto">
          <a:xfrm>
            <a:off x="3646488" y="5540375"/>
            <a:ext cx="22383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Lightning Protection</a:t>
            </a:r>
          </a:p>
        </p:txBody>
      </p:sp>
    </p:spTree>
    <p:extLst>
      <p:ext uri="{BB962C8B-B14F-4D97-AF65-F5344CB8AC3E}">
        <p14:creationId xmlns:p14="http://schemas.microsoft.com/office/powerpoint/2010/main" val="2123931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P20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750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0" y="274638"/>
            <a:ext cx="3759200" cy="11430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Remote Power Module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87832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P20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750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Receive Antenna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428673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101" name="Picture 5" descr="IMG_134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2" b="2987"/>
          <a:stretch/>
        </p:blipFill>
        <p:spPr bwMode="auto">
          <a:xfrm>
            <a:off x="0" y="0"/>
            <a:ext cx="9144000" cy="605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2819399" y="460905"/>
            <a:ext cx="6510867" cy="1143000"/>
          </a:xfrm>
        </p:spPr>
        <p:txBody>
          <a:bodyPr/>
          <a:lstStyle/>
          <a:p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Rapid Response Capability - Norway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2104" name="Rectangle 8"/>
          <p:cNvSpPr>
            <a:spLocks noGrp="1" noChangeArrowheads="1"/>
          </p:cNvSpPr>
          <p:nvPr>
            <p:ph type="body" sz="half" idx="2"/>
          </p:nvPr>
        </p:nvSpPr>
        <p:spPr>
          <a:xfrm>
            <a:off x="3026834" y="2006600"/>
            <a:ext cx="4076700" cy="42211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Self Contained</a:t>
            </a:r>
          </a:p>
          <a:p>
            <a:r>
              <a:rPr lang="en-US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Transportable</a:t>
            </a:r>
            <a:endParaRPr lang="en-US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Propane generator</a:t>
            </a:r>
          </a:p>
          <a:p>
            <a:r>
              <a:rPr lang="en-US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Satellite Communications</a:t>
            </a:r>
          </a:p>
        </p:txBody>
      </p:sp>
      <p:pic>
        <p:nvPicPr>
          <p:cNvPr id="132100" name="Picture 4" descr="codar_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267" y="5103812"/>
            <a:ext cx="1447800" cy="763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105" name="Picture 9" descr="Picture 2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999" y="4783667"/>
            <a:ext cx="8636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IMG_038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867" y="1859845"/>
            <a:ext cx="2506133" cy="3341509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Picture 2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2062329" cy="1439333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503517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3200">
                <a:latin typeface="Arial" charset="0"/>
                <a:ea typeface="ＭＳ Ｐゴシック" charset="0"/>
              </a:rPr>
              <a:t>Mona Bistatic Experiment</a:t>
            </a:r>
            <a:br>
              <a:rPr lang="en-US" sz="3200">
                <a:latin typeface="Arial" charset="0"/>
                <a:ea typeface="ＭＳ Ｐゴシック" charset="0"/>
              </a:rPr>
            </a:br>
            <a:r>
              <a:rPr lang="en-US" sz="3200">
                <a:latin typeface="Arial" charset="0"/>
                <a:ea typeface="ＭＳ Ｐゴシック" charset="0"/>
              </a:rPr>
              <a:t>November 7-9 2012</a:t>
            </a:r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62600"/>
            <a:ext cx="9139238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7" name="Picture 1" descr="C:\Users\Jorge Corredor\Downloads\8175607791_efdb2a5180_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43000"/>
            <a:ext cx="571500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>
            <a:off x="3829050" y="1676400"/>
            <a:ext cx="1295400" cy="25146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2229" name="TextBox 3"/>
          <p:cNvSpPr txBox="1">
            <a:spLocks noChangeArrowheads="1"/>
          </p:cNvSpPr>
          <p:nvPr/>
        </p:nvSpPr>
        <p:spPr bwMode="auto">
          <a:xfrm>
            <a:off x="6400800" y="3386138"/>
            <a:ext cx="26670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/>
            <a:r>
              <a:rPr lang="en-US" sz="1600"/>
              <a:t>Field logistics, computational and communications support provided by CariCOOS, UPRM and RU COOL</a:t>
            </a:r>
          </a:p>
        </p:txBody>
      </p:sp>
    </p:spTree>
    <p:extLst>
      <p:ext uri="{BB962C8B-B14F-4D97-AF65-F5344CB8AC3E}">
        <p14:creationId xmlns:p14="http://schemas.microsoft.com/office/powerpoint/2010/main" val="273555327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3" descr="Three_Freq_Cov_Plot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111" t="5000" r="21529" b="5556"/>
          <a:stretch>
            <a:fillRect/>
          </a:stretch>
        </p:blipFill>
        <p:spPr bwMode="auto">
          <a:xfrm>
            <a:off x="0" y="1333500"/>
            <a:ext cx="4105275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35400" y="1485900"/>
            <a:ext cx="5308600" cy="41544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schemeClr val="accent3">
                    <a:lumMod val="50000"/>
                  </a:schemeClr>
                </a:solidFill>
              </a:rPr>
              <a:t>25 MHz</a:t>
            </a:r>
          </a:p>
          <a:p>
            <a:pPr>
              <a:defRPr/>
            </a:pP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Radar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Symbol" charset="2"/>
                <a:cs typeface="Symbol" charset="2"/>
              </a:rPr>
              <a:t>l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: 12 m   Ocean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Symbol" charset="2"/>
                <a:cs typeface="Symbol" charset="2"/>
              </a:rPr>
              <a:t>l: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6 m</a:t>
            </a:r>
          </a:p>
          <a:p>
            <a:pPr>
              <a:defRPr/>
            </a:pP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Range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: 30 km   Resolution: 1 km</a:t>
            </a:r>
          </a:p>
          <a:p>
            <a:pPr>
              <a:defRPr/>
            </a:pPr>
            <a:r>
              <a:rPr lang="en-US" sz="4000" dirty="0">
                <a:solidFill>
                  <a:srgbClr val="0000FF"/>
                </a:solidFill>
              </a:rPr>
              <a:t>13 MHz</a:t>
            </a:r>
          </a:p>
          <a:p>
            <a:pPr>
              <a:defRPr/>
            </a:pPr>
            <a:r>
              <a:rPr lang="en-US" sz="2400" dirty="0">
                <a:solidFill>
                  <a:srgbClr val="0000FF"/>
                </a:solidFill>
              </a:rPr>
              <a:t>Radar </a:t>
            </a:r>
            <a:r>
              <a:rPr lang="en-US" sz="2400" dirty="0">
                <a:solidFill>
                  <a:srgbClr val="0000FF"/>
                </a:solidFill>
                <a:latin typeface="Symbol" charset="2"/>
                <a:cs typeface="Symbol" charset="2"/>
              </a:rPr>
              <a:t>l</a:t>
            </a:r>
            <a:r>
              <a:rPr lang="en-US" sz="2400" dirty="0">
                <a:solidFill>
                  <a:srgbClr val="0000FF"/>
                </a:solidFill>
              </a:rPr>
              <a:t>: 23 m   Ocean </a:t>
            </a:r>
            <a:r>
              <a:rPr lang="en-US" sz="2400" dirty="0">
                <a:solidFill>
                  <a:srgbClr val="0000FF"/>
                </a:solidFill>
                <a:latin typeface="Symbol" charset="2"/>
                <a:cs typeface="Symbol" charset="2"/>
              </a:rPr>
              <a:t>l: </a:t>
            </a:r>
            <a:r>
              <a:rPr lang="en-US" sz="2400" dirty="0">
                <a:solidFill>
                  <a:srgbClr val="0000FF"/>
                </a:solidFill>
                <a:latin typeface="Arial"/>
                <a:cs typeface="Arial"/>
              </a:rPr>
              <a:t>12 m</a:t>
            </a:r>
          </a:p>
          <a:p>
            <a:pPr>
              <a:defRPr/>
            </a:pPr>
            <a:r>
              <a:rPr lang="en-US" sz="2400" dirty="0" smtClean="0">
                <a:solidFill>
                  <a:srgbClr val="0000FF"/>
                </a:solidFill>
                <a:latin typeface="Arial"/>
                <a:cs typeface="Arial"/>
              </a:rPr>
              <a:t>Range</a:t>
            </a:r>
            <a:r>
              <a:rPr lang="en-US" sz="2400" dirty="0">
                <a:solidFill>
                  <a:srgbClr val="0000FF"/>
                </a:solidFill>
                <a:latin typeface="Arial"/>
                <a:cs typeface="Arial"/>
              </a:rPr>
              <a:t>: 80 km   Resolution: 3 km</a:t>
            </a:r>
          </a:p>
          <a:p>
            <a:pPr>
              <a:defRPr/>
            </a:pPr>
            <a:r>
              <a:rPr lang="en-US" sz="4000" dirty="0">
                <a:solidFill>
                  <a:srgbClr val="FF0000"/>
                </a:solidFill>
              </a:rPr>
              <a:t>05 MHz</a:t>
            </a:r>
          </a:p>
          <a:p>
            <a:pPr>
              <a:defRPr/>
            </a:pPr>
            <a:r>
              <a:rPr lang="en-US" sz="2400" dirty="0">
                <a:solidFill>
                  <a:srgbClr val="FF0000"/>
                </a:solidFill>
              </a:rPr>
              <a:t>Radar </a:t>
            </a:r>
            <a:r>
              <a:rPr lang="en-US" sz="2400" dirty="0">
                <a:solidFill>
                  <a:srgbClr val="FF0000"/>
                </a:solidFill>
                <a:latin typeface="Symbol" charset="2"/>
                <a:cs typeface="Symbol" charset="2"/>
              </a:rPr>
              <a:t>l</a:t>
            </a:r>
            <a:r>
              <a:rPr lang="en-US" sz="2400" dirty="0">
                <a:solidFill>
                  <a:srgbClr val="FF0000"/>
                </a:solidFill>
              </a:rPr>
              <a:t>: 60m   Ocean </a:t>
            </a:r>
            <a:r>
              <a:rPr lang="en-US" sz="2400" dirty="0">
                <a:solidFill>
                  <a:srgbClr val="FF0000"/>
                </a:solidFill>
                <a:latin typeface="Symbol" charset="2"/>
                <a:cs typeface="Symbol" charset="2"/>
              </a:rPr>
              <a:t>l: </a:t>
            </a:r>
            <a:r>
              <a:rPr lang="en-US" sz="2400" dirty="0">
                <a:solidFill>
                  <a:srgbClr val="FF0000"/>
                </a:solidFill>
                <a:latin typeface="Arial"/>
                <a:cs typeface="Arial"/>
              </a:rPr>
              <a:t>30 m</a:t>
            </a:r>
          </a:p>
          <a:p>
            <a:pPr>
              <a:defRPr/>
            </a:pPr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</a:rPr>
              <a:t>Range</a:t>
            </a:r>
            <a:r>
              <a:rPr lang="en-US" sz="2400" dirty="0">
                <a:solidFill>
                  <a:srgbClr val="FF0000"/>
                </a:solidFill>
                <a:latin typeface="Arial"/>
                <a:cs typeface="Arial"/>
              </a:rPr>
              <a:t>: 180 km   Resolution: 6 km</a:t>
            </a:r>
          </a:p>
        </p:txBody>
      </p:sp>
      <p:pic>
        <p:nvPicPr>
          <p:cNvPr id="23555" name="Picture 1" descr="25MHz_Cov_Plo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422400"/>
            <a:ext cx="1536700" cy="1282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6" name="Title 2"/>
          <p:cNvSpPr>
            <a:spLocks noGrp="1"/>
          </p:cNvSpPr>
          <p:nvPr>
            <p:ph type="title"/>
          </p:nvPr>
        </p:nvSpPr>
        <p:spPr>
          <a:xfrm>
            <a:off x="304800" y="274638"/>
            <a:ext cx="8458200" cy="1143000"/>
          </a:xfrm>
        </p:spPr>
        <p:txBody>
          <a:bodyPr/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Surface Current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 Mapping Capability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5543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2116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89" t="6306" r="8093" b="6200"/>
          <a:stretch>
            <a:fillRect/>
          </a:stretch>
        </p:blipFill>
        <p:spPr bwMode="auto">
          <a:xfrm>
            <a:off x="3173413" y="66675"/>
            <a:ext cx="5791200" cy="611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02117" name="Text Box 5"/>
          <p:cNvSpPr txBox="1">
            <a:spLocks noChangeArrowheads="1"/>
          </p:cNvSpPr>
          <p:nvPr/>
        </p:nvSpPr>
        <p:spPr bwMode="auto">
          <a:xfrm>
            <a:off x="4537075" y="2298700"/>
            <a:ext cx="923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2000</a:t>
            </a:r>
          </a:p>
        </p:txBody>
      </p:sp>
      <p:sp>
        <p:nvSpPr>
          <p:cNvPr id="602118" name="Text Box 6"/>
          <p:cNvSpPr txBox="1">
            <a:spLocks noChangeArrowheads="1"/>
          </p:cNvSpPr>
          <p:nvPr/>
        </p:nvSpPr>
        <p:spPr bwMode="auto">
          <a:xfrm>
            <a:off x="4125913" y="3382963"/>
            <a:ext cx="923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2006</a:t>
            </a:r>
          </a:p>
        </p:txBody>
      </p:sp>
      <p:sp>
        <p:nvSpPr>
          <p:cNvPr id="602119" name="Text Box 7"/>
          <p:cNvSpPr txBox="1">
            <a:spLocks noChangeArrowheads="1"/>
          </p:cNvSpPr>
          <p:nvPr/>
        </p:nvSpPr>
        <p:spPr bwMode="auto">
          <a:xfrm>
            <a:off x="3841750" y="3817938"/>
            <a:ext cx="923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2006</a:t>
            </a:r>
          </a:p>
        </p:txBody>
      </p:sp>
      <p:sp>
        <p:nvSpPr>
          <p:cNvPr id="602120" name="Text Box 8"/>
          <p:cNvSpPr txBox="1">
            <a:spLocks noChangeArrowheads="1"/>
          </p:cNvSpPr>
          <p:nvPr/>
        </p:nvSpPr>
        <p:spPr bwMode="auto">
          <a:xfrm>
            <a:off x="3830638" y="4368800"/>
            <a:ext cx="923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2009</a:t>
            </a:r>
          </a:p>
        </p:txBody>
      </p:sp>
      <p:sp>
        <p:nvSpPr>
          <p:cNvPr id="602121" name="Text Box 9"/>
          <p:cNvSpPr txBox="1">
            <a:spLocks noChangeArrowheads="1"/>
          </p:cNvSpPr>
          <p:nvPr/>
        </p:nvSpPr>
        <p:spPr bwMode="auto">
          <a:xfrm>
            <a:off x="3876675" y="4751388"/>
            <a:ext cx="923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2003</a:t>
            </a:r>
          </a:p>
        </p:txBody>
      </p:sp>
      <p:sp>
        <p:nvSpPr>
          <p:cNvPr id="602122" name="Text Box 10"/>
          <p:cNvSpPr txBox="1">
            <a:spLocks noChangeArrowheads="1"/>
          </p:cNvSpPr>
          <p:nvPr/>
        </p:nvSpPr>
        <p:spPr bwMode="auto">
          <a:xfrm>
            <a:off x="3946525" y="5227638"/>
            <a:ext cx="923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2003</a:t>
            </a:r>
          </a:p>
        </p:txBody>
      </p:sp>
      <p:sp>
        <p:nvSpPr>
          <p:cNvPr id="602123" name="Text Box 11"/>
          <p:cNvSpPr txBox="1">
            <a:spLocks noChangeArrowheads="1"/>
          </p:cNvSpPr>
          <p:nvPr/>
        </p:nvSpPr>
        <p:spPr bwMode="auto">
          <a:xfrm>
            <a:off x="4684713" y="1936750"/>
            <a:ext cx="923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2001</a:t>
            </a:r>
          </a:p>
        </p:txBody>
      </p:sp>
      <p:sp>
        <p:nvSpPr>
          <p:cNvPr id="602124" name="Text Box 12"/>
          <p:cNvSpPr txBox="1">
            <a:spLocks noChangeArrowheads="1"/>
          </p:cNvSpPr>
          <p:nvPr/>
        </p:nvSpPr>
        <p:spPr bwMode="auto">
          <a:xfrm>
            <a:off x="6153150" y="1622425"/>
            <a:ext cx="923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2003</a:t>
            </a:r>
          </a:p>
        </p:txBody>
      </p:sp>
      <p:sp>
        <p:nvSpPr>
          <p:cNvPr id="602125" name="Text Box 13"/>
          <p:cNvSpPr txBox="1">
            <a:spLocks noChangeArrowheads="1"/>
          </p:cNvSpPr>
          <p:nvPr/>
        </p:nvSpPr>
        <p:spPr bwMode="auto">
          <a:xfrm>
            <a:off x="7250113" y="1892300"/>
            <a:ext cx="923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2003</a:t>
            </a:r>
          </a:p>
        </p:txBody>
      </p:sp>
      <p:sp>
        <p:nvSpPr>
          <p:cNvPr id="602126" name="Text Box 14"/>
          <p:cNvSpPr txBox="1">
            <a:spLocks noChangeArrowheads="1"/>
          </p:cNvSpPr>
          <p:nvPr/>
        </p:nvSpPr>
        <p:spPr bwMode="auto">
          <a:xfrm>
            <a:off x="6823075" y="1227138"/>
            <a:ext cx="923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2003</a:t>
            </a:r>
          </a:p>
        </p:txBody>
      </p:sp>
      <p:sp>
        <p:nvSpPr>
          <p:cNvPr id="602127" name="Text Box 15"/>
          <p:cNvSpPr txBox="1">
            <a:spLocks noChangeArrowheads="1"/>
          </p:cNvSpPr>
          <p:nvPr/>
        </p:nvSpPr>
        <p:spPr bwMode="auto">
          <a:xfrm>
            <a:off x="4414838" y="2649538"/>
            <a:ext cx="923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2001</a:t>
            </a:r>
          </a:p>
        </p:txBody>
      </p:sp>
      <p:sp>
        <p:nvSpPr>
          <p:cNvPr id="602128" name="Text Box 16"/>
          <p:cNvSpPr txBox="1">
            <a:spLocks noChangeArrowheads="1"/>
          </p:cNvSpPr>
          <p:nvPr/>
        </p:nvSpPr>
        <p:spPr bwMode="auto">
          <a:xfrm>
            <a:off x="5691188" y="2298700"/>
            <a:ext cx="923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2007</a:t>
            </a:r>
          </a:p>
        </p:txBody>
      </p:sp>
      <p:sp>
        <p:nvSpPr>
          <p:cNvPr id="602129" name="Text Box 17"/>
          <p:cNvSpPr txBox="1">
            <a:spLocks noChangeArrowheads="1"/>
          </p:cNvSpPr>
          <p:nvPr/>
        </p:nvSpPr>
        <p:spPr bwMode="auto">
          <a:xfrm>
            <a:off x="4308475" y="2967038"/>
            <a:ext cx="923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2001</a:t>
            </a:r>
          </a:p>
        </p:txBody>
      </p:sp>
      <p:sp>
        <p:nvSpPr>
          <p:cNvPr id="602130" name="Rectangle 18"/>
          <p:cNvSpPr>
            <a:spLocks noChangeArrowheads="1"/>
          </p:cNvSpPr>
          <p:nvPr/>
        </p:nvSpPr>
        <p:spPr bwMode="auto">
          <a:xfrm>
            <a:off x="0" y="-268287"/>
            <a:ext cx="3165475" cy="257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4400" b="1" dirty="0">
                <a:solidFill>
                  <a:srgbClr val="000000"/>
                </a:solidFill>
              </a:rPr>
              <a:t>LONG RANGE NETWORK</a:t>
            </a:r>
          </a:p>
        </p:txBody>
      </p:sp>
      <p:pic>
        <p:nvPicPr>
          <p:cNvPr id="602132" name="Picture 20" descr="ODU_cropped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100" y="3790288"/>
            <a:ext cx="168592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2134" name="Picture 22" descr="unc-logo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100" y="5262563"/>
            <a:ext cx="1135063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OOL_redgray_on_light_lg.gif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0656" y="3062790"/>
            <a:ext cx="1525588" cy="669224"/>
          </a:xfrm>
          <a:prstGeom prst="rect">
            <a:avLst/>
          </a:prstGeom>
        </p:spPr>
      </p:pic>
      <p:pic>
        <p:nvPicPr>
          <p:cNvPr id="4" name="Picture 3" descr="umass_dartmouth_logo2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100" y="2076450"/>
            <a:ext cx="1054100" cy="978866"/>
          </a:xfrm>
          <a:prstGeom prst="rect">
            <a:avLst/>
          </a:prstGeom>
        </p:spPr>
      </p:pic>
      <p:sp>
        <p:nvSpPr>
          <p:cNvPr id="24" name="Text Box 16"/>
          <p:cNvSpPr txBox="1">
            <a:spLocks noChangeArrowheads="1"/>
          </p:cNvSpPr>
          <p:nvPr/>
        </p:nvSpPr>
        <p:spPr bwMode="auto">
          <a:xfrm>
            <a:off x="5381625" y="1968500"/>
            <a:ext cx="923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2012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5" name="Text Box 16"/>
          <p:cNvSpPr txBox="1">
            <a:spLocks noChangeArrowheads="1"/>
          </p:cNvSpPr>
          <p:nvPr/>
        </p:nvSpPr>
        <p:spPr bwMode="auto">
          <a:xfrm>
            <a:off x="6615112" y="1811338"/>
            <a:ext cx="923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2010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3" name="Text Box 16"/>
          <p:cNvSpPr txBox="1">
            <a:spLocks noChangeArrowheads="1"/>
          </p:cNvSpPr>
          <p:nvPr/>
        </p:nvSpPr>
        <p:spPr bwMode="auto">
          <a:xfrm>
            <a:off x="6326188" y="2081213"/>
            <a:ext cx="923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2013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6" name="Picture 10" descr="final_randd_largegif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6175" y="4661363"/>
            <a:ext cx="211455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30224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02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602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2000"/>
                                        <p:tgtEl>
                                          <p:spTgt spid="602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2000"/>
                                        <p:tgtEl>
                                          <p:spTgt spid="602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withGroup">
                            <p:stCondLst>
                              <p:cond delay="3000"/>
                            </p:stCondLst>
                            <p:childTnLst>
                              <p:par>
                                <p:cTn id="19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602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1000"/>
                                        <p:tgtEl>
                                          <p:spTgt spid="602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602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1000"/>
                                        <p:tgtEl>
                                          <p:spTgt spid="602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1000"/>
                                        <p:tgtEl>
                                          <p:spTgt spid="602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with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1000"/>
                                        <p:tgtEl>
                                          <p:spTgt spid="602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1000"/>
                                        <p:tgtEl>
                                          <p:spTgt spid="602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withGroup">
                            <p:stCondLst>
                              <p:cond delay="700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1000"/>
                                        <p:tgtEl>
                                          <p:spTgt spid="602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withGroup">
                            <p:stCondLst>
                              <p:cond delay="9000"/>
                            </p:stCondLst>
                            <p:childTnLst>
                              <p:par>
                                <p:cTn id="46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1000"/>
                                        <p:tgtEl>
                                          <p:spTgt spid="602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000"/>
                            </p:stCondLst>
                            <p:childTnLst>
                              <p:par>
                                <p:cTn id="50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3000"/>
                            </p:stCondLst>
                            <p:childTnLst>
                              <p:par>
                                <p:cTn id="54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0"/>
                            </p:stCondLst>
                            <p:childTnLst>
                              <p:par>
                                <p:cTn id="58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2117" grpId="0"/>
      <p:bldP spid="602118" grpId="0"/>
      <p:bldP spid="602119" grpId="0"/>
      <p:bldP spid="602120" grpId="0"/>
      <p:bldP spid="602121" grpId="0"/>
      <p:bldP spid="602122" grpId="0"/>
      <p:bldP spid="602123" grpId="0"/>
      <p:bldP spid="602124" grpId="0"/>
      <p:bldP spid="602125" grpId="0"/>
      <p:bldP spid="602126" grpId="0"/>
      <p:bldP spid="602127" grpId="0"/>
      <p:bldP spid="602128" grpId="0"/>
      <p:bldP spid="602129" grpId="0"/>
      <p:bldP spid="24" grpId="0"/>
      <p:bldP spid="25" grpId="0"/>
      <p:bldP spid="2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4" descr="Figure04_color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437895"/>
            <a:ext cx="6819780" cy="5734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0" name="TextBox 2"/>
          <p:cNvSpPr txBox="1"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b="1" dirty="0" smtClean="0">
                <a:solidFill>
                  <a:srgbClr val="333399"/>
                </a:solidFill>
                <a:latin typeface="Times New Roman" charset="0"/>
                <a:ea typeface="Times New Roman" charset="0"/>
                <a:cs typeface="Times New Roman" charset="0"/>
              </a:rPr>
              <a:t>MARACOOS Annual Mean Surface Currents (</a:t>
            </a:r>
            <a:r>
              <a:rPr lang="en-US" sz="2400" b="1" dirty="0">
                <a:solidFill>
                  <a:srgbClr val="333399"/>
                </a:solidFill>
                <a:latin typeface="Times New Roman" charset="0"/>
                <a:ea typeface="Times New Roman" charset="0"/>
                <a:cs typeface="Times New Roman" charset="0"/>
              </a:rPr>
              <a:t>2009)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533400" y="232833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7358069" y="0"/>
            <a:ext cx="1515534" cy="1387528"/>
            <a:chOff x="7374466" y="0"/>
            <a:chExt cx="1515534" cy="1387528"/>
          </a:xfrm>
        </p:grpSpPr>
        <p:pic>
          <p:nvPicPr>
            <p:cNvPr id="4" name="Picture 2" descr="Figure05_A_color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74466" y="0"/>
              <a:ext cx="1439335" cy="1387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8060267" y="838201"/>
              <a:ext cx="82973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Winter</a:t>
              </a:r>
              <a:endParaRPr lang="en-US" sz="1600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333194" y="3141135"/>
            <a:ext cx="1565285" cy="1525058"/>
            <a:chOff x="7344833" y="3141135"/>
            <a:chExt cx="1565285" cy="1525058"/>
          </a:xfrm>
        </p:grpSpPr>
        <p:pic>
          <p:nvPicPr>
            <p:cNvPr id="6" name="Picture 4" descr="Figure05_C_color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44833" y="3141135"/>
              <a:ext cx="1514154" cy="15250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7950200" y="4047067"/>
              <a:ext cx="95991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Summer</a:t>
              </a:r>
              <a:endParaRPr lang="en-US" sz="1600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327958" y="1507066"/>
            <a:ext cx="1575756" cy="1536171"/>
            <a:chOff x="7321554" y="1507066"/>
            <a:chExt cx="1575756" cy="1536171"/>
          </a:xfrm>
        </p:grpSpPr>
        <p:pic>
          <p:nvPicPr>
            <p:cNvPr id="5" name="Picture 3" descr="Figure05_B_color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1554" y="1507066"/>
              <a:ext cx="1551513" cy="15361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8119533" y="2421467"/>
              <a:ext cx="77777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Spring</a:t>
              </a:r>
              <a:endParaRPr lang="en-US" sz="1600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366536" y="4669427"/>
            <a:ext cx="1498600" cy="1480020"/>
            <a:chOff x="7374467" y="4669427"/>
            <a:chExt cx="1498600" cy="1480020"/>
          </a:xfrm>
        </p:grpSpPr>
        <p:pic>
          <p:nvPicPr>
            <p:cNvPr id="7" name="Picture 4" descr="Figure05_D_color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74467" y="4669427"/>
              <a:ext cx="1498600" cy="14800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8356600" y="5554133"/>
              <a:ext cx="51528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Fall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33214405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Box 2"/>
          <p:cNvSpPr txBox="1">
            <a:spLocks noChangeArrowheads="1"/>
          </p:cNvSpPr>
          <p:nvPr/>
        </p:nvSpPr>
        <p:spPr bwMode="auto">
          <a:xfrm>
            <a:off x="5334000" y="2857496"/>
            <a:ext cx="9906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Vessels - 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Satellite</a:t>
            </a: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058" y="778935"/>
            <a:ext cx="2702628" cy="109220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50800" algn="ctr" rotWithShape="0">
              <a:srgbClr val="000000">
                <a:alpha val="20999"/>
              </a:srgbClr>
            </a:outerShdw>
          </a:effectLst>
        </p:spPr>
      </p:pic>
      <p:sp>
        <p:nvSpPr>
          <p:cNvPr id="19479" name="TextBox 30"/>
          <p:cNvSpPr txBox="1">
            <a:spLocks noChangeArrowheads="1"/>
          </p:cNvSpPr>
          <p:nvPr/>
        </p:nvSpPr>
        <p:spPr bwMode="auto">
          <a:xfrm>
            <a:off x="2924175" y="762000"/>
            <a:ext cx="21050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Global </a:t>
            </a:r>
            <a:r>
              <a:rPr lang="en-US" dirty="0"/>
              <a:t>Component</a:t>
            </a:r>
          </a:p>
        </p:txBody>
      </p:sp>
      <p:sp>
        <p:nvSpPr>
          <p:cNvPr id="19480" name="TextBox 31"/>
          <p:cNvSpPr txBox="1">
            <a:spLocks noChangeArrowheads="1"/>
          </p:cNvSpPr>
          <p:nvPr/>
        </p:nvSpPr>
        <p:spPr bwMode="auto">
          <a:xfrm>
            <a:off x="2590800" y="1946853"/>
            <a:ext cx="2314575" cy="914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/>
              <a:t>National Component</a:t>
            </a:r>
          </a:p>
        </p:txBody>
      </p:sp>
      <p:sp>
        <p:nvSpPr>
          <p:cNvPr id="19481" name="TextBox 32"/>
          <p:cNvSpPr txBox="1">
            <a:spLocks noChangeArrowheads="1"/>
          </p:cNvSpPr>
          <p:nvPr/>
        </p:nvSpPr>
        <p:spPr bwMode="auto">
          <a:xfrm>
            <a:off x="825500" y="2209800"/>
            <a:ext cx="20701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/>
              <a:t>Regional Component</a:t>
            </a:r>
          </a:p>
        </p:txBody>
      </p:sp>
      <p:sp>
        <p:nvSpPr>
          <p:cNvPr id="19482" name="TextBox 33"/>
          <p:cNvSpPr txBox="1"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/>
              <a:t>U.S. Integrated Ocean Observing </a:t>
            </a:r>
            <a:r>
              <a:rPr lang="en-US" sz="2800" b="1" dirty="0" smtClean="0"/>
              <a:t>System (IOOS)</a:t>
            </a:r>
            <a:endParaRPr lang="en-US" sz="2800" b="1" dirty="0"/>
          </a:p>
        </p:txBody>
      </p:sp>
      <p:sp>
        <p:nvSpPr>
          <p:cNvPr id="35" name="Right Arrow 34"/>
          <p:cNvSpPr/>
          <p:nvPr/>
        </p:nvSpPr>
        <p:spPr>
          <a:xfrm>
            <a:off x="3040063" y="1552571"/>
            <a:ext cx="979487" cy="28257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6" name="Right Arrow 35"/>
          <p:cNvSpPr/>
          <p:nvPr/>
        </p:nvSpPr>
        <p:spPr>
          <a:xfrm rot="1837255">
            <a:off x="3530600" y="2882896"/>
            <a:ext cx="977900" cy="239713"/>
          </a:xfrm>
          <a:prstGeom prst="rightArrow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7" name="Right Arrow 36"/>
          <p:cNvSpPr/>
          <p:nvPr/>
        </p:nvSpPr>
        <p:spPr>
          <a:xfrm rot="5400000">
            <a:off x="196057" y="2518565"/>
            <a:ext cx="977900" cy="28098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488" name="TextBox 39"/>
          <p:cNvSpPr txBox="1">
            <a:spLocks noChangeArrowheads="1"/>
          </p:cNvSpPr>
          <p:nvPr/>
        </p:nvSpPr>
        <p:spPr bwMode="auto">
          <a:xfrm>
            <a:off x="257175" y="5715000"/>
            <a:ext cx="368259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 dirty="0"/>
              <a:t>11 Regional Associations</a:t>
            </a:r>
          </a:p>
        </p:txBody>
      </p:sp>
      <p:pic>
        <p:nvPicPr>
          <p:cNvPr id="45" name="Picture 44" descr="Screen shot 2011-11-15 at 4.08.34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33973"/>
            <a:ext cx="9144000" cy="642277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7021287" y="6313712"/>
            <a:ext cx="19543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http://</a:t>
            </a:r>
            <a:r>
              <a:rPr lang="en-US" sz="2000" b="1" dirty="0" err="1" smtClean="0">
                <a:solidFill>
                  <a:schemeClr val="bg1"/>
                </a:solidFill>
              </a:rPr>
              <a:t>ioos.gov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9" name="TextBox 37"/>
          <p:cNvSpPr txBox="1">
            <a:spLocks noChangeArrowheads="1"/>
          </p:cNvSpPr>
          <p:nvPr/>
        </p:nvSpPr>
        <p:spPr bwMode="auto">
          <a:xfrm>
            <a:off x="4648200" y="2508246"/>
            <a:ext cx="44545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i="1" dirty="0" smtClean="0"/>
              <a:t>1</a:t>
            </a:r>
            <a:r>
              <a:rPr lang="en-US" i="1" dirty="0"/>
              <a:t>5</a:t>
            </a:r>
            <a:r>
              <a:rPr lang="en-US" i="1" dirty="0" smtClean="0"/>
              <a:t> Regional Alliances in GOOS</a:t>
            </a:r>
            <a:endParaRPr lang="en-US" i="1" dirty="0"/>
          </a:p>
        </p:txBody>
      </p:sp>
      <p:pic>
        <p:nvPicPr>
          <p:cNvPr id="21" name="Picture 20" descr="map_all_regions_text_5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49" y="3276600"/>
            <a:ext cx="3209851" cy="2484425"/>
          </a:xfrm>
          <a:prstGeom prst="rect">
            <a:avLst/>
          </a:prstGeom>
        </p:spPr>
      </p:pic>
      <p:pic>
        <p:nvPicPr>
          <p:cNvPr id="23" name="Picture 22" descr="gramap201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682" y="609600"/>
            <a:ext cx="4092717" cy="1828800"/>
          </a:xfrm>
          <a:prstGeom prst="rect">
            <a:avLst/>
          </a:prstGeom>
        </p:spPr>
      </p:pic>
      <p:pic>
        <p:nvPicPr>
          <p:cNvPr id="20" name="Picture 19" descr="ACTmap5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174999"/>
            <a:ext cx="1533440" cy="1226012"/>
          </a:xfrm>
          <a:prstGeom prst="rect">
            <a:avLst/>
          </a:prstGeom>
        </p:spPr>
      </p:pic>
      <p:sp>
        <p:nvSpPr>
          <p:cNvPr id="47" name="TextBox 38"/>
          <p:cNvSpPr txBox="1">
            <a:spLocks noChangeArrowheads="1"/>
          </p:cNvSpPr>
          <p:nvPr/>
        </p:nvSpPr>
        <p:spPr bwMode="auto">
          <a:xfrm>
            <a:off x="4419600" y="5715000"/>
            <a:ext cx="47431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 dirty="0" smtClean="0"/>
              <a:t>Nationally Coordinated Initiatives</a:t>
            </a:r>
            <a:endParaRPr lang="en-US" i="1" dirty="0"/>
          </a:p>
        </p:txBody>
      </p:sp>
      <p:pic>
        <p:nvPicPr>
          <p:cNvPr id="48" name="Picture 5" descr="Screen shot 2010-05-02 at 10.00.18 PM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04047" y="3069952"/>
            <a:ext cx="1935153" cy="249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3" descr="Logo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022599"/>
            <a:ext cx="1752600" cy="154856"/>
          </a:xfrm>
          <a:prstGeom prst="rect">
            <a:avLst/>
          </a:prstGeom>
        </p:spPr>
      </p:pic>
      <p:pic>
        <p:nvPicPr>
          <p:cNvPr id="25" name="Picture 24" descr="CI_frontpage_image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655298"/>
            <a:ext cx="2019085" cy="1152833"/>
          </a:xfrm>
          <a:prstGeom prst="rect">
            <a:avLst/>
          </a:prstGeom>
        </p:spPr>
      </p:pic>
      <p:pic>
        <p:nvPicPr>
          <p:cNvPr id="26" name="Picture 25" descr="pressblog_logo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442460"/>
            <a:ext cx="2057400" cy="20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452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fr5mhz_20130208T180000-20130208T180000_maracoos_std_lor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102779" cy="61602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2600" y="274638"/>
            <a:ext cx="3429000" cy="11430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Winter Storm </a:t>
            </a:r>
            <a:r>
              <a:rPr lang="en-US" sz="4000" dirty="0" err="1" smtClean="0"/>
              <a:t>Nemo</a:t>
            </a:r>
            <a:endParaRPr lang="en-US" sz="4000" dirty="0"/>
          </a:p>
        </p:txBody>
      </p:sp>
      <p:pic>
        <p:nvPicPr>
          <p:cNvPr id="4" name="Picture 3" descr="stnplot_20130209.gi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331" b="41833"/>
          <a:stretch/>
        </p:blipFill>
        <p:spPr>
          <a:xfrm>
            <a:off x="5715000" y="1600200"/>
            <a:ext cx="3048000" cy="40289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6248400" y="5715000"/>
            <a:ext cx="1942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February 9,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391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1118206426_2340b3d5e9_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b="1" dirty="0"/>
              <a:t>                            </a:t>
            </a:r>
            <a:r>
              <a:rPr lang="en-US" sz="2400" b="1" dirty="0" smtClean="0"/>
              <a:t> Success </a:t>
            </a:r>
            <a:r>
              <a:rPr lang="en-US" sz="2400" b="1" dirty="0"/>
              <a:t>Stories – Making a Difference</a:t>
            </a:r>
          </a:p>
          <a:p>
            <a:endParaRPr lang="en-US" sz="2400" b="1" dirty="0"/>
          </a:p>
          <a:p>
            <a:r>
              <a:rPr lang="en-US" sz="2400" b="1" i="1" dirty="0"/>
              <a:t>Optimizing HF Radar for SAR using USCG Surface Drifters</a:t>
            </a:r>
          </a:p>
          <a:p>
            <a:endParaRPr lang="en-US" sz="2000" b="1" i="1" dirty="0"/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0" y="4114800"/>
            <a:ext cx="4289981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/>
              <a:t>Art Allen </a:t>
            </a:r>
          </a:p>
          <a:p>
            <a:r>
              <a:rPr lang="en-US" sz="2000" b="1" dirty="0"/>
              <a:t>U.S. Coast Guard</a:t>
            </a:r>
          </a:p>
          <a:p>
            <a:endParaRPr lang="en-US" sz="2000" b="1" dirty="0"/>
          </a:p>
          <a:p>
            <a:r>
              <a:rPr lang="en-US" sz="2000" b="1" dirty="0"/>
              <a:t>Scott Glenn</a:t>
            </a:r>
          </a:p>
          <a:p>
            <a:r>
              <a:rPr lang="en-US" sz="2000" b="1" dirty="0"/>
              <a:t>Rutgers University</a:t>
            </a:r>
            <a:endParaRPr lang="en-US" sz="2000" b="1" dirty="0" smtClean="0"/>
          </a:p>
          <a:p>
            <a:endParaRPr lang="en-US" sz="2000" b="1" dirty="0" smtClean="0"/>
          </a:p>
          <a:p>
            <a:r>
              <a:rPr lang="en-US" sz="2000" b="1" dirty="0" smtClean="0"/>
              <a:t>Mid</a:t>
            </a:r>
            <a:r>
              <a:rPr lang="en-US" sz="2000" b="1" dirty="0"/>
              <a:t>-Atlantic </a:t>
            </a:r>
            <a:r>
              <a:rPr lang="en-US" sz="2000" b="1" dirty="0" smtClean="0"/>
              <a:t>Regional Association</a:t>
            </a:r>
          </a:p>
          <a:p>
            <a:r>
              <a:rPr lang="en-US" sz="2000" b="1" dirty="0"/>
              <a:t>Coastal Ocean Observing System</a:t>
            </a:r>
          </a:p>
        </p:txBody>
      </p:sp>
      <p:pic>
        <p:nvPicPr>
          <p:cNvPr id="30725" name="Picture 5" descr="1468414560_d638cdb7d2_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7200" y="4800600"/>
            <a:ext cx="2438400" cy="18288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0726" name="Picture 6" descr="1490972357_d86649c7e2_o"/>
          <p:cNvPicPr>
            <a:picLocks noChangeAspect="1" noChangeArrowheads="1"/>
          </p:cNvPicPr>
          <p:nvPr/>
        </p:nvPicPr>
        <p:blipFill>
          <a:blip r:embed="rId4"/>
          <a:srcRect l="10001" t="282" r="49001" b="33427"/>
          <a:stretch>
            <a:fillRect/>
          </a:stretch>
        </p:blipFill>
        <p:spPr bwMode="auto">
          <a:xfrm>
            <a:off x="6858000" y="4419600"/>
            <a:ext cx="2130425" cy="22860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9" name="Picture 31" descr="IOOS_logo_white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2667" y="0"/>
            <a:ext cx="1701802" cy="688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09319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Figure04_col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38200"/>
            <a:ext cx="3200400" cy="269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57200" y="6584950"/>
            <a:ext cx="2133600" cy="365125"/>
          </a:xfrm>
          <a:noFill/>
        </p:spPr>
        <p:txBody>
          <a:bodyPr/>
          <a:lstStyle/>
          <a:p>
            <a:pPr algn="l"/>
            <a:fld id="{6A00C64A-9FCA-1E4D-815C-FA28E9FD70B4}" type="slidenum">
              <a:rPr lang="en-US" sz="1200">
                <a:solidFill>
                  <a:srgbClr val="898989"/>
                </a:solidFill>
                <a:latin typeface="Calibri" charset="0"/>
                <a:ea typeface="ＭＳ Ｐゴシック" charset="-128"/>
                <a:cs typeface="ＭＳ Ｐゴシック" charset="-128"/>
              </a:rPr>
              <a:pPr algn="l"/>
              <a:t>32</a:t>
            </a:fld>
            <a:endParaRPr lang="en-US" sz="1200">
              <a:solidFill>
                <a:srgbClr val="898989"/>
              </a:solidFill>
              <a:latin typeface="Calibri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4580" name="TextBox 7"/>
          <p:cNvSpPr txBox="1">
            <a:spLocks noChangeArrowheads="1"/>
          </p:cNvSpPr>
          <p:nvPr/>
        </p:nvSpPr>
        <p:spPr bwMode="auto">
          <a:xfrm>
            <a:off x="0" y="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u="sng" dirty="0">
                <a:ea typeface="Arial" charset="0"/>
                <a:cs typeface="Arial" charset="0"/>
              </a:rPr>
              <a:t>Transition</a:t>
            </a:r>
            <a:r>
              <a:rPr lang="en-US" sz="2000" b="1" dirty="0">
                <a:ea typeface="Arial" charset="0"/>
                <a:cs typeface="Arial" charset="0"/>
              </a:rPr>
              <a:t> Objective –</a:t>
            </a:r>
            <a:r>
              <a:rPr lang="en-US" sz="2000" b="1" dirty="0" smtClean="0">
                <a:ea typeface="Arial" charset="0"/>
                <a:cs typeface="Arial" charset="0"/>
              </a:rPr>
              <a:t> </a:t>
            </a:r>
          </a:p>
          <a:p>
            <a:pPr algn="ctr"/>
            <a:r>
              <a:rPr lang="en-US" sz="2000" b="1" i="1" dirty="0" smtClean="0">
                <a:ea typeface="Arial" charset="0"/>
                <a:cs typeface="Arial" charset="0"/>
              </a:rPr>
              <a:t>Operational Use of HF Radar Surface Currents for Search And Rescue</a:t>
            </a:r>
          </a:p>
        </p:txBody>
      </p:sp>
      <p:pic>
        <p:nvPicPr>
          <p:cNvPr id="24581" name="Picture 6" descr="Screen shot 2010-11-12 at 4.38.20 PM.png"/>
          <p:cNvPicPr>
            <a:picLocks noChangeAspect="1"/>
          </p:cNvPicPr>
          <p:nvPr/>
        </p:nvPicPr>
        <p:blipFill>
          <a:blip r:embed="rId3"/>
          <a:srcRect t="2252" r="2232"/>
          <a:stretch>
            <a:fillRect/>
          </a:stretch>
        </p:blipFill>
        <p:spPr bwMode="auto">
          <a:xfrm>
            <a:off x="3691467" y="656181"/>
            <a:ext cx="5181600" cy="284902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</p:pic>
      <p:pic>
        <p:nvPicPr>
          <p:cNvPr id="2458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37200" y="3820026"/>
            <a:ext cx="3250276" cy="2352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Up Arrow 13"/>
          <p:cNvSpPr/>
          <p:nvPr/>
        </p:nvSpPr>
        <p:spPr>
          <a:xfrm rot="5400000">
            <a:off x="3352800" y="1600200"/>
            <a:ext cx="363538" cy="363538"/>
          </a:xfrm>
          <a:prstGeom prst="up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5" name="Up Arrow 14"/>
          <p:cNvSpPr/>
          <p:nvPr/>
        </p:nvSpPr>
        <p:spPr>
          <a:xfrm rot="10800000">
            <a:off x="7899400" y="3268134"/>
            <a:ext cx="363538" cy="355600"/>
          </a:xfrm>
          <a:prstGeom prst="up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9" name="Up Arrow 18"/>
          <p:cNvSpPr/>
          <p:nvPr/>
        </p:nvSpPr>
        <p:spPr>
          <a:xfrm rot="16200000">
            <a:off x="3903134" y="4809067"/>
            <a:ext cx="363538" cy="355600"/>
          </a:xfrm>
          <a:prstGeom prst="up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24590" name="TextBox 19"/>
          <p:cNvSpPr txBox="1">
            <a:spLocks noChangeArrowheads="1"/>
          </p:cNvSpPr>
          <p:nvPr/>
        </p:nvSpPr>
        <p:spPr bwMode="auto">
          <a:xfrm>
            <a:off x="3276600" y="762000"/>
            <a:ext cx="15033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>
                <a:ea typeface="Arial" charset="0"/>
                <a:cs typeface="Arial" charset="0"/>
              </a:rPr>
              <a:t>Surface Currents</a:t>
            </a:r>
          </a:p>
        </p:txBody>
      </p:sp>
      <p:pic>
        <p:nvPicPr>
          <p:cNvPr id="24" name="Picture 23" descr="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32200" y="2286001"/>
            <a:ext cx="83185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24594" name="Picture 2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20533" y="4224866"/>
            <a:ext cx="175260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Up Arrow 20"/>
          <p:cNvSpPr/>
          <p:nvPr/>
        </p:nvSpPr>
        <p:spPr>
          <a:xfrm>
            <a:off x="1617134" y="3496734"/>
            <a:ext cx="363538" cy="355600"/>
          </a:xfrm>
          <a:prstGeom prst="up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5055" y="4217104"/>
            <a:ext cx="3032278" cy="17688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3200401" y="5113864"/>
            <a:ext cx="24383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Search And Rescue Optimal Planning System (SAROPS)</a:t>
            </a:r>
            <a:endParaRPr lang="en-US" sz="2000" dirty="0"/>
          </a:p>
        </p:txBody>
      </p:sp>
      <p:sp>
        <p:nvSpPr>
          <p:cNvPr id="25" name="TextBox 24"/>
          <p:cNvSpPr txBox="1"/>
          <p:nvPr/>
        </p:nvSpPr>
        <p:spPr>
          <a:xfrm>
            <a:off x="1066800" y="2336800"/>
            <a:ext cx="15578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Data Acquisition</a:t>
            </a:r>
            <a:endParaRPr lang="en-US" sz="2000" dirty="0"/>
          </a:p>
        </p:txBody>
      </p:sp>
      <p:sp>
        <p:nvSpPr>
          <p:cNvPr id="26" name="TextBox 25"/>
          <p:cNvSpPr txBox="1"/>
          <p:nvPr/>
        </p:nvSpPr>
        <p:spPr>
          <a:xfrm>
            <a:off x="7222067" y="2243667"/>
            <a:ext cx="19219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Data Product Generation &amp; Management</a:t>
            </a:r>
            <a:endParaRPr lang="en-US" sz="2000" dirty="0"/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105933" y="3259667"/>
            <a:ext cx="2011915" cy="812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50800" algn="ctr" rotWithShape="0">
              <a:srgbClr val="000000">
                <a:alpha val="20999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2243345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38200"/>
            <a:ext cx="4403725" cy="2673350"/>
          </a:xfrm>
          <a:ln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r>
              <a:rPr lang="en-US" sz="3200" dirty="0" smtClean="0">
                <a:solidFill>
                  <a:srgbClr val="000000"/>
                </a:solidFill>
                <a:latin typeface="Arial" charset="0"/>
              </a:rPr>
              <a:t>HF Radar</a:t>
            </a:r>
            <a:r>
              <a:rPr lang="en-US" sz="2400" dirty="0" smtClean="0">
                <a:latin typeface="Arial" charset="0"/>
              </a:rPr>
              <a:t> </a:t>
            </a:r>
            <a:r>
              <a:rPr lang="en-US" sz="2400" dirty="0">
                <a:latin typeface="Arial" charset="0"/>
              </a:rPr>
              <a:t/>
            </a:r>
            <a:br>
              <a:rPr lang="en-US" sz="2400" dirty="0">
                <a:latin typeface="Arial" charset="0"/>
              </a:rPr>
            </a:b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vs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</a:t>
            </a:r>
            <a:br>
              <a:rPr lang="en-US" sz="24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3200" dirty="0" err="1" smtClean="0">
                <a:solidFill>
                  <a:srgbClr val="000000"/>
                </a:solidFill>
                <a:latin typeface="Arial" charset="0"/>
              </a:rPr>
              <a:t>HYbrid</a:t>
            </a:r>
            <a:r>
              <a:rPr lang="en-US" sz="32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Arial" charset="0"/>
              </a:rPr>
              <a:t>Coordinate Ocean Model or (HYCOM)</a:t>
            </a:r>
            <a:r>
              <a:rPr lang="en-US" sz="24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dirty="0">
                <a:latin typeface="Arial" charset="0"/>
              </a:rPr>
              <a:t/>
            </a:r>
            <a:br>
              <a:rPr lang="en-US" sz="2400" dirty="0">
                <a:latin typeface="Arial" charset="0"/>
              </a:rPr>
            </a:br>
            <a:r>
              <a:rPr lang="en-US" sz="2400" dirty="0">
                <a:solidFill>
                  <a:srgbClr val="FFFFFF"/>
                </a:solidFill>
                <a:latin typeface="Arial" charset="0"/>
              </a:rPr>
              <a:t>Currents in SAROPS</a:t>
            </a:r>
            <a:r>
              <a:rPr lang="en-US" sz="3600" dirty="0">
                <a:latin typeface="Arial" charset="0"/>
              </a:rPr>
              <a:t/>
            </a:r>
            <a:br>
              <a:rPr lang="en-US" sz="3600" dirty="0">
                <a:latin typeface="Arial" charset="0"/>
              </a:rPr>
            </a:br>
            <a:endParaRPr lang="en-US" sz="3600" dirty="0">
              <a:latin typeface="Arial" charset="0"/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3048000"/>
            <a:ext cx="4513263" cy="3027363"/>
          </a:xfrm>
          <a:ln>
            <a:miter lim="800000"/>
            <a:headEnd/>
            <a:tailEnd/>
          </a:ln>
        </p:spPr>
        <p:txBody>
          <a:bodyPr/>
          <a:lstStyle/>
          <a:p>
            <a:r>
              <a:rPr lang="en-US" sz="2000">
                <a:latin typeface="Arial" charset="0"/>
              </a:rPr>
              <a:t>High Confidence (HF Radar)</a:t>
            </a:r>
          </a:p>
          <a:p>
            <a:pPr lvl="1"/>
            <a:r>
              <a:rPr lang="en-US" sz="2000">
                <a:latin typeface="Arial" charset="0"/>
                <a:ea typeface="Geneva" charset="0"/>
              </a:rPr>
              <a:t>sigma (1 std dev) = 0.22 knots</a:t>
            </a:r>
          </a:p>
          <a:p>
            <a:pPr lvl="1"/>
            <a:r>
              <a:rPr lang="en-US" sz="2000">
                <a:latin typeface="Arial" charset="0"/>
                <a:ea typeface="Geneva" charset="0"/>
              </a:rPr>
              <a:t>Tau (half life)  = 264 minutes</a:t>
            </a:r>
          </a:p>
          <a:p>
            <a:r>
              <a:rPr lang="en-US" sz="2000">
                <a:latin typeface="Arial" charset="0"/>
              </a:rPr>
              <a:t>Low Confidence (HYCOM)</a:t>
            </a:r>
          </a:p>
          <a:p>
            <a:pPr lvl="1"/>
            <a:r>
              <a:rPr lang="en-US" sz="2000">
                <a:latin typeface="Arial" charset="0"/>
                <a:ea typeface="Geneva" charset="0"/>
              </a:rPr>
              <a:t>sigma (1 std dev) = 0.37 knots</a:t>
            </a:r>
          </a:p>
          <a:p>
            <a:pPr lvl="1"/>
            <a:r>
              <a:rPr lang="en-US" sz="2000">
                <a:latin typeface="Arial" charset="0"/>
                <a:ea typeface="Geneva" charset="0"/>
              </a:rPr>
              <a:t>Tau (half life)  = 264 minutes</a:t>
            </a:r>
          </a:p>
          <a:p>
            <a:r>
              <a:rPr lang="en-US" sz="2000">
                <a:latin typeface="Arial" charset="0"/>
              </a:rPr>
              <a:t>Number of particles = 5000 </a:t>
            </a:r>
          </a:p>
          <a:p>
            <a:r>
              <a:rPr lang="en-US" sz="2000">
                <a:latin typeface="Arial" charset="0"/>
              </a:rPr>
              <a:t>SLDMB 39029</a:t>
            </a:r>
          </a:p>
          <a:p>
            <a:pPr>
              <a:buFontTx/>
              <a:buNone/>
            </a:pPr>
            <a:endParaRPr lang="en-US" sz="2000">
              <a:latin typeface="Arial" charset="0"/>
            </a:endParaRPr>
          </a:p>
          <a:p>
            <a:endParaRPr lang="en-US" sz="2000">
              <a:latin typeface="Arial" charset="0"/>
            </a:endParaRPr>
          </a:p>
        </p:txBody>
      </p:sp>
      <p:graphicFrame>
        <p:nvGraphicFramePr>
          <p:cNvPr id="604164" name="Group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689086502"/>
              </p:ext>
            </p:extLst>
          </p:nvPr>
        </p:nvGraphicFramePr>
        <p:xfrm>
          <a:off x="4648200" y="228600"/>
          <a:ext cx="4056063" cy="3819528"/>
        </p:xfrm>
        <a:graphic>
          <a:graphicData uri="http://schemas.openxmlformats.org/drawingml/2006/table">
            <a:tbl>
              <a:tblPr/>
              <a:tblGrid>
                <a:gridCol w="2028825"/>
                <a:gridCol w="2027238"/>
              </a:tblGrid>
              <a:tr h="6365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Date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Time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65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22 July 2009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00 hours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65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23 July 2009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24 hours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65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24 July 2009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48 hours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65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25 July 2009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72 hours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65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26 July 2009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96 hours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177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9800" y="4800600"/>
            <a:ext cx="12890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2606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463" y="2024063"/>
            <a:ext cx="4295775" cy="310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94250" y="2011363"/>
            <a:ext cx="4159250" cy="310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Rectangle 4"/>
          <p:cNvSpPr>
            <a:spLocks noGrp="1" noChangeArrowheads="1"/>
          </p:cNvSpPr>
          <p:nvPr>
            <p:ph type="title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>
                <a:solidFill>
                  <a:srgbClr val="000000"/>
                </a:solidFill>
                <a:latin typeface="Arial" charset="0"/>
              </a:rPr>
              <a:t>24 Hours Into Search</a:t>
            </a:r>
          </a:p>
        </p:txBody>
      </p:sp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1019175" y="5181600"/>
            <a:ext cx="253523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/>
              <a:t>HYCOM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/>
              <a:t>Low Confidence</a:t>
            </a:r>
          </a:p>
        </p:txBody>
      </p:sp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5510213" y="5181600"/>
            <a:ext cx="253523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CODAR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High Confidence</a:t>
            </a:r>
          </a:p>
        </p:txBody>
      </p:sp>
    </p:spTree>
    <p:extLst>
      <p:ext uri="{BB962C8B-B14F-4D97-AF65-F5344CB8AC3E}">
        <p14:creationId xmlns:p14="http://schemas.microsoft.com/office/powerpoint/2010/main" val="439478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>
                <a:solidFill>
                  <a:srgbClr val="000000"/>
                </a:solidFill>
                <a:latin typeface="Arial" charset="0"/>
              </a:rPr>
              <a:t>48 Hours Into Search</a:t>
            </a:r>
          </a:p>
        </p:txBody>
      </p:sp>
      <p:pic>
        <p:nvPicPr>
          <p:cNvPr id="35843" name="Picture 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050" y="2019300"/>
            <a:ext cx="4295775" cy="310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6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9488" y="2009775"/>
            <a:ext cx="4159250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1019175" y="5181600"/>
            <a:ext cx="253523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/>
              <a:t>HYCOM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/>
              <a:t>Low Confidence</a:t>
            </a:r>
          </a:p>
        </p:txBody>
      </p:sp>
      <p:sp>
        <p:nvSpPr>
          <p:cNvPr id="35846" name="Text Box 6"/>
          <p:cNvSpPr txBox="1">
            <a:spLocks noChangeArrowheads="1"/>
          </p:cNvSpPr>
          <p:nvPr/>
        </p:nvSpPr>
        <p:spPr bwMode="auto">
          <a:xfrm>
            <a:off x="5510213" y="5181600"/>
            <a:ext cx="253523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CODAR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High Confidence</a:t>
            </a:r>
          </a:p>
        </p:txBody>
      </p:sp>
    </p:spTree>
    <p:extLst>
      <p:ext uri="{BB962C8B-B14F-4D97-AF65-F5344CB8AC3E}">
        <p14:creationId xmlns:p14="http://schemas.microsoft.com/office/powerpoint/2010/main" val="4066004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>
                <a:solidFill>
                  <a:srgbClr val="000000"/>
                </a:solidFill>
                <a:latin typeface="Arial" charset="0"/>
              </a:rPr>
              <a:t>72 Hours Into Search</a:t>
            </a:r>
          </a:p>
        </p:txBody>
      </p:sp>
      <p:pic>
        <p:nvPicPr>
          <p:cNvPr id="37891" name="Picture 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050" y="2019300"/>
            <a:ext cx="4295775" cy="310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6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9488" y="2009775"/>
            <a:ext cx="4159250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1019175" y="5181600"/>
            <a:ext cx="253523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/>
              <a:t>HYCOM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/>
              <a:t>Low Confidence</a:t>
            </a:r>
          </a:p>
        </p:txBody>
      </p:sp>
      <p:sp>
        <p:nvSpPr>
          <p:cNvPr id="37894" name="Text Box 6"/>
          <p:cNvSpPr txBox="1">
            <a:spLocks noChangeArrowheads="1"/>
          </p:cNvSpPr>
          <p:nvPr/>
        </p:nvSpPr>
        <p:spPr bwMode="auto">
          <a:xfrm>
            <a:off x="5510213" y="5181600"/>
            <a:ext cx="253523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CODAR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High Confidence</a:t>
            </a:r>
          </a:p>
        </p:txBody>
      </p:sp>
    </p:spTree>
    <p:extLst>
      <p:ext uri="{BB962C8B-B14F-4D97-AF65-F5344CB8AC3E}">
        <p14:creationId xmlns:p14="http://schemas.microsoft.com/office/powerpoint/2010/main" val="2165971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>
                <a:solidFill>
                  <a:srgbClr val="000000"/>
                </a:solidFill>
                <a:latin typeface="Arial" charset="0"/>
              </a:rPr>
              <a:t>96 Hours Into Search</a:t>
            </a:r>
          </a:p>
        </p:txBody>
      </p:sp>
      <p:pic>
        <p:nvPicPr>
          <p:cNvPr id="39939" name="Picture 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050" y="2019300"/>
            <a:ext cx="4295775" cy="310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6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92663" y="2009775"/>
            <a:ext cx="4159250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Text Box 5"/>
          <p:cNvSpPr txBox="1">
            <a:spLocks noChangeArrowheads="1"/>
          </p:cNvSpPr>
          <p:nvPr/>
        </p:nvSpPr>
        <p:spPr bwMode="auto">
          <a:xfrm>
            <a:off x="1019175" y="5181600"/>
            <a:ext cx="253523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/>
              <a:t>HYCOM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/>
              <a:t>Low Confidence</a:t>
            </a:r>
          </a:p>
        </p:txBody>
      </p:sp>
      <p:sp>
        <p:nvSpPr>
          <p:cNvPr id="39942" name="Text Box 6"/>
          <p:cNvSpPr txBox="1">
            <a:spLocks noChangeArrowheads="1"/>
          </p:cNvSpPr>
          <p:nvPr/>
        </p:nvSpPr>
        <p:spPr bwMode="auto">
          <a:xfrm>
            <a:off x="5510213" y="5181600"/>
            <a:ext cx="253523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CODAR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High Confidence</a:t>
            </a:r>
          </a:p>
        </p:txBody>
      </p:sp>
    </p:spTree>
    <p:extLst>
      <p:ext uri="{BB962C8B-B14F-4D97-AF65-F5344CB8AC3E}">
        <p14:creationId xmlns:p14="http://schemas.microsoft.com/office/powerpoint/2010/main" val="327045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050" y="2019300"/>
            <a:ext cx="4295775" cy="310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9488" y="2009775"/>
            <a:ext cx="4295775" cy="310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Rectangle 4"/>
          <p:cNvSpPr>
            <a:spLocks noGrp="1" noChangeArrowheads="1"/>
          </p:cNvSpPr>
          <p:nvPr>
            <p:ph type="title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>
                <a:solidFill>
                  <a:srgbClr val="000000"/>
                </a:solidFill>
                <a:latin typeface="Arial" charset="0"/>
              </a:rPr>
              <a:t>Search Area After 96 Hours</a:t>
            </a:r>
          </a:p>
        </p:txBody>
      </p:sp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1019175" y="5181600"/>
            <a:ext cx="253523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HYCOM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36,000 km</a:t>
            </a:r>
            <a:r>
              <a:rPr lang="en-US" baseline="3000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5510213" y="5181600"/>
            <a:ext cx="253523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CODAR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12,000 km</a:t>
            </a:r>
            <a:r>
              <a:rPr lang="en-US" baseline="30000">
                <a:solidFill>
                  <a:srgbClr val="000000"/>
                </a:solidFill>
              </a:rPr>
              <a:t>2</a:t>
            </a:r>
            <a:r>
              <a:rPr lang="en-US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41991" name="Text Box 7"/>
          <p:cNvSpPr txBox="1">
            <a:spLocks noChangeArrowheads="1"/>
          </p:cNvSpPr>
          <p:nvPr/>
        </p:nvSpPr>
        <p:spPr bwMode="auto">
          <a:xfrm>
            <a:off x="2292350" y="4340225"/>
            <a:ext cx="11795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1">
                <a:solidFill>
                  <a:srgbClr val="FF3300"/>
                </a:solidFill>
              </a:rPr>
              <a:t>232 km</a:t>
            </a:r>
          </a:p>
        </p:txBody>
      </p:sp>
      <p:sp>
        <p:nvSpPr>
          <p:cNvPr id="41992" name="Line 8"/>
          <p:cNvSpPr>
            <a:spLocks noChangeShapeType="1"/>
          </p:cNvSpPr>
          <p:nvPr/>
        </p:nvSpPr>
        <p:spPr bwMode="auto">
          <a:xfrm>
            <a:off x="3171825" y="4537075"/>
            <a:ext cx="1006475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3" name="Line 9"/>
          <p:cNvSpPr>
            <a:spLocks noChangeShapeType="1"/>
          </p:cNvSpPr>
          <p:nvPr/>
        </p:nvSpPr>
        <p:spPr bwMode="auto">
          <a:xfrm flipH="1">
            <a:off x="1743075" y="4533900"/>
            <a:ext cx="625475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4" name="Text Box 10"/>
          <p:cNvSpPr txBox="1">
            <a:spLocks noChangeArrowheads="1"/>
          </p:cNvSpPr>
          <p:nvPr/>
        </p:nvSpPr>
        <p:spPr bwMode="auto">
          <a:xfrm>
            <a:off x="1079500" y="3429000"/>
            <a:ext cx="11795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1">
                <a:solidFill>
                  <a:srgbClr val="FF3300"/>
                </a:solidFill>
              </a:rPr>
              <a:t>154 km</a:t>
            </a:r>
          </a:p>
        </p:txBody>
      </p:sp>
      <p:sp>
        <p:nvSpPr>
          <p:cNvPr id="41995" name="Line 11"/>
          <p:cNvSpPr>
            <a:spLocks noChangeShapeType="1"/>
          </p:cNvSpPr>
          <p:nvPr/>
        </p:nvSpPr>
        <p:spPr bwMode="auto">
          <a:xfrm>
            <a:off x="1538288" y="3744913"/>
            <a:ext cx="0" cy="534987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6" name="Line 12"/>
          <p:cNvSpPr>
            <a:spLocks noChangeShapeType="1"/>
          </p:cNvSpPr>
          <p:nvPr/>
        </p:nvSpPr>
        <p:spPr bwMode="auto">
          <a:xfrm flipH="1" flipV="1">
            <a:off x="1541463" y="2709863"/>
            <a:ext cx="3175" cy="719137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7" name="Text Box 13"/>
          <p:cNvSpPr txBox="1">
            <a:spLocks noChangeArrowheads="1"/>
          </p:cNvSpPr>
          <p:nvPr/>
        </p:nvSpPr>
        <p:spPr bwMode="auto">
          <a:xfrm>
            <a:off x="6389688" y="4391025"/>
            <a:ext cx="11795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1">
                <a:solidFill>
                  <a:schemeClr val="accent2"/>
                </a:solidFill>
              </a:rPr>
              <a:t>123 km</a:t>
            </a:r>
          </a:p>
        </p:txBody>
      </p:sp>
      <p:sp>
        <p:nvSpPr>
          <p:cNvPr id="41998" name="Line 14"/>
          <p:cNvSpPr>
            <a:spLocks noChangeShapeType="1"/>
          </p:cNvSpPr>
          <p:nvPr/>
        </p:nvSpPr>
        <p:spPr bwMode="auto">
          <a:xfrm>
            <a:off x="7275513" y="4597400"/>
            <a:ext cx="261937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9" name="Line 15"/>
          <p:cNvSpPr>
            <a:spLocks noChangeShapeType="1"/>
          </p:cNvSpPr>
          <p:nvPr/>
        </p:nvSpPr>
        <p:spPr bwMode="auto">
          <a:xfrm flipH="1" flipV="1">
            <a:off x="6230938" y="4606925"/>
            <a:ext cx="252412" cy="3175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0" name="Text Box 16"/>
          <p:cNvSpPr txBox="1">
            <a:spLocks noChangeArrowheads="1"/>
          </p:cNvSpPr>
          <p:nvPr/>
        </p:nvSpPr>
        <p:spPr bwMode="auto">
          <a:xfrm>
            <a:off x="5708650" y="3581400"/>
            <a:ext cx="11795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1">
                <a:solidFill>
                  <a:schemeClr val="accent2"/>
                </a:solidFill>
              </a:rPr>
              <a:t>100 km</a:t>
            </a:r>
          </a:p>
        </p:txBody>
      </p:sp>
      <p:sp>
        <p:nvSpPr>
          <p:cNvPr id="42001" name="Line 17"/>
          <p:cNvSpPr>
            <a:spLocks noChangeShapeType="1"/>
          </p:cNvSpPr>
          <p:nvPr/>
        </p:nvSpPr>
        <p:spPr bwMode="auto">
          <a:xfrm>
            <a:off x="6167438" y="3897313"/>
            <a:ext cx="0" cy="428625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2" name="Line 18"/>
          <p:cNvSpPr>
            <a:spLocks noChangeShapeType="1"/>
          </p:cNvSpPr>
          <p:nvPr/>
        </p:nvSpPr>
        <p:spPr bwMode="auto">
          <a:xfrm flipH="1" flipV="1">
            <a:off x="6170613" y="3317875"/>
            <a:ext cx="3175" cy="263525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66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5" descr="doc_front_page_050509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20800"/>
            <a:ext cx="7010400" cy="553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ext Box 6"/>
          <p:cNvSpPr txBox="1">
            <a:spLocks noChangeArrowheads="1"/>
          </p:cNvSpPr>
          <p:nvPr/>
        </p:nvSpPr>
        <p:spPr bwMode="auto">
          <a:xfrm>
            <a:off x="0" y="39688"/>
            <a:ext cx="95043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/>
              <a:t>May 4, 2009: After a year of testing, NOAA  Announces on </a:t>
            </a:r>
          </a:p>
          <a:p>
            <a:pPr eaLnBrk="1" hangingPunct="1"/>
            <a:r>
              <a:rPr lang="en-US" b="1"/>
              <a:t>U.S. Department of Commerce Website that</a:t>
            </a:r>
          </a:p>
          <a:p>
            <a:pPr eaLnBrk="1" hangingPunct="1"/>
            <a:r>
              <a:rPr lang="en-US" b="1"/>
              <a:t>MARACOOS CODAR is Operational in SAROPS</a:t>
            </a:r>
          </a:p>
        </p:txBody>
      </p:sp>
      <p:sp>
        <p:nvSpPr>
          <p:cNvPr id="44036" name="TextBox 3"/>
          <p:cNvSpPr txBox="1">
            <a:spLocks noChangeArrowheads="1"/>
          </p:cNvSpPr>
          <p:nvPr/>
        </p:nvSpPr>
        <p:spPr bwMode="auto">
          <a:xfrm>
            <a:off x="7086600" y="1371600"/>
            <a:ext cx="2057400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00"/>
                </a:solidFill>
              </a:rPr>
              <a:t>U.S. IOOS Goal for 2010-2011:</a:t>
            </a:r>
          </a:p>
          <a:p>
            <a:pPr eaLnBrk="1" hangingPunct="1"/>
            <a:r>
              <a:rPr lang="en-US" sz="1800">
                <a:solidFill>
                  <a:srgbClr val="000000"/>
                </a:solidFill>
              </a:rPr>
              <a:t>Bring all</a:t>
            </a:r>
          </a:p>
          <a:p>
            <a:pPr eaLnBrk="1" hangingPunct="1"/>
            <a:r>
              <a:rPr lang="en-US" sz="1800">
                <a:solidFill>
                  <a:srgbClr val="000000"/>
                </a:solidFill>
              </a:rPr>
              <a:t>sustained regional-scale  HFR networks up to operational status in USCG SAROPS</a:t>
            </a:r>
          </a:p>
          <a:p>
            <a:pPr eaLnBrk="1" hangingPunct="1"/>
            <a:endParaRPr lang="en-US" sz="1800">
              <a:solidFill>
                <a:srgbClr val="000000"/>
              </a:solidFill>
            </a:endParaRPr>
          </a:p>
          <a:p>
            <a:pPr eaLnBrk="1" hangingPunct="1"/>
            <a:r>
              <a:rPr lang="en-US" sz="1800">
                <a:solidFill>
                  <a:srgbClr val="000000"/>
                </a:solidFill>
              </a:rPr>
              <a:t>3 West Coast Regions for </a:t>
            </a:r>
          </a:p>
          <a:p>
            <a:pPr eaLnBrk="1" hangingPunct="1"/>
            <a:r>
              <a:rPr lang="en-US" sz="1800">
                <a:solidFill>
                  <a:srgbClr val="000000"/>
                </a:solidFill>
              </a:rPr>
              <a:t>California &amp; Oregon</a:t>
            </a:r>
          </a:p>
        </p:txBody>
      </p:sp>
    </p:spTree>
    <p:extLst>
      <p:ext uri="{BB962C8B-B14F-4D97-AF65-F5344CB8AC3E}">
        <p14:creationId xmlns:p14="http://schemas.microsoft.com/office/powerpoint/2010/main" val="1304646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Box 2"/>
          <p:cNvSpPr txBox="1">
            <a:spLocks noChangeArrowheads="1"/>
          </p:cNvSpPr>
          <p:nvPr/>
        </p:nvSpPr>
        <p:spPr bwMode="auto">
          <a:xfrm>
            <a:off x="5334000" y="2857496"/>
            <a:ext cx="9906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Vessels - </a:t>
            </a:r>
          </a:p>
          <a:p>
            <a:endParaRPr lang="en-US" sz="1400">
              <a:solidFill>
                <a:schemeClr val="bg1"/>
              </a:solidFill>
            </a:endParaRPr>
          </a:p>
          <a:p>
            <a:r>
              <a:rPr lang="en-US" sz="1400">
                <a:solidFill>
                  <a:schemeClr val="bg1"/>
                </a:solidFill>
              </a:rPr>
              <a:t>Satellite</a:t>
            </a:r>
          </a:p>
        </p:txBody>
      </p:sp>
      <p:sp>
        <p:nvSpPr>
          <p:cNvPr id="19460" name="TextBox 7"/>
          <p:cNvSpPr txBox="1">
            <a:spLocks noChangeArrowheads="1"/>
          </p:cNvSpPr>
          <p:nvPr/>
        </p:nvSpPr>
        <p:spPr bwMode="auto">
          <a:xfrm>
            <a:off x="6027738" y="3640128"/>
            <a:ext cx="149225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Satellite</a:t>
            </a:r>
          </a:p>
        </p:txBody>
      </p:sp>
      <p:sp>
        <p:nvSpPr>
          <p:cNvPr id="19461" name="TextBox 8"/>
          <p:cNvSpPr txBox="1">
            <a:spLocks noChangeArrowheads="1"/>
          </p:cNvSpPr>
          <p:nvPr/>
        </p:nvSpPr>
        <p:spPr bwMode="auto">
          <a:xfrm>
            <a:off x="6027738" y="3959215"/>
            <a:ext cx="1177925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Ships/ Vessels</a:t>
            </a:r>
          </a:p>
        </p:txBody>
      </p:sp>
      <p:sp>
        <p:nvSpPr>
          <p:cNvPr id="19462" name="TextBox 9"/>
          <p:cNvSpPr txBox="1">
            <a:spLocks noChangeArrowheads="1"/>
          </p:cNvSpPr>
          <p:nvPr/>
        </p:nvSpPr>
        <p:spPr bwMode="auto">
          <a:xfrm>
            <a:off x="6027738" y="4278303"/>
            <a:ext cx="110013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REMUS</a:t>
            </a:r>
          </a:p>
        </p:txBody>
      </p:sp>
      <p:sp>
        <p:nvSpPr>
          <p:cNvPr id="19463" name="TextBox 10"/>
          <p:cNvSpPr txBox="1">
            <a:spLocks noChangeArrowheads="1"/>
          </p:cNvSpPr>
          <p:nvPr/>
        </p:nvSpPr>
        <p:spPr bwMode="auto">
          <a:xfrm>
            <a:off x="6027738" y="4597390"/>
            <a:ext cx="8636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Modeling</a:t>
            </a:r>
          </a:p>
        </p:txBody>
      </p:sp>
      <p:sp>
        <p:nvSpPr>
          <p:cNvPr id="19464" name="TextBox 11"/>
          <p:cNvSpPr txBox="1">
            <a:spLocks noChangeArrowheads="1"/>
          </p:cNvSpPr>
          <p:nvPr/>
        </p:nvSpPr>
        <p:spPr bwMode="auto">
          <a:xfrm>
            <a:off x="6027738" y="4916478"/>
            <a:ext cx="1020762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Leadership</a:t>
            </a:r>
          </a:p>
        </p:txBody>
      </p:sp>
      <p:sp>
        <p:nvSpPr>
          <p:cNvPr id="19465" name="TextBox 12"/>
          <p:cNvSpPr txBox="1">
            <a:spLocks noChangeArrowheads="1"/>
          </p:cNvSpPr>
          <p:nvPr/>
        </p:nvSpPr>
        <p:spPr bwMode="auto">
          <a:xfrm>
            <a:off x="7440613" y="3640128"/>
            <a:ext cx="708025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CODAR</a:t>
            </a:r>
          </a:p>
        </p:txBody>
      </p:sp>
      <p:sp>
        <p:nvSpPr>
          <p:cNvPr id="19466" name="TextBox 13"/>
          <p:cNvSpPr txBox="1">
            <a:spLocks noChangeArrowheads="1"/>
          </p:cNvSpPr>
          <p:nvPr/>
        </p:nvSpPr>
        <p:spPr bwMode="auto">
          <a:xfrm>
            <a:off x="7440613" y="3959215"/>
            <a:ext cx="708025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Glider</a:t>
            </a:r>
          </a:p>
        </p:txBody>
      </p:sp>
      <p:sp>
        <p:nvSpPr>
          <p:cNvPr id="19467" name="TextBox 14"/>
          <p:cNvSpPr txBox="1">
            <a:spLocks noChangeArrowheads="1"/>
          </p:cNvSpPr>
          <p:nvPr/>
        </p:nvSpPr>
        <p:spPr bwMode="auto">
          <a:xfrm>
            <a:off x="7440613" y="4278303"/>
            <a:ext cx="7874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Data Vis.</a:t>
            </a:r>
          </a:p>
        </p:txBody>
      </p:sp>
      <p:sp>
        <p:nvSpPr>
          <p:cNvPr id="19468" name="TextBox 15"/>
          <p:cNvSpPr txBox="1">
            <a:spLocks noChangeArrowheads="1"/>
          </p:cNvSpPr>
          <p:nvPr/>
        </p:nvSpPr>
        <p:spPr bwMode="auto">
          <a:xfrm>
            <a:off x="7440613" y="4597390"/>
            <a:ext cx="708025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Security</a:t>
            </a:r>
          </a:p>
        </p:txBody>
      </p:sp>
      <p:sp>
        <p:nvSpPr>
          <p:cNvPr id="19469" name="TextBox 16"/>
          <p:cNvSpPr txBox="1">
            <a:spLocks noChangeArrowheads="1"/>
          </p:cNvSpPr>
          <p:nvPr/>
        </p:nvSpPr>
        <p:spPr bwMode="auto">
          <a:xfrm>
            <a:off x="7440613" y="4916478"/>
            <a:ext cx="86518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Education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791200" y="3481378"/>
            <a:ext cx="2436813" cy="183356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058" y="778935"/>
            <a:ext cx="2702628" cy="109220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50800" algn="ctr" rotWithShape="0">
              <a:srgbClr val="000000">
                <a:alpha val="20999"/>
              </a:srgbClr>
            </a:outerShdw>
          </a:effectLst>
        </p:spPr>
      </p:pic>
      <p:sp>
        <p:nvSpPr>
          <p:cNvPr id="19479" name="TextBox 30"/>
          <p:cNvSpPr txBox="1">
            <a:spLocks noChangeArrowheads="1"/>
          </p:cNvSpPr>
          <p:nvPr/>
        </p:nvSpPr>
        <p:spPr bwMode="auto">
          <a:xfrm>
            <a:off x="2924175" y="762000"/>
            <a:ext cx="21050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Global </a:t>
            </a:r>
            <a:r>
              <a:rPr lang="en-US" dirty="0"/>
              <a:t>Component</a:t>
            </a:r>
          </a:p>
        </p:txBody>
      </p:sp>
      <p:sp>
        <p:nvSpPr>
          <p:cNvPr id="19480" name="TextBox 31"/>
          <p:cNvSpPr txBox="1">
            <a:spLocks noChangeArrowheads="1"/>
          </p:cNvSpPr>
          <p:nvPr/>
        </p:nvSpPr>
        <p:spPr bwMode="auto">
          <a:xfrm>
            <a:off x="2590800" y="1946853"/>
            <a:ext cx="2314575" cy="914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/>
              <a:t>National Component</a:t>
            </a:r>
          </a:p>
        </p:txBody>
      </p:sp>
      <p:sp>
        <p:nvSpPr>
          <p:cNvPr id="19481" name="TextBox 32"/>
          <p:cNvSpPr txBox="1">
            <a:spLocks noChangeArrowheads="1"/>
          </p:cNvSpPr>
          <p:nvPr/>
        </p:nvSpPr>
        <p:spPr bwMode="auto">
          <a:xfrm>
            <a:off x="825500" y="2209800"/>
            <a:ext cx="20701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/>
              <a:t>Regional Component</a:t>
            </a:r>
          </a:p>
        </p:txBody>
      </p:sp>
      <p:sp>
        <p:nvSpPr>
          <p:cNvPr id="19482" name="TextBox 33"/>
          <p:cNvSpPr txBox="1"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/>
              <a:t>U.S. Integrated Ocean Observing </a:t>
            </a:r>
            <a:r>
              <a:rPr lang="en-US" sz="2800" b="1" dirty="0" smtClean="0"/>
              <a:t>System (IOOS)</a:t>
            </a:r>
            <a:endParaRPr lang="en-US" sz="2800" b="1" dirty="0"/>
          </a:p>
        </p:txBody>
      </p:sp>
      <p:sp>
        <p:nvSpPr>
          <p:cNvPr id="35" name="Right Arrow 34"/>
          <p:cNvSpPr/>
          <p:nvPr/>
        </p:nvSpPr>
        <p:spPr>
          <a:xfrm>
            <a:off x="3040063" y="1552571"/>
            <a:ext cx="979487" cy="28257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6" name="Right Arrow 35"/>
          <p:cNvSpPr/>
          <p:nvPr/>
        </p:nvSpPr>
        <p:spPr>
          <a:xfrm rot="1837255">
            <a:off x="3530600" y="2882896"/>
            <a:ext cx="977900" cy="23971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7" name="Right Arrow 36"/>
          <p:cNvSpPr/>
          <p:nvPr/>
        </p:nvSpPr>
        <p:spPr>
          <a:xfrm rot="5400000">
            <a:off x="196057" y="2518565"/>
            <a:ext cx="977900" cy="280987"/>
          </a:xfrm>
          <a:prstGeom prst="rightArrow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487" name="TextBox 38"/>
          <p:cNvSpPr txBox="1">
            <a:spLocks noChangeArrowheads="1"/>
          </p:cNvSpPr>
          <p:nvPr/>
        </p:nvSpPr>
        <p:spPr bwMode="auto">
          <a:xfrm>
            <a:off x="4953000" y="5715000"/>
            <a:ext cx="37565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 dirty="0" smtClean="0"/>
              <a:t>17 U.S. Federal </a:t>
            </a:r>
            <a:r>
              <a:rPr lang="en-US" i="1" dirty="0"/>
              <a:t>Agencies</a:t>
            </a:r>
          </a:p>
        </p:txBody>
      </p:sp>
      <p:pic>
        <p:nvPicPr>
          <p:cNvPr id="2" name="Picture 1" descr="BOEMRE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556" y="4533049"/>
            <a:ext cx="597477" cy="597477"/>
          </a:xfrm>
          <a:prstGeom prst="rect">
            <a:avLst/>
          </a:prstGeom>
        </p:spPr>
      </p:pic>
      <p:pic>
        <p:nvPicPr>
          <p:cNvPr id="3" name="Picture 2" descr="CSREES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670" y="5194997"/>
            <a:ext cx="543598" cy="543598"/>
          </a:xfrm>
          <a:prstGeom prst="rect">
            <a:avLst/>
          </a:prstGeom>
        </p:spPr>
      </p:pic>
      <p:pic>
        <p:nvPicPr>
          <p:cNvPr id="4" name="Picture 3" descr="DOE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836" y="3782552"/>
            <a:ext cx="615757" cy="615757"/>
          </a:xfrm>
          <a:prstGeom prst="rect">
            <a:avLst/>
          </a:prstGeom>
        </p:spPr>
      </p:pic>
      <p:pic>
        <p:nvPicPr>
          <p:cNvPr id="5" name="Picture 4" descr="DOS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877" y="4531269"/>
            <a:ext cx="583045" cy="583045"/>
          </a:xfrm>
          <a:prstGeom prst="rect">
            <a:avLst/>
          </a:prstGeom>
        </p:spPr>
      </p:pic>
      <p:pic>
        <p:nvPicPr>
          <p:cNvPr id="6" name="Picture 5" descr="DOT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138" y="4527378"/>
            <a:ext cx="589779" cy="589779"/>
          </a:xfrm>
          <a:prstGeom prst="rect">
            <a:avLst/>
          </a:prstGeom>
        </p:spPr>
      </p:pic>
      <p:pic>
        <p:nvPicPr>
          <p:cNvPr id="7" name="Picture 6" descr="EPA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517" y="4501208"/>
            <a:ext cx="595552" cy="595552"/>
          </a:xfrm>
          <a:prstGeom prst="rect">
            <a:avLst/>
          </a:prstGeom>
        </p:spPr>
      </p:pic>
      <p:pic>
        <p:nvPicPr>
          <p:cNvPr id="8" name="Picture 7" descr="FDA.gi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613" y="4596990"/>
            <a:ext cx="977013" cy="394469"/>
          </a:xfrm>
          <a:prstGeom prst="rect">
            <a:avLst/>
          </a:prstGeom>
        </p:spPr>
      </p:pic>
      <p:pic>
        <p:nvPicPr>
          <p:cNvPr id="9" name="Picture 8" descr="JCS.gi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458" y="5180076"/>
            <a:ext cx="562845" cy="562845"/>
          </a:xfrm>
          <a:prstGeom prst="rect">
            <a:avLst/>
          </a:prstGeom>
        </p:spPr>
      </p:pic>
      <p:pic>
        <p:nvPicPr>
          <p:cNvPr id="10" name="Picture 9" descr="MMC.gi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290" y="5168005"/>
            <a:ext cx="596516" cy="596516"/>
          </a:xfrm>
          <a:prstGeom prst="rect">
            <a:avLst/>
          </a:prstGeom>
        </p:spPr>
      </p:pic>
      <p:pic>
        <p:nvPicPr>
          <p:cNvPr id="11" name="Picture 10" descr="NASA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404" y="3076306"/>
            <a:ext cx="693690" cy="693690"/>
          </a:xfrm>
          <a:prstGeom prst="rect">
            <a:avLst/>
          </a:prstGeom>
        </p:spPr>
      </p:pic>
      <p:pic>
        <p:nvPicPr>
          <p:cNvPr id="12" name="Picture 11" descr="NOAA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849" y="3109982"/>
            <a:ext cx="626342" cy="626342"/>
          </a:xfrm>
          <a:prstGeom prst="rect">
            <a:avLst/>
          </a:prstGeom>
        </p:spPr>
      </p:pic>
      <p:pic>
        <p:nvPicPr>
          <p:cNvPr id="13" name="Picture 12" descr="NSF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439" y="3130573"/>
            <a:ext cx="593629" cy="593629"/>
          </a:xfrm>
          <a:prstGeom prst="rect">
            <a:avLst/>
          </a:prstGeom>
        </p:spPr>
      </p:pic>
      <p:pic>
        <p:nvPicPr>
          <p:cNvPr id="14" name="Picture 13" descr="ONR.gif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404" y="3139869"/>
            <a:ext cx="1234403" cy="554537"/>
          </a:xfrm>
          <a:prstGeom prst="rect">
            <a:avLst/>
          </a:prstGeom>
        </p:spPr>
      </p:pic>
      <p:pic>
        <p:nvPicPr>
          <p:cNvPr id="15" name="Picture 14" descr="USACE.gif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594" y="3759888"/>
            <a:ext cx="691765" cy="691765"/>
          </a:xfrm>
          <a:prstGeom prst="rect">
            <a:avLst/>
          </a:prstGeom>
        </p:spPr>
      </p:pic>
      <p:pic>
        <p:nvPicPr>
          <p:cNvPr id="16" name="Picture 15" descr="USARC.gif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914" y="3817089"/>
            <a:ext cx="608063" cy="608063"/>
          </a:xfrm>
          <a:prstGeom prst="rect">
            <a:avLst/>
          </a:prstGeom>
        </p:spPr>
      </p:pic>
      <p:pic>
        <p:nvPicPr>
          <p:cNvPr id="17" name="Picture 16" descr="USCG.gif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913" y="3785054"/>
            <a:ext cx="623455" cy="623455"/>
          </a:xfrm>
          <a:prstGeom prst="rect">
            <a:avLst/>
          </a:prstGeom>
        </p:spPr>
      </p:pic>
      <p:pic>
        <p:nvPicPr>
          <p:cNvPr id="19" name="Picture 18" descr="USGS.gif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774" y="5265951"/>
            <a:ext cx="1250394" cy="459894"/>
          </a:xfrm>
          <a:prstGeom prst="rect">
            <a:avLst/>
          </a:prstGeom>
        </p:spPr>
      </p:pic>
      <p:pic>
        <p:nvPicPr>
          <p:cNvPr id="45" name="Picture 44" descr="Screen shot 2011-11-15 at 4.08.34 AM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0" y="6233973"/>
            <a:ext cx="9144000" cy="642277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7021287" y="6313712"/>
            <a:ext cx="19543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http://</a:t>
            </a:r>
            <a:r>
              <a:rPr lang="en-US" sz="2000" b="1" dirty="0" err="1" smtClean="0">
                <a:solidFill>
                  <a:schemeClr val="bg1"/>
                </a:solidFill>
              </a:rPr>
              <a:t>ioos.gov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9" name="TextBox 37"/>
          <p:cNvSpPr txBox="1">
            <a:spLocks noChangeArrowheads="1"/>
          </p:cNvSpPr>
          <p:nvPr/>
        </p:nvSpPr>
        <p:spPr bwMode="auto">
          <a:xfrm>
            <a:off x="4648200" y="2508246"/>
            <a:ext cx="44545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i="1" dirty="0" smtClean="0"/>
              <a:t>1</a:t>
            </a:r>
            <a:r>
              <a:rPr lang="en-US" i="1" dirty="0"/>
              <a:t>5</a:t>
            </a:r>
            <a:r>
              <a:rPr lang="en-US" i="1" dirty="0" smtClean="0"/>
              <a:t> Regional Alliances in GOOS</a:t>
            </a:r>
            <a:endParaRPr lang="en-US" i="1" dirty="0"/>
          </a:p>
        </p:txBody>
      </p:sp>
      <p:pic>
        <p:nvPicPr>
          <p:cNvPr id="23" name="Picture 22" descr="gramap2013.jp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682" y="609600"/>
            <a:ext cx="4092717" cy="1828800"/>
          </a:xfrm>
          <a:prstGeom prst="rect">
            <a:avLst/>
          </a:prstGeom>
        </p:spPr>
      </p:pic>
      <p:pic>
        <p:nvPicPr>
          <p:cNvPr id="20" name="Picture 19" descr="Screen Shot 2013-07-19 at 9.25.21 PM.png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985"/>
          <a:stretch/>
        </p:blipFill>
        <p:spPr>
          <a:xfrm>
            <a:off x="533662" y="4346656"/>
            <a:ext cx="2439511" cy="1292144"/>
          </a:xfrm>
          <a:prstGeom prst="rect">
            <a:avLst/>
          </a:prstGeom>
        </p:spPr>
      </p:pic>
      <p:pic>
        <p:nvPicPr>
          <p:cNvPr id="24" name="Picture 23" descr="blue-ocean-wallpaper-narrow4-1.jpg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200400"/>
            <a:ext cx="2438400" cy="1112565"/>
          </a:xfrm>
          <a:prstGeom prst="rect">
            <a:avLst/>
          </a:prstGeom>
        </p:spPr>
      </p:pic>
      <p:sp>
        <p:nvSpPr>
          <p:cNvPr id="48" name="TextBox 38"/>
          <p:cNvSpPr txBox="1">
            <a:spLocks noChangeArrowheads="1"/>
          </p:cNvSpPr>
          <p:nvPr/>
        </p:nvSpPr>
        <p:spPr bwMode="auto">
          <a:xfrm>
            <a:off x="152400" y="5715000"/>
            <a:ext cx="42988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 dirty="0" smtClean="0"/>
              <a:t>Guidance for the next decade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955624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 descr="100725_bonni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62163" y="854075"/>
            <a:ext cx="7053262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TextBox 1"/>
          <p:cNvSpPr txBox="1">
            <a:spLocks noChangeArrowheads="1"/>
          </p:cNvSpPr>
          <p:nvPr/>
        </p:nvSpPr>
        <p:spPr bwMode="auto">
          <a:xfrm>
            <a:off x="0" y="152400"/>
            <a:ext cx="9144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b="1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Deepwater Horizon Oil </a:t>
            </a:r>
            <a:r>
              <a:rPr lang="en-US" b="1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Spill: Coordinated Rapid Response</a:t>
            </a:r>
          </a:p>
        </p:txBody>
      </p:sp>
      <p:pic>
        <p:nvPicPr>
          <p:cNvPr id="21508" name="Picture 4" descr="100722_slick_sabgom_cstars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3581400"/>
            <a:ext cx="3887788" cy="2595563"/>
          </a:xfrm>
          <a:prstGeom prst="rect">
            <a:avLst/>
          </a:prstGeom>
          <a:noFill/>
          <a:ln w="19050">
            <a:solidFill>
              <a:srgbClr val="FFFFFF"/>
            </a:solidFill>
            <a:miter lim="800000"/>
            <a:headEnd/>
            <a:tailEnd/>
          </a:ln>
        </p:spPr>
      </p:pic>
      <p:sp>
        <p:nvSpPr>
          <p:cNvPr id="21509" name="TextBox 4"/>
          <p:cNvSpPr txBox="1">
            <a:spLocks noChangeArrowheads="1"/>
          </p:cNvSpPr>
          <p:nvPr/>
        </p:nvSpPr>
        <p:spPr bwMode="auto">
          <a:xfrm>
            <a:off x="152399" y="609600"/>
            <a:ext cx="2024743" cy="3877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400" b="1" u="sng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Contributed Assets</a:t>
            </a:r>
            <a:r>
              <a:rPr lang="en-US" sz="1400" b="1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:</a:t>
            </a:r>
          </a:p>
          <a:p>
            <a:pPr eaLnBrk="1" hangingPunct="1"/>
            <a:r>
              <a:rPr lang="en-US" sz="800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 </a:t>
            </a:r>
          </a:p>
          <a:p>
            <a:pPr eaLnBrk="1" hangingPunct="1"/>
            <a:r>
              <a:rPr lang="en-US" sz="1200" b="1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HF Radar Networks</a:t>
            </a:r>
          </a:p>
          <a:p>
            <a:pPr eaLnBrk="1" hangingPunct="1"/>
            <a:r>
              <a:rPr lang="en-US" sz="1200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1200" i="1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   USF, USM</a:t>
            </a:r>
          </a:p>
          <a:p>
            <a:pPr eaLnBrk="1" hangingPunct="1"/>
            <a:r>
              <a:rPr lang="en-US" sz="1200" b="1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Gliders</a:t>
            </a:r>
          </a:p>
          <a:p>
            <a:pPr eaLnBrk="1" hangingPunct="1"/>
            <a:r>
              <a:rPr lang="en-US" sz="1200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1200" i="1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   </a:t>
            </a:r>
            <a:r>
              <a:rPr lang="en-US" sz="1200" i="1" dirty="0" err="1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iRobot</a:t>
            </a:r>
            <a:r>
              <a:rPr lang="en-US" sz="1200" i="1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, Mote, Rutgers,</a:t>
            </a:r>
          </a:p>
          <a:p>
            <a:pPr eaLnBrk="1" hangingPunct="1"/>
            <a:r>
              <a:rPr lang="en-US" sz="1200" i="1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    SIO, </a:t>
            </a:r>
            <a:r>
              <a:rPr lang="en-US" sz="1200" i="1" dirty="0" err="1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UDel</a:t>
            </a:r>
            <a:r>
              <a:rPr lang="en-US" sz="1200" i="1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, USF, Navy                 </a:t>
            </a:r>
          </a:p>
          <a:p>
            <a:pPr eaLnBrk="1" hangingPunct="1"/>
            <a:r>
              <a:rPr lang="en-US" sz="1200" b="1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Drifters &amp; Profilers</a:t>
            </a:r>
          </a:p>
          <a:p>
            <a:pPr eaLnBrk="1" hangingPunct="1"/>
            <a:r>
              <a:rPr lang="en-US" sz="1200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    </a:t>
            </a:r>
            <a:r>
              <a:rPr lang="en-US" sz="1200" i="1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Horizon Marine, Navy</a:t>
            </a:r>
          </a:p>
          <a:p>
            <a:pPr eaLnBrk="1" hangingPunct="1"/>
            <a:r>
              <a:rPr lang="en-US" sz="1200" b="1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Satellite Imagery</a:t>
            </a:r>
          </a:p>
          <a:p>
            <a:pPr eaLnBrk="1" hangingPunct="1"/>
            <a:r>
              <a:rPr lang="en-US" sz="1200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    </a:t>
            </a:r>
            <a:r>
              <a:rPr lang="en-US" sz="1200" i="1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CSTARS, </a:t>
            </a:r>
            <a:r>
              <a:rPr lang="en-US" sz="1200" i="1" dirty="0" err="1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UDel</a:t>
            </a:r>
            <a:r>
              <a:rPr lang="en-US" sz="1200" i="1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, Rutgers</a:t>
            </a:r>
          </a:p>
          <a:p>
            <a:pPr eaLnBrk="1" hangingPunct="1"/>
            <a:r>
              <a:rPr lang="en-US" sz="1200" b="1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Ocean Forecasts</a:t>
            </a:r>
          </a:p>
          <a:p>
            <a:pPr eaLnBrk="1" hangingPunct="1"/>
            <a:r>
              <a:rPr lang="en-US" sz="1200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    </a:t>
            </a:r>
            <a:r>
              <a:rPr lang="en-US" sz="1200" i="1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Navy, NCSU</a:t>
            </a:r>
          </a:p>
          <a:p>
            <a:pPr eaLnBrk="1" hangingPunct="1"/>
            <a:r>
              <a:rPr lang="en-US" sz="1200" b="1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Data/Web Services</a:t>
            </a:r>
          </a:p>
          <a:p>
            <a:pPr eaLnBrk="1" hangingPunct="1"/>
            <a:r>
              <a:rPr lang="en-US" sz="1200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   </a:t>
            </a:r>
            <a:r>
              <a:rPr lang="en-US" sz="1200" i="1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 ASA, Rutgers, SIO</a:t>
            </a:r>
          </a:p>
          <a:p>
            <a:pPr eaLnBrk="1" hangingPunct="1"/>
            <a:endParaRPr lang="en-US" sz="1200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/>
            <a:endParaRPr lang="en-US" sz="1400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/>
            <a:endParaRPr lang="en-US" sz="1400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/>
            <a:endParaRPr lang="en-US" sz="1400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/>
            <a:endParaRPr lang="en-US" sz="1400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510" name="TextBox 5"/>
          <p:cNvSpPr txBox="1">
            <a:spLocks noChangeArrowheads="1"/>
          </p:cNvSpPr>
          <p:nvPr/>
        </p:nvSpPr>
        <p:spPr bwMode="auto">
          <a:xfrm>
            <a:off x="3124200" y="889000"/>
            <a:ext cx="5041900" cy="338138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600" b="1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Tropical Storm Bonnie crosses the Gulf of Mexico</a:t>
            </a:r>
          </a:p>
        </p:txBody>
      </p:sp>
      <p:sp>
        <p:nvSpPr>
          <p:cNvPr id="21511" name="TextBox 6"/>
          <p:cNvSpPr txBox="1">
            <a:spLocks noChangeArrowheads="1"/>
          </p:cNvSpPr>
          <p:nvPr/>
        </p:nvSpPr>
        <p:spPr bwMode="auto">
          <a:xfrm>
            <a:off x="6096000" y="1676400"/>
            <a:ext cx="10048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400" b="1">
                <a:solidFill>
                  <a:prstClr val="white"/>
                </a:solidFill>
                <a:ea typeface="ＭＳ Ｐゴシック" charset="-128"/>
                <a:cs typeface="ＭＳ Ｐゴシック" charset="-128"/>
              </a:rPr>
              <a:t>USM HFR</a:t>
            </a:r>
          </a:p>
        </p:txBody>
      </p:sp>
      <p:sp>
        <p:nvSpPr>
          <p:cNvPr id="21512" name="TextBox 7"/>
          <p:cNvSpPr txBox="1">
            <a:spLocks noChangeArrowheads="1"/>
          </p:cNvSpPr>
          <p:nvPr/>
        </p:nvSpPr>
        <p:spPr bwMode="auto">
          <a:xfrm>
            <a:off x="7620000" y="3124200"/>
            <a:ext cx="9667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400" b="1">
                <a:solidFill>
                  <a:prstClr val="white"/>
                </a:solidFill>
                <a:ea typeface="ＭＳ Ｐゴシック" charset="-128"/>
                <a:cs typeface="ＭＳ Ｐゴシック" charset="-128"/>
              </a:rPr>
              <a:t>USF HFR</a:t>
            </a:r>
          </a:p>
        </p:txBody>
      </p:sp>
      <p:sp>
        <p:nvSpPr>
          <p:cNvPr id="21513" name="TextBox 8"/>
          <p:cNvSpPr txBox="1">
            <a:spLocks noChangeArrowheads="1"/>
          </p:cNvSpPr>
          <p:nvPr/>
        </p:nvSpPr>
        <p:spPr bwMode="auto">
          <a:xfrm>
            <a:off x="3124200" y="2133600"/>
            <a:ext cx="10715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400" b="1">
                <a:solidFill>
                  <a:prstClr val="white"/>
                </a:solidFill>
                <a:ea typeface="ＭＳ Ｐゴシック" charset="-128"/>
                <a:cs typeface="ＭＳ Ｐゴシック" charset="-128"/>
              </a:rPr>
              <a:t>TS Bonnie</a:t>
            </a:r>
          </a:p>
        </p:txBody>
      </p:sp>
      <p:sp>
        <p:nvSpPr>
          <p:cNvPr id="21514" name="TextBox 10"/>
          <p:cNvSpPr txBox="1">
            <a:spLocks noChangeArrowheads="1"/>
          </p:cNvSpPr>
          <p:nvPr/>
        </p:nvSpPr>
        <p:spPr bwMode="auto">
          <a:xfrm>
            <a:off x="79375" y="5638800"/>
            <a:ext cx="38830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 eaLnBrk="1" hangingPunct="1"/>
            <a:r>
              <a:rPr lang="en-US" sz="1400" b="1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USM HFR validation of SABGOM Forecast</a:t>
            </a:r>
          </a:p>
          <a:p>
            <a:pPr algn="r" eaLnBrk="1" hangingPunct="1"/>
            <a:r>
              <a:rPr lang="en-US" sz="1400" b="1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 in region with satellite detected oil slicks</a:t>
            </a:r>
          </a:p>
        </p:txBody>
      </p:sp>
      <p:sp>
        <p:nvSpPr>
          <p:cNvPr id="21515" name="Oval 11"/>
          <p:cNvSpPr>
            <a:spLocks noChangeArrowheads="1"/>
          </p:cNvSpPr>
          <p:nvPr/>
        </p:nvSpPr>
        <p:spPr bwMode="auto">
          <a:xfrm>
            <a:off x="4352925" y="2244725"/>
            <a:ext cx="457200" cy="457200"/>
          </a:xfrm>
          <a:prstGeom prst="ellipse">
            <a:avLst/>
          </a:prstGeom>
          <a:noFill/>
          <a:ln w="38100">
            <a:solidFill>
              <a:srgbClr val="D1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1" hangingPunct="1"/>
            <a:endParaRPr lang="en-US" sz="180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516" name="TextBox 12"/>
          <p:cNvSpPr txBox="1">
            <a:spLocks noChangeArrowheads="1"/>
          </p:cNvSpPr>
          <p:nvPr/>
        </p:nvSpPr>
        <p:spPr bwMode="auto">
          <a:xfrm>
            <a:off x="5715000" y="5638800"/>
            <a:ext cx="3048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400" b="1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HFR used for Oil Slick Forecasts by NOAA/NOS/OR&amp;R</a:t>
            </a:r>
          </a:p>
        </p:txBody>
      </p:sp>
      <p:pic>
        <p:nvPicPr>
          <p:cNvPr id="2151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14800" y="4191000"/>
            <a:ext cx="1524000" cy="196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5895531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Screen shot 2010-10-29 at 7.35.15 A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438400"/>
            <a:ext cx="3101975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5" descr="Screen shot 2011-03-16 at 3.58.32 P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05600" y="2514600"/>
            <a:ext cx="2097088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153400" cy="457200"/>
          </a:xfrm>
        </p:spPr>
        <p:txBody>
          <a:bodyPr>
            <a:normAutofit fontScale="90000"/>
          </a:bodyPr>
          <a:lstStyle/>
          <a:p>
            <a:r>
              <a:rPr lang="en-US" sz="2800">
                <a:solidFill>
                  <a:schemeClr val="tx1"/>
                </a:solidFill>
                <a:ea typeface="Geneva" charset="0"/>
                <a:cs typeface="Geneva" charset="0"/>
              </a:rPr>
              <a:t>Deepwater Horizon Information Flow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4800" y="609600"/>
            <a:ext cx="8839200" cy="2032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800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Tools developed for education during the trans-Atlantic mission of RU27 adapted to coordinate response to the oil spill:</a:t>
            </a:r>
          </a:p>
          <a:p>
            <a:pPr marL="342900" indent="-342900" eaLnBrk="1" hangingPunct="1">
              <a:buFontTx/>
              <a:buAutoNum type="arabicParenR"/>
              <a:defRPr/>
            </a:pPr>
            <a:r>
              <a:rPr lang="en-US" sz="1800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Collaborative web portal established as an aggregation center for information</a:t>
            </a:r>
          </a:p>
          <a:p>
            <a:pPr marL="342900" indent="-342900" eaLnBrk="1" hangingPunct="1">
              <a:buFont typeface="Arial"/>
              <a:buAutoNum type="arabicParenR"/>
              <a:defRPr/>
            </a:pPr>
            <a:r>
              <a:rPr lang="en-US" sz="1800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Google Earth data/model interactive interface used for environmental analysis &amp; glider path planning</a:t>
            </a:r>
          </a:p>
          <a:p>
            <a:pPr marL="342900" indent="-342900" eaLnBrk="1" hangingPunct="1">
              <a:buFont typeface="Arial"/>
              <a:buAutoNum type="arabicParenR"/>
              <a:defRPr/>
            </a:pPr>
            <a:r>
              <a:rPr lang="en-US" sz="1800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Blog established to share analyses and provide comments – 127 briefs posted</a:t>
            </a:r>
          </a:p>
          <a:p>
            <a:pPr eaLnBrk="1" hangingPunct="1">
              <a:buFont typeface="Arial"/>
              <a:buChar char="•"/>
              <a:defRPr/>
            </a:pPr>
            <a:endParaRPr lang="en-US" sz="1800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4582" name="Picture 1" descr="100602_spill_ioos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00400" y="2971800"/>
            <a:ext cx="3300413" cy="206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3" name="TextBox 9"/>
          <p:cNvSpPr txBox="1">
            <a:spLocks noChangeArrowheads="1"/>
          </p:cNvSpPr>
          <p:nvPr/>
        </p:nvSpPr>
        <p:spPr bwMode="auto">
          <a:xfrm>
            <a:off x="762000" y="5791200"/>
            <a:ext cx="13223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80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Web Portal</a:t>
            </a:r>
          </a:p>
        </p:txBody>
      </p:sp>
      <p:sp>
        <p:nvSpPr>
          <p:cNvPr id="24584" name="TextBox 10"/>
          <p:cNvSpPr txBox="1">
            <a:spLocks noChangeArrowheads="1"/>
          </p:cNvSpPr>
          <p:nvPr/>
        </p:nvSpPr>
        <p:spPr bwMode="auto">
          <a:xfrm>
            <a:off x="3581400" y="5181600"/>
            <a:ext cx="22113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80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Google Earth </a:t>
            </a:r>
          </a:p>
          <a:p>
            <a:pPr eaLnBrk="1" hangingPunct="1"/>
            <a:r>
              <a:rPr lang="en-US" sz="180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Interactive Interface</a:t>
            </a:r>
          </a:p>
        </p:txBody>
      </p:sp>
      <p:sp>
        <p:nvSpPr>
          <p:cNvPr id="10" name="TextBox 11"/>
          <p:cNvSpPr txBox="1">
            <a:spLocks noChangeArrowheads="1"/>
          </p:cNvSpPr>
          <p:nvPr/>
        </p:nvSpPr>
        <p:spPr bwMode="auto">
          <a:xfrm>
            <a:off x="7182757" y="5776686"/>
            <a:ext cx="14938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800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Briefing Blog</a:t>
            </a:r>
          </a:p>
        </p:txBody>
      </p:sp>
    </p:spTree>
    <p:extLst>
      <p:ext uri="{BB962C8B-B14F-4D97-AF65-F5344CB8AC3E}">
        <p14:creationId xmlns:p14="http://schemas.microsoft.com/office/powerpoint/2010/main" val="29722157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3352800" cy="18288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1"/>
                </a:solidFill>
                <a:ea typeface="Geneva" charset="0"/>
                <a:cs typeface="Geneva" charset="0"/>
              </a:rPr>
              <a:t>Feedback from the Deepwater Horizon </a:t>
            </a:r>
            <a:br>
              <a:rPr lang="en-US" sz="2800" dirty="0" smtClean="0">
                <a:solidFill>
                  <a:schemeClr val="tx1"/>
                </a:solidFill>
                <a:ea typeface="Geneva" charset="0"/>
                <a:cs typeface="Geneva" charset="0"/>
              </a:rPr>
            </a:br>
            <a:r>
              <a:rPr lang="en-US" sz="2800" dirty="0" smtClean="0">
                <a:ea typeface="Geneva" charset="0"/>
                <a:cs typeface="Geneva" charset="0"/>
              </a:rPr>
              <a:t>Incident</a:t>
            </a:r>
            <a:r>
              <a:rPr lang="en-US" sz="2800" dirty="0" smtClean="0">
                <a:solidFill>
                  <a:schemeClr val="tx1"/>
                </a:solidFill>
                <a:ea typeface="Geneva" charset="0"/>
                <a:cs typeface="Geneva" charset="0"/>
              </a:rPr>
              <a:t> Command Center</a:t>
            </a:r>
          </a:p>
        </p:txBody>
      </p:sp>
      <p:sp>
        <p:nvSpPr>
          <p:cNvPr id="33795" name="TextBox 3"/>
          <p:cNvSpPr txBox="1">
            <a:spLocks noChangeArrowheads="1"/>
          </p:cNvSpPr>
          <p:nvPr/>
        </p:nvSpPr>
        <p:spPr bwMode="auto">
          <a:xfrm>
            <a:off x="228600" y="5257800"/>
            <a:ext cx="84582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40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“…Thanks to everyone for all of your efforts to support the Response and the very professional and competent manner in which you have executed your efforts.  IOOS has played a huge role in informing the modeling teams and the Unified Command through your extraordinary service. “</a:t>
            </a:r>
          </a:p>
          <a:p>
            <a:pPr eaLnBrk="1" hangingPunct="1"/>
            <a:r>
              <a:rPr lang="en-US" sz="140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	</a:t>
            </a:r>
            <a:r>
              <a:rPr lang="en-US" sz="1200" i="1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- Sam Walker (IOOS representative to Deepwater Horizon Unified Command Center), August 6, 2010</a:t>
            </a:r>
          </a:p>
        </p:txBody>
      </p:sp>
      <p:sp>
        <p:nvSpPr>
          <p:cNvPr id="33796" name="TextBox 4"/>
          <p:cNvSpPr txBox="1">
            <a:spLocks noChangeArrowheads="1"/>
          </p:cNvSpPr>
          <p:nvPr/>
        </p:nvSpPr>
        <p:spPr bwMode="auto">
          <a:xfrm>
            <a:off x="152400" y="4495800"/>
            <a:ext cx="84582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40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“… AWESOME JOB - that call that we had last week was a very good thing.  You are taking a huge burden off of the team here who is trying to simply capture the deluge of assets now being deployed. “</a:t>
            </a:r>
          </a:p>
          <a:p>
            <a:pPr eaLnBrk="1" hangingPunct="1"/>
            <a:r>
              <a:rPr lang="en-US" sz="140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	</a:t>
            </a:r>
            <a:r>
              <a:rPr lang="en-US" sz="1200" i="1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- Sam Walker (IOOS representative to Deepwater Horizon Unified Command Center), July 2, 2010</a:t>
            </a:r>
          </a:p>
        </p:txBody>
      </p:sp>
      <p:sp>
        <p:nvSpPr>
          <p:cNvPr id="33797" name="TextBox 5"/>
          <p:cNvSpPr txBox="1">
            <a:spLocks noChangeArrowheads="1"/>
          </p:cNvSpPr>
          <p:nvPr/>
        </p:nvSpPr>
        <p:spPr bwMode="auto">
          <a:xfrm>
            <a:off x="152400" y="3276600"/>
            <a:ext cx="8610600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40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“All - Greetings from Unified Area Command in New Orleans.  I couldn't agree more - the IOOS community has acquitted itself very well during this  entire incident.  Not only has everyone provided valuable information - you have done it without getting in the way of the ongoing operations. It's been a pleasure to represent IOOS here and see all the great contributions from the larger IOOS community. “</a:t>
            </a:r>
          </a:p>
          <a:p>
            <a:pPr eaLnBrk="1" hangingPunct="1"/>
            <a:r>
              <a:rPr lang="en-US" sz="120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	</a:t>
            </a:r>
            <a:r>
              <a:rPr lang="en-US" sz="1200" i="1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- Sam Walker (IOOS representative to Deepwater Horizon Unified Command Center), June 18, 2010</a:t>
            </a:r>
          </a:p>
        </p:txBody>
      </p:sp>
      <p:pic>
        <p:nvPicPr>
          <p:cNvPr id="33798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2800" y="0"/>
            <a:ext cx="5791200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9" name="TextBox 6"/>
          <p:cNvSpPr txBox="1">
            <a:spLocks noChangeArrowheads="1"/>
          </p:cNvSpPr>
          <p:nvPr/>
        </p:nvSpPr>
        <p:spPr bwMode="auto">
          <a:xfrm>
            <a:off x="3429000" y="0"/>
            <a:ext cx="53943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800">
                <a:solidFill>
                  <a:prstClr val="white"/>
                </a:solidFill>
                <a:ea typeface="ＭＳ Ｐゴシック" charset="-128"/>
                <a:cs typeface="ＭＳ Ｐゴシック" charset="-128"/>
              </a:rPr>
              <a:t>Composite of Satellite Observed Oil Spill Locations </a:t>
            </a:r>
          </a:p>
        </p:txBody>
      </p:sp>
    </p:spTree>
    <p:extLst>
      <p:ext uri="{BB962C8B-B14F-4D97-AF65-F5344CB8AC3E}">
        <p14:creationId xmlns:p14="http://schemas.microsoft.com/office/powerpoint/2010/main" val="29688618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3352800" cy="18288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1"/>
                </a:solidFill>
                <a:ea typeface="Geneva" charset="0"/>
                <a:cs typeface="Geneva" charset="0"/>
              </a:rPr>
              <a:t>Feedback from the Deepwater Horizon </a:t>
            </a:r>
            <a:br>
              <a:rPr lang="en-US" sz="2800" dirty="0" smtClean="0">
                <a:solidFill>
                  <a:schemeClr val="tx1"/>
                </a:solidFill>
                <a:ea typeface="Geneva" charset="0"/>
                <a:cs typeface="Geneva" charset="0"/>
              </a:rPr>
            </a:br>
            <a:r>
              <a:rPr lang="en-US" sz="2800" dirty="0" smtClean="0">
                <a:ea typeface="Geneva" charset="0"/>
                <a:cs typeface="Geneva" charset="0"/>
              </a:rPr>
              <a:t>Incident</a:t>
            </a:r>
            <a:r>
              <a:rPr lang="en-US" sz="2800" dirty="0" smtClean="0">
                <a:solidFill>
                  <a:schemeClr val="tx1"/>
                </a:solidFill>
                <a:ea typeface="Geneva" charset="0"/>
                <a:cs typeface="Geneva" charset="0"/>
              </a:rPr>
              <a:t> Command Center</a:t>
            </a:r>
          </a:p>
        </p:txBody>
      </p:sp>
      <p:sp>
        <p:nvSpPr>
          <p:cNvPr id="33795" name="TextBox 3"/>
          <p:cNvSpPr txBox="1">
            <a:spLocks noChangeArrowheads="1"/>
          </p:cNvSpPr>
          <p:nvPr/>
        </p:nvSpPr>
        <p:spPr bwMode="auto">
          <a:xfrm>
            <a:off x="228600" y="5257800"/>
            <a:ext cx="84582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40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“…Thanks to everyone for all of your efforts to support the Response and the very professional and competent manner in which you have executed your efforts.  IOOS has played a huge role in informing the modeling teams and the Unified Command through your extraordinary service. “</a:t>
            </a:r>
          </a:p>
          <a:p>
            <a:pPr eaLnBrk="1" hangingPunct="1"/>
            <a:r>
              <a:rPr lang="en-US" sz="140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	</a:t>
            </a:r>
            <a:r>
              <a:rPr lang="en-US" sz="1200" i="1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- Sam Walker (IOOS representative to Deepwater Horizon Unified Command Center), August 6, 2010</a:t>
            </a:r>
          </a:p>
        </p:txBody>
      </p:sp>
      <p:sp>
        <p:nvSpPr>
          <p:cNvPr id="33796" name="TextBox 4"/>
          <p:cNvSpPr txBox="1">
            <a:spLocks noChangeArrowheads="1"/>
          </p:cNvSpPr>
          <p:nvPr/>
        </p:nvSpPr>
        <p:spPr bwMode="auto">
          <a:xfrm>
            <a:off x="152400" y="4495800"/>
            <a:ext cx="84582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40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“… AWESOME JOB - that call that we had last week was a very good thing.  You are taking a huge burden off of the team here who is trying to simply capture the deluge of assets now being deployed. “</a:t>
            </a:r>
          </a:p>
          <a:p>
            <a:pPr eaLnBrk="1" hangingPunct="1"/>
            <a:r>
              <a:rPr lang="en-US" sz="140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	</a:t>
            </a:r>
            <a:r>
              <a:rPr lang="en-US" sz="1200" i="1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- Sam Walker (IOOS representative to Deepwater Horizon Unified Command Center), July 2, 2010</a:t>
            </a:r>
          </a:p>
        </p:txBody>
      </p:sp>
      <p:sp>
        <p:nvSpPr>
          <p:cNvPr id="33797" name="TextBox 5"/>
          <p:cNvSpPr txBox="1">
            <a:spLocks noChangeArrowheads="1"/>
          </p:cNvSpPr>
          <p:nvPr/>
        </p:nvSpPr>
        <p:spPr bwMode="auto">
          <a:xfrm>
            <a:off x="152400" y="3276600"/>
            <a:ext cx="8610600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400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“All - Greetings from Unified Area Command in New Orleans.  I couldn't agree more - the IOOS community has acquitted itself very well during this  entire incident.  Not only has everyone provided valuable information - you have </a:t>
            </a:r>
            <a:r>
              <a:rPr lang="en-US" sz="1400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done </a:t>
            </a:r>
            <a:r>
              <a:rPr lang="en-US" sz="1400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it without getting in the way of the ongoing operations. It's been a pleasure to represent IOOS here and see all the great contributions from the larger IOOS community. “</a:t>
            </a:r>
          </a:p>
          <a:p>
            <a:pPr eaLnBrk="1" hangingPunct="1"/>
            <a:r>
              <a:rPr lang="en-US" sz="1200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	</a:t>
            </a:r>
            <a:r>
              <a:rPr lang="en-US" sz="1200" i="1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- Sam Walker (IOOS representative to Deepwater Horizon Unified Command Center), June 18, 2010</a:t>
            </a:r>
          </a:p>
        </p:txBody>
      </p:sp>
      <p:pic>
        <p:nvPicPr>
          <p:cNvPr id="33798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2800" y="0"/>
            <a:ext cx="5791200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9" name="TextBox 6"/>
          <p:cNvSpPr txBox="1">
            <a:spLocks noChangeArrowheads="1"/>
          </p:cNvSpPr>
          <p:nvPr/>
        </p:nvSpPr>
        <p:spPr bwMode="auto">
          <a:xfrm>
            <a:off x="3429000" y="0"/>
            <a:ext cx="53943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800">
                <a:solidFill>
                  <a:prstClr val="white"/>
                </a:solidFill>
                <a:ea typeface="ＭＳ Ｐゴシック" charset="-128"/>
                <a:cs typeface="ＭＳ Ｐゴシック" charset="-128"/>
              </a:rPr>
              <a:t>Composite of Satellite Observed Oil Spill Locations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45830" y="3311072"/>
            <a:ext cx="3634980" cy="461665"/>
          </a:xfrm>
          <a:prstGeom prst="rect">
            <a:avLst/>
          </a:prstGeom>
          <a:solidFill>
            <a:srgbClr val="008000"/>
          </a:solidFill>
        </p:spPr>
        <p:txBody>
          <a:bodyPr wrap="none" rtlCol="0">
            <a:spAutoFit/>
          </a:bodyPr>
          <a:lstStyle/>
          <a:p>
            <a:pPr eaLnBrk="1" hangingPunct="1"/>
            <a:r>
              <a:rPr lang="en-US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We did not get in the way</a:t>
            </a:r>
            <a:endParaRPr lang="en-US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65455" y="4497613"/>
            <a:ext cx="3395731" cy="461665"/>
          </a:xfrm>
          <a:prstGeom prst="rect">
            <a:avLst/>
          </a:prstGeom>
          <a:solidFill>
            <a:srgbClr val="008000"/>
          </a:solidFill>
        </p:spPr>
        <p:txBody>
          <a:bodyPr wrap="none" rtlCol="0">
            <a:spAutoFit/>
          </a:bodyPr>
          <a:lstStyle/>
          <a:p>
            <a:pPr eaLnBrk="1" hangingPunct="1"/>
            <a:r>
              <a:rPr lang="en-US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We reduced the burden</a:t>
            </a:r>
            <a:endParaRPr lang="en-US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74161" y="5275943"/>
            <a:ext cx="5978319" cy="461665"/>
          </a:xfrm>
          <a:prstGeom prst="rect">
            <a:avLst/>
          </a:prstGeom>
          <a:solidFill>
            <a:srgbClr val="008000"/>
          </a:solidFill>
        </p:spPr>
        <p:txBody>
          <a:bodyPr wrap="none" rtlCol="0">
            <a:spAutoFit/>
          </a:bodyPr>
          <a:lstStyle/>
          <a:p>
            <a:pPr eaLnBrk="1" hangingPunct="1"/>
            <a:r>
              <a:rPr lang="en-US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We informed modeling teams &amp; leadership</a:t>
            </a:r>
            <a:endParaRPr lang="en-US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4115550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5" t="23155" r="11247" b="13432"/>
          <a:stretch>
            <a:fillRect/>
          </a:stretch>
        </p:blipFill>
        <p:spPr bwMode="auto">
          <a:xfrm>
            <a:off x="1062038" y="0"/>
            <a:ext cx="7018337" cy="3735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84324" name="Text Box 4"/>
          <p:cNvSpPr txBox="1">
            <a:spLocks noChangeArrowheads="1"/>
          </p:cNvSpPr>
          <p:nvPr/>
        </p:nvSpPr>
        <p:spPr bwMode="auto">
          <a:xfrm>
            <a:off x="1" y="5754687"/>
            <a:ext cx="9144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1800" i="1" dirty="0">
                <a:solidFill>
                  <a:prstClr val="black"/>
                </a:solidFill>
                <a:cs typeface="Geneva" charset="0"/>
              </a:rPr>
              <a:t>www.legislative.</a:t>
            </a:r>
            <a:r>
              <a:rPr lang="en-US" sz="1800" b="1" i="1" dirty="0">
                <a:solidFill>
                  <a:prstClr val="black"/>
                </a:solidFill>
                <a:cs typeface="Geneva" charset="0"/>
              </a:rPr>
              <a:t>noaa</a:t>
            </a:r>
            <a:r>
              <a:rPr lang="en-US" sz="1800" i="1" dirty="0">
                <a:solidFill>
                  <a:prstClr val="black"/>
                </a:solidFill>
                <a:cs typeface="Geneva" charset="0"/>
              </a:rPr>
              <a:t>.gov/Testimony/Lubchenco033111.pdf</a:t>
            </a:r>
            <a:r>
              <a:rPr lang="en-US" sz="1800" dirty="0">
                <a:solidFill>
                  <a:prstClr val="black"/>
                </a:solidFill>
                <a:cs typeface="Geneva" charset="0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4001" y="3649134"/>
            <a:ext cx="854286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1800" i="1" u="sng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From Page 10:</a:t>
            </a:r>
          </a:p>
          <a:p>
            <a:pPr eaLnBrk="1" hangingPunct="1"/>
            <a:r>
              <a:rPr lang="en-US" sz="1800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Also </a:t>
            </a:r>
            <a:r>
              <a:rPr lang="en-US" sz="1800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in support of oil spill response, NOAA requests a </a:t>
            </a:r>
            <a:r>
              <a:rPr lang="en-US" sz="1800" dirty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$5.0 million</a:t>
            </a:r>
            <a:r>
              <a:rPr lang="en-US" sz="1800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 increase to implement the U.S. Integrated Ocean Observing System (</a:t>
            </a:r>
            <a:r>
              <a:rPr lang="en-US" sz="1800" dirty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IOOS</a:t>
            </a:r>
            <a:r>
              <a:rPr lang="en-US" sz="1800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®) </a:t>
            </a:r>
            <a:r>
              <a:rPr lang="en-US" sz="1800" dirty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Surface Current Mapping Plan</a:t>
            </a:r>
            <a:r>
              <a:rPr lang="en-US" sz="1800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 using high frequency (HF) radar surface current measurements.</a:t>
            </a:r>
            <a:r>
              <a:rPr lang="en-US" sz="1800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   HF </a:t>
            </a:r>
            <a:r>
              <a:rPr lang="en-US" sz="1800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radar provides information vital to oil spill response, national defense, homeland security, search and rescue operations, safe marine transportation, water quality and pollutant tracking, and harmful algal bloom forecasting.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3374571" y="598714"/>
            <a:ext cx="2249715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3000828" y="3256643"/>
            <a:ext cx="3040743" cy="1632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3347357" y="2249714"/>
            <a:ext cx="2358572" cy="1814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82887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verGliderImag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1799" y="-42333"/>
            <a:ext cx="9155799" cy="6248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16667" y="152400"/>
            <a:ext cx="70273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The Mid Atlantic’s Autonomous Underwater Glider Network</a:t>
            </a:r>
            <a:endParaRPr lang="en-US" sz="3200" b="1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8600" y="4343400"/>
            <a:ext cx="28194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Developing a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Sustained </a:t>
            </a:r>
            <a:r>
              <a:rPr lang="en-US" dirty="0">
                <a:solidFill>
                  <a:schemeClr val="bg1"/>
                </a:solidFill>
              </a:rPr>
              <a:t>O</a:t>
            </a:r>
            <a:r>
              <a:rPr lang="en-US" dirty="0" smtClean="0">
                <a:solidFill>
                  <a:schemeClr val="bg1"/>
                </a:solidFill>
              </a:rPr>
              <a:t>cean Presence</a:t>
            </a:r>
            <a:endParaRPr lang="en-US" sz="24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221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5-13 at 5.09.10 PM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11778"/>
            <a:ext cx="9144000" cy="3683000"/>
          </a:xfrm>
          <a:prstGeom prst="rect">
            <a:avLst/>
          </a:prstGeom>
        </p:spPr>
      </p:pic>
      <p:pic>
        <p:nvPicPr>
          <p:cNvPr id="6" name="Picture 5" descr="Screen Shot 2013-05-13 at 4.58.55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643" y="1780574"/>
            <a:ext cx="2122123" cy="1196869"/>
          </a:xfrm>
          <a:prstGeom prst="rect">
            <a:avLst/>
          </a:prstGeom>
        </p:spPr>
      </p:pic>
      <p:pic>
        <p:nvPicPr>
          <p:cNvPr id="7" name="Picture 6" descr="Screen Shot 2013-05-13 at 4.58.27 P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556" y="648447"/>
            <a:ext cx="2102557" cy="1181458"/>
          </a:xfrm>
          <a:prstGeom prst="rect">
            <a:avLst/>
          </a:prstGeom>
        </p:spPr>
      </p:pic>
      <p:pic>
        <p:nvPicPr>
          <p:cNvPr id="8" name="Picture 7" descr="Screen Shot 2013-05-13 at 5.03.20 P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8519" y="1755694"/>
            <a:ext cx="2098924" cy="1179416"/>
          </a:xfrm>
          <a:prstGeom prst="rect">
            <a:avLst/>
          </a:prstGeom>
        </p:spPr>
      </p:pic>
      <p:pic>
        <p:nvPicPr>
          <p:cNvPr id="9" name="Picture 8" descr="Screen Shot 2013-05-13 at 5.02.10 PM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2778" y="635847"/>
            <a:ext cx="2060224" cy="1158341"/>
          </a:xfrm>
          <a:prstGeom prst="rect">
            <a:avLst/>
          </a:prstGeom>
        </p:spPr>
      </p:pic>
      <p:pic>
        <p:nvPicPr>
          <p:cNvPr id="10" name="Picture 9" descr="Screen Shot 2013-05-13 at 5.01.22 PM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4446" y="1249888"/>
            <a:ext cx="2652889" cy="15806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77444" y="0"/>
            <a:ext cx="29033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sz="3600" b="1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Glider Flight</a:t>
            </a:r>
            <a:endParaRPr lang="en-US" sz="3600" b="1" dirty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9888" y="0"/>
            <a:ext cx="20063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sz="1800" u="sng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Dive</a:t>
            </a:r>
            <a:r>
              <a:rPr lang="en-US" sz="18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: Pump In, </a:t>
            </a:r>
          </a:p>
          <a:p>
            <a:pPr eaLnBrk="1" hangingPunct="1"/>
            <a:r>
              <a:rPr lang="en-US" sz="18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Batteries Forward</a:t>
            </a:r>
            <a:endParaRPr lang="en-US" sz="1800" dirty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16887" y="0"/>
            <a:ext cx="2130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1800" u="sng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Climb</a:t>
            </a:r>
            <a:r>
              <a:rPr lang="en-US" sz="18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: Pump Out, Batteries Back</a:t>
            </a:r>
            <a:endParaRPr lang="en-US" sz="1800" dirty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58444" y="860777"/>
            <a:ext cx="2199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sz="18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Rudder for Steering</a:t>
            </a:r>
            <a:endParaRPr lang="en-US" sz="1800" dirty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2003778" y="1382889"/>
            <a:ext cx="564445" cy="141111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8308624" y="1394179"/>
            <a:ext cx="609599" cy="158044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6914445" y="1972734"/>
            <a:ext cx="632179" cy="16933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953913" y="1857023"/>
            <a:ext cx="609599" cy="158044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4069646" y="3829756"/>
            <a:ext cx="445910" cy="558800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8015111" y="3880556"/>
            <a:ext cx="790222" cy="508000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987778" y="3217333"/>
            <a:ext cx="225778" cy="423334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1961444" y="3443111"/>
            <a:ext cx="366889" cy="395111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4303889" y="2159001"/>
            <a:ext cx="747889" cy="324554"/>
          </a:xfrm>
          <a:prstGeom prst="straightConnector1">
            <a:avLst/>
          </a:prstGeom>
          <a:ln w="38100" cmpd="sng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232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3-05-13 at 5.21.40 PM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626554"/>
            <a:ext cx="9144000" cy="2582335"/>
          </a:xfrm>
          <a:prstGeom prst="rect">
            <a:avLst/>
          </a:prstGeom>
        </p:spPr>
      </p:pic>
      <p:pic>
        <p:nvPicPr>
          <p:cNvPr id="5" name="Picture 4" descr="Screen Shot 2013-05-13 at 5.21.1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2667" y="951089"/>
            <a:ext cx="4741333" cy="2676241"/>
          </a:xfrm>
          <a:prstGeom prst="rect">
            <a:avLst/>
          </a:prstGeom>
        </p:spPr>
      </p:pic>
      <p:pic>
        <p:nvPicPr>
          <p:cNvPr id="6" name="Picture 5" descr="Screen Shot 2013-05-13 at 5.23.39 PM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59556"/>
            <a:ext cx="4425542" cy="26669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sz="3600" b="1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Glider Communications</a:t>
            </a:r>
          </a:p>
          <a:p>
            <a:pPr algn="ctr" eaLnBrk="1" hangingPunct="1"/>
            <a:r>
              <a:rPr lang="en-US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GPS for Position, Iridium for 2-Way, ARGOS for Emergencies</a:t>
            </a:r>
            <a:endParaRPr lang="en-US" dirty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2556" y="3048000"/>
            <a:ext cx="1775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sz="1800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Glider Surfaces</a:t>
            </a:r>
            <a:endParaRPr lang="en-US" sz="1800" dirty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52622" y="3200399"/>
            <a:ext cx="416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sz="1800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2-Way Satellite Communications in Tail</a:t>
            </a:r>
            <a:endParaRPr lang="en-US" sz="1800" dirty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29578" y="5723466"/>
            <a:ext cx="373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sz="1800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Data Ribbon Transmitted to Shore</a:t>
            </a:r>
            <a:endParaRPr lang="en-US" sz="1800" dirty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2469444" y="2017890"/>
            <a:ext cx="747889" cy="606777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3317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glider_AQ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33788" y="3423652"/>
            <a:ext cx="1907989" cy="1707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65418" y="3669344"/>
            <a:ext cx="2178581" cy="1122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IMG_840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0001" y="1591733"/>
            <a:ext cx="2260616" cy="1630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VR2C_glider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47467" y="1295400"/>
            <a:ext cx="1896533" cy="2274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7733" y="0"/>
            <a:ext cx="1947334" cy="1461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" name="Picture 3" descr="IMG_781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0400" y="5283199"/>
            <a:ext cx="1896533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6935" y="963792"/>
            <a:ext cx="2472265" cy="1854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1" name="Picture 3" descr="SAM_on_Glider_2 00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766734"/>
            <a:ext cx="2456346" cy="185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BreveBuster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41600" y="2898420"/>
            <a:ext cx="2427112" cy="1820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995997"/>
            <a:ext cx="2472265" cy="1688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4" name="Picture 4" descr="PumpedCTD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89988"/>
            <a:ext cx="2387600" cy="1805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3" descr="2965403542_248075ea0e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2931620" y="4527099"/>
            <a:ext cx="1926092" cy="2370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 descr="IMG_8549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177"/>
          <a:stretch>
            <a:fillRect/>
          </a:stretch>
        </p:blipFill>
        <p:spPr bwMode="auto">
          <a:xfrm>
            <a:off x="7225914" y="0"/>
            <a:ext cx="1918086" cy="948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1" descr="sensor1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79558" y="5173662"/>
            <a:ext cx="600075" cy="168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965201" y="0"/>
            <a:ext cx="3691861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Glider Sensors</a:t>
            </a:r>
          </a:p>
          <a:p>
            <a:r>
              <a:rPr lang="en-US" sz="2000" dirty="0" smtClean="0"/>
              <a:t>Inside Payload Bay or External</a:t>
            </a:r>
          </a:p>
          <a:p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997605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Box 7"/>
          <p:cNvSpPr txBox="1">
            <a:spLocks noChangeArrowheads="1"/>
          </p:cNvSpPr>
          <p:nvPr/>
        </p:nvSpPr>
        <p:spPr bwMode="auto">
          <a:xfrm>
            <a:off x="0" y="0"/>
            <a:ext cx="91440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200" b="1" dirty="0" smtClean="0">
                <a:solidFill>
                  <a:srgbClr val="0000FF"/>
                </a:solidFill>
                <a:latin typeface="Times New Roman"/>
                <a:cs typeface="Times New Roman"/>
                <a:sym typeface="Gill Sans" charset="0"/>
              </a:rPr>
              <a:t>Mid-Atlantic Glider </a:t>
            </a:r>
            <a:r>
              <a:rPr lang="en-US" sz="4200" b="1" dirty="0">
                <a:solidFill>
                  <a:srgbClr val="0000FF"/>
                </a:solidFill>
                <a:latin typeface="Times New Roman"/>
                <a:cs typeface="Times New Roman"/>
                <a:sym typeface="Gill Sans" charset="0"/>
              </a:rPr>
              <a:t>Network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66" t="6667" r="12537" b="8148"/>
          <a:stretch>
            <a:fillRect/>
          </a:stretch>
        </p:blipFill>
        <p:spPr bwMode="auto">
          <a:xfrm>
            <a:off x="4821238" y="2357438"/>
            <a:ext cx="4338637" cy="409416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5" descr="marcoos_glider_sst_chla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" t="5562"/>
          <a:stretch>
            <a:fillRect/>
          </a:stretch>
        </p:blipFill>
        <p:spPr bwMode="auto">
          <a:xfrm>
            <a:off x="347663" y="2497138"/>
            <a:ext cx="3938587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-4763" y="2411413"/>
            <a:ext cx="2219326" cy="280987"/>
          </a:xfrm>
          <a:prstGeom prst="rect">
            <a:avLst/>
          </a:prstGeom>
          <a:noFill/>
        </p:spPr>
        <p:txBody>
          <a:bodyPr lIns="64291" tIns="32146" rIns="64291" bIns="32146">
            <a:spAutoFit/>
          </a:bodyPr>
          <a:lstStyle/>
          <a:p>
            <a:pPr>
              <a:defRPr/>
            </a:pPr>
            <a:r>
              <a:rPr lang="en-US" sz="1400" dirty="0">
                <a:latin typeface="+mn-lt"/>
              </a:rPr>
              <a:t>Satellite Ocean Color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3322638"/>
            <a:ext cx="1416050" cy="280987"/>
          </a:xfrm>
          <a:prstGeom prst="rect">
            <a:avLst/>
          </a:prstGeom>
          <a:noFill/>
        </p:spPr>
        <p:txBody>
          <a:bodyPr lIns="64291" tIns="32146" rIns="64291" bIns="32146">
            <a:spAutoFit/>
          </a:bodyPr>
          <a:lstStyle/>
          <a:p>
            <a:pPr>
              <a:defRPr/>
            </a:pPr>
            <a:r>
              <a:rPr lang="en-US" sz="1400" dirty="0">
                <a:latin typeface="+mn-lt"/>
              </a:rPr>
              <a:t>Satellite SST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4763" y="4125913"/>
            <a:ext cx="1201738" cy="714375"/>
          </a:xfrm>
          <a:prstGeom prst="rect">
            <a:avLst/>
          </a:prstGeom>
          <a:noFill/>
        </p:spPr>
        <p:txBody>
          <a:bodyPr lIns="64291" tIns="32146" rIns="64291" bIns="32146">
            <a:spAutoFit/>
          </a:bodyPr>
          <a:lstStyle/>
          <a:p>
            <a:pPr>
              <a:defRPr/>
            </a:pPr>
            <a:r>
              <a:rPr lang="en-US" sz="1400" dirty="0">
                <a:latin typeface="+mn-lt"/>
              </a:rPr>
              <a:t>Subsurface </a:t>
            </a:r>
          </a:p>
          <a:p>
            <a:pPr>
              <a:defRPr/>
            </a:pPr>
            <a:r>
              <a:rPr lang="en-US" sz="1400" dirty="0">
                <a:latin typeface="+mn-lt"/>
              </a:rPr>
              <a:t>Glider </a:t>
            </a:r>
          </a:p>
          <a:p>
            <a:pPr>
              <a:defRPr/>
            </a:pPr>
            <a:r>
              <a:rPr lang="en-US" sz="1400" dirty="0">
                <a:latin typeface="+mn-lt"/>
              </a:rPr>
              <a:t>Data</a:t>
            </a:r>
          </a:p>
        </p:txBody>
      </p:sp>
      <p:pic>
        <p:nvPicPr>
          <p:cNvPr id="2355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33" b="3500"/>
          <a:stretch>
            <a:fillRect/>
          </a:stretch>
        </p:blipFill>
        <p:spPr bwMode="auto">
          <a:xfrm>
            <a:off x="2332038" y="733425"/>
            <a:ext cx="3883025" cy="1558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60" name="TextBox 21"/>
          <p:cNvSpPr txBox="1">
            <a:spLocks noChangeArrowheads="1"/>
          </p:cNvSpPr>
          <p:nvPr/>
        </p:nvSpPr>
        <p:spPr bwMode="auto">
          <a:xfrm>
            <a:off x="4891088" y="2498725"/>
            <a:ext cx="1071562" cy="1449388"/>
          </a:xfrm>
          <a:prstGeom prst="rect">
            <a:avLst/>
          </a:prstGeom>
          <a:solidFill>
            <a:srgbClr val="21519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MARACOOS</a:t>
            </a:r>
          </a:p>
          <a:p>
            <a:pPr eaLnBrk="1" hangingPunct="1"/>
            <a:r>
              <a:rPr lang="en-US" sz="1100">
                <a:solidFill>
                  <a:srgbClr val="00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MURI</a:t>
            </a:r>
          </a:p>
          <a:p>
            <a:pPr eaLnBrk="1" hangingPunct="1"/>
            <a:r>
              <a:rPr lang="en-US" sz="1100">
                <a:solidFill>
                  <a:srgbClr val="FF0066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Intl. Missions</a:t>
            </a:r>
          </a:p>
          <a:p>
            <a:pPr eaLnBrk="1" hangingPunct="1"/>
            <a:r>
              <a:rPr lang="en-US" sz="1100">
                <a:solidFill>
                  <a:srgbClr val="FFFF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EPA &amp; NJDEP</a:t>
            </a:r>
          </a:p>
          <a:p>
            <a:pPr eaLnBrk="1" hangingPunct="1"/>
            <a:r>
              <a:rPr lang="en-US" sz="1100">
                <a:solidFill>
                  <a:srgbClr val="00FF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Cblast</a:t>
            </a:r>
          </a:p>
          <a:p>
            <a:pPr eaLnBrk="1" hangingPunct="1"/>
            <a:r>
              <a:rPr lang="en-US" sz="1100">
                <a:solidFill>
                  <a:srgbClr val="0000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Endurance</a:t>
            </a:r>
          </a:p>
          <a:p>
            <a:pPr eaLnBrk="1" hangingPunct="1"/>
            <a:r>
              <a:rPr lang="en-US" sz="1100">
                <a:solidFill>
                  <a:srgbClr val="FF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OSSE</a:t>
            </a:r>
          </a:p>
          <a:p>
            <a:pPr eaLnBrk="1" hangingPunct="1"/>
            <a:r>
              <a:rPr lang="en-US" sz="1100">
                <a:solidFill>
                  <a:srgbClr val="FF33CC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SW06</a:t>
            </a:r>
            <a:endParaRPr lang="en-US" sz="1100">
              <a:solidFill>
                <a:srgbClr val="00FF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3561" name="TextBox 1"/>
          <p:cNvSpPr txBox="1">
            <a:spLocks noChangeArrowheads="1"/>
          </p:cNvSpPr>
          <p:nvPr/>
        </p:nvSpPr>
        <p:spPr bwMode="auto">
          <a:xfrm>
            <a:off x="6532563" y="5638800"/>
            <a:ext cx="2301456" cy="926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1" tIns="32146" rIns="64291" bIns="32146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dirty="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Many Missions,</a:t>
            </a:r>
          </a:p>
          <a:p>
            <a:pPr eaLnBrk="1" hangingPunct="1"/>
            <a:r>
              <a:rPr lang="en-US" sz="2800" dirty="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Many Agencies</a:t>
            </a:r>
          </a:p>
        </p:txBody>
      </p:sp>
      <p:pic>
        <p:nvPicPr>
          <p:cNvPr id="23562" name="Picture 12" descr="SideBySideGliders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744538"/>
            <a:ext cx="1795463" cy="1511300"/>
          </a:xfrm>
          <a:prstGeom prst="rect">
            <a:avLst/>
          </a:prstGeom>
          <a:noFill/>
          <a:ln w="28575">
            <a:solidFill>
              <a:srgbClr val="3366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3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1" t="21931"/>
          <a:stretch>
            <a:fillRect/>
          </a:stretch>
        </p:blipFill>
        <p:spPr bwMode="auto">
          <a:xfrm>
            <a:off x="6438900" y="677863"/>
            <a:ext cx="2519363" cy="1614487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67" name="TextBox 2"/>
          <p:cNvSpPr txBox="1">
            <a:spLocks noChangeArrowheads="1"/>
          </p:cNvSpPr>
          <p:nvPr/>
        </p:nvSpPr>
        <p:spPr bwMode="auto">
          <a:xfrm>
            <a:off x="120155" y="5791200"/>
            <a:ext cx="460424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dirty="0"/>
              <a:t>Industry Partner: Teledyne Webb Researc</a:t>
            </a:r>
            <a:r>
              <a:rPr lang="en-US" sz="2000" dirty="0"/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1681399146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Box 2"/>
          <p:cNvSpPr txBox="1">
            <a:spLocks noChangeArrowheads="1"/>
          </p:cNvSpPr>
          <p:nvPr/>
        </p:nvSpPr>
        <p:spPr bwMode="auto">
          <a:xfrm>
            <a:off x="5334000" y="2857496"/>
            <a:ext cx="9906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Vessels - </a:t>
            </a:r>
          </a:p>
          <a:p>
            <a:endParaRPr lang="en-US" sz="1400">
              <a:solidFill>
                <a:schemeClr val="bg1"/>
              </a:solidFill>
            </a:endParaRPr>
          </a:p>
          <a:p>
            <a:r>
              <a:rPr lang="en-US" sz="1400">
                <a:solidFill>
                  <a:schemeClr val="bg1"/>
                </a:solidFill>
              </a:rPr>
              <a:t>Satellite</a:t>
            </a:r>
          </a:p>
        </p:txBody>
      </p:sp>
      <p:sp>
        <p:nvSpPr>
          <p:cNvPr id="19460" name="TextBox 7"/>
          <p:cNvSpPr txBox="1">
            <a:spLocks noChangeArrowheads="1"/>
          </p:cNvSpPr>
          <p:nvPr/>
        </p:nvSpPr>
        <p:spPr bwMode="auto">
          <a:xfrm>
            <a:off x="6027738" y="3640128"/>
            <a:ext cx="149225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Satellite</a:t>
            </a:r>
          </a:p>
        </p:txBody>
      </p:sp>
      <p:sp>
        <p:nvSpPr>
          <p:cNvPr id="19461" name="TextBox 8"/>
          <p:cNvSpPr txBox="1">
            <a:spLocks noChangeArrowheads="1"/>
          </p:cNvSpPr>
          <p:nvPr/>
        </p:nvSpPr>
        <p:spPr bwMode="auto">
          <a:xfrm>
            <a:off x="6027738" y="3959215"/>
            <a:ext cx="1177925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Ships/ Vessels</a:t>
            </a:r>
          </a:p>
        </p:txBody>
      </p:sp>
      <p:sp>
        <p:nvSpPr>
          <p:cNvPr id="19462" name="TextBox 9"/>
          <p:cNvSpPr txBox="1">
            <a:spLocks noChangeArrowheads="1"/>
          </p:cNvSpPr>
          <p:nvPr/>
        </p:nvSpPr>
        <p:spPr bwMode="auto">
          <a:xfrm>
            <a:off x="6027738" y="4278303"/>
            <a:ext cx="110013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REMUS</a:t>
            </a:r>
          </a:p>
        </p:txBody>
      </p:sp>
      <p:sp>
        <p:nvSpPr>
          <p:cNvPr id="19463" name="TextBox 10"/>
          <p:cNvSpPr txBox="1">
            <a:spLocks noChangeArrowheads="1"/>
          </p:cNvSpPr>
          <p:nvPr/>
        </p:nvSpPr>
        <p:spPr bwMode="auto">
          <a:xfrm>
            <a:off x="6027738" y="4597390"/>
            <a:ext cx="8636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Modeling</a:t>
            </a:r>
          </a:p>
        </p:txBody>
      </p:sp>
      <p:sp>
        <p:nvSpPr>
          <p:cNvPr id="19464" name="TextBox 11"/>
          <p:cNvSpPr txBox="1">
            <a:spLocks noChangeArrowheads="1"/>
          </p:cNvSpPr>
          <p:nvPr/>
        </p:nvSpPr>
        <p:spPr bwMode="auto">
          <a:xfrm>
            <a:off x="6027738" y="4916478"/>
            <a:ext cx="1020762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Leadership</a:t>
            </a:r>
          </a:p>
        </p:txBody>
      </p:sp>
      <p:sp>
        <p:nvSpPr>
          <p:cNvPr id="19465" name="TextBox 12"/>
          <p:cNvSpPr txBox="1">
            <a:spLocks noChangeArrowheads="1"/>
          </p:cNvSpPr>
          <p:nvPr/>
        </p:nvSpPr>
        <p:spPr bwMode="auto">
          <a:xfrm>
            <a:off x="7440613" y="3640128"/>
            <a:ext cx="708025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CODAR</a:t>
            </a:r>
          </a:p>
        </p:txBody>
      </p:sp>
      <p:sp>
        <p:nvSpPr>
          <p:cNvPr id="19466" name="TextBox 13"/>
          <p:cNvSpPr txBox="1">
            <a:spLocks noChangeArrowheads="1"/>
          </p:cNvSpPr>
          <p:nvPr/>
        </p:nvSpPr>
        <p:spPr bwMode="auto">
          <a:xfrm>
            <a:off x="7440613" y="3959215"/>
            <a:ext cx="708025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Glider</a:t>
            </a:r>
          </a:p>
        </p:txBody>
      </p:sp>
      <p:sp>
        <p:nvSpPr>
          <p:cNvPr id="19467" name="TextBox 14"/>
          <p:cNvSpPr txBox="1">
            <a:spLocks noChangeArrowheads="1"/>
          </p:cNvSpPr>
          <p:nvPr/>
        </p:nvSpPr>
        <p:spPr bwMode="auto">
          <a:xfrm>
            <a:off x="7440613" y="4278303"/>
            <a:ext cx="7874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Data Vis.</a:t>
            </a:r>
          </a:p>
        </p:txBody>
      </p:sp>
      <p:sp>
        <p:nvSpPr>
          <p:cNvPr id="19468" name="TextBox 15"/>
          <p:cNvSpPr txBox="1">
            <a:spLocks noChangeArrowheads="1"/>
          </p:cNvSpPr>
          <p:nvPr/>
        </p:nvSpPr>
        <p:spPr bwMode="auto">
          <a:xfrm>
            <a:off x="7440613" y="4597390"/>
            <a:ext cx="708025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Security</a:t>
            </a:r>
          </a:p>
        </p:txBody>
      </p:sp>
      <p:sp>
        <p:nvSpPr>
          <p:cNvPr id="19469" name="TextBox 16"/>
          <p:cNvSpPr txBox="1">
            <a:spLocks noChangeArrowheads="1"/>
          </p:cNvSpPr>
          <p:nvPr/>
        </p:nvSpPr>
        <p:spPr bwMode="auto">
          <a:xfrm>
            <a:off x="7440613" y="4916478"/>
            <a:ext cx="86518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Education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791200" y="3481378"/>
            <a:ext cx="2436813" cy="183356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058" y="778935"/>
            <a:ext cx="2702628" cy="109220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50800" algn="ctr" rotWithShape="0">
              <a:srgbClr val="000000">
                <a:alpha val="20999"/>
              </a:srgbClr>
            </a:outerShdw>
          </a:effectLst>
        </p:spPr>
      </p:pic>
      <p:sp>
        <p:nvSpPr>
          <p:cNvPr id="19479" name="TextBox 30"/>
          <p:cNvSpPr txBox="1">
            <a:spLocks noChangeArrowheads="1"/>
          </p:cNvSpPr>
          <p:nvPr/>
        </p:nvSpPr>
        <p:spPr bwMode="auto">
          <a:xfrm>
            <a:off x="2924175" y="762000"/>
            <a:ext cx="21050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Global </a:t>
            </a:r>
            <a:r>
              <a:rPr lang="en-US" dirty="0"/>
              <a:t>Component</a:t>
            </a:r>
          </a:p>
        </p:txBody>
      </p:sp>
      <p:sp>
        <p:nvSpPr>
          <p:cNvPr id="19480" name="TextBox 31"/>
          <p:cNvSpPr txBox="1">
            <a:spLocks noChangeArrowheads="1"/>
          </p:cNvSpPr>
          <p:nvPr/>
        </p:nvSpPr>
        <p:spPr bwMode="auto">
          <a:xfrm>
            <a:off x="2590800" y="1946853"/>
            <a:ext cx="2314575" cy="914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/>
              <a:t>National Component</a:t>
            </a:r>
          </a:p>
        </p:txBody>
      </p:sp>
      <p:sp>
        <p:nvSpPr>
          <p:cNvPr id="19481" name="TextBox 32"/>
          <p:cNvSpPr txBox="1">
            <a:spLocks noChangeArrowheads="1"/>
          </p:cNvSpPr>
          <p:nvPr/>
        </p:nvSpPr>
        <p:spPr bwMode="auto">
          <a:xfrm>
            <a:off x="825500" y="2209800"/>
            <a:ext cx="20701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/>
              <a:t>Regional Component</a:t>
            </a:r>
          </a:p>
        </p:txBody>
      </p:sp>
      <p:sp>
        <p:nvSpPr>
          <p:cNvPr id="19482" name="TextBox 33"/>
          <p:cNvSpPr txBox="1"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/>
              <a:t>U.S. Integrated Ocean Observing </a:t>
            </a:r>
            <a:r>
              <a:rPr lang="en-US" sz="2800" b="1" dirty="0" smtClean="0"/>
              <a:t>System (IOOS)</a:t>
            </a:r>
            <a:endParaRPr lang="en-US" sz="2800" b="1" dirty="0"/>
          </a:p>
        </p:txBody>
      </p:sp>
      <p:sp>
        <p:nvSpPr>
          <p:cNvPr id="35" name="Right Arrow 34"/>
          <p:cNvSpPr/>
          <p:nvPr/>
        </p:nvSpPr>
        <p:spPr>
          <a:xfrm>
            <a:off x="3040063" y="1552571"/>
            <a:ext cx="979487" cy="28257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6" name="Right Arrow 35"/>
          <p:cNvSpPr/>
          <p:nvPr/>
        </p:nvSpPr>
        <p:spPr>
          <a:xfrm rot="1837255">
            <a:off x="3530600" y="2882896"/>
            <a:ext cx="977900" cy="23971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7" name="Right Arrow 36"/>
          <p:cNvSpPr/>
          <p:nvPr/>
        </p:nvSpPr>
        <p:spPr>
          <a:xfrm rot="5400000">
            <a:off x="196057" y="2518565"/>
            <a:ext cx="977900" cy="280987"/>
          </a:xfrm>
          <a:prstGeom prst="rightArrow">
            <a:avLst/>
          </a:prstGeom>
          <a:solidFill>
            <a:srgbClr val="CF543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487" name="TextBox 38"/>
          <p:cNvSpPr txBox="1">
            <a:spLocks noChangeArrowheads="1"/>
          </p:cNvSpPr>
          <p:nvPr/>
        </p:nvSpPr>
        <p:spPr bwMode="auto">
          <a:xfrm>
            <a:off x="4953000" y="5715000"/>
            <a:ext cx="37565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 dirty="0" smtClean="0"/>
              <a:t>17 U.S. Federal </a:t>
            </a:r>
            <a:r>
              <a:rPr lang="en-US" i="1" dirty="0"/>
              <a:t>Agencies</a:t>
            </a:r>
          </a:p>
        </p:txBody>
      </p:sp>
      <p:sp>
        <p:nvSpPr>
          <p:cNvPr id="19488" name="TextBox 39"/>
          <p:cNvSpPr txBox="1">
            <a:spLocks noChangeArrowheads="1"/>
          </p:cNvSpPr>
          <p:nvPr/>
        </p:nvSpPr>
        <p:spPr bwMode="auto">
          <a:xfrm>
            <a:off x="257175" y="5715000"/>
            <a:ext cx="368259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 dirty="0"/>
              <a:t>11 Regional Associations</a:t>
            </a:r>
          </a:p>
        </p:txBody>
      </p:sp>
      <p:pic>
        <p:nvPicPr>
          <p:cNvPr id="2" name="Picture 1" descr="BOEMRE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556" y="4533049"/>
            <a:ext cx="597477" cy="597477"/>
          </a:xfrm>
          <a:prstGeom prst="rect">
            <a:avLst/>
          </a:prstGeom>
        </p:spPr>
      </p:pic>
      <p:pic>
        <p:nvPicPr>
          <p:cNvPr id="3" name="Picture 2" descr="CSREES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670" y="5194997"/>
            <a:ext cx="543598" cy="543598"/>
          </a:xfrm>
          <a:prstGeom prst="rect">
            <a:avLst/>
          </a:prstGeom>
        </p:spPr>
      </p:pic>
      <p:pic>
        <p:nvPicPr>
          <p:cNvPr id="4" name="Picture 3" descr="DOE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836" y="3782552"/>
            <a:ext cx="615757" cy="615757"/>
          </a:xfrm>
          <a:prstGeom prst="rect">
            <a:avLst/>
          </a:prstGeom>
        </p:spPr>
      </p:pic>
      <p:pic>
        <p:nvPicPr>
          <p:cNvPr id="5" name="Picture 4" descr="DOS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877" y="4531269"/>
            <a:ext cx="583045" cy="583045"/>
          </a:xfrm>
          <a:prstGeom prst="rect">
            <a:avLst/>
          </a:prstGeom>
        </p:spPr>
      </p:pic>
      <p:pic>
        <p:nvPicPr>
          <p:cNvPr id="6" name="Picture 5" descr="DOT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138" y="4527378"/>
            <a:ext cx="589779" cy="589779"/>
          </a:xfrm>
          <a:prstGeom prst="rect">
            <a:avLst/>
          </a:prstGeom>
        </p:spPr>
      </p:pic>
      <p:pic>
        <p:nvPicPr>
          <p:cNvPr id="7" name="Picture 6" descr="EPA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517" y="4501208"/>
            <a:ext cx="595552" cy="595552"/>
          </a:xfrm>
          <a:prstGeom prst="rect">
            <a:avLst/>
          </a:prstGeom>
        </p:spPr>
      </p:pic>
      <p:pic>
        <p:nvPicPr>
          <p:cNvPr id="8" name="Picture 7" descr="FDA.gi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613" y="4596990"/>
            <a:ext cx="977013" cy="394469"/>
          </a:xfrm>
          <a:prstGeom prst="rect">
            <a:avLst/>
          </a:prstGeom>
        </p:spPr>
      </p:pic>
      <p:pic>
        <p:nvPicPr>
          <p:cNvPr id="9" name="Picture 8" descr="JCS.gi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458" y="5180076"/>
            <a:ext cx="562845" cy="562845"/>
          </a:xfrm>
          <a:prstGeom prst="rect">
            <a:avLst/>
          </a:prstGeom>
        </p:spPr>
      </p:pic>
      <p:pic>
        <p:nvPicPr>
          <p:cNvPr id="10" name="Picture 9" descr="MMC.gi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290" y="5168005"/>
            <a:ext cx="596516" cy="596516"/>
          </a:xfrm>
          <a:prstGeom prst="rect">
            <a:avLst/>
          </a:prstGeom>
        </p:spPr>
      </p:pic>
      <p:pic>
        <p:nvPicPr>
          <p:cNvPr id="11" name="Picture 10" descr="NASA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404" y="3076306"/>
            <a:ext cx="693690" cy="693690"/>
          </a:xfrm>
          <a:prstGeom prst="rect">
            <a:avLst/>
          </a:prstGeom>
        </p:spPr>
      </p:pic>
      <p:pic>
        <p:nvPicPr>
          <p:cNvPr id="12" name="Picture 11" descr="NOAA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849" y="3109982"/>
            <a:ext cx="626342" cy="626342"/>
          </a:xfrm>
          <a:prstGeom prst="rect">
            <a:avLst/>
          </a:prstGeom>
        </p:spPr>
      </p:pic>
      <p:pic>
        <p:nvPicPr>
          <p:cNvPr id="13" name="Picture 12" descr="NSF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439" y="3130573"/>
            <a:ext cx="593629" cy="593629"/>
          </a:xfrm>
          <a:prstGeom prst="rect">
            <a:avLst/>
          </a:prstGeom>
        </p:spPr>
      </p:pic>
      <p:pic>
        <p:nvPicPr>
          <p:cNvPr id="14" name="Picture 13" descr="ONR.gif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404" y="3139869"/>
            <a:ext cx="1234403" cy="554537"/>
          </a:xfrm>
          <a:prstGeom prst="rect">
            <a:avLst/>
          </a:prstGeom>
        </p:spPr>
      </p:pic>
      <p:pic>
        <p:nvPicPr>
          <p:cNvPr id="15" name="Picture 14" descr="USACE.gif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594" y="3759888"/>
            <a:ext cx="691765" cy="691765"/>
          </a:xfrm>
          <a:prstGeom prst="rect">
            <a:avLst/>
          </a:prstGeom>
        </p:spPr>
      </p:pic>
      <p:pic>
        <p:nvPicPr>
          <p:cNvPr id="16" name="Picture 15" descr="USARC.gif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914" y="3817089"/>
            <a:ext cx="608063" cy="608063"/>
          </a:xfrm>
          <a:prstGeom prst="rect">
            <a:avLst/>
          </a:prstGeom>
        </p:spPr>
      </p:pic>
      <p:pic>
        <p:nvPicPr>
          <p:cNvPr id="17" name="Picture 16" descr="USCG.gif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913" y="3785054"/>
            <a:ext cx="623455" cy="623455"/>
          </a:xfrm>
          <a:prstGeom prst="rect">
            <a:avLst/>
          </a:prstGeom>
        </p:spPr>
      </p:pic>
      <p:pic>
        <p:nvPicPr>
          <p:cNvPr id="19" name="Picture 18" descr="USGS.gif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774" y="5265951"/>
            <a:ext cx="1250394" cy="459894"/>
          </a:xfrm>
          <a:prstGeom prst="rect">
            <a:avLst/>
          </a:prstGeom>
        </p:spPr>
      </p:pic>
      <p:pic>
        <p:nvPicPr>
          <p:cNvPr id="45" name="Picture 44" descr="Screen shot 2011-11-15 at 4.08.34 AM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0" y="6233973"/>
            <a:ext cx="9144000" cy="642277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7021287" y="6313712"/>
            <a:ext cx="19543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http://</a:t>
            </a:r>
            <a:r>
              <a:rPr lang="en-US" sz="2000" b="1" dirty="0" err="1" smtClean="0">
                <a:solidFill>
                  <a:schemeClr val="bg1"/>
                </a:solidFill>
              </a:rPr>
              <a:t>ioos.gov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9" name="TextBox 37"/>
          <p:cNvSpPr txBox="1">
            <a:spLocks noChangeArrowheads="1"/>
          </p:cNvSpPr>
          <p:nvPr/>
        </p:nvSpPr>
        <p:spPr bwMode="auto">
          <a:xfrm>
            <a:off x="4648200" y="2508246"/>
            <a:ext cx="44545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i="1" dirty="0" smtClean="0"/>
              <a:t>1</a:t>
            </a:r>
            <a:r>
              <a:rPr lang="en-US" i="1" dirty="0"/>
              <a:t>5</a:t>
            </a:r>
            <a:r>
              <a:rPr lang="en-US" i="1" dirty="0" smtClean="0"/>
              <a:t> Regional Alliances in GOOS</a:t>
            </a:r>
            <a:endParaRPr lang="en-US" i="1" dirty="0"/>
          </a:p>
        </p:txBody>
      </p:sp>
      <p:pic>
        <p:nvPicPr>
          <p:cNvPr id="21" name="Picture 20" descr="map_all_regions_text_500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49" y="3276600"/>
            <a:ext cx="3209851" cy="2484425"/>
          </a:xfrm>
          <a:prstGeom prst="rect">
            <a:avLst/>
          </a:prstGeom>
        </p:spPr>
      </p:pic>
      <p:pic>
        <p:nvPicPr>
          <p:cNvPr id="23" name="Picture 22" descr="gramap2013.jp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682" y="609600"/>
            <a:ext cx="4092717" cy="1828800"/>
          </a:xfrm>
          <a:prstGeom prst="rect">
            <a:avLst/>
          </a:prstGeom>
        </p:spPr>
      </p:pic>
      <p:sp>
        <p:nvSpPr>
          <p:cNvPr id="47" name="Oval 9"/>
          <p:cNvSpPr>
            <a:spLocks noChangeArrowheads="1"/>
          </p:cNvSpPr>
          <p:nvPr/>
        </p:nvSpPr>
        <p:spPr bwMode="auto">
          <a:xfrm>
            <a:off x="2743200" y="4495800"/>
            <a:ext cx="914400" cy="381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4385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ucool_global_map_black_axi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59674"/>
            <a:ext cx="8686800" cy="47601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66800" y="16933"/>
            <a:ext cx="713916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/>
              <a:t>Gliders Enable a Global Presence</a:t>
            </a:r>
          </a:p>
          <a:p>
            <a:pPr algn="ctr"/>
            <a:r>
              <a:rPr lang="en-US" sz="2800" dirty="0" smtClean="0"/>
              <a:t>Rutgers Gliders since 2003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3848527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 descr="Labeled_Challenger_Proposed_Leg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59570"/>
            <a:ext cx="9144000" cy="4907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2" name="TextBox 7"/>
          <p:cNvSpPr txBox="1">
            <a:spLocks noChangeArrowheads="1"/>
          </p:cNvSpPr>
          <p:nvPr/>
        </p:nvSpPr>
        <p:spPr bwMode="auto">
          <a:xfrm>
            <a:off x="0" y="25400"/>
            <a:ext cx="9144000" cy="926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ctr" eaLnBrk="1" hangingPunct="1"/>
            <a:r>
              <a:rPr lang="en-US" sz="28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Challenger Glider Mission:</a:t>
            </a:r>
          </a:p>
          <a:p>
            <a:pPr algn="ctr" eaLnBrk="1" hangingPunct="1"/>
            <a:r>
              <a:rPr lang="en-US" sz="28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A Global Ocean Predictive Skill Experiment</a:t>
            </a:r>
            <a:endParaRPr lang="en-US" sz="28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5603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750" y="990600"/>
            <a:ext cx="2000250" cy="1500188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Undergrads in COOLro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23"/>
          <a:stretch>
            <a:fillRect/>
          </a:stretch>
        </p:blipFill>
        <p:spPr bwMode="auto">
          <a:xfrm>
            <a:off x="7139250" y="2508574"/>
            <a:ext cx="2004750" cy="1181039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179732" y="1031741"/>
            <a:ext cx="1778000" cy="618918"/>
          </a:xfrm>
          <a:prstGeom prst="rect">
            <a:avLst/>
          </a:prstGeom>
          <a:noFill/>
        </p:spPr>
        <p:txBody>
          <a:bodyPr wrap="square" lIns="64291" tIns="32146" rIns="64291" bIns="32146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chemeClr val="bg1"/>
                </a:solidFill>
                <a:latin typeface="+mn-lt"/>
              </a:rPr>
              <a:t>1</a:t>
            </a:r>
            <a:r>
              <a:rPr lang="en-US" sz="1800" b="1" dirty="0" smtClean="0">
                <a:solidFill>
                  <a:schemeClr val="bg1"/>
                </a:solidFill>
                <a:latin typeface="+mn-lt"/>
              </a:rPr>
              <a:t>6 </a:t>
            </a:r>
            <a:r>
              <a:rPr lang="en-US" sz="1800" b="1" dirty="0">
                <a:solidFill>
                  <a:schemeClr val="bg1"/>
                </a:solidFill>
                <a:latin typeface="+mn-lt"/>
              </a:rPr>
              <a:t>Global-Class Gliders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577144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5 Ocean Gyres:      16 gliders x 8,000 km/glider = 128,000 km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698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" y="3048000"/>
            <a:ext cx="4419600" cy="31339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3048000"/>
            <a:ext cx="4419600" cy="31339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1066800"/>
            <a:ext cx="2667000" cy="1891195"/>
          </a:xfrm>
          <a:prstGeom prst="rect">
            <a:avLst/>
          </a:prstGeom>
        </p:spPr>
      </p:pic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0" y="25400"/>
            <a:ext cx="9144000" cy="926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ctr" eaLnBrk="1" hangingPunct="1"/>
            <a:r>
              <a:rPr lang="en-US" sz="28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Challenger Glider Mission:</a:t>
            </a:r>
          </a:p>
          <a:p>
            <a:pPr algn="ctr" eaLnBrk="1" hangingPunct="1"/>
            <a:r>
              <a:rPr lang="en-US" sz="28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A Global Ocean Predictive Skill Experiment</a:t>
            </a:r>
            <a:endParaRPr lang="en-US" sz="28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9" name="Picture 8" descr="Screen Shot 2013-07-30 at 3.51.33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066800"/>
            <a:ext cx="2209800" cy="1925521"/>
          </a:xfrm>
          <a:prstGeom prst="rect">
            <a:avLst/>
          </a:prstGeom>
        </p:spPr>
      </p:pic>
      <p:pic>
        <p:nvPicPr>
          <p:cNvPr id="10" name="Picture 9" descr="Screen Shot 2013-07-30 at 3.52.01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143000"/>
            <a:ext cx="2170989" cy="185872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427260" y="6324600"/>
            <a:ext cx="3726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Dobson, Mart, et al., 2013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2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7800" y="1143000"/>
            <a:ext cx="1066800" cy="8001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8393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-44823"/>
            <a:ext cx="9144000" cy="6248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rgbClr val="FFFFFF"/>
                </a:solidFill>
              </a:rPr>
              <a:t>U..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8434" name="Picture 2" descr="mab_vue7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800" y="-14941"/>
            <a:ext cx="8331200" cy="6223000"/>
          </a:xfrm>
          <a:prstGeom prst="rect">
            <a:avLst/>
          </a:prstGeom>
          <a:solidFill>
            <a:srgbClr val="D00000"/>
          </a:solidFill>
          <a:ln w="9525">
            <a:noFill/>
            <a:miter lim="800000"/>
            <a:headEnd/>
            <a:tailEnd/>
          </a:ln>
        </p:spPr>
      </p:pic>
      <p:sp>
        <p:nvSpPr>
          <p:cNvPr id="18435" name="Text Box 7"/>
          <p:cNvSpPr txBox="1">
            <a:spLocks noChangeArrowheads="1"/>
          </p:cNvSpPr>
          <p:nvPr/>
        </p:nvSpPr>
        <p:spPr bwMode="auto">
          <a:xfrm>
            <a:off x="7286922" y="0"/>
            <a:ext cx="71378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alibri" charset="0"/>
              </a:rPr>
              <a:t>Cape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Calibri" charset="0"/>
              </a:rPr>
              <a:t>Cod</a:t>
            </a:r>
          </a:p>
        </p:txBody>
      </p:sp>
      <p:sp>
        <p:nvSpPr>
          <p:cNvPr id="18436" name="Text Box 8"/>
          <p:cNvSpPr txBox="1">
            <a:spLocks noChangeArrowheads="1"/>
          </p:cNvSpPr>
          <p:nvPr/>
        </p:nvSpPr>
        <p:spPr bwMode="auto">
          <a:xfrm>
            <a:off x="1428852" y="5410200"/>
            <a:ext cx="109517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alibri" charset="0"/>
              </a:rPr>
              <a:t>Cape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Calibri" charset="0"/>
              </a:rPr>
              <a:t>Hatteras</a:t>
            </a:r>
          </a:p>
        </p:txBody>
      </p:sp>
      <p:sp>
        <p:nvSpPr>
          <p:cNvPr id="18437" name="Text Box 9"/>
          <p:cNvSpPr txBox="1">
            <a:spLocks noChangeArrowheads="1"/>
          </p:cNvSpPr>
          <p:nvPr/>
        </p:nvSpPr>
        <p:spPr bwMode="auto">
          <a:xfrm>
            <a:off x="3579813" y="1219200"/>
            <a:ext cx="4111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Calibri" charset="0"/>
              </a:rPr>
              <a:t>NJ</a:t>
            </a:r>
          </a:p>
        </p:txBody>
      </p:sp>
      <p:cxnSp>
        <p:nvCxnSpPr>
          <p:cNvPr id="14" name="Straight Connector 13"/>
          <p:cNvCxnSpPr>
            <a:cxnSpLocks noChangeShapeType="1"/>
          </p:cNvCxnSpPr>
          <p:nvPr/>
        </p:nvCxnSpPr>
        <p:spPr bwMode="auto">
          <a:xfrm rot="5400000">
            <a:off x="152400" y="2286000"/>
            <a:ext cx="4800600" cy="1905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Straight Connector 20"/>
          <p:cNvCxnSpPr>
            <a:cxnSpLocks noChangeShapeType="1"/>
          </p:cNvCxnSpPr>
          <p:nvPr/>
        </p:nvCxnSpPr>
        <p:spPr bwMode="auto">
          <a:xfrm flipV="1">
            <a:off x="3505200" y="152400"/>
            <a:ext cx="3581400" cy="6858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440" name="Text Box 9"/>
          <p:cNvSpPr txBox="1">
            <a:spLocks noChangeArrowheads="1"/>
          </p:cNvSpPr>
          <p:nvPr/>
        </p:nvSpPr>
        <p:spPr bwMode="auto">
          <a:xfrm>
            <a:off x="6707188" y="152400"/>
            <a:ext cx="5222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Calibri" charset="0"/>
              </a:rPr>
              <a:t>MA</a:t>
            </a:r>
          </a:p>
        </p:txBody>
      </p:sp>
      <p:sp>
        <p:nvSpPr>
          <p:cNvPr id="18441" name="Text Box 9"/>
          <p:cNvSpPr txBox="1">
            <a:spLocks noChangeArrowheads="1"/>
          </p:cNvSpPr>
          <p:nvPr/>
        </p:nvSpPr>
        <p:spPr bwMode="auto">
          <a:xfrm>
            <a:off x="5053013" y="55563"/>
            <a:ext cx="4175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Calibri" charset="0"/>
              </a:rPr>
              <a:t>CT</a:t>
            </a:r>
          </a:p>
        </p:txBody>
      </p:sp>
      <p:sp>
        <p:nvSpPr>
          <p:cNvPr id="18442" name="Text Box 9"/>
          <p:cNvSpPr txBox="1">
            <a:spLocks noChangeArrowheads="1"/>
          </p:cNvSpPr>
          <p:nvPr/>
        </p:nvSpPr>
        <p:spPr bwMode="auto">
          <a:xfrm>
            <a:off x="1366838" y="4129087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charset="0"/>
              </a:rPr>
              <a:t>VA</a:t>
            </a:r>
          </a:p>
        </p:txBody>
      </p:sp>
      <p:sp>
        <p:nvSpPr>
          <p:cNvPr id="18443" name="Text Box 9"/>
          <p:cNvSpPr txBox="1">
            <a:spLocks noChangeArrowheads="1"/>
          </p:cNvSpPr>
          <p:nvPr/>
        </p:nvSpPr>
        <p:spPr bwMode="auto">
          <a:xfrm>
            <a:off x="2897188" y="2133600"/>
            <a:ext cx="4397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Calibri" charset="0"/>
              </a:rPr>
              <a:t>DE</a:t>
            </a:r>
          </a:p>
        </p:txBody>
      </p:sp>
      <p:sp>
        <p:nvSpPr>
          <p:cNvPr id="18444" name="Text Box 9"/>
          <p:cNvSpPr txBox="1">
            <a:spLocks noChangeArrowheads="1"/>
          </p:cNvSpPr>
          <p:nvPr/>
        </p:nvSpPr>
        <p:spPr bwMode="auto">
          <a:xfrm>
            <a:off x="4497388" y="685800"/>
            <a:ext cx="4540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Calibri" charset="0"/>
              </a:rPr>
              <a:t>NY</a:t>
            </a:r>
          </a:p>
        </p:txBody>
      </p:sp>
      <p:sp>
        <p:nvSpPr>
          <p:cNvPr id="18445" name="Text Box 9"/>
          <p:cNvSpPr txBox="1">
            <a:spLocks noChangeArrowheads="1"/>
          </p:cNvSpPr>
          <p:nvPr/>
        </p:nvSpPr>
        <p:spPr bwMode="auto">
          <a:xfrm>
            <a:off x="992188" y="5029200"/>
            <a:ext cx="4556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Calibri" charset="0"/>
              </a:rPr>
              <a:t>NC</a:t>
            </a:r>
          </a:p>
        </p:txBody>
      </p:sp>
      <p:sp>
        <p:nvSpPr>
          <p:cNvPr id="18446" name="Text Box 9"/>
          <p:cNvSpPr txBox="1">
            <a:spLocks noChangeArrowheads="1"/>
          </p:cNvSpPr>
          <p:nvPr/>
        </p:nvSpPr>
        <p:spPr bwMode="auto">
          <a:xfrm>
            <a:off x="5791200" y="-76200"/>
            <a:ext cx="533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charset="0"/>
              </a:rPr>
              <a:t>RI</a:t>
            </a:r>
          </a:p>
        </p:txBody>
      </p:sp>
      <p:sp>
        <p:nvSpPr>
          <p:cNvPr id="18447" name="Text Box 9"/>
          <p:cNvSpPr txBox="1">
            <a:spLocks noChangeArrowheads="1"/>
          </p:cNvSpPr>
          <p:nvPr/>
        </p:nvSpPr>
        <p:spPr bwMode="auto">
          <a:xfrm>
            <a:off x="2211388" y="2209800"/>
            <a:ext cx="5286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Calibri" charset="0"/>
              </a:rPr>
              <a:t>MD</a:t>
            </a:r>
          </a:p>
        </p:txBody>
      </p:sp>
      <p:sp>
        <p:nvSpPr>
          <p:cNvPr id="18448" name="Text Box 9"/>
          <p:cNvSpPr txBox="1">
            <a:spLocks noChangeArrowheads="1"/>
          </p:cNvSpPr>
          <p:nvPr/>
        </p:nvSpPr>
        <p:spPr bwMode="auto">
          <a:xfrm>
            <a:off x="2660650" y="990600"/>
            <a:ext cx="4445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Calibri" charset="0"/>
              </a:rPr>
              <a:t>PA</a:t>
            </a:r>
          </a:p>
        </p:txBody>
      </p:sp>
      <p:sp>
        <p:nvSpPr>
          <p:cNvPr id="18449" name="Text Box 9"/>
          <p:cNvSpPr txBox="1">
            <a:spLocks noChangeArrowheads="1"/>
          </p:cNvSpPr>
          <p:nvPr/>
        </p:nvSpPr>
        <p:spPr bwMode="auto">
          <a:xfrm>
            <a:off x="4343400" y="762000"/>
            <a:ext cx="3810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alibri" charset="0"/>
              </a:rPr>
              <a:t>10 </a:t>
            </a:r>
            <a:r>
              <a:rPr lang="en-US" sz="2000" b="1" dirty="0" smtClean="0">
                <a:solidFill>
                  <a:schemeClr val="bg1"/>
                </a:solidFill>
                <a:latin typeface="Calibri" charset="0"/>
              </a:rPr>
              <a:t>States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Calibri" charset="0"/>
              </a:rPr>
              <a:t>1/4 U.S. Population</a:t>
            </a:r>
            <a:endParaRPr lang="en-US" sz="2000" b="1" dirty="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0"/>
            <a:ext cx="240453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u="sng" cap="small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M</a:t>
            </a:r>
            <a:r>
              <a:rPr lang="en-US" sz="2400" cap="small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iddle </a:t>
            </a:r>
            <a:r>
              <a:rPr lang="en-US" sz="2400" b="1" u="sng" cap="small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A</a:t>
            </a:r>
            <a:r>
              <a:rPr lang="en-US" sz="2400" cap="small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tlantic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u="sng" cap="small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R</a:t>
            </a:r>
            <a:r>
              <a:rPr lang="en-US" sz="2400" cap="small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egional </a:t>
            </a:r>
            <a:r>
              <a:rPr lang="en-US" sz="2400" b="1" u="sng" cap="small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A</a:t>
            </a:r>
            <a:r>
              <a:rPr lang="en-US" sz="2400" cap="small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ssociation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u="sng" cap="small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C</a:t>
            </a:r>
            <a:r>
              <a:rPr lang="en-US" sz="2400" cap="small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oastal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u="sng" cap="small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O</a:t>
            </a:r>
            <a:r>
              <a:rPr lang="en-US" sz="2400" cap="small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cean </a:t>
            </a:r>
            <a:r>
              <a:rPr lang="en-US" sz="2400" b="1" u="sng" cap="small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O</a:t>
            </a:r>
            <a:r>
              <a:rPr lang="en-US" sz="2400" cap="small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bserving </a:t>
            </a:r>
            <a:r>
              <a:rPr lang="en-US" sz="2400" b="1" u="sng" cap="small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S</a:t>
            </a:r>
            <a:r>
              <a:rPr lang="en-US" sz="2400" cap="small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ystem</a:t>
            </a:r>
          </a:p>
        </p:txBody>
      </p:sp>
      <p:sp>
        <p:nvSpPr>
          <p:cNvPr id="18451" name="Text Box 9"/>
          <p:cNvSpPr txBox="1">
            <a:spLocks noChangeArrowheads="1"/>
          </p:cNvSpPr>
          <p:nvPr/>
        </p:nvSpPr>
        <p:spPr bwMode="auto">
          <a:xfrm>
            <a:off x="1676400" y="0"/>
            <a:ext cx="2438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charset="0"/>
              </a:rPr>
              <a:t>1000 km 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Calibri" charset="0"/>
              </a:rPr>
              <a:t>Cape to Cape</a:t>
            </a:r>
          </a:p>
        </p:txBody>
      </p:sp>
      <p:sp>
        <p:nvSpPr>
          <p:cNvPr id="18452" name="Text Box 3"/>
          <p:cNvSpPr txBox="1">
            <a:spLocks noChangeArrowheads="1"/>
          </p:cNvSpPr>
          <p:nvPr/>
        </p:nvSpPr>
        <p:spPr bwMode="auto">
          <a:xfrm>
            <a:off x="700088" y="35083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b="1">
              <a:latin typeface="Calibri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325533" y="654473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4376271" y="1900846"/>
            <a:ext cx="46915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MARACOOS: 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A Sustained Real-Time 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Regional-Scale Observation and Forecast System</a:t>
            </a:r>
          </a:p>
        </p:txBody>
      </p:sp>
      <p:pic>
        <p:nvPicPr>
          <p:cNvPr id="43" name="Picture 41" descr="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251836" y="5609644"/>
            <a:ext cx="506413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44" name="Picture 42" descr="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11920" y="4259638"/>
            <a:ext cx="1119188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45" name="Picture 43" descr="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229829" y="5596277"/>
            <a:ext cx="882650" cy="53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46" name="Picture 44" descr="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069691" y="4285817"/>
            <a:ext cx="542925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47" name="Picture 45" descr="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698367" y="4879503"/>
            <a:ext cx="1119187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48" name="Picture 46" descr="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759709" y="5609644"/>
            <a:ext cx="1117600" cy="54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49" name="Picture 47" descr="6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176448" y="4185934"/>
            <a:ext cx="631825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50" name="Picture 48" descr="7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187544" y="4857278"/>
            <a:ext cx="614363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51" name="Picture 49" descr="8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334150" y="4221169"/>
            <a:ext cx="593725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52" name="Picture 52" descr="1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100420" y="5606468"/>
            <a:ext cx="533400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53" name="Picture 53" descr="1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5366806" y="4857278"/>
            <a:ext cx="593725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54" name="Picture 30" descr="2.pn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6806" y="5609644"/>
            <a:ext cx="539751" cy="50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Picture 31" descr="IOOS_logo_white.gif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8374" y="4306559"/>
            <a:ext cx="101282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" name="Picture 55" descr="Screen shot 2012-02-19 at 1.29.16 PM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320437" y="4934089"/>
            <a:ext cx="741632" cy="379861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1021" y="4942798"/>
            <a:ext cx="455385" cy="455385"/>
          </a:xfrm>
          <a:prstGeom prst="ellipse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13407" y="3526116"/>
            <a:ext cx="479612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Scott Glenn                     + Many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57" name="Picture 56" descr="Screen shot 2012-02-19 at 1.33.13 PM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088527" y="3511178"/>
            <a:ext cx="1448641" cy="44823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3062942"/>
            <a:ext cx="226351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&gt;40 PIs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&gt;20 Institutions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&gt;50 Members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Est.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2004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400800" y="6313712"/>
            <a:ext cx="25929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http://</a:t>
            </a:r>
            <a:r>
              <a:rPr lang="en-US" sz="2000" b="1" dirty="0" err="1" smtClean="0">
                <a:solidFill>
                  <a:schemeClr val="bg1"/>
                </a:solidFill>
              </a:rPr>
              <a:t>maracoos.org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63751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extBox 5"/>
          <p:cNvSpPr txBox="1"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 smtClean="0">
                <a:solidFill>
                  <a:srgbClr val="333399"/>
                </a:solidFill>
                <a:latin typeface="+mj-lt"/>
                <a:ea typeface="MS PGothic" pitchFamily="34" charset="-128"/>
                <a:cs typeface="MS PGothic" pitchFamily="34" charset="-128"/>
              </a:rPr>
              <a:t> </a:t>
            </a:r>
            <a:r>
              <a:rPr lang="en-US" sz="2400" b="1" dirty="0" smtClean="0">
                <a:latin typeface="+mj-lt"/>
                <a:ea typeface="MS PGothic" pitchFamily="34" charset="-128"/>
                <a:cs typeface="MS PGothic" pitchFamily="34" charset="-128"/>
              </a:rPr>
              <a:t>MID-ATLANTIC  REGIONAL  </a:t>
            </a:r>
            <a:r>
              <a:rPr lang="en-US" sz="2400" b="1" dirty="0">
                <a:latin typeface="+mj-lt"/>
                <a:ea typeface="MS PGothic" pitchFamily="34" charset="-128"/>
                <a:cs typeface="MS PGothic" pitchFamily="34" charset="-128"/>
              </a:rPr>
              <a:t>DRIVERS</a:t>
            </a:r>
          </a:p>
        </p:txBody>
      </p:sp>
      <p:pic>
        <p:nvPicPr>
          <p:cNvPr id="43010" name="Picture 26" descr="Screen shot 2011-05-10 at 4.48.08 P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00" y="657225"/>
            <a:ext cx="3648075" cy="309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7"/>
          <p:cNvSpPr txBox="1"/>
          <p:nvPr/>
        </p:nvSpPr>
        <p:spPr>
          <a:xfrm>
            <a:off x="2036762" y="2743200"/>
            <a:ext cx="177323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Ocean Circulation</a:t>
            </a:r>
          </a:p>
        </p:txBody>
      </p:sp>
      <p:pic>
        <p:nvPicPr>
          <p:cNvPr id="43012" name="Picture 2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5100" y="492125"/>
            <a:ext cx="2438400" cy="183991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0" name="TextBox 29"/>
          <p:cNvSpPr txBox="1"/>
          <p:nvPr/>
        </p:nvSpPr>
        <p:spPr>
          <a:xfrm>
            <a:off x="4419600" y="1981200"/>
            <a:ext cx="1625600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Tropical Storms</a:t>
            </a:r>
          </a:p>
        </p:txBody>
      </p:sp>
      <p:pic>
        <p:nvPicPr>
          <p:cNvPr id="43014" name="Picture 3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5100" y="2478088"/>
            <a:ext cx="2438400" cy="1547812"/>
          </a:xfrm>
          <a:prstGeom prst="rect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pic>
      <p:pic>
        <p:nvPicPr>
          <p:cNvPr id="43015" name="Picture 31" descr="Screen shot 2011-07-26 at 2.54.31 PM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3275" y="4025900"/>
            <a:ext cx="3276600" cy="207486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3016" name="Picture 3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00" y="4025900"/>
            <a:ext cx="3200400" cy="211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7" name="Picture 33" descr="Screen shot 2011-05-10 at 4.50.59 PM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2100" y="641350"/>
            <a:ext cx="2344738" cy="169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6799263" y="2733675"/>
            <a:ext cx="2209800" cy="2921000"/>
            <a:chOff x="2971800" y="347663"/>
            <a:chExt cx="3657600" cy="4757737"/>
          </a:xfrm>
        </p:grpSpPr>
        <p:pic>
          <p:nvPicPr>
            <p:cNvPr id="43024" name="Picture 5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800" y="347663"/>
              <a:ext cx="3657600" cy="1752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025" name="Picture 6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9900" y="2028825"/>
              <a:ext cx="3543300" cy="19471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026" name="Picture 7"/>
            <p:cNvPicPr>
              <a:picLocks noChangeAspect="1" noChangeArrowheads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800" y="3352800"/>
              <a:ext cx="3581400" cy="1752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9" name="TextBox 38"/>
          <p:cNvSpPr txBox="1"/>
          <p:nvPr/>
        </p:nvSpPr>
        <p:spPr>
          <a:xfrm>
            <a:off x="1752600" y="5257800"/>
            <a:ext cx="1276350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Population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524500" y="4041775"/>
            <a:ext cx="671513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Ports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648200" y="3505200"/>
            <a:ext cx="1404938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Northeasters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935788" y="2293938"/>
            <a:ext cx="1839912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Climate Change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823074" y="2970213"/>
            <a:ext cx="13303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Critical Habitat</a:t>
            </a:r>
          </a:p>
        </p:txBody>
      </p:sp>
    </p:spTree>
    <p:extLst>
      <p:ext uri="{BB962C8B-B14F-4D97-AF65-F5344CB8AC3E}">
        <p14:creationId xmlns:p14="http://schemas.microsoft.com/office/powerpoint/2010/main" val="327605910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Box 5"/>
          <p:cNvSpPr txBox="1">
            <a:spLocks noChangeArrowheads="1"/>
          </p:cNvSpPr>
          <p:nvPr/>
        </p:nvSpPr>
        <p:spPr bwMode="auto">
          <a:xfrm>
            <a:off x="0" y="38100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00"/>
                </a:solidFill>
                <a:latin typeface="+mj-lt"/>
                <a:ea typeface="MS PGothic" pitchFamily="34" charset="-128"/>
                <a:cs typeface="MS PGothic" pitchFamily="34" charset="-128"/>
              </a:rPr>
              <a:t>MARACOOS REGIONAL THEMES</a:t>
            </a:r>
            <a:endParaRPr lang="en-US" sz="2400" b="1" dirty="0">
              <a:solidFill>
                <a:srgbClr val="000000"/>
              </a:solidFill>
              <a:latin typeface="+mj-lt"/>
              <a:ea typeface="MS PGothic" pitchFamily="34" charset="-128"/>
              <a:cs typeface="MS PGothic" pitchFamily="34" charset="-128"/>
            </a:endParaRPr>
          </a:p>
        </p:txBody>
      </p:sp>
      <p:pic>
        <p:nvPicPr>
          <p:cNvPr id="52226" name="Picture 8" descr="Screen shot 2010-11-12 at 4.44.53 P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704" y="823913"/>
            <a:ext cx="3713162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3524778"/>
            <a:ext cx="386291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2) Ecosystem Decision Support - Fisheries</a:t>
            </a:r>
          </a:p>
        </p:txBody>
      </p:sp>
      <p:pic>
        <p:nvPicPr>
          <p:cNvPr id="52228" name="Picture 7" descr="Screen shot 2011-02-14 at 9.58.30 PM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4788" y="3878791"/>
            <a:ext cx="3268662" cy="232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9" name="Picture 9" descr="050409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4363" y="821796"/>
            <a:ext cx="1745720" cy="2501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0" name="Picture 2" descr="05040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80667" y="846668"/>
            <a:ext cx="2455333" cy="2483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3653367" y="3835931"/>
            <a:ext cx="30458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4) Coastal Inundation - Flooding</a:t>
            </a:r>
          </a:p>
        </p:txBody>
      </p:sp>
      <p:pic>
        <p:nvPicPr>
          <p:cNvPr id="52232" name="Picture 12" descr="Screen shot 2011-02-14 at 10.29.08 PM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89855" y="4128430"/>
            <a:ext cx="3219978" cy="1967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3" name="TextBox 13"/>
          <p:cNvSpPr txBox="1">
            <a:spLocks noChangeArrowheads="1"/>
          </p:cNvSpPr>
          <p:nvPr/>
        </p:nvSpPr>
        <p:spPr bwMode="auto">
          <a:xfrm>
            <a:off x="6564843" y="3456517"/>
            <a:ext cx="246274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  <a:latin typeface="+mj-lt"/>
                <a:ea typeface="MS PGothic" pitchFamily="34" charset="-128"/>
                <a:cs typeface="MS PGothic" pitchFamily="34" charset="-128"/>
              </a:rPr>
              <a:t>5) Energy – Offshore Wind</a:t>
            </a:r>
          </a:p>
        </p:txBody>
      </p:sp>
      <p:pic>
        <p:nvPicPr>
          <p:cNvPr id="52234" name="Picture 14" descr="Areas-Under-Consideration-for-Wind-Energy-Areas.pdf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99792" y="3736446"/>
            <a:ext cx="2037292" cy="246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275166" y="477305"/>
            <a:ext cx="345479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en-US" sz="1400" b="1" dirty="0">
                <a:solidFill>
                  <a:srgbClr val="000000"/>
                </a:solidFill>
              </a:rPr>
              <a:t>1) Maritime Operations – Safety at Sea</a:t>
            </a:r>
          </a:p>
        </p:txBody>
      </p:sp>
      <p:sp>
        <p:nvSpPr>
          <p:cNvPr id="14" name="TextBox 8"/>
          <p:cNvSpPr txBox="1">
            <a:spLocks noChangeArrowheads="1"/>
          </p:cNvSpPr>
          <p:nvPr/>
        </p:nvSpPr>
        <p:spPr bwMode="auto">
          <a:xfrm>
            <a:off x="4093633" y="477305"/>
            <a:ext cx="495666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en-US" sz="1400" b="1" dirty="0">
                <a:solidFill>
                  <a:srgbClr val="000000"/>
                </a:solidFill>
              </a:rPr>
              <a:t>3) Water Quality – a) Floatables, </a:t>
            </a:r>
            <a:r>
              <a:rPr lang="en-US" sz="1400" b="1" dirty="0" err="1">
                <a:solidFill>
                  <a:srgbClr val="000000"/>
                </a:solidFill>
              </a:rPr>
              <a:t>b</a:t>
            </a:r>
            <a:r>
              <a:rPr lang="en-US" sz="1400" b="1" dirty="0">
                <a:solidFill>
                  <a:srgbClr val="000000"/>
                </a:solidFill>
              </a:rPr>
              <a:t>) Hypoxia, </a:t>
            </a:r>
            <a:r>
              <a:rPr lang="en-US" sz="1400" b="1" dirty="0" err="1">
                <a:solidFill>
                  <a:srgbClr val="000000"/>
                </a:solidFill>
              </a:rPr>
              <a:t>c</a:t>
            </a:r>
            <a:r>
              <a:rPr lang="en-US" sz="1400" b="1" dirty="0">
                <a:solidFill>
                  <a:srgbClr val="000000"/>
                </a:solidFill>
              </a:rPr>
              <a:t>) Nutrients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858000" y="6324600"/>
            <a:ext cx="1724751" cy="461665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Since 2007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1353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33400" y="160528"/>
            <a:ext cx="8153400" cy="6134098"/>
            <a:chOff x="533400" y="457200"/>
            <a:chExt cx="8153400" cy="6134098"/>
          </a:xfrm>
        </p:grpSpPr>
        <p:sp>
          <p:nvSpPr>
            <p:cNvPr id="5" name="Rectangle 4"/>
            <p:cNvSpPr/>
            <p:nvPr/>
          </p:nvSpPr>
          <p:spPr>
            <a:xfrm>
              <a:off x="533400" y="457200"/>
              <a:ext cx="8153400" cy="60198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2" descr="C:\Documents and Settings\RUCool\Desktop\MARCOOS Years 5-9 Sept 2010\Figures\mab_triangles_grad_bkg1.jpg"/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1600200" y="2076450"/>
              <a:ext cx="6019799" cy="4514848"/>
            </a:xfrm>
            <a:prstGeom prst="rect">
              <a:avLst/>
            </a:prstGeom>
            <a:noFill/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6019800" y="2667000"/>
              <a:ext cx="266700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chemeClr val="bg1"/>
                  </a:solidFill>
                </a:rPr>
                <a:t>To seek, discover &amp; apply </a:t>
              </a:r>
              <a:br>
                <a:rPr lang="en-US" sz="1400" b="1" dirty="0" smtClean="0">
                  <a:solidFill>
                    <a:schemeClr val="bg1"/>
                  </a:solidFill>
                </a:rPr>
              </a:br>
              <a:r>
                <a:rPr lang="en-US" sz="1400" b="1" dirty="0" smtClean="0">
                  <a:solidFill>
                    <a:schemeClr val="bg1"/>
                  </a:solidFill>
                </a:rPr>
                <a:t>new knowledge &amp; understanding</a:t>
              </a:r>
            </a:p>
            <a:p>
              <a:pPr algn="ctr"/>
              <a:r>
                <a:rPr lang="en-US" sz="1400" b="1" dirty="0" smtClean="0">
                  <a:solidFill>
                    <a:schemeClr val="bg1"/>
                  </a:solidFill>
                </a:rPr>
                <a:t>of our coastal ocean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  <p:pic>
          <p:nvPicPr>
            <p:cNvPr id="17" name="Picture 16" descr="map_codar.bmp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67000" y="533400"/>
              <a:ext cx="1850725" cy="1965959"/>
            </a:xfrm>
            <a:prstGeom prst="rect">
              <a:avLst/>
            </a:prstGeom>
            <a:ln w="25400" cap="flat" cmpd="sng" algn="ctr">
              <a:solidFill>
                <a:schemeClr val="tx1">
                  <a:alpha val="2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6" name="Picture 15" descr="map_satellite.bmp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533400"/>
              <a:ext cx="1850726" cy="1965959"/>
            </a:xfrm>
            <a:prstGeom prst="rect">
              <a:avLst/>
            </a:prstGeom>
            <a:ln w="25400">
              <a:solidFill>
                <a:schemeClr val="tx1">
                  <a:alpha val="20000"/>
                </a:schemeClr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/>
          </p:spPr>
        </p:pic>
        <p:sp>
          <p:nvSpPr>
            <p:cNvPr id="13" name="TextBox 12"/>
            <p:cNvSpPr txBox="1"/>
            <p:nvPr/>
          </p:nvSpPr>
          <p:spPr>
            <a:xfrm>
              <a:off x="609600" y="533400"/>
              <a:ext cx="1600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Satellites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667000" y="533400"/>
              <a:ext cx="1752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HF-Radar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pic>
          <p:nvPicPr>
            <p:cNvPr id="18" name="Picture 17" descr="map_codar.bmp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59874" y="4419600"/>
              <a:ext cx="1850725" cy="1965959"/>
            </a:xfrm>
            <a:prstGeom prst="rect">
              <a:avLst/>
            </a:prstGeom>
            <a:ln w="25400">
              <a:solidFill>
                <a:schemeClr val="tx1">
                  <a:alpha val="20000"/>
                </a:schemeClr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9" name="Picture 18" descr="map_codar.bmp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09600" y="4419600"/>
              <a:ext cx="1850726" cy="1965959"/>
            </a:xfrm>
            <a:prstGeom prst="rect">
              <a:avLst/>
            </a:prstGeom>
            <a:ln w="25400">
              <a:solidFill>
                <a:schemeClr val="tx1">
                  <a:alpha val="20000"/>
                </a:schemeClr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4" name="TextBox 13"/>
            <p:cNvSpPr txBox="1"/>
            <p:nvPr/>
          </p:nvSpPr>
          <p:spPr>
            <a:xfrm>
              <a:off x="6781800" y="4444424"/>
              <a:ext cx="175260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Ocean Forecast Ensemble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09600" y="4419600"/>
              <a:ext cx="1828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  <a:effectLst/>
                </a:rPr>
                <a:t>Weather </a:t>
              </a:r>
              <a:r>
                <a:rPr lang="en-US" sz="1600" b="1" dirty="0" smtClean="0">
                  <a:solidFill>
                    <a:schemeClr val="bg1"/>
                  </a:solidFill>
                </a:rPr>
                <a:t> Stations</a:t>
              </a:r>
              <a:endParaRPr lang="en-US" sz="1600" b="1" dirty="0">
                <a:solidFill>
                  <a:schemeClr val="bg1"/>
                </a:solidFill>
                <a:effectLst/>
              </a:endParaRPr>
            </a:p>
          </p:txBody>
        </p:sp>
        <p:pic>
          <p:nvPicPr>
            <p:cNvPr id="20" name="Picture 19" descr="MARACOOS_logo_300dpi_transparent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743200" y="5562600"/>
              <a:ext cx="3715074" cy="707442"/>
            </a:xfrm>
            <a:prstGeom prst="rect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1" name="TextBox 20"/>
            <p:cNvSpPr txBox="1"/>
            <p:nvPr/>
          </p:nvSpPr>
          <p:spPr>
            <a:xfrm>
              <a:off x="3931757" y="2694801"/>
              <a:ext cx="14022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Population Density</a:t>
              </a:r>
              <a:endPara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pic>
          <p:nvPicPr>
            <p:cNvPr id="23" name="Picture 2" descr="C:\Documents and Settings\RUCool\Desktop\marcoos_dot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724400" y="533400"/>
              <a:ext cx="1828800" cy="1981200"/>
            </a:xfrm>
            <a:prstGeom prst="rect">
              <a:avLst/>
            </a:prstGeom>
            <a:noFill/>
            <a:ln w="12700">
              <a:solidFill>
                <a:schemeClr val="tx1">
                  <a:alpha val="20000"/>
                </a:schemeClr>
              </a:solidFill>
            </a:ln>
            <a:effectLst>
              <a:outerShdw blurRad="50800" dist="38100" dir="2700000" algn="ctr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4" name="TextBox 23"/>
            <p:cNvSpPr txBox="1"/>
            <p:nvPr/>
          </p:nvSpPr>
          <p:spPr>
            <a:xfrm>
              <a:off x="4724400" y="533400"/>
              <a:ext cx="914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Gliders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00" b="7743"/>
            <a:stretch>
              <a:fillRect/>
            </a:stretch>
          </p:blipFill>
          <p:spPr>
            <a:xfrm>
              <a:off x="6781800" y="546345"/>
              <a:ext cx="1793947" cy="1984437"/>
            </a:xfrm>
            <a:prstGeom prst="rect">
              <a:avLst/>
            </a:prstGeom>
            <a:ln w="12700">
              <a:solidFill>
                <a:schemeClr val="tx1">
                  <a:alpha val="20000"/>
                </a:schemeClr>
              </a:solidFill>
            </a:ln>
            <a:effectLst>
              <a:outerShdw blurRad="50800" dist="38100" dir="2700000" algn="ctr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6" name="TextBox 25"/>
            <p:cNvSpPr txBox="1"/>
            <p:nvPr/>
          </p:nvSpPr>
          <p:spPr>
            <a:xfrm>
              <a:off x="6781800" y="533400"/>
              <a:ext cx="914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Drifters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pic>
          <p:nvPicPr>
            <p:cNvPr id="27" name="Picture 26" descr="IOOSlogoWhiteRGB.gif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85800" y="2743200"/>
              <a:ext cx="1648485" cy="661753"/>
            </a:xfrm>
            <a:prstGeom prst="rect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2" name="Picture 21" descr="map_codar.bmp"/>
            <p:cNvPicPr>
              <a:picLocks noChangeAspect="1"/>
            </p:cNvPicPr>
            <p:nvPr/>
          </p:nvPicPr>
          <p:blipFill>
            <a:blip r:embed="rId7" cstate="print"/>
            <a:srcRect l="91481" t="14414" r="1314" b="80378"/>
            <a:stretch>
              <a:fillRect/>
            </a:stretch>
          </p:blipFill>
          <p:spPr>
            <a:xfrm>
              <a:off x="1576387" y="5053013"/>
              <a:ext cx="133350" cy="102394"/>
            </a:xfrm>
            <a:prstGeom prst="rect">
              <a:avLst/>
            </a:prstGeom>
            <a:ln w="25400">
              <a:noFill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1566895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ioos_white_2010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ioos_white_2010</Template>
  <TotalTime>5083</TotalTime>
  <Words>2044</Words>
  <Application>Microsoft Macintosh PowerPoint</Application>
  <PresentationFormat>On-screen Show (4:3)</PresentationFormat>
  <Paragraphs>534</Paragraphs>
  <Slides>52</Slides>
  <Notes>18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52</vt:i4>
      </vt:variant>
    </vt:vector>
  </HeadingPairs>
  <TitlesOfParts>
    <vt:vector size="55" baseType="lpstr">
      <vt:lpstr>ioos_white_2010</vt:lpstr>
      <vt:lpstr>Default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CODAR Compact HF Radar Antennas </vt:lpstr>
      <vt:lpstr>Standard CODAR Shore Site:  Shed, Enclosure, Tx/Rx, Comms, Power, GPS, AIS </vt:lpstr>
      <vt:lpstr>Remote Power Module</vt:lpstr>
      <vt:lpstr>Receive Antenna</vt:lpstr>
      <vt:lpstr>Rapid Response Capability - Norway</vt:lpstr>
      <vt:lpstr>Mona Bistatic Experiment November 7-9 2012</vt:lpstr>
      <vt:lpstr>Surface Current Mapping Capability</vt:lpstr>
      <vt:lpstr>PowerPoint Presentation</vt:lpstr>
      <vt:lpstr>PowerPoint Presentation</vt:lpstr>
      <vt:lpstr>Winter Storm Nemo</vt:lpstr>
      <vt:lpstr>PowerPoint Presentation</vt:lpstr>
      <vt:lpstr>PowerPoint Presentation</vt:lpstr>
      <vt:lpstr>HF Radar  vs  HYbrid Coordinate Ocean Model or (HYCOM)  Currents in SAROPS </vt:lpstr>
      <vt:lpstr>24 Hours Into Search</vt:lpstr>
      <vt:lpstr>48 Hours Into Search</vt:lpstr>
      <vt:lpstr>72 Hours Into Search</vt:lpstr>
      <vt:lpstr>96 Hours Into Search</vt:lpstr>
      <vt:lpstr>Search Area After 96 Hours</vt:lpstr>
      <vt:lpstr>PowerPoint Presentation</vt:lpstr>
      <vt:lpstr>PowerPoint Presentation</vt:lpstr>
      <vt:lpstr>Deepwater Horizon Information Flow</vt:lpstr>
      <vt:lpstr>Feedback from the Deepwater Horizon  Incident Command Center</vt:lpstr>
      <vt:lpstr>Feedback from the Deepwater Horizon  Incident Command Center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NOS NOAA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NOS NOAA</dc:creator>
  <cp:lastModifiedBy>Scott Glenn</cp:lastModifiedBy>
  <cp:revision>253</cp:revision>
  <dcterms:created xsi:type="dcterms:W3CDTF">2010-02-22T17:26:58Z</dcterms:created>
  <dcterms:modified xsi:type="dcterms:W3CDTF">2013-08-05T15:53:08Z</dcterms:modified>
</cp:coreProperties>
</file>