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678" r:id="rId2"/>
    <p:sldId id="774" r:id="rId3"/>
    <p:sldId id="778" r:id="rId4"/>
    <p:sldId id="779" r:id="rId5"/>
    <p:sldId id="777" r:id="rId6"/>
    <p:sldId id="770" r:id="rId7"/>
    <p:sldId id="782" r:id="rId8"/>
    <p:sldId id="783" r:id="rId9"/>
    <p:sldId id="771" r:id="rId10"/>
    <p:sldId id="787" r:id="rId11"/>
    <p:sldId id="767" r:id="rId12"/>
    <p:sldId id="785" r:id="rId13"/>
    <p:sldId id="788" r:id="rId14"/>
    <p:sldId id="784" r:id="rId15"/>
    <p:sldId id="598" r:id="rId16"/>
    <p:sldId id="762" r:id="rId17"/>
    <p:sldId id="760" r:id="rId18"/>
    <p:sldId id="763" r:id="rId19"/>
    <p:sldId id="595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cott Glenn" initials="SG" lastIdx="0" clrIdx="0"/>
  <p:cmAuthor id="1" name="Scott Glenn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0000"/>
    <a:srgbClr val="615200"/>
    <a:srgbClr val="0C214F"/>
    <a:srgbClr val="95B9C6"/>
    <a:srgbClr val="C68939"/>
    <a:srgbClr val="FBF063"/>
    <a:srgbClr val="00FF99"/>
    <a:srgbClr val="66FF33"/>
    <a:srgbClr val="66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807" autoAdjust="0"/>
    <p:restoredTop sz="99810" autoAdjust="0"/>
  </p:normalViewPr>
  <p:slideViewPr>
    <p:cSldViewPr snapToGrid="0">
      <p:cViewPr>
        <p:scale>
          <a:sx n="75" d="100"/>
          <a:sy n="75" d="100"/>
        </p:scale>
        <p:origin x="-8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commentAuthors" Target="commentAuthors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Geneva" charset="0"/>
                <a:cs typeface="Geneva" charset="0"/>
              </a:defRPr>
            </a:lvl1pPr>
          </a:lstStyle>
          <a:p>
            <a:fld id="{45018390-19C9-164D-906B-1E144A3135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782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32E8C4-0C84-0C46-AB0F-B6EBFE0923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438F18-5A63-224E-AD7E-467AEAFD65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F489F5-04F0-AC44-9759-F1C3F9FE2E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BE226E-BC82-AC40-8940-A3C7164B25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FF04EC-5A88-054B-B33C-03AD3E1063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640B0F-B557-F046-96CA-45728E15BB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C4ECB9-17C3-294B-B225-B29E73C27FD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5C1809-BEFF-894C-80A0-B6A59719E3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73AC39-1037-E846-9DB2-FFFA980FAF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BD1183-992B-DD4D-8E33-0769BBEC21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CB9E21-149D-0744-88A3-31B8BADB1A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ea typeface="Geneva" charset="0"/>
                <a:cs typeface="Geneva" charset="0"/>
              </a:defRPr>
            </a:lvl1pPr>
          </a:lstStyle>
          <a:p>
            <a:fld id="{3E5036DC-8C7F-E74A-943A-98D39A208BFB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1" name="Picture 3" descr="banner_ioos_1024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2" descr="IOOS_white.gif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Geneva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Geneva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Geneva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Relationship Id="rId3" Type="http://schemas.openxmlformats.org/officeDocument/2006/relationships/image" Target="../media/image5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Relationship Id="rId3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jpeg"/><Relationship Id="rId12" Type="http://schemas.openxmlformats.org/officeDocument/2006/relationships/image" Target="../media/image27.jpeg"/><Relationship Id="rId13" Type="http://schemas.openxmlformats.org/officeDocument/2006/relationships/image" Target="../media/image28.jpeg"/><Relationship Id="rId14" Type="http://schemas.openxmlformats.org/officeDocument/2006/relationships/image" Target="../media/image29.jpeg"/><Relationship Id="rId15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wmf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png"/><Relationship Id="rId7" Type="http://schemas.openxmlformats.org/officeDocument/2006/relationships/image" Target="../media/image22.jpeg"/><Relationship Id="rId8" Type="http://schemas.openxmlformats.org/officeDocument/2006/relationships/image" Target="../media/image23.jpeg"/><Relationship Id="rId9" Type="http://schemas.openxmlformats.org/officeDocument/2006/relationships/image" Target="../media/image24.jpeg"/><Relationship Id="rId10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gif"/><Relationship Id="rId6" Type="http://schemas.openxmlformats.org/officeDocument/2006/relationships/image" Target="../media/image42.jp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GliderIma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1799" y="-42333"/>
            <a:ext cx="9155799" cy="624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8667" y="152400"/>
            <a:ext cx="753533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UK-IMON International Workshop </a:t>
            </a:r>
            <a:r>
              <a:rPr lang="en-US" sz="3600" b="1" dirty="0"/>
              <a:t>o</a:t>
            </a:r>
            <a:r>
              <a:rPr lang="en-US" sz="3600" b="1" dirty="0" smtClean="0"/>
              <a:t>n New Monitoring Technologies</a:t>
            </a:r>
          </a:p>
          <a:p>
            <a:pPr algn="ctr"/>
            <a:endParaRPr lang="en-US" b="1" dirty="0" smtClean="0"/>
          </a:p>
          <a:p>
            <a:pPr algn="ctr"/>
            <a:r>
              <a:rPr lang="en-US" sz="3200" b="1" dirty="0" smtClean="0"/>
              <a:t>Theme 2: Autonomous Platforms</a:t>
            </a:r>
            <a:endParaRPr lang="en-US" sz="3200" b="1" i="1" dirty="0" smtClean="0"/>
          </a:p>
          <a:p>
            <a:pPr algn="ctr"/>
            <a:endParaRPr lang="en-US" sz="1200" b="1" i="1" dirty="0" smtClean="0"/>
          </a:p>
          <a:p>
            <a:pPr algn="ctr"/>
            <a:r>
              <a:rPr lang="en-US" sz="3200" b="1" i="1" dirty="0" smtClean="0"/>
              <a:t>Buoyancy Gliders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3934" y="3431822"/>
            <a:ext cx="464063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Scott Glenn,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Oscar Schofield,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Josh </a:t>
            </a:r>
            <a:r>
              <a:rPr lang="en-US" sz="2400" dirty="0" err="1" smtClean="0">
                <a:solidFill>
                  <a:schemeClr val="bg1"/>
                </a:solidFill>
              </a:rPr>
              <a:t>Kobut</a:t>
            </a:r>
            <a:endParaRPr lang="en-US" sz="2400" dirty="0" smtClean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2400" i="1" dirty="0" smtClean="0">
                <a:solidFill>
                  <a:schemeClr val="bg1"/>
                </a:solidFill>
              </a:rPr>
              <a:t>Rutgers University</a:t>
            </a:r>
          </a:p>
          <a:p>
            <a:r>
              <a:rPr lang="en-US" sz="2400" i="1" dirty="0" smtClean="0">
                <a:solidFill>
                  <a:schemeClr val="bg1"/>
                </a:solidFill>
              </a:rPr>
              <a:t>Coastal Ocean Observation Lab</a:t>
            </a: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http://</a:t>
            </a:r>
            <a:r>
              <a:rPr lang="en-US" sz="2400" dirty="0" err="1" smtClean="0">
                <a:solidFill>
                  <a:schemeClr val="bg1"/>
                </a:solidFill>
              </a:rPr>
              <a:t>rucool.marine.rutgers.edu</a:t>
            </a:r>
            <a:r>
              <a:rPr lang="en-US" sz="2400" dirty="0" smtClean="0">
                <a:solidFill>
                  <a:schemeClr val="bg1"/>
                </a:solidFill>
              </a:rPr>
              <a:t>/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405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2" y="3098803"/>
            <a:ext cx="286173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Glider </a:t>
            </a:r>
            <a:r>
              <a:rPr lang="en-US" sz="2400" b="1" dirty="0" smtClean="0"/>
              <a:t>Procurement:</a:t>
            </a:r>
            <a:r>
              <a:rPr lang="en-US" sz="2400" dirty="0" smtClean="0"/>
              <a:t> </a:t>
            </a:r>
            <a:r>
              <a:rPr lang="en-US" sz="2400" dirty="0" smtClean="0"/>
              <a:t>$130,000 to $</a:t>
            </a:r>
            <a:r>
              <a:rPr lang="en-US" sz="2400" dirty="0" smtClean="0"/>
              <a:t>175,000</a:t>
            </a:r>
          </a:p>
          <a:p>
            <a:endParaRPr lang="en-US" sz="2400" dirty="0"/>
          </a:p>
          <a:p>
            <a:r>
              <a:rPr lang="en-US" sz="2400" b="1" dirty="0" smtClean="0"/>
              <a:t>O&amp;M Costs:</a:t>
            </a:r>
            <a:endParaRPr lang="en-US" sz="2400" b="1" dirty="0" smtClean="0"/>
          </a:p>
          <a:p>
            <a:r>
              <a:rPr lang="en-US" sz="2400" dirty="0" smtClean="0"/>
              <a:t>Coastal &lt; Boat Day</a:t>
            </a:r>
          </a:p>
          <a:p>
            <a:r>
              <a:rPr lang="en-US" sz="2400" dirty="0" smtClean="0"/>
              <a:t>Global &lt;&lt; Ship Day</a:t>
            </a:r>
            <a:endParaRPr lang="en-US" sz="2400" dirty="0" smtClean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1816045"/>
              </p:ext>
            </p:extLst>
          </p:nvPr>
        </p:nvGraphicFramePr>
        <p:xfrm>
          <a:off x="3335874" y="3070013"/>
          <a:ext cx="5571067" cy="3144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18267"/>
                <a:gridCol w="1676400"/>
                <a:gridCol w="1676400"/>
              </a:tblGrid>
              <a:tr h="311573">
                <a:tc>
                  <a:txBody>
                    <a:bodyPr/>
                    <a:lstStyle/>
                    <a:p>
                      <a:r>
                        <a:rPr lang="en-US" sz="2000" b="1" u="sng" dirty="0" smtClean="0"/>
                        <a:t>O&amp;M Tasks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u="sng" dirty="0" smtClean="0"/>
                        <a:t>Coastal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u="sng" dirty="0" smtClean="0"/>
                        <a:t>Global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Preparation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$14,132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$24,641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Deployment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$3,329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$25,041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Piloting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$19,389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$24,958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Recovery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$3,329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$22,025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Post deployment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$14,775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$8,127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Total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$54,954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$104,793</a:t>
                      </a:r>
                      <a:endParaRPr lang="en-US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Cost/day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&lt;$2000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&lt;$300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 descr="RU28_NJDEP_Tr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510945"/>
            <a:ext cx="4064000" cy="2557653"/>
          </a:xfrm>
          <a:prstGeom prst="rect">
            <a:avLst/>
          </a:prstGeom>
        </p:spPr>
      </p:pic>
      <p:pic>
        <p:nvPicPr>
          <p:cNvPr id="5" name="Picture 4" descr="RU29 Tr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1" y="542769"/>
            <a:ext cx="4064000" cy="2557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Typical Glider Mission Costs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014133" y="1828801"/>
            <a:ext cx="12967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Coastal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1 Month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93733" y="1828800"/>
            <a:ext cx="10743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Global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1 Year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31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arw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28267" cy="3793851"/>
          </a:xfrm>
          <a:prstGeom prst="rect">
            <a:avLst/>
          </a:prstGeom>
        </p:spPr>
      </p:pic>
      <p:pic>
        <p:nvPicPr>
          <p:cNvPr id="4" name="Picture 3" descr="darwin-380_rtofs_temperatur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" r="10735"/>
          <a:stretch/>
        </p:blipFill>
        <p:spPr>
          <a:xfrm>
            <a:off x="4047054" y="1582497"/>
            <a:ext cx="5096933" cy="46320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336801"/>
            <a:ext cx="38777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Summer 2013: Current </a:t>
            </a:r>
            <a:r>
              <a:rPr lang="en-US" sz="2800" b="1" dirty="0" smtClean="0">
                <a:solidFill>
                  <a:schemeClr val="bg1"/>
                </a:solidFill>
              </a:rPr>
              <a:t>Mid</a:t>
            </a:r>
            <a:r>
              <a:rPr lang="en-US" sz="2800" b="1" dirty="0" smtClean="0">
                <a:solidFill>
                  <a:schemeClr val="bg1"/>
                </a:solidFill>
              </a:rPr>
              <a:t>-Atlantic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Temperature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66254" y="3115734"/>
            <a:ext cx="276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Glider </a:t>
            </a:r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028269" y="152400"/>
            <a:ext cx="31480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IMON Criteria:</a:t>
            </a:r>
          </a:p>
          <a:p>
            <a:pPr algn="ctr"/>
            <a:r>
              <a:rPr lang="en-US" sz="3200" b="1" dirty="0" smtClean="0"/>
              <a:t>Multi-purpose?</a:t>
            </a:r>
            <a:endParaRPr lang="en-US" sz="3200" b="1" dirty="0"/>
          </a:p>
        </p:txBody>
      </p:sp>
      <p:pic>
        <p:nvPicPr>
          <p:cNvPr id="3" name="Picture 2" descr="7791834798_cbe579e95c_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2" y="3929590"/>
            <a:ext cx="3911600" cy="22002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3996267"/>
            <a:ext cx="1531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Hybrid Glider</a:t>
            </a:r>
          </a:p>
          <a:p>
            <a:r>
              <a:rPr lang="en-US" dirty="0" smtClean="0"/>
              <a:t>w/ Propeller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15453" y="5300134"/>
            <a:ext cx="276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Global </a:t>
            </a:r>
            <a:r>
              <a:rPr lang="en-US" dirty="0" smtClean="0"/>
              <a:t>Model Forecasts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832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43538" y="0"/>
            <a:ext cx="353695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0000FF"/>
                </a:solidFill>
              </a:rPr>
              <a:t>Hurricane Irene</a:t>
            </a:r>
          </a:p>
          <a:p>
            <a:pPr algn="ctr"/>
            <a:r>
              <a:rPr lang="en-US" dirty="0"/>
              <a:t>August 26, 2011</a:t>
            </a:r>
          </a:p>
          <a:p>
            <a:pPr algn="ctr"/>
            <a:endParaRPr lang="en-US" sz="800" dirty="0"/>
          </a:p>
          <a:p>
            <a:pPr algn="ctr"/>
            <a:r>
              <a:rPr lang="en-US" dirty="0"/>
              <a:t>NOAA/NHC Damage: </a:t>
            </a:r>
          </a:p>
          <a:p>
            <a:pPr algn="ctr"/>
            <a:r>
              <a:rPr lang="en-US" dirty="0"/>
              <a:t>#8 with &gt;$15 Billion.</a:t>
            </a:r>
          </a:p>
          <a:p>
            <a:pPr algn="ctr"/>
            <a:endParaRPr lang="en-US" sz="800" dirty="0"/>
          </a:p>
          <a:p>
            <a:pPr algn="ctr"/>
            <a:r>
              <a:rPr lang="en-US" dirty="0"/>
              <a:t>Track Accurate;</a:t>
            </a:r>
          </a:p>
          <a:p>
            <a:pPr algn="ctr"/>
            <a:r>
              <a:rPr lang="en-US" dirty="0"/>
              <a:t>Intensity Over-predicted.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0000FF"/>
                </a:solidFill>
              </a:rPr>
              <a:t>Hurricane Sandy</a:t>
            </a:r>
          </a:p>
          <a:p>
            <a:pPr algn="ctr"/>
            <a:r>
              <a:rPr lang="en-US" dirty="0"/>
              <a:t>October 29, 2012</a:t>
            </a:r>
          </a:p>
          <a:p>
            <a:pPr algn="ctr"/>
            <a:endParaRPr lang="en-US" sz="800" dirty="0"/>
          </a:p>
          <a:p>
            <a:pPr algn="ctr"/>
            <a:r>
              <a:rPr lang="en-US" dirty="0"/>
              <a:t>NOAA/NHC Damage: </a:t>
            </a:r>
          </a:p>
          <a:p>
            <a:pPr algn="ctr"/>
            <a:r>
              <a:rPr lang="en-US" dirty="0"/>
              <a:t>#2 with &gt;$60 Billion.</a:t>
            </a:r>
          </a:p>
          <a:p>
            <a:pPr algn="ctr"/>
            <a:endParaRPr lang="en-US" sz="800" dirty="0"/>
          </a:p>
          <a:p>
            <a:pPr algn="ctr"/>
            <a:r>
              <a:rPr lang="en-US" dirty="0"/>
              <a:t>Track Accurate;</a:t>
            </a:r>
          </a:p>
          <a:p>
            <a:pPr algn="ctr"/>
            <a:r>
              <a:rPr lang="en-US" dirty="0"/>
              <a:t>Intensity Under-predicted.</a:t>
            </a:r>
          </a:p>
        </p:txBody>
      </p:sp>
      <p:sp>
        <p:nvSpPr>
          <p:cNvPr id="17413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4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462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9-10 at 5.12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33" y="3229816"/>
            <a:ext cx="3793067" cy="2849252"/>
          </a:xfrm>
          <a:prstGeom prst="rect">
            <a:avLst/>
          </a:prstGeom>
        </p:spPr>
      </p:pic>
      <p:pic>
        <p:nvPicPr>
          <p:cNvPr id="8" name="Picture 7" descr="Screen Shot 2013-09-10 at 5.09.5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7" y="3261246"/>
            <a:ext cx="3810436" cy="2843222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4250267" y="3674533"/>
            <a:ext cx="978408" cy="55236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Screen Shot 2013-09-10 at 5.04.3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27247" cy="21674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2252133"/>
            <a:ext cx="91015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Brian Powell: Quantifying how observations inform our </a:t>
            </a:r>
            <a:r>
              <a:rPr lang="en-US" dirty="0" smtClean="0"/>
              <a:t>models</a:t>
            </a:r>
          </a:p>
          <a:p>
            <a:r>
              <a:rPr lang="en-US" dirty="0"/>
              <a:t>John Wilkin: An evaluation of real-time forecast models of MAB continental shelf </a:t>
            </a:r>
            <a:r>
              <a:rPr lang="en-US" dirty="0" smtClean="0"/>
              <a:t>waters</a:t>
            </a:r>
          </a:p>
          <a:p>
            <a:r>
              <a:rPr lang="en-US" dirty="0" smtClean="0"/>
              <a:t>Andy Moore: Observations &amp; ocean </a:t>
            </a:r>
            <a:r>
              <a:rPr lang="en-US" dirty="0"/>
              <a:t>s</a:t>
            </a:r>
            <a:r>
              <a:rPr lang="en-US" dirty="0" smtClean="0"/>
              <a:t>tate </a:t>
            </a:r>
            <a:r>
              <a:rPr lang="en-US" dirty="0"/>
              <a:t>e</a:t>
            </a:r>
            <a:r>
              <a:rPr lang="en-US" dirty="0" smtClean="0"/>
              <a:t>stimation: Impact, sensitivity &amp; predictability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4470400" y="406400"/>
            <a:ext cx="4425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Annual ROMS Users Meeting</a:t>
            </a:r>
          </a:p>
          <a:p>
            <a:r>
              <a:rPr lang="en-US" sz="2400" b="1" dirty="0" smtClean="0"/>
              <a:t>Rio de Janeiro, 2012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436533" y="4673600"/>
            <a:ext cx="6592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SSH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SST</a:t>
            </a:r>
          </a:p>
          <a:p>
            <a:r>
              <a:rPr lang="en-US" dirty="0" smtClean="0"/>
              <a:t>CTD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242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928535"/>
            <a:ext cx="91440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Multiple Goals:</a:t>
            </a:r>
          </a:p>
          <a:p>
            <a:r>
              <a:rPr lang="en-US" dirty="0" smtClean="0"/>
              <a:t>1</a:t>
            </a:r>
            <a:r>
              <a:rPr lang="en-US" dirty="0"/>
              <a:t>) provide a </a:t>
            </a:r>
            <a:r>
              <a:rPr lang="en-US" dirty="0" smtClean="0"/>
              <a:t>unique assimilation dataset for ocean models</a:t>
            </a:r>
            <a:endParaRPr lang="en-US" dirty="0"/>
          </a:p>
          <a:p>
            <a:r>
              <a:rPr lang="en-US" dirty="0"/>
              <a:t>2) provide standardized </a:t>
            </a:r>
            <a:r>
              <a:rPr lang="en-US" dirty="0" smtClean="0"/>
              <a:t>dataset </a:t>
            </a:r>
            <a:r>
              <a:rPr lang="en-US" dirty="0"/>
              <a:t>over ecological scales </a:t>
            </a:r>
            <a:endParaRPr lang="en-US" dirty="0" smtClean="0"/>
          </a:p>
          <a:p>
            <a:r>
              <a:rPr lang="en-US" dirty="0" smtClean="0"/>
              <a:t>3) provide information </a:t>
            </a:r>
            <a:r>
              <a:rPr lang="en-US" dirty="0"/>
              <a:t>on fish/mammal migrations</a:t>
            </a:r>
          </a:p>
          <a:p>
            <a:r>
              <a:rPr lang="en-US" dirty="0"/>
              <a:t>4</a:t>
            </a:r>
            <a:r>
              <a:rPr lang="en-US" dirty="0" smtClean="0"/>
              <a:t>) </a:t>
            </a:r>
            <a:r>
              <a:rPr lang="en-US" dirty="0"/>
              <a:t>provide a 3-D snapshot of the MAB cold pool, </a:t>
            </a:r>
          </a:p>
          <a:p>
            <a:r>
              <a:rPr lang="en-US" dirty="0"/>
              <a:t>5</a:t>
            </a:r>
            <a:r>
              <a:rPr lang="en-US" dirty="0" smtClean="0"/>
              <a:t>) </a:t>
            </a:r>
            <a:r>
              <a:rPr lang="en-US" dirty="0"/>
              <a:t>d</a:t>
            </a:r>
            <a:r>
              <a:rPr lang="en-US" dirty="0" smtClean="0"/>
              <a:t>emonstrate a community surge capacity through </a:t>
            </a:r>
            <a:r>
              <a:rPr lang="en-US" dirty="0"/>
              <a:t>the </a:t>
            </a:r>
            <a:r>
              <a:rPr lang="en-US" dirty="0" smtClean="0"/>
              <a:t>peak </a:t>
            </a:r>
            <a:r>
              <a:rPr lang="en-US" dirty="0"/>
              <a:t>fall </a:t>
            </a:r>
            <a:r>
              <a:rPr lang="en-US" dirty="0" smtClean="0"/>
              <a:t>storms &amp; hurricanes</a:t>
            </a:r>
            <a:endParaRPr lang="en-US" dirty="0"/>
          </a:p>
          <a:p>
            <a:r>
              <a:rPr lang="en-US" dirty="0"/>
              <a:t>6) d</a:t>
            </a:r>
            <a:r>
              <a:rPr lang="en-US" dirty="0" smtClean="0"/>
              <a:t>emonstrate data </a:t>
            </a:r>
            <a:r>
              <a:rPr lang="en-US" dirty="0"/>
              <a:t>flow </a:t>
            </a:r>
            <a:r>
              <a:rPr lang="en-US" dirty="0" smtClean="0"/>
              <a:t>from Academics to </a:t>
            </a:r>
            <a:r>
              <a:rPr lang="en-US" dirty="0"/>
              <a:t>IOOS to NDBC </a:t>
            </a:r>
            <a:r>
              <a:rPr lang="en-US" dirty="0" smtClean="0"/>
              <a:t>to GTS via DMAC, and</a:t>
            </a:r>
            <a:endParaRPr lang="en-US" dirty="0"/>
          </a:p>
          <a:p>
            <a:r>
              <a:rPr lang="en-US" dirty="0"/>
              <a:t>7) engage undergraduates in ocean observing efforts</a:t>
            </a:r>
            <a:r>
              <a:rPr lang="en-US" dirty="0" smtClean="0"/>
              <a:t>.</a:t>
            </a:r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3302000" y="126999"/>
            <a:ext cx="5977467" cy="4140200"/>
            <a:chOff x="1143000" y="533400"/>
            <a:chExt cx="6939059" cy="5562600"/>
          </a:xfrm>
        </p:grpSpPr>
        <p:pic>
          <p:nvPicPr>
            <p:cNvPr id="4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-1" b="7596"/>
            <a:stretch>
              <a:fillRect/>
            </a:stretch>
          </p:blipFill>
          <p:spPr bwMode="auto">
            <a:xfrm>
              <a:off x="1143000" y="533400"/>
              <a:ext cx="6781800" cy="55626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47" name="Isosceles Triangle 46"/>
            <p:cNvSpPr/>
            <p:nvPr/>
          </p:nvSpPr>
          <p:spPr>
            <a:xfrm rot="18134807">
              <a:off x="3836750" y="3326434"/>
              <a:ext cx="526164" cy="349014"/>
            </a:xfrm>
            <a:prstGeom prst="triangle">
              <a:avLst/>
            </a:prstGeom>
            <a:solidFill>
              <a:schemeClr val="accent1">
                <a:alpha val="33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Isosceles Triangle 47"/>
            <p:cNvSpPr/>
            <p:nvPr/>
          </p:nvSpPr>
          <p:spPr>
            <a:xfrm rot="18852319">
              <a:off x="4172039" y="2666583"/>
              <a:ext cx="598192" cy="412350"/>
            </a:xfrm>
            <a:prstGeom prst="triangle">
              <a:avLst>
                <a:gd name="adj" fmla="val 49827"/>
              </a:avLst>
            </a:prstGeom>
            <a:solidFill>
              <a:schemeClr val="accent1">
                <a:alpha val="33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ounded Rectangle 49"/>
            <p:cNvSpPr/>
            <p:nvPr/>
          </p:nvSpPr>
          <p:spPr>
            <a:xfrm rot="1684145">
              <a:off x="4270022" y="2426948"/>
              <a:ext cx="103768" cy="609844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33000"/>
              </a:schemeClr>
            </a:solidFill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ounded Rectangle 50"/>
            <p:cNvSpPr/>
            <p:nvPr/>
          </p:nvSpPr>
          <p:spPr>
            <a:xfrm rot="1393824">
              <a:off x="3972816" y="3048469"/>
              <a:ext cx="97871" cy="39345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33000"/>
              </a:schemeClr>
            </a:solidFill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629288" y="4685441"/>
              <a:ext cx="2295512" cy="136460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 smtClean="0"/>
                <a:t>Gliderpalooza</a:t>
              </a:r>
              <a:endParaRPr lang="en-US" sz="2000" b="1" dirty="0" smtClean="0"/>
            </a:p>
            <a:p>
              <a:pPr algn="ctr"/>
              <a:r>
                <a:rPr lang="en-US" sz="2000" b="1" dirty="0" smtClean="0"/>
                <a:t>Sept-Oct 2013</a:t>
              </a:r>
            </a:p>
            <a:p>
              <a:pPr algn="ctr"/>
              <a:r>
                <a:rPr lang="en-US" sz="2000" b="1" dirty="0" smtClean="0"/>
                <a:t>Deployments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486400" y="1219199"/>
              <a:ext cx="1455530" cy="372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Arial Black" pitchFamily="34" charset="0"/>
                </a:rPr>
                <a:t>Penobscot</a:t>
              </a:r>
              <a:endParaRPr lang="en-US" sz="12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048250" y="2590800"/>
              <a:ext cx="819150" cy="318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Arial Black" pitchFamily="34" charset="0"/>
                </a:rPr>
                <a:t>Blue</a:t>
              </a:r>
              <a:endParaRPr lang="en-US" sz="1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352800" y="2590800"/>
              <a:ext cx="9391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solidFill>
                    <a:schemeClr val="bg1"/>
                  </a:solidFill>
                  <a:latin typeface="Arial Black" pitchFamily="34" charset="0"/>
                </a:rPr>
                <a:t>RU28</a:t>
              </a:r>
              <a:endParaRPr lang="en-US" sz="1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505325" y="3009900"/>
              <a:ext cx="9048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Arial Black" pitchFamily="34" charset="0"/>
                </a:rPr>
                <a:t>RU23</a:t>
              </a:r>
              <a:endParaRPr lang="en-US" sz="1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198571" y="3061787"/>
              <a:ext cx="8318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solidFill>
                    <a:schemeClr val="bg1"/>
                  </a:solidFill>
                  <a:latin typeface="Arial Black" pitchFamily="34" charset="0"/>
                </a:rPr>
                <a:t>Otis</a:t>
              </a:r>
              <a:endParaRPr lang="en-US" sz="1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279346" y="3481604"/>
              <a:ext cx="9784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Arial Black" pitchFamily="34" charset="0"/>
                </a:rPr>
                <a:t>RU22</a:t>
              </a:r>
              <a:endParaRPr lang="en-US" sz="1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262819" y="4785045"/>
              <a:ext cx="12329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chemeClr val="bg1"/>
                  </a:solidFill>
                  <a:latin typeface="Arial Black" pitchFamily="34" charset="0"/>
                </a:rPr>
                <a:t>Salacia</a:t>
              </a:r>
              <a:endParaRPr lang="en-US" sz="1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  <p:cxnSp>
          <p:nvCxnSpPr>
            <p:cNvPr id="62" name="Straight Connector 61"/>
            <p:cNvCxnSpPr/>
            <p:nvPr/>
          </p:nvCxnSpPr>
          <p:spPr>
            <a:xfrm flipV="1">
              <a:off x="2800170" y="5021622"/>
              <a:ext cx="546357" cy="221999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V="1">
              <a:off x="2800170" y="4900529"/>
              <a:ext cx="183251" cy="349821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3132735" y="4773832"/>
              <a:ext cx="217186" cy="254517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6934199" y="1476375"/>
              <a:ext cx="1147860" cy="413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Arial Black" pitchFamily="34" charset="0"/>
                </a:rPr>
                <a:t>OTN201</a:t>
              </a:r>
              <a:endParaRPr lang="en-US" sz="1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410200" y="2057400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Arial Black" pitchFamily="34" charset="0"/>
                </a:rPr>
                <a:t>Saul</a:t>
              </a:r>
              <a:endParaRPr lang="en-US" sz="1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  <p:sp>
          <p:nvSpPr>
            <p:cNvPr id="68" name="Rounded Rectangle 67"/>
            <p:cNvSpPr/>
            <p:nvPr/>
          </p:nvSpPr>
          <p:spPr>
            <a:xfrm rot="1684145">
              <a:off x="5133190" y="2108114"/>
              <a:ext cx="286993" cy="28574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33000"/>
              </a:schemeClr>
            </a:solidFill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ounded Rectangle 68"/>
            <p:cNvSpPr/>
            <p:nvPr/>
          </p:nvSpPr>
          <p:spPr>
            <a:xfrm rot="3887436">
              <a:off x="5840160" y="968721"/>
              <a:ext cx="173809" cy="38695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33000"/>
              </a:schemeClr>
            </a:solidFill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Connector 69"/>
            <p:cNvCxnSpPr/>
            <p:nvPr/>
          </p:nvCxnSpPr>
          <p:spPr>
            <a:xfrm>
              <a:off x="6781800" y="1295400"/>
              <a:ext cx="76200" cy="30480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5958398" y="1759456"/>
              <a:ext cx="1258737" cy="413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Arial Black" pitchFamily="34" charset="0"/>
                </a:rPr>
                <a:t>OTN200</a:t>
              </a:r>
              <a:endParaRPr lang="en-US" sz="1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038600" y="2209800"/>
              <a:ext cx="10809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FFFF00"/>
                  </a:solidFill>
                  <a:latin typeface="Arial Black" pitchFamily="34" charset="0"/>
                </a:rPr>
                <a:t>Darwin</a:t>
              </a:r>
              <a:endParaRPr lang="en-US" sz="1200" dirty="0">
                <a:solidFill>
                  <a:srgbClr val="FFFF00"/>
                </a:solidFill>
                <a:latin typeface="Arial Black" pitchFamily="34" charset="0"/>
              </a:endParaRPr>
            </a:p>
          </p:txBody>
        </p:sp>
        <p:sp>
          <p:nvSpPr>
            <p:cNvPr id="73" name="Isosceles Triangle 72"/>
            <p:cNvSpPr/>
            <p:nvPr/>
          </p:nvSpPr>
          <p:spPr>
            <a:xfrm rot="21167891">
              <a:off x="4977309" y="2174566"/>
              <a:ext cx="535576" cy="421509"/>
            </a:xfrm>
            <a:prstGeom prst="triangle">
              <a:avLst>
                <a:gd name="adj" fmla="val 49560"/>
              </a:avLst>
            </a:prstGeom>
            <a:solidFill>
              <a:schemeClr val="accent1">
                <a:alpha val="33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Isosceles Triangle 73"/>
            <p:cNvSpPr/>
            <p:nvPr/>
          </p:nvSpPr>
          <p:spPr>
            <a:xfrm rot="18134807">
              <a:off x="2009678" y="5555388"/>
              <a:ext cx="339103" cy="280652"/>
            </a:xfrm>
            <a:prstGeom prst="triangle">
              <a:avLst>
                <a:gd name="adj" fmla="val 50348"/>
              </a:avLst>
            </a:prstGeom>
            <a:solidFill>
              <a:schemeClr val="accent1">
                <a:alpha val="33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362200" y="5638800"/>
              <a:ext cx="1295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Arial Black" pitchFamily="34" charset="0"/>
                </a:rPr>
                <a:t>Modena</a:t>
              </a:r>
              <a:endParaRPr lang="en-US" sz="1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  <p:cxnSp>
          <p:nvCxnSpPr>
            <p:cNvPr id="76" name="Straight Connector 75"/>
            <p:cNvCxnSpPr>
              <a:stCxn id="51" idx="2"/>
            </p:cNvCxnSpPr>
            <p:nvPr/>
          </p:nvCxnSpPr>
          <p:spPr>
            <a:xfrm>
              <a:off x="3944157" y="3425973"/>
              <a:ext cx="472568" cy="550804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4061361" y="3930732"/>
              <a:ext cx="10440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FF00"/>
                  </a:solidFill>
                  <a:latin typeface="Arial Black" pitchFamily="34" charset="0"/>
                </a:rPr>
                <a:t>VIMS</a:t>
              </a:r>
              <a:endParaRPr lang="en-US" sz="1400" dirty="0">
                <a:solidFill>
                  <a:srgbClr val="FFFF00"/>
                </a:solidFill>
                <a:latin typeface="Arial Black" pitchFamily="34" charset="0"/>
              </a:endParaRPr>
            </a:p>
          </p:txBody>
        </p:sp>
        <p:sp>
          <p:nvSpPr>
            <p:cNvPr id="78" name="Isosceles Triangle 77"/>
            <p:cNvSpPr/>
            <p:nvPr/>
          </p:nvSpPr>
          <p:spPr>
            <a:xfrm rot="20542763">
              <a:off x="7130582" y="927530"/>
              <a:ext cx="282155" cy="544890"/>
            </a:xfrm>
            <a:prstGeom prst="triangle">
              <a:avLst>
                <a:gd name="adj" fmla="val 49560"/>
              </a:avLst>
            </a:prstGeom>
            <a:solidFill>
              <a:schemeClr val="accent1">
                <a:alpha val="33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9" name="Straight Connector 78"/>
            <p:cNvCxnSpPr/>
            <p:nvPr/>
          </p:nvCxnSpPr>
          <p:spPr>
            <a:xfrm flipV="1">
              <a:off x="6731479" y="1552755"/>
              <a:ext cx="247291" cy="64698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68" idx="1"/>
            </p:cNvCxnSpPr>
            <p:nvPr/>
          </p:nvCxnSpPr>
          <p:spPr>
            <a:xfrm flipH="1">
              <a:off x="4957948" y="2183467"/>
              <a:ext cx="192120" cy="470668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 flipV="1">
              <a:off x="4724400" y="2590800"/>
              <a:ext cx="228600" cy="7620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4724400" y="2590800"/>
              <a:ext cx="0" cy="30480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>
              <a:stCxn id="57" idx="3"/>
            </p:cNvCxnSpPr>
            <p:nvPr/>
          </p:nvCxnSpPr>
          <p:spPr>
            <a:xfrm>
              <a:off x="4291979" y="2744689"/>
              <a:ext cx="453203" cy="164364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Box 83"/>
          <p:cNvSpPr txBox="1"/>
          <p:nvPr/>
        </p:nvSpPr>
        <p:spPr>
          <a:xfrm>
            <a:off x="135469" y="287867"/>
            <a:ext cx="31480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IMON Criteria:</a:t>
            </a:r>
          </a:p>
          <a:p>
            <a:pPr algn="ctr"/>
            <a:r>
              <a:rPr lang="en-US" sz="3200" b="1" dirty="0" smtClean="0"/>
              <a:t>Multi-purpose?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86267" y="1981201"/>
            <a:ext cx="291648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To Date:</a:t>
            </a:r>
          </a:p>
          <a:p>
            <a:r>
              <a:rPr lang="en-US" sz="2400" dirty="0" smtClean="0"/>
              <a:t>13 Gliders,</a:t>
            </a:r>
          </a:p>
          <a:p>
            <a:r>
              <a:rPr lang="en-US" sz="2400" dirty="0" smtClean="0"/>
              <a:t>11 Participants,</a:t>
            </a:r>
          </a:p>
          <a:p>
            <a:r>
              <a:rPr lang="en-US" sz="2400" dirty="0" smtClean="0"/>
              <a:t>11 Funding Sources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178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0" y="1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/>
              <a:t>A Global Challenge </a:t>
            </a:r>
            <a:r>
              <a:rPr lang="en-US" sz="2800" b="1" dirty="0"/>
              <a:t>–</a:t>
            </a:r>
            <a:r>
              <a:rPr lang="en-US" sz="2800" b="1" dirty="0" smtClean="0"/>
              <a:t> The Challenger Glider Mission</a:t>
            </a:r>
          </a:p>
          <a:p>
            <a:pPr algn="ctr"/>
            <a:r>
              <a:rPr lang="en-US" sz="2400" b="1" dirty="0" smtClean="0"/>
              <a:t>December 9, 2009 </a:t>
            </a:r>
            <a:r>
              <a:rPr lang="en-US" sz="2400" b="1" dirty="0"/>
              <a:t>–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Baiona</a:t>
            </a:r>
            <a:r>
              <a:rPr lang="en-US" sz="2400" b="1" dirty="0" smtClean="0"/>
              <a:t>, Spain</a:t>
            </a:r>
            <a:r>
              <a:rPr lang="en-US" dirty="0" smtClean="0">
                <a:solidFill>
                  <a:schemeClr val="bg1"/>
                </a:solidFill>
              </a:rPr>
              <a:t>                 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01" y="3129642"/>
            <a:ext cx="2222500" cy="15291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52176" y="3083060"/>
            <a:ext cx="282641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HMS Challenger Voyage</a:t>
            </a:r>
          </a:p>
          <a:p>
            <a:r>
              <a:rPr lang="en-US" dirty="0" smtClean="0"/>
              <a:t>First Scientific </a:t>
            </a:r>
          </a:p>
          <a:p>
            <a:r>
              <a:rPr lang="en-US" dirty="0" smtClean="0"/>
              <a:t>Circumnavigation</a:t>
            </a:r>
          </a:p>
          <a:p>
            <a:r>
              <a:rPr lang="en-US" dirty="0" smtClean="0"/>
              <a:t>1872-1876</a:t>
            </a:r>
          </a:p>
          <a:p>
            <a:endParaRPr lang="en-US" dirty="0" smtClean="0"/>
          </a:p>
          <a:p>
            <a:r>
              <a:rPr lang="en-US" dirty="0" smtClean="0"/>
              <a:t>128,000 km = </a:t>
            </a:r>
          </a:p>
          <a:p>
            <a:endParaRPr lang="en-US" dirty="0" smtClean="0"/>
          </a:p>
          <a:p>
            <a:r>
              <a:rPr lang="en-US" dirty="0" smtClean="0"/>
              <a:t>= 16 gliders </a:t>
            </a:r>
          </a:p>
          <a:p>
            <a:r>
              <a:rPr lang="en-US" dirty="0" smtClean="0"/>
              <a:t>  </a:t>
            </a:r>
            <a:r>
              <a:rPr lang="en-US" dirty="0" err="1" smtClean="0"/>
              <a:t>x</a:t>
            </a:r>
            <a:r>
              <a:rPr lang="en-US" dirty="0" smtClean="0"/>
              <a:t> 8,000 km/glider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856" y="913674"/>
            <a:ext cx="4027797" cy="2081028"/>
          </a:xfrm>
          <a:prstGeom prst="rect">
            <a:avLst/>
          </a:prstGeom>
        </p:spPr>
      </p:pic>
      <p:grpSp>
        <p:nvGrpSpPr>
          <p:cNvPr id="2" name="Group 14"/>
          <p:cNvGrpSpPr/>
          <p:nvPr/>
        </p:nvGrpSpPr>
        <p:grpSpPr>
          <a:xfrm>
            <a:off x="154214" y="840816"/>
            <a:ext cx="3746500" cy="5095774"/>
            <a:chOff x="4256314" y="896257"/>
            <a:chExt cx="3356429" cy="50957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36772" y="896257"/>
              <a:ext cx="1689407" cy="225254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256314" y="3160486"/>
              <a:ext cx="3356429" cy="2831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Ralph </a:t>
              </a:r>
              <a:r>
                <a:rPr lang="en-US" b="1" dirty="0" err="1" smtClean="0"/>
                <a:t>Rayner</a:t>
              </a:r>
              <a:r>
                <a:rPr lang="en-US" b="1" dirty="0" smtClean="0"/>
                <a:t> &amp; Rick </a:t>
              </a:r>
              <a:r>
                <a:rPr lang="en-US" b="1" dirty="0" err="1" smtClean="0"/>
                <a:t>Spinrad’s</a:t>
              </a:r>
              <a:r>
                <a:rPr lang="en-US" b="1" dirty="0" smtClean="0"/>
                <a:t> Global Challenge:</a:t>
              </a:r>
            </a:p>
            <a:p>
              <a:endParaRPr lang="en-US" sz="800" b="1" dirty="0" smtClean="0"/>
            </a:p>
            <a:p>
              <a:pPr algn="ctr"/>
              <a:r>
                <a:rPr lang="en-US" i="1" dirty="0" smtClean="0"/>
                <a:t>Build a Global Glider Fleet </a:t>
              </a:r>
            </a:p>
            <a:p>
              <a:pPr algn="ctr"/>
              <a:r>
                <a:rPr lang="en-US" i="1" dirty="0" smtClean="0"/>
                <a:t>and Coordinate the First </a:t>
              </a:r>
            </a:p>
            <a:p>
              <a:pPr algn="ctr"/>
              <a:r>
                <a:rPr lang="en-US" i="1" dirty="0" smtClean="0"/>
                <a:t>Robotic Circumnavigation.</a:t>
              </a:r>
            </a:p>
            <a:p>
              <a:pPr algn="ctr"/>
              <a:endParaRPr lang="en-US" sz="800" i="1" dirty="0" smtClean="0"/>
            </a:p>
            <a:p>
              <a:pPr algn="ctr"/>
              <a:r>
                <a:rPr lang="en-US" i="1" dirty="0" smtClean="0"/>
                <a:t>Revisit the Historic Track of the </a:t>
              </a:r>
            </a:p>
            <a:p>
              <a:pPr algn="ctr"/>
              <a:r>
                <a:rPr lang="en-US" i="1" dirty="0" smtClean="0"/>
                <a:t>HMS Challenger –</a:t>
              </a:r>
            </a:p>
            <a:p>
              <a:pPr algn="ctr"/>
              <a:r>
                <a:rPr lang="en-US" b="1" i="1" dirty="0" smtClean="0"/>
                <a:t>And inspire a global network </a:t>
              </a:r>
            </a:p>
            <a:p>
              <a:pPr algn="ctr"/>
              <a:r>
                <a:rPr lang="en-US" b="1" i="1" dirty="0" smtClean="0"/>
                <a:t>of students along the way.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644" y="843643"/>
            <a:ext cx="1493762" cy="2240644"/>
          </a:xfrm>
          <a:prstGeom prst="rect">
            <a:avLst/>
          </a:prstGeom>
        </p:spPr>
      </p:pic>
      <p:pic>
        <p:nvPicPr>
          <p:cNvPr id="14" name="Picture 13" descr="CoverGliderImage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28181" y="4826000"/>
            <a:ext cx="2215819" cy="138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53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381001"/>
            <a:ext cx="4000500" cy="300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3175000"/>
            <a:ext cx="4000500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08868"/>
            <a:ext cx="4000500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Glider </a:t>
            </a:r>
            <a:r>
              <a:rPr lang="en-US" sz="2400" b="1" dirty="0" err="1" smtClean="0"/>
              <a:t>Silbo</a:t>
            </a:r>
            <a:r>
              <a:rPr lang="en-US" sz="2400" b="1" dirty="0" smtClean="0"/>
              <a:t>,</a:t>
            </a:r>
            <a:r>
              <a:rPr lang="en-US" sz="2400" b="1" dirty="0" smtClean="0"/>
              <a:t> </a:t>
            </a:r>
            <a:r>
              <a:rPr lang="en-US" sz="2400" b="1" dirty="0" smtClean="0"/>
              <a:t>RTOFS &amp; MERCATOR</a:t>
            </a:r>
            <a:r>
              <a:rPr lang="en-US" sz="2400" b="1" dirty="0"/>
              <a:t> </a:t>
            </a:r>
            <a:r>
              <a:rPr lang="en-US" sz="2400" b="1" dirty="0" smtClean="0"/>
              <a:t>Temperature</a:t>
            </a:r>
            <a:r>
              <a:rPr lang="en-US" sz="2400" b="1" dirty="0"/>
              <a:t> </a:t>
            </a:r>
            <a:r>
              <a:rPr lang="en-US" sz="2400" b="1" dirty="0" smtClean="0"/>
              <a:t>Sections</a:t>
            </a:r>
            <a:endParaRPr lang="en-US" sz="24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16" y="728133"/>
            <a:ext cx="3568033" cy="2526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21867" y="2523067"/>
            <a:ext cx="1510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Glider </a:t>
            </a:r>
            <a:r>
              <a:rPr lang="en-US" sz="2000" dirty="0" err="1" smtClean="0">
                <a:solidFill>
                  <a:schemeClr val="bg1"/>
                </a:solidFill>
              </a:rPr>
              <a:t>Slibo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5600" y="5367867"/>
            <a:ext cx="1197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Mercator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3066" y="5452534"/>
            <a:ext cx="1044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RTOFS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71600" y="1642535"/>
            <a:ext cx="1510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Glider </a:t>
            </a:r>
            <a:r>
              <a:rPr lang="en-US" sz="2000" dirty="0" err="1" smtClean="0">
                <a:solidFill>
                  <a:schemeClr val="bg1"/>
                </a:solidFill>
              </a:rPr>
              <a:t>Slibo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226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Silbo_subplo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1129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Glider </a:t>
            </a:r>
            <a:r>
              <a:rPr lang="en-US" sz="2400" b="1" dirty="0" err="1" smtClean="0">
                <a:solidFill>
                  <a:srgbClr val="008000"/>
                </a:solidFill>
              </a:rPr>
              <a:t>Silbo</a:t>
            </a:r>
            <a:r>
              <a:rPr lang="en-US" sz="2400" b="1" dirty="0" smtClean="0"/>
              <a:t>, </a:t>
            </a:r>
            <a:r>
              <a:rPr lang="en-US" sz="2400" b="1" dirty="0" smtClean="0">
                <a:solidFill>
                  <a:srgbClr val="FF0000"/>
                </a:solidFill>
              </a:rPr>
              <a:t>RTOFS</a:t>
            </a:r>
            <a:r>
              <a:rPr lang="en-US" sz="2400" b="1" dirty="0" smtClean="0"/>
              <a:t> &amp; </a:t>
            </a:r>
            <a:r>
              <a:rPr lang="en-US" sz="2400" b="1" dirty="0" smtClean="0">
                <a:solidFill>
                  <a:srgbClr val="3366FF"/>
                </a:solidFill>
              </a:rPr>
              <a:t>Mercator</a:t>
            </a:r>
            <a:r>
              <a:rPr lang="en-US" sz="2400" b="1" dirty="0" smtClean="0"/>
              <a:t> 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Temperature </a:t>
            </a:r>
            <a:r>
              <a:rPr lang="en-US" sz="2400" b="1" dirty="0" smtClean="0"/>
              <a:t>and Salinity Time Series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21734" y="1710267"/>
            <a:ext cx="1040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200 m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757334" y="5791202"/>
            <a:ext cx="1176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Salinity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116672" y="5791202"/>
            <a:ext cx="1912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Temperature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87867" y="4504267"/>
            <a:ext cx="1040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8</a:t>
            </a:r>
            <a:r>
              <a:rPr lang="en-US" sz="2400" dirty="0" smtClean="0"/>
              <a:t>00 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29905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marine.rutgers.edu/~nstrands/MTS-Figures/Silbo/Silbo_sal_8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-13716000"/>
            <a:ext cx="7324725" cy="549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9"/>
            <a:ext cx="44958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2082813"/>
            <a:ext cx="448627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Box 6"/>
          <p:cNvSpPr txBox="1">
            <a:spLocks noChangeArrowheads="1"/>
          </p:cNvSpPr>
          <p:nvPr/>
        </p:nvSpPr>
        <p:spPr bwMode="auto">
          <a:xfrm>
            <a:off x="0" y="1185343"/>
            <a:ext cx="425026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r>
              <a:rPr lang="en-US" i="1" dirty="0" smtClean="0"/>
              <a:t>RTOFS </a:t>
            </a:r>
            <a:r>
              <a:rPr lang="en-US" i="1" dirty="0"/>
              <a:t>200m temperature </a:t>
            </a:r>
            <a:r>
              <a:rPr lang="en-US" i="1" dirty="0" smtClean="0"/>
              <a:t>and currents </a:t>
            </a:r>
            <a:r>
              <a:rPr lang="en-US" i="1" dirty="0"/>
              <a:t>on April 18th, 2013. The glider position is marked by the red dot.</a:t>
            </a:r>
            <a:endParaRPr lang="en-US" dirty="0"/>
          </a:p>
        </p:txBody>
      </p:sp>
      <p:sp>
        <p:nvSpPr>
          <p:cNvPr id="7174" name="Rectangle 7"/>
          <p:cNvSpPr>
            <a:spLocks noChangeArrowheads="1"/>
          </p:cNvSpPr>
          <p:nvPr/>
        </p:nvSpPr>
        <p:spPr bwMode="auto">
          <a:xfrm>
            <a:off x="4572000" y="1168413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i="1" dirty="0" smtClean="0"/>
              <a:t> </a:t>
            </a:r>
            <a:r>
              <a:rPr lang="en-US" i="1" dirty="0" err="1"/>
              <a:t>MyOcean</a:t>
            </a:r>
            <a:r>
              <a:rPr lang="en-US" i="1" dirty="0"/>
              <a:t> 200m temperature and currents on April 18th, 2013. The Gliders position is marked by a red dot.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RTOFS and MERCATOR </a:t>
            </a:r>
            <a:endParaRPr lang="en-US" sz="2800" b="1" dirty="0" smtClean="0"/>
          </a:p>
          <a:p>
            <a:pPr algn="ctr"/>
            <a:r>
              <a:rPr lang="en-US" sz="2800" b="1" dirty="0" smtClean="0"/>
              <a:t>Temperature </a:t>
            </a:r>
            <a:r>
              <a:rPr lang="en-US" sz="2800" b="1" dirty="0" smtClean="0"/>
              <a:t>and Current Maps at 200 m</a:t>
            </a:r>
          </a:p>
        </p:txBody>
      </p:sp>
    </p:spTree>
    <p:extLst>
      <p:ext uri="{BB962C8B-B14F-4D97-AF65-F5344CB8AC3E}">
        <p14:creationId xmlns:p14="http://schemas.microsoft.com/office/powerpoint/2010/main" val="2424980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Labeled_Challenger_Proposed_Leg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52325"/>
            <a:ext cx="9144000" cy="490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58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Global Challenger Glider Mission</a:t>
            </a:r>
            <a:endParaRPr lang="en-US" sz="34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603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50" y="577587"/>
            <a:ext cx="2000250" cy="150018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Undergrads in COOLro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3"/>
          <a:stretch>
            <a:fillRect/>
          </a:stretch>
        </p:blipFill>
        <p:spPr bwMode="auto">
          <a:xfrm>
            <a:off x="7139250" y="2070161"/>
            <a:ext cx="2004750" cy="1181039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179732" y="593328"/>
            <a:ext cx="1778000" cy="618918"/>
          </a:xfrm>
          <a:prstGeom prst="rect">
            <a:avLst/>
          </a:prstGeom>
          <a:noFill/>
        </p:spPr>
        <p:txBody>
          <a:bodyPr wrap="square" lIns="64291" tIns="32146" rIns="64291" bIns="32146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1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6 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Global-Class Gliders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577144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5 Ocean Gyres:      16 gliders x 8,000 km/glider = 128,000 km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68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9-09 at 7.43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7" y="1896533"/>
            <a:ext cx="4068799" cy="2647221"/>
          </a:xfrm>
          <a:prstGeom prst="rect">
            <a:avLst/>
          </a:prstGeom>
        </p:spPr>
      </p:pic>
      <p:pic>
        <p:nvPicPr>
          <p:cNvPr id="4" name="Picture 3" descr="Screen Shot 2013-09-09 at 7.42.2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515" y="1931992"/>
            <a:ext cx="4117953" cy="2453742"/>
          </a:xfrm>
          <a:prstGeom prst="rect">
            <a:avLst/>
          </a:prstGeom>
        </p:spPr>
      </p:pic>
      <p:pic>
        <p:nvPicPr>
          <p:cNvPr id="5" name="Picture 4" descr="seaglider-250x49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032" y="3268132"/>
            <a:ext cx="1011767" cy="20113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3 Commercial Buoyancy Glider Platforms</a:t>
            </a:r>
            <a:endParaRPr lang="en-US" sz="2800" dirty="0" smtClean="0"/>
          </a:p>
          <a:p>
            <a:pPr marL="285750" indent="-285750">
              <a:buFont typeface="Arial"/>
              <a:buChar char="•"/>
            </a:pPr>
            <a:r>
              <a:rPr lang="en-US" sz="2800" dirty="0" err="1" smtClean="0"/>
              <a:t>Seaglider</a:t>
            </a:r>
            <a:r>
              <a:rPr lang="en-US" sz="2800" dirty="0" smtClean="0"/>
              <a:t> – Kongsberg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Slocum Glider – Teledyne Webb Research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Spray Glider – Bluefin Robotics</a:t>
            </a:r>
          </a:p>
        </p:txBody>
      </p:sp>
      <p:pic>
        <p:nvPicPr>
          <p:cNvPr id="2" name="Picture 1" descr="Screen Shot 2013-09-09 at 7.45.2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668" y="4273210"/>
            <a:ext cx="3962398" cy="236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66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5-13 at 5.09.10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11778"/>
            <a:ext cx="9144000" cy="3683000"/>
          </a:xfrm>
          <a:prstGeom prst="rect">
            <a:avLst/>
          </a:prstGeom>
        </p:spPr>
      </p:pic>
      <p:pic>
        <p:nvPicPr>
          <p:cNvPr id="6" name="Picture 5" descr="Screen Shot 2013-05-13 at 4.58.55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43" y="1780574"/>
            <a:ext cx="2122123" cy="1196869"/>
          </a:xfrm>
          <a:prstGeom prst="rect">
            <a:avLst/>
          </a:prstGeom>
        </p:spPr>
      </p:pic>
      <p:pic>
        <p:nvPicPr>
          <p:cNvPr id="7" name="Picture 6" descr="Screen Shot 2013-05-13 at 4.58.27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56" y="648447"/>
            <a:ext cx="2102557" cy="1181458"/>
          </a:xfrm>
          <a:prstGeom prst="rect">
            <a:avLst/>
          </a:prstGeom>
        </p:spPr>
      </p:pic>
      <p:pic>
        <p:nvPicPr>
          <p:cNvPr id="8" name="Picture 7" descr="Screen Shot 2013-05-13 at 5.03.20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8519" y="1755694"/>
            <a:ext cx="2098924" cy="1179416"/>
          </a:xfrm>
          <a:prstGeom prst="rect">
            <a:avLst/>
          </a:prstGeom>
        </p:spPr>
      </p:pic>
      <p:pic>
        <p:nvPicPr>
          <p:cNvPr id="9" name="Picture 8" descr="Screen Shot 2013-05-13 at 5.02.10 P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2778" y="635847"/>
            <a:ext cx="2060224" cy="1158341"/>
          </a:xfrm>
          <a:prstGeom prst="rect">
            <a:avLst/>
          </a:prstGeom>
        </p:spPr>
      </p:pic>
      <p:pic>
        <p:nvPicPr>
          <p:cNvPr id="10" name="Picture 9" descr="Screen Shot 2013-05-13 at 5.01.22 PM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4446" y="1249888"/>
            <a:ext cx="2652889" cy="15806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7444" y="0"/>
            <a:ext cx="2903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Glider Flight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39888" y="0"/>
            <a:ext cx="2006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Dive</a:t>
            </a:r>
            <a:r>
              <a:rPr lang="en-US" dirty="0" smtClean="0"/>
              <a:t>: Pump In, </a:t>
            </a:r>
          </a:p>
          <a:p>
            <a:r>
              <a:rPr lang="en-US" dirty="0" smtClean="0"/>
              <a:t>Batteries Forward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16887" y="0"/>
            <a:ext cx="2130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Climb</a:t>
            </a:r>
            <a:r>
              <a:rPr lang="en-US" dirty="0" smtClean="0"/>
              <a:t>: Pump Out, Batteries Back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58444" y="860777"/>
            <a:ext cx="2199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Rudder for Steering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2003778" y="1382889"/>
            <a:ext cx="564445" cy="14111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8308624" y="1394179"/>
            <a:ext cx="609599" cy="158044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914445" y="1972734"/>
            <a:ext cx="632179" cy="16933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953913" y="1857023"/>
            <a:ext cx="609599" cy="158044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069646" y="3829756"/>
            <a:ext cx="445910" cy="55880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8015111" y="3880556"/>
            <a:ext cx="790222" cy="50800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987778" y="3217333"/>
            <a:ext cx="225778" cy="423334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1961444" y="3443111"/>
            <a:ext cx="366889" cy="39511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4303889" y="2159001"/>
            <a:ext cx="747889" cy="324554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825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5-13 at 5.21.40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26554"/>
            <a:ext cx="9144000" cy="2582335"/>
          </a:xfrm>
          <a:prstGeom prst="rect">
            <a:avLst/>
          </a:prstGeom>
        </p:spPr>
      </p:pic>
      <p:pic>
        <p:nvPicPr>
          <p:cNvPr id="5" name="Picture 4" descr="Screen Shot 2013-05-13 at 5.21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2667" y="951089"/>
            <a:ext cx="4741333" cy="2676241"/>
          </a:xfrm>
          <a:prstGeom prst="rect">
            <a:avLst/>
          </a:prstGeom>
        </p:spPr>
      </p:pic>
      <p:pic>
        <p:nvPicPr>
          <p:cNvPr id="6" name="Picture 5" descr="Screen Shot 2013-05-13 at 5.23.39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59556"/>
            <a:ext cx="4425542" cy="2666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Glider Communications</a:t>
            </a:r>
          </a:p>
          <a:p>
            <a:pPr algn="ctr"/>
            <a:r>
              <a:rPr lang="en-US" sz="2400" dirty="0" smtClean="0"/>
              <a:t>GPS for Position, Iridium for 2-Way, ARGOS for Emergencies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832556" y="3048000"/>
            <a:ext cx="1775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Glider Surfaces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52622" y="3200399"/>
            <a:ext cx="416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2-Way Satellite Communications in Tail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29578" y="5723466"/>
            <a:ext cx="373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Data Ribbon Transmitted to Shore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469444" y="2017890"/>
            <a:ext cx="747889" cy="606777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7270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lider_AQ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3788" y="3423652"/>
            <a:ext cx="1907989" cy="170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5418" y="3669344"/>
            <a:ext cx="2178581" cy="112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IMG_84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1" y="1591733"/>
            <a:ext cx="2260616" cy="1630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VR2C_glide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47467" y="1295400"/>
            <a:ext cx="1896533" cy="227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7733" y="0"/>
            <a:ext cx="1947334" cy="1461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3" descr="IMG_78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5283199"/>
            <a:ext cx="1896533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6935" y="963792"/>
            <a:ext cx="2472265" cy="1854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3" descr="SAM_on_Glider_2 00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6734"/>
            <a:ext cx="2456346" cy="18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BreveBuste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1600" y="2898420"/>
            <a:ext cx="2427112" cy="182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995997"/>
            <a:ext cx="2472265" cy="1688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" name="Picture 4" descr="PumpedCTD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89988"/>
            <a:ext cx="2387600" cy="180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3" descr="2965403542_248075ea0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931620" y="4527099"/>
            <a:ext cx="1926092" cy="237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IMG_854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77"/>
          <a:stretch>
            <a:fillRect/>
          </a:stretch>
        </p:blipFill>
        <p:spPr bwMode="auto">
          <a:xfrm>
            <a:off x="7225914" y="0"/>
            <a:ext cx="1918086" cy="948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1" descr="sensor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9558" y="5173662"/>
            <a:ext cx="600075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965201" y="0"/>
            <a:ext cx="369186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Glider Sensors</a:t>
            </a:r>
          </a:p>
          <a:p>
            <a:r>
              <a:rPr lang="en-US" sz="2000" dirty="0" smtClean="0"/>
              <a:t>Inside Payload Bay or External</a:t>
            </a:r>
          </a:p>
          <a:p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207900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" y="16933"/>
            <a:ext cx="91440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/>
              <a:t>TRL 5</a:t>
            </a:r>
            <a:r>
              <a:rPr lang="en-US" sz="2400" b="1" dirty="0" smtClean="0"/>
              <a:t>: Independent, third party evaluation or application 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that </a:t>
            </a:r>
            <a:r>
              <a:rPr lang="en-US" sz="2400" b="1" dirty="0" smtClean="0"/>
              <a:t>demonstrates reliable long-term field operations?</a:t>
            </a:r>
          </a:p>
          <a:p>
            <a:pPr algn="ctr"/>
            <a:endParaRPr lang="en-US" sz="800" dirty="0" smtClean="0"/>
          </a:p>
          <a:p>
            <a:pPr algn="ctr"/>
            <a:r>
              <a:rPr lang="en-US" sz="2800" dirty="0" err="1" smtClean="0"/>
              <a:t>Rutgers+</a:t>
            </a:r>
            <a:r>
              <a:rPr lang="en-US" sz="2800" dirty="0" err="1" smtClean="0"/>
              <a:t>Partners</a:t>
            </a:r>
            <a:r>
              <a:rPr lang="en-US" sz="2800" dirty="0" smtClean="0"/>
              <a:t> </a:t>
            </a:r>
            <a:r>
              <a:rPr lang="en-US" sz="2800" dirty="0" smtClean="0"/>
              <a:t>Glider </a:t>
            </a:r>
            <a:r>
              <a:rPr lang="en-US" sz="2800" dirty="0"/>
              <a:t>Deployments since 2003</a:t>
            </a:r>
          </a:p>
        </p:txBody>
      </p:sp>
      <p:pic>
        <p:nvPicPr>
          <p:cNvPr id="2" name="Picture 1" descr="rucool_global_map_black_axi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" y="1591730"/>
            <a:ext cx="8374387" cy="458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80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vyLBS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36" y="3462469"/>
            <a:ext cx="3702755" cy="24091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21199" y="2949222"/>
            <a:ext cx="4148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U.S. IOOS Real-time Glider Asset Map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4427" y="5856112"/>
            <a:ext cx="4495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U.S. Navy Operational Fleet </a:t>
            </a:r>
            <a:r>
              <a:rPr lang="en-US" dirty="0" smtClean="0"/>
              <a:t>– </a:t>
            </a:r>
            <a:r>
              <a:rPr lang="en-US" dirty="0" smtClean="0"/>
              <a:t>150 Gliders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>
            <a:off x="4605866" y="1397000"/>
            <a:ext cx="437446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709333" y="7789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5" descr="ooi_map_new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3325398"/>
            <a:ext cx="2319867" cy="255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468" y="4320117"/>
            <a:ext cx="533400" cy="533400"/>
          </a:xfrm>
          <a:prstGeom prst="rect">
            <a:avLst/>
          </a:prstGeom>
          <a:noFill/>
          <a:ln>
            <a:noFill/>
          </a:ln>
          <a:effectLst>
            <a:outerShdw blurRad="127000" dist="76199" dir="5400000" algn="ctr" rotWithShape="0">
              <a:srgbClr val="0E1417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138" y="5096934"/>
            <a:ext cx="702458" cy="439209"/>
          </a:xfrm>
          <a:prstGeom prst="rect">
            <a:avLst/>
          </a:prstGeom>
          <a:noFill/>
          <a:ln>
            <a:noFill/>
          </a:ln>
          <a:effectLst>
            <a:outerShdw blurRad="127000" dist="76199" dir="5400000" algn="ctr" rotWithShape="0">
              <a:srgbClr val="0E1417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3" y="626531"/>
            <a:ext cx="3466042" cy="2191914"/>
          </a:xfrm>
          <a:prstGeom prst="rect">
            <a:avLst/>
          </a:prstGeom>
          <a:noFill/>
        </p:spPr>
      </p:pic>
      <p:pic>
        <p:nvPicPr>
          <p:cNvPr id="2" name="Picture 1" descr="Screen Shot 2013-09-09 at 7.14.45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679" y="578445"/>
            <a:ext cx="4166122" cy="240182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70931" y="2779886"/>
            <a:ext cx="4072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U.S. IOOS National Glider Network:</a:t>
            </a:r>
          </a:p>
          <a:p>
            <a:r>
              <a:rPr lang="en-US" dirty="0" smtClean="0"/>
              <a:t>U.S. Coastal Deployments since 2003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964289" y="5873045"/>
            <a:ext cx="3699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NSF OOI Glider Fleet – </a:t>
            </a:r>
            <a:r>
              <a:rPr lang="en-US" dirty="0" smtClean="0"/>
              <a:t>48 Gliders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U.S. National Glider Activities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291846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2957" y="3248380"/>
            <a:ext cx="4324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EGO - Everyone’s Gliding Observatories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09333" y="7789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 descr="Screen Shot 2013-09-09 at 7.08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267" y="534702"/>
            <a:ext cx="4385733" cy="2622224"/>
          </a:xfrm>
          <a:prstGeom prst="rect">
            <a:avLst/>
          </a:prstGeom>
        </p:spPr>
      </p:pic>
      <p:pic>
        <p:nvPicPr>
          <p:cNvPr id="20" name="Picture 19" descr="Screen Shot 2013-09-09 at 6.57.2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566777"/>
            <a:ext cx="4301067" cy="25917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365" y="3828762"/>
            <a:ext cx="2671236" cy="2004770"/>
          </a:xfrm>
          <a:prstGeom prst="rect">
            <a:avLst/>
          </a:prstGeom>
        </p:spPr>
      </p:pic>
      <p:pic>
        <p:nvPicPr>
          <p:cNvPr id="22" name="Picture 21" descr="eng_araon_info.gi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4840"/>
          <a:stretch/>
        </p:blipFill>
        <p:spPr>
          <a:xfrm>
            <a:off x="2489200" y="3841044"/>
            <a:ext cx="1143972" cy="648694"/>
          </a:xfrm>
          <a:prstGeom prst="rect">
            <a:avLst/>
          </a:prstGeom>
        </p:spPr>
      </p:pic>
      <p:pic>
        <p:nvPicPr>
          <p:cNvPr id="23" name="Picture 22" descr="logo_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409" y="3857978"/>
            <a:ext cx="1181100" cy="508000"/>
          </a:xfrm>
          <a:prstGeom prst="rect">
            <a:avLst/>
          </a:prstGeom>
        </p:spPr>
      </p:pic>
      <p:pic>
        <p:nvPicPr>
          <p:cNvPr id="24" name="Picture 23" descr="Screen Shot 2013-09-09 at 1.51.20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945" y="3800016"/>
            <a:ext cx="4006186" cy="20927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International Glider Activities</a:t>
            </a:r>
            <a:endParaRPr lang="en-US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693357" y="3265313"/>
            <a:ext cx="3981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ANFOG – Australian National Facility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63592" y="5808133"/>
            <a:ext cx="2904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Korea </a:t>
            </a:r>
            <a:r>
              <a:rPr lang="en-US" dirty="0" smtClean="0"/>
              <a:t>– U.S</a:t>
            </a:r>
            <a:r>
              <a:rPr lang="en-US" dirty="0" smtClean="0"/>
              <a:t>. Polar Gliders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961463" y="5808131"/>
            <a:ext cx="3032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Korea </a:t>
            </a:r>
            <a:r>
              <a:rPr lang="en-US" dirty="0" smtClean="0"/>
              <a:t>– U.S</a:t>
            </a:r>
            <a:r>
              <a:rPr lang="en-US" dirty="0" smtClean="0"/>
              <a:t>. Global Gliders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098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9-09 at 7.05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2177"/>
            <a:ext cx="4506302" cy="2271772"/>
          </a:xfrm>
          <a:prstGeom prst="rect">
            <a:avLst/>
          </a:prstGeom>
        </p:spPr>
      </p:pic>
      <p:pic>
        <p:nvPicPr>
          <p:cNvPr id="5" name="Picture 4" descr="Screen Shot 2013-09-09 at 7.05.3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249" y="1581738"/>
            <a:ext cx="4513751" cy="2249427"/>
          </a:xfrm>
          <a:prstGeom prst="rect">
            <a:avLst/>
          </a:prstGeom>
        </p:spPr>
      </p:pic>
      <p:pic>
        <p:nvPicPr>
          <p:cNvPr id="6" name="Picture 5" descr="Screen Shot 2013-09-09 at 7.06.1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249" y="3906857"/>
            <a:ext cx="4513751" cy="2256876"/>
          </a:xfrm>
          <a:prstGeom prst="rect">
            <a:avLst/>
          </a:prstGeom>
        </p:spPr>
      </p:pic>
      <p:pic>
        <p:nvPicPr>
          <p:cNvPr id="7" name="Picture 6" descr="Screen Shot 2013-09-09 at 7.01.3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4793"/>
            <a:ext cx="4521199" cy="2271773"/>
          </a:xfrm>
          <a:prstGeom prst="rect">
            <a:avLst/>
          </a:prstGeom>
        </p:spPr>
      </p:pic>
      <p:pic>
        <p:nvPicPr>
          <p:cNvPr id="8" name="Picture 7" descr="Screen Shot 2013-09-09 at 7.01.43 A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03"/>
          <a:stretch/>
        </p:blipFill>
        <p:spPr>
          <a:xfrm>
            <a:off x="0" y="0"/>
            <a:ext cx="9144000" cy="9821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965200"/>
            <a:ext cx="9199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IMON Criteria: Relevance to requirements of policy, operational and research end users.</a:t>
            </a:r>
          </a:p>
          <a:p>
            <a:r>
              <a:rPr lang="en-US" dirty="0"/>
              <a:t> </a:t>
            </a:r>
            <a:r>
              <a:rPr lang="en-US" i="1" dirty="0" smtClean="0"/>
              <a:t>GROOM Evaluation: </a:t>
            </a:r>
            <a:r>
              <a:rPr lang="en-US" i="1" dirty="0"/>
              <a:t>B</a:t>
            </a:r>
            <a:r>
              <a:rPr lang="en-US" i="1" dirty="0" smtClean="0"/>
              <a:t>uoyancy gliders fill a gap left by other observing components.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886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20569</TotalTime>
  <Words>750</Words>
  <Application>Microsoft Macintosh PowerPoint</Application>
  <PresentationFormat>On-screen Show (4:3)</PresentationFormat>
  <Paragraphs>183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hroarty</dc:creator>
  <cp:lastModifiedBy>Scott Glenn</cp:lastModifiedBy>
  <cp:revision>463</cp:revision>
  <dcterms:created xsi:type="dcterms:W3CDTF">2012-08-30T18:39:33Z</dcterms:created>
  <dcterms:modified xsi:type="dcterms:W3CDTF">2013-09-10T11:53:17Z</dcterms:modified>
</cp:coreProperties>
</file>