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39"/>
  </p:notesMasterIdLst>
  <p:sldIdLst>
    <p:sldId id="799" r:id="rId2"/>
    <p:sldId id="819" r:id="rId3"/>
    <p:sldId id="821" r:id="rId4"/>
    <p:sldId id="822" r:id="rId5"/>
    <p:sldId id="689" r:id="rId6"/>
    <p:sldId id="690" r:id="rId7"/>
    <p:sldId id="708" r:id="rId8"/>
    <p:sldId id="709" r:id="rId9"/>
    <p:sldId id="776" r:id="rId10"/>
    <p:sldId id="694" r:id="rId11"/>
    <p:sldId id="691" r:id="rId12"/>
    <p:sldId id="692" r:id="rId13"/>
    <p:sldId id="798" r:id="rId14"/>
    <p:sldId id="712" r:id="rId15"/>
    <p:sldId id="713" r:id="rId16"/>
    <p:sldId id="718" r:id="rId17"/>
    <p:sldId id="802" r:id="rId18"/>
    <p:sldId id="806" r:id="rId19"/>
    <p:sldId id="807" r:id="rId20"/>
    <p:sldId id="816" r:id="rId21"/>
    <p:sldId id="800" r:id="rId22"/>
    <p:sldId id="801" r:id="rId23"/>
    <p:sldId id="788" r:id="rId24"/>
    <p:sldId id="808" r:id="rId25"/>
    <p:sldId id="818" r:id="rId26"/>
    <p:sldId id="740" r:id="rId27"/>
    <p:sldId id="729" r:id="rId28"/>
    <p:sldId id="707" r:id="rId29"/>
    <p:sldId id="730" r:id="rId30"/>
    <p:sldId id="785" r:id="rId31"/>
    <p:sldId id="809" r:id="rId32"/>
    <p:sldId id="810" r:id="rId33"/>
    <p:sldId id="811" r:id="rId34"/>
    <p:sldId id="812" r:id="rId35"/>
    <p:sldId id="813" r:id="rId36"/>
    <p:sldId id="787" r:id="rId37"/>
    <p:sldId id="783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FF"/>
    <a:srgbClr val="333399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1376" y="-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6554A15-0EAA-314C-9026-769AEDF2C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882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 anchor="b">
            <a:prstTxWarp prst="textNoShape">
              <a:avLst/>
            </a:prstTxWarp>
          </a:bodyPr>
          <a:lstStyle/>
          <a:p>
            <a:pPr algn="r" defTabSz="904875"/>
            <a:fld id="{36BD2F2D-D09F-4741-B16C-CE959BFC7ADA}" type="slidenum">
              <a:rPr lang="en-US" sz="1200">
                <a:latin typeface="Calibri" charset="0"/>
              </a:rPr>
              <a:pPr algn="r" defTabSz="904875"/>
              <a:t>2</a:t>
            </a:fld>
            <a:endParaRPr lang="en-US" sz="1200">
              <a:latin typeface="Calibri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38" tIns="45719" rIns="91438" bIns="45719"/>
          <a:lstStyle/>
          <a:p>
            <a:pPr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EC4E88-BC0C-FB44-9068-ED8F89B6E415}" type="slidenum">
              <a:rPr lang="en-US"/>
              <a:pPr/>
              <a:t>16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 (Low Conf) 48 hours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20E385-5909-AA4A-990A-6B272F766928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38AD9D-0922-134A-B245-B2D1A4BE8692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5592E-5677-B444-99BD-22AB9B45034E}" type="datetime1">
              <a:rPr lang="en-US"/>
              <a:pPr>
                <a:defRPr/>
              </a:pPr>
              <a:t>1/10/13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550C8-B0A3-224B-833F-8EC3BEEDE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41618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E6FC9-71CE-AC4B-8552-F1844BF28D8A}" type="datetime1">
              <a:rPr lang="en-US"/>
              <a:pPr>
                <a:defRPr/>
              </a:pPr>
              <a:t>1/10/13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6BBDA-B793-524C-8EC2-8C9661E82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15837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11ADC-C8CE-8A42-8EDD-BFE9233BCCBC}" type="datetime1">
              <a:rPr lang="en-US"/>
              <a:pPr>
                <a:defRPr/>
              </a:pPr>
              <a:t>1/10/13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FA663-39C0-B540-8752-C95EE82A7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0331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619BA-7BB8-CA40-89C1-46B571F12E6B}" type="datetime1">
              <a:rPr lang="en-US"/>
              <a:pPr>
                <a:defRPr/>
              </a:pPr>
              <a:t>1/10/13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CDA10-2C37-8C4D-AF10-DBCC3838A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5009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52ADE-8261-D742-84A3-309700B5AF3C}" type="datetime1">
              <a:rPr lang="en-US"/>
              <a:pPr>
                <a:defRPr/>
              </a:pPr>
              <a:t>1/10/13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ECF57-40D2-384E-9B64-692C30156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499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617E3-6F42-2345-B900-F8391CD6CA86}" type="datetime1">
              <a:rPr lang="en-US"/>
              <a:pPr>
                <a:defRPr/>
              </a:pPr>
              <a:t>1/10/13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17E31-485E-FB44-AC30-60295AC53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9698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0A43E-2B7F-E240-9093-7FEA0D4F5999}" type="datetime1">
              <a:rPr lang="en-US"/>
              <a:pPr>
                <a:defRPr/>
              </a:pPr>
              <a:t>1/10/13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D42EC-2F93-8148-A0A5-FD772114A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62982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FB23-E9CC-774D-B31A-5960E108054F}" type="datetime1">
              <a:rPr lang="en-US"/>
              <a:pPr>
                <a:defRPr/>
              </a:pPr>
              <a:t>1/10/13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A7A8C-AACE-AB44-A9C4-77B113DFE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8064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F1B7F-A267-DA44-BACB-BB7B24601C74}" type="datetime1">
              <a:rPr lang="en-US"/>
              <a:pPr>
                <a:defRPr/>
              </a:pPr>
              <a:t>1/10/13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F90E2-DB23-9D4F-ADEC-A3A6CDC2A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3536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6CF95-EDBB-5349-BA6E-71C78D5385FB}" type="datetime1">
              <a:rPr lang="en-US"/>
              <a:pPr>
                <a:defRPr/>
              </a:pPr>
              <a:t>1/10/13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420B6-6C6F-5046-848F-1BA559826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64616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B89E4-B044-E041-9C75-DE8E80B0F5E0}" type="datetime1">
              <a:rPr lang="en-US"/>
              <a:pPr>
                <a:defRPr/>
              </a:pPr>
              <a:t>1/10/13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667A0-ED04-5C41-AF48-07834124D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24306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3BA294E8-7EDB-3647-AE2B-37FEB7978463}" type="datetime1">
              <a:rPr lang="en-US"/>
              <a:pPr>
                <a:defRPr/>
              </a:pPr>
              <a:t>1/10/13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A6B68896-9FC0-4E4A-AC59-DD1210F06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"/>
          <p:cNvSpPr>
            <a:spLocks/>
          </p:cNvSpPr>
          <p:nvPr userDrawn="1"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032" name="Picture 4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5"/>
          <p:cNvSpPr>
            <a:spLocks/>
          </p:cNvSpPr>
          <p:nvPr userDrawn="1"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 xmlns:p14="http://schemas.microsoft.com/office/powerpoint/2010/main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charset="0"/>
          <a:cs typeface="Geneva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0"/>
          <a:cs typeface="Geneva" charset="0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jpe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png"/><Relationship Id="rId5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20" Type="http://schemas.openxmlformats.org/officeDocument/2006/relationships/image" Target="../media/image27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8" Type="http://schemas.openxmlformats.org/officeDocument/2006/relationships/image" Target="../media/image25.png"/><Relationship Id="rId1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8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2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jpeg"/><Relationship Id="rId5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20" Type="http://schemas.openxmlformats.org/officeDocument/2006/relationships/image" Target="../media/image46.gif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10" Type="http://schemas.openxmlformats.org/officeDocument/2006/relationships/image" Target="../media/image36.gif"/><Relationship Id="rId11" Type="http://schemas.openxmlformats.org/officeDocument/2006/relationships/image" Target="../media/image37.gif"/><Relationship Id="rId12" Type="http://schemas.openxmlformats.org/officeDocument/2006/relationships/image" Target="../media/image38.gif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image" Target="../media/image41.png"/><Relationship Id="rId16" Type="http://schemas.openxmlformats.org/officeDocument/2006/relationships/image" Target="../media/image42.gif"/><Relationship Id="rId17" Type="http://schemas.openxmlformats.org/officeDocument/2006/relationships/image" Target="../media/image43.gif"/><Relationship Id="rId18" Type="http://schemas.openxmlformats.org/officeDocument/2006/relationships/image" Target="../media/image44.gif"/><Relationship Id="rId19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gif"/><Relationship Id="rId5" Type="http://schemas.openxmlformats.org/officeDocument/2006/relationships/image" Target="../media/image31.gif"/><Relationship Id="rId6" Type="http://schemas.openxmlformats.org/officeDocument/2006/relationships/image" Target="../media/image32.gif"/><Relationship Id="rId7" Type="http://schemas.openxmlformats.org/officeDocument/2006/relationships/image" Target="../media/image33.gif"/><Relationship Id="rId8" Type="http://schemas.openxmlformats.org/officeDocument/2006/relationships/image" Target="../media/image34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jpeg"/><Relationship Id="rId5" Type="http://schemas.openxmlformats.org/officeDocument/2006/relationships/image" Target="../media/image131.jpeg"/><Relationship Id="rId6" Type="http://schemas.openxmlformats.org/officeDocument/2006/relationships/image" Target="../media/image132.jpeg"/><Relationship Id="rId7" Type="http://schemas.openxmlformats.org/officeDocument/2006/relationships/image" Target="../media/image133.jpg"/><Relationship Id="rId8" Type="http://schemas.openxmlformats.org/officeDocument/2006/relationships/image" Target="../media/image1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6.png"/><Relationship Id="rId3" Type="http://schemas.openxmlformats.org/officeDocument/2006/relationships/image" Target="../media/image1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4" Type="http://schemas.openxmlformats.org/officeDocument/2006/relationships/image" Target="../media/image139.png"/><Relationship Id="rId5" Type="http://schemas.openxmlformats.org/officeDocument/2006/relationships/image" Target="../media/image140.jpeg"/><Relationship Id="rId6" Type="http://schemas.openxmlformats.org/officeDocument/2006/relationships/image" Target="../media/image141.jpeg"/><Relationship Id="rId7" Type="http://schemas.openxmlformats.org/officeDocument/2006/relationships/image" Target="../media/image142.png"/><Relationship Id="rId8" Type="http://schemas.openxmlformats.org/officeDocument/2006/relationships/image" Target="../media/image143.jpeg"/><Relationship Id="rId9" Type="http://schemas.openxmlformats.org/officeDocument/2006/relationships/image" Target="../media/image14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4" Type="http://schemas.openxmlformats.org/officeDocument/2006/relationships/image" Target="../media/image151.jpeg"/><Relationship Id="rId5" Type="http://schemas.openxmlformats.org/officeDocument/2006/relationships/image" Target="../media/image152.png"/><Relationship Id="rId6" Type="http://schemas.openxmlformats.org/officeDocument/2006/relationships/image" Target="../media/image153.jpeg"/><Relationship Id="rId7" Type="http://schemas.openxmlformats.org/officeDocument/2006/relationships/image" Target="../media/image15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17.png"/><Relationship Id="rId5" Type="http://schemas.openxmlformats.org/officeDocument/2006/relationships/image" Target="../media/image51.jpe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png"/><Relationship Id="rId12" Type="http://schemas.openxmlformats.org/officeDocument/2006/relationships/image" Target="../media/image63.png"/><Relationship Id="rId13" Type="http://schemas.openxmlformats.org/officeDocument/2006/relationships/image" Target="../media/image64.jpeg"/><Relationship Id="rId14" Type="http://schemas.openxmlformats.org/officeDocument/2006/relationships/image" Target="../media/image65.png"/><Relationship Id="rId15" Type="http://schemas.openxmlformats.org/officeDocument/2006/relationships/image" Target="../media/image66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png"/><Relationship Id="rId8" Type="http://schemas.openxmlformats.org/officeDocument/2006/relationships/image" Target="../media/image59.jpeg"/><Relationship Id="rId9" Type="http://schemas.openxmlformats.org/officeDocument/2006/relationships/image" Target="../media/image60.png"/><Relationship Id="rId10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png"/><Relationship Id="rId12" Type="http://schemas.openxmlformats.org/officeDocument/2006/relationships/image" Target="../media/image64.jpeg"/><Relationship Id="rId13" Type="http://schemas.openxmlformats.org/officeDocument/2006/relationships/image" Target="../media/image65.png"/><Relationship Id="rId14" Type="http://schemas.openxmlformats.org/officeDocument/2006/relationships/image" Target="../media/image66.png"/><Relationship Id="rId15" Type="http://schemas.openxmlformats.org/officeDocument/2006/relationships/image" Target="../media/image67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9.jpe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4" Type="http://schemas.openxmlformats.org/officeDocument/2006/relationships/image" Target="../media/image78.jpg"/><Relationship Id="rId5" Type="http://schemas.openxmlformats.org/officeDocument/2006/relationships/image" Target="../media/image7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609600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4" y="1331117"/>
            <a:ext cx="8768953" cy="3099718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3520408" y="5995192"/>
            <a:ext cx="2035969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</a:rPr>
              <a:t>CODAR Network</a:t>
            </a:r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5395642" y="5995192"/>
            <a:ext cx="1875234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</a:rPr>
              <a:t>Glider Fleet</a:t>
            </a: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287861" y="5995192"/>
            <a:ext cx="3178969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dirty="0">
                <a:latin typeface="Calibri" charset="0"/>
              </a:rPr>
              <a:t>Satellite Data Acquisition Stations</a:t>
            </a:r>
          </a:p>
        </p:txBody>
      </p:sp>
      <p:pic>
        <p:nvPicPr>
          <p:cNvPr id="6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07781" y="4548583"/>
            <a:ext cx="1876351" cy="141535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1270" name="Text Box 10"/>
          <p:cNvSpPr txBox="1">
            <a:spLocks noChangeArrowheads="1"/>
          </p:cNvSpPr>
          <p:nvPr/>
        </p:nvSpPr>
        <p:spPr bwMode="auto">
          <a:xfrm>
            <a:off x="7378033" y="5995192"/>
            <a:ext cx="1849562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</a:rPr>
              <a:t>3-D Forecasts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0"/>
            <a:ext cx="5875867" cy="215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atin typeface="+mj-lt"/>
              </a:rPr>
              <a:t>Rutgers </a:t>
            </a:r>
            <a:r>
              <a:rPr lang="en-US" sz="3200" b="1" dirty="0" smtClean="0">
                <a:latin typeface="+mj-lt"/>
              </a:rPr>
              <a:t>University </a:t>
            </a:r>
          </a:p>
          <a:p>
            <a:pPr algn="ctr">
              <a:defRPr/>
            </a:pPr>
            <a:r>
              <a:rPr lang="en-US" sz="3200" b="1" dirty="0" smtClean="0">
                <a:latin typeface="+mj-lt"/>
              </a:rPr>
              <a:t>Coastal </a:t>
            </a:r>
            <a:r>
              <a:rPr lang="en-US" sz="3200" b="1" dirty="0">
                <a:latin typeface="+mj-lt"/>
              </a:rPr>
              <a:t>Ocean Observation </a:t>
            </a:r>
            <a:r>
              <a:rPr lang="en-US" sz="3200" b="1" dirty="0" smtClean="0">
                <a:latin typeface="+mj-lt"/>
              </a:rPr>
              <a:t>Lab</a:t>
            </a:r>
          </a:p>
          <a:p>
            <a:pPr algn="ctr">
              <a:defRPr/>
            </a:pPr>
            <a:r>
              <a:rPr lang="en-US" sz="2000" dirty="0" smtClean="0">
                <a:latin typeface="+mj-lt"/>
              </a:rPr>
              <a:t>&gt;20 Researchers, &gt; 100 Undergrads, &gt;$100 M Funding</a:t>
            </a:r>
          </a:p>
          <a:p>
            <a:pPr algn="ctr">
              <a:defRPr/>
            </a:pPr>
            <a:endParaRPr lang="en-US" sz="3200" dirty="0" smtClean="0">
              <a:latin typeface="+mj-lt"/>
            </a:endParaRPr>
          </a:p>
          <a:p>
            <a:pPr algn="ctr">
              <a:defRPr/>
            </a:pPr>
            <a:endParaRPr lang="en-US" sz="2000" b="1" dirty="0">
              <a:latin typeface="Calibri" charset="0"/>
            </a:endParaRPr>
          </a:p>
        </p:txBody>
      </p:sp>
      <p:pic>
        <p:nvPicPr>
          <p:cNvPr id="9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03734" y="4548583"/>
            <a:ext cx="1903140" cy="1418704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32547" y="4548582"/>
            <a:ext cx="1883048" cy="141200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83016" y="4548583"/>
            <a:ext cx="1893095" cy="1418704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2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8273" y="4548583"/>
            <a:ext cx="1164208" cy="1418704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3" name="Picture 12" descr="6761082895_db19bdef61_b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9775" y="0"/>
            <a:ext cx="3224225" cy="21505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 descr="Screen Shot 2013-01-10 at 4.35.57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1551"/>
            <a:ext cx="9144000" cy="61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Three_Freq_Cov_Plo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11" t="5000" r="21529" b="5556"/>
          <a:stretch>
            <a:fillRect/>
          </a:stretch>
        </p:blipFill>
        <p:spPr bwMode="auto">
          <a:xfrm>
            <a:off x="0" y="1333500"/>
            <a:ext cx="41052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35400" y="1485900"/>
            <a:ext cx="5308600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25 MHz</a:t>
            </a:r>
          </a:p>
          <a:p>
            <a:pPr>
              <a:defRPr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Radar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: 12 m   Ocean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6 m</a:t>
            </a:r>
          </a:p>
          <a:p>
            <a:pPr>
              <a:defRPr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: 30 km   Resolution: 1 km</a:t>
            </a:r>
          </a:p>
          <a:p>
            <a:pPr>
              <a:defRPr/>
            </a:pPr>
            <a:r>
              <a:rPr lang="en-US" sz="4000" dirty="0">
                <a:solidFill>
                  <a:srgbClr val="0000FF"/>
                </a:solidFill>
              </a:rPr>
              <a:t>13 MHz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</a:rPr>
              <a:t>Radar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0000FF"/>
                </a:solidFill>
              </a:rPr>
              <a:t>: 23 m   Ocean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12 m</a:t>
            </a:r>
          </a:p>
          <a:p>
            <a:pPr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: 80 km   Resolution: 3 km</a:t>
            </a:r>
          </a:p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05 MHz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Radar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FF0000"/>
                </a:solidFill>
              </a:rPr>
              <a:t>: 60m   Ocean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30 m</a:t>
            </a:r>
          </a:p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: 180 km   Resolution: 6 km</a:t>
            </a:r>
          </a:p>
        </p:txBody>
      </p:sp>
      <p:pic>
        <p:nvPicPr>
          <p:cNvPr id="23555" name="Picture 1" descr="25MHz_Cov_Plo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22400"/>
            <a:ext cx="1536700" cy="128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Surface Current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Mapping Capability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167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E227A59F-9E35-6941-8C59-22C28B41501D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11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0482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/>
              <a:t>Mid-Atlantic Bight HF Radar Network</a:t>
            </a:r>
            <a:endParaRPr lang="en-US" sz="2600"/>
          </a:p>
        </p:txBody>
      </p:sp>
      <p:pic>
        <p:nvPicPr>
          <p:cNvPr id="2048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7"/>
          <p:cNvSpPr txBox="1">
            <a:spLocks noChangeArrowheads="1"/>
          </p:cNvSpPr>
          <p:nvPr/>
        </p:nvSpPr>
        <p:spPr bwMode="auto">
          <a:xfrm>
            <a:off x="4953000" y="3048000"/>
            <a:ext cx="35829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chemeClr val="bg1"/>
                </a:solidFill>
              </a:rPr>
              <a:t>Mid-Atlantic HF Radar Network</a:t>
            </a:r>
          </a:p>
          <a:p>
            <a:pPr eaLnBrk="1" hangingPunct="1"/>
            <a:r>
              <a:rPr lang="en-US" sz="1800" b="1" dirty="0" smtClean="0">
                <a:solidFill>
                  <a:srgbClr val="FF0000"/>
                </a:solidFill>
              </a:rPr>
              <a:t>16 </a:t>
            </a:r>
            <a:r>
              <a:rPr lang="en-US" sz="1800" b="1" dirty="0">
                <a:solidFill>
                  <a:srgbClr val="FF0000"/>
                </a:solidFill>
              </a:rPr>
              <a:t>Long-Range CODARs</a:t>
            </a: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smtClean="0">
                <a:solidFill>
                  <a:srgbClr val="FFFF00"/>
                </a:solidFill>
              </a:rPr>
              <a:t>8 </a:t>
            </a:r>
            <a:r>
              <a:rPr lang="en-US" sz="1800" b="1" dirty="0">
                <a:solidFill>
                  <a:srgbClr val="FFFF00"/>
                </a:solidFill>
              </a:rPr>
              <a:t>Medium-Range CODARs</a:t>
            </a:r>
          </a:p>
          <a:p>
            <a:pPr eaLnBrk="1" hangingPunct="1"/>
            <a:r>
              <a:rPr lang="en-US" sz="1800" b="1" u="sng" dirty="0" smtClean="0">
                <a:solidFill>
                  <a:srgbClr val="00FF00"/>
                </a:solidFill>
              </a:rPr>
              <a:t>17</a:t>
            </a:r>
            <a:r>
              <a:rPr lang="en-US" sz="1800" b="1" dirty="0" smtClean="0">
                <a:solidFill>
                  <a:srgbClr val="00FF00"/>
                </a:solidFill>
              </a:rPr>
              <a:t> </a:t>
            </a:r>
            <a:r>
              <a:rPr lang="en-US" sz="1800" b="1" dirty="0">
                <a:solidFill>
                  <a:srgbClr val="00FF00"/>
                </a:solidFill>
              </a:rPr>
              <a:t>Short-Range CODARs</a:t>
            </a:r>
          </a:p>
          <a:p>
            <a:pPr eaLnBrk="1" hangingPunct="1"/>
            <a:r>
              <a:rPr lang="en-US" sz="1800" b="1" dirty="0" smtClean="0">
                <a:solidFill>
                  <a:schemeClr val="bg1"/>
                </a:solidFill>
              </a:rPr>
              <a:t>41 </a:t>
            </a:r>
            <a:r>
              <a:rPr lang="en-US" sz="1800" b="1" dirty="0">
                <a:solidFill>
                  <a:schemeClr val="bg1"/>
                </a:solidFill>
              </a:rPr>
              <a:t>Total</a:t>
            </a:r>
          </a:p>
          <a:p>
            <a:pPr eaLnBrk="1" hangingPunct="1"/>
            <a:endParaRPr lang="en-US" sz="18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Triple Nested &amp; Multistatic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7" name="TextBox 15"/>
          <p:cNvSpPr txBox="1">
            <a:spLocks noChangeArrowheads="1"/>
          </p:cNvSpPr>
          <p:nvPr/>
        </p:nvSpPr>
        <p:spPr bwMode="auto">
          <a:xfrm>
            <a:off x="1270000" y="719138"/>
            <a:ext cx="2039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FFFF00"/>
                </a:solidFill>
              </a:rPr>
              <a:t>1000 km Alongshore Length Scale</a:t>
            </a:r>
          </a:p>
        </p:txBody>
      </p:sp>
    </p:spTree>
    <p:extLst>
      <p:ext uri="{BB962C8B-B14F-4D97-AF65-F5344CB8AC3E}">
        <p14:creationId xmlns:p14="http://schemas.microsoft.com/office/powerpoint/2010/main" val="3420469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9" descr="Three_Freq_Cov_Plo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11" t="5000" r="21529" b="5556"/>
          <a:stretch>
            <a:fillRect/>
          </a:stretch>
        </p:blipFill>
        <p:spPr bwMode="auto">
          <a:xfrm>
            <a:off x="0" y="1333500"/>
            <a:ext cx="41052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87800" y="1485900"/>
            <a:ext cx="397510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25 MHz</a:t>
            </a:r>
          </a:p>
          <a:p>
            <a:pPr>
              <a:defRPr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 Range: 11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nmi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Height &gt;10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ft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4000" dirty="0">
                <a:solidFill>
                  <a:srgbClr val="0000FF"/>
                </a:solidFill>
              </a:rPr>
              <a:t>13 MHz</a:t>
            </a: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</a:rPr>
              <a:t>  </a:t>
            </a:r>
            <a:r>
              <a:rPr lang="en-US" sz="2800" dirty="0" smtClean="0">
                <a:solidFill>
                  <a:srgbClr val="0000FF"/>
                </a:solidFill>
              </a:rPr>
              <a:t>Range</a:t>
            </a:r>
            <a:r>
              <a:rPr lang="en-US" sz="2800" dirty="0">
                <a:solidFill>
                  <a:srgbClr val="0000FF"/>
                </a:solidFill>
              </a:rPr>
              <a:t>: 43 </a:t>
            </a:r>
            <a:r>
              <a:rPr lang="en-US" sz="2800" dirty="0" err="1">
                <a:solidFill>
                  <a:srgbClr val="0000FF"/>
                </a:solidFill>
              </a:rPr>
              <a:t>nmi</a:t>
            </a:r>
            <a:endParaRPr lang="en-US" sz="280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</a:rPr>
              <a:t>  Size: </a:t>
            </a:r>
            <a:r>
              <a:rPr lang="en-US" sz="2800" dirty="0" smtClean="0">
                <a:solidFill>
                  <a:srgbClr val="0000FF"/>
                </a:solidFill>
              </a:rPr>
              <a:t>&gt;19 </a:t>
            </a:r>
            <a:r>
              <a:rPr lang="en-US" sz="2800" dirty="0" err="1">
                <a:solidFill>
                  <a:srgbClr val="0000FF"/>
                </a:solidFill>
              </a:rPr>
              <a:t>ft</a:t>
            </a:r>
            <a:endParaRPr lang="en-US" sz="280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05 MHz</a:t>
            </a:r>
          </a:p>
          <a:p>
            <a:pPr>
              <a:defRPr/>
            </a:pPr>
            <a:r>
              <a:rPr lang="en-US" sz="2800" dirty="0">
                <a:solidFill>
                  <a:srgbClr val="FF0000"/>
                </a:solidFill>
              </a:rPr>
              <a:t>  Range: </a:t>
            </a:r>
            <a:r>
              <a:rPr lang="en-US" sz="2800" dirty="0" smtClean="0">
                <a:solidFill>
                  <a:srgbClr val="FF0000"/>
                </a:solidFill>
              </a:rPr>
              <a:t>65 </a:t>
            </a:r>
            <a:r>
              <a:rPr lang="en-US" sz="2800" dirty="0" err="1" smtClean="0">
                <a:solidFill>
                  <a:srgbClr val="FF0000"/>
                </a:solidFill>
              </a:rPr>
              <a:t>nmi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FF0000"/>
                </a:solidFill>
              </a:rPr>
              <a:t>  Size: </a:t>
            </a:r>
            <a:r>
              <a:rPr lang="en-US" sz="2800" dirty="0" smtClean="0">
                <a:solidFill>
                  <a:srgbClr val="FF0000"/>
                </a:solidFill>
              </a:rPr>
              <a:t>&gt;49 </a:t>
            </a:r>
            <a:r>
              <a:rPr lang="en-US" sz="2800" dirty="0" err="1">
                <a:solidFill>
                  <a:srgbClr val="FF0000"/>
                </a:solidFill>
              </a:rPr>
              <a:t>ft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1507" name="Picture 6" descr="CALUSA_COA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325" y="3035300"/>
            <a:ext cx="1781175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7" descr="Clementine-Maersk-68495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0675" y="4902200"/>
            <a:ext cx="19399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8" descr="Cg-47315-70455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2738" y="1638300"/>
            <a:ext cx="1782762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" descr="25MHz_Cov_Plo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22400"/>
            <a:ext cx="1536700" cy="128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Vessel Detection Capability</a:t>
            </a:r>
          </a:p>
        </p:txBody>
      </p:sp>
    </p:spTree>
    <p:extLst>
      <p:ext uri="{BB962C8B-B14F-4D97-AF65-F5344CB8AC3E}">
        <p14:creationId xmlns:p14="http://schemas.microsoft.com/office/powerpoint/2010/main" val="14446127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1-07 at 5.19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5" y="0"/>
            <a:ext cx="8212667" cy="6098666"/>
          </a:xfrm>
          <a:prstGeom prst="rect">
            <a:avLst/>
          </a:prstGeom>
        </p:spPr>
      </p:pic>
      <p:pic>
        <p:nvPicPr>
          <p:cNvPr id="3" name="Picture 4" descr="ferry-indones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167" y="4758797"/>
            <a:ext cx="5715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argo-ship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4200" y="5151966"/>
            <a:ext cx="533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argo-ship-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1800" y="2167467"/>
            <a:ext cx="16319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una-boa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1233" y="2002367"/>
            <a:ext cx="10445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tug_bo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4234" y="3145367"/>
            <a:ext cx="10922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tug_bo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133" y="4203700"/>
            <a:ext cx="10922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tug_bo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866" y="5397500"/>
            <a:ext cx="10922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ferry-indones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7133" y="1143530"/>
            <a:ext cx="5715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ferry-indones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700" y="881063"/>
            <a:ext cx="5715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cargo-ship-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362700" y="1346200"/>
            <a:ext cx="16319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cargo-ship-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6533" y="4428067"/>
            <a:ext cx="16319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tuna-boa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500" y="948267"/>
            <a:ext cx="10445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tuna-boa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0500" y="2180167"/>
            <a:ext cx="10445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3" descr="cargo-ship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0" y="3365500"/>
            <a:ext cx="533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cargo-ship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7534" y="3251200"/>
            <a:ext cx="533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5" descr="tug_bo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9366" y="770467"/>
            <a:ext cx="10922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0" y="3014133"/>
            <a:ext cx="2201333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31% of </a:t>
            </a:r>
            <a:endParaRPr lang="en-US" sz="2400" dirty="0" smtClean="0"/>
          </a:p>
          <a:p>
            <a:pPr algn="ctr"/>
            <a:r>
              <a:rPr lang="en-US" sz="2400" dirty="0" smtClean="0"/>
              <a:t>HF Radar </a:t>
            </a:r>
            <a:r>
              <a:rPr lang="en-US" sz="2400" dirty="0"/>
              <a:t>D</a:t>
            </a:r>
            <a:r>
              <a:rPr lang="en-US" sz="2400" dirty="0" smtClean="0"/>
              <a:t>etections NOT </a:t>
            </a:r>
            <a:r>
              <a:rPr lang="en-US" sz="2400" dirty="0" smtClean="0"/>
              <a:t>on AIS</a:t>
            </a:r>
            <a:endParaRPr lang="en-US" sz="2400" dirty="0"/>
          </a:p>
        </p:txBody>
      </p:sp>
      <p:sp>
        <p:nvSpPr>
          <p:cNvPr id="20" name="Donut 19"/>
          <p:cNvSpPr/>
          <p:nvPr/>
        </p:nvSpPr>
        <p:spPr>
          <a:xfrm>
            <a:off x="4652433" y="3022600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2434166" y="5257800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Donut 21"/>
          <p:cNvSpPr/>
          <p:nvPr/>
        </p:nvSpPr>
        <p:spPr>
          <a:xfrm>
            <a:off x="4669366" y="939800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onut 22"/>
          <p:cNvSpPr/>
          <p:nvPr/>
        </p:nvSpPr>
        <p:spPr>
          <a:xfrm>
            <a:off x="3551766" y="770467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onut 23"/>
          <p:cNvSpPr/>
          <p:nvPr/>
        </p:nvSpPr>
        <p:spPr>
          <a:xfrm>
            <a:off x="2620433" y="4106334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47734" y="5130800"/>
            <a:ext cx="3843866" cy="101566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Approaches to New </a:t>
            </a:r>
            <a:r>
              <a:rPr lang="en-US" sz="2000" u="sng" dirty="0" smtClean="0"/>
              <a:t>York </a:t>
            </a:r>
            <a:r>
              <a:rPr lang="en-US" sz="2000" u="sng" dirty="0" smtClean="0"/>
              <a:t>Harbor</a:t>
            </a:r>
            <a:endParaRPr lang="en-US" sz="2000" u="sng" dirty="0" smtClean="0"/>
          </a:p>
          <a:p>
            <a:pPr algn="ctr"/>
            <a:r>
              <a:rPr lang="en-US" sz="2000" dirty="0" smtClean="0"/>
              <a:t>16 Vessels </a:t>
            </a:r>
            <a:r>
              <a:rPr lang="en-US" sz="2000" dirty="0" smtClean="0"/>
              <a:t>per Hour in HFR</a:t>
            </a:r>
            <a:endParaRPr lang="en-US" sz="2000" dirty="0" smtClean="0"/>
          </a:p>
          <a:p>
            <a:pPr algn="ctr"/>
            <a:r>
              <a:rPr lang="en-US" sz="2000" dirty="0" smtClean="0"/>
              <a:t>5 Vessels NOT on AIS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136992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118206426_2340b3d5e9_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/>
              <a:t>Transition Success </a:t>
            </a:r>
            <a:r>
              <a:rPr lang="en-US" sz="2400" b="1" dirty="0"/>
              <a:t>Stories – Making a </a:t>
            </a:r>
            <a:r>
              <a:rPr lang="en-US" sz="2400" b="1" dirty="0" smtClean="0"/>
              <a:t>Difference</a:t>
            </a:r>
            <a:endParaRPr lang="en-US" sz="2400" b="1" dirty="0"/>
          </a:p>
          <a:p>
            <a:pPr algn="ctr"/>
            <a:r>
              <a:rPr lang="en-US" sz="2400" b="1" i="1" dirty="0"/>
              <a:t>Optimizing HF Radar for SAR using USCG Surface Drifters</a:t>
            </a:r>
          </a:p>
          <a:p>
            <a:endParaRPr lang="en-US" sz="2000" b="1" i="1" dirty="0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4114800"/>
            <a:ext cx="428998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Art Allen </a:t>
            </a:r>
          </a:p>
          <a:p>
            <a:r>
              <a:rPr lang="en-US" sz="2000" b="1" dirty="0"/>
              <a:t>U.S. Coast Guard</a:t>
            </a:r>
          </a:p>
          <a:p>
            <a:endParaRPr lang="en-US" sz="2000" b="1" dirty="0"/>
          </a:p>
          <a:p>
            <a:r>
              <a:rPr lang="en-US" sz="2000" b="1" dirty="0"/>
              <a:t>Scott Glenn</a:t>
            </a:r>
          </a:p>
          <a:p>
            <a:r>
              <a:rPr lang="en-US" sz="2000" b="1" dirty="0"/>
              <a:t>Rutgers University</a:t>
            </a: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Mid</a:t>
            </a:r>
            <a:r>
              <a:rPr lang="en-US" sz="2000" b="1" dirty="0"/>
              <a:t>-Atlantic </a:t>
            </a:r>
            <a:r>
              <a:rPr lang="en-US" sz="2000" b="1" dirty="0" smtClean="0"/>
              <a:t>Regional Association</a:t>
            </a:r>
          </a:p>
          <a:p>
            <a:r>
              <a:rPr lang="en-US" sz="2000" b="1" dirty="0"/>
              <a:t>Coastal Ocean Observing System</a:t>
            </a:r>
          </a:p>
        </p:txBody>
      </p:sp>
      <p:pic>
        <p:nvPicPr>
          <p:cNvPr id="30725" name="Picture 5" descr="1468414560_d638cdb7d2_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4800600"/>
            <a:ext cx="2438400" cy="1828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6" name="Picture 6" descr="1490972357_d86649c7e2_o"/>
          <p:cNvPicPr>
            <a:picLocks noChangeAspect="1" noChangeArrowheads="1"/>
          </p:cNvPicPr>
          <p:nvPr/>
        </p:nvPicPr>
        <p:blipFill>
          <a:blip r:embed="rId4"/>
          <a:srcRect l="10001" t="282" r="49001" b="33427"/>
          <a:stretch>
            <a:fillRect/>
          </a:stretch>
        </p:blipFill>
        <p:spPr bwMode="auto">
          <a:xfrm>
            <a:off x="6858000" y="4419600"/>
            <a:ext cx="2130425" cy="2286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Figure04_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32004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584950"/>
            <a:ext cx="2133600" cy="365125"/>
          </a:xfrm>
          <a:noFill/>
        </p:spPr>
        <p:txBody>
          <a:bodyPr/>
          <a:lstStyle/>
          <a:p>
            <a:pPr algn="l"/>
            <a:fld id="{6A00C64A-9FCA-1E4D-815C-FA28E9FD70B4}" type="slidenum">
              <a:rPr lang="en-US"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rPr>
              <a:pPr algn="l"/>
              <a:t>15</a:t>
            </a:fld>
            <a:endParaRPr lang="en-US" sz="1200">
              <a:solidFill>
                <a:srgbClr val="898989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u="sng" dirty="0">
                <a:ea typeface="Arial" charset="0"/>
                <a:cs typeface="Arial" charset="0"/>
              </a:rPr>
              <a:t>Transition</a:t>
            </a:r>
            <a:r>
              <a:rPr lang="en-US" sz="2000" b="1" dirty="0">
                <a:ea typeface="Arial" charset="0"/>
                <a:cs typeface="Arial" charset="0"/>
              </a:rPr>
              <a:t> Objective –</a:t>
            </a:r>
            <a:r>
              <a:rPr lang="en-US" sz="2000" b="1" dirty="0" smtClean="0">
                <a:ea typeface="Arial" charset="0"/>
                <a:cs typeface="Arial" charset="0"/>
              </a:rPr>
              <a:t> </a:t>
            </a:r>
          </a:p>
          <a:p>
            <a:pPr algn="ctr"/>
            <a:r>
              <a:rPr lang="en-US" sz="2000" b="1" i="1" dirty="0" smtClean="0">
                <a:ea typeface="Arial" charset="0"/>
                <a:cs typeface="Arial" charset="0"/>
              </a:rPr>
              <a:t>Operational Use of HF Radar Surface Currents for Search And Rescue</a:t>
            </a:r>
          </a:p>
        </p:txBody>
      </p:sp>
      <p:pic>
        <p:nvPicPr>
          <p:cNvPr id="24581" name="Picture 6" descr="Screen shot 2010-11-12 at 4.38.20 PM.png"/>
          <p:cNvPicPr>
            <a:picLocks noChangeAspect="1"/>
          </p:cNvPicPr>
          <p:nvPr/>
        </p:nvPicPr>
        <p:blipFill>
          <a:blip r:embed="rId3"/>
          <a:srcRect t="2252" r="2232"/>
          <a:stretch>
            <a:fillRect/>
          </a:stretch>
        </p:blipFill>
        <p:spPr bwMode="auto">
          <a:xfrm>
            <a:off x="3691467" y="656181"/>
            <a:ext cx="5181600" cy="28490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7200" y="3820026"/>
            <a:ext cx="3250276" cy="235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Up Arrow 13"/>
          <p:cNvSpPr/>
          <p:nvPr/>
        </p:nvSpPr>
        <p:spPr>
          <a:xfrm rot="5400000">
            <a:off x="3352800" y="1600200"/>
            <a:ext cx="363538" cy="363538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Up Arrow 14"/>
          <p:cNvSpPr/>
          <p:nvPr/>
        </p:nvSpPr>
        <p:spPr>
          <a:xfrm rot="10800000">
            <a:off x="7899400" y="32681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Up Arrow 18"/>
          <p:cNvSpPr/>
          <p:nvPr/>
        </p:nvSpPr>
        <p:spPr>
          <a:xfrm rot="16200000">
            <a:off x="3903134" y="4809067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4590" name="TextBox 19"/>
          <p:cNvSpPr txBox="1">
            <a:spLocks noChangeArrowheads="1"/>
          </p:cNvSpPr>
          <p:nvPr/>
        </p:nvSpPr>
        <p:spPr bwMode="auto">
          <a:xfrm>
            <a:off x="3276600" y="762000"/>
            <a:ext cx="15033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Arial" charset="0"/>
                <a:cs typeface="Arial" charset="0"/>
              </a:rPr>
              <a:t>Surface Currents</a:t>
            </a:r>
          </a:p>
        </p:txBody>
      </p:sp>
      <p:pic>
        <p:nvPicPr>
          <p:cNvPr id="24594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0533" y="4224866"/>
            <a:ext cx="1752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Up Arrow 20"/>
          <p:cNvSpPr/>
          <p:nvPr/>
        </p:nvSpPr>
        <p:spPr>
          <a:xfrm>
            <a:off x="1617134" y="34967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055" y="4217104"/>
            <a:ext cx="3032278" cy="1768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124201" y="5113864"/>
            <a:ext cx="243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Search And Rescue Optimal Planning System (</a:t>
            </a:r>
            <a:r>
              <a:rPr lang="en-US" b="1" dirty="0" smtClean="0"/>
              <a:t>SAROPS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083735" y="2150533"/>
            <a:ext cx="1693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</a:t>
            </a:r>
            <a:r>
              <a:rPr lang="en-US" dirty="0" smtClean="0"/>
              <a:t>Acquisition</a:t>
            </a:r>
          </a:p>
          <a:p>
            <a:pPr algn="ctr"/>
            <a:r>
              <a:rPr lang="en-US" dirty="0" smtClean="0"/>
              <a:t>(</a:t>
            </a:r>
            <a:r>
              <a:rPr lang="en-US" b="1" dirty="0" smtClean="0"/>
              <a:t>MARACOOS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242733" y="2209800"/>
            <a:ext cx="1566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</a:t>
            </a:r>
            <a:r>
              <a:rPr lang="en-US" dirty="0" smtClean="0"/>
              <a:t>Product Generation &amp; </a:t>
            </a:r>
            <a:r>
              <a:rPr lang="en-US" dirty="0" smtClean="0"/>
              <a:t>Management</a:t>
            </a:r>
          </a:p>
          <a:p>
            <a:r>
              <a:rPr lang="en-US" dirty="0" smtClean="0"/>
              <a:t>(</a:t>
            </a:r>
            <a:r>
              <a:rPr lang="en-US" b="1" dirty="0" smtClean="0"/>
              <a:t>U.S. IOOS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078134" y="2235201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Environmental Data Server </a:t>
            </a:r>
            <a:r>
              <a:rPr lang="en-US" b="1" dirty="0" smtClean="0"/>
              <a:t>(EDS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488" y="2009775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76238"/>
            <a:ext cx="8229600" cy="114300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rgbClr val="000000"/>
                </a:solidFill>
                <a:ea typeface="ＭＳ Ｐゴシック" charset="-128"/>
              </a:rPr>
              <a:t>SAROPS Test </a:t>
            </a:r>
            <a:r>
              <a:rPr lang="en-US" b="1" dirty="0" smtClean="0">
                <a:solidFill>
                  <a:srgbClr val="000000"/>
                </a:solidFill>
                <a:ea typeface="ＭＳ Ｐゴシック" charset="-128"/>
              </a:rPr>
              <a:t>Case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/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</a:rPr>
              <a:t>5000 Virtual Drifters +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1 Real Drifter (Black Line</a:t>
            </a:r>
            <a:r>
              <a:rPr lang="en-US" sz="3600" dirty="0" smtClean="0">
                <a:solidFill>
                  <a:srgbClr val="000000"/>
                </a:solidFill>
              </a:rPr>
              <a:t>): </a:t>
            </a:r>
            <a:r>
              <a:rPr lang="en-US" sz="3600" dirty="0" smtClean="0">
                <a:solidFill>
                  <a:srgbClr val="000000"/>
                </a:solidFill>
              </a:rPr>
              <a:t/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Search </a:t>
            </a:r>
            <a:r>
              <a:rPr lang="en-US" sz="3600" dirty="0">
                <a:solidFill>
                  <a:srgbClr val="000000"/>
                </a:solidFill>
              </a:rPr>
              <a:t>Area After 96 Hours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HYCOM 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36,000 km</a:t>
            </a:r>
            <a:r>
              <a:rPr lang="en-US" sz="2400" baseline="30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00000"/>
                </a:solidFill>
              </a:rPr>
              <a:t>CODAR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00000"/>
                </a:solidFill>
              </a:rPr>
              <a:t>12,000 km</a:t>
            </a:r>
            <a:r>
              <a:rPr lang="en-US" sz="2400" baseline="30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92350" y="4340225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232 km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171825" y="4537075"/>
            <a:ext cx="1006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1743075" y="4533900"/>
            <a:ext cx="625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079500" y="34290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154 km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1538288" y="3744913"/>
            <a:ext cx="0" cy="5349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 flipV="1">
            <a:off x="1541463" y="2709863"/>
            <a:ext cx="3175" cy="7191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389688" y="4391025"/>
            <a:ext cx="1179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123 km</a:t>
            </a: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7275513" y="4597400"/>
            <a:ext cx="26193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6230938" y="4606925"/>
            <a:ext cx="252412" cy="31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5708650" y="35814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100 km</a:t>
            </a: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6167438" y="3897313"/>
            <a:ext cx="0" cy="4286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 flipV="1">
            <a:off x="6170613" y="3317875"/>
            <a:ext cx="3175" cy="2635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 Curren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" y="894293"/>
            <a:ext cx="7493000" cy="56197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39466" y="2099734"/>
            <a:ext cx="1557867" cy="37253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Environmental Data </a:t>
            </a:r>
            <a:r>
              <a:rPr lang="en-US" sz="2800" b="1" dirty="0" smtClean="0"/>
              <a:t>Server (EDS) </a:t>
            </a:r>
            <a:r>
              <a:rPr lang="en-US" sz="2800" b="1" dirty="0" smtClean="0"/>
              <a:t>&amp; </a:t>
            </a:r>
            <a:r>
              <a:rPr lang="en-US" sz="2800" b="1" dirty="0" smtClean="0"/>
              <a:t>SAROPS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Operational May 4,</a:t>
            </a:r>
            <a:r>
              <a:rPr lang="en-US" sz="2800" dirty="0" smtClean="0"/>
              <a:t> </a:t>
            </a:r>
            <a:r>
              <a:rPr lang="en-US" sz="2800" dirty="0" smtClean="0"/>
              <a:t>2009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21856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100725_bonni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2163" y="701675"/>
            <a:ext cx="7053262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IOOS Coordinated Rapid Response:</a:t>
            </a:r>
            <a:r>
              <a:rPr lang="en-US" b="1" i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 Deepwater Horizon Oil Spill</a:t>
            </a:r>
          </a:p>
        </p:txBody>
      </p:sp>
      <p:pic>
        <p:nvPicPr>
          <p:cNvPr id="16388" name="Picture 4" descr="100722_slick_sabgom_cstar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3887788" cy="25955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152400" y="609600"/>
            <a:ext cx="19812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sng">
                <a:solidFill>
                  <a:srgbClr val="000000"/>
                </a:solidFill>
              </a:rPr>
              <a:t>Contributed Assets</a:t>
            </a:r>
            <a:r>
              <a:rPr lang="en-US" sz="1400">
                <a:solidFill>
                  <a:srgbClr val="000000"/>
                </a:solidFill>
              </a:rPr>
              <a:t>:</a:t>
            </a:r>
          </a:p>
          <a:p>
            <a:pPr eaLnBrk="1" hangingPunct="1"/>
            <a:r>
              <a:rPr lang="en-US" sz="800"/>
              <a:t> </a:t>
            </a:r>
          </a:p>
          <a:p>
            <a:pPr eaLnBrk="1" hangingPunct="1"/>
            <a:r>
              <a:rPr lang="en-US" sz="1200"/>
              <a:t>HF Radar Networks</a:t>
            </a:r>
          </a:p>
          <a:p>
            <a:pPr eaLnBrk="1" hangingPunct="1"/>
            <a:r>
              <a:rPr lang="en-US" sz="1200"/>
              <a:t> </a:t>
            </a:r>
            <a:r>
              <a:rPr lang="en-US" sz="1200" i="1"/>
              <a:t>   USF, USM</a:t>
            </a:r>
          </a:p>
          <a:p>
            <a:pPr eaLnBrk="1" hangingPunct="1"/>
            <a:r>
              <a:rPr lang="en-US" sz="1200"/>
              <a:t>Gliders</a:t>
            </a:r>
          </a:p>
          <a:p>
            <a:pPr eaLnBrk="1" hangingPunct="1"/>
            <a:r>
              <a:rPr lang="en-US" sz="1200"/>
              <a:t> </a:t>
            </a:r>
            <a:r>
              <a:rPr lang="en-US" sz="1200" i="1"/>
              <a:t>   iRobot, Mote, Rutgers,</a:t>
            </a:r>
          </a:p>
          <a:p>
            <a:pPr eaLnBrk="1" hangingPunct="1"/>
            <a:r>
              <a:rPr lang="en-US" sz="1200" i="1"/>
              <a:t>    SIO/WHOI, UDel, USF</a:t>
            </a:r>
          </a:p>
          <a:p>
            <a:pPr eaLnBrk="1" hangingPunct="1"/>
            <a:r>
              <a:rPr lang="en-US" sz="1200"/>
              <a:t>Drifters &amp; Profilers</a:t>
            </a:r>
          </a:p>
          <a:p>
            <a:pPr eaLnBrk="1" hangingPunct="1"/>
            <a:r>
              <a:rPr lang="en-US" sz="1200"/>
              <a:t>    </a:t>
            </a:r>
            <a:r>
              <a:rPr lang="en-US" sz="1200" i="1"/>
              <a:t>Horizon Marine, Navy</a:t>
            </a:r>
          </a:p>
          <a:p>
            <a:pPr eaLnBrk="1" hangingPunct="1"/>
            <a:r>
              <a:rPr lang="en-US" sz="1200"/>
              <a:t>Satellite Imagery</a:t>
            </a:r>
          </a:p>
          <a:p>
            <a:pPr eaLnBrk="1" hangingPunct="1"/>
            <a:r>
              <a:rPr lang="en-US" sz="1200"/>
              <a:t>    </a:t>
            </a:r>
            <a:r>
              <a:rPr lang="en-US" sz="1200" i="1"/>
              <a:t>CSTARS, UDel</a:t>
            </a:r>
          </a:p>
          <a:p>
            <a:pPr eaLnBrk="1" hangingPunct="1"/>
            <a:r>
              <a:rPr lang="en-US" sz="1200"/>
              <a:t>Ocean Forecasts</a:t>
            </a:r>
          </a:p>
          <a:p>
            <a:pPr eaLnBrk="1" hangingPunct="1"/>
            <a:r>
              <a:rPr lang="en-US" sz="1200"/>
              <a:t>    </a:t>
            </a:r>
            <a:r>
              <a:rPr lang="en-US" sz="1200" i="1"/>
              <a:t>Navy, NCSU</a:t>
            </a:r>
          </a:p>
          <a:p>
            <a:pPr eaLnBrk="1" hangingPunct="1"/>
            <a:r>
              <a:rPr lang="en-US" sz="1200"/>
              <a:t>Data/Web Services</a:t>
            </a:r>
          </a:p>
          <a:p>
            <a:pPr eaLnBrk="1" hangingPunct="1"/>
            <a:r>
              <a:rPr lang="en-US" sz="1200"/>
              <a:t>   </a:t>
            </a:r>
            <a:r>
              <a:rPr lang="en-US" sz="1200" i="1"/>
              <a:t> ASA, Rutgers, SIO</a:t>
            </a:r>
          </a:p>
          <a:p>
            <a:pPr eaLnBrk="1" hangingPunct="1"/>
            <a:endParaRPr lang="en-US" sz="1200"/>
          </a:p>
          <a:p>
            <a:pPr eaLnBrk="1" hangingPunct="1"/>
            <a:endParaRPr lang="en-US" sz="1400"/>
          </a:p>
          <a:p>
            <a:pPr eaLnBrk="1" hangingPunct="1"/>
            <a:endParaRPr lang="en-US" sz="1400"/>
          </a:p>
          <a:p>
            <a:pPr eaLnBrk="1" hangingPunct="1"/>
            <a:endParaRPr lang="en-US" sz="1400"/>
          </a:p>
          <a:p>
            <a:pPr eaLnBrk="1" hangingPunct="1"/>
            <a:endParaRPr lang="en-US" sz="1400"/>
          </a:p>
        </p:txBody>
      </p:sp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3124200" y="736600"/>
            <a:ext cx="5041900" cy="338138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/>
              <a:t>Tropical Storm Bonnie crosses the Gulf of Mexico</a:t>
            </a:r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6096000" y="1524000"/>
            <a:ext cx="1004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1"/>
                </a:solidFill>
              </a:rPr>
              <a:t>USM HFR</a:t>
            </a:r>
          </a:p>
        </p:txBody>
      </p:sp>
      <p:sp>
        <p:nvSpPr>
          <p:cNvPr id="16392" name="TextBox 7"/>
          <p:cNvSpPr txBox="1">
            <a:spLocks noChangeArrowheads="1"/>
          </p:cNvSpPr>
          <p:nvPr/>
        </p:nvSpPr>
        <p:spPr bwMode="auto">
          <a:xfrm>
            <a:off x="7620000" y="2971800"/>
            <a:ext cx="966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1"/>
                </a:solidFill>
              </a:rPr>
              <a:t>USF HFR</a:t>
            </a: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3124200" y="1981200"/>
            <a:ext cx="1071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1"/>
                </a:solidFill>
              </a:rPr>
              <a:t>TS Bonnie</a:t>
            </a:r>
          </a:p>
        </p:txBody>
      </p:sp>
      <p:sp>
        <p:nvSpPr>
          <p:cNvPr id="16394" name="TextBox 10"/>
          <p:cNvSpPr txBox="1">
            <a:spLocks noChangeArrowheads="1"/>
          </p:cNvSpPr>
          <p:nvPr/>
        </p:nvSpPr>
        <p:spPr bwMode="auto">
          <a:xfrm>
            <a:off x="79375" y="5486400"/>
            <a:ext cx="3883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b="1"/>
              <a:t>USM HFR validation of SABGOM Forecast</a:t>
            </a:r>
          </a:p>
          <a:p>
            <a:pPr algn="r" eaLnBrk="1" hangingPunct="1"/>
            <a:r>
              <a:rPr lang="en-US" sz="1400" b="1"/>
              <a:t> in region with satellite detected oil slicks</a:t>
            </a:r>
          </a:p>
        </p:txBody>
      </p:sp>
      <p:sp>
        <p:nvSpPr>
          <p:cNvPr id="16395" name="Oval 11"/>
          <p:cNvSpPr>
            <a:spLocks noChangeArrowheads="1"/>
          </p:cNvSpPr>
          <p:nvPr/>
        </p:nvSpPr>
        <p:spPr bwMode="auto">
          <a:xfrm>
            <a:off x="4352925" y="2092325"/>
            <a:ext cx="457200" cy="457200"/>
          </a:xfrm>
          <a:prstGeom prst="ellipse">
            <a:avLst/>
          </a:prstGeom>
          <a:noFill/>
          <a:ln w="38100">
            <a:solidFill>
              <a:srgbClr val="D1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96" name="TextBox 12"/>
          <p:cNvSpPr txBox="1">
            <a:spLocks noChangeArrowheads="1"/>
          </p:cNvSpPr>
          <p:nvPr/>
        </p:nvSpPr>
        <p:spPr bwMode="auto">
          <a:xfrm>
            <a:off x="5722938" y="5486400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HFR used for Oil Slick Forecasts by NOAA/NOS/OR&amp;R</a:t>
            </a:r>
          </a:p>
        </p:txBody>
      </p:sp>
      <p:pic>
        <p:nvPicPr>
          <p:cNvPr id="1639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4038600"/>
            <a:ext cx="152400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2774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100725_bonni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2163" y="701675"/>
            <a:ext cx="7053262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IOOS Coordinated Rapid Response:</a:t>
            </a:r>
            <a:r>
              <a:rPr lang="en-US" b="1" i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 Deepwater Horizon Oil Spill</a:t>
            </a:r>
          </a:p>
        </p:txBody>
      </p:sp>
      <p:pic>
        <p:nvPicPr>
          <p:cNvPr id="16388" name="Picture 4" descr="100722_slick_sabgom_cstar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3887788" cy="25955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152400" y="609600"/>
            <a:ext cx="19812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sng">
                <a:solidFill>
                  <a:srgbClr val="000000"/>
                </a:solidFill>
              </a:rPr>
              <a:t>Contributed Assets</a:t>
            </a:r>
            <a:r>
              <a:rPr lang="en-US" sz="1400">
                <a:solidFill>
                  <a:srgbClr val="000000"/>
                </a:solidFill>
              </a:rPr>
              <a:t>:</a:t>
            </a:r>
          </a:p>
          <a:p>
            <a:pPr eaLnBrk="1" hangingPunct="1"/>
            <a:r>
              <a:rPr lang="en-US" sz="800"/>
              <a:t> </a:t>
            </a:r>
          </a:p>
          <a:p>
            <a:pPr eaLnBrk="1" hangingPunct="1"/>
            <a:r>
              <a:rPr lang="en-US" sz="1200"/>
              <a:t>HF Radar Networks</a:t>
            </a:r>
          </a:p>
          <a:p>
            <a:pPr eaLnBrk="1" hangingPunct="1"/>
            <a:r>
              <a:rPr lang="en-US" sz="1200"/>
              <a:t> </a:t>
            </a:r>
            <a:r>
              <a:rPr lang="en-US" sz="1200" i="1"/>
              <a:t>   USF, USM</a:t>
            </a:r>
          </a:p>
          <a:p>
            <a:pPr eaLnBrk="1" hangingPunct="1"/>
            <a:r>
              <a:rPr lang="en-US" sz="1200"/>
              <a:t>Gliders</a:t>
            </a:r>
          </a:p>
          <a:p>
            <a:pPr eaLnBrk="1" hangingPunct="1"/>
            <a:r>
              <a:rPr lang="en-US" sz="1200"/>
              <a:t> </a:t>
            </a:r>
            <a:r>
              <a:rPr lang="en-US" sz="1200" i="1"/>
              <a:t>   iRobot, Mote, Rutgers,</a:t>
            </a:r>
          </a:p>
          <a:p>
            <a:pPr eaLnBrk="1" hangingPunct="1"/>
            <a:r>
              <a:rPr lang="en-US" sz="1200" i="1"/>
              <a:t>    SIO/WHOI, UDel, USF</a:t>
            </a:r>
          </a:p>
          <a:p>
            <a:pPr eaLnBrk="1" hangingPunct="1"/>
            <a:r>
              <a:rPr lang="en-US" sz="1200"/>
              <a:t>Drifters &amp; Profilers</a:t>
            </a:r>
          </a:p>
          <a:p>
            <a:pPr eaLnBrk="1" hangingPunct="1"/>
            <a:r>
              <a:rPr lang="en-US" sz="1200"/>
              <a:t>    </a:t>
            </a:r>
            <a:r>
              <a:rPr lang="en-US" sz="1200" i="1"/>
              <a:t>Horizon Marine, Navy</a:t>
            </a:r>
          </a:p>
          <a:p>
            <a:pPr eaLnBrk="1" hangingPunct="1"/>
            <a:r>
              <a:rPr lang="en-US" sz="1200"/>
              <a:t>Satellite Imagery</a:t>
            </a:r>
          </a:p>
          <a:p>
            <a:pPr eaLnBrk="1" hangingPunct="1"/>
            <a:r>
              <a:rPr lang="en-US" sz="1200"/>
              <a:t>    </a:t>
            </a:r>
            <a:r>
              <a:rPr lang="en-US" sz="1200" i="1"/>
              <a:t>CSTARS, UDel</a:t>
            </a:r>
          </a:p>
          <a:p>
            <a:pPr eaLnBrk="1" hangingPunct="1"/>
            <a:r>
              <a:rPr lang="en-US" sz="1200"/>
              <a:t>Ocean Forecasts</a:t>
            </a:r>
          </a:p>
          <a:p>
            <a:pPr eaLnBrk="1" hangingPunct="1"/>
            <a:r>
              <a:rPr lang="en-US" sz="1200"/>
              <a:t>    </a:t>
            </a:r>
            <a:r>
              <a:rPr lang="en-US" sz="1200" i="1"/>
              <a:t>Navy, NCSU</a:t>
            </a:r>
          </a:p>
          <a:p>
            <a:pPr eaLnBrk="1" hangingPunct="1"/>
            <a:r>
              <a:rPr lang="en-US" sz="1200"/>
              <a:t>Data/Web Services</a:t>
            </a:r>
          </a:p>
          <a:p>
            <a:pPr eaLnBrk="1" hangingPunct="1"/>
            <a:r>
              <a:rPr lang="en-US" sz="1200"/>
              <a:t>   </a:t>
            </a:r>
            <a:r>
              <a:rPr lang="en-US" sz="1200" i="1"/>
              <a:t> ASA, Rutgers, SIO</a:t>
            </a:r>
          </a:p>
          <a:p>
            <a:pPr eaLnBrk="1" hangingPunct="1"/>
            <a:endParaRPr lang="en-US" sz="1200"/>
          </a:p>
          <a:p>
            <a:pPr eaLnBrk="1" hangingPunct="1"/>
            <a:endParaRPr lang="en-US" sz="1400"/>
          </a:p>
          <a:p>
            <a:pPr eaLnBrk="1" hangingPunct="1"/>
            <a:endParaRPr lang="en-US" sz="1400"/>
          </a:p>
          <a:p>
            <a:pPr eaLnBrk="1" hangingPunct="1"/>
            <a:endParaRPr lang="en-US" sz="1400"/>
          </a:p>
          <a:p>
            <a:pPr eaLnBrk="1" hangingPunct="1"/>
            <a:endParaRPr lang="en-US" sz="1400"/>
          </a:p>
        </p:txBody>
      </p:sp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3124200" y="736600"/>
            <a:ext cx="5041900" cy="338138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/>
              <a:t>Tropical Storm Bonnie crosses the Gulf of Mexico</a:t>
            </a:r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6096000" y="1524000"/>
            <a:ext cx="1004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1"/>
                </a:solidFill>
              </a:rPr>
              <a:t>USM HFR</a:t>
            </a:r>
          </a:p>
        </p:txBody>
      </p:sp>
      <p:sp>
        <p:nvSpPr>
          <p:cNvPr id="16392" name="TextBox 7"/>
          <p:cNvSpPr txBox="1">
            <a:spLocks noChangeArrowheads="1"/>
          </p:cNvSpPr>
          <p:nvPr/>
        </p:nvSpPr>
        <p:spPr bwMode="auto">
          <a:xfrm>
            <a:off x="7620000" y="2971800"/>
            <a:ext cx="966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1"/>
                </a:solidFill>
              </a:rPr>
              <a:t>USF HFR</a:t>
            </a: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3124200" y="1981200"/>
            <a:ext cx="1071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1"/>
                </a:solidFill>
              </a:rPr>
              <a:t>TS Bonnie</a:t>
            </a:r>
          </a:p>
        </p:txBody>
      </p:sp>
      <p:sp>
        <p:nvSpPr>
          <p:cNvPr id="16394" name="TextBox 10"/>
          <p:cNvSpPr txBox="1">
            <a:spLocks noChangeArrowheads="1"/>
          </p:cNvSpPr>
          <p:nvPr/>
        </p:nvSpPr>
        <p:spPr bwMode="auto">
          <a:xfrm>
            <a:off x="79375" y="5486400"/>
            <a:ext cx="3883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b="1"/>
              <a:t>USM HFR validation of SABGOM Forecast</a:t>
            </a:r>
          </a:p>
          <a:p>
            <a:pPr algn="r" eaLnBrk="1" hangingPunct="1"/>
            <a:r>
              <a:rPr lang="en-US" sz="1400" b="1"/>
              <a:t> in region with satellite detected oil slicks</a:t>
            </a:r>
          </a:p>
        </p:txBody>
      </p:sp>
      <p:sp>
        <p:nvSpPr>
          <p:cNvPr id="16395" name="Oval 11"/>
          <p:cNvSpPr>
            <a:spLocks noChangeArrowheads="1"/>
          </p:cNvSpPr>
          <p:nvPr/>
        </p:nvSpPr>
        <p:spPr bwMode="auto">
          <a:xfrm>
            <a:off x="4352925" y="2092325"/>
            <a:ext cx="457200" cy="457200"/>
          </a:xfrm>
          <a:prstGeom prst="ellipse">
            <a:avLst/>
          </a:prstGeom>
          <a:noFill/>
          <a:ln w="38100">
            <a:solidFill>
              <a:srgbClr val="D1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96" name="TextBox 12"/>
          <p:cNvSpPr txBox="1">
            <a:spLocks noChangeArrowheads="1"/>
          </p:cNvSpPr>
          <p:nvPr/>
        </p:nvSpPr>
        <p:spPr bwMode="auto">
          <a:xfrm>
            <a:off x="5722938" y="5486400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HFR used for Oil Slick Forecasts by NOAA/NOS/OR&amp;R</a:t>
            </a:r>
          </a:p>
        </p:txBody>
      </p:sp>
      <p:pic>
        <p:nvPicPr>
          <p:cNvPr id="1639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4038600"/>
            <a:ext cx="152400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T_Impact_Award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454" y="558800"/>
            <a:ext cx="4226546" cy="3390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25158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4823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U..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8434" name="Picture 2" descr="mab_vue7c"/>
          <p:cNvPicPr>
            <a:picLocks noChangeAspect="1" noChangeArrowheads="1"/>
          </p:cNvPicPr>
          <p:nvPr/>
        </p:nvPicPr>
        <p:blipFill>
          <a:blip r:embed="rId3"/>
          <a:srcRect l="9773" t="6015" b="3760"/>
          <a:stretch>
            <a:fillRect/>
          </a:stretch>
        </p:blipFill>
        <p:spPr bwMode="auto">
          <a:xfrm>
            <a:off x="812800" y="-14941"/>
            <a:ext cx="8331200" cy="6223000"/>
          </a:xfrm>
          <a:prstGeom prst="rect">
            <a:avLst/>
          </a:prstGeom>
          <a:solidFill>
            <a:srgbClr val="D00000"/>
          </a:solidFill>
          <a:ln w="9525">
            <a:noFill/>
            <a:miter lim="800000"/>
            <a:headEnd/>
            <a:tailEnd/>
          </a:ln>
        </p:spPr>
      </p:pic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7316788" y="0"/>
            <a:ext cx="654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Cod</a:t>
            </a:r>
          </a:p>
        </p:txBody>
      </p:sp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1522413" y="5410200"/>
            <a:ext cx="908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Calibri" charset="0"/>
              </a:rPr>
              <a:t>Hatteras</a:t>
            </a:r>
          </a:p>
        </p:txBody>
      </p:sp>
      <p:sp>
        <p:nvSpPr>
          <p:cNvPr id="18437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NJ</a:t>
            </a:r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rot="5400000">
            <a:off x="152400" y="228600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 flipV="1">
            <a:off x="3505200" y="152400"/>
            <a:ext cx="3581400" cy="685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6707188" y="152400"/>
            <a:ext cx="522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MA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053013" y="55563"/>
            <a:ext cx="417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CT</a:t>
            </a:r>
          </a:p>
        </p:txBody>
      </p:sp>
      <p:sp>
        <p:nvSpPr>
          <p:cNvPr id="18442" name="Text Box 9"/>
          <p:cNvSpPr txBox="1">
            <a:spLocks noChangeArrowheads="1"/>
          </p:cNvSpPr>
          <p:nvPr/>
        </p:nvSpPr>
        <p:spPr bwMode="auto">
          <a:xfrm>
            <a:off x="1366838" y="3962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VA</a:t>
            </a:r>
          </a:p>
        </p:txBody>
      </p:sp>
      <p:sp>
        <p:nvSpPr>
          <p:cNvPr id="18443" name="Text Box 9"/>
          <p:cNvSpPr txBox="1">
            <a:spLocks noChangeArrowheads="1"/>
          </p:cNvSpPr>
          <p:nvPr/>
        </p:nvSpPr>
        <p:spPr bwMode="auto">
          <a:xfrm>
            <a:off x="2897188" y="2133600"/>
            <a:ext cx="4397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DE</a:t>
            </a:r>
          </a:p>
        </p:txBody>
      </p:sp>
      <p:sp>
        <p:nvSpPr>
          <p:cNvPr id="18444" name="Text Box 9"/>
          <p:cNvSpPr txBox="1">
            <a:spLocks noChangeArrowheads="1"/>
          </p:cNvSpPr>
          <p:nvPr/>
        </p:nvSpPr>
        <p:spPr bwMode="auto">
          <a:xfrm>
            <a:off x="4497388" y="685800"/>
            <a:ext cx="454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NY</a:t>
            </a:r>
          </a:p>
        </p:txBody>
      </p:sp>
      <p:sp>
        <p:nvSpPr>
          <p:cNvPr id="18445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NC</a:t>
            </a:r>
          </a:p>
        </p:txBody>
      </p:sp>
      <p:sp>
        <p:nvSpPr>
          <p:cNvPr id="18446" name="Text Box 9"/>
          <p:cNvSpPr txBox="1">
            <a:spLocks noChangeArrowheads="1"/>
          </p:cNvSpPr>
          <p:nvPr/>
        </p:nvSpPr>
        <p:spPr bwMode="auto">
          <a:xfrm>
            <a:off x="6096000" y="0"/>
            <a:ext cx="37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RI</a:t>
            </a:r>
          </a:p>
        </p:txBody>
      </p:sp>
      <p:sp>
        <p:nvSpPr>
          <p:cNvPr id="18447" name="Text Box 9"/>
          <p:cNvSpPr txBox="1">
            <a:spLocks noChangeArrowheads="1"/>
          </p:cNvSpPr>
          <p:nvPr/>
        </p:nvSpPr>
        <p:spPr bwMode="auto">
          <a:xfrm>
            <a:off x="2211388" y="2209800"/>
            <a:ext cx="5286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MD</a:t>
            </a:r>
          </a:p>
        </p:txBody>
      </p:sp>
      <p:sp>
        <p:nvSpPr>
          <p:cNvPr id="18448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PA</a:t>
            </a:r>
          </a:p>
        </p:txBody>
      </p:sp>
      <p:sp>
        <p:nvSpPr>
          <p:cNvPr id="18449" name="Text Box 9"/>
          <p:cNvSpPr txBox="1">
            <a:spLocks noChangeArrowheads="1"/>
          </p:cNvSpPr>
          <p:nvPr/>
        </p:nvSpPr>
        <p:spPr bwMode="auto">
          <a:xfrm>
            <a:off x="4343400" y="762000"/>
            <a:ext cx="381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charset="0"/>
              </a:rPr>
              <a:t>10 States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16933"/>
            <a:ext cx="2032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iddle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tlantic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egional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ssociation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oastal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cean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bserving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ystem</a:t>
            </a:r>
          </a:p>
        </p:txBody>
      </p:sp>
      <p:sp>
        <p:nvSpPr>
          <p:cNvPr id="18451" name="Text Box 9"/>
          <p:cNvSpPr txBox="1">
            <a:spLocks noChangeArrowheads="1"/>
          </p:cNvSpPr>
          <p:nvPr/>
        </p:nvSpPr>
        <p:spPr bwMode="auto">
          <a:xfrm>
            <a:off x="2209800" y="0"/>
            <a:ext cx="2438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charset="0"/>
              </a:rPr>
              <a:t>1000 km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alibri" charset="0"/>
              </a:rPr>
              <a:t>Cape to Cape</a:t>
            </a:r>
          </a:p>
        </p:txBody>
      </p:sp>
      <p:sp>
        <p:nvSpPr>
          <p:cNvPr id="18452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>
              <a:latin typeface="Calibri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25533" y="65447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452471" y="2202825"/>
            <a:ext cx="469152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Regional</a:t>
            </a:r>
            <a:r>
              <a:rPr lang="en-US" sz="2400" b="1" dirty="0">
                <a:solidFill>
                  <a:schemeClr val="bg1"/>
                </a:solidFill>
              </a:rPr>
              <a:t>-scale Ocean Observatories for Science, Society &amp;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Security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  <p:pic>
        <p:nvPicPr>
          <p:cNvPr id="43" name="Picture 41" descr="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1836" y="5609644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4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1920" y="4259638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5" name="Picture 43" descr="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229829" y="5596277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6" name="Picture 44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69691" y="4285817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7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8367" y="4879503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8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9" y="5609644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9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448" y="4185934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0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7544" y="4857278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1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150" y="4221169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2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420" y="5606468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3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6806" y="4857278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4" name="Picture 30" descr="2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66806" y="5609644"/>
            <a:ext cx="539751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31" descr="IOOS_logo_white.gif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148374" y="4306559"/>
            <a:ext cx="10128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55" descr="Screen shot 2012-02-19 at 1.29.16 PM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20437" y="4934089"/>
            <a:ext cx="741632" cy="37986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1021" y="4942798"/>
            <a:ext cx="455385" cy="455385"/>
          </a:xfrm>
          <a:prstGeom prst="ellipse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3407" y="3526116"/>
            <a:ext cx="479612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Scott Glenn                     + Many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7" name="Picture 56" descr="Screen shot 2012-02-19 at 1.33.13 PM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88527" y="3511178"/>
            <a:ext cx="1448641" cy="4482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062942"/>
            <a:ext cx="17437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&gt;40 PIs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&gt;20 Institutions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&gt;50 Members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Screen Shot 2013-01-10 at 4.50.59 AM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8643"/>
            <a:ext cx="9144000" cy="76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923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Screen shot 2011-10-01 at 10.28.09 AM.png"/>
          <p:cNvPicPr>
            <a:picLocks noChangeAspect="1"/>
          </p:cNvPicPr>
          <p:nvPr/>
        </p:nvPicPr>
        <p:blipFill>
          <a:blip r:embed="rId2"/>
          <a:srcRect b="7936"/>
          <a:stretch>
            <a:fillRect/>
          </a:stretch>
        </p:blipFill>
        <p:spPr bwMode="auto">
          <a:xfrm>
            <a:off x="0" y="0"/>
            <a:ext cx="91440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2" name="TextBox 2"/>
          <p:cNvSpPr txBox="1">
            <a:spLocks noChangeArrowheads="1"/>
          </p:cNvSpPr>
          <p:nvPr/>
        </p:nvSpPr>
        <p:spPr bwMode="auto">
          <a:xfrm>
            <a:off x="448733" y="3462866"/>
            <a:ext cx="2311399" cy="138499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U.S. National HF Radar Network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66000" y="5280177"/>
            <a:ext cx="177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Summer </a:t>
            </a:r>
          </a:p>
          <a:p>
            <a:pPr algn="ctr"/>
            <a:r>
              <a:rPr lang="en-US" dirty="0" smtClean="0"/>
              <a:t>2011 Coverage</a:t>
            </a:r>
          </a:p>
          <a:p>
            <a:pPr algn="ctr"/>
            <a:r>
              <a:rPr lang="en-US" dirty="0" smtClean="0"/>
              <a:t>131 Radars</a:t>
            </a:r>
            <a:endParaRPr lang="en-US" dirty="0"/>
          </a:p>
        </p:txBody>
      </p:sp>
      <p:pic>
        <p:nvPicPr>
          <p:cNvPr id="11" name="Picture 10" descr="Screen shot 2012-05-15 at 10.10.4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0"/>
            <a:ext cx="5190067" cy="3522517"/>
          </a:xfrm>
          <a:prstGeom prst="rect">
            <a:avLst/>
          </a:prstGeom>
        </p:spPr>
      </p:pic>
      <p:pic>
        <p:nvPicPr>
          <p:cNvPr id="6" name="Picture 5" descr="Screen shot 2011-11-15 at 4.08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121400"/>
            <a:ext cx="10746699" cy="754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333" y="5215467"/>
            <a:ext cx="4192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$5 M First Year Investment</a:t>
            </a:r>
          </a:p>
          <a:p>
            <a:r>
              <a:rPr lang="en-US" dirty="0" smtClean="0"/>
              <a:t>$20 M/Year for 5 Years for Full </a:t>
            </a:r>
            <a:r>
              <a:rPr lang="en-US" dirty="0" err="1" smtClean="0"/>
              <a:t>Buildout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8464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2"/>
          <p:cNvSpPr>
            <a:spLocks noGrp="1" noChangeArrowheads="1"/>
          </p:cNvSpPr>
          <p:nvPr>
            <p:ph type="title"/>
          </p:nvPr>
        </p:nvSpPr>
        <p:spPr>
          <a:xfrm>
            <a:off x="488950" y="-93663"/>
            <a:ext cx="8229600" cy="1143001"/>
          </a:xfrm>
        </p:spPr>
        <p:txBody>
          <a:bodyPr/>
          <a:lstStyle/>
          <a:p>
            <a:pPr eaLnBrk="1" hangingPunct="1"/>
            <a:r>
              <a:rPr lang="en-US" sz="28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Multi-Level Access and Information Sharing  with Open Mongoose (MDA CONOP)</a:t>
            </a:r>
          </a:p>
        </p:txBody>
      </p:sp>
      <p:sp>
        <p:nvSpPr>
          <p:cNvPr id="72706" name="Text Box 3"/>
          <p:cNvSpPr txBox="1">
            <a:spLocks noChangeArrowheads="1"/>
          </p:cNvSpPr>
          <p:nvPr/>
        </p:nvSpPr>
        <p:spPr bwMode="auto">
          <a:xfrm>
            <a:off x="0" y="98266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i="1"/>
              <a:t>(U) Multi-Level Enclaves Provide Appropriate Level Data to Customers </a:t>
            </a:r>
          </a:p>
        </p:txBody>
      </p:sp>
      <p:pic>
        <p:nvPicPr>
          <p:cNvPr id="72707" name="Picture 10" descr="DHS_Mongoose_NoGray_V5-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75" y="1355725"/>
            <a:ext cx="8551863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7830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Bohemia AIS Track SNR&gt;9</a:t>
            </a:r>
          </a:p>
        </p:txBody>
      </p:sp>
      <p:sp>
        <p:nvSpPr>
          <p:cNvPr id="75779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UNCLASIFIED/FOR OFFICIAL USE ONLY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473700"/>
            <a:ext cx="91440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AIS Bohemia Velocity Range: 10.3KTS up to 10.4KTS. Several HF Radar detections associated by one, two and three standard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deviations, Radar 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Characteristics: SNR&gt;9, Distance from radar when tracked: 7.2 km</a:t>
            </a:r>
          </a:p>
        </p:txBody>
      </p:sp>
      <p:sp>
        <p:nvSpPr>
          <p:cNvPr id="75784" name="Slide Number Placeholder 1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721F4F-C879-2C46-963C-C0EC7A3B9202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685800" y="723900"/>
            <a:ext cx="7327900" cy="4769345"/>
            <a:chOff x="685800" y="723900"/>
            <a:chExt cx="7493000" cy="4876800"/>
          </a:xfrm>
        </p:grpSpPr>
        <p:pic>
          <p:nvPicPr>
            <p:cNvPr id="75777" name="Picture 21" descr="Bohe and others 20120119 - 0250-0315Z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723900"/>
              <a:ext cx="7354888" cy="487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3276600" y="2971800"/>
              <a:ext cx="76200" cy="19812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590800" y="2362200"/>
              <a:ext cx="2133600" cy="523875"/>
            </a:xfrm>
            <a:prstGeom prst="rect">
              <a:avLst/>
            </a:prstGeom>
            <a:noFill/>
          </p:spPr>
          <p:txBody>
            <a:bodyPr>
              <a:normAutofit fontScale="925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Time: 0:25:00</a:t>
              </a:r>
              <a:br>
                <a:rPr lang="en-US" sz="1400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400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Distance travelled: 11.3km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33600" y="3733800"/>
              <a:ext cx="762000" cy="307975"/>
            </a:xfrm>
            <a:prstGeom prst="rect">
              <a:avLst/>
            </a:prstGeom>
            <a:noFill/>
          </p:spPr>
          <p:txBody>
            <a:bodyPr>
              <a:normAutofit lnSpcReduction="1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7.2km</a:t>
              </a:r>
            </a:p>
          </p:txBody>
        </p:sp>
        <p:pic>
          <p:nvPicPr>
            <p:cNvPr id="75785" name="Picture 22" descr="whitedot-icon5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719263"/>
              <a:ext cx="40640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5207000" y="1501775"/>
              <a:ext cx="2286000" cy="368300"/>
            </a:xfrm>
            <a:prstGeom prst="rect">
              <a:avLst/>
            </a:prstGeom>
            <a:noFill/>
          </p:spPr>
          <p:txBody>
            <a:bodyPr>
              <a:normAutofit lnSpcReduction="1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HF Detection &gt;20dB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07000" y="1744663"/>
              <a:ext cx="2971800" cy="369887"/>
            </a:xfrm>
            <a:prstGeom prst="rect">
              <a:avLst/>
            </a:prstGeom>
            <a:noFill/>
          </p:spPr>
          <p:txBody>
            <a:bodyPr>
              <a:normAutofit lnSpcReduction="1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20dB&gt;= HF Detection &gt;12dB</a:t>
              </a:r>
            </a:p>
          </p:txBody>
        </p:sp>
        <p:pic>
          <p:nvPicPr>
            <p:cNvPr id="75788" name="Picture 25" descr="reddot-icon49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468438"/>
              <a:ext cx="40640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 descr="lightgreen1_0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3033" y="2078593"/>
              <a:ext cx="228600" cy="228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5208588" y="2001838"/>
              <a:ext cx="1347787" cy="369887"/>
            </a:xfrm>
            <a:prstGeom prst="rect">
              <a:avLst/>
            </a:prstGeom>
            <a:noFill/>
          </p:spPr>
          <p:txBody>
            <a:bodyPr>
              <a:normAutofit lnSpcReduction="1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AIS Contact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07000" y="1266825"/>
              <a:ext cx="2413000" cy="369888"/>
            </a:xfrm>
            <a:prstGeom prst="rect">
              <a:avLst/>
            </a:prstGeom>
            <a:noFill/>
          </p:spPr>
          <p:txBody>
            <a:bodyPr>
              <a:normAutofit lnSpcReduction="1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HF Association three </a:t>
              </a:r>
              <a:r>
                <a:rPr lang="el-GR" b="1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σ</a:t>
              </a:r>
              <a:r>
                <a:rPr lang="en-US" b="1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5792" name="TextBox 32"/>
            <p:cNvSpPr txBox="1">
              <a:spLocks noChangeArrowheads="1"/>
            </p:cNvSpPr>
            <p:nvPr/>
          </p:nvSpPr>
          <p:spPr bwMode="auto">
            <a:xfrm>
              <a:off x="5203825" y="1001713"/>
              <a:ext cx="23399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lnSpcReduction="10000"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FF00"/>
                  </a:solidFill>
                  <a:latin typeface="Calibri" charset="0"/>
                </a:rPr>
                <a:t>HF Association two </a:t>
              </a:r>
              <a:r>
                <a:rPr lang="el-GR" sz="1800" b="1">
                  <a:solidFill>
                    <a:srgbClr val="FFFF00"/>
                  </a:solidFill>
                  <a:latin typeface="Calibri" charset="0"/>
                </a:rPr>
                <a:t>σ</a:t>
              </a:r>
              <a:endParaRPr lang="en-US" sz="1800" b="1">
                <a:solidFill>
                  <a:srgbClr val="FFFF00"/>
                </a:solidFill>
                <a:latin typeface="Calibri" charset="0"/>
              </a:endParaRPr>
            </a:p>
          </p:txBody>
        </p:sp>
        <p:pic>
          <p:nvPicPr>
            <p:cNvPr id="75793" name="Picture 5" descr="C:\Documents and Settings\Daniel Newton\Desktop\MDA\Matlab_test\icons\star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733425"/>
              <a:ext cx="381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5203825" y="744538"/>
              <a:ext cx="2416175" cy="369887"/>
            </a:xfrm>
            <a:prstGeom prst="rect">
              <a:avLst/>
            </a:prstGeom>
            <a:noFill/>
          </p:spPr>
          <p:txBody>
            <a:bodyPr>
              <a:normAutofit lnSpcReduction="1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HF Association one </a:t>
              </a:r>
              <a:r>
                <a:rPr lang="el-GR" b="1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σ</a:t>
              </a:r>
              <a:r>
                <a:rPr lang="en-US" b="1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75795" name="Picture 35" descr="triangle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990600"/>
              <a:ext cx="381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96" name="Picture 36" descr="square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1304925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72301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/>
              <a:t>Watchkeeper</a:t>
            </a:r>
          </a:p>
        </p:txBody>
      </p:sp>
      <p:pic>
        <p:nvPicPr>
          <p:cNvPr id="14338" name="Picture 1" descr="Screen shot 2012-09-19 at 11.04.58 AM.png"/>
          <p:cNvPicPr>
            <a:picLocks noChangeAspect="1"/>
          </p:cNvPicPr>
          <p:nvPr/>
        </p:nvPicPr>
        <p:blipFill>
          <a:blip r:embed="rId3"/>
          <a:srcRect r="49464"/>
          <a:stretch>
            <a:fillRect/>
          </a:stretch>
        </p:blipFill>
        <p:spPr bwMode="auto">
          <a:xfrm>
            <a:off x="0" y="0"/>
            <a:ext cx="259080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 descr="Screen shot 2012-09-19 at 11.06.01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5400" y="1287463"/>
            <a:ext cx="62738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 descr="Screen shot 2012-09-19 at 11.04.58 AM.png"/>
          <p:cNvPicPr>
            <a:picLocks noChangeAspect="1"/>
          </p:cNvPicPr>
          <p:nvPr/>
        </p:nvPicPr>
        <p:blipFill>
          <a:blip r:embed="rId3"/>
          <a:srcRect l="50206"/>
          <a:stretch>
            <a:fillRect/>
          </a:stretch>
        </p:blipFill>
        <p:spPr bwMode="auto">
          <a:xfrm>
            <a:off x="0" y="2979738"/>
            <a:ext cx="255270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17334" y="5672666"/>
            <a:ext cx="480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Watchkeeper</a:t>
            </a:r>
            <a:r>
              <a:rPr lang="en-US" sz="2400" dirty="0" smtClean="0"/>
              <a:t> pulls data from EDS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56625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3"/>
          <p:cNvSpPr>
            <a:spLocks noGrp="1"/>
          </p:cNvSpPr>
          <p:nvPr>
            <p:ph type="title"/>
          </p:nvPr>
        </p:nvSpPr>
        <p:spPr>
          <a:xfrm>
            <a:off x="0" y="122238"/>
            <a:ext cx="9144000" cy="1143000"/>
          </a:xfrm>
        </p:spPr>
        <p:txBody>
          <a:bodyPr/>
          <a:lstStyle/>
          <a:p>
            <a:r>
              <a:rPr lang="en-US" sz="4000" dirty="0" smtClean="0">
                <a:latin typeface="Calibri" charset="0"/>
                <a:ea typeface="ＭＳ Ｐゴシック" charset="0"/>
                <a:cs typeface="ＭＳ Ｐゴシック" charset="0"/>
              </a:rPr>
              <a:t>U.S. Integrated Ocean Observing System: Interactive Asset </a:t>
            </a:r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Map</a:t>
            </a:r>
          </a:p>
        </p:txBody>
      </p:sp>
      <p:pic>
        <p:nvPicPr>
          <p:cNvPr id="113666" name="Picture 4" descr="IOOS_Asset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613" y="1295400"/>
            <a:ext cx="7875587" cy="4333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0933" y="5655733"/>
            <a:ext cx="863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Comprehensive General Purpose and User Specific Versions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67158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_marbl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1" t="9026" r="17716" b="8806"/>
          <a:stretch/>
        </p:blipFill>
        <p:spPr>
          <a:xfrm>
            <a:off x="148166" y="0"/>
            <a:ext cx="6134100" cy="60997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5475" y="287865"/>
            <a:ext cx="3018525" cy="5755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Vessel Tracking </a:t>
            </a:r>
          </a:p>
          <a:p>
            <a:pPr algn="ctr"/>
            <a:r>
              <a:rPr lang="en-US" sz="2800" b="1" dirty="0" smtClean="0"/>
              <a:t>Research Areas</a:t>
            </a:r>
          </a:p>
          <a:p>
            <a:pPr algn="ctr"/>
            <a:endParaRPr lang="en-US" sz="2400" u="sng" dirty="0"/>
          </a:p>
          <a:p>
            <a:pPr algn="ctr"/>
            <a:r>
              <a:rPr lang="en-US" sz="2400" u="sng" dirty="0" smtClean="0"/>
              <a:t>Current </a:t>
            </a:r>
            <a:r>
              <a:rPr lang="en-US" sz="2400" u="sng" dirty="0" err="1" smtClean="0"/>
              <a:t>Testbeds</a:t>
            </a:r>
            <a:endParaRPr lang="en-US" sz="2400" u="sng" dirty="0" smtClean="0"/>
          </a:p>
          <a:p>
            <a:pPr algn="ctr"/>
            <a:r>
              <a:rPr lang="en-US" sz="2400" dirty="0" smtClean="0"/>
              <a:t>New York Harbor</a:t>
            </a:r>
          </a:p>
          <a:p>
            <a:pPr algn="ctr"/>
            <a:r>
              <a:rPr lang="en-US" sz="2400" dirty="0" smtClean="0"/>
              <a:t>Delaware Bay</a:t>
            </a:r>
          </a:p>
          <a:p>
            <a:pPr algn="ctr"/>
            <a:r>
              <a:rPr lang="en-US" sz="2400" dirty="0" smtClean="0"/>
              <a:t>Chesapeake Bay</a:t>
            </a:r>
          </a:p>
          <a:p>
            <a:pPr algn="ctr"/>
            <a:r>
              <a:rPr lang="en-US" sz="2400" dirty="0" smtClean="0"/>
              <a:t>Port of Miami</a:t>
            </a:r>
          </a:p>
          <a:p>
            <a:pPr algn="ctr"/>
            <a:r>
              <a:rPr lang="en-US" sz="2400" dirty="0" smtClean="0"/>
              <a:t>Western Puerto Rico</a:t>
            </a:r>
          </a:p>
          <a:p>
            <a:pPr algn="ctr"/>
            <a:r>
              <a:rPr lang="en-US" sz="2400" dirty="0" smtClean="0"/>
              <a:t>Barrow Alaska</a:t>
            </a:r>
          </a:p>
          <a:p>
            <a:pPr algn="ctr"/>
            <a:endParaRPr lang="en-US" sz="2400" dirty="0"/>
          </a:p>
          <a:p>
            <a:pPr algn="ctr"/>
            <a:r>
              <a:rPr lang="en-US" sz="2400" u="sng" dirty="0" smtClean="0"/>
              <a:t>Proposed </a:t>
            </a:r>
            <a:r>
              <a:rPr lang="en-US" sz="2400" u="sng" dirty="0" err="1" smtClean="0"/>
              <a:t>Testbeds</a:t>
            </a:r>
            <a:endParaRPr lang="en-US" sz="2400" u="sng" dirty="0" smtClean="0"/>
          </a:p>
          <a:p>
            <a:pPr algn="ctr"/>
            <a:r>
              <a:rPr lang="en-US" sz="2400" dirty="0" smtClean="0"/>
              <a:t>Great </a:t>
            </a:r>
            <a:r>
              <a:rPr lang="en-US" sz="2400" dirty="0" err="1" smtClean="0"/>
              <a:t>Inagua</a:t>
            </a:r>
            <a:endParaRPr lang="en-US" sz="2400" dirty="0" smtClean="0"/>
          </a:p>
          <a:p>
            <a:pPr algn="ctr"/>
            <a:r>
              <a:rPr lang="en-US" sz="2400" dirty="0" smtClean="0"/>
              <a:t>Norway</a:t>
            </a:r>
          </a:p>
          <a:p>
            <a:pPr algn="ctr"/>
            <a:r>
              <a:rPr lang="en-US" sz="2400" dirty="0" smtClean="0"/>
              <a:t>San Diego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3689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/>
          </p:cNvSpPr>
          <p:nvPr/>
        </p:nvSpPr>
        <p:spPr bwMode="auto">
          <a:xfrm>
            <a:off x="60325" y="114300"/>
            <a:ext cx="77019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/>
            <a:r>
              <a:rPr lang="en-US" sz="2400" b="1" dirty="0">
                <a:cs typeface="Arial" charset="0"/>
                <a:sym typeface="Arial" charset="0"/>
              </a:rPr>
              <a:t>Doppler Spectra from all Range Cells</a:t>
            </a:r>
          </a:p>
          <a:p>
            <a:pPr marL="39688"/>
            <a:r>
              <a:rPr lang="en-US" sz="2400" b="1" dirty="0">
                <a:cs typeface="Arial" charset="0"/>
                <a:sym typeface="Arial" charset="0"/>
              </a:rPr>
              <a:t>with Detection Threshold </a:t>
            </a:r>
            <a:r>
              <a:rPr lang="en-US" sz="2400" b="1" dirty="0" smtClean="0">
                <a:cs typeface="Arial" charset="0"/>
                <a:sym typeface="Arial" charset="0"/>
              </a:rPr>
              <a:t>above Background Applied</a:t>
            </a:r>
            <a:endParaRPr lang="en-US" sz="2400" b="1" dirty="0">
              <a:cs typeface="Arial" charset="0"/>
              <a:sym typeface="Arial" charset="0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 bwMode="auto">
          <a:xfrm>
            <a:off x="803275" y="977900"/>
            <a:ext cx="7693025" cy="5355168"/>
            <a:chOff x="231775" y="990600"/>
            <a:chExt cx="8670925" cy="6035271"/>
          </a:xfrm>
        </p:grpSpPr>
        <p:pic>
          <p:nvPicPr>
            <p:cNvPr id="92163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775" y="990600"/>
              <a:ext cx="8670925" cy="539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828" name="Rectangle 3"/>
            <p:cNvSpPr>
              <a:spLocks/>
            </p:cNvSpPr>
            <p:nvPr/>
          </p:nvSpPr>
          <p:spPr bwMode="auto">
            <a:xfrm>
              <a:off x="2823269" y="6322153"/>
              <a:ext cx="1900232" cy="703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/>
            </a:bodyPr>
            <a:lstStyle/>
            <a:p>
              <a:pPr marL="39688" algn="ctr">
                <a:defRPr/>
              </a:pPr>
              <a:r>
                <a:rPr lang="en-US" sz="1700" dirty="0">
                  <a:cs typeface="Arial" charset="0"/>
                  <a:sym typeface="Arial" charset="0"/>
                </a:rPr>
                <a:t>Doppler </a:t>
              </a:r>
              <a:r>
                <a:rPr lang="en-US" sz="1700" dirty="0" smtClean="0">
                  <a:cs typeface="Arial" charset="0"/>
                  <a:sym typeface="Arial" charset="0"/>
                </a:rPr>
                <a:t>Frequency</a:t>
              </a:r>
            </a:p>
            <a:p>
              <a:pPr marL="39688" algn="ctr">
                <a:defRPr/>
              </a:pPr>
              <a:r>
                <a:rPr lang="en-US" sz="1700" dirty="0" smtClean="0">
                  <a:cs typeface="Arial" charset="0"/>
                  <a:sym typeface="Arial" charset="0"/>
                </a:rPr>
                <a:t>(Target Speed)</a:t>
              </a:r>
              <a:endParaRPr lang="en-US" sz="1700" dirty="0" smtClean="0">
                <a:cs typeface="Arial" charset="0"/>
                <a:sym typeface="Arial" charset="0"/>
              </a:endParaRPr>
            </a:p>
            <a:p>
              <a:pPr marL="39688">
                <a:defRPr/>
              </a:pPr>
              <a:endParaRPr lang="en-US" sz="1700" dirty="0">
                <a:cs typeface="Arial" charset="0"/>
                <a:sym typeface="Arial" charset="0"/>
              </a:endParaRPr>
            </a:p>
          </p:txBody>
        </p:sp>
        <p:sp>
          <p:nvSpPr>
            <p:cNvPr id="92165" name="Rectangle 4"/>
            <p:cNvSpPr>
              <a:spLocks/>
            </p:cNvSpPr>
            <p:nvPr/>
          </p:nvSpPr>
          <p:spPr bwMode="auto">
            <a:xfrm rot="-2940000">
              <a:off x="8075613" y="5572125"/>
              <a:ext cx="865188" cy="312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9688"/>
              <a:r>
                <a:rPr lang="en-US" sz="1700">
                  <a:cs typeface="Arial" charset="0"/>
                  <a:sym typeface="Arial" charset="0"/>
                </a:rPr>
                <a:t>Range</a:t>
              </a:r>
            </a:p>
          </p:txBody>
        </p:sp>
        <p:sp>
          <p:nvSpPr>
            <p:cNvPr id="77830" name="Rectangle 5"/>
            <p:cNvSpPr>
              <a:spLocks/>
            </p:cNvSpPr>
            <p:nvPr/>
          </p:nvSpPr>
          <p:spPr bwMode="auto">
            <a:xfrm>
              <a:off x="607527" y="3277085"/>
              <a:ext cx="1341971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Bragg Waves</a:t>
              </a:r>
            </a:p>
          </p:txBody>
        </p:sp>
        <p:sp>
          <p:nvSpPr>
            <p:cNvPr id="77831" name="Rectangle 6"/>
            <p:cNvSpPr>
              <a:spLocks/>
            </p:cNvSpPr>
            <p:nvPr/>
          </p:nvSpPr>
          <p:spPr bwMode="auto">
            <a:xfrm>
              <a:off x="6857536" y="3348649"/>
              <a:ext cx="1341971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Bragg Waves</a:t>
              </a:r>
            </a:p>
          </p:txBody>
        </p:sp>
        <p:sp>
          <p:nvSpPr>
            <p:cNvPr id="77832" name="Rectangle 7"/>
            <p:cNvSpPr>
              <a:spLocks/>
            </p:cNvSpPr>
            <p:nvPr/>
          </p:nvSpPr>
          <p:spPr bwMode="auto">
            <a:xfrm>
              <a:off x="5107605" y="1527333"/>
              <a:ext cx="2986333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Fixed Objects &amp; Direct Signals</a:t>
              </a:r>
            </a:p>
          </p:txBody>
        </p:sp>
        <p:sp>
          <p:nvSpPr>
            <p:cNvPr id="77833" name="Rectangle 8"/>
            <p:cNvSpPr>
              <a:spLocks/>
            </p:cNvSpPr>
            <p:nvPr/>
          </p:nvSpPr>
          <p:spPr bwMode="auto">
            <a:xfrm>
              <a:off x="3044547" y="3885383"/>
              <a:ext cx="685301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Vessel</a:t>
              </a:r>
            </a:p>
          </p:txBody>
        </p:sp>
        <p:sp>
          <p:nvSpPr>
            <p:cNvPr id="77834" name="Rectangle 9"/>
            <p:cNvSpPr>
              <a:spLocks/>
            </p:cNvSpPr>
            <p:nvPr/>
          </p:nvSpPr>
          <p:spPr bwMode="auto">
            <a:xfrm>
              <a:off x="5868055" y="3964104"/>
              <a:ext cx="681722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Vessel</a:t>
              </a:r>
            </a:p>
          </p:txBody>
        </p:sp>
        <p:sp>
          <p:nvSpPr>
            <p:cNvPr id="77835" name="Line 10"/>
            <p:cNvSpPr>
              <a:spLocks noChangeShapeType="1"/>
            </p:cNvSpPr>
            <p:nvPr/>
          </p:nvSpPr>
          <p:spPr bwMode="auto">
            <a:xfrm>
              <a:off x="4955515" y="6554737"/>
              <a:ext cx="25193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normAutofit fontScale="25000" lnSpcReduction="20000"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36" name="Line 11"/>
            <p:cNvSpPr>
              <a:spLocks noChangeShapeType="1"/>
            </p:cNvSpPr>
            <p:nvPr/>
          </p:nvSpPr>
          <p:spPr bwMode="auto">
            <a:xfrm flipH="1">
              <a:off x="455437" y="6554737"/>
              <a:ext cx="213462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normAutofit fontScale="25000" lnSpcReduction="20000"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37" name="Line 12"/>
            <p:cNvSpPr>
              <a:spLocks noChangeShapeType="1"/>
            </p:cNvSpPr>
            <p:nvPr/>
          </p:nvSpPr>
          <p:spPr bwMode="auto">
            <a:xfrm flipH="1">
              <a:off x="7770077" y="6098514"/>
              <a:ext cx="454481" cy="4562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normAutofit fontScale="25000" lnSpcReduction="20000"/>
            </a:bodyPr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 idx="4294967295"/>
          </p:nvPr>
        </p:nvSpPr>
        <p:spPr>
          <a:xfrm>
            <a:off x="457200" y="76200"/>
            <a:ext cx="82296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DOLPHIN</a:t>
            </a:r>
          </a:p>
        </p:txBody>
      </p:sp>
      <p:pic>
        <p:nvPicPr>
          <p:cNvPr id="32771" name="Picture 3" descr="MDN_DOLPHIN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05"/>
          <a:stretch/>
        </p:blipFill>
        <p:spPr bwMode="auto">
          <a:xfrm>
            <a:off x="3213100" y="-459108"/>
            <a:ext cx="5924550" cy="669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0" y="139700"/>
            <a:ext cx="2273300" cy="6463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>
                <a:solidFill>
                  <a:schemeClr val="bg1"/>
                </a:solidFill>
                <a:latin typeface="Calibri" charset="0"/>
              </a:rPr>
              <a:t>Median Method FFT 256  Threshold 11 dB</a:t>
            </a:r>
          </a:p>
        </p:txBody>
      </p:sp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2222500" y="558800"/>
            <a:ext cx="129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 smtClean="0">
                <a:solidFill>
                  <a:srgbClr val="000000"/>
                </a:solidFill>
                <a:latin typeface="Calibri" charset="0"/>
              </a:rPr>
              <a:t>Range</a:t>
            </a:r>
            <a:r>
              <a:rPr lang="en-US" sz="2200" b="1" dirty="0" smtClean="0">
                <a:latin typeface="Calibri" charset="0"/>
              </a:rPr>
              <a:t> </a:t>
            </a:r>
            <a:r>
              <a:rPr lang="en-US" sz="2200" b="1" dirty="0">
                <a:latin typeface="Calibri" charset="0"/>
              </a:rPr>
              <a:t>(k</a:t>
            </a:r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m)</a:t>
            </a:r>
            <a:r>
              <a:rPr lang="en-US" sz="2200" b="1" dirty="0">
                <a:solidFill>
                  <a:schemeClr val="bg1"/>
                </a:solidFill>
                <a:latin typeface="Calibri" charset="0"/>
              </a:rPr>
              <a:t> </a:t>
            </a:r>
          </a:p>
        </p:txBody>
      </p:sp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2019300" y="2563813"/>
            <a:ext cx="1447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Radial Velocity (m/s)</a:t>
            </a:r>
          </a:p>
        </p:txBody>
      </p:sp>
      <p:sp>
        <p:nvSpPr>
          <p:cNvPr id="32776" name="TextBox 8"/>
          <p:cNvSpPr txBox="1">
            <a:spLocks noChangeArrowheads="1"/>
          </p:cNvSpPr>
          <p:nvPr/>
        </p:nvSpPr>
        <p:spPr bwMode="auto">
          <a:xfrm>
            <a:off x="2343150" y="4953000"/>
            <a:ext cx="12001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Bearing (°CWN)</a:t>
            </a:r>
            <a:r>
              <a:rPr lang="en-US" sz="2200" b="1" dirty="0">
                <a:solidFill>
                  <a:schemeClr val="bg1"/>
                </a:solidFill>
                <a:latin typeface="Calibri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066800"/>
            <a:ext cx="22859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1</a:t>
            </a:r>
          </a:p>
          <a:p>
            <a:r>
              <a:rPr lang="en-US" b="1" dirty="0" smtClean="0"/>
              <a:t>Raw Detections</a:t>
            </a:r>
          </a:p>
          <a:p>
            <a:r>
              <a:rPr lang="en-US" b="1" dirty="0" smtClean="0"/>
              <a:t>From each HFR</a:t>
            </a:r>
            <a:r>
              <a:rPr lang="en-US" b="1" dirty="0" smtClean="0"/>
              <a:t>:</a:t>
            </a:r>
          </a:p>
          <a:p>
            <a:endParaRPr lang="en-US" b="1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Radial </a:t>
            </a:r>
            <a:r>
              <a:rPr lang="en-US" dirty="0" smtClean="0"/>
              <a:t>Velocity (most </a:t>
            </a:r>
            <a:r>
              <a:rPr lang="en-US" dirty="0"/>
              <a:t>a</a:t>
            </a:r>
            <a:r>
              <a:rPr lang="en-US" dirty="0" smtClean="0"/>
              <a:t>ccurate)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Range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Bearing (least accurate)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Adjusting the Signal to Noise</a:t>
            </a:r>
            <a:endParaRPr lang="en-US" dirty="0"/>
          </a:p>
        </p:txBody>
      </p:sp>
      <p:pic>
        <p:nvPicPr>
          <p:cNvPr id="5" name="snr-annotated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200" y="1227139"/>
            <a:ext cx="7594600" cy="515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713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 descr="MAAS_DPH_3_no_pat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51" r="13000"/>
          <a:stretch>
            <a:fillRect/>
          </a:stretch>
        </p:blipFill>
        <p:spPr bwMode="auto">
          <a:xfrm>
            <a:off x="3321050" y="84665"/>
            <a:ext cx="58229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5" descr="Dolph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225800"/>
            <a:ext cx="3352800" cy="23955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7" descr="Maas_Trad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60388"/>
            <a:ext cx="3352800" cy="25130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Text Box 8"/>
          <p:cNvSpPr txBox="1">
            <a:spLocks noChangeArrowheads="1"/>
          </p:cNvSpPr>
          <p:nvPr/>
        </p:nvSpPr>
        <p:spPr bwMode="auto">
          <a:xfrm>
            <a:off x="228600" y="711200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</a:rPr>
              <a:t>MAAS TRADER</a:t>
            </a:r>
          </a:p>
        </p:txBody>
      </p:sp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228600" y="3759200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</a:rPr>
              <a:t>DOLPHIN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3536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Step 2 Association:</a:t>
            </a:r>
            <a:endParaRPr lang="en-US" sz="2800" b="1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Vessels - 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71" name="TextBox 5"/>
          <p:cNvSpPr txBox="1">
            <a:spLocks noChangeArrowheads="1"/>
          </p:cNvSpPr>
          <p:nvPr/>
        </p:nvSpPr>
        <p:spPr bwMode="auto">
          <a:xfrm>
            <a:off x="5257800" y="465673"/>
            <a:ext cx="3762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latin typeface="News Gothic MT" charset="0"/>
              </a:rPr>
              <a:t>IOOS Relationships</a:t>
            </a:r>
          </a:p>
        </p:txBody>
      </p:sp>
      <p:pic>
        <p:nvPicPr>
          <p:cNvPr id="1947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3" y="2943221"/>
            <a:ext cx="3500437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906459"/>
            <a:ext cx="1660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International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62225" y="2003421"/>
            <a:ext cx="1660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41546"/>
            <a:ext cx="1662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U.S. Integrated Ocean Observing System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86" name="TextBox 37"/>
          <p:cNvSpPr txBox="1">
            <a:spLocks noChangeArrowheads="1"/>
          </p:cNvSpPr>
          <p:nvPr/>
        </p:nvSpPr>
        <p:spPr bwMode="auto">
          <a:xfrm>
            <a:off x="4984753" y="2626170"/>
            <a:ext cx="33667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Globally Coordinated Initiatives</a:t>
            </a:r>
            <a:endParaRPr lang="en-US" dirty="0"/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5528733" y="5789619"/>
            <a:ext cx="28022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17 U.S. Federal </a:t>
            </a:r>
            <a:r>
              <a:rPr lang="en-US" dirty="0"/>
              <a:t>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0" y="5707063"/>
            <a:ext cx="2486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11 Regional Associations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http://</a:t>
            </a:r>
            <a:r>
              <a:rPr lang="en-US" sz="2000" b="1" dirty="0" err="1" smtClean="0">
                <a:solidFill>
                  <a:schemeClr val="bg1"/>
                </a:solidFill>
              </a:rPr>
              <a:t>ioos.gov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7" name="Picture 46" descr="Screen shot 2012-07-12 at 2.33.23 AM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73186" y="520293"/>
            <a:ext cx="3345314" cy="207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991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fr_121211_lisl_Page_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4366" y="1434572"/>
            <a:ext cx="596900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Box 1"/>
          <p:cNvSpPr txBox="1">
            <a:spLocks noChangeArrowheads="1"/>
          </p:cNvSpPr>
          <p:nvPr/>
        </p:nvSpPr>
        <p:spPr bwMode="auto">
          <a:xfrm>
            <a:off x="1109133" y="5706533"/>
            <a:ext cx="6858000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dirty="0"/>
              <a:t>M/V VICTORIOUS: GPS Track, CODAR Data, and Ship Tracker Solution with Uncertainty Ellipses</a:t>
            </a:r>
          </a:p>
        </p:txBody>
      </p:sp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457199" y="141288"/>
            <a:ext cx="705273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 smtClean="0"/>
              <a:t>Step 3 Track Fitting: M</a:t>
            </a:r>
            <a:r>
              <a:rPr lang="en-US" sz="3200" dirty="0"/>
              <a:t>/V </a:t>
            </a:r>
            <a:r>
              <a:rPr lang="en-US" sz="3200" dirty="0" err="1" smtClean="0"/>
              <a:t>Victorius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663965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Rectangle 3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CSR Tropical HF Radar Testbed</a:t>
            </a:r>
          </a:p>
        </p:txBody>
      </p:sp>
      <p:pic>
        <p:nvPicPr>
          <p:cNvPr id="63499" name="Picture 1" descr="Puerto_Ri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" y="1282700"/>
            <a:ext cx="3721100" cy="26114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0" name="Picture 5" descr="4034843470_4eefe3e8e9_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700" y="1346200"/>
            <a:ext cx="1041400" cy="13890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1" name="Picture 3" descr="4041357042_3d883e8c42_z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00" y="2819400"/>
            <a:ext cx="1404938" cy="10541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2" name="Picture 4" descr="5730388790_b6fe8222de_z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6100" y="2146300"/>
            <a:ext cx="1262063" cy="94615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03" name="TextBox 2"/>
          <p:cNvSpPr txBox="1">
            <a:spLocks noChangeArrowheads="1"/>
          </p:cNvSpPr>
          <p:nvPr/>
        </p:nvSpPr>
        <p:spPr bwMode="auto">
          <a:xfrm>
            <a:off x="3124200" y="3378200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FF"/>
                </a:solidFill>
              </a:rPr>
              <a:t>AIS</a:t>
            </a:r>
          </a:p>
        </p:txBody>
      </p:sp>
      <p:pic>
        <p:nvPicPr>
          <p:cNvPr id="2" name="Picture 1" descr="Cushin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27500"/>
            <a:ext cx="3213100" cy="17929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cddo_CGC_Cushing_20121108_data_vs_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t="4259" r="8672" b="6111"/>
          <a:stretch/>
        </p:blipFill>
        <p:spPr>
          <a:xfrm>
            <a:off x="4762501" y="838200"/>
            <a:ext cx="3554163" cy="4914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56200" y="5715000"/>
            <a:ext cx="3020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Detections of CGC Cushing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5465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Rectangle 3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CSR Tropical HF Radar Testbed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12800" y="812800"/>
            <a:ext cx="7086600" cy="4037337"/>
            <a:chOff x="812800" y="1143000"/>
            <a:chExt cx="7086600" cy="4037337"/>
          </a:xfrm>
        </p:grpSpPr>
        <p:pic>
          <p:nvPicPr>
            <p:cNvPr id="5" name="Picture 4" descr="hotelAi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00" y="1143000"/>
              <a:ext cx="7086600" cy="403733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68600" y="1155700"/>
              <a:ext cx="335385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rmAutofit/>
            </a:bodyPr>
            <a:lstStyle/>
            <a:p>
              <a:r>
                <a:rPr lang="en-US" dirty="0" smtClean="0"/>
                <a:t>AIS Data November 4 -9, 2012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86000" y="4813300"/>
            <a:ext cx="52788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84 vessels captured on AIS</a:t>
            </a:r>
          </a:p>
          <a:p>
            <a:r>
              <a:rPr lang="en-US" dirty="0" smtClean="0"/>
              <a:t>36 vessels within 100 km of the radar station</a:t>
            </a:r>
          </a:p>
          <a:p>
            <a:r>
              <a:rPr lang="en-US" dirty="0" smtClean="0"/>
              <a:t>23 vessels detected by the radar that were on AIS</a:t>
            </a:r>
          </a:p>
          <a:p>
            <a:r>
              <a:rPr lang="en-US" dirty="0" smtClean="0"/>
              <a:t>13 vessels detected by the radar NOT on AIS</a:t>
            </a:r>
            <a:endParaRPr lang="en-US" dirty="0"/>
          </a:p>
        </p:txBody>
      </p:sp>
      <p:sp>
        <p:nvSpPr>
          <p:cNvPr id="15" name="5-Point Star 14"/>
          <p:cNvSpPr/>
          <p:nvPr/>
        </p:nvSpPr>
        <p:spPr>
          <a:xfrm>
            <a:off x="6756400" y="3416300"/>
            <a:ext cx="431800" cy="431800"/>
          </a:xfrm>
          <a:prstGeom prst="star5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121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Basilica Duckling Detections</a:t>
            </a:r>
            <a:endParaRPr lang="en-US" dirty="0"/>
          </a:p>
        </p:txBody>
      </p:sp>
      <p:pic>
        <p:nvPicPr>
          <p:cNvPr id="3" name="Picture 2" descr="Macintosh HD:Users:ScottGlenn:Desktop:monostat_ais:CDDO_Plots:Pepper_Median_256_12_rvb_&quot;352179000&quot;_08-Nov-2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1193164"/>
            <a:ext cx="6344648" cy="490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Macintosh HD:Users:ScottGlenn:Desktop:Ship_Pictures:352179000_Basilica_Duckl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3162300"/>
            <a:ext cx="3111500" cy="20743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ounded Rectangular Callout 4"/>
          <p:cNvSpPr/>
          <p:nvPr/>
        </p:nvSpPr>
        <p:spPr>
          <a:xfrm>
            <a:off x="381000" y="2082800"/>
            <a:ext cx="1333500" cy="965200"/>
          </a:xfrm>
          <a:prstGeom prst="wedgeRoundRectCallout">
            <a:avLst>
              <a:gd name="adj1" fmla="val 2977"/>
              <a:gd name="adj2" fmla="val 14144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Masked due to Bragg clutter</a:t>
            </a:r>
            <a:endParaRPr lang="en-US" sz="16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4787900" y="1841500"/>
            <a:ext cx="1600200" cy="965200"/>
          </a:xfrm>
          <a:prstGeom prst="wedgeRoundRectCallout">
            <a:avLst>
              <a:gd name="adj1" fmla="val -40674"/>
              <a:gd name="adj2" fmla="val 12434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Masked due Zero Doppler clutter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918200" y="5232400"/>
            <a:ext cx="2710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Detected for ~ 1 hour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Detected out to 46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5199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Line 7"/>
          <p:cNvSpPr>
            <a:spLocks noChangeShapeType="1"/>
          </p:cNvSpPr>
          <p:nvPr/>
        </p:nvSpPr>
        <p:spPr bwMode="auto">
          <a:xfrm>
            <a:off x="4572000" y="973138"/>
            <a:ext cx="0" cy="5018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2" name="Text Box 8"/>
          <p:cNvSpPr txBox="1">
            <a:spLocks noChangeArrowheads="1"/>
          </p:cNvSpPr>
          <p:nvPr/>
        </p:nvSpPr>
        <p:spPr bwMode="auto">
          <a:xfrm>
            <a:off x="4822825" y="1271588"/>
            <a:ext cx="1098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Sponsor:</a:t>
            </a:r>
          </a:p>
        </p:txBody>
      </p:sp>
      <p:sp>
        <p:nvSpPr>
          <p:cNvPr id="66563" name="Text Box 9"/>
          <p:cNvSpPr txBox="1">
            <a:spLocks noChangeArrowheads="1"/>
          </p:cNvSpPr>
          <p:nvPr/>
        </p:nvSpPr>
        <p:spPr bwMode="auto">
          <a:xfrm>
            <a:off x="4751388" y="2519363"/>
            <a:ext cx="1441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Participants:</a:t>
            </a:r>
          </a:p>
        </p:txBody>
      </p:sp>
      <p:sp>
        <p:nvSpPr>
          <p:cNvPr id="66564" name="Line 10"/>
          <p:cNvSpPr>
            <a:spLocks noChangeShapeType="1"/>
          </p:cNvSpPr>
          <p:nvPr/>
        </p:nvSpPr>
        <p:spPr bwMode="auto">
          <a:xfrm>
            <a:off x="0" y="3197225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5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9538" y="2574925"/>
            <a:ext cx="107791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 Box 14"/>
          <p:cNvSpPr txBox="1">
            <a:spLocks noChangeArrowheads="1"/>
          </p:cNvSpPr>
          <p:nvPr/>
        </p:nvSpPr>
        <p:spPr bwMode="auto">
          <a:xfrm>
            <a:off x="395288" y="1058863"/>
            <a:ext cx="39687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b="1"/>
              <a:t>Objective:</a:t>
            </a:r>
          </a:p>
          <a:p>
            <a:pPr algn="just" eaLnBrk="1" hangingPunct="1"/>
            <a:r>
              <a:rPr lang="en-US" sz="1800"/>
              <a:t>Test the capability of the SeaSonde HF Radar as a detection and surveillance sensor at high latitudes in anticipation of the polar ice cap melting and the increased usage of the Northwest Passage.</a:t>
            </a:r>
          </a:p>
        </p:txBody>
      </p:sp>
      <p:sp>
        <p:nvSpPr>
          <p:cNvPr id="66567" name="Rectangle 32"/>
          <p:cNvSpPr>
            <a:spLocks noGrp="1"/>
          </p:cNvSpPr>
          <p:nvPr>
            <p:ph type="title" idx="4294967295"/>
          </p:nvPr>
        </p:nvSpPr>
        <p:spPr>
          <a:xfrm>
            <a:off x="622300" y="0"/>
            <a:ext cx="8521700" cy="11430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CSR High Latitude HF Radar Testbed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6568" name="Picture 33" descr="DH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4050" y="925513"/>
            <a:ext cx="118745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34" descr="UAF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6675" y="2141538"/>
            <a:ext cx="12192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" y="3317875"/>
            <a:ext cx="4419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2" name="Picture 17" descr="COOL_Logo_2009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8750" y="1955800"/>
            <a:ext cx="10350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3" name="Picture 18" descr="Bering Strait region AIS 201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5675" y="4051300"/>
            <a:ext cx="19050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IMG_0086.JPG"/>
          <p:cNvPicPr>
            <a:picLocks noChangeAspect="1"/>
          </p:cNvPicPr>
          <p:nvPr/>
        </p:nvPicPr>
        <p:blipFill>
          <a:blip r:embed="rId9">
            <a:lum bright="6000" contrast="-4000"/>
          </a:blip>
          <a:stretch>
            <a:fillRect/>
          </a:stretch>
        </p:blipFill>
        <p:spPr>
          <a:xfrm>
            <a:off x="6851650" y="4341813"/>
            <a:ext cx="1966913" cy="147478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6575" name="TextBox 1"/>
          <p:cNvSpPr txBox="1">
            <a:spLocks noChangeArrowheads="1"/>
          </p:cNvSpPr>
          <p:nvPr/>
        </p:nvSpPr>
        <p:spPr bwMode="auto">
          <a:xfrm>
            <a:off x="6946900" y="4000500"/>
            <a:ext cx="2011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Remote Power Module</a:t>
            </a:r>
          </a:p>
        </p:txBody>
      </p:sp>
      <p:sp>
        <p:nvSpPr>
          <p:cNvPr id="66576" name="TextBox 21"/>
          <p:cNvSpPr txBox="1">
            <a:spLocks noChangeArrowheads="1"/>
          </p:cNvSpPr>
          <p:nvPr/>
        </p:nvSpPr>
        <p:spPr bwMode="auto">
          <a:xfrm>
            <a:off x="4597400" y="5486400"/>
            <a:ext cx="2300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AIS traffic near Barrow, AK</a:t>
            </a:r>
          </a:p>
        </p:txBody>
      </p:sp>
      <p:sp>
        <p:nvSpPr>
          <p:cNvPr id="66577" name="TextBox 1"/>
          <p:cNvSpPr txBox="1">
            <a:spLocks noChangeArrowheads="1"/>
          </p:cNvSpPr>
          <p:nvPr/>
        </p:nvSpPr>
        <p:spPr bwMode="auto">
          <a:xfrm>
            <a:off x="838200" y="5638800"/>
            <a:ext cx="2867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Northwest passage routes</a:t>
            </a:r>
          </a:p>
        </p:txBody>
      </p:sp>
    </p:spTree>
    <p:extLst>
      <p:ext uri="{BB962C8B-B14F-4D97-AF65-F5344CB8AC3E}">
        <p14:creationId xmlns:p14="http://schemas.microsoft.com/office/powerpoint/2010/main" val="39677399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3"/>
          <p:cNvSpPr>
            <a:spLocks noGrp="1"/>
          </p:cNvSpPr>
          <p:nvPr>
            <p:ph type="title"/>
          </p:nvPr>
        </p:nvSpPr>
        <p:spPr>
          <a:xfrm>
            <a:off x="190500" y="96838"/>
            <a:ext cx="3860800" cy="1143000"/>
          </a:xfrm>
        </p:spPr>
        <p:txBody>
          <a:bodyPr/>
          <a:lstStyle/>
          <a:p>
            <a:pPr algn="l"/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Point Barrow Detections</a:t>
            </a:r>
          </a:p>
        </p:txBody>
      </p:sp>
      <p:pic>
        <p:nvPicPr>
          <p:cNvPr id="28674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" y="1409700"/>
            <a:ext cx="4152900" cy="4467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5" descr="Screen shot 2012-08-16 at 10.55.09 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8"/>
          <a:stretch>
            <a:fillRect/>
          </a:stretch>
        </p:blipFill>
        <p:spPr bwMode="auto">
          <a:xfrm>
            <a:off x="4318000" y="2197100"/>
            <a:ext cx="482600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Screen shot 2012-08-16 at 10.55.09 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100" y="0"/>
            <a:ext cx="31115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hs_alaska_card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206" y="177800"/>
            <a:ext cx="2515094" cy="176099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368800" y="4385735"/>
            <a:ext cx="12530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AIS vessels detected. Range to </a:t>
            </a:r>
          </a:p>
          <a:p>
            <a:r>
              <a:rPr lang="en-US" dirty="0" smtClean="0"/>
              <a:t>70 km.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4326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1" descr="Vessel_Detection_Web_GUI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CSR Ship Detection Visualizer</a:t>
            </a:r>
          </a:p>
        </p:txBody>
      </p:sp>
    </p:spTree>
    <p:extLst>
      <p:ext uri="{BB962C8B-B14F-4D97-AF65-F5344CB8AC3E}">
        <p14:creationId xmlns:p14="http://schemas.microsoft.com/office/powerpoint/2010/main" val="18903804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1" name="Picture 5" descr="IMG_134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b="2987"/>
          <a:stretch/>
        </p:blipFill>
        <p:spPr bwMode="auto">
          <a:xfrm>
            <a:off x="0" y="0"/>
            <a:ext cx="914400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399" y="460905"/>
            <a:ext cx="6510867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Rapid Response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Capability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104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3026834" y="2006600"/>
            <a:ext cx="4076700" cy="42211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Self Contained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Transportable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Propane generator</a:t>
            </a:r>
          </a:p>
          <a:p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Satellite Communications</a:t>
            </a:r>
          </a:p>
        </p:txBody>
      </p:sp>
      <p:pic>
        <p:nvPicPr>
          <p:cNvPr id="132100" name="Picture 4" descr="codar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67" y="5103812"/>
            <a:ext cx="1447800" cy="76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5" name="Picture 9" descr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999" y="4783667"/>
            <a:ext cx="8636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G_038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867" y="1859845"/>
            <a:ext cx="2506133" cy="334150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2062329" cy="143933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631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0" y="0"/>
            <a:ext cx="4721412" cy="86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National Science Foundation</a:t>
            </a:r>
            <a:r>
              <a:rPr lang="en-US" sz="28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 eaLnBrk="1" hangingPunct="1"/>
            <a:r>
              <a:rPr lang="en-US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Ocean Observatories Initiative</a:t>
            </a:r>
            <a:endParaRPr lang="en-US" sz="2400" b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5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320" y="-243008"/>
            <a:ext cx="5359680" cy="5627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3" descr="OOI_BannerNew_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0"/>
          <a:stretch>
            <a:fillRect/>
          </a:stretch>
        </p:blipFill>
        <p:spPr bwMode="auto">
          <a:xfrm>
            <a:off x="8001187" y="1500445"/>
            <a:ext cx="1142813" cy="5913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7" descr="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4981" y="735418"/>
            <a:ext cx="839019" cy="8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24580" name="TextBox 10"/>
          <p:cNvSpPr txBox="1">
            <a:spLocks noChangeArrowheads="1"/>
          </p:cNvSpPr>
          <p:nvPr/>
        </p:nvSpPr>
        <p:spPr bwMode="auto">
          <a:xfrm>
            <a:off x="119528" y="996156"/>
            <a:ext cx="4527177" cy="277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800" dirty="0" smtClean="0"/>
              <a:t>Construction Phase: $386 M</a:t>
            </a:r>
          </a:p>
          <a:p>
            <a:pPr eaLnBrk="1" hangingPunct="1"/>
            <a:endParaRPr lang="en-US" sz="800" dirty="0"/>
          </a:p>
          <a:p>
            <a:pPr eaLnBrk="1" hangingPunct="1"/>
            <a:r>
              <a:rPr lang="en-US" sz="2800" dirty="0" smtClean="0"/>
              <a:t>Implementing Organizations:</a:t>
            </a:r>
          </a:p>
          <a:p>
            <a:pPr eaLnBrk="1" hangingPunct="1"/>
            <a:r>
              <a:rPr lang="en-US" sz="2800" dirty="0" smtClean="0"/>
              <a:t> -Marine (Global, Regional,      </a:t>
            </a:r>
          </a:p>
          <a:p>
            <a:pPr eaLnBrk="1" hangingPunct="1"/>
            <a:r>
              <a:rPr lang="en-US" sz="2800" dirty="0"/>
              <a:t> </a:t>
            </a:r>
            <a:r>
              <a:rPr lang="en-US" sz="2800" dirty="0" smtClean="0"/>
              <a:t>             Endurance, Pioneer)</a:t>
            </a:r>
          </a:p>
          <a:p>
            <a:pPr eaLnBrk="1" hangingPunct="1"/>
            <a:r>
              <a:rPr lang="en-US" sz="2800" dirty="0"/>
              <a:t> </a:t>
            </a:r>
            <a:r>
              <a:rPr lang="en-US" sz="2800" dirty="0" smtClean="0"/>
              <a:t>-Cyber Infrastructure</a:t>
            </a:r>
          </a:p>
          <a:p>
            <a:pPr eaLnBrk="1" hangingPunct="1"/>
            <a:r>
              <a:rPr lang="en-US" sz="2800" dirty="0"/>
              <a:t> </a:t>
            </a:r>
            <a:r>
              <a:rPr lang="en-US" sz="2800" dirty="0" smtClean="0"/>
              <a:t>-Education</a:t>
            </a:r>
            <a:endParaRPr lang="en-US" sz="2800" dirty="0"/>
          </a:p>
        </p:txBody>
      </p:sp>
      <p:pic>
        <p:nvPicPr>
          <p:cNvPr id="24582" name="Picture 14" descr="6081124262_30dc5035e4_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t="14667"/>
          <a:stretch>
            <a:fillRect/>
          </a:stretch>
        </p:blipFill>
        <p:spPr bwMode="auto">
          <a:xfrm>
            <a:off x="1463536" y="3759331"/>
            <a:ext cx="3452890" cy="244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2-10-23 at 7.10.3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29" y="5725282"/>
            <a:ext cx="4198471" cy="486923"/>
          </a:xfrm>
          <a:prstGeom prst="rect">
            <a:avLst/>
          </a:prstGeom>
        </p:spPr>
      </p:pic>
      <p:pic>
        <p:nvPicPr>
          <p:cNvPr id="3" name="Picture 2" descr="Screen Shot 2012-10-23 at 7.13.23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537" y="5162986"/>
            <a:ext cx="1566582" cy="611032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19977642">
            <a:off x="3665242" y="3053202"/>
            <a:ext cx="4529039" cy="193381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3" descr="OOI_BannerNew_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0"/>
          <a:stretch>
            <a:fillRect/>
          </a:stretch>
        </p:blipFill>
        <p:spPr bwMode="auto">
          <a:xfrm>
            <a:off x="7590119" y="5268611"/>
            <a:ext cx="824752" cy="42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79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4" descr="Screen shot 2010-12-21 at 9.3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2974975"/>
            <a:ext cx="1092200" cy="420688"/>
          </a:xfrm>
          <a:prstGeom prst="rect">
            <a:avLst/>
          </a:prstGeom>
          <a:noFill/>
          <a:ln>
            <a:noFill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1265238"/>
            <a:ext cx="10668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8" y="6581775"/>
            <a:ext cx="1089025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950" y="4448175"/>
            <a:ext cx="76676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4073525"/>
            <a:ext cx="11176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5994400"/>
            <a:ext cx="77946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3502025"/>
            <a:ext cx="11112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63" y="5314950"/>
            <a:ext cx="6127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9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9063" y="125413"/>
            <a:ext cx="11049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Rectangle 10"/>
          <p:cNvSpPr>
            <a:spLocks/>
          </p:cNvSpPr>
          <p:nvPr/>
        </p:nvSpPr>
        <p:spPr bwMode="auto">
          <a:xfrm>
            <a:off x="2511425" y="211138"/>
            <a:ext cx="70421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3000" b="1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16396" name="Picture 11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96838"/>
            <a:ext cx="103028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33413"/>
            <a:ext cx="1066800" cy="522287"/>
          </a:xfrm>
          <a:prstGeom prst="rect">
            <a:avLst/>
          </a:prstGeom>
          <a:noFill/>
          <a:ln>
            <a:noFill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3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1931988"/>
            <a:ext cx="10033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9" name="TextBox 18"/>
          <p:cNvSpPr txBox="1">
            <a:spLocks noChangeArrowheads="1"/>
          </p:cNvSpPr>
          <p:nvPr/>
        </p:nvSpPr>
        <p:spPr bwMode="auto">
          <a:xfrm>
            <a:off x="1298575" y="1247775"/>
            <a:ext cx="7262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0000"/>
                </a:solidFill>
              </a:rPr>
              <a:t>Rutgers University – CODAR Ocean Sensors</a:t>
            </a:r>
          </a:p>
          <a:p>
            <a:pPr algn="ctr" eaLnBrk="1" hangingPunct="1"/>
            <a:r>
              <a:rPr lang="en-US" sz="2000" b="1" i="1">
                <a:solidFill>
                  <a:srgbClr val="000000"/>
                </a:solidFill>
              </a:rPr>
              <a:t>Academic – Industry Partnership since 1998</a:t>
            </a:r>
          </a:p>
        </p:txBody>
      </p:sp>
      <p:pic>
        <p:nvPicPr>
          <p:cNvPr id="16400" name="Picture 18" descr="dhs-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5875" y="763588"/>
            <a:ext cx="12731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608138" y="2105025"/>
            <a:ext cx="6969125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>
                <a:ea typeface="ＭＳ Ｐゴシック" charset="-128"/>
                <a:cs typeface="ＭＳ Ｐゴシック" charset="-128"/>
              </a:rPr>
              <a:t>CSR’s HF Radar Mission</a:t>
            </a:r>
            <a:r>
              <a:rPr lang="en-US" sz="2400" b="1" dirty="0">
                <a:ea typeface="ＭＳ Ｐゴシック" charset="-128"/>
                <a:cs typeface="ＭＳ Ｐゴシック" charset="-128"/>
              </a:rPr>
              <a:t>:</a:t>
            </a:r>
          </a:p>
          <a:p>
            <a:pPr>
              <a:defRPr/>
            </a:pPr>
            <a:endParaRPr lang="en-US" sz="2400" dirty="0">
              <a:ea typeface="ＭＳ Ｐゴシック" charset="-128"/>
              <a:cs typeface="ＭＳ Ｐゴシック" charset="-128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 smtClean="0">
                <a:ea typeface="ＭＳ Ｐゴシック" charset="-128"/>
                <a:cs typeface="ＭＳ Ｐゴシック" charset="-128"/>
              </a:rPr>
              <a:t>Develop &amp; Verify </a:t>
            </a:r>
            <a:r>
              <a:rPr lang="en-US" sz="2400" b="1" dirty="0">
                <a:ea typeface="ＭＳ Ｐゴシック" charset="-128"/>
                <a:cs typeface="ＭＳ Ｐゴシック" charset="-128"/>
              </a:rPr>
              <a:t>the HF </a:t>
            </a:r>
            <a:r>
              <a:rPr lang="en-US" sz="2400" b="1" dirty="0" smtClean="0">
                <a:ea typeface="ＭＳ Ｐゴシック" charset="-128"/>
                <a:cs typeface="ＭＳ Ｐゴシック" charset="-128"/>
              </a:rPr>
              <a:t>Radar Multi-</a:t>
            </a:r>
            <a:r>
              <a:rPr lang="en-US" sz="2400" b="1" dirty="0">
                <a:ea typeface="ＭＳ Ｐゴシック" charset="-128"/>
                <a:cs typeface="ＭＳ Ｐゴシック" charset="-128"/>
              </a:rPr>
              <a:t>Use Capability for Current Mapping &amp; Vessel Tracking.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400" b="1" dirty="0">
              <a:ea typeface="ＭＳ Ｐゴシック" charset="-128"/>
              <a:cs typeface="ＭＳ Ｐゴシック" charset="-128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>
                <a:ea typeface="ＭＳ Ｐゴシック" charset="-128"/>
                <a:cs typeface="ＭＳ Ｐゴシック" charset="-128"/>
              </a:rPr>
              <a:t>Transition these Capabilities to Operational Use for Search And Rescue (SAR) and Maritime Domain Awareness (MDA).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400" b="1" dirty="0">
              <a:ea typeface="ＭＳ Ｐゴシック" charset="-128"/>
              <a:cs typeface="ＭＳ Ｐゴシック" charset="-128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>
                <a:ea typeface="ＭＳ Ｐゴシック" charset="-128"/>
                <a:cs typeface="ＭＳ Ｐゴシック" charset="-128"/>
              </a:rPr>
              <a:t>Educate the Workforce Required to Operate these National Systems.</a:t>
            </a:r>
          </a:p>
        </p:txBody>
      </p:sp>
    </p:spTree>
    <p:extLst>
      <p:ext uri="{BB962C8B-B14F-4D97-AF65-F5344CB8AC3E}">
        <p14:creationId xmlns:p14="http://schemas.microsoft.com/office/powerpoint/2010/main" val="2771370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4" descr="Screen shot 2010-12-21 at 9.3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2974975"/>
            <a:ext cx="1092200" cy="420688"/>
          </a:xfrm>
          <a:prstGeom prst="rect">
            <a:avLst/>
          </a:prstGeom>
          <a:noFill/>
          <a:ln>
            <a:noFill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1265238"/>
            <a:ext cx="10668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19775"/>
            <a:ext cx="1089025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4073525"/>
            <a:ext cx="11176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5283200"/>
            <a:ext cx="77946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3502025"/>
            <a:ext cx="11112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4527550"/>
            <a:ext cx="6127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9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9063" y="125413"/>
            <a:ext cx="11049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Rectangle 10"/>
          <p:cNvSpPr>
            <a:spLocks/>
          </p:cNvSpPr>
          <p:nvPr/>
        </p:nvSpPr>
        <p:spPr bwMode="auto">
          <a:xfrm>
            <a:off x="2511425" y="211138"/>
            <a:ext cx="70421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3000" b="1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18444" name="Picture 11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96838"/>
            <a:ext cx="103028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33413"/>
            <a:ext cx="1066800" cy="522287"/>
          </a:xfrm>
          <a:prstGeom prst="rect">
            <a:avLst/>
          </a:prstGeom>
          <a:noFill/>
          <a:ln>
            <a:noFill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3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1931988"/>
            <a:ext cx="10033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" name="Text Box 4"/>
          <p:cNvSpPr txBox="1">
            <a:spLocks noChangeArrowheads="1"/>
          </p:cNvSpPr>
          <p:nvPr/>
        </p:nvSpPr>
        <p:spPr bwMode="auto">
          <a:xfrm>
            <a:off x="1157288" y="1371600"/>
            <a:ext cx="5637212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/>
              <a:t>HF Radar Team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Rutgers University</a:t>
            </a:r>
            <a:r>
              <a:rPr lang="en-US" sz="1800" b="1" dirty="0"/>
              <a:t> -</a:t>
            </a:r>
          </a:p>
          <a:p>
            <a:pPr eaLnBrk="1" hangingPunct="1"/>
            <a:r>
              <a:rPr lang="en-US" sz="1600" b="1" dirty="0"/>
              <a:t>  </a:t>
            </a:r>
            <a:r>
              <a:rPr lang="en-US" sz="1400" b="1" i="1" dirty="0"/>
              <a:t>Scott Glenn, Josh </a:t>
            </a:r>
            <a:r>
              <a:rPr lang="en-US" sz="1400" b="1" i="1" dirty="0" err="1"/>
              <a:t>Kohut</a:t>
            </a:r>
            <a:r>
              <a:rPr lang="en-US" sz="1400" b="1" i="1" dirty="0"/>
              <a:t>, Hugh </a:t>
            </a:r>
            <a:r>
              <a:rPr lang="en-US" sz="1400" b="1" i="1" dirty="0" err="1"/>
              <a:t>Roarty</a:t>
            </a:r>
            <a:r>
              <a:rPr lang="en-US" sz="1400" b="1" i="1" dirty="0"/>
              <a:t>,</a:t>
            </a:r>
          </a:p>
          <a:p>
            <a:pPr eaLnBrk="1" hangingPunct="1"/>
            <a:r>
              <a:rPr lang="en-US" sz="1400" b="1" i="1" dirty="0"/>
              <a:t>  Mike Crowley, John </a:t>
            </a:r>
            <a:r>
              <a:rPr lang="en-US" sz="1400" b="1" i="1" dirty="0" err="1"/>
              <a:t>Kerfoot</a:t>
            </a:r>
            <a:r>
              <a:rPr lang="en-US" sz="1400" b="1" i="1" dirty="0"/>
              <a:t>, Ethan</a:t>
            </a:r>
          </a:p>
          <a:p>
            <a:pPr eaLnBrk="1" hangingPunct="1"/>
            <a:r>
              <a:rPr lang="en-US" sz="1400" b="1" i="1" dirty="0"/>
              <a:t>  Handel,  Mike Smith, Colin Evans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CODAR Ocean Sensors</a:t>
            </a:r>
            <a:r>
              <a:rPr lang="en-US" sz="1800" b="1" dirty="0"/>
              <a:t> -</a:t>
            </a:r>
            <a:endParaRPr lang="en-US" sz="1600" b="1" dirty="0"/>
          </a:p>
          <a:p>
            <a:pPr eaLnBrk="1" hangingPunct="1"/>
            <a:r>
              <a:rPr lang="en-US" sz="1600" b="1" dirty="0"/>
              <a:t>  </a:t>
            </a:r>
            <a:r>
              <a:rPr lang="en-US" sz="1400" b="1" i="1" dirty="0"/>
              <a:t>Don Barrick, Pete </a:t>
            </a:r>
            <a:r>
              <a:rPr lang="en-US" sz="1400" b="1" i="1" dirty="0" err="1"/>
              <a:t>Lilleboe</a:t>
            </a:r>
            <a:r>
              <a:rPr lang="en-US" sz="1400" b="1" i="1" dirty="0" smtClean="0"/>
              <a:t>, Chad Whelan</a:t>
            </a:r>
            <a:endParaRPr lang="en-US" sz="1400" b="1" i="1" dirty="0"/>
          </a:p>
          <a:p>
            <a:pPr eaLnBrk="1" hangingPunct="1"/>
            <a:r>
              <a:rPr lang="en-US" sz="1400" b="1" i="1" dirty="0"/>
              <a:t>  </a:t>
            </a:r>
            <a:r>
              <a:rPr lang="en-US" sz="1400" b="1" i="1" dirty="0" smtClean="0"/>
              <a:t>Belinda </a:t>
            </a:r>
            <a:r>
              <a:rPr lang="en-US" sz="1400" b="1" i="1" dirty="0"/>
              <a:t>Lipa, </a:t>
            </a:r>
            <a:r>
              <a:rPr lang="en-US" sz="1400" b="1" i="1" dirty="0" smtClean="0"/>
              <a:t>Bill </a:t>
            </a:r>
            <a:r>
              <a:rPr lang="en-US" sz="1400" b="1" i="1" dirty="0"/>
              <a:t>Rector, Jimmy Isaacson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or Puerto Rico – Mayaguez</a:t>
            </a:r>
          </a:p>
          <a:p>
            <a:pPr eaLnBrk="1" hangingPunct="1"/>
            <a:r>
              <a:rPr lang="en-US" sz="1400" b="1" dirty="0"/>
              <a:t>  </a:t>
            </a:r>
            <a:r>
              <a:rPr lang="en-US" sz="1400" b="1" i="1" dirty="0"/>
              <a:t>Jorge </a:t>
            </a:r>
            <a:r>
              <a:rPr lang="en-US" sz="1400" b="1" i="1" dirty="0" err="1" smtClean="0"/>
              <a:t>Corredor</a:t>
            </a:r>
            <a:r>
              <a:rPr lang="en-US" sz="1400" b="1" i="1" dirty="0" smtClean="0"/>
              <a:t>, Julio </a:t>
            </a:r>
            <a:r>
              <a:rPr lang="en-US" sz="1400" b="1" i="1" dirty="0" err="1" smtClean="0"/>
              <a:t>Morell</a:t>
            </a:r>
            <a:r>
              <a:rPr lang="en-US" sz="1400" b="1" i="1" dirty="0" smtClean="0"/>
              <a:t>,  Miguel Canals</a:t>
            </a:r>
            <a:endParaRPr lang="en-US" sz="1400" b="1" i="1" dirty="0"/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 Mathematics, Inc</a:t>
            </a:r>
            <a:r>
              <a:rPr lang="en-US" sz="1800" b="1" dirty="0"/>
              <a:t> -</a:t>
            </a:r>
          </a:p>
          <a:p>
            <a:pPr eaLnBrk="1" hangingPunct="1"/>
            <a:r>
              <a:rPr lang="en-US" sz="1400" b="1" dirty="0"/>
              <a:t>  </a:t>
            </a:r>
            <a:r>
              <a:rPr lang="en-US" sz="1400" b="1" i="1" dirty="0"/>
              <a:t>Bill Browning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Alaska</a:t>
            </a:r>
            <a:r>
              <a:rPr lang="en-US" sz="1800" b="1" dirty="0"/>
              <a:t> </a:t>
            </a:r>
            <a:r>
              <a:rPr lang="en-US" sz="1800" b="1" dirty="0" smtClean="0"/>
              <a:t>– Fairbanks</a:t>
            </a:r>
            <a:endParaRPr lang="en-US" sz="1800" b="1" dirty="0"/>
          </a:p>
          <a:p>
            <a:pPr eaLnBrk="1" hangingPunct="1"/>
            <a:r>
              <a:rPr lang="en-US" sz="1400" b="1" i="1" dirty="0"/>
              <a:t>  Tom </a:t>
            </a:r>
            <a:r>
              <a:rPr lang="en-US" sz="1400" b="1" i="1" dirty="0" err="1"/>
              <a:t>Weingarter</a:t>
            </a:r>
            <a:r>
              <a:rPr lang="en-US" sz="1400" b="1" i="1" dirty="0"/>
              <a:t>, Hank </a:t>
            </a:r>
            <a:r>
              <a:rPr lang="en-US" sz="1400" b="1" i="1" dirty="0" smtClean="0"/>
              <a:t>Statscewich</a:t>
            </a:r>
            <a:endParaRPr lang="en-US" sz="1400" b="1" i="1" dirty="0"/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 Power Technologies</a:t>
            </a:r>
            <a:r>
              <a:rPr lang="en-US" sz="1800" b="1" dirty="0"/>
              <a:t> –</a:t>
            </a:r>
          </a:p>
          <a:p>
            <a:pPr eaLnBrk="1" hangingPunct="1"/>
            <a:r>
              <a:rPr lang="en-US" sz="1400" b="1" i="1" dirty="0"/>
              <a:t>   Debbie </a:t>
            </a:r>
            <a:r>
              <a:rPr lang="en-US" sz="1400" b="1" i="1" dirty="0" err="1" smtClean="0"/>
              <a:t>Montagna</a:t>
            </a:r>
            <a:r>
              <a:rPr lang="en-US" sz="1400" b="1" i="1" dirty="0" smtClean="0"/>
              <a:t>, Bruce </a:t>
            </a:r>
            <a:r>
              <a:rPr lang="en-US" sz="1400" b="1" i="1" dirty="0" err="1" smtClean="0"/>
              <a:t>Downie</a:t>
            </a:r>
            <a:endParaRPr lang="en-US" sz="1400" b="1" i="1" dirty="0"/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Naval Research Laboratory</a:t>
            </a:r>
          </a:p>
          <a:p>
            <a:pPr eaLnBrk="1" hangingPunct="1"/>
            <a:r>
              <a:rPr lang="en-US" sz="1400" b="1" i="1" dirty="0" smtClean="0"/>
              <a:t>   Michael </a:t>
            </a:r>
            <a:r>
              <a:rPr lang="en-US" sz="1400" b="1" i="1" dirty="0" err="1"/>
              <a:t>Lovellette</a:t>
            </a:r>
            <a:r>
              <a:rPr lang="en-US" sz="1400" b="1" i="1" dirty="0"/>
              <a:t>, Dan Newton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Norwegian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Defence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Research Establishment (FFI)</a:t>
            </a:r>
          </a:p>
          <a:p>
            <a:pPr eaLnBrk="1" hangingPunct="1"/>
            <a:r>
              <a:rPr lang="en-US" sz="1400" b="1" i="1" dirty="0" smtClean="0"/>
              <a:t>   </a:t>
            </a:r>
            <a:r>
              <a:rPr lang="en-US" sz="1400" b="1" i="1" dirty="0" err="1" smtClean="0"/>
              <a:t>Terje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Johnsen</a:t>
            </a:r>
            <a:r>
              <a:rPr lang="en-US" sz="1400" b="1" i="1" dirty="0" smtClean="0"/>
              <a:t>, Walther </a:t>
            </a:r>
            <a:r>
              <a:rPr lang="en-US" sz="1400" b="1" i="1" dirty="0" err="1" smtClean="0"/>
              <a:t>Asen</a:t>
            </a:r>
            <a:endParaRPr lang="en-US" sz="1400" b="1" i="1" dirty="0" smtClean="0"/>
          </a:p>
          <a:p>
            <a:pPr eaLnBrk="1" hangingPunct="1"/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CODARNor</a:t>
            </a:r>
            <a:endPara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i="1" dirty="0"/>
              <a:t> Anton </a:t>
            </a:r>
            <a:r>
              <a:rPr lang="en-US" sz="1400" b="1" i="1" dirty="0" err="1"/>
              <a:t>Kjelaas</a:t>
            </a:r>
            <a:endParaRPr lang="en-US" sz="1400" b="1" i="1" dirty="0"/>
          </a:p>
          <a:p>
            <a:pPr eaLnBrk="1" hangingPunct="1"/>
            <a:endParaRPr lang="en-US" sz="1400" b="1" i="1" dirty="0"/>
          </a:p>
          <a:p>
            <a:pPr eaLnBrk="1" hangingPunct="1"/>
            <a:endParaRPr lang="en-US" sz="1600" b="1" i="1" dirty="0"/>
          </a:p>
        </p:txBody>
      </p:sp>
      <p:sp>
        <p:nvSpPr>
          <p:cNvPr id="18448" name="TextBox 18"/>
          <p:cNvSpPr txBox="1">
            <a:spLocks noChangeArrowheads="1"/>
          </p:cNvSpPr>
          <p:nvPr/>
        </p:nvSpPr>
        <p:spPr bwMode="auto">
          <a:xfrm>
            <a:off x="4635500" y="1273175"/>
            <a:ext cx="45085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0000"/>
                </a:solidFill>
              </a:rPr>
              <a:t>Rutgers University – CODAR Ocean Sensors</a:t>
            </a:r>
          </a:p>
          <a:p>
            <a:pPr eaLnBrk="1" hangingPunct="1"/>
            <a:r>
              <a:rPr lang="en-US" sz="1600" b="1" i="1" dirty="0">
                <a:solidFill>
                  <a:srgbClr val="000000"/>
                </a:solidFill>
              </a:rPr>
              <a:t>Academic – Industry Partnership since 1998</a:t>
            </a:r>
          </a:p>
        </p:txBody>
      </p:sp>
      <p:pic>
        <p:nvPicPr>
          <p:cNvPr id="18449" name="Picture 18" descr="dhs-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5875" y="763588"/>
            <a:ext cx="12731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50" name="Group 1"/>
          <p:cNvGrpSpPr>
            <a:grpSpLocks/>
          </p:cNvGrpSpPr>
          <p:nvPr/>
        </p:nvGrpSpPr>
        <p:grpSpPr bwMode="auto">
          <a:xfrm>
            <a:off x="5483225" y="1882775"/>
            <a:ext cx="3562350" cy="3810000"/>
            <a:chOff x="5470525" y="2454275"/>
            <a:chExt cx="3562350" cy="3810000"/>
          </a:xfrm>
        </p:grpSpPr>
        <p:pic>
          <p:nvPicPr>
            <p:cNvPr id="18451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0525" y="2454275"/>
              <a:ext cx="3562350" cy="381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52" name="TextBox 22"/>
            <p:cNvSpPr txBox="1">
              <a:spLocks noChangeArrowheads="1"/>
            </p:cNvSpPr>
            <p:nvPr/>
          </p:nvSpPr>
          <p:spPr bwMode="auto">
            <a:xfrm>
              <a:off x="7388225" y="5241925"/>
              <a:ext cx="14160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ONR - 2004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012267" y="6485467"/>
            <a:ext cx="368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27 Researchers @ 9 Institutions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42395897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CODAR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Compact HF Radar Antennas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1795463"/>
            <a:ext cx="2154238" cy="307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779463" y="4865688"/>
            <a:ext cx="1106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25 MHz</a:t>
            </a: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5863" y="1788583"/>
            <a:ext cx="2243137" cy="3105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3257550" y="4870450"/>
            <a:ext cx="1104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13 MHz</a:t>
            </a:r>
          </a:p>
        </p:txBody>
      </p:sp>
      <p:grpSp>
        <p:nvGrpSpPr>
          <p:cNvPr id="14342" name="Group 9"/>
          <p:cNvGrpSpPr>
            <a:grpSpLocks/>
          </p:cNvGrpSpPr>
          <p:nvPr/>
        </p:nvGrpSpPr>
        <p:grpSpPr bwMode="auto">
          <a:xfrm>
            <a:off x="5203825" y="1760538"/>
            <a:ext cx="3767138" cy="3127375"/>
            <a:chOff x="5204177" y="1478844"/>
            <a:chExt cx="3766629" cy="3127024"/>
          </a:xfrm>
        </p:grpSpPr>
        <p:pic>
          <p:nvPicPr>
            <p:cNvPr id="14344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5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6689725" y="4899025"/>
            <a:ext cx="1106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5 MHz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3667" y="5300134"/>
            <a:ext cx="3648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Combined Transmitter &amp; Receiver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52533" y="5283202"/>
            <a:ext cx="353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Separate Transmitter &amp; Receiver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678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0" y="88372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Standard CODAR Shore Site: 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Shed, Enclosure, </a:t>
            </a:r>
            <a:r>
              <a:rPr lang="en-US" sz="3200" dirty="0" err="1" smtClean="0">
                <a:latin typeface="Calibri" charset="0"/>
                <a:ea typeface="ＭＳ Ｐゴシック" charset="0"/>
                <a:cs typeface="ＭＳ Ｐゴシック" charset="0"/>
              </a:rPr>
              <a:t>Tx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/Rx, </a:t>
            </a:r>
            <a:r>
              <a:rPr lang="en-US" sz="3200" dirty="0" err="1" smtClean="0">
                <a:latin typeface="Calibri" charset="0"/>
                <a:ea typeface="ＭＳ Ｐゴシック" charset="0"/>
                <a:cs typeface="ＭＳ Ｐゴシック" charset="0"/>
              </a:rPr>
              <a:t>Comms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, Power, GPS, AIS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513" y="1377950"/>
            <a:ext cx="2182812" cy="404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6043613" y="5353050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Enclosure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" y="1389063"/>
            <a:ext cx="3195638" cy="400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1633538" y="5335588"/>
            <a:ext cx="841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Shed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5022850" y="2020888"/>
            <a:ext cx="1141413" cy="5365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>
            <a:off x="6680200" y="3132138"/>
            <a:ext cx="1295400" cy="50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4800600" y="2801938"/>
            <a:ext cx="990600" cy="3984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>
            <a:off x="4859338" y="3598863"/>
            <a:ext cx="1447800" cy="15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 flipV="1">
            <a:off x="6713538" y="4005263"/>
            <a:ext cx="1270000" cy="666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flipH="1">
            <a:off x="6781800" y="2387600"/>
            <a:ext cx="1084263" cy="482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2" name="TextBox 39"/>
          <p:cNvSpPr txBox="1">
            <a:spLocks noChangeArrowheads="1"/>
          </p:cNvSpPr>
          <p:nvPr/>
        </p:nvSpPr>
        <p:spPr bwMode="auto">
          <a:xfrm>
            <a:off x="4148138" y="1727200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monitor</a:t>
            </a:r>
          </a:p>
        </p:txBody>
      </p:sp>
      <p:sp>
        <p:nvSpPr>
          <p:cNvPr id="15373" name="TextBox 40"/>
          <p:cNvSpPr txBox="1">
            <a:spLocks noChangeArrowheads="1"/>
          </p:cNvSpPr>
          <p:nvPr/>
        </p:nvSpPr>
        <p:spPr bwMode="auto">
          <a:xfrm>
            <a:off x="3860800" y="2506663"/>
            <a:ext cx="1109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A.C. unit</a:t>
            </a:r>
          </a:p>
        </p:txBody>
      </p:sp>
      <p:sp>
        <p:nvSpPr>
          <p:cNvPr id="15374" name="TextBox 41"/>
          <p:cNvSpPr txBox="1">
            <a:spLocks noChangeArrowheads="1"/>
          </p:cNvSpPr>
          <p:nvPr/>
        </p:nvSpPr>
        <p:spPr bwMode="auto">
          <a:xfrm>
            <a:off x="3802063" y="3284538"/>
            <a:ext cx="1438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transmitter</a:t>
            </a:r>
          </a:p>
        </p:txBody>
      </p:sp>
      <p:sp>
        <p:nvSpPr>
          <p:cNvPr id="15375" name="TextBox 42"/>
          <p:cNvSpPr txBox="1">
            <a:spLocks noChangeArrowheads="1"/>
          </p:cNvSpPr>
          <p:nvPr/>
        </p:nvSpPr>
        <p:spPr bwMode="auto">
          <a:xfrm>
            <a:off x="7874000" y="1752600"/>
            <a:ext cx="1295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computer &amp; external hard drive</a:t>
            </a:r>
          </a:p>
        </p:txBody>
      </p:sp>
      <p:sp>
        <p:nvSpPr>
          <p:cNvPr id="15376" name="TextBox 45"/>
          <p:cNvSpPr txBox="1">
            <a:spLocks noChangeArrowheads="1"/>
          </p:cNvSpPr>
          <p:nvPr/>
        </p:nvSpPr>
        <p:spPr bwMode="auto">
          <a:xfrm>
            <a:off x="7958138" y="2921000"/>
            <a:ext cx="1109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UPS system</a:t>
            </a:r>
          </a:p>
        </p:txBody>
      </p:sp>
      <p:sp>
        <p:nvSpPr>
          <p:cNvPr id="15377" name="TextBox 47"/>
          <p:cNvSpPr txBox="1">
            <a:spLocks noChangeArrowheads="1"/>
          </p:cNvSpPr>
          <p:nvPr/>
        </p:nvSpPr>
        <p:spPr bwMode="auto">
          <a:xfrm>
            <a:off x="7916863" y="3894138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receiver</a:t>
            </a:r>
          </a:p>
        </p:txBody>
      </p: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flipH="1">
            <a:off x="6654800" y="4826000"/>
            <a:ext cx="1236663" cy="16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9" name="TextBox 51"/>
          <p:cNvSpPr txBox="1">
            <a:spLocks noChangeArrowheads="1"/>
          </p:cNvSpPr>
          <p:nvPr/>
        </p:nvSpPr>
        <p:spPr bwMode="auto">
          <a:xfrm>
            <a:off x="7715303" y="4572000"/>
            <a:ext cx="14286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Two lines of </a:t>
            </a:r>
            <a:r>
              <a:rPr lang="en-US" sz="1400" dirty="0" smtClean="0"/>
              <a:t>Communication</a:t>
            </a:r>
            <a:endParaRPr lang="en-US" sz="1400" dirty="0"/>
          </a:p>
        </p:txBody>
      </p:sp>
      <p:pic>
        <p:nvPicPr>
          <p:cNvPr id="15380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38" y="4086225"/>
            <a:ext cx="1879600" cy="1409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1" name="TextBox 41"/>
          <p:cNvSpPr txBox="1">
            <a:spLocks noChangeArrowheads="1"/>
          </p:cNvSpPr>
          <p:nvPr/>
        </p:nvSpPr>
        <p:spPr bwMode="auto">
          <a:xfrm>
            <a:off x="3646488" y="5540375"/>
            <a:ext cx="2238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Lightning Protection</a:t>
            </a:r>
          </a:p>
        </p:txBody>
      </p:sp>
    </p:spTree>
    <p:extLst>
      <p:ext uri="{BB962C8B-B14F-4D97-AF65-F5344CB8AC3E}">
        <p14:creationId xmlns:p14="http://schemas.microsoft.com/office/powerpoint/2010/main" val="29078119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HF Radar Bistatic </a:t>
            </a:r>
            <a:r>
              <a:rPr lang="en-US" dirty="0" smtClean="0"/>
              <a:t>Transmitters –</a:t>
            </a:r>
            <a:br>
              <a:rPr lang="en-US" dirty="0" smtClean="0"/>
            </a:br>
            <a:r>
              <a:rPr lang="en-US" sz="3600" dirty="0" smtClean="0"/>
              <a:t>Extending Range &amp; Number of Look Angles</a:t>
            </a:r>
            <a:endParaRPr lang="en-US" sz="3600" dirty="0"/>
          </a:p>
        </p:txBody>
      </p:sp>
      <p:pic>
        <p:nvPicPr>
          <p:cNvPr id="3" name="Picture 2" descr="IMG_957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7"/>
          <a:stretch/>
        </p:blipFill>
        <p:spPr>
          <a:xfrm>
            <a:off x="118533" y="1291174"/>
            <a:ext cx="2971800" cy="407669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4" name="Picture 3" descr="5730392564_51e14b3a6f_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3"/>
          <a:stretch/>
        </p:blipFill>
        <p:spPr>
          <a:xfrm>
            <a:off x="6286500" y="1291173"/>
            <a:ext cx="2798533" cy="4042824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5" name="Picture 4" descr="8175649850_1e88e44297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367" y="3420540"/>
            <a:ext cx="2561167" cy="1920875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6" name="Picture 5" descr="8175642560_9f0475c4ca_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67" y="1299641"/>
            <a:ext cx="2540000" cy="19050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61999" y="5520264"/>
            <a:ext cx="838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 Buoys                      On Ships                     On Shore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53216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16962</TotalTime>
  <Words>1433</Words>
  <Application>Microsoft Macintosh PowerPoint</Application>
  <PresentationFormat>On-screen Show (4:3)</PresentationFormat>
  <Paragraphs>342</Paragraphs>
  <Slides>37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CODAR Compact HF Radar Antennas </vt:lpstr>
      <vt:lpstr>Standard CODAR Shore Site:  Shed, Enclosure, Tx/Rx, Comms, Power, GPS, AIS </vt:lpstr>
      <vt:lpstr>HF Radar Bistatic Transmitters – Extending Range &amp; Number of Look Angles</vt:lpstr>
      <vt:lpstr>Surface Current Mapping Capability</vt:lpstr>
      <vt:lpstr>PowerPoint Presentation</vt:lpstr>
      <vt:lpstr>Vessel Detection Capability</vt:lpstr>
      <vt:lpstr>PowerPoint Presentation</vt:lpstr>
      <vt:lpstr>PowerPoint Presentation</vt:lpstr>
      <vt:lpstr>PowerPoint Presentation</vt:lpstr>
      <vt:lpstr>SAROPS Test Case  5000 Virtual Drifters + 1 Real Drifter (Black Line):  Search Area After 96 Hours</vt:lpstr>
      <vt:lpstr>PowerPoint Presentation</vt:lpstr>
      <vt:lpstr>PowerPoint Presentation</vt:lpstr>
      <vt:lpstr>PowerPoint Presentation</vt:lpstr>
      <vt:lpstr>PowerPoint Presentation</vt:lpstr>
      <vt:lpstr>Multi-Level Access and Information Sharing  with Open Mongoose (MDA CONOP)</vt:lpstr>
      <vt:lpstr>Bohemia AIS Track SNR&gt;9</vt:lpstr>
      <vt:lpstr>Watchkeeper</vt:lpstr>
      <vt:lpstr>U.S. Integrated Ocean Observing System: Interactive Asset Map</vt:lpstr>
      <vt:lpstr>PowerPoint Presentation</vt:lpstr>
      <vt:lpstr>PowerPoint Presentation</vt:lpstr>
      <vt:lpstr>DOLPHIN</vt:lpstr>
      <vt:lpstr>Adjusting the Signal to Noise</vt:lpstr>
      <vt:lpstr>PowerPoint Presentation</vt:lpstr>
      <vt:lpstr>PowerPoint Presentation</vt:lpstr>
      <vt:lpstr>CSR Tropical HF Radar Testbed</vt:lpstr>
      <vt:lpstr>CSR Tropical HF Radar Testbed</vt:lpstr>
      <vt:lpstr>Basilica Duckling Detections</vt:lpstr>
      <vt:lpstr>CSR High Latitude HF Radar Testbed</vt:lpstr>
      <vt:lpstr>Point Barrow Detections</vt:lpstr>
      <vt:lpstr>CSR Ship Detection Visualizer</vt:lpstr>
      <vt:lpstr>Rapid Response Capability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hugh roarty</dc:creator>
  <cp:keywords/>
  <dc:description/>
  <cp:lastModifiedBy>Scott Glenn</cp:lastModifiedBy>
  <cp:revision>475</cp:revision>
  <dcterms:created xsi:type="dcterms:W3CDTF">2012-09-24T11:00:12Z</dcterms:created>
  <dcterms:modified xsi:type="dcterms:W3CDTF">2013-01-10T13:06:00Z</dcterms:modified>
  <cp:category/>
</cp:coreProperties>
</file>