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37"/>
  </p:notesMasterIdLst>
  <p:sldIdLst>
    <p:sldId id="687" r:id="rId2"/>
    <p:sldId id="689" r:id="rId3"/>
    <p:sldId id="690" r:id="rId4"/>
    <p:sldId id="708" r:id="rId5"/>
    <p:sldId id="709" r:id="rId6"/>
    <p:sldId id="776" r:id="rId7"/>
    <p:sldId id="783" r:id="rId8"/>
    <p:sldId id="784" r:id="rId9"/>
    <p:sldId id="710" r:id="rId10"/>
    <p:sldId id="694" r:id="rId11"/>
    <p:sldId id="692" r:id="rId12"/>
    <p:sldId id="691" r:id="rId13"/>
    <p:sldId id="712" r:id="rId14"/>
    <p:sldId id="713" r:id="rId15"/>
    <p:sldId id="718" r:id="rId16"/>
    <p:sldId id="719" r:id="rId17"/>
    <p:sldId id="720" r:id="rId18"/>
    <p:sldId id="722" r:id="rId19"/>
    <p:sldId id="723" r:id="rId20"/>
    <p:sldId id="693" r:id="rId21"/>
    <p:sldId id="621" r:id="rId22"/>
    <p:sldId id="780" r:id="rId23"/>
    <p:sldId id="740" r:id="rId24"/>
    <p:sldId id="729" r:id="rId25"/>
    <p:sldId id="730" r:id="rId26"/>
    <p:sldId id="785" r:id="rId27"/>
    <p:sldId id="707" r:id="rId28"/>
    <p:sldId id="782" r:id="rId29"/>
    <p:sldId id="798" r:id="rId30"/>
    <p:sldId id="786" r:id="rId31"/>
    <p:sldId id="790" r:id="rId32"/>
    <p:sldId id="792" r:id="rId33"/>
    <p:sldId id="797" r:id="rId34"/>
    <p:sldId id="788" r:id="rId35"/>
    <p:sldId id="787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333399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3416" y="-1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554A15-0EAA-314C-9026-769AEDF2C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88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38AD9D-0922-134A-B245-B2D1A4BE8692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/>
              <a:pPr/>
              <a:t>15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788C1-AC34-0141-8B02-4CB7A32A559D}" type="slidenum">
              <a:rPr lang="en-US"/>
              <a:pPr/>
              <a:t>16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20E385-5909-AA4A-990A-6B272F766928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5592E-5677-B444-99BD-22AB9B45034E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550C8-B0A3-224B-833F-8EC3BEEDE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4161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E6FC9-71CE-AC4B-8552-F1844BF28D8A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6BBDA-B793-524C-8EC2-8C9661E82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1583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11ADC-C8CE-8A42-8EDD-BFE9233BCCBC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FA663-39C0-B540-8752-C95EE82A7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0331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619BA-7BB8-CA40-89C1-46B571F12E6B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CDA10-2C37-8C4D-AF10-DBCC3838A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5009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52ADE-8261-D742-84A3-309700B5AF3C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ECF57-40D2-384E-9B64-692C30156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499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617E3-6F42-2345-B900-F8391CD6CA86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17E31-485E-FB44-AC30-60295AC53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9698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0A43E-2B7F-E240-9093-7FEA0D4F5999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D42EC-2F93-8148-A0A5-FD772114A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298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FB23-E9CC-774D-B31A-5960E108054F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7A8C-AACE-AB44-A9C4-77B113DFE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806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F1B7F-A267-DA44-BACB-BB7B24601C74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F90E2-DB23-9D4F-ADEC-A3A6CDC2A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3536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6CF95-EDBB-5349-BA6E-71C78D5385FB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20B6-6C6F-5046-848F-1BA559826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6461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B89E4-B044-E041-9C75-DE8E80B0F5E0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667A0-ED04-5C41-AF48-07834124D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2430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BA294E8-7EDB-3647-AE2B-37FEB7978463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6B68896-9FC0-4E4A-AC59-DD1210F06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"/>
          <p:cNvSpPr>
            <a:spLocks/>
          </p:cNvSpPr>
          <p:nvPr userDrawn="1"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32" name="Picture 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5"/>
          <p:cNvSpPr>
            <a:spLocks/>
          </p:cNvSpPr>
          <p:nvPr userDrawn="1"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  <a:cs typeface="Geneva" charset="0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jpe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jpeg"/><Relationship Id="rId1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jpe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jpe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4" descr="Screen shot 2010-12-21 at 9.3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1265238"/>
            <a:ext cx="1066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6581775"/>
            <a:ext cx="1089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50" y="4448175"/>
            <a:ext cx="76676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5994400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3" y="5314950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063" y="125413"/>
            <a:ext cx="11049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14348" name="Picture 1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96838"/>
            <a:ext cx="10302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33413"/>
            <a:ext cx="1066800" cy="522287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1931988"/>
            <a:ext cx="10033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Preview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713" y="2206625"/>
            <a:ext cx="33734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Text Box 4"/>
          <p:cNvSpPr txBox="1">
            <a:spLocks noChangeArrowheads="1"/>
          </p:cNvSpPr>
          <p:nvPr/>
        </p:nvSpPr>
        <p:spPr bwMode="auto">
          <a:xfrm>
            <a:off x="1311275" y="2174875"/>
            <a:ext cx="414972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Maritime Domain Awareness</a:t>
            </a:r>
            <a:endParaRPr lang="en-US" sz="1800" b="1" dirty="0"/>
          </a:p>
          <a:p>
            <a:pPr eaLnBrk="1" hangingPunct="1"/>
            <a:endParaRPr lang="en-US" sz="1600" b="1" dirty="0"/>
          </a:p>
          <a:p>
            <a:pPr eaLnBrk="1" hangingPunct="1"/>
            <a:r>
              <a:rPr lang="en-US" sz="1600" b="1" dirty="0"/>
              <a:t>Approach – </a:t>
            </a:r>
          </a:p>
          <a:p>
            <a:pPr eaLnBrk="1" hangingPunct="1"/>
            <a:r>
              <a:rPr lang="en-US" sz="1600" b="1" dirty="0"/>
              <a:t>  </a:t>
            </a:r>
            <a:r>
              <a:rPr lang="en-US" sz="1600" b="1" dirty="0" smtClean="0"/>
              <a:t>Multi </a:t>
            </a:r>
            <a:r>
              <a:rPr lang="en-US" sz="1600" b="1" dirty="0"/>
              <a:t>Use Technologies</a:t>
            </a:r>
          </a:p>
          <a:p>
            <a:pPr eaLnBrk="1" hangingPunct="1"/>
            <a:r>
              <a:rPr lang="en-US" sz="1600" b="1" dirty="0"/>
              <a:t>  Demonstrate Nested </a:t>
            </a:r>
            <a:r>
              <a:rPr lang="en-US" sz="1600" b="1" u="sng" dirty="0"/>
              <a:t>Vessel Detection</a:t>
            </a:r>
            <a:r>
              <a:rPr lang="en-US" sz="1600" b="1" dirty="0"/>
              <a:t> </a:t>
            </a:r>
          </a:p>
          <a:p>
            <a:pPr eaLnBrk="1" hangingPunct="1"/>
            <a:r>
              <a:rPr lang="en-US" sz="1600" b="1" dirty="0"/>
              <a:t>  Global &gt; Approaches &gt; Port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b="1" dirty="0"/>
              <a:t>University of Miami – </a:t>
            </a:r>
          </a:p>
          <a:p>
            <a:pPr eaLnBrk="1" hangingPunct="1"/>
            <a:r>
              <a:rPr lang="en-US" sz="1600" b="1" dirty="0"/>
              <a:t>  Global Satellite Coverage,</a:t>
            </a:r>
          </a:p>
          <a:p>
            <a:pPr eaLnBrk="1" hangingPunct="1"/>
            <a:r>
              <a:rPr lang="en-US" sz="1600" b="1" dirty="0"/>
              <a:t>  Visible &amp; Microwave</a:t>
            </a:r>
          </a:p>
          <a:p>
            <a:pPr eaLnBrk="1" hangingPunct="1"/>
            <a:endParaRPr lang="en-US" sz="1600" b="1" dirty="0"/>
          </a:p>
          <a:p>
            <a:pPr eaLnBrk="1" hangingPunct="1"/>
            <a:r>
              <a:rPr lang="en-US" sz="1600" b="1" dirty="0"/>
              <a:t>Rutgers University –  </a:t>
            </a:r>
          </a:p>
          <a:p>
            <a:pPr eaLnBrk="1" hangingPunct="1"/>
            <a:r>
              <a:rPr lang="en-US" sz="1600" b="1" dirty="0"/>
              <a:t>  Over-the-Horizon Compact </a:t>
            </a:r>
          </a:p>
          <a:p>
            <a:pPr eaLnBrk="1" hangingPunct="1"/>
            <a:r>
              <a:rPr lang="en-US" sz="1600" b="1" dirty="0"/>
              <a:t>  High Frequency Radar Networks</a:t>
            </a:r>
          </a:p>
          <a:p>
            <a:pPr eaLnBrk="1" hangingPunct="1"/>
            <a:endParaRPr lang="en-US" sz="1600" b="1" dirty="0"/>
          </a:p>
          <a:p>
            <a:pPr eaLnBrk="1" hangingPunct="1"/>
            <a:r>
              <a:rPr lang="en-US" sz="1600" b="1" dirty="0"/>
              <a:t>Stevens Institute of Technology –</a:t>
            </a:r>
          </a:p>
          <a:p>
            <a:pPr eaLnBrk="1" hangingPunct="1"/>
            <a:r>
              <a:rPr lang="en-US" sz="1600" b="1" dirty="0"/>
              <a:t>  Local High-Resolution Optics &amp; </a:t>
            </a:r>
          </a:p>
          <a:p>
            <a:pPr eaLnBrk="1" hangingPunct="1"/>
            <a:r>
              <a:rPr lang="en-US" sz="1600" b="1" dirty="0"/>
              <a:t>  Shallow Underwater Acoustics</a:t>
            </a:r>
          </a:p>
        </p:txBody>
      </p:sp>
      <p:sp>
        <p:nvSpPr>
          <p:cNvPr id="14353" name="TextBox 18"/>
          <p:cNvSpPr txBox="1">
            <a:spLocks noChangeArrowheads="1"/>
          </p:cNvSpPr>
          <p:nvPr/>
        </p:nvSpPr>
        <p:spPr bwMode="auto">
          <a:xfrm>
            <a:off x="1298575" y="1247775"/>
            <a:ext cx="7262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00"/>
                </a:solidFill>
              </a:rPr>
              <a:t>DHS Center of Excellence for Port Security</a:t>
            </a:r>
          </a:p>
          <a:p>
            <a:pPr algn="ctr" eaLnBrk="1" hangingPunct="1"/>
            <a:r>
              <a:rPr lang="en-US" sz="2000" b="1" i="1">
                <a:solidFill>
                  <a:srgbClr val="000000"/>
                </a:solidFill>
              </a:rPr>
              <a:t>11 Institutions – Maritime Domain Awareness &amp; Resiliency</a:t>
            </a:r>
          </a:p>
        </p:txBody>
      </p:sp>
      <p:pic>
        <p:nvPicPr>
          <p:cNvPr id="14354" name="Picture 18" descr="dhs-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552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35400" y="1485900"/>
            <a:ext cx="530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Radar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: 12 m   Ocean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6 m</a:t>
            </a:r>
          </a:p>
          <a:p>
            <a:pPr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Range: 30 km   Resolution: 1 km</a:t>
            </a: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Radar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FF"/>
                </a:solidFill>
              </a:rPr>
              <a:t>: 23 m   Ocean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12 m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Range: 80 km   Resolution: 3 km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Radar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: 60m   Ocean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30 m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Range: 180 km   Resolution: 6 km</a:t>
            </a:r>
          </a:p>
        </p:txBody>
      </p:sp>
      <p:pic>
        <p:nvPicPr>
          <p:cNvPr id="23555" name="Picture 1" descr="25MHz_Cov_Pl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Surface Current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Mapping Capability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6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9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87800" y="1485900"/>
            <a:ext cx="39751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 Range: 11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nmi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Height &gt;10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ft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Range: 43 </a:t>
            </a:r>
            <a:r>
              <a:rPr lang="en-US" sz="2800" dirty="0" err="1">
                <a:solidFill>
                  <a:srgbClr val="0000FF"/>
                </a:solidFill>
              </a:rPr>
              <a:t>nmi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Size: 19 </a:t>
            </a:r>
            <a:r>
              <a:rPr lang="en-US" sz="2800" dirty="0" err="1">
                <a:solidFill>
                  <a:srgbClr val="0000FF"/>
                </a:solidFill>
              </a:rPr>
              <a:t>ft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Range: 65nmi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Size: 50 </a:t>
            </a:r>
            <a:r>
              <a:rPr lang="en-US" sz="2800" dirty="0" err="1">
                <a:solidFill>
                  <a:srgbClr val="FF0000"/>
                </a:solidFill>
              </a:rPr>
              <a:t>ft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1507" name="Picture 6" descr="CALUSA_CO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325" y="3035300"/>
            <a:ext cx="1781175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Clementine-Maersk-68495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675" y="4902200"/>
            <a:ext cx="1939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Cg-47315-7045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738" y="1638300"/>
            <a:ext cx="178276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" descr="25MHz_Cov_Plo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Vessel Detection Capability</a:t>
            </a:r>
          </a:p>
        </p:txBody>
      </p:sp>
    </p:spTree>
    <p:extLst>
      <p:ext uri="{BB962C8B-B14F-4D97-AF65-F5344CB8AC3E}">
        <p14:creationId xmlns:p14="http://schemas.microsoft.com/office/powerpoint/2010/main" val="1444612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E227A59F-9E35-6941-8C59-22C28B41501D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12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Mid-Atlantic Bight HF Radar Network</a:t>
            </a:r>
            <a:endParaRPr lang="en-US" sz="2600"/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4953000" y="3048000"/>
            <a:ext cx="35829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16 </a:t>
            </a:r>
            <a:r>
              <a:rPr lang="en-US" sz="1800" b="1" dirty="0">
                <a:solidFill>
                  <a:schemeClr val="bg1"/>
                </a:solidFill>
              </a:rPr>
              <a:t>Long-Range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  </a:t>
            </a:r>
            <a:r>
              <a:rPr lang="en-US" sz="1800" b="1" dirty="0" smtClean="0">
                <a:solidFill>
                  <a:schemeClr val="bg1"/>
                </a:solidFill>
              </a:rPr>
              <a:t>8 </a:t>
            </a:r>
            <a:r>
              <a:rPr lang="en-US" sz="1800" b="1" dirty="0">
                <a:solidFill>
                  <a:schemeClr val="bg1"/>
                </a:solidFill>
              </a:rPr>
              <a:t>Medium-Range CODARs</a:t>
            </a:r>
          </a:p>
          <a:p>
            <a:pPr eaLnBrk="1" hangingPunct="1"/>
            <a:r>
              <a:rPr lang="en-US" sz="1800" b="1" u="sng" dirty="0" smtClean="0">
                <a:solidFill>
                  <a:schemeClr val="bg1"/>
                </a:solidFill>
              </a:rPr>
              <a:t>17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bg1"/>
                </a:solidFill>
              </a:rPr>
              <a:t>Short-Range CODARs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41 </a:t>
            </a:r>
            <a:r>
              <a:rPr lang="en-US" sz="1800" b="1" dirty="0">
                <a:solidFill>
                  <a:schemeClr val="bg1"/>
                </a:solidFill>
              </a:rPr>
              <a:t>Total</a:t>
            </a:r>
          </a:p>
          <a:p>
            <a:pPr eaLnBrk="1" hangingPunct="1"/>
            <a:endParaRPr lang="en-US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Triple Nested &amp; Multistatic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TextBox 15"/>
          <p:cNvSpPr txBox="1">
            <a:spLocks noChangeArrowheads="1"/>
          </p:cNvSpPr>
          <p:nvPr/>
        </p:nvSpPr>
        <p:spPr bwMode="auto">
          <a:xfrm>
            <a:off x="1270000" y="719138"/>
            <a:ext cx="2039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FF00"/>
                </a:solidFill>
              </a:rPr>
              <a:t>1000 km Alongshore Length Scale</a:t>
            </a:r>
          </a:p>
        </p:txBody>
      </p:sp>
    </p:spTree>
    <p:extLst>
      <p:ext uri="{BB962C8B-B14F-4D97-AF65-F5344CB8AC3E}">
        <p14:creationId xmlns:p14="http://schemas.microsoft.com/office/powerpoint/2010/main" val="3420469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                            </a:t>
            </a:r>
            <a:r>
              <a:rPr lang="en-US" sz="2400" b="1" dirty="0" smtClean="0"/>
              <a:t> Success </a:t>
            </a:r>
            <a:r>
              <a:rPr lang="en-US" sz="2400" b="1" dirty="0"/>
              <a:t>Stories – Making a Difference</a:t>
            </a:r>
          </a:p>
          <a:p>
            <a:endParaRPr lang="en-US" sz="2400" b="1" dirty="0"/>
          </a:p>
          <a:p>
            <a:r>
              <a:rPr lang="en-US" sz="2400" b="1" i="1" dirty="0"/>
              <a:t>Optimizing HF Radar for SAR using USCG Surface Drifters</a:t>
            </a:r>
          </a:p>
          <a:p>
            <a:endParaRPr lang="en-US" sz="2000" b="1" i="1" dirty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Art Allen </a:t>
            </a:r>
          </a:p>
          <a:p>
            <a:r>
              <a:rPr lang="en-US" sz="2000" b="1" dirty="0"/>
              <a:t>U.S. Coast Guard</a:t>
            </a:r>
          </a:p>
          <a:p>
            <a:endParaRPr lang="en-US" sz="2000" b="1" dirty="0"/>
          </a:p>
          <a:p>
            <a:r>
              <a:rPr lang="en-US" sz="2000" b="1" dirty="0"/>
              <a:t>Scott Glenn</a:t>
            </a:r>
          </a:p>
          <a:p>
            <a:r>
              <a:rPr lang="en-US" sz="2000" b="1" dirty="0"/>
              <a:t>Rutgers University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Mid</a:t>
            </a:r>
            <a:r>
              <a:rPr lang="en-US" sz="2000" b="1" dirty="0"/>
              <a:t>-Atlantic </a:t>
            </a:r>
            <a:r>
              <a:rPr lang="en-US" sz="2000" b="1" dirty="0" smtClean="0"/>
              <a:t>Regional Association</a:t>
            </a:r>
          </a:p>
          <a:p>
            <a:r>
              <a:rPr lang="en-US" sz="2000" b="1" dirty="0"/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l"/>
              <a:t>14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ea typeface="Arial" charset="0"/>
                <a:cs typeface="Arial" charset="0"/>
              </a:rPr>
              <a:t> Objective –</a:t>
            </a:r>
            <a:r>
              <a:rPr lang="en-US" sz="2000" b="1" dirty="0" smtClean="0"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2000" b="1" i="1" dirty="0" smtClean="0">
                <a:ea typeface="Arial" charset="0"/>
                <a:cs typeface="Arial" charset="0"/>
              </a:rPr>
              <a:t>Operational Use of HF Radar Surface Currents for Search And Rescue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/>
          <a:srcRect t="2252" r="2232"/>
          <a:stretch>
            <a:fillRect/>
          </a:stretch>
        </p:blipFill>
        <p:spPr bwMode="auto">
          <a:xfrm>
            <a:off x="3691467" y="656181"/>
            <a:ext cx="5181600" cy="28490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59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Search And Rescue Optimal Planning System (SAROPS)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37732" y="2336800"/>
            <a:ext cx="128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Acquisition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222067" y="2243667"/>
            <a:ext cx="156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Product Generation &amp; Management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Search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36,000 km</a:t>
            </a:r>
            <a:r>
              <a:rPr lang="en-US" sz="2400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12,000 km</a:t>
            </a:r>
            <a:r>
              <a:rPr lang="en-US" sz="2400" baseline="30000">
                <a:solidFill>
                  <a:srgbClr val="000000"/>
                </a:solidFill>
              </a:rPr>
              <a:t>2</a:t>
            </a:r>
            <a:r>
              <a:rPr lang="en-US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oc_front_page_0505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0800"/>
            <a:ext cx="7010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0" y="39688"/>
            <a:ext cx="9504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May 4, 2009: After a year of testing, NOAA  Announces on </a:t>
            </a:r>
          </a:p>
          <a:p>
            <a:r>
              <a:rPr lang="en-US" sz="2400" b="1" dirty="0"/>
              <a:t>U.S. Department of Commerce Website that</a:t>
            </a:r>
          </a:p>
          <a:p>
            <a:r>
              <a:rPr lang="en-US" sz="2400" b="1" dirty="0" smtClean="0"/>
              <a:t>Rutgers </a:t>
            </a:r>
            <a:r>
              <a:rPr lang="en-US" sz="2400" b="1" dirty="0"/>
              <a:t>CODAR is Operational in SAROPS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086600" y="1371600"/>
            <a:ext cx="2057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Present Activity: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Bring all</a:t>
            </a:r>
          </a:p>
          <a:p>
            <a:r>
              <a:rPr lang="en-US" dirty="0">
                <a:solidFill>
                  <a:srgbClr val="000000"/>
                </a:solidFill>
              </a:rPr>
              <a:t>sustained regional-scale  HFR networks up to operational status in USCG SAROPS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3 West Coast Regions for </a:t>
            </a:r>
          </a:p>
          <a:p>
            <a:r>
              <a:rPr lang="en-US" dirty="0">
                <a:solidFill>
                  <a:srgbClr val="000000"/>
                </a:solidFill>
              </a:rPr>
              <a:t>California &amp; </a:t>
            </a:r>
            <a:r>
              <a:rPr lang="en-US" dirty="0" smtClean="0">
                <a:solidFill>
                  <a:srgbClr val="000000"/>
                </a:solidFill>
              </a:rPr>
              <a:t>Oregon are ready.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100725_bonni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2163" y="701675"/>
            <a:ext cx="705326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IOOS Coordinated Rapid Response:</a:t>
            </a:r>
            <a:r>
              <a:rPr lang="en-US" b="1" i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Deepwater Horizon Oil Spill</a:t>
            </a:r>
          </a:p>
        </p:txBody>
      </p:sp>
      <p:pic>
        <p:nvPicPr>
          <p:cNvPr id="16388" name="Picture 4" descr="100722_slick_sabgom_cstar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52400" y="609600"/>
            <a:ext cx="19812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sng">
                <a:solidFill>
                  <a:srgbClr val="000000"/>
                </a:solidFill>
              </a:rPr>
              <a:t>Contributed Assets</a:t>
            </a:r>
            <a:r>
              <a:rPr lang="en-US" sz="140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sz="800"/>
              <a:t> </a:t>
            </a:r>
          </a:p>
          <a:p>
            <a:pPr eaLnBrk="1" hangingPunct="1"/>
            <a:r>
              <a:rPr lang="en-US" sz="1200"/>
              <a:t>HF Radar Networks</a:t>
            </a:r>
          </a:p>
          <a:p>
            <a:pPr eaLnBrk="1" hangingPunct="1"/>
            <a:r>
              <a:rPr lang="en-US" sz="1200"/>
              <a:t> </a:t>
            </a:r>
            <a:r>
              <a:rPr lang="en-US" sz="1200" i="1"/>
              <a:t>   USF, USM</a:t>
            </a:r>
          </a:p>
          <a:p>
            <a:pPr eaLnBrk="1" hangingPunct="1"/>
            <a:r>
              <a:rPr lang="en-US" sz="1200"/>
              <a:t>Gliders</a:t>
            </a:r>
          </a:p>
          <a:p>
            <a:pPr eaLnBrk="1" hangingPunct="1"/>
            <a:r>
              <a:rPr lang="en-US" sz="1200"/>
              <a:t> </a:t>
            </a:r>
            <a:r>
              <a:rPr lang="en-US" sz="1200" i="1"/>
              <a:t>   iRobot, Mote, Rutgers,</a:t>
            </a:r>
          </a:p>
          <a:p>
            <a:pPr eaLnBrk="1" hangingPunct="1"/>
            <a:r>
              <a:rPr lang="en-US" sz="1200" i="1"/>
              <a:t>    SIO/WHOI, UDel, USF</a:t>
            </a:r>
          </a:p>
          <a:p>
            <a:pPr eaLnBrk="1" hangingPunct="1"/>
            <a:r>
              <a:rPr lang="en-US" sz="1200"/>
              <a:t>Drifters &amp; Profilers</a:t>
            </a:r>
          </a:p>
          <a:p>
            <a:pPr eaLnBrk="1" hangingPunct="1"/>
            <a:r>
              <a:rPr lang="en-US" sz="1200"/>
              <a:t>    </a:t>
            </a:r>
            <a:r>
              <a:rPr lang="en-US" sz="1200" i="1"/>
              <a:t>Horizon Marine, Navy</a:t>
            </a:r>
          </a:p>
          <a:p>
            <a:pPr eaLnBrk="1" hangingPunct="1"/>
            <a:r>
              <a:rPr lang="en-US" sz="1200"/>
              <a:t>Satellite Imagery</a:t>
            </a:r>
          </a:p>
          <a:p>
            <a:pPr eaLnBrk="1" hangingPunct="1"/>
            <a:r>
              <a:rPr lang="en-US" sz="1200"/>
              <a:t>    </a:t>
            </a:r>
            <a:r>
              <a:rPr lang="en-US" sz="1200" i="1"/>
              <a:t>CSTARS, UDel</a:t>
            </a:r>
          </a:p>
          <a:p>
            <a:pPr eaLnBrk="1" hangingPunct="1"/>
            <a:r>
              <a:rPr lang="en-US" sz="1200"/>
              <a:t>Ocean Forecasts</a:t>
            </a:r>
          </a:p>
          <a:p>
            <a:pPr eaLnBrk="1" hangingPunct="1"/>
            <a:r>
              <a:rPr lang="en-US" sz="1200"/>
              <a:t>    </a:t>
            </a:r>
            <a:r>
              <a:rPr lang="en-US" sz="1200" i="1"/>
              <a:t>Navy, NCSU</a:t>
            </a:r>
          </a:p>
          <a:p>
            <a:pPr eaLnBrk="1" hangingPunct="1"/>
            <a:r>
              <a:rPr lang="en-US" sz="1200"/>
              <a:t>Data/Web Services</a:t>
            </a:r>
          </a:p>
          <a:p>
            <a:pPr eaLnBrk="1" hangingPunct="1"/>
            <a:r>
              <a:rPr lang="en-US" sz="1200"/>
              <a:t>   </a:t>
            </a:r>
            <a:r>
              <a:rPr lang="en-US" sz="1200" i="1"/>
              <a:t> ASA, Rutgers, SIO</a:t>
            </a:r>
          </a:p>
          <a:p>
            <a:pPr eaLnBrk="1" hangingPunct="1"/>
            <a:endParaRPr lang="en-US" sz="1200"/>
          </a:p>
          <a:p>
            <a:pPr eaLnBrk="1" hangingPunct="1"/>
            <a:endParaRPr lang="en-US" sz="1400"/>
          </a:p>
          <a:p>
            <a:pPr eaLnBrk="1" hangingPunct="1"/>
            <a:endParaRPr lang="en-US" sz="1400"/>
          </a:p>
          <a:p>
            <a:pPr eaLnBrk="1" hangingPunct="1"/>
            <a:endParaRPr lang="en-US" sz="1400"/>
          </a:p>
          <a:p>
            <a:pPr eaLnBrk="1" hangingPunct="1"/>
            <a:endParaRPr lang="en-US" sz="1400"/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3124200" y="736600"/>
            <a:ext cx="5041900" cy="33813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Tropical Storm Bonnie crosses the Gulf of Mexico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6096000" y="1524000"/>
            <a:ext cx="1004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USM HFR</a:t>
            </a:r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7620000" y="2971800"/>
            <a:ext cx="966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USF HFR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3124200" y="1981200"/>
            <a:ext cx="1071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TS Bonnie</a:t>
            </a: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79375" y="5486400"/>
            <a:ext cx="388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b="1"/>
              <a:t>USM HFR validation of SABGOM Forecast</a:t>
            </a:r>
          </a:p>
          <a:p>
            <a:pPr algn="r" eaLnBrk="1" hangingPunct="1"/>
            <a:r>
              <a:rPr lang="en-US" sz="1400" b="1"/>
              <a:t> in region with satellite detected oil slicks</a:t>
            </a:r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>
            <a:off x="4352925" y="20923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96" name="TextBox 12"/>
          <p:cNvSpPr txBox="1">
            <a:spLocks noChangeArrowheads="1"/>
          </p:cNvSpPr>
          <p:nvPr/>
        </p:nvSpPr>
        <p:spPr bwMode="auto">
          <a:xfrm>
            <a:off x="5722938" y="5486400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HFR used for Oil Slick Forecasts by NOAA/NOS/OR&amp;R</a:t>
            </a:r>
          </a:p>
        </p:txBody>
      </p:sp>
      <p:pic>
        <p:nvPicPr>
          <p:cNvPr id="1639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4038600"/>
            <a:ext cx="15240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6864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100725_bonni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2163" y="701675"/>
            <a:ext cx="705326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IOOS Coordinated Rapid Response:</a:t>
            </a:r>
            <a:r>
              <a:rPr lang="en-US" b="1" i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Deepwater Horizon Oil Spill</a:t>
            </a:r>
          </a:p>
        </p:txBody>
      </p:sp>
      <p:pic>
        <p:nvPicPr>
          <p:cNvPr id="16388" name="Picture 4" descr="100722_slick_sabgom_cstar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52400" y="609600"/>
            <a:ext cx="19812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sng">
                <a:solidFill>
                  <a:srgbClr val="000000"/>
                </a:solidFill>
              </a:rPr>
              <a:t>Contributed Assets</a:t>
            </a:r>
            <a:r>
              <a:rPr lang="en-US" sz="140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sz="800"/>
              <a:t> </a:t>
            </a:r>
          </a:p>
          <a:p>
            <a:pPr eaLnBrk="1" hangingPunct="1"/>
            <a:r>
              <a:rPr lang="en-US" sz="1200"/>
              <a:t>HF Radar Networks</a:t>
            </a:r>
          </a:p>
          <a:p>
            <a:pPr eaLnBrk="1" hangingPunct="1"/>
            <a:r>
              <a:rPr lang="en-US" sz="1200"/>
              <a:t> </a:t>
            </a:r>
            <a:r>
              <a:rPr lang="en-US" sz="1200" i="1"/>
              <a:t>   USF, USM</a:t>
            </a:r>
          </a:p>
          <a:p>
            <a:pPr eaLnBrk="1" hangingPunct="1"/>
            <a:r>
              <a:rPr lang="en-US" sz="1200"/>
              <a:t>Gliders</a:t>
            </a:r>
          </a:p>
          <a:p>
            <a:pPr eaLnBrk="1" hangingPunct="1"/>
            <a:r>
              <a:rPr lang="en-US" sz="1200"/>
              <a:t> </a:t>
            </a:r>
            <a:r>
              <a:rPr lang="en-US" sz="1200" i="1"/>
              <a:t>   iRobot, Mote, Rutgers,</a:t>
            </a:r>
          </a:p>
          <a:p>
            <a:pPr eaLnBrk="1" hangingPunct="1"/>
            <a:r>
              <a:rPr lang="en-US" sz="1200" i="1"/>
              <a:t>    SIO/WHOI, UDel, USF</a:t>
            </a:r>
          </a:p>
          <a:p>
            <a:pPr eaLnBrk="1" hangingPunct="1"/>
            <a:r>
              <a:rPr lang="en-US" sz="1200"/>
              <a:t>Drifters &amp; Profilers</a:t>
            </a:r>
          </a:p>
          <a:p>
            <a:pPr eaLnBrk="1" hangingPunct="1"/>
            <a:r>
              <a:rPr lang="en-US" sz="1200"/>
              <a:t>    </a:t>
            </a:r>
            <a:r>
              <a:rPr lang="en-US" sz="1200" i="1"/>
              <a:t>Horizon Marine, Navy</a:t>
            </a:r>
          </a:p>
          <a:p>
            <a:pPr eaLnBrk="1" hangingPunct="1"/>
            <a:r>
              <a:rPr lang="en-US" sz="1200"/>
              <a:t>Satellite Imagery</a:t>
            </a:r>
          </a:p>
          <a:p>
            <a:pPr eaLnBrk="1" hangingPunct="1"/>
            <a:r>
              <a:rPr lang="en-US" sz="1200"/>
              <a:t>    </a:t>
            </a:r>
            <a:r>
              <a:rPr lang="en-US" sz="1200" i="1"/>
              <a:t>CSTARS, UDel</a:t>
            </a:r>
          </a:p>
          <a:p>
            <a:pPr eaLnBrk="1" hangingPunct="1"/>
            <a:r>
              <a:rPr lang="en-US" sz="1200"/>
              <a:t>Ocean Forecasts</a:t>
            </a:r>
          </a:p>
          <a:p>
            <a:pPr eaLnBrk="1" hangingPunct="1"/>
            <a:r>
              <a:rPr lang="en-US" sz="1200"/>
              <a:t>    </a:t>
            </a:r>
            <a:r>
              <a:rPr lang="en-US" sz="1200" i="1"/>
              <a:t>Navy, NCSU</a:t>
            </a:r>
          </a:p>
          <a:p>
            <a:pPr eaLnBrk="1" hangingPunct="1"/>
            <a:r>
              <a:rPr lang="en-US" sz="1200"/>
              <a:t>Data/Web Services</a:t>
            </a:r>
          </a:p>
          <a:p>
            <a:pPr eaLnBrk="1" hangingPunct="1"/>
            <a:r>
              <a:rPr lang="en-US" sz="1200"/>
              <a:t>   </a:t>
            </a:r>
            <a:r>
              <a:rPr lang="en-US" sz="1200" i="1"/>
              <a:t> ASA, Rutgers, SIO</a:t>
            </a:r>
          </a:p>
          <a:p>
            <a:pPr eaLnBrk="1" hangingPunct="1"/>
            <a:endParaRPr lang="en-US" sz="1200"/>
          </a:p>
          <a:p>
            <a:pPr eaLnBrk="1" hangingPunct="1"/>
            <a:endParaRPr lang="en-US" sz="1400"/>
          </a:p>
          <a:p>
            <a:pPr eaLnBrk="1" hangingPunct="1"/>
            <a:endParaRPr lang="en-US" sz="1400"/>
          </a:p>
          <a:p>
            <a:pPr eaLnBrk="1" hangingPunct="1"/>
            <a:endParaRPr lang="en-US" sz="1400"/>
          </a:p>
          <a:p>
            <a:pPr eaLnBrk="1" hangingPunct="1"/>
            <a:endParaRPr lang="en-US" sz="1400"/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3124200" y="736600"/>
            <a:ext cx="5041900" cy="33813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Tropical Storm Bonnie crosses the Gulf of Mexico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6096000" y="1524000"/>
            <a:ext cx="1004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USM HFR</a:t>
            </a:r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7620000" y="2971800"/>
            <a:ext cx="966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USF HFR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3124200" y="1981200"/>
            <a:ext cx="1071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TS Bonnie</a:t>
            </a: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79375" y="5486400"/>
            <a:ext cx="388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b="1"/>
              <a:t>USM HFR validation of SABGOM Forecast</a:t>
            </a:r>
          </a:p>
          <a:p>
            <a:pPr algn="r" eaLnBrk="1" hangingPunct="1"/>
            <a:r>
              <a:rPr lang="en-US" sz="1400" b="1"/>
              <a:t> in region with satellite detected oil slicks</a:t>
            </a:r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>
            <a:off x="4352925" y="20923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96" name="TextBox 12"/>
          <p:cNvSpPr txBox="1">
            <a:spLocks noChangeArrowheads="1"/>
          </p:cNvSpPr>
          <p:nvPr/>
        </p:nvSpPr>
        <p:spPr bwMode="auto">
          <a:xfrm>
            <a:off x="5722938" y="5486400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HFR used for Oil Slick Forecasts by NOAA/NOS/OR&amp;R</a:t>
            </a:r>
          </a:p>
        </p:txBody>
      </p:sp>
      <p:pic>
        <p:nvPicPr>
          <p:cNvPr id="1639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4038600"/>
            <a:ext cx="15240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T_Impact_Awar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454" y="558800"/>
            <a:ext cx="4226546" cy="3390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56864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creen shot 2011-10-01 at 10.28.09 AM.png"/>
          <p:cNvPicPr>
            <a:picLocks noChangeAspect="1"/>
          </p:cNvPicPr>
          <p:nvPr/>
        </p:nvPicPr>
        <p:blipFill>
          <a:blip r:embed="rId2"/>
          <a:srcRect b="7936"/>
          <a:stretch>
            <a:fillRect/>
          </a:stretch>
        </p:blipFill>
        <p:spPr bwMode="auto">
          <a:xfrm>
            <a:off x="0" y="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448733" y="3462866"/>
            <a:ext cx="2311399" cy="138499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6000" y="5280177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Summer </a:t>
            </a:r>
          </a:p>
          <a:p>
            <a:pPr algn="ctr"/>
            <a:r>
              <a:rPr lang="en-US" dirty="0" smtClean="0"/>
              <a:t>2011 Coverage</a:t>
            </a:r>
          </a:p>
          <a:p>
            <a:pPr algn="ctr"/>
            <a:r>
              <a:rPr lang="en-US" dirty="0" smtClean="0"/>
              <a:t>131 Radars</a:t>
            </a:r>
            <a:endParaRPr lang="en-US" dirty="0"/>
          </a:p>
        </p:txBody>
      </p:sp>
      <p:pic>
        <p:nvPicPr>
          <p:cNvPr id="11" name="Picture 10" descr="Screen shot 2012-05-15 at 10.10.4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0"/>
            <a:ext cx="5190067" cy="3522517"/>
          </a:xfrm>
          <a:prstGeom prst="rect">
            <a:avLst/>
          </a:prstGeom>
        </p:spPr>
      </p:pic>
      <p:pic>
        <p:nvPicPr>
          <p:cNvPr id="6" name="Picture 5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121400"/>
            <a:ext cx="10746699" cy="75485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4" descr="Screen shot 2010-12-21 at 9.3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1265238"/>
            <a:ext cx="1066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6581775"/>
            <a:ext cx="1089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50" y="4448175"/>
            <a:ext cx="76676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5994400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3" y="5314950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9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063" y="125413"/>
            <a:ext cx="11049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16396" name="Picture 1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96838"/>
            <a:ext cx="10302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33413"/>
            <a:ext cx="1066800" cy="522287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3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1931988"/>
            <a:ext cx="10033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TextBox 18"/>
          <p:cNvSpPr txBox="1">
            <a:spLocks noChangeArrowheads="1"/>
          </p:cNvSpPr>
          <p:nvPr/>
        </p:nvSpPr>
        <p:spPr bwMode="auto">
          <a:xfrm>
            <a:off x="1298575" y="1247775"/>
            <a:ext cx="7262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00"/>
                </a:solidFill>
              </a:rPr>
              <a:t>Rutgers University – CODAR Ocean Sensors</a:t>
            </a:r>
          </a:p>
          <a:p>
            <a:pPr algn="ctr" eaLnBrk="1" hangingPunct="1"/>
            <a:r>
              <a:rPr lang="en-US" sz="2000" b="1" i="1">
                <a:solidFill>
                  <a:srgbClr val="000000"/>
                </a:solidFill>
              </a:rPr>
              <a:t>Academic – Industry Partnership since 1998</a:t>
            </a:r>
          </a:p>
        </p:txBody>
      </p:sp>
      <p:pic>
        <p:nvPicPr>
          <p:cNvPr id="16400" name="Picture 18" descr="dhs-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608138" y="2105025"/>
            <a:ext cx="6969125" cy="41544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ea typeface="ＭＳ Ｐゴシック" charset="-128"/>
                <a:cs typeface="ＭＳ Ｐゴシック" charset="-128"/>
              </a:rPr>
              <a:t>CSR’s HF Radar Mission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:</a:t>
            </a:r>
          </a:p>
          <a:p>
            <a:pPr>
              <a:defRPr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Develop the HF </a:t>
            </a: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Radar Multi-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Use Capability for Current Mapping &amp; Vessel Tracking.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1" dirty="0">
              <a:ea typeface="ＭＳ Ｐゴシック" charset="-128"/>
              <a:cs typeface="ＭＳ Ｐゴシック" charset="-128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Transition these Capabilities to Operational Use for Search And Rescue (SAR) and Maritime Domain Awareness (MDA).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1" dirty="0">
              <a:ea typeface="ＭＳ Ｐゴシック" charset="-128"/>
              <a:cs typeface="ＭＳ Ｐゴシック" charset="-128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Educate the Workforce Required to Operate these National Systems.</a:t>
            </a:r>
          </a:p>
        </p:txBody>
      </p:sp>
    </p:spTree>
    <p:extLst>
      <p:ext uri="{BB962C8B-B14F-4D97-AF65-F5344CB8AC3E}">
        <p14:creationId xmlns:p14="http://schemas.microsoft.com/office/powerpoint/2010/main" val="277137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Global HF Radar Coverage</a:t>
            </a:r>
          </a:p>
        </p:txBody>
      </p:sp>
      <p:pic>
        <p:nvPicPr>
          <p:cNvPr id="22530" name="Picture 2" descr="Global_SeaSon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0" y="1619250"/>
            <a:ext cx="8407400" cy="438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4076700" y="5448300"/>
            <a:ext cx="3084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258 Stations in 21 Countries</a:t>
            </a:r>
          </a:p>
        </p:txBody>
      </p:sp>
    </p:spTree>
    <p:extLst>
      <p:ext uri="{BB962C8B-B14F-4D97-AF65-F5344CB8AC3E}">
        <p14:creationId xmlns:p14="http://schemas.microsoft.com/office/powerpoint/2010/main" val="18687865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oast guard R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68300"/>
            <a:ext cx="1485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Maritime Wide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Area Surveillance</a:t>
            </a:r>
          </a:p>
        </p:txBody>
      </p:sp>
      <p:sp>
        <p:nvSpPr>
          <p:cNvPr id="21507" name="Content Placeholder 3"/>
          <p:cNvSpPr>
            <a:spLocks noGrp="1"/>
          </p:cNvSpPr>
          <p:nvPr>
            <p:ph idx="1"/>
          </p:nvPr>
        </p:nvSpPr>
        <p:spPr>
          <a:xfrm>
            <a:off x="457200" y="1981200"/>
            <a:ext cx="4076700" cy="4144963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2005 Report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Network of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compact sensors more effective than few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large phased arrays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POC Mr. Gary Hover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DHS WAS Study 2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505634"/>
            <a:ext cx="3857276" cy="450146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1-04 at 1.3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-241300"/>
            <a:ext cx="732167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82700" y="3937000"/>
            <a:ext cx="6667500" cy="21717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1651000"/>
            <a:ext cx="9144000" cy="32385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25500" y="3937000"/>
            <a:ext cx="7886700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3-01-04 at 2.24.2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65373"/>
          </a:xfrm>
          <a:prstGeom prst="rect">
            <a:avLst/>
          </a:prstGeom>
        </p:spPr>
      </p:pic>
      <p:pic>
        <p:nvPicPr>
          <p:cNvPr id="4" name="Picture 3" descr="Screen shot 2013-01-04 at 2.24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6537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43467" y="3403600"/>
            <a:ext cx="7924800" cy="508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1923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/>
          </p:cNvSpPr>
          <p:nvPr/>
        </p:nvSpPr>
        <p:spPr bwMode="auto">
          <a:xfrm>
            <a:off x="60325" y="114300"/>
            <a:ext cx="54625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2400" b="1">
                <a:cs typeface="Arial" charset="0"/>
                <a:sym typeface="Arial" charset="0"/>
              </a:rPr>
              <a:t>Doppler Spectra from all Range Cells</a:t>
            </a:r>
          </a:p>
          <a:p>
            <a:pPr marL="39688"/>
            <a:r>
              <a:rPr lang="en-US" sz="2400" b="1">
                <a:cs typeface="Arial" charset="0"/>
                <a:sym typeface="Arial" charset="0"/>
              </a:rPr>
              <a:t>with Detection Threshold Applied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803275" y="977900"/>
            <a:ext cx="7693025" cy="4962525"/>
            <a:chOff x="231775" y="990600"/>
            <a:chExt cx="8670925" cy="5592763"/>
          </a:xfrm>
        </p:grpSpPr>
        <p:pic>
          <p:nvPicPr>
            <p:cNvPr id="92163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75" y="990600"/>
              <a:ext cx="8670925" cy="539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28" name="Rectangle 3"/>
            <p:cNvSpPr>
              <a:spLocks/>
            </p:cNvSpPr>
            <p:nvPr/>
          </p:nvSpPr>
          <p:spPr bwMode="auto">
            <a:xfrm>
              <a:off x="2670585" y="6322153"/>
              <a:ext cx="1900232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Doppler Frequency</a:t>
              </a:r>
            </a:p>
          </p:txBody>
        </p:sp>
        <p:sp>
          <p:nvSpPr>
            <p:cNvPr id="92165" name="Rectangle 4"/>
            <p:cNvSpPr>
              <a:spLocks/>
            </p:cNvSpPr>
            <p:nvPr/>
          </p:nvSpPr>
          <p:spPr bwMode="auto">
            <a:xfrm rot="-2940000">
              <a:off x="8075613" y="5572125"/>
              <a:ext cx="865188" cy="31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9688"/>
              <a:r>
                <a:rPr lang="en-US" sz="1700">
                  <a:cs typeface="Arial" charset="0"/>
                  <a:sym typeface="Arial" charset="0"/>
                </a:rPr>
                <a:t>Range</a:t>
              </a:r>
            </a:p>
          </p:txBody>
        </p:sp>
        <p:sp>
          <p:nvSpPr>
            <p:cNvPr id="77830" name="Rectangle 5"/>
            <p:cNvSpPr>
              <a:spLocks/>
            </p:cNvSpPr>
            <p:nvPr/>
          </p:nvSpPr>
          <p:spPr bwMode="auto">
            <a:xfrm>
              <a:off x="607527" y="3277085"/>
              <a:ext cx="134197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77831" name="Rectangle 6"/>
            <p:cNvSpPr>
              <a:spLocks/>
            </p:cNvSpPr>
            <p:nvPr/>
          </p:nvSpPr>
          <p:spPr bwMode="auto">
            <a:xfrm>
              <a:off x="6857536" y="3348649"/>
              <a:ext cx="134197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77832" name="Rectangle 7"/>
            <p:cNvSpPr>
              <a:spLocks/>
            </p:cNvSpPr>
            <p:nvPr/>
          </p:nvSpPr>
          <p:spPr bwMode="auto">
            <a:xfrm>
              <a:off x="5107605" y="1527333"/>
              <a:ext cx="2986333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Fixed Objects &amp; Direct Signals</a:t>
              </a:r>
            </a:p>
          </p:txBody>
        </p:sp>
        <p:sp>
          <p:nvSpPr>
            <p:cNvPr id="77833" name="Rectangle 8"/>
            <p:cNvSpPr>
              <a:spLocks/>
            </p:cNvSpPr>
            <p:nvPr/>
          </p:nvSpPr>
          <p:spPr bwMode="auto">
            <a:xfrm>
              <a:off x="3044547" y="3885383"/>
              <a:ext cx="68530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77834" name="Rectangle 9"/>
            <p:cNvSpPr>
              <a:spLocks/>
            </p:cNvSpPr>
            <p:nvPr/>
          </p:nvSpPr>
          <p:spPr bwMode="auto">
            <a:xfrm>
              <a:off x="5868055" y="3964104"/>
              <a:ext cx="681722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77835" name="Line 10"/>
            <p:cNvSpPr>
              <a:spLocks noChangeShapeType="1"/>
            </p:cNvSpPr>
            <p:nvPr/>
          </p:nvSpPr>
          <p:spPr bwMode="auto">
            <a:xfrm>
              <a:off x="4955515" y="6554737"/>
              <a:ext cx="25193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6" name="Line 11"/>
            <p:cNvSpPr>
              <a:spLocks noChangeShapeType="1"/>
            </p:cNvSpPr>
            <p:nvPr/>
          </p:nvSpPr>
          <p:spPr bwMode="auto">
            <a:xfrm flipH="1">
              <a:off x="455437" y="6554737"/>
              <a:ext cx="21346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7" name="Line 12"/>
            <p:cNvSpPr>
              <a:spLocks noChangeShapeType="1"/>
            </p:cNvSpPr>
            <p:nvPr/>
          </p:nvSpPr>
          <p:spPr bwMode="auto">
            <a:xfrm flipH="1">
              <a:off x="7770077" y="6098514"/>
              <a:ext cx="454481" cy="4562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DOLPHIN</a:t>
            </a:r>
          </a:p>
        </p:txBody>
      </p:sp>
      <p:pic>
        <p:nvPicPr>
          <p:cNvPr id="32771" name="Picture 3" descr="MDN_DOLPHIN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05"/>
          <a:stretch/>
        </p:blipFill>
        <p:spPr bwMode="auto">
          <a:xfrm>
            <a:off x="3213100" y="-459108"/>
            <a:ext cx="5924550" cy="669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0" y="139700"/>
            <a:ext cx="2273300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Median Method FFT 256  Threshold 11 dB</a:t>
            </a: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2222500" y="558800"/>
            <a:ext cx="129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srgbClr val="000000"/>
                </a:solidFill>
                <a:latin typeface="Calibri" charset="0"/>
              </a:rPr>
              <a:t>Range</a:t>
            </a:r>
            <a:r>
              <a:rPr lang="en-US" sz="2200" b="1" dirty="0" smtClean="0">
                <a:latin typeface="Calibri" charset="0"/>
              </a:rPr>
              <a:t> </a:t>
            </a:r>
            <a:r>
              <a:rPr lang="en-US" sz="2200" b="1" dirty="0">
                <a:latin typeface="Calibri" charset="0"/>
              </a:rPr>
              <a:t>(k</a:t>
            </a:r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m)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2019300" y="2563813"/>
            <a:ext cx="144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Radial Velocity (m/s)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2343150" y="4953000"/>
            <a:ext cx="1200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Bearing (°CWN)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MAAS_DPH_3_no_pat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1" r="13000"/>
          <a:stretch>
            <a:fillRect/>
          </a:stretch>
        </p:blipFill>
        <p:spPr bwMode="auto">
          <a:xfrm>
            <a:off x="3168650" y="-12700"/>
            <a:ext cx="58229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5" descr="Dolph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225800"/>
            <a:ext cx="3352800" cy="23955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7" descr="Maas_Tra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60388"/>
            <a:ext cx="3352800" cy="25130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228600" y="7112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</a:rPr>
              <a:t>MAAS TRADER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228600" y="37592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</a:rPr>
              <a:t>DOLPHIN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fr_121211_lisl_Page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4366" y="1434572"/>
            <a:ext cx="59690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1109133" y="5706533"/>
            <a:ext cx="685800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/>
              <a:t>M/V VICTORIOUS: GPS Track, CODAR Data, and Ship Tracker Solution with Uncertainty Ellipses</a:t>
            </a: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457199" y="141288"/>
            <a:ext cx="705273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/>
              <a:t>M/V </a:t>
            </a:r>
            <a:r>
              <a:rPr lang="en-US" sz="3200" dirty="0" err="1"/>
              <a:t>Victorius</a:t>
            </a:r>
            <a:r>
              <a:rPr lang="en-US" sz="3200" dirty="0"/>
              <a:t>: Tracking Results</a:t>
            </a:r>
          </a:p>
        </p:txBody>
      </p:sp>
    </p:spTree>
    <p:extLst>
      <p:ext uri="{BB962C8B-B14F-4D97-AF65-F5344CB8AC3E}">
        <p14:creationId xmlns:p14="http://schemas.microsoft.com/office/powerpoint/2010/main" val="27663965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Adjusting the Signal to Noise</a:t>
            </a:r>
            <a:endParaRPr lang="en-US" dirty="0"/>
          </a:p>
        </p:txBody>
      </p:sp>
      <p:pic>
        <p:nvPicPr>
          <p:cNvPr id="5" name="snr-annotated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1227139"/>
            <a:ext cx="7594600" cy="51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713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_marb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1" t="9026" r="17716" b="8806"/>
          <a:stretch/>
        </p:blipFill>
        <p:spPr>
          <a:xfrm>
            <a:off x="148166" y="0"/>
            <a:ext cx="6134100" cy="60997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1467" y="643466"/>
            <a:ext cx="301852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/>
              <a:t>Current </a:t>
            </a:r>
            <a:r>
              <a:rPr lang="en-US" sz="2400" u="sng" dirty="0" err="1" smtClean="0"/>
              <a:t>Testbeds</a:t>
            </a:r>
            <a:endParaRPr lang="en-US" sz="2400" u="sng" dirty="0" smtClean="0"/>
          </a:p>
          <a:p>
            <a:pPr algn="ctr"/>
            <a:r>
              <a:rPr lang="en-US" sz="2400" dirty="0" smtClean="0"/>
              <a:t>New York Harbor</a:t>
            </a:r>
          </a:p>
          <a:p>
            <a:pPr algn="ctr"/>
            <a:r>
              <a:rPr lang="en-US" sz="2400" dirty="0" smtClean="0"/>
              <a:t>Delaware Bay</a:t>
            </a:r>
          </a:p>
          <a:p>
            <a:pPr algn="ctr"/>
            <a:r>
              <a:rPr lang="en-US" sz="2400" dirty="0" smtClean="0"/>
              <a:t>Chesapeake Bay</a:t>
            </a:r>
          </a:p>
          <a:p>
            <a:pPr algn="ctr"/>
            <a:r>
              <a:rPr lang="en-US" sz="2400" dirty="0" smtClean="0"/>
              <a:t>Port of Miami</a:t>
            </a:r>
          </a:p>
          <a:p>
            <a:pPr algn="ctr"/>
            <a:r>
              <a:rPr lang="en-US" sz="2400" dirty="0" smtClean="0"/>
              <a:t>Western Puerto Rico</a:t>
            </a:r>
          </a:p>
          <a:p>
            <a:pPr algn="ctr"/>
            <a:r>
              <a:rPr lang="en-US" sz="2400" dirty="0" smtClean="0"/>
              <a:t>Barrow Alaska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u="sng" dirty="0" smtClean="0"/>
              <a:t>Proposed </a:t>
            </a:r>
            <a:r>
              <a:rPr lang="en-US" sz="2400" u="sng" dirty="0" err="1" smtClean="0"/>
              <a:t>Testbeds</a:t>
            </a:r>
            <a:endParaRPr lang="en-US" sz="2400" u="sng" dirty="0" smtClean="0"/>
          </a:p>
          <a:p>
            <a:pPr algn="ctr"/>
            <a:r>
              <a:rPr lang="en-US" sz="2400" dirty="0" smtClean="0"/>
              <a:t>Great </a:t>
            </a:r>
            <a:r>
              <a:rPr lang="en-US" sz="2400" dirty="0" err="1" smtClean="0"/>
              <a:t>Inagua</a:t>
            </a:r>
            <a:endParaRPr lang="en-US" sz="2400" dirty="0" smtClean="0"/>
          </a:p>
          <a:p>
            <a:pPr algn="ctr"/>
            <a:r>
              <a:rPr lang="en-US" sz="2400" dirty="0" smtClean="0"/>
              <a:t>Norway</a:t>
            </a:r>
          </a:p>
          <a:p>
            <a:pPr algn="ctr"/>
            <a:r>
              <a:rPr lang="en-US" sz="2400" dirty="0" smtClean="0"/>
              <a:t>San Diego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7579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07 at 5.1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5" y="0"/>
            <a:ext cx="8212667" cy="6098666"/>
          </a:xfrm>
          <a:prstGeom prst="rect">
            <a:avLst/>
          </a:prstGeom>
        </p:spPr>
      </p:pic>
      <p:pic>
        <p:nvPicPr>
          <p:cNvPr id="3" name="Picture 4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167" y="4758797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200" y="5151966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800" y="2167467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233" y="20023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234" y="3145367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133" y="4203700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866" y="5397500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133" y="1143530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700" y="881063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62700" y="1346200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6533" y="4428067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9482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0" y="21801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0" y="3365500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534" y="3251200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366" y="770467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3014133"/>
            <a:ext cx="2201333" cy="120032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31% of radar detections not on AIS</a:t>
            </a:r>
            <a:endParaRPr lang="en-US" sz="2400" dirty="0"/>
          </a:p>
        </p:txBody>
      </p:sp>
      <p:sp>
        <p:nvSpPr>
          <p:cNvPr id="20" name="Donut 19"/>
          <p:cNvSpPr/>
          <p:nvPr/>
        </p:nvSpPr>
        <p:spPr>
          <a:xfrm>
            <a:off x="4652433" y="30226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434166" y="52578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4669366" y="9398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3551766" y="770467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2620433" y="4106334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7735" y="5130800"/>
            <a:ext cx="3318934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New York Harbor Results</a:t>
            </a:r>
          </a:p>
          <a:p>
            <a:pPr algn="ctr"/>
            <a:r>
              <a:rPr lang="en-US" dirty="0" smtClean="0"/>
              <a:t>16 Vessels Per Hour</a:t>
            </a:r>
          </a:p>
          <a:p>
            <a:pPr algn="ctr"/>
            <a:r>
              <a:rPr lang="en-US" dirty="0" smtClean="0"/>
              <a:t>5 Vessels Not on AIS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699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4" descr="Screen shot 2010-12-21 at 9.3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1265238"/>
            <a:ext cx="1066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089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5283200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4527550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063" y="125413"/>
            <a:ext cx="11049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18444" name="Picture 11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96838"/>
            <a:ext cx="10302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33413"/>
            <a:ext cx="1066800" cy="522287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1931988"/>
            <a:ext cx="10033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 Box 4"/>
          <p:cNvSpPr txBox="1">
            <a:spLocks noChangeArrowheads="1"/>
          </p:cNvSpPr>
          <p:nvPr/>
        </p:nvSpPr>
        <p:spPr bwMode="auto">
          <a:xfrm>
            <a:off x="1157288" y="1371600"/>
            <a:ext cx="5637212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/>
              <a:t>HF Radar Team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Rutgers University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Scott Glenn, Josh </a:t>
            </a:r>
            <a:r>
              <a:rPr lang="en-US" sz="1400" b="1" i="1" dirty="0" err="1"/>
              <a:t>Kohut</a:t>
            </a:r>
            <a:r>
              <a:rPr lang="en-US" sz="1400" b="1" i="1" dirty="0"/>
              <a:t>, Hugh </a:t>
            </a:r>
            <a:r>
              <a:rPr lang="en-US" sz="1400" b="1" i="1" dirty="0" err="1"/>
              <a:t>Roarty</a:t>
            </a:r>
            <a:r>
              <a:rPr lang="en-US" sz="1400" b="1" i="1" dirty="0"/>
              <a:t>,</a:t>
            </a:r>
          </a:p>
          <a:p>
            <a:pPr eaLnBrk="1" hangingPunct="1"/>
            <a:r>
              <a:rPr lang="en-US" sz="1400" b="1" i="1" dirty="0"/>
              <a:t>  Mike Crowley, John </a:t>
            </a:r>
            <a:r>
              <a:rPr lang="en-US" sz="1400" b="1" i="1" dirty="0" err="1"/>
              <a:t>Kerfoot</a:t>
            </a:r>
            <a:r>
              <a:rPr lang="en-US" sz="1400" b="1" i="1" dirty="0"/>
              <a:t>, Ethan</a:t>
            </a:r>
          </a:p>
          <a:p>
            <a:pPr eaLnBrk="1" hangingPunct="1"/>
            <a:r>
              <a:rPr lang="en-US" sz="1400" b="1" i="1" dirty="0"/>
              <a:t>  Handel,  Mike Smith, Colin Evans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 Ocean Sensors</a:t>
            </a:r>
            <a:r>
              <a:rPr lang="en-US" sz="1800" b="1" dirty="0"/>
              <a:t> -</a:t>
            </a:r>
            <a:endParaRPr lang="en-US" sz="1600" b="1" dirty="0"/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Don Barrick, Pete </a:t>
            </a:r>
            <a:r>
              <a:rPr lang="en-US" sz="1400" b="1" i="1" dirty="0" err="1"/>
              <a:t>Lilleboe</a:t>
            </a:r>
            <a:r>
              <a:rPr lang="en-US" sz="1400" b="1" i="1" dirty="0" smtClean="0"/>
              <a:t>, Chad Whelan</a:t>
            </a:r>
            <a:endParaRPr lang="en-US" sz="1400" b="1" i="1" dirty="0"/>
          </a:p>
          <a:p>
            <a:pPr eaLnBrk="1" hangingPunct="1"/>
            <a:r>
              <a:rPr lang="en-US" sz="1400" b="1" i="1" dirty="0"/>
              <a:t>  </a:t>
            </a:r>
            <a:r>
              <a:rPr lang="en-US" sz="1400" b="1" i="1" dirty="0" smtClean="0"/>
              <a:t>Belinda </a:t>
            </a:r>
            <a:r>
              <a:rPr lang="en-US" sz="1400" b="1" i="1" dirty="0"/>
              <a:t>Lipa, </a:t>
            </a:r>
            <a:r>
              <a:rPr lang="en-US" sz="1400" b="1" i="1" dirty="0" smtClean="0"/>
              <a:t>Bill </a:t>
            </a:r>
            <a:r>
              <a:rPr lang="en-US" sz="1400" b="1" i="1" dirty="0"/>
              <a:t>Rector, Jimmy Isaacson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or Puerto Rico – Mayaguez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Jorge </a:t>
            </a:r>
            <a:r>
              <a:rPr lang="en-US" sz="1400" b="1" i="1" dirty="0" err="1" smtClean="0"/>
              <a:t>Corredor</a:t>
            </a:r>
            <a:r>
              <a:rPr lang="en-US" sz="1400" b="1" i="1" dirty="0" smtClean="0"/>
              <a:t>, Julio </a:t>
            </a:r>
            <a:r>
              <a:rPr lang="en-US" sz="1400" b="1" i="1" dirty="0" err="1" smtClean="0"/>
              <a:t>Morell</a:t>
            </a:r>
            <a:r>
              <a:rPr lang="en-US" sz="1400" b="1" i="1" dirty="0" smtClean="0"/>
              <a:t>,  Miguel Canals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Mathematics, Inc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Bill Browning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Alaska</a:t>
            </a:r>
            <a:r>
              <a:rPr lang="en-US" sz="1800" b="1" dirty="0"/>
              <a:t> –</a:t>
            </a:r>
          </a:p>
          <a:p>
            <a:pPr eaLnBrk="1" hangingPunct="1"/>
            <a:r>
              <a:rPr lang="en-US" sz="1400" b="1" i="1" dirty="0"/>
              <a:t>  Tom </a:t>
            </a:r>
            <a:r>
              <a:rPr lang="en-US" sz="1400" b="1" i="1" dirty="0" err="1"/>
              <a:t>Weingarter</a:t>
            </a:r>
            <a:r>
              <a:rPr lang="en-US" sz="1400" b="1" i="1" dirty="0"/>
              <a:t>, Hank </a:t>
            </a:r>
            <a:r>
              <a:rPr lang="en-US" sz="1400" b="1" i="1" dirty="0" smtClean="0"/>
              <a:t>Statscewich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Power Technologies</a:t>
            </a:r>
            <a:r>
              <a:rPr lang="en-US" sz="1800" b="1" dirty="0"/>
              <a:t> –</a:t>
            </a:r>
          </a:p>
          <a:p>
            <a:pPr eaLnBrk="1" hangingPunct="1"/>
            <a:r>
              <a:rPr lang="en-US" sz="1400" b="1" i="1" dirty="0"/>
              <a:t>   Debbie </a:t>
            </a:r>
            <a:r>
              <a:rPr lang="en-US" sz="1400" b="1" i="1" dirty="0" err="1" smtClean="0"/>
              <a:t>Montagna</a:t>
            </a:r>
            <a:r>
              <a:rPr lang="en-US" sz="1400" b="1" i="1" dirty="0" smtClean="0"/>
              <a:t>, Bruce </a:t>
            </a:r>
            <a:r>
              <a:rPr lang="en-US" sz="1400" b="1" i="1" dirty="0" err="1" smtClean="0"/>
              <a:t>Downie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Naval Research Laboratory</a:t>
            </a:r>
          </a:p>
          <a:p>
            <a:pPr eaLnBrk="1" hangingPunct="1"/>
            <a:r>
              <a:rPr lang="en-US" sz="1400" b="1" i="1" dirty="0" smtClean="0"/>
              <a:t>   Michael </a:t>
            </a:r>
            <a:r>
              <a:rPr lang="en-US" sz="1400" b="1" i="1" dirty="0" err="1"/>
              <a:t>Lovellette</a:t>
            </a:r>
            <a:r>
              <a:rPr lang="en-US" sz="1400" b="1" i="1" dirty="0"/>
              <a:t>, Dan Newton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Norwegian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Research Establishment (FFI)</a:t>
            </a:r>
          </a:p>
          <a:p>
            <a:pPr eaLnBrk="1" hangingPunct="1"/>
            <a:r>
              <a:rPr lang="en-US" sz="1400" b="1" i="1" dirty="0" smtClean="0"/>
              <a:t>   </a:t>
            </a:r>
            <a:r>
              <a:rPr lang="en-US" sz="1400" b="1" i="1" dirty="0" err="1" smtClean="0"/>
              <a:t>Terje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Johnsen</a:t>
            </a:r>
            <a:r>
              <a:rPr lang="en-US" sz="1400" b="1" i="1" dirty="0" smtClean="0"/>
              <a:t>, Walther </a:t>
            </a:r>
            <a:r>
              <a:rPr lang="en-US" sz="1400" b="1" i="1" dirty="0" err="1" smtClean="0"/>
              <a:t>Asen</a:t>
            </a:r>
            <a:endParaRPr lang="en-US" sz="1400" b="1" i="1" dirty="0" smtClean="0"/>
          </a:p>
          <a:p>
            <a:pPr eaLnBrk="1" hangingPunct="1"/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CODARNor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/>
              <a:t> Anton </a:t>
            </a:r>
            <a:r>
              <a:rPr lang="en-US" sz="1400" b="1" i="1" dirty="0" err="1"/>
              <a:t>Kjelaas</a:t>
            </a:r>
            <a:endParaRPr lang="en-US" sz="1400" b="1" i="1" dirty="0"/>
          </a:p>
          <a:p>
            <a:pPr eaLnBrk="1" hangingPunct="1"/>
            <a:endParaRPr lang="en-US" sz="1400" b="1" i="1" dirty="0"/>
          </a:p>
          <a:p>
            <a:pPr eaLnBrk="1" hangingPunct="1"/>
            <a:endParaRPr lang="en-US" sz="1600" b="1" i="1" dirty="0"/>
          </a:p>
        </p:txBody>
      </p:sp>
      <p:sp>
        <p:nvSpPr>
          <p:cNvPr id="18448" name="TextBox 18"/>
          <p:cNvSpPr txBox="1">
            <a:spLocks noChangeArrowheads="1"/>
          </p:cNvSpPr>
          <p:nvPr/>
        </p:nvSpPr>
        <p:spPr bwMode="auto">
          <a:xfrm>
            <a:off x="4635500" y="1273175"/>
            <a:ext cx="4508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</a:rPr>
              <a:t>Rutgers University – CODAR Ocean Sensors</a:t>
            </a:r>
          </a:p>
          <a:p>
            <a:pPr eaLnBrk="1" hangingPunct="1"/>
            <a:r>
              <a:rPr lang="en-US" sz="1600" b="1" i="1" dirty="0">
                <a:solidFill>
                  <a:srgbClr val="000000"/>
                </a:solidFill>
              </a:rPr>
              <a:t>Academic – Industry Partnership since 1998</a:t>
            </a:r>
          </a:p>
        </p:txBody>
      </p:sp>
      <p:pic>
        <p:nvPicPr>
          <p:cNvPr id="18449" name="Picture 18" descr="dhs-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0" name="Group 1"/>
          <p:cNvGrpSpPr>
            <a:grpSpLocks/>
          </p:cNvGrpSpPr>
          <p:nvPr/>
        </p:nvGrpSpPr>
        <p:grpSpPr bwMode="auto">
          <a:xfrm>
            <a:off x="5483225" y="1882775"/>
            <a:ext cx="3562350" cy="3810000"/>
            <a:chOff x="5470525" y="2454275"/>
            <a:chExt cx="3562350" cy="3810000"/>
          </a:xfrm>
        </p:grpSpPr>
        <p:pic>
          <p:nvPicPr>
            <p:cNvPr id="18451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525" y="2454275"/>
              <a:ext cx="3562350" cy="381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2" name="TextBox 22"/>
            <p:cNvSpPr txBox="1">
              <a:spLocks noChangeArrowheads="1"/>
            </p:cNvSpPr>
            <p:nvPr/>
          </p:nvSpPr>
          <p:spPr bwMode="auto">
            <a:xfrm>
              <a:off x="7388225" y="5241925"/>
              <a:ext cx="14160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ONR - 2004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95897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70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title"/>
          </p:nvPr>
        </p:nvSpPr>
        <p:spPr>
          <a:xfrm>
            <a:off x="488950" y="-93663"/>
            <a:ext cx="8229600" cy="1143001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Multi-Level Access and Information Sharing  with Open Mongoose (MDA CONOP)</a:t>
            </a:r>
          </a:p>
        </p:txBody>
      </p:sp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0" y="98266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/>
              <a:t>(U) Multi-Level Enclaves Provide Appropriate Level Data to Customers </a:t>
            </a:r>
          </a:p>
        </p:txBody>
      </p:sp>
      <p:pic>
        <p:nvPicPr>
          <p:cNvPr id="72707" name="Picture 10" descr="DHS_Mongoose_NoGray_V5-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75" y="1355725"/>
            <a:ext cx="8551863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958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Bohemia AIS Track SNR&gt;9</a:t>
            </a:r>
          </a:p>
        </p:txBody>
      </p:sp>
      <p:sp>
        <p:nvSpPr>
          <p:cNvPr id="7577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UNCLASIFIED/FOR OFFICIAL USE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473700"/>
            <a:ext cx="91440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AIS Bohemia Velocity Range: 10.3KTS up to 10.4KTS. Several HF Radar detections associated by one, two and three standard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deviations, Radar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Characteristics: SNR&gt;9, Distance from radar when tracked: 7.2 km</a:t>
            </a:r>
          </a:p>
        </p:txBody>
      </p:sp>
      <p:sp>
        <p:nvSpPr>
          <p:cNvPr id="75784" name="Slide Number Placeholder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721F4F-C879-2C46-963C-C0EC7A3B9202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85800" y="723900"/>
            <a:ext cx="7327900" cy="4769345"/>
            <a:chOff x="685800" y="723900"/>
            <a:chExt cx="7493000" cy="4876800"/>
          </a:xfrm>
        </p:grpSpPr>
        <p:pic>
          <p:nvPicPr>
            <p:cNvPr id="75777" name="Picture 21" descr="Bohe and others 20120119 - 0250-0315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723900"/>
              <a:ext cx="7354888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3276600" y="2971800"/>
              <a:ext cx="76200" cy="1981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590800" y="2362200"/>
              <a:ext cx="2133600" cy="523875"/>
            </a:xfrm>
            <a:prstGeom prst="rect">
              <a:avLst/>
            </a:prstGeom>
            <a:noFill/>
          </p:spPr>
          <p:txBody>
            <a:bodyPr>
              <a:normAutofit fontScale="925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Time: 0:25:00</a:t>
              </a:r>
              <a:br>
                <a:rPr lang="en-US" sz="1400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400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Distance travelled: 11.3km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33600" y="3733800"/>
              <a:ext cx="762000" cy="307975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7.2km</a:t>
              </a:r>
            </a:p>
          </p:txBody>
        </p:sp>
        <p:pic>
          <p:nvPicPr>
            <p:cNvPr id="75785" name="Picture 22" descr="whitedot-icon5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719263"/>
              <a:ext cx="4064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207000" y="1501775"/>
              <a:ext cx="2286000" cy="368300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HF Detection &gt;20dB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07000" y="1744663"/>
              <a:ext cx="2971800" cy="369887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20dB&gt;= HF Detection &gt;12dB</a:t>
              </a:r>
            </a:p>
          </p:txBody>
        </p:sp>
        <p:pic>
          <p:nvPicPr>
            <p:cNvPr id="75788" name="Picture 25" descr="reddot-icon49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468438"/>
              <a:ext cx="4064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lightgreen1_0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3033" y="2078593"/>
              <a:ext cx="228600" cy="228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5208588" y="2001838"/>
              <a:ext cx="1347787" cy="369887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AIS Contact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07000" y="1266825"/>
              <a:ext cx="2413000" cy="369888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HF Association three </a:t>
              </a:r>
              <a:r>
                <a:rPr lang="el-GR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σ</a:t>
              </a: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5792" name="TextBox 32"/>
            <p:cNvSpPr txBox="1">
              <a:spLocks noChangeArrowheads="1"/>
            </p:cNvSpPr>
            <p:nvPr/>
          </p:nvSpPr>
          <p:spPr bwMode="auto">
            <a:xfrm>
              <a:off x="5203825" y="1001713"/>
              <a:ext cx="23399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lnSpcReduction="10000"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FF00"/>
                  </a:solidFill>
                  <a:latin typeface="Calibri" charset="0"/>
                </a:rPr>
                <a:t>HF Association two </a:t>
              </a:r>
              <a:r>
                <a:rPr lang="el-GR" sz="1800" b="1">
                  <a:solidFill>
                    <a:srgbClr val="FFFF00"/>
                  </a:solidFill>
                  <a:latin typeface="Calibri" charset="0"/>
                </a:rPr>
                <a:t>σ</a:t>
              </a:r>
              <a:endParaRPr lang="en-US" sz="1800" b="1">
                <a:solidFill>
                  <a:srgbClr val="FFFF00"/>
                </a:solidFill>
                <a:latin typeface="Calibri" charset="0"/>
              </a:endParaRPr>
            </a:p>
          </p:txBody>
        </p:sp>
        <p:pic>
          <p:nvPicPr>
            <p:cNvPr id="75793" name="Picture 5" descr="C:\Documents and Settings\Daniel Newton\Desktop\MDA\Matlab_test\icons\star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733425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5203825" y="744538"/>
              <a:ext cx="2416175" cy="369887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HF Association one </a:t>
              </a:r>
              <a:r>
                <a:rPr lang="el-GR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σ</a:t>
              </a:r>
              <a:r>
                <a:rPr lang="en-US" b="1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75795" name="Picture 35" descr="triangle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990600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96" name="Picture 36" descr="square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1304925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0434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 Curr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166100" cy="61245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200" y="1253067"/>
            <a:ext cx="1557867" cy="3725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145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Watchkeeper</a:t>
            </a:r>
          </a:p>
        </p:txBody>
      </p:sp>
      <p:pic>
        <p:nvPicPr>
          <p:cNvPr id="14338" name="Picture 1" descr="Screen shot 2012-09-19 at 11.04.58 AM.png"/>
          <p:cNvPicPr>
            <a:picLocks noChangeAspect="1"/>
          </p:cNvPicPr>
          <p:nvPr/>
        </p:nvPicPr>
        <p:blipFill>
          <a:blip r:embed="rId3"/>
          <a:srcRect r="49464"/>
          <a:stretch>
            <a:fillRect/>
          </a:stretch>
        </p:blipFill>
        <p:spPr bwMode="auto">
          <a:xfrm>
            <a:off x="0" y="0"/>
            <a:ext cx="25908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 descr="Screen shot 2012-09-19 at 11.06.01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5400" y="1287463"/>
            <a:ext cx="62738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Screen shot 2012-09-19 at 11.04.58 AM.png"/>
          <p:cNvPicPr>
            <a:picLocks noChangeAspect="1"/>
          </p:cNvPicPr>
          <p:nvPr/>
        </p:nvPicPr>
        <p:blipFill>
          <a:blip r:embed="rId3"/>
          <a:srcRect l="50206"/>
          <a:stretch>
            <a:fillRect/>
          </a:stretch>
        </p:blipFill>
        <p:spPr bwMode="auto">
          <a:xfrm>
            <a:off x="0" y="2979738"/>
            <a:ext cx="25527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5662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Vessel_Detection_Web_GU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CSR Ship Detection Visualizer</a:t>
            </a:r>
          </a:p>
        </p:txBody>
      </p:sp>
    </p:spTree>
    <p:extLst>
      <p:ext uri="{BB962C8B-B14F-4D97-AF65-F5344CB8AC3E}">
        <p14:creationId xmlns:p14="http://schemas.microsoft.com/office/powerpoint/2010/main" val="1890380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CODAR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Compact HF Radar Antennas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1795463"/>
            <a:ext cx="2154238" cy="307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779463" y="4865688"/>
            <a:ext cx="110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25 MHz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263" y="1771650"/>
            <a:ext cx="2243137" cy="310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257550" y="4870450"/>
            <a:ext cx="110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13 MHz</a:t>
            </a:r>
          </a:p>
        </p:txBody>
      </p:sp>
      <p:grpSp>
        <p:nvGrpSpPr>
          <p:cNvPr id="14342" name="Group 9"/>
          <p:cNvGrpSpPr>
            <a:grpSpLocks/>
          </p:cNvGrpSpPr>
          <p:nvPr/>
        </p:nvGrpSpPr>
        <p:grpSpPr bwMode="auto">
          <a:xfrm>
            <a:off x="5203825" y="1760538"/>
            <a:ext cx="3767138" cy="3127375"/>
            <a:chOff x="5204177" y="1478844"/>
            <a:chExt cx="3766629" cy="3127024"/>
          </a:xfrm>
        </p:grpSpPr>
        <p:pic>
          <p:nvPicPr>
            <p:cNvPr id="14344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5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6689725" y="4899025"/>
            <a:ext cx="110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 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3667" y="5300134"/>
            <a:ext cx="364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 Transmitter &amp; Receiver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52533" y="5283202"/>
            <a:ext cx="353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Separate Transmitter &amp; Receiver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678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Shed and Enclosures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37795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043613" y="535305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Enclosure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389063"/>
            <a:ext cx="3195638" cy="400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633538" y="5335588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Shed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022850" y="202088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680200" y="313213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800600" y="280193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859338" y="359886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6713538" y="400526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6781800" y="238760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4148138" y="172720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monitor</a:t>
            </a:r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3860800" y="2506663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A.C. unit</a:t>
            </a:r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802063" y="3284538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transmitter</a:t>
            </a:r>
          </a:p>
        </p:txBody>
      </p:sp>
      <p:sp>
        <p:nvSpPr>
          <p:cNvPr id="15375" name="TextBox 42"/>
          <p:cNvSpPr txBox="1">
            <a:spLocks noChangeArrowheads="1"/>
          </p:cNvSpPr>
          <p:nvPr/>
        </p:nvSpPr>
        <p:spPr bwMode="auto">
          <a:xfrm>
            <a:off x="7874000" y="17526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computer &amp; external hard drive</a:t>
            </a:r>
          </a:p>
        </p:txBody>
      </p: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7958138" y="292100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UPS system</a:t>
            </a:r>
          </a:p>
        </p:txBody>
      </p:sp>
      <p:sp>
        <p:nvSpPr>
          <p:cNvPr id="15377" name="TextBox 47"/>
          <p:cNvSpPr txBox="1">
            <a:spLocks noChangeArrowheads="1"/>
          </p:cNvSpPr>
          <p:nvPr/>
        </p:nvSpPr>
        <p:spPr bwMode="auto">
          <a:xfrm>
            <a:off x="7916863" y="3894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receiver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flipH="1">
            <a:off x="6654800" y="482600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7715303" y="457200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Two lines of </a:t>
            </a:r>
            <a:r>
              <a:rPr lang="en-US" sz="1400" dirty="0" smtClean="0"/>
              <a:t>Communication</a:t>
            </a:r>
            <a:endParaRPr lang="en-US" sz="1400" dirty="0"/>
          </a:p>
        </p:txBody>
      </p:sp>
      <p:pic>
        <p:nvPicPr>
          <p:cNvPr id="1538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4086225"/>
            <a:ext cx="1879600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Box 41"/>
          <p:cNvSpPr txBox="1">
            <a:spLocks noChangeArrowheads="1"/>
          </p:cNvSpPr>
          <p:nvPr/>
        </p:nvSpPr>
        <p:spPr bwMode="auto">
          <a:xfrm>
            <a:off x="3646488" y="5540375"/>
            <a:ext cx="223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Lightning Protection</a:t>
            </a:r>
          </a:p>
        </p:txBody>
      </p:sp>
    </p:spTree>
    <p:extLst>
      <p:ext uri="{BB962C8B-B14F-4D97-AF65-F5344CB8AC3E}">
        <p14:creationId xmlns:p14="http://schemas.microsoft.com/office/powerpoint/2010/main" val="29078119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Bistatic Transmitters</a:t>
            </a:r>
            <a:endParaRPr lang="en-US" dirty="0"/>
          </a:p>
        </p:txBody>
      </p:sp>
      <p:pic>
        <p:nvPicPr>
          <p:cNvPr id="3" name="Picture 2" descr="IMG_95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409700"/>
            <a:ext cx="2971800" cy="44577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4" name="Picture 3" descr="5730392564_51e14b3a6f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1714500"/>
            <a:ext cx="2857500" cy="3810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5" name="Picture 4" descr="8175649850_1e88e44297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3708400"/>
            <a:ext cx="2561167" cy="192087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6" name="Picture 5" descr="8175642560_9f0475c4ca_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1587501"/>
            <a:ext cx="2540000" cy="1905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5321631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1" name="Picture 5" descr="IMG_134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2987"/>
          <a:stretch/>
        </p:blipFill>
        <p:spPr bwMode="auto">
          <a:xfrm>
            <a:off x="0" y="0"/>
            <a:ext cx="91440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784600" y="274638"/>
            <a:ext cx="4902200" cy="1143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Oil Spill Rapid Response</a:t>
            </a:r>
          </a:p>
        </p:txBody>
      </p:sp>
      <p:sp>
        <p:nvSpPr>
          <p:cNvPr id="132104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686300" y="1905000"/>
            <a:ext cx="4076700" cy="42211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Norwegian Clean Seas Association for Operating Companies (NOFO)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Propane generator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Satellite Communications</a:t>
            </a:r>
          </a:p>
        </p:txBody>
      </p:sp>
      <p:pic>
        <p:nvPicPr>
          <p:cNvPr id="132100" name="Picture 4" descr="codar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5205413"/>
            <a:ext cx="1447800" cy="76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5" name="Picture 9" descr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62200"/>
            <a:ext cx="863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631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Oil Spill Rapid Response</a:t>
            </a:r>
          </a:p>
        </p:txBody>
      </p:sp>
      <p:pic>
        <p:nvPicPr>
          <p:cNvPr id="134149" name="Picture 5" descr="IMG_1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308100"/>
            <a:ext cx="3352800" cy="4470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0" name="Picture 6" descr="IMG_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1295399"/>
            <a:ext cx="3365500" cy="448733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1" name="Picture 7" descr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189038"/>
            <a:ext cx="2590800" cy="18081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56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Data Aggregation Center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1263650"/>
            <a:ext cx="8132762" cy="287496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SCN434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5563" y="4286250"/>
            <a:ext cx="2192337" cy="163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SCN434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4276725"/>
            <a:ext cx="2174875" cy="163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DSCN434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938" y="4278313"/>
            <a:ext cx="2179637" cy="164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2106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16011</TotalTime>
  <Words>1179</Words>
  <Application>Microsoft Macintosh PowerPoint</Application>
  <PresentationFormat>On-screen Show (4:3)</PresentationFormat>
  <Paragraphs>267</Paragraphs>
  <Slides>35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CODAR Compact HF Radar Antennas </vt:lpstr>
      <vt:lpstr>Shed and Enclosures </vt:lpstr>
      <vt:lpstr>Bistatic Transmitters</vt:lpstr>
      <vt:lpstr>Oil Spill Rapid Response</vt:lpstr>
      <vt:lpstr>Oil Spill Rapid Response</vt:lpstr>
      <vt:lpstr>Data Aggregation Center</vt:lpstr>
      <vt:lpstr>Surface Current Mapping Capability</vt:lpstr>
      <vt:lpstr>Vessel Detection Capability</vt:lpstr>
      <vt:lpstr>PowerPoint Presentation</vt:lpstr>
      <vt:lpstr>PowerPoint Presentation</vt:lpstr>
      <vt:lpstr>PowerPoint Presentation</vt:lpstr>
      <vt:lpstr>5000 Virtual Drifters –  Search Area After 96 Hours</vt:lpstr>
      <vt:lpstr>PowerPoint Presentation</vt:lpstr>
      <vt:lpstr>PowerPoint Presentation</vt:lpstr>
      <vt:lpstr>PowerPoint Presentation</vt:lpstr>
      <vt:lpstr>PowerPoint Presentation</vt:lpstr>
      <vt:lpstr>Global HF Radar Coverage</vt:lpstr>
      <vt:lpstr>Maritime Wide  Area Surveillance</vt:lpstr>
      <vt:lpstr>PowerPoint Presentation</vt:lpstr>
      <vt:lpstr>PowerPoint Presentation</vt:lpstr>
      <vt:lpstr>DOLPHIN</vt:lpstr>
      <vt:lpstr>PowerPoint Presentation</vt:lpstr>
      <vt:lpstr>PowerPoint Presentation</vt:lpstr>
      <vt:lpstr>Adjusting the Signal to Noise</vt:lpstr>
      <vt:lpstr>PowerPoint Presentation</vt:lpstr>
      <vt:lpstr>PowerPoint Presentation</vt:lpstr>
      <vt:lpstr>Current Activities</vt:lpstr>
      <vt:lpstr>Multi-Level Access and Information Sharing  with Open Mongoose (MDA CONOP)</vt:lpstr>
      <vt:lpstr>Bohemia AIS Track SNR&gt;9</vt:lpstr>
      <vt:lpstr>PowerPoint Presentation</vt:lpstr>
      <vt:lpstr>Watchkeeper</vt:lpstr>
      <vt:lpstr>CSR Ship Detection Visualizer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hugh roarty</dc:creator>
  <cp:keywords/>
  <dc:description/>
  <cp:lastModifiedBy>Hugh Roarty</cp:lastModifiedBy>
  <cp:revision>439</cp:revision>
  <dcterms:created xsi:type="dcterms:W3CDTF">2012-09-24T11:00:12Z</dcterms:created>
  <dcterms:modified xsi:type="dcterms:W3CDTF">2013-01-09T18:07:01Z</dcterms:modified>
  <cp:category/>
</cp:coreProperties>
</file>