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1"/>
  </p:notesMasterIdLst>
  <p:sldIdLst>
    <p:sldId id="259" r:id="rId3"/>
    <p:sldId id="289" r:id="rId4"/>
    <p:sldId id="260" r:id="rId5"/>
    <p:sldId id="300" r:id="rId6"/>
    <p:sldId id="309" r:id="rId7"/>
    <p:sldId id="315" r:id="rId8"/>
    <p:sldId id="310" r:id="rId9"/>
    <p:sldId id="299" r:id="rId10"/>
    <p:sldId id="304" r:id="rId11"/>
    <p:sldId id="318" r:id="rId12"/>
    <p:sldId id="320" r:id="rId13"/>
    <p:sldId id="321" r:id="rId14"/>
    <p:sldId id="322" r:id="rId15"/>
    <p:sldId id="301" r:id="rId16"/>
    <p:sldId id="317" r:id="rId17"/>
    <p:sldId id="324" r:id="rId18"/>
    <p:sldId id="319" r:id="rId19"/>
    <p:sldId id="303" r:id="rId20"/>
    <p:sldId id="323" r:id="rId21"/>
    <p:sldId id="311" r:id="rId22"/>
    <p:sldId id="316" r:id="rId23"/>
    <p:sldId id="313" r:id="rId24"/>
    <p:sldId id="314" r:id="rId25"/>
    <p:sldId id="305" r:id="rId26"/>
    <p:sldId id="307" r:id="rId27"/>
    <p:sldId id="308" r:id="rId28"/>
    <p:sldId id="326" r:id="rId29"/>
    <p:sldId id="295" r:id="rId3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104" y="-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Geneva" charset="0"/>
              </a:defRPr>
            </a:lvl1pPr>
          </a:lstStyle>
          <a:p>
            <a:pPr>
              <a:defRPr/>
            </a:pPr>
            <a:fld id="{27803E78-2817-CF4A-BE92-FC5A1D5BFC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9624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Geneva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F850A0-A678-D34C-8D86-F003A07848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951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7452C7-1509-D243-B607-671D3D2D35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407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E2788B-900B-BB4A-AA26-2C190F2562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858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0E46E0-B637-764D-89B6-DEC31A9173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3114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360F6-4139-3249-B7CC-E066E980D0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0928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D7570-8EA6-1842-9EC1-C2F741FD0D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3968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91ED25-852D-4A43-9907-8303873D02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9280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F99B4-6023-CA49-80E6-FE5DAE2E18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6480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BD5D74-0727-9B4B-9684-F76C439BBD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2766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B02E32-50DA-C54E-9573-9B404FFF87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986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8C83B-4B33-AB47-89D6-39235662B1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176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081BBE-AC30-5444-BB83-CBAAE110B7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0134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95B77-BCDF-E342-A59D-775FB03011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2860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90CE9-6F30-7D40-AE4D-7D54B1FAFC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5353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F6469F-0FC2-6343-85F4-1C3EA63661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420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B19D9-2A40-2648-88C7-40CD930E38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133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6850D-21CB-954E-9A3F-9580677526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774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312EC4-DB21-2241-8DE2-6A6CC3DBC2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524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8A73B-D939-CE40-9B4D-5ACCD5A487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418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7BCC5-15D8-1B47-807F-7B793CDBA1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59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6A364-D22A-D04B-9B88-93E3A38565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630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CFCD3-6D54-DF4C-BEBA-9F6C72FE4A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758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cs typeface="Geneva" charset="0"/>
              </a:defRPr>
            </a:lvl1pPr>
          </a:lstStyle>
          <a:p>
            <a:pPr>
              <a:defRPr/>
            </a:pPr>
            <a:fld id="{BDC9E586-DA23-C44D-951B-E376A081C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0"/>
          <a:cs typeface="Geneva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0000"/>
          </a:solidFill>
          <a:latin typeface="+mn-lt"/>
          <a:ea typeface="ＭＳ Ｐゴシック" charset="0"/>
          <a:cs typeface="Geneva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00"/>
          </a:solidFill>
          <a:latin typeface="+mn-lt"/>
          <a:ea typeface="Geneva" charset="-128"/>
          <a:cs typeface="Genev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+mn-lt"/>
          <a:ea typeface="Geneva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cs typeface="Geneva" charset="0"/>
              </a:defRPr>
            </a:lvl1pPr>
          </a:lstStyle>
          <a:p>
            <a:pPr>
              <a:defRPr/>
            </a:pPr>
            <a:fld id="{44BD193F-17DC-5347-B2FA-DAD2A086E1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0"/>
          <a:cs typeface="Geneva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0000"/>
          </a:solidFill>
          <a:latin typeface="+mn-lt"/>
          <a:ea typeface="ＭＳ Ｐゴシック" charset="0"/>
          <a:cs typeface="Geneva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00"/>
          </a:solidFill>
          <a:latin typeface="+mn-lt"/>
          <a:ea typeface="Geneva" charset="-128"/>
          <a:cs typeface="Genev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+mn-lt"/>
          <a:ea typeface="Geneva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G"/><Relationship Id="rId3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jpg"/><Relationship Id="rId5" Type="http://schemas.openxmlformats.org/officeDocument/2006/relationships/image" Target="../media/image37.jpg"/><Relationship Id="rId6" Type="http://schemas.openxmlformats.org/officeDocument/2006/relationships/image" Target="../media/image38.jpg"/><Relationship Id="rId7" Type="http://schemas.openxmlformats.org/officeDocument/2006/relationships/image" Target="../media/image39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Relationship Id="rId3" Type="http://schemas.openxmlformats.org/officeDocument/2006/relationships/image" Target="../media/image3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emf"/><Relationship Id="rId3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.jpg"/><Relationship Id="rId3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3"/>
          <p:cNvSpPr>
            <a:spLocks noGrp="1"/>
          </p:cNvSpPr>
          <p:nvPr>
            <p:ph type="ctrTitle"/>
          </p:nvPr>
        </p:nvSpPr>
        <p:spPr>
          <a:xfrm>
            <a:off x="1219200" y="533400"/>
            <a:ext cx="7924800" cy="147002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3600" dirty="0" smtClean="0">
                <a:latin typeface="Arial" charset="0"/>
              </a:rPr>
              <a:t>Multi-Use HF Radar for Arctic Maritime </a:t>
            </a:r>
            <a:r>
              <a:rPr lang="en-US" sz="3600" smtClean="0">
                <a:latin typeface="Arial" charset="0"/>
              </a:rPr>
              <a:t>Domain Awareness</a:t>
            </a:r>
            <a:endParaRPr lang="en-US" sz="3600" dirty="0">
              <a:latin typeface="Arial" charset="0"/>
            </a:endParaRPr>
          </a:p>
        </p:txBody>
      </p:sp>
      <p:sp>
        <p:nvSpPr>
          <p:cNvPr id="26627" name="Subtitle 4"/>
          <p:cNvSpPr>
            <a:spLocks noGrp="1"/>
          </p:cNvSpPr>
          <p:nvPr>
            <p:ph type="subTitle" idx="1"/>
          </p:nvPr>
        </p:nvSpPr>
        <p:spPr>
          <a:xfrm>
            <a:off x="800100" y="2590800"/>
            <a:ext cx="4800600" cy="9144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000" dirty="0">
                <a:latin typeface="Arial" charset="0"/>
              </a:rPr>
              <a:t>Hugh Roarty, </a:t>
            </a:r>
            <a:r>
              <a:rPr lang="en-US" sz="2000" dirty="0" smtClean="0">
                <a:latin typeface="Arial" charset="0"/>
              </a:rPr>
              <a:t>Mike Smith, </a:t>
            </a:r>
            <a:r>
              <a:rPr lang="en-US" sz="2000" dirty="0">
                <a:latin typeface="Arial" charset="0"/>
              </a:rPr>
              <a:t>Scott Glenn</a:t>
            </a:r>
          </a:p>
        </p:txBody>
      </p:sp>
      <p:sp>
        <p:nvSpPr>
          <p:cNvPr id="26628" name="Picture 5" descr="COOL_redgray_on_light_lg.gif"/>
          <p:cNvSpPr>
            <a:spLocks noChangeAspect="1"/>
          </p:cNvSpPr>
          <p:nvPr/>
        </p:nvSpPr>
        <p:spPr bwMode="auto">
          <a:xfrm>
            <a:off x="304800" y="2590800"/>
            <a:ext cx="38258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9" name="Picture 2" descr="MARACOOS_Logo.png"/>
          <p:cNvSpPr>
            <a:spLocks noChangeAspect="1"/>
          </p:cNvSpPr>
          <p:nvPr/>
        </p:nvSpPr>
        <p:spPr bwMode="auto">
          <a:xfrm>
            <a:off x="152400" y="3733800"/>
            <a:ext cx="469582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6630" name="Picture 7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01725" cy="2209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1" name="Subtitle 4"/>
          <p:cNvSpPr txBox="1">
            <a:spLocks/>
          </p:cNvSpPr>
          <p:nvPr/>
        </p:nvSpPr>
        <p:spPr bwMode="auto">
          <a:xfrm>
            <a:off x="1181100" y="3505200"/>
            <a:ext cx="4038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2000" dirty="0">
                <a:solidFill>
                  <a:srgbClr val="000000"/>
                </a:solidFill>
                <a:cs typeface="Geneva" charset="0"/>
              </a:rPr>
              <a:t>Chad Whelan, </a:t>
            </a:r>
            <a:r>
              <a:rPr lang="en-US" sz="2000" dirty="0" smtClean="0">
                <a:solidFill>
                  <a:srgbClr val="000000"/>
                </a:solidFill>
                <a:cs typeface="Geneva" charset="0"/>
              </a:rPr>
              <a:t>Donald E. Barrick</a:t>
            </a:r>
          </a:p>
        </p:txBody>
      </p:sp>
      <p:pic>
        <p:nvPicPr>
          <p:cNvPr id="26632" name="Picture 1" descr="Codar_logo_l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971800"/>
            <a:ext cx="1600200" cy="92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2" descr="COOL_redgray_on_light_lg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050" y="2438400"/>
            <a:ext cx="1460500" cy="64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DH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108" y="5067300"/>
            <a:ext cx="2025785" cy="1943100"/>
          </a:xfrm>
          <a:prstGeom prst="rect">
            <a:avLst/>
          </a:prstGeom>
        </p:spPr>
      </p:pic>
      <p:sp>
        <p:nvSpPr>
          <p:cNvPr id="14" name="Subtitle 4"/>
          <p:cNvSpPr txBox="1">
            <a:spLocks/>
          </p:cNvSpPr>
          <p:nvPr/>
        </p:nvSpPr>
        <p:spPr bwMode="auto">
          <a:xfrm>
            <a:off x="685800" y="4419600"/>
            <a:ext cx="502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2000" dirty="0" smtClean="0">
                <a:solidFill>
                  <a:srgbClr val="000000"/>
                </a:solidFill>
                <a:cs typeface="Geneva" charset="0"/>
              </a:rPr>
              <a:t>Hank Statscewich, Tom Weingartner</a:t>
            </a:r>
            <a:endParaRPr lang="en-US" sz="2000" dirty="0">
              <a:solidFill>
                <a:srgbClr val="000000"/>
              </a:solidFill>
              <a:cs typeface="Geneva" charset="0"/>
            </a:endParaRPr>
          </a:p>
        </p:txBody>
      </p:sp>
      <p:pic>
        <p:nvPicPr>
          <p:cNvPr id="3" name="Picture 2" descr="UAF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386" y="4114800"/>
            <a:ext cx="931828" cy="83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DLMeasured_PTLY_2012_08_28_040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2" t="8490" r="7217" b="12640"/>
          <a:stretch/>
        </p:blipFill>
        <p:spPr>
          <a:xfrm>
            <a:off x="0" y="-1"/>
            <a:ext cx="9144000" cy="620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026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DLIdeal_WAIN_2012_08_28_040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7" t="8478" r="7216" b="12670"/>
          <a:stretch/>
        </p:blipFill>
        <p:spPr>
          <a:xfrm>
            <a:off x="0" y="0"/>
            <a:ext cx="9144000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95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RDLMeasured_BASC_2012_08_28_040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7" t="8478" r="7216" b="12670"/>
          <a:stretch/>
        </p:blipFill>
        <p:spPr>
          <a:xfrm>
            <a:off x="0" y="0"/>
            <a:ext cx="9144000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734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TOTL_CHUK_2012_08_28_040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41"/>
          <a:stretch/>
        </p:blipFill>
        <p:spPr>
          <a:xfrm>
            <a:off x="533400" y="76200"/>
            <a:ext cx="8733986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009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1066" y="274637"/>
            <a:ext cx="3420534" cy="4466696"/>
          </a:xfrm>
        </p:spPr>
        <p:txBody>
          <a:bodyPr/>
          <a:lstStyle/>
          <a:p>
            <a:r>
              <a:rPr lang="en-US" dirty="0" smtClean="0"/>
              <a:t>Daily Average Aug 29, 2012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5 MHz Long Range Network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4226"/>
            <a:ext cx="5562600" cy="524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7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IMG_08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305800" cy="62293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33600" y="4953000"/>
            <a:ext cx="44048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December 7, 2012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10694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P2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750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/>
          <a:lstStyle/>
          <a:p>
            <a:r>
              <a:rPr lang="en-US" dirty="0" smtClean="0"/>
              <a:t>Receive Antenna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18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IMG_083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0"/>
            <a:ext cx="462915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35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P20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750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76200"/>
            <a:ext cx="3759200" cy="1143000"/>
          </a:xfrm>
          <a:noFill/>
          <a:ln>
            <a:noFill/>
          </a:ln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Remote Power Module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0" y="762000"/>
            <a:ext cx="4495800" cy="48360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8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Measurements at RPM</a:t>
            </a:r>
            <a:endParaRPr lang="en-US" dirty="0"/>
          </a:p>
        </p:txBody>
      </p:sp>
      <p:pic>
        <p:nvPicPr>
          <p:cNvPr id="3" name="Picture 2" descr="Description: RPM-450_envtl_summa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1" t="4642" r="7507" b="8684"/>
          <a:stretch>
            <a:fillRect/>
          </a:stretch>
        </p:blipFill>
        <p:spPr bwMode="auto">
          <a:xfrm>
            <a:off x="2362200" y="1219200"/>
            <a:ext cx="6553200" cy="495097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04800" y="1676400"/>
            <a:ext cx="1861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Wind Speed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3429000"/>
            <a:ext cx="2289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Solar Radiation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6200" y="5029200"/>
            <a:ext cx="2381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Air Temperature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876800" y="2895600"/>
            <a:ext cx="3657600" cy="156966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72% of Power Delivered by Wind Turbines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567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orld_Map_Alaska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" t="17897" r="5775" b="19502"/>
          <a:stretch/>
        </p:blipFill>
        <p:spPr>
          <a:xfrm>
            <a:off x="0" y="685800"/>
            <a:ext cx="9144000" cy="4953000"/>
          </a:xfrm>
          <a:prstGeom prst="rect">
            <a:avLst/>
          </a:prstGeom>
        </p:spPr>
      </p:pic>
      <p:pic>
        <p:nvPicPr>
          <p:cNvPr id="27650" name="Picture 7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762000"/>
            <a:ext cx="531813" cy="1066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1" descr="Codar_logo_l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09800"/>
            <a:ext cx="10668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2" descr="COOL_redgray_on_light_lg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209800"/>
            <a:ext cx="7747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UAF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371600"/>
            <a:ext cx="592981" cy="53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Radar Doppler Spectra</a:t>
            </a:r>
            <a:endParaRPr lang="en-US" dirty="0"/>
          </a:p>
        </p:txBody>
      </p:sp>
      <p:pic>
        <p:nvPicPr>
          <p:cNvPr id="3" name="Picture 2" descr="August22_spectra_with_ships.png"/>
          <p:cNvPicPr>
            <a:picLocks noChangeAspect="1"/>
          </p:cNvPicPr>
          <p:nvPr/>
        </p:nvPicPr>
        <p:blipFill>
          <a:blip r:embed="rId2" cstate="print"/>
          <a:srcRect l="927" t="19593" r="6320" b="50647"/>
          <a:stretch>
            <a:fillRect/>
          </a:stretch>
        </p:blipFill>
        <p:spPr>
          <a:xfrm>
            <a:off x="0" y="1981200"/>
            <a:ext cx="9144000" cy="315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660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Alaska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Installed radars in June 2012</a:t>
            </a:r>
          </a:p>
          <a:p>
            <a:r>
              <a:rPr lang="en-US" dirty="0" smtClean="0"/>
              <a:t>Collected vessel real time vessel detection data starting on July 9</a:t>
            </a:r>
          </a:p>
          <a:p>
            <a:r>
              <a:rPr lang="en-US" dirty="0" smtClean="0"/>
              <a:t>Data transferred back to Rutgers in real time</a:t>
            </a:r>
          </a:p>
          <a:p>
            <a:r>
              <a:rPr lang="en-US" dirty="0" smtClean="0"/>
              <a:t>Focused analysis on September 9 and 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60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2462"/>
          <a:stretch/>
        </p:blipFill>
        <p:spPr>
          <a:xfrm>
            <a:off x="1371600" y="-1"/>
            <a:ext cx="6324600" cy="625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750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8" b="5831"/>
          <a:stretch/>
        </p:blipFill>
        <p:spPr>
          <a:xfrm>
            <a:off x="1295400" y="-1"/>
            <a:ext cx="6324600" cy="625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672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CTIC_SE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0" y="1866902"/>
            <a:ext cx="2422103" cy="17907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 descr="LAUREN_FOS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953933"/>
            <a:ext cx="2540000" cy="1905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 descr="NACHI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061634"/>
            <a:ext cx="3031067" cy="219144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Picture 6" descr="NOKE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828800"/>
            <a:ext cx="3115733" cy="212612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 descr="NORDIC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66" y="4467170"/>
            <a:ext cx="3048001" cy="144881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Picture 10" descr="SESOK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800" y="4385734"/>
            <a:ext cx="1777601" cy="14224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Vessels Detected During </a:t>
            </a:r>
            <a:br>
              <a:rPr lang="en-US" dirty="0" smtClean="0"/>
            </a:br>
            <a:r>
              <a:rPr lang="en-US" dirty="0" smtClean="0"/>
              <a:t>September 9 and 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14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sc_Nokea_20120909_data_vs_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4"/>
          <a:stretch/>
        </p:blipFill>
        <p:spPr>
          <a:xfrm>
            <a:off x="0" y="-132576"/>
            <a:ext cx="4927600" cy="6165076"/>
          </a:xfrm>
          <a:prstGeom prst="rect">
            <a:avLst/>
          </a:prstGeom>
        </p:spPr>
      </p:pic>
      <p:pic>
        <p:nvPicPr>
          <p:cNvPr id="3" name="Picture 2" descr="NOKE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034" y="2573867"/>
            <a:ext cx="4402666" cy="300430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84700" y="274638"/>
            <a:ext cx="4102100" cy="1744662"/>
          </a:xfrm>
        </p:spPr>
        <p:txBody>
          <a:bodyPr/>
          <a:lstStyle/>
          <a:p>
            <a:r>
              <a:rPr lang="en-US" dirty="0" smtClean="0"/>
              <a:t>21 hours of Detection for Tug Boat </a:t>
            </a:r>
            <a:r>
              <a:rPr lang="en-US" dirty="0" err="1" smtClean="0"/>
              <a:t>Nokea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479550" y="4108450"/>
            <a:ext cx="3054350" cy="146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67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asc_Pt_Oliktok_20120910_data_vs_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0"/>
            <a:ext cx="4544938" cy="6057900"/>
          </a:xfrm>
          <a:prstGeom prst="rect">
            <a:avLst/>
          </a:prstGeom>
        </p:spPr>
      </p:pic>
      <p:pic>
        <p:nvPicPr>
          <p:cNvPr id="5" name="Picture 4" descr="basc_Pt_Oliktok_20120910_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34" y="0"/>
            <a:ext cx="4554466" cy="6070600"/>
          </a:xfrm>
          <a:prstGeom prst="rect">
            <a:avLst/>
          </a:prstGeom>
        </p:spPr>
      </p:pic>
      <p:pic>
        <p:nvPicPr>
          <p:cNvPr id="6" name="Picture 5" descr="PT.OLIKTO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956" y="609600"/>
            <a:ext cx="1618643" cy="107842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1492250" y="3911600"/>
            <a:ext cx="3054350" cy="146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39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Detection Range (km)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19200"/>
            <a:ext cx="7136257" cy="4859401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4559058" y="1447800"/>
            <a:ext cx="0" cy="426720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648200" y="3810000"/>
            <a:ext cx="244269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Mean 51 km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1219200"/>
            <a:ext cx="1565603" cy="16510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8229600" y="3048000"/>
            <a:ext cx="0" cy="2667000"/>
          </a:xfrm>
          <a:prstGeom prst="straightConnector1">
            <a:avLst/>
          </a:prstGeom>
          <a:ln w="762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523830" y="4038600"/>
            <a:ext cx="1467770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/>
              <a:t>200 m</a:t>
            </a:r>
            <a:endParaRPr lang="en-US" sz="3600" dirty="0"/>
          </a:p>
        </p:txBody>
      </p:sp>
      <p:sp>
        <p:nvSpPr>
          <p:cNvPr id="10" name="Oval 9"/>
          <p:cNvSpPr/>
          <p:nvPr/>
        </p:nvSpPr>
        <p:spPr>
          <a:xfrm>
            <a:off x="6172200" y="1295400"/>
            <a:ext cx="457200" cy="4572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39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3886200" y="1371600"/>
            <a:ext cx="5029200" cy="1143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ＭＳ Ｐゴシック" charset="0"/>
                <a:cs typeface="Geneva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</a:rPr>
              <a:t>Conclusions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1600200" y="3276600"/>
            <a:ext cx="7315200" cy="29718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0000"/>
                </a:solidFill>
                <a:latin typeface="+mn-lt"/>
                <a:ea typeface="ＭＳ Ｐゴシック" charset="0"/>
                <a:cs typeface="Geneva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  <a:ea typeface="Geneva" charset="-128"/>
                <a:cs typeface="Geneva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00"/>
                </a:solidFill>
                <a:latin typeface="+mn-lt"/>
                <a:ea typeface="Geneva" charset="-128"/>
                <a:cs typeface="Geneva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  <a:ea typeface="Geneva" charset="-128"/>
                <a:cs typeface="Geneva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ea typeface="Geneva" charset="-128"/>
                <a:cs typeface="Geneva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</a:rPr>
              <a:t>HF radars on the North Slope of Alaska made simultaneous measurements of surface currents and vessel detections for Maritime Domain Awareness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/>
            </a:endParaRPr>
          </a:p>
        </p:txBody>
      </p:sp>
      <p:pic>
        <p:nvPicPr>
          <p:cNvPr id="7" name="Picture 6" descr="hs_alaska_card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228600"/>
            <a:ext cx="3591412" cy="25146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Box 2"/>
          <p:cNvSpPr txBox="1">
            <a:spLocks noChangeArrowheads="1"/>
          </p:cNvSpPr>
          <p:nvPr/>
        </p:nvSpPr>
        <p:spPr bwMode="auto">
          <a:xfrm>
            <a:off x="5308600" y="2505075"/>
            <a:ext cx="9906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chemeClr val="bg1"/>
                </a:solidFill>
                <a:latin typeface="Calibri" charset="0"/>
              </a:rPr>
              <a:t>Vessels - </a:t>
            </a:r>
          </a:p>
          <a:p>
            <a:pPr eaLnBrk="1" hangingPunct="1"/>
            <a:endParaRPr lang="en-US" sz="1400">
              <a:solidFill>
                <a:schemeClr val="bg1"/>
              </a:solidFill>
              <a:latin typeface="Calibri" charset="0"/>
            </a:endParaRPr>
          </a:p>
          <a:p>
            <a:pPr eaLnBrk="1" hangingPunct="1"/>
            <a:r>
              <a:rPr lang="en-US" sz="1400">
                <a:solidFill>
                  <a:schemeClr val="bg1"/>
                </a:solidFill>
                <a:latin typeface="Calibri" charset="0"/>
              </a:rPr>
              <a:t>Satellite</a:t>
            </a:r>
          </a:p>
        </p:txBody>
      </p:sp>
      <p:sp>
        <p:nvSpPr>
          <p:cNvPr id="28674" name="TextBox 7"/>
          <p:cNvSpPr txBox="1">
            <a:spLocks noChangeArrowheads="1"/>
          </p:cNvSpPr>
          <p:nvPr/>
        </p:nvSpPr>
        <p:spPr bwMode="auto">
          <a:xfrm>
            <a:off x="6002338" y="3160713"/>
            <a:ext cx="1492250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chemeClr val="bg1"/>
                </a:solidFill>
                <a:latin typeface="Calibri" charset="0"/>
              </a:rPr>
              <a:t>Satellite</a:t>
            </a:r>
          </a:p>
        </p:txBody>
      </p:sp>
      <p:sp>
        <p:nvSpPr>
          <p:cNvPr id="28675" name="TextBox 8"/>
          <p:cNvSpPr txBox="1">
            <a:spLocks noChangeArrowheads="1"/>
          </p:cNvSpPr>
          <p:nvPr/>
        </p:nvSpPr>
        <p:spPr bwMode="auto">
          <a:xfrm>
            <a:off x="6002338" y="3479800"/>
            <a:ext cx="1177925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chemeClr val="bg1"/>
                </a:solidFill>
                <a:latin typeface="Calibri" charset="0"/>
              </a:rPr>
              <a:t>Ships/ Vessels</a:t>
            </a:r>
          </a:p>
        </p:txBody>
      </p:sp>
      <p:sp>
        <p:nvSpPr>
          <p:cNvPr id="28676" name="TextBox 9"/>
          <p:cNvSpPr txBox="1">
            <a:spLocks noChangeArrowheads="1"/>
          </p:cNvSpPr>
          <p:nvPr/>
        </p:nvSpPr>
        <p:spPr bwMode="auto">
          <a:xfrm>
            <a:off x="5951538" y="4192588"/>
            <a:ext cx="1100137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chemeClr val="bg1"/>
                </a:solidFill>
                <a:latin typeface="Calibri" charset="0"/>
              </a:rPr>
              <a:t>REMUS</a:t>
            </a:r>
          </a:p>
        </p:txBody>
      </p:sp>
      <p:sp>
        <p:nvSpPr>
          <p:cNvPr id="28677" name="TextBox 10"/>
          <p:cNvSpPr txBox="1">
            <a:spLocks noChangeArrowheads="1"/>
          </p:cNvSpPr>
          <p:nvPr/>
        </p:nvSpPr>
        <p:spPr bwMode="auto">
          <a:xfrm>
            <a:off x="5951538" y="45116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chemeClr val="bg1"/>
                </a:solidFill>
                <a:latin typeface="Calibri" charset="0"/>
              </a:rPr>
              <a:t>Modeling</a:t>
            </a:r>
          </a:p>
        </p:txBody>
      </p:sp>
      <p:sp>
        <p:nvSpPr>
          <p:cNvPr id="28678" name="TextBox 11"/>
          <p:cNvSpPr txBox="1">
            <a:spLocks noChangeArrowheads="1"/>
          </p:cNvSpPr>
          <p:nvPr/>
        </p:nvSpPr>
        <p:spPr bwMode="auto">
          <a:xfrm>
            <a:off x="5951538" y="4830763"/>
            <a:ext cx="1020762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chemeClr val="bg1"/>
                </a:solidFill>
                <a:latin typeface="Calibri" charset="0"/>
              </a:rPr>
              <a:t>Leadership</a:t>
            </a:r>
          </a:p>
        </p:txBody>
      </p:sp>
      <p:sp>
        <p:nvSpPr>
          <p:cNvPr id="28679" name="TextBox 12"/>
          <p:cNvSpPr txBox="1">
            <a:spLocks noChangeArrowheads="1"/>
          </p:cNvSpPr>
          <p:nvPr/>
        </p:nvSpPr>
        <p:spPr bwMode="auto">
          <a:xfrm>
            <a:off x="7415213" y="3160713"/>
            <a:ext cx="708025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chemeClr val="bg1"/>
                </a:solidFill>
                <a:latin typeface="Calibri" charset="0"/>
              </a:rPr>
              <a:t>CODAR</a:t>
            </a:r>
          </a:p>
        </p:txBody>
      </p:sp>
      <p:sp>
        <p:nvSpPr>
          <p:cNvPr id="28680" name="TextBox 13"/>
          <p:cNvSpPr txBox="1">
            <a:spLocks noChangeArrowheads="1"/>
          </p:cNvSpPr>
          <p:nvPr/>
        </p:nvSpPr>
        <p:spPr bwMode="auto">
          <a:xfrm>
            <a:off x="7415213" y="3479800"/>
            <a:ext cx="708025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chemeClr val="bg1"/>
                </a:solidFill>
                <a:latin typeface="Calibri" charset="0"/>
              </a:rPr>
              <a:t>Glider</a:t>
            </a:r>
          </a:p>
        </p:txBody>
      </p:sp>
      <p:sp>
        <p:nvSpPr>
          <p:cNvPr id="28681" name="TextBox 14"/>
          <p:cNvSpPr txBox="1">
            <a:spLocks noChangeArrowheads="1"/>
          </p:cNvSpPr>
          <p:nvPr/>
        </p:nvSpPr>
        <p:spPr bwMode="auto">
          <a:xfrm>
            <a:off x="7364413" y="4192588"/>
            <a:ext cx="7874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chemeClr val="bg1"/>
                </a:solidFill>
                <a:latin typeface="Calibri" charset="0"/>
              </a:rPr>
              <a:t>Data Vis.</a:t>
            </a:r>
          </a:p>
        </p:txBody>
      </p:sp>
      <p:sp>
        <p:nvSpPr>
          <p:cNvPr id="28682" name="TextBox 15"/>
          <p:cNvSpPr txBox="1">
            <a:spLocks noChangeArrowheads="1"/>
          </p:cNvSpPr>
          <p:nvPr/>
        </p:nvSpPr>
        <p:spPr bwMode="auto">
          <a:xfrm>
            <a:off x="7364413" y="4511675"/>
            <a:ext cx="7080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chemeClr val="bg1"/>
                </a:solidFill>
                <a:latin typeface="Calibri" charset="0"/>
              </a:rPr>
              <a:t>Security</a:t>
            </a:r>
          </a:p>
        </p:txBody>
      </p:sp>
      <p:sp>
        <p:nvSpPr>
          <p:cNvPr id="28683" name="TextBox 16"/>
          <p:cNvSpPr txBox="1">
            <a:spLocks noChangeArrowheads="1"/>
          </p:cNvSpPr>
          <p:nvPr/>
        </p:nvSpPr>
        <p:spPr bwMode="auto">
          <a:xfrm>
            <a:off x="7364413" y="4830763"/>
            <a:ext cx="865187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chemeClr val="bg1"/>
                </a:solidFill>
                <a:latin typeface="Calibri" charset="0"/>
              </a:rPr>
              <a:t>Education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65800" y="3001963"/>
            <a:ext cx="2436813" cy="183356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868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1144588"/>
            <a:ext cx="8132762" cy="2874962"/>
          </a:xfrm>
          <a:prstGeom prst="rect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86" name="Text Box 3"/>
          <p:cNvSpPr txBox="1">
            <a:spLocks noChangeArrowheads="1"/>
          </p:cNvSpPr>
          <p:nvPr/>
        </p:nvSpPr>
        <p:spPr bwMode="auto">
          <a:xfrm>
            <a:off x="3335338" y="5618163"/>
            <a:ext cx="1828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>
                <a:latin typeface="Calibri" charset="0"/>
              </a:rPr>
              <a:t>CODAR Network</a:t>
            </a:r>
          </a:p>
        </p:txBody>
      </p:sp>
      <p:sp>
        <p:nvSpPr>
          <p:cNvPr id="28687" name="Text Box 4"/>
          <p:cNvSpPr txBox="1">
            <a:spLocks noChangeArrowheads="1"/>
          </p:cNvSpPr>
          <p:nvPr/>
        </p:nvSpPr>
        <p:spPr bwMode="auto">
          <a:xfrm>
            <a:off x="5481638" y="5611813"/>
            <a:ext cx="14414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latin typeface="Calibri" charset="0"/>
              </a:rPr>
              <a:t>Glider Fleet</a:t>
            </a:r>
          </a:p>
        </p:txBody>
      </p:sp>
      <p:sp>
        <p:nvSpPr>
          <p:cNvPr id="28688" name="Text Box 5"/>
          <p:cNvSpPr txBox="1">
            <a:spLocks noChangeArrowheads="1"/>
          </p:cNvSpPr>
          <p:nvPr/>
        </p:nvSpPr>
        <p:spPr bwMode="auto">
          <a:xfrm>
            <a:off x="127000" y="5618163"/>
            <a:ext cx="31194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>
                <a:latin typeface="Calibri" charset="0"/>
              </a:rPr>
              <a:t>Satellite Data Acquisition Stations</a:t>
            </a:r>
          </a:p>
        </p:txBody>
      </p:sp>
      <p:pic>
        <p:nvPicPr>
          <p:cNvPr id="21" name="Picture 8" descr="SideBySideGliders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237163" y="4356100"/>
            <a:ext cx="1739900" cy="1312863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28690" name="Text Box 10"/>
          <p:cNvSpPr txBox="1">
            <a:spLocks noChangeArrowheads="1"/>
          </p:cNvSpPr>
          <p:nvPr/>
        </p:nvSpPr>
        <p:spPr bwMode="auto">
          <a:xfrm>
            <a:off x="7191375" y="5618163"/>
            <a:ext cx="18764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>
                <a:latin typeface="Calibri" charset="0"/>
              </a:rPr>
              <a:t>3-D Forecasts</a:t>
            </a:r>
          </a:p>
        </p:txBody>
      </p:sp>
      <p:sp>
        <p:nvSpPr>
          <p:cNvPr id="28691" name="Text Box 18"/>
          <p:cNvSpPr txBox="1">
            <a:spLocks noChangeArrowheads="1"/>
          </p:cNvSpPr>
          <p:nvPr/>
        </p:nvSpPr>
        <p:spPr bwMode="auto">
          <a:xfrm>
            <a:off x="0" y="0"/>
            <a:ext cx="9144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>
                <a:latin typeface="Calibri" charset="0"/>
              </a:rPr>
              <a:t>Rutgers University - Coastal Ocean Observation Lab</a:t>
            </a:r>
          </a:p>
          <a:p>
            <a:pPr algn="ctr" eaLnBrk="1" hangingPunct="1"/>
            <a:r>
              <a:rPr lang="en-US" sz="2800" b="1">
                <a:latin typeface="Calibri" charset="0"/>
              </a:rPr>
              <a:t>Operations, Research &amp; Education Center </a:t>
            </a:r>
          </a:p>
        </p:txBody>
      </p:sp>
      <p:pic>
        <p:nvPicPr>
          <p:cNvPr id="24" name="Picture 34" descr="XBand_SatelliteDish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17638" y="4337050"/>
            <a:ext cx="1765300" cy="1316038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25" name="Picture 35" descr="1468414560_d638cdb7d2_o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40100" y="4340225"/>
            <a:ext cx="1746250" cy="1309688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26" name="Picture 36" descr="20070928 09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239000" y="4337050"/>
            <a:ext cx="1755775" cy="1316038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27" name="Picture 6" descr="jen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3988" y="4337050"/>
            <a:ext cx="1079500" cy="1316038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K_Site_Map_Lambert_small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4" t="20748" r="8279" b="22129"/>
          <a:stretch/>
        </p:blipFill>
        <p:spPr>
          <a:xfrm>
            <a:off x="0" y="1039856"/>
            <a:ext cx="9144000" cy="4695743"/>
          </a:xfrm>
          <a:prstGeom prst="rect">
            <a:avLst/>
          </a:prstGeom>
        </p:spPr>
      </p:pic>
      <p:pic>
        <p:nvPicPr>
          <p:cNvPr id="5" name="Picture 4" descr="AK_Site_Map_Lamber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5" t="3828" r="9787" b="5547"/>
          <a:stretch/>
        </p:blipFill>
        <p:spPr>
          <a:xfrm>
            <a:off x="1297576" y="496923"/>
            <a:ext cx="2871233" cy="25052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41165" y="1205499"/>
            <a:ext cx="78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Alaska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153424" y="671767"/>
            <a:ext cx="745416" cy="460114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724400" y="2209800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Barrow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95600" y="3200400"/>
            <a:ext cx="1317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Wainwright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3000" y="4495800"/>
            <a:ext cx="1147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Point Lay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38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rctic_routes_20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5975637"/>
          </a:xfrm>
          <a:prstGeom prst="rect">
            <a:avLst/>
          </a:prstGeom>
        </p:spPr>
      </p:pic>
      <p:sp>
        <p:nvSpPr>
          <p:cNvPr id="2" name="Isosceles Triangle 1"/>
          <p:cNvSpPr/>
          <p:nvPr/>
        </p:nvSpPr>
        <p:spPr>
          <a:xfrm>
            <a:off x="1981200" y="3733800"/>
            <a:ext cx="152400" cy="152400"/>
          </a:xfrm>
          <a:prstGeom prst="triangl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sosceles Triangle 3"/>
          <p:cNvSpPr/>
          <p:nvPr/>
        </p:nvSpPr>
        <p:spPr>
          <a:xfrm>
            <a:off x="2286000" y="3657600"/>
            <a:ext cx="152400" cy="152400"/>
          </a:xfrm>
          <a:prstGeom prst="triangl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>
            <a:off x="2590800" y="3657600"/>
            <a:ext cx="152400" cy="152400"/>
          </a:xfrm>
          <a:prstGeom prst="triangl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655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8305800" cy="621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842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IS_plot.png"/>
          <p:cNvPicPr>
            <a:picLocks noChangeAspect="1"/>
          </p:cNvPicPr>
          <p:nvPr/>
        </p:nvPicPr>
        <p:blipFill rotWithShape="1">
          <a:blip r:embed="rId2"/>
          <a:srcRect l="7876" t="29167" r="8006" b="26390"/>
          <a:stretch/>
        </p:blipFill>
        <p:spPr>
          <a:xfrm>
            <a:off x="0" y="1600200"/>
            <a:ext cx="9076780" cy="43434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AIS Aug. 10 to Sept. 10 2012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28800" y="5638800"/>
            <a:ext cx="5728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81 Unique Vessels Operating in the Area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57714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Alaska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Installed radars in June 2012</a:t>
            </a:r>
          </a:p>
          <a:p>
            <a:r>
              <a:rPr lang="en-US" dirty="0" smtClean="0"/>
              <a:t>Surface Current Measurements conducted from June  to October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83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P2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750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/>
          <a:lstStyle/>
          <a:p>
            <a:r>
              <a:rPr lang="en-US" dirty="0" smtClean="0"/>
              <a:t>Receive Antenna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37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1837</TotalTime>
  <Words>222</Words>
  <Application>Microsoft Macintosh PowerPoint</Application>
  <PresentationFormat>On-screen Show (4:3)</PresentationFormat>
  <Paragraphs>55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Default Design</vt:lpstr>
      <vt:lpstr>1_Default Design</vt:lpstr>
      <vt:lpstr>Multi-Use HF Radar for Arctic Maritime Domain Awareness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AIS Aug. 10 to Sept. 10 2012</vt:lpstr>
      <vt:lpstr>Alaska Experiment</vt:lpstr>
      <vt:lpstr>Receive Antenna</vt:lpstr>
      <vt:lpstr>PowerPoint Presentation</vt:lpstr>
      <vt:lpstr>PowerPoint Presentation</vt:lpstr>
      <vt:lpstr>PowerPoint Presentation</vt:lpstr>
      <vt:lpstr>PowerPoint Presentation</vt:lpstr>
      <vt:lpstr>Daily Average Aug 29, 2012  5 MHz Long Range Network</vt:lpstr>
      <vt:lpstr>PowerPoint Presentation</vt:lpstr>
      <vt:lpstr>Receive Antenna</vt:lpstr>
      <vt:lpstr>PowerPoint Presentation</vt:lpstr>
      <vt:lpstr>Remote Power Module</vt:lpstr>
      <vt:lpstr>Measurements at RPM</vt:lpstr>
      <vt:lpstr>Radar Doppler Spectra</vt:lpstr>
      <vt:lpstr>Alaska Experiment</vt:lpstr>
      <vt:lpstr>PowerPoint Presentation</vt:lpstr>
      <vt:lpstr>PowerPoint Presentation</vt:lpstr>
      <vt:lpstr>Vessels Detected During  September 9 and 10</vt:lpstr>
      <vt:lpstr>21 hours of Detection for Tug Boat Nokea</vt:lpstr>
      <vt:lpstr>PowerPoint Presentation</vt:lpstr>
      <vt:lpstr>Detection Range (km)</vt:lpstr>
      <vt:lpstr>PowerPoint Presentation</vt:lpstr>
    </vt:vector>
  </TitlesOfParts>
  <Manager/>
  <Company>Rutgers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hroarty</dc:creator>
  <cp:keywords/>
  <dc:description/>
  <cp:lastModifiedBy>Hugh Roarty</cp:lastModifiedBy>
  <cp:revision>81</cp:revision>
  <dcterms:created xsi:type="dcterms:W3CDTF">2011-03-03T17:35:39Z</dcterms:created>
  <dcterms:modified xsi:type="dcterms:W3CDTF">2013-06-13T22:15:44Z</dcterms:modified>
  <cp:category/>
</cp:coreProperties>
</file>